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4" r:id="rId2"/>
    <p:sldId id="307" r:id="rId3"/>
    <p:sldId id="280" r:id="rId4"/>
    <p:sldId id="259" r:id="rId5"/>
    <p:sldId id="281" r:id="rId6"/>
    <p:sldId id="305" r:id="rId7"/>
    <p:sldId id="308" r:id="rId8"/>
    <p:sldId id="260" r:id="rId9"/>
    <p:sldId id="261" r:id="rId10"/>
    <p:sldId id="264"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274" r:id="rId26"/>
    <p:sldId id="302" r:id="rId27"/>
    <p:sldId id="323" r:id="rId28"/>
    <p:sldId id="324" r:id="rId29"/>
    <p:sldId id="325" r:id="rId30"/>
    <p:sldId id="301" r:id="rId31"/>
    <p:sldId id="273" r:id="rId32"/>
    <p:sldId id="30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DA"/>
    <a:srgbClr val="009E47"/>
    <a:srgbClr val="00642D"/>
    <a:srgbClr val="009A4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87814" autoAdjust="0"/>
  </p:normalViewPr>
  <p:slideViewPr>
    <p:cSldViewPr>
      <p:cViewPr>
        <p:scale>
          <a:sx n="75" d="100"/>
          <a:sy n="75" d="100"/>
        </p:scale>
        <p:origin x="-1284"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mrita%20Rastogi\Desktop\O.T\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latin typeface="+mj-lt"/>
              </a:defRPr>
            </a:pPr>
            <a:r>
              <a:rPr lang="en-US">
                <a:latin typeface="+mj-lt"/>
              </a:rPr>
              <a:t>O.T UTILIZATION</a:t>
            </a:r>
          </a:p>
        </c:rich>
      </c:tx>
    </c:title>
    <c:view3D>
      <c:rAngAx val="1"/>
    </c:view3D>
    <c:plotArea>
      <c:layout>
        <c:manualLayout>
          <c:layoutTarget val="inner"/>
          <c:xMode val="edge"/>
          <c:yMode val="edge"/>
          <c:x val="0.10071317257217853"/>
          <c:y val="0.22523034949578682"/>
          <c:w val="0.89928682742782162"/>
          <c:h val="0.45171328912833264"/>
        </c:manualLayout>
      </c:layout>
      <c:bar3DChart>
        <c:barDir val="col"/>
        <c:grouping val="clustered"/>
        <c:ser>
          <c:idx val="0"/>
          <c:order val="0"/>
          <c:tx>
            <c:strRef>
              <c:f>'Indicators March'!$L$8</c:f>
              <c:strCache>
                <c:ptCount val="1"/>
                <c:pt idx="0">
                  <c:v>MARCH O.T UTILIZATION</c:v>
                </c:pt>
              </c:strCache>
            </c:strRef>
          </c:tx>
          <c:dLbls>
            <c:txPr>
              <a:bodyPr/>
              <a:lstStyle/>
              <a:p>
                <a:pPr>
                  <a:defRPr sz="1600"/>
                </a:pPr>
                <a:endParaRPr lang="en-US"/>
              </a:p>
            </c:txPr>
            <c:showVal val="1"/>
          </c:dLbls>
          <c:cat>
            <c:strRef>
              <c:f>'Indicators March'!$K$9:$K$12</c:f>
              <c:strCache>
                <c:ptCount val="4"/>
                <c:pt idx="0">
                  <c:v>O.T-1</c:v>
                </c:pt>
                <c:pt idx="1">
                  <c:v>O.T-2</c:v>
                </c:pt>
                <c:pt idx="2">
                  <c:v>O.T-3</c:v>
                </c:pt>
                <c:pt idx="3">
                  <c:v>O.T-4</c:v>
                </c:pt>
              </c:strCache>
            </c:strRef>
          </c:cat>
          <c:val>
            <c:numRef>
              <c:f>'Indicators March'!$L$9:$L$12</c:f>
              <c:numCache>
                <c:formatCode>0%</c:formatCode>
                <c:ptCount val="4"/>
                <c:pt idx="0">
                  <c:v>0.76959999999999995</c:v>
                </c:pt>
                <c:pt idx="1">
                  <c:v>0.60539999999999994</c:v>
                </c:pt>
                <c:pt idx="2">
                  <c:v>0.62500000000000144</c:v>
                </c:pt>
                <c:pt idx="3">
                  <c:v>0.39085000000000103</c:v>
                </c:pt>
              </c:numCache>
            </c:numRef>
          </c:val>
        </c:ser>
        <c:ser>
          <c:idx val="1"/>
          <c:order val="1"/>
          <c:tx>
            <c:strRef>
              <c:f>'Indicators March'!$M$8</c:f>
              <c:strCache>
                <c:ptCount val="1"/>
                <c:pt idx="0">
                  <c:v>FEB O.T UTILIZATION</c:v>
                </c:pt>
              </c:strCache>
            </c:strRef>
          </c:tx>
          <c:dLbls>
            <c:txPr>
              <a:bodyPr/>
              <a:lstStyle/>
              <a:p>
                <a:pPr>
                  <a:defRPr sz="1600"/>
                </a:pPr>
                <a:endParaRPr lang="en-US"/>
              </a:p>
            </c:txPr>
            <c:showVal val="1"/>
          </c:dLbls>
          <c:cat>
            <c:strRef>
              <c:f>'Indicators March'!$K$9:$K$12</c:f>
              <c:strCache>
                <c:ptCount val="4"/>
                <c:pt idx="0">
                  <c:v>O.T-1</c:v>
                </c:pt>
                <c:pt idx="1">
                  <c:v>O.T-2</c:v>
                </c:pt>
                <c:pt idx="2">
                  <c:v>O.T-3</c:v>
                </c:pt>
                <c:pt idx="3">
                  <c:v>O.T-4</c:v>
                </c:pt>
              </c:strCache>
            </c:strRef>
          </c:cat>
          <c:val>
            <c:numRef>
              <c:f>'Indicators March'!$M$9:$M$12</c:f>
              <c:numCache>
                <c:formatCode>0%</c:formatCode>
                <c:ptCount val="4"/>
                <c:pt idx="0">
                  <c:v>0.66796875000000144</c:v>
                </c:pt>
                <c:pt idx="1">
                  <c:v>0.53385416666666652</c:v>
                </c:pt>
                <c:pt idx="2">
                  <c:v>0.5481770833333337</c:v>
                </c:pt>
                <c:pt idx="3">
                  <c:v>0.48958333333333331</c:v>
                </c:pt>
              </c:numCache>
            </c:numRef>
          </c:val>
        </c:ser>
        <c:dLbls>
          <c:showVal val="1"/>
        </c:dLbls>
        <c:shape val="cylinder"/>
        <c:axId val="62010112"/>
        <c:axId val="62011648"/>
        <c:axId val="0"/>
      </c:bar3DChart>
      <c:catAx>
        <c:axId val="62010112"/>
        <c:scaling>
          <c:orientation val="minMax"/>
        </c:scaling>
        <c:axPos val="b"/>
        <c:tickLblPos val="nextTo"/>
        <c:txPr>
          <a:bodyPr/>
          <a:lstStyle/>
          <a:p>
            <a:pPr>
              <a:defRPr sz="1600"/>
            </a:pPr>
            <a:endParaRPr lang="en-US"/>
          </a:p>
        </c:txPr>
        <c:crossAx val="62011648"/>
        <c:crosses val="autoZero"/>
        <c:auto val="1"/>
        <c:lblAlgn val="ctr"/>
        <c:lblOffset val="100"/>
      </c:catAx>
      <c:valAx>
        <c:axId val="62011648"/>
        <c:scaling>
          <c:orientation val="minMax"/>
        </c:scaling>
        <c:axPos val="l"/>
        <c:numFmt formatCode="0%" sourceLinked="1"/>
        <c:tickLblPos val="nextTo"/>
        <c:crossAx val="62010112"/>
        <c:crosses val="autoZero"/>
        <c:crossBetween val="between"/>
      </c:valAx>
    </c:plotArea>
    <c:legend>
      <c:legendPos val="b"/>
      <c:txPr>
        <a:bodyPr/>
        <a:lstStyle/>
        <a:p>
          <a:pPr>
            <a:defRPr sz="1600"/>
          </a:pPr>
          <a:endParaRPr lang="en-US"/>
        </a:p>
      </c:txPr>
    </c:legend>
    <c:plotVisOnly val="1"/>
  </c:chart>
  <c:spPr>
    <a:gradFill>
      <a:gsLst>
        <a:gs pos="0">
          <a:srgbClr val="FFEFD1"/>
        </a:gs>
        <a:gs pos="64999">
          <a:srgbClr val="F0EBD5"/>
        </a:gs>
        <a:gs pos="100000">
          <a:srgbClr val="D1C39F"/>
        </a:gs>
      </a:gsLst>
      <a:lin ang="5400000" scaled="0"/>
    </a:gradFill>
  </c:spPr>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solidFill>
                  <a:srgbClr val="002060"/>
                </a:solidFill>
              </a:defRPr>
            </a:pPr>
            <a:r>
              <a:rPr lang="en-US" sz="2400">
                <a:solidFill>
                  <a:srgbClr val="002060"/>
                </a:solidFill>
              </a:rPr>
              <a:t>REASONS</a:t>
            </a:r>
            <a:r>
              <a:rPr lang="en-US" sz="2400" baseline="0">
                <a:solidFill>
                  <a:srgbClr val="002060"/>
                </a:solidFill>
              </a:rPr>
              <a:t> FOR DELAY IN O.T</a:t>
            </a:r>
            <a:endParaRPr lang="en-US" sz="2400">
              <a:solidFill>
                <a:srgbClr val="002060"/>
              </a:solidFill>
            </a:endParaRPr>
          </a:p>
        </c:rich>
      </c:tx>
      <c:spPr>
        <a:solidFill>
          <a:schemeClr val="accent3">
            <a:lumMod val="20000"/>
            <a:lumOff val="80000"/>
          </a:schemeClr>
        </a:solidFill>
      </c:spPr>
    </c:title>
    <c:view3D>
      <c:rotX val="30"/>
      <c:perspective val="30"/>
    </c:view3D>
    <c:plotArea>
      <c:layout>
        <c:manualLayout>
          <c:layoutTarget val="inner"/>
          <c:xMode val="edge"/>
          <c:yMode val="edge"/>
          <c:x val="0.19048241645974023"/>
          <c:y val="0.26663396843227244"/>
          <c:w val="0.70778608750717464"/>
          <c:h val="0.34558425075797622"/>
        </c:manualLayout>
      </c:layout>
      <c:pie3DChart>
        <c:varyColors val="1"/>
        <c:ser>
          <c:idx val="0"/>
          <c:order val="0"/>
          <c:dLbls>
            <c:dLbl>
              <c:idx val="1"/>
              <c:layout>
                <c:manualLayout>
                  <c:x val="2.5016027490545142E-2"/>
                  <c:y val="-1.8379012719563902E-2"/>
                </c:manualLayout>
              </c:layout>
              <c:showCatName val="1"/>
              <c:showPercent val="1"/>
            </c:dLbl>
            <c:dLbl>
              <c:idx val="2"/>
              <c:layout>
                <c:manualLayout>
                  <c:x val="5.4360843783415963E-2"/>
                  <c:y val="3.3621148383849282E-2"/>
                </c:manualLayout>
              </c:layout>
              <c:showCatName val="1"/>
              <c:showPercent val="1"/>
            </c:dLbl>
            <c:dLbl>
              <c:idx val="3"/>
              <c:layout>
                <c:manualLayout>
                  <c:x val="3.3823758141343446E-2"/>
                  <c:y val="2.7119512458203026E-2"/>
                </c:manualLayout>
              </c:layout>
              <c:showCatName val="1"/>
              <c:showPercent val="1"/>
            </c:dLbl>
            <c:dLbl>
              <c:idx val="4"/>
              <c:layout>
                <c:manualLayout>
                  <c:x val="1.5577913871877118E-3"/>
                  <c:y val="6.4458346816237092E-2"/>
                </c:manualLayout>
              </c:layout>
              <c:showCatName val="1"/>
              <c:showPercent val="1"/>
            </c:dLbl>
            <c:dLbl>
              <c:idx val="5"/>
              <c:layout>
                <c:manualLayout>
                  <c:x val="-0.10274532715451062"/>
                  <c:y val="1.2467948717948717E-2"/>
                </c:manualLayout>
              </c:layout>
              <c:showCatName val="1"/>
              <c:showPercent val="1"/>
            </c:dLbl>
            <c:dLbl>
              <c:idx val="6"/>
              <c:layout>
                <c:manualLayout>
                  <c:x val="-2.0055857267420252E-2"/>
                  <c:y val="3.4643145568344167E-3"/>
                </c:manualLayout>
              </c:layout>
              <c:showCatName val="1"/>
              <c:showPercent val="1"/>
            </c:dLbl>
            <c:dLbl>
              <c:idx val="7"/>
              <c:layout>
                <c:manualLayout>
                  <c:x val="-4.1143347806650653E-2"/>
                  <c:y val="-1.4420402174137682E-2"/>
                </c:manualLayout>
              </c:layout>
              <c:showCatName val="1"/>
              <c:showPercent val="1"/>
            </c:dLbl>
            <c:dLbl>
              <c:idx val="8"/>
              <c:layout>
                <c:manualLayout>
                  <c:x val="-3.0556846498740802E-3"/>
                  <c:y val="-2.0823223868670016E-2"/>
                </c:manualLayout>
              </c:layout>
              <c:showCatName val="1"/>
              <c:showPercent val="1"/>
            </c:dLbl>
            <c:dLbl>
              <c:idx val="9"/>
              <c:layout>
                <c:manualLayout>
                  <c:x val="3.8194508991603706E-3"/>
                  <c:y val="-8.1939363878727762E-3"/>
                </c:manualLayout>
              </c:layout>
              <c:showCatName val="1"/>
              <c:showPercent val="1"/>
            </c:dLbl>
            <c:txPr>
              <a:bodyPr/>
              <a:lstStyle/>
              <a:p>
                <a:pPr>
                  <a:defRPr sz="1600"/>
                </a:pPr>
                <a:endParaRPr lang="en-US"/>
              </a:p>
            </c:txPr>
            <c:showCatName val="1"/>
            <c:showPercent val="1"/>
            <c:showLeaderLines val="1"/>
          </c:dLbls>
          <c:cat>
            <c:strRef>
              <c:f>'Reasons For Delay'!$A$13:$A$22</c:f>
              <c:strCache>
                <c:ptCount val="10"/>
                <c:pt idx="0">
                  <c:v>As per sugeons decision</c:v>
                </c:pt>
                <c:pt idx="1">
                  <c:v>Blood report pending</c:v>
                </c:pt>
                <c:pt idx="2">
                  <c:v>Due to implant not available</c:v>
                </c:pt>
                <c:pt idx="3">
                  <c:v>Due to non financial clearence</c:v>
                </c:pt>
                <c:pt idx="4">
                  <c:v>O.T is not available</c:v>
                </c:pt>
                <c:pt idx="5">
                  <c:v>Patient  got admitted Late</c:v>
                </c:pt>
                <c:pt idx="6">
                  <c:v>Patient not fit for sugery</c:v>
                </c:pt>
                <c:pt idx="7">
                  <c:v>Patient report Pending</c:v>
                </c:pt>
                <c:pt idx="8">
                  <c:v>Surgeon not available</c:v>
                </c:pt>
                <c:pt idx="9">
                  <c:v>Surgeons busy in another case</c:v>
                </c:pt>
              </c:strCache>
            </c:strRef>
          </c:cat>
          <c:val>
            <c:numRef>
              <c:f>'Reasons For Delay'!$B$13:$B$22</c:f>
              <c:numCache>
                <c:formatCode>0.00</c:formatCode>
                <c:ptCount val="10"/>
                <c:pt idx="0">
                  <c:v>11.111111111111079</c:v>
                </c:pt>
                <c:pt idx="1">
                  <c:v>2.7777777777777883</c:v>
                </c:pt>
                <c:pt idx="2">
                  <c:v>11.111111111111079</c:v>
                </c:pt>
                <c:pt idx="3">
                  <c:v>8.3333333333333321</c:v>
                </c:pt>
                <c:pt idx="4">
                  <c:v>11.111111111111079</c:v>
                </c:pt>
                <c:pt idx="5">
                  <c:v>5.5555555555555376</c:v>
                </c:pt>
                <c:pt idx="6">
                  <c:v>22.222222222222147</c:v>
                </c:pt>
                <c:pt idx="7">
                  <c:v>2.7777777777777883</c:v>
                </c:pt>
                <c:pt idx="8">
                  <c:v>8.3333333333333321</c:v>
                </c:pt>
                <c:pt idx="9">
                  <c:v>16.666666666666664</c:v>
                </c:pt>
              </c:numCache>
            </c:numRef>
          </c:val>
        </c:ser>
        <c:dLbls>
          <c:showCatName val="1"/>
          <c:showPercent val="1"/>
        </c:dLbls>
      </c:pie3DChart>
    </c:plotArea>
    <c:legend>
      <c:legendPos val="b"/>
      <c:layout>
        <c:manualLayout>
          <c:xMode val="edge"/>
          <c:yMode val="edge"/>
          <c:x val="5.2797599288284584E-2"/>
          <c:y val="0.79539302840183601"/>
          <c:w val="0.91240047396658264"/>
          <c:h val="0.17682908612911899"/>
        </c:manualLayout>
      </c:layout>
      <c:txPr>
        <a:bodyPr/>
        <a:lstStyle/>
        <a:p>
          <a:pPr>
            <a:defRPr sz="1800"/>
          </a:pPr>
          <a:endParaRPr lang="en-US"/>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solidFill>
                  <a:srgbClr val="002060"/>
                </a:solidFill>
              </a:defRPr>
            </a:pPr>
            <a:r>
              <a:rPr lang="en-US" sz="2400">
                <a:solidFill>
                  <a:srgbClr val="002060"/>
                </a:solidFill>
              </a:rPr>
              <a:t>REASONS</a:t>
            </a:r>
            <a:r>
              <a:rPr lang="en-US" sz="2400" baseline="0">
                <a:solidFill>
                  <a:srgbClr val="002060"/>
                </a:solidFill>
              </a:rPr>
              <a:t> FOR DELAY IN O.T </a:t>
            </a:r>
            <a:endParaRPr lang="en-US" sz="2400">
              <a:solidFill>
                <a:srgbClr val="002060"/>
              </a:solidFill>
            </a:endParaRPr>
          </a:p>
        </c:rich>
      </c:tx>
      <c:spPr>
        <a:solidFill>
          <a:srgbClr val="9BBB59">
            <a:lumMod val="20000"/>
            <a:lumOff val="80000"/>
          </a:srgbClr>
        </a:solidFill>
      </c:spPr>
    </c:title>
    <c:view3D>
      <c:rotX val="30"/>
      <c:perspective val="30"/>
    </c:view3D>
    <c:plotArea>
      <c:layout>
        <c:manualLayout>
          <c:layoutTarget val="inner"/>
          <c:xMode val="edge"/>
          <c:yMode val="edge"/>
          <c:x val="0.28299649235157992"/>
          <c:y val="0.2741636381990713"/>
          <c:w val="0.46398688149193995"/>
          <c:h val="0.41279311605036673"/>
        </c:manualLayout>
      </c:layout>
      <c:pie3DChart>
        <c:varyColors val="1"/>
        <c:ser>
          <c:idx val="0"/>
          <c:order val="0"/>
          <c:dLbls>
            <c:dLbl>
              <c:idx val="1"/>
              <c:layout>
                <c:manualLayout>
                  <c:x val="0.11345405553451743"/>
                  <c:y val="-7.9509549352708569E-2"/>
                </c:manualLayout>
              </c:layout>
              <c:tx>
                <c:rich>
                  <a:bodyPr/>
                  <a:lstStyle/>
                  <a:p>
                    <a:r>
                      <a:rPr lang="en-US" sz="1600"/>
                      <a:t>M</a:t>
                    </a:r>
                    <a:r>
                      <a:rPr lang="en-US"/>
                      <a:t>ore time was taken for cleaning the O.T
4%</a:t>
                    </a:r>
                  </a:p>
                </c:rich>
              </c:tx>
              <c:showCatName val="1"/>
              <c:showPercent val="1"/>
            </c:dLbl>
            <c:dLbl>
              <c:idx val="4"/>
              <c:layout>
                <c:manualLayout>
                  <c:x val="8.4439722299037966E-3"/>
                  <c:y val="7.4868268048772404E-2"/>
                </c:manualLayout>
              </c:layout>
              <c:showCatName val="1"/>
              <c:showPercent val="1"/>
            </c:dLbl>
            <c:dLbl>
              <c:idx val="5"/>
              <c:layout>
                <c:manualLayout>
                  <c:x val="-1.5194445359797791E-2"/>
                  <c:y val="1.2411989521518688E-2"/>
                </c:manualLayout>
              </c:layout>
              <c:showCatName val="1"/>
              <c:showPercent val="1"/>
            </c:dLbl>
            <c:txPr>
              <a:bodyPr/>
              <a:lstStyle/>
              <a:p>
                <a:pPr>
                  <a:defRPr sz="1600"/>
                </a:pPr>
                <a:endParaRPr lang="en-US"/>
              </a:p>
            </c:txPr>
            <c:showCatName val="1"/>
            <c:showPercent val="1"/>
            <c:showLeaderLines val="1"/>
          </c:dLbls>
          <c:cat>
            <c:strRef>
              <c:f>Sheet10!$G$7:$G$14</c:f>
              <c:strCache>
                <c:ptCount val="8"/>
                <c:pt idx="0">
                  <c:v>Patient was admitted late</c:v>
                </c:pt>
                <c:pt idx="1">
                  <c:v>More time was taken for cleaning the O.T</c:v>
                </c:pt>
                <c:pt idx="2">
                  <c:v>Dr. came late</c:v>
                </c:pt>
                <c:pt idx="3">
                  <c:v>Dr was not available</c:v>
                </c:pt>
                <c:pt idx="4">
                  <c:v>O.T  was not free</c:v>
                </c:pt>
                <c:pt idx="5">
                  <c:v>Dr was busy in another case</c:v>
                </c:pt>
                <c:pt idx="6">
                  <c:v>Dr was busy in O.P.D</c:v>
                </c:pt>
                <c:pt idx="7">
                  <c:v>Dr was busy in another hospital in O.T</c:v>
                </c:pt>
              </c:strCache>
            </c:strRef>
          </c:cat>
          <c:val>
            <c:numRef>
              <c:f>Sheet10!$H$7:$H$14</c:f>
              <c:numCache>
                <c:formatCode>General</c:formatCode>
                <c:ptCount val="8"/>
                <c:pt idx="0">
                  <c:v>2</c:v>
                </c:pt>
                <c:pt idx="1">
                  <c:v>1</c:v>
                </c:pt>
                <c:pt idx="2">
                  <c:v>1</c:v>
                </c:pt>
                <c:pt idx="3">
                  <c:v>1</c:v>
                </c:pt>
                <c:pt idx="4">
                  <c:v>9</c:v>
                </c:pt>
                <c:pt idx="5">
                  <c:v>8</c:v>
                </c:pt>
                <c:pt idx="6">
                  <c:v>6</c:v>
                </c:pt>
                <c:pt idx="7">
                  <c:v>2</c:v>
                </c:pt>
              </c:numCache>
            </c:numRef>
          </c:val>
        </c:ser>
        <c:dLbls>
          <c:showCatName val="1"/>
          <c:showPercent val="1"/>
        </c:dLbls>
      </c:pie3DChart>
    </c:plotArea>
    <c:legend>
      <c:legendPos val="b"/>
      <c:layout>
        <c:manualLayout>
          <c:xMode val="edge"/>
          <c:yMode val="edge"/>
          <c:x val="2.7339846408087894E-2"/>
          <c:y val="0.79272783610382136"/>
          <c:w val="0.9726601535919126"/>
          <c:h val="0.19338327500729074"/>
        </c:manualLayout>
      </c:layout>
      <c:txPr>
        <a:bodyPr/>
        <a:lstStyle/>
        <a:p>
          <a:pPr>
            <a:defRPr sz="1600"/>
          </a:pPr>
          <a:endParaRPr lang="en-US"/>
        </a:p>
      </c:txPr>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manualLayout>
          <c:layoutTarget val="inner"/>
          <c:xMode val="edge"/>
          <c:yMode val="edge"/>
          <c:x val="6.4462419470293533E-2"/>
          <c:y val="1.7238756172427597E-2"/>
          <c:w val="0.91715824995559769"/>
          <c:h val="0.51428816357632667"/>
        </c:manualLayout>
      </c:layout>
      <c:lineChart>
        <c:grouping val="standard"/>
        <c:ser>
          <c:idx val="0"/>
          <c:order val="0"/>
          <c:tx>
            <c:strRef>
              <c:f>'Feb and March'!$B$3</c:f>
              <c:strCache>
                <c:ptCount val="1"/>
                <c:pt idx="0">
                  <c:v>% Utilization FEB</c:v>
                </c:pt>
              </c:strCache>
            </c:strRef>
          </c:tx>
          <c:marker>
            <c:symbol val="none"/>
          </c:marker>
          <c:dLbls>
            <c:dLbl>
              <c:idx val="0"/>
              <c:tx>
                <c:rich>
                  <a:bodyPr/>
                  <a:lstStyle/>
                  <a:p>
                    <a:r>
                      <a:rPr lang="en-US" sz="1600"/>
                      <a:t>6</a:t>
                    </a:r>
                    <a:r>
                      <a:rPr lang="en-US"/>
                      <a:t>8.75%</a:t>
                    </a:r>
                  </a:p>
                </c:rich>
              </c:tx>
              <c:dLblPos val="t"/>
              <c:showVal val="1"/>
            </c:dLbl>
            <c:dLbl>
              <c:idx val="1"/>
              <c:tx>
                <c:rich>
                  <a:bodyPr/>
                  <a:lstStyle/>
                  <a:p>
                    <a:r>
                      <a:rPr lang="en-US" sz="1600"/>
                      <a:t>6</a:t>
                    </a:r>
                    <a:r>
                      <a:rPr lang="en-US"/>
                      <a:t>.64%</a:t>
                    </a:r>
                  </a:p>
                </c:rich>
              </c:tx>
              <c:dLblPos val="t"/>
              <c:showVal val="1"/>
            </c:dLbl>
            <c:dLbl>
              <c:idx val="3"/>
              <c:layout>
                <c:manualLayout>
                  <c:x val="-2.9018477953413811E-2"/>
                  <c:y val="-0.10162078016110121"/>
                </c:manualLayout>
              </c:layout>
              <c:tx>
                <c:rich>
                  <a:bodyPr/>
                  <a:lstStyle/>
                  <a:p>
                    <a:r>
                      <a:rPr lang="en-US" sz="1600"/>
                      <a:t>5</a:t>
                    </a:r>
                    <a:r>
                      <a:rPr lang="en-US"/>
                      <a:t>.34%</a:t>
                    </a:r>
                  </a:p>
                </c:rich>
              </c:tx>
              <c:dLblPos val="r"/>
              <c:showVal val="1"/>
            </c:dLbl>
            <c:dLbl>
              <c:idx val="4"/>
              <c:tx>
                <c:rich>
                  <a:bodyPr/>
                  <a:lstStyle/>
                  <a:p>
                    <a:r>
                      <a:rPr lang="en-US" sz="1600"/>
                      <a:t>1</a:t>
                    </a:r>
                    <a:r>
                      <a:rPr lang="en-US"/>
                      <a:t>.30%</a:t>
                    </a:r>
                  </a:p>
                </c:rich>
              </c:tx>
              <c:dLblPos val="t"/>
              <c:showVal val="1"/>
            </c:dLbl>
            <c:dLbl>
              <c:idx val="5"/>
              <c:tx>
                <c:rich>
                  <a:bodyPr/>
                  <a:lstStyle/>
                  <a:p>
                    <a:r>
                      <a:rPr lang="en-US" sz="1600"/>
                      <a:t>1</a:t>
                    </a:r>
                    <a:r>
                      <a:rPr lang="en-US"/>
                      <a:t>1.20%</a:t>
                    </a:r>
                  </a:p>
                </c:rich>
              </c:tx>
              <c:dLblPos val="t"/>
              <c:showVal val="1"/>
            </c:dLbl>
            <c:dLbl>
              <c:idx val="6"/>
              <c:tx>
                <c:rich>
                  <a:bodyPr/>
                  <a:lstStyle/>
                  <a:p>
                    <a:r>
                      <a:rPr lang="en-US" sz="1600"/>
                      <a:t>1</a:t>
                    </a:r>
                    <a:r>
                      <a:rPr lang="en-US"/>
                      <a:t>3.67%</a:t>
                    </a:r>
                  </a:p>
                </c:rich>
              </c:tx>
              <c:dLblPos val="t"/>
              <c:showVal val="1"/>
            </c:dLbl>
            <c:dLbl>
              <c:idx val="11"/>
              <c:tx>
                <c:rich>
                  <a:bodyPr/>
                  <a:lstStyle/>
                  <a:p>
                    <a:r>
                      <a:rPr lang="en-US" sz="1600"/>
                      <a:t>3</a:t>
                    </a:r>
                    <a:r>
                      <a:rPr lang="en-US"/>
                      <a:t>0.47%</a:t>
                    </a:r>
                  </a:p>
                </c:rich>
              </c:tx>
              <c:dLblPos val="t"/>
              <c:showVal val="1"/>
            </c:dLbl>
            <c:txPr>
              <a:bodyPr/>
              <a:lstStyle/>
              <a:p>
                <a:pPr>
                  <a:defRPr sz="1600"/>
                </a:pPr>
                <a:endParaRPr lang="en-US"/>
              </a:p>
            </c:txPr>
            <c:dLblPos val="t"/>
            <c:showVal val="1"/>
          </c:dLbls>
          <c:cat>
            <c:strRef>
              <c:f>'Feb and March'!$A$4:$A$16</c:f>
              <c:strCache>
                <c:ptCount val="13"/>
                <c:pt idx="0">
                  <c:v>A.O Drill</c:v>
                </c:pt>
                <c:pt idx="1">
                  <c:v>C-Arm</c:v>
                </c:pt>
                <c:pt idx="2">
                  <c:v>DVT PUMP</c:v>
                </c:pt>
                <c:pt idx="3">
                  <c:v>FESS system</c:v>
                </c:pt>
                <c:pt idx="4">
                  <c:v>Harmonic</c:v>
                </c:pt>
                <c:pt idx="5">
                  <c:v>Head Light</c:v>
                </c:pt>
                <c:pt idx="6">
                  <c:v>Laproscopic system</c:v>
                </c:pt>
                <c:pt idx="7">
                  <c:v>Microscope</c:v>
                </c:pt>
                <c:pt idx="8">
                  <c:v>Mini Drill</c:v>
                </c:pt>
                <c:pt idx="9">
                  <c:v>Syringe pump</c:v>
                </c:pt>
                <c:pt idx="10">
                  <c:v>Urology Equipment</c:v>
                </c:pt>
                <c:pt idx="11">
                  <c:v>Warmer</c:v>
                </c:pt>
                <c:pt idx="12">
                  <c:v>E.N.T Drill</c:v>
                </c:pt>
              </c:strCache>
            </c:strRef>
          </c:cat>
          <c:val>
            <c:numRef>
              <c:f>'Feb and March'!$B$4:$B$16</c:f>
              <c:numCache>
                <c:formatCode>0.00</c:formatCode>
                <c:ptCount val="13"/>
                <c:pt idx="0">
                  <c:v>68.75</c:v>
                </c:pt>
                <c:pt idx="1">
                  <c:v>6.640625</c:v>
                </c:pt>
                <c:pt idx="2">
                  <c:v>4.1666666666666661</c:v>
                </c:pt>
                <c:pt idx="3">
                  <c:v>5.3385416666666661</c:v>
                </c:pt>
                <c:pt idx="4">
                  <c:v>1.3020833333333341</c:v>
                </c:pt>
                <c:pt idx="5">
                  <c:v>11.19791666666667</c:v>
                </c:pt>
                <c:pt idx="6">
                  <c:v>13.671875</c:v>
                </c:pt>
                <c:pt idx="7">
                  <c:v>15.885416666666703</c:v>
                </c:pt>
                <c:pt idx="8">
                  <c:v>9.765625</c:v>
                </c:pt>
                <c:pt idx="9">
                  <c:v>27.148437499999989</c:v>
                </c:pt>
                <c:pt idx="10">
                  <c:v>0.5208333333333337</c:v>
                </c:pt>
                <c:pt idx="11">
                  <c:v>30.468749999999915</c:v>
                </c:pt>
              </c:numCache>
            </c:numRef>
          </c:val>
        </c:ser>
        <c:ser>
          <c:idx val="1"/>
          <c:order val="1"/>
          <c:tx>
            <c:strRef>
              <c:f>'Feb and March'!$C$3</c:f>
              <c:strCache>
                <c:ptCount val="1"/>
                <c:pt idx="0">
                  <c:v>% Utilization MARCH</c:v>
                </c:pt>
              </c:strCache>
            </c:strRef>
          </c:tx>
          <c:marker>
            <c:symbol val="none"/>
          </c:marker>
          <c:dLbls>
            <c:dLbl>
              <c:idx val="0"/>
              <c:tx>
                <c:rich>
                  <a:bodyPr/>
                  <a:lstStyle/>
                  <a:p>
                    <a:r>
                      <a:rPr lang="en-US" sz="1600"/>
                      <a:t>4</a:t>
                    </a:r>
                    <a:r>
                      <a:rPr lang="en-US"/>
                      <a:t>2.00%</a:t>
                    </a:r>
                  </a:p>
                </c:rich>
              </c:tx>
              <c:dLblPos val="t"/>
              <c:showVal val="1"/>
            </c:dLbl>
            <c:dLbl>
              <c:idx val="1"/>
              <c:tx>
                <c:rich>
                  <a:bodyPr/>
                  <a:lstStyle/>
                  <a:p>
                    <a:r>
                      <a:rPr lang="en-US" sz="1600"/>
                      <a:t>2</a:t>
                    </a:r>
                    <a:r>
                      <a:rPr lang="en-US"/>
                      <a:t>1.80%</a:t>
                    </a:r>
                  </a:p>
                </c:rich>
              </c:tx>
              <c:dLblPos val="t"/>
              <c:showVal val="1"/>
            </c:dLbl>
            <c:dLbl>
              <c:idx val="2"/>
              <c:layout>
                <c:manualLayout>
                  <c:x val="-2.9018477953413811E-2"/>
                  <c:y val="-0.10162078016110118"/>
                </c:manualLayout>
              </c:layout>
              <c:tx>
                <c:rich>
                  <a:bodyPr/>
                  <a:lstStyle/>
                  <a:p>
                    <a:r>
                      <a:rPr lang="en-US" sz="1600"/>
                      <a:t>2</a:t>
                    </a:r>
                    <a:r>
                      <a:rPr lang="en-US"/>
                      <a:t>.66%</a:t>
                    </a:r>
                  </a:p>
                </c:rich>
              </c:tx>
              <c:dLblPos val="r"/>
              <c:showVal val="1"/>
            </c:dLbl>
            <c:dLbl>
              <c:idx val="3"/>
              <c:tx>
                <c:rich>
                  <a:bodyPr/>
                  <a:lstStyle/>
                  <a:p>
                    <a:r>
                      <a:rPr lang="en-US" sz="1600"/>
                      <a:t>3</a:t>
                    </a:r>
                    <a:r>
                      <a:rPr lang="en-US"/>
                      <a:t>.59%</a:t>
                    </a:r>
                  </a:p>
                </c:rich>
              </c:tx>
              <c:dLblPos val="t"/>
              <c:showVal val="1"/>
            </c:dLbl>
            <c:dLbl>
              <c:idx val="4"/>
              <c:tx>
                <c:rich>
                  <a:bodyPr/>
                  <a:lstStyle/>
                  <a:p>
                    <a:r>
                      <a:rPr lang="en-US" sz="1600"/>
                      <a:t>1</a:t>
                    </a:r>
                    <a:r>
                      <a:rPr lang="en-US"/>
                      <a:t>0.38%</a:t>
                    </a:r>
                  </a:p>
                </c:rich>
              </c:tx>
              <c:dLblPos val="t"/>
              <c:showVal val="1"/>
            </c:dLbl>
            <c:dLbl>
              <c:idx val="5"/>
              <c:layout>
                <c:manualLayout>
                  <c:x val="-1.8493296301437822E-2"/>
                  <c:y val="-9.4784819800623546E-3"/>
                </c:manualLayout>
              </c:layout>
              <c:tx>
                <c:rich>
                  <a:bodyPr/>
                  <a:lstStyle/>
                  <a:p>
                    <a:r>
                      <a:rPr lang="en-US" sz="1600"/>
                      <a:t>5</a:t>
                    </a:r>
                    <a:r>
                      <a:rPr lang="en-US"/>
                      <a:t>.56%</a:t>
                    </a:r>
                  </a:p>
                </c:rich>
              </c:tx>
              <c:dLblPos val="r"/>
              <c:showVal val="1"/>
            </c:dLbl>
            <c:dLbl>
              <c:idx val="6"/>
              <c:layout>
                <c:manualLayout>
                  <c:x val="-3.3254001144593766E-2"/>
                  <c:y val="-0.13380468820707755"/>
                </c:manualLayout>
              </c:layout>
              <c:tx>
                <c:rich>
                  <a:bodyPr/>
                  <a:lstStyle/>
                  <a:p>
                    <a:r>
                      <a:rPr lang="en-US" sz="1600"/>
                      <a:t>1</a:t>
                    </a:r>
                    <a:r>
                      <a:rPr lang="en-US"/>
                      <a:t>0.38%</a:t>
                    </a:r>
                  </a:p>
                </c:rich>
              </c:tx>
              <c:dLblPos val="r"/>
              <c:showVal val="1"/>
            </c:dLbl>
            <c:dLbl>
              <c:idx val="7"/>
              <c:layout>
                <c:manualLayout>
                  <c:x val="-2.2471878515185652E-2"/>
                  <c:y val="-5.2645953039653776E-2"/>
                </c:manualLayout>
              </c:layout>
              <c:dLblPos val="r"/>
              <c:showVal val="1"/>
            </c:dLbl>
            <c:dLbl>
              <c:idx val="8"/>
              <c:layout>
                <c:manualLayout>
                  <c:x val="-3.3254001144593766E-2"/>
                  <c:y val="-1.8862159471445459E-2"/>
                </c:manualLayout>
              </c:layout>
              <c:dLblPos val="r"/>
              <c:showVal val="1"/>
            </c:dLbl>
            <c:dLbl>
              <c:idx val="9"/>
              <c:tx>
                <c:rich>
                  <a:bodyPr/>
                  <a:lstStyle/>
                  <a:p>
                    <a:r>
                      <a:rPr lang="en-US" sz="1600"/>
                      <a:t>3</a:t>
                    </a:r>
                    <a:r>
                      <a:rPr lang="en-US"/>
                      <a:t>4.02%</a:t>
                    </a:r>
                  </a:p>
                </c:rich>
              </c:tx>
              <c:dLblPos val="t"/>
              <c:showVal val="1"/>
            </c:dLbl>
            <c:dLbl>
              <c:idx val="10"/>
              <c:layout>
                <c:manualLayout>
                  <c:x val="-3.5707573064561592E-2"/>
                  <c:y val="-9.9736722681791568E-2"/>
                </c:manualLayout>
              </c:layout>
              <c:tx>
                <c:rich>
                  <a:bodyPr/>
                  <a:lstStyle/>
                  <a:p>
                    <a:r>
                      <a:rPr lang="en-US" sz="1600"/>
                      <a:t>0</a:t>
                    </a:r>
                    <a:r>
                      <a:rPr lang="en-US"/>
                      <a:t>.93%</a:t>
                    </a:r>
                  </a:p>
                </c:rich>
              </c:tx>
              <c:dLblPos val="r"/>
              <c:showVal val="1"/>
            </c:dLbl>
            <c:dLbl>
              <c:idx val="11"/>
              <c:layout>
                <c:manualLayout>
                  <c:x val="-2.7301626359205099E-2"/>
                  <c:y val="-5.7150457544158373E-2"/>
                </c:manualLayout>
              </c:layout>
              <c:tx>
                <c:rich>
                  <a:bodyPr/>
                  <a:lstStyle/>
                  <a:p>
                    <a:r>
                      <a:rPr lang="en-US" sz="1600"/>
                      <a:t>3</a:t>
                    </a:r>
                    <a:r>
                      <a:rPr lang="en-US"/>
                      <a:t>2.14%</a:t>
                    </a:r>
                  </a:p>
                </c:rich>
              </c:tx>
              <c:dLblPos val="r"/>
              <c:showVal val="1"/>
            </c:dLbl>
            <c:dLbl>
              <c:idx val="12"/>
              <c:tx>
                <c:rich>
                  <a:bodyPr/>
                  <a:lstStyle/>
                  <a:p>
                    <a:r>
                      <a:rPr lang="en-US" sz="1600"/>
                      <a:t>2</a:t>
                    </a:r>
                    <a:r>
                      <a:rPr lang="en-US"/>
                      <a:t>.39%</a:t>
                    </a:r>
                  </a:p>
                </c:rich>
              </c:tx>
              <c:dLblPos val="t"/>
              <c:showVal val="1"/>
            </c:dLbl>
            <c:txPr>
              <a:bodyPr/>
              <a:lstStyle/>
              <a:p>
                <a:pPr>
                  <a:defRPr sz="1600"/>
                </a:pPr>
                <a:endParaRPr lang="en-US"/>
              </a:p>
            </c:txPr>
            <c:dLblPos val="t"/>
            <c:showVal val="1"/>
          </c:dLbls>
          <c:cat>
            <c:strRef>
              <c:f>'Feb and March'!$A$4:$A$16</c:f>
              <c:strCache>
                <c:ptCount val="13"/>
                <c:pt idx="0">
                  <c:v>A.O Drill</c:v>
                </c:pt>
                <c:pt idx="1">
                  <c:v>C-Arm</c:v>
                </c:pt>
                <c:pt idx="2">
                  <c:v>DVT PUMP</c:v>
                </c:pt>
                <c:pt idx="3">
                  <c:v>FESS system</c:v>
                </c:pt>
                <c:pt idx="4">
                  <c:v>Harmonic</c:v>
                </c:pt>
                <c:pt idx="5">
                  <c:v>Head Light</c:v>
                </c:pt>
                <c:pt idx="6">
                  <c:v>Laproscopic system</c:v>
                </c:pt>
                <c:pt idx="7">
                  <c:v>Microscope</c:v>
                </c:pt>
                <c:pt idx="8">
                  <c:v>Mini Drill</c:v>
                </c:pt>
                <c:pt idx="9">
                  <c:v>Syringe pump</c:v>
                </c:pt>
                <c:pt idx="10">
                  <c:v>Urology Equipment</c:v>
                </c:pt>
                <c:pt idx="11">
                  <c:v>Warmer</c:v>
                </c:pt>
                <c:pt idx="12">
                  <c:v>E.N.T Drill</c:v>
                </c:pt>
              </c:strCache>
            </c:strRef>
          </c:cat>
          <c:val>
            <c:numRef>
              <c:f>'Feb and March'!$C$4:$C$16</c:f>
              <c:numCache>
                <c:formatCode>0.00</c:formatCode>
                <c:ptCount val="13"/>
                <c:pt idx="0">
                  <c:v>42</c:v>
                </c:pt>
                <c:pt idx="1">
                  <c:v>21.796296296296287</c:v>
                </c:pt>
                <c:pt idx="2">
                  <c:v>2.6620370370370412</c:v>
                </c:pt>
                <c:pt idx="3">
                  <c:v>3.587962962962969</c:v>
                </c:pt>
                <c:pt idx="4">
                  <c:v>10.375000000000021</c:v>
                </c:pt>
                <c:pt idx="5">
                  <c:v>5.5555555555555403</c:v>
                </c:pt>
                <c:pt idx="6">
                  <c:v>10.375000000000021</c:v>
                </c:pt>
                <c:pt idx="7">
                  <c:v>18.245370370370296</c:v>
                </c:pt>
                <c:pt idx="8">
                  <c:v>10.763888888888889</c:v>
                </c:pt>
                <c:pt idx="9">
                  <c:v>34.020000000000003</c:v>
                </c:pt>
                <c:pt idx="10">
                  <c:v>0.92592592592592549</c:v>
                </c:pt>
                <c:pt idx="11">
                  <c:v>32.138888888888957</c:v>
                </c:pt>
                <c:pt idx="12">
                  <c:v>2.3899999999999997</c:v>
                </c:pt>
              </c:numCache>
            </c:numRef>
          </c:val>
        </c:ser>
        <c:dLbls>
          <c:showVal val="1"/>
        </c:dLbls>
        <c:marker val="1"/>
        <c:axId val="64205568"/>
        <c:axId val="64207104"/>
      </c:lineChart>
      <c:catAx>
        <c:axId val="64205568"/>
        <c:scaling>
          <c:orientation val="minMax"/>
        </c:scaling>
        <c:axPos val="b"/>
        <c:tickLblPos val="nextTo"/>
        <c:txPr>
          <a:bodyPr/>
          <a:lstStyle/>
          <a:p>
            <a:pPr>
              <a:defRPr sz="2000"/>
            </a:pPr>
            <a:endParaRPr lang="en-US"/>
          </a:p>
        </c:txPr>
        <c:crossAx val="64207104"/>
        <c:crosses val="autoZero"/>
        <c:auto val="1"/>
        <c:lblAlgn val="ctr"/>
        <c:lblOffset val="100"/>
      </c:catAx>
      <c:valAx>
        <c:axId val="64207104"/>
        <c:scaling>
          <c:orientation val="minMax"/>
        </c:scaling>
        <c:axPos val="l"/>
        <c:numFmt formatCode="0.00" sourceLinked="1"/>
        <c:tickLblPos val="nextTo"/>
        <c:crossAx val="64205568"/>
        <c:crosses val="autoZero"/>
        <c:crossBetween val="between"/>
      </c:valAx>
      <c:spPr>
        <a:gradFill>
          <a:gsLst>
            <a:gs pos="0">
              <a:srgbClr val="FFEFD1"/>
            </a:gs>
            <a:gs pos="64999">
              <a:srgbClr val="F0EBD5"/>
            </a:gs>
            <a:gs pos="100000">
              <a:srgbClr val="D1C39F"/>
            </a:gs>
          </a:gsLst>
          <a:lin ang="5400000" scaled="0"/>
        </a:gradFill>
      </c:spPr>
    </c:plotArea>
    <c:legend>
      <c:legendPos val="b"/>
      <c:txPr>
        <a:bodyPr/>
        <a:lstStyle/>
        <a:p>
          <a:pPr>
            <a:defRPr sz="2000"/>
          </a:pPr>
          <a:endParaRPr lang="en-US"/>
        </a:p>
      </c:txPr>
    </c:legend>
    <c:plotVisOnly val="1"/>
  </c:chart>
  <c:spPr>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a:t>PATIENT</a:t>
            </a:r>
            <a:r>
              <a:rPr lang="en-US" sz="1600" baseline="0"/>
              <a:t> SATISFACTION LEVEL FOR O.T IN FEB</a:t>
            </a:r>
            <a:endParaRPr lang="en-US" sz="1600"/>
          </a:p>
        </c:rich>
      </c:tx>
      <c:spPr>
        <a:solidFill>
          <a:srgbClr val="9BBB59">
            <a:lumMod val="20000"/>
            <a:lumOff val="80000"/>
          </a:srgbClr>
        </a:solidFill>
      </c:spPr>
    </c:title>
    <c:view3D>
      <c:rotX val="30"/>
      <c:perspective val="30"/>
    </c:view3D>
    <c:plotArea>
      <c:layout>
        <c:manualLayout>
          <c:layoutTarget val="inner"/>
          <c:xMode val="edge"/>
          <c:yMode val="edge"/>
          <c:x val="7.4187589758827388E-2"/>
          <c:y val="0.19132681752683586"/>
          <c:w val="0.86252612291388153"/>
          <c:h val="0.68501907789285077"/>
        </c:manualLayout>
      </c:layout>
      <c:pie3DChart>
        <c:varyColors val="1"/>
        <c:ser>
          <c:idx val="0"/>
          <c:order val="0"/>
          <c:tx>
            <c:strRef>
              <c:f>'Patient satisfaction level '!$A$4</c:f>
              <c:strCache>
                <c:ptCount val="1"/>
                <c:pt idx="0">
                  <c:v>OT Services/Staff</c:v>
                </c:pt>
              </c:strCache>
            </c:strRef>
          </c:tx>
          <c:explosion val="7"/>
          <c:dLbls>
            <c:dLbl>
              <c:idx val="0"/>
              <c:layout>
                <c:manualLayout>
                  <c:x val="4.2015525086391323E-2"/>
                  <c:y val="-0.25727690288713911"/>
                </c:manualLayout>
              </c:layout>
              <c:showCatName val="1"/>
              <c:showPercent val="1"/>
            </c:dLbl>
            <c:txPr>
              <a:bodyPr/>
              <a:lstStyle/>
              <a:p>
                <a:pPr>
                  <a:defRPr sz="1400"/>
                </a:pPr>
                <a:endParaRPr lang="en-US"/>
              </a:p>
            </c:txPr>
            <c:showCatName val="1"/>
            <c:showPercent val="1"/>
            <c:showLeaderLines val="1"/>
          </c:dLbls>
          <c:cat>
            <c:strRef>
              <c:f>'Patient satisfaction level '!$B$3:$F$3</c:f>
              <c:strCache>
                <c:ptCount val="5"/>
                <c:pt idx="0">
                  <c:v>Excellent</c:v>
                </c:pt>
                <c:pt idx="1">
                  <c:v>Good</c:v>
                </c:pt>
                <c:pt idx="2">
                  <c:v>Average</c:v>
                </c:pt>
                <c:pt idx="3">
                  <c:v>Poor</c:v>
                </c:pt>
                <c:pt idx="4">
                  <c:v>No Response</c:v>
                </c:pt>
              </c:strCache>
            </c:strRef>
          </c:cat>
          <c:val>
            <c:numRef>
              <c:f>'Patient satisfaction level '!$B$4:$F$4</c:f>
              <c:numCache>
                <c:formatCode>General</c:formatCode>
                <c:ptCount val="5"/>
                <c:pt idx="0">
                  <c:v>70</c:v>
                </c:pt>
                <c:pt idx="1">
                  <c:v>39</c:v>
                </c:pt>
                <c:pt idx="2">
                  <c:v>2</c:v>
                </c:pt>
                <c:pt idx="3">
                  <c:v>1</c:v>
                </c:pt>
                <c:pt idx="4">
                  <c:v>8</c:v>
                </c:pt>
              </c:numCache>
            </c:numRef>
          </c:val>
        </c:ser>
        <c:dLbls>
          <c:showCatName val="1"/>
          <c:showPercent val="1"/>
        </c:dLbls>
      </c:pie3DChart>
    </c:plotArea>
    <c:legend>
      <c:legendPos val="b"/>
      <c:layout>
        <c:manualLayout>
          <c:xMode val="edge"/>
          <c:yMode val="edge"/>
          <c:x val="0.11111003813202591"/>
          <c:y val="0.80378394763241667"/>
          <c:w val="0.81237111870450163"/>
          <c:h val="0.17903023260849188"/>
        </c:manualLayout>
      </c:layout>
      <c:txPr>
        <a:bodyPr/>
        <a:lstStyle/>
        <a:p>
          <a:pPr>
            <a:defRPr sz="1600"/>
          </a:pPr>
          <a:endParaRPr lang="en-US"/>
        </a:p>
      </c:txPr>
    </c:legend>
    <c:plotVisOnly val="1"/>
  </c:chart>
  <c:spPr>
    <a:gradFill>
      <a:gsLst>
        <a:gs pos="0">
          <a:srgbClr val="FFEFD1"/>
        </a:gs>
        <a:gs pos="64999">
          <a:srgbClr val="F0EBD5"/>
        </a:gs>
        <a:gs pos="100000">
          <a:srgbClr val="D1C39F"/>
        </a:gs>
      </a:gsLst>
      <a:lin ang="5400000" scaled="0"/>
    </a:gradFill>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a:t>PATIENT</a:t>
            </a:r>
            <a:r>
              <a:rPr lang="en-US" sz="1600" baseline="0"/>
              <a:t> SATISFACTION LEVEL FOR O.T IN MARCH</a:t>
            </a:r>
            <a:endParaRPr lang="en-US" sz="1600"/>
          </a:p>
        </c:rich>
      </c:tx>
      <c:spPr>
        <a:solidFill>
          <a:schemeClr val="accent3">
            <a:lumMod val="20000"/>
            <a:lumOff val="80000"/>
          </a:schemeClr>
        </a:solidFill>
      </c:spPr>
    </c:title>
    <c:view3D>
      <c:rotX val="30"/>
      <c:perspective val="30"/>
    </c:view3D>
    <c:plotArea>
      <c:layout>
        <c:manualLayout>
          <c:layoutTarget val="inner"/>
          <c:xMode val="edge"/>
          <c:yMode val="edge"/>
          <c:x val="9.7091071163274492E-2"/>
          <c:y val="0.25722153406301695"/>
          <c:w val="0.8466983608181059"/>
          <c:h val="0.53094708792084144"/>
        </c:manualLayout>
      </c:layout>
      <c:pie3DChart>
        <c:varyColors val="1"/>
        <c:ser>
          <c:idx val="0"/>
          <c:order val="0"/>
          <c:tx>
            <c:strRef>
              <c:f>'Feb and March'!$H$77</c:f>
              <c:strCache>
                <c:ptCount val="1"/>
                <c:pt idx="0">
                  <c:v>March</c:v>
                </c:pt>
              </c:strCache>
            </c:strRef>
          </c:tx>
          <c:dPt>
            <c:idx val="0"/>
            <c:explosion val="7"/>
          </c:dPt>
          <c:dPt>
            <c:idx val="1"/>
            <c:explosion val="5"/>
          </c:dPt>
          <c:dPt>
            <c:idx val="4"/>
            <c:explosion val="1"/>
          </c:dPt>
          <c:dLbls>
            <c:txPr>
              <a:bodyPr/>
              <a:lstStyle/>
              <a:p>
                <a:pPr>
                  <a:defRPr sz="1400"/>
                </a:pPr>
                <a:endParaRPr lang="en-US"/>
              </a:p>
            </c:txPr>
            <c:showCatName val="1"/>
            <c:showPercent val="1"/>
            <c:showLeaderLines val="1"/>
          </c:dLbls>
          <c:cat>
            <c:strRef>
              <c:f>'Feb and March'!$I$76:$M$76</c:f>
              <c:strCache>
                <c:ptCount val="5"/>
                <c:pt idx="0">
                  <c:v>Excellent</c:v>
                </c:pt>
                <c:pt idx="1">
                  <c:v>Good</c:v>
                </c:pt>
                <c:pt idx="2">
                  <c:v>Average</c:v>
                </c:pt>
                <c:pt idx="3">
                  <c:v>Poor</c:v>
                </c:pt>
                <c:pt idx="4">
                  <c:v>No Response</c:v>
                </c:pt>
              </c:strCache>
            </c:strRef>
          </c:cat>
          <c:val>
            <c:numRef>
              <c:f>'Feb and March'!$I$77:$M$77</c:f>
              <c:numCache>
                <c:formatCode>General</c:formatCode>
                <c:ptCount val="5"/>
                <c:pt idx="0">
                  <c:v>120</c:v>
                </c:pt>
                <c:pt idx="1">
                  <c:v>60</c:v>
                </c:pt>
                <c:pt idx="2">
                  <c:v>7</c:v>
                </c:pt>
                <c:pt idx="3">
                  <c:v>3</c:v>
                </c:pt>
                <c:pt idx="4">
                  <c:v>4</c:v>
                </c:pt>
              </c:numCache>
            </c:numRef>
          </c:val>
        </c:ser>
        <c:dLbls>
          <c:showCatName val="1"/>
          <c:showPercent val="1"/>
        </c:dLbls>
      </c:pie3DChart>
    </c:plotArea>
    <c:legend>
      <c:legendPos val="b"/>
      <c:layout>
        <c:manualLayout>
          <c:xMode val="edge"/>
          <c:yMode val="edge"/>
          <c:x val="0.13312261674837805"/>
          <c:y val="0.80378394763241667"/>
          <c:w val="0.70230822562274053"/>
          <c:h val="0.17903023260849188"/>
        </c:manualLayout>
      </c:layout>
      <c:txPr>
        <a:bodyPr/>
        <a:lstStyle/>
        <a:p>
          <a:pPr>
            <a:defRPr sz="1600"/>
          </a:pPr>
          <a:endParaRPr lang="en-US"/>
        </a:p>
      </c:txPr>
    </c:legend>
    <c:plotVisOnly val="1"/>
  </c:chart>
  <c:spPr>
    <a:gradFill>
      <a:gsLst>
        <a:gs pos="0">
          <a:srgbClr val="FFEFD1"/>
        </a:gs>
        <a:gs pos="64999">
          <a:srgbClr val="F0EBD5"/>
        </a:gs>
        <a:gs pos="100000">
          <a:srgbClr val="D1C39F"/>
        </a:gs>
      </a:gsLst>
      <a:lin ang="5400000" scaled="0"/>
    </a:gra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a:t>%  Rescheduling of surgeries</a:t>
            </a:r>
          </a:p>
        </c:rich>
      </c:tx>
      <c:spPr>
        <a:solidFill>
          <a:srgbClr val="9BBB59">
            <a:lumMod val="20000"/>
            <a:lumOff val="80000"/>
          </a:srgbClr>
        </a:solidFill>
      </c:spPr>
    </c:title>
    <c:view3D>
      <c:rAngAx val="1"/>
    </c:view3D>
    <c:plotArea>
      <c:layout>
        <c:manualLayout>
          <c:layoutTarget val="inner"/>
          <c:xMode val="edge"/>
          <c:yMode val="edge"/>
          <c:x val="0.10883548143932339"/>
          <c:y val="0.19368256051326918"/>
          <c:w val="0.8485213828463789"/>
          <c:h val="0.51334342822531787"/>
        </c:manualLayout>
      </c:layout>
      <c:bar3DChart>
        <c:barDir val="col"/>
        <c:grouping val="clustered"/>
        <c:ser>
          <c:idx val="0"/>
          <c:order val="0"/>
          <c:tx>
            <c:strRef>
              <c:f>'Indicators March'!$X$10</c:f>
              <c:strCache>
                <c:ptCount val="1"/>
                <c:pt idx="0">
                  <c:v>%  rescheduling of surgeries</c:v>
                </c:pt>
              </c:strCache>
            </c:strRef>
          </c:tx>
          <c:dLbls>
            <c:dLbl>
              <c:idx val="0"/>
              <c:layout>
                <c:manualLayout>
                  <c:x val="1.6666666666666701E-2"/>
                  <c:y val="-0.17129629629629731"/>
                </c:manualLayout>
              </c:layout>
              <c:showVal val="1"/>
            </c:dLbl>
            <c:dLbl>
              <c:idx val="1"/>
              <c:layout>
                <c:manualLayout>
                  <c:x val="0"/>
                  <c:y val="-8.3333333333333398E-2"/>
                </c:manualLayout>
              </c:layout>
              <c:showVal val="1"/>
            </c:dLbl>
            <c:txPr>
              <a:bodyPr/>
              <a:lstStyle/>
              <a:p>
                <a:pPr>
                  <a:defRPr sz="1800"/>
                </a:pPr>
                <a:endParaRPr lang="en-US"/>
              </a:p>
            </c:txPr>
            <c:showVal val="1"/>
          </c:dLbls>
          <c:cat>
            <c:strRef>
              <c:f>'Indicators March'!$W$11:$W$12</c:f>
              <c:strCache>
                <c:ptCount val="2"/>
                <c:pt idx="0">
                  <c:v>Feb</c:v>
                </c:pt>
                <c:pt idx="1">
                  <c:v>March</c:v>
                </c:pt>
              </c:strCache>
            </c:strRef>
          </c:cat>
          <c:val>
            <c:numRef>
              <c:f>'Indicators March'!$X$11:$X$12</c:f>
              <c:numCache>
                <c:formatCode>0.00%</c:formatCode>
                <c:ptCount val="2"/>
                <c:pt idx="0">
                  <c:v>3.7500000000000006E-2</c:v>
                </c:pt>
                <c:pt idx="1">
                  <c:v>0.10410000000000012</c:v>
                </c:pt>
              </c:numCache>
            </c:numRef>
          </c:val>
        </c:ser>
        <c:dLbls>
          <c:showVal val="1"/>
        </c:dLbls>
        <c:shape val="cylinder"/>
        <c:axId val="62217600"/>
        <c:axId val="62231680"/>
        <c:axId val="0"/>
      </c:bar3DChart>
      <c:catAx>
        <c:axId val="62217600"/>
        <c:scaling>
          <c:orientation val="minMax"/>
        </c:scaling>
        <c:axPos val="b"/>
        <c:tickLblPos val="nextTo"/>
        <c:txPr>
          <a:bodyPr/>
          <a:lstStyle/>
          <a:p>
            <a:pPr>
              <a:defRPr sz="1600"/>
            </a:pPr>
            <a:endParaRPr lang="en-US"/>
          </a:p>
        </c:txPr>
        <c:crossAx val="62231680"/>
        <c:crosses val="autoZero"/>
        <c:auto val="1"/>
        <c:lblAlgn val="ctr"/>
        <c:lblOffset val="100"/>
      </c:catAx>
      <c:valAx>
        <c:axId val="62231680"/>
        <c:scaling>
          <c:orientation val="minMax"/>
        </c:scaling>
        <c:axPos val="l"/>
        <c:numFmt formatCode="0.00%" sourceLinked="1"/>
        <c:tickLblPos val="nextTo"/>
        <c:crossAx val="62217600"/>
        <c:crosses val="autoZero"/>
        <c:crossBetween val="between"/>
      </c:valAx>
    </c:plotArea>
    <c:legend>
      <c:legendPos val="b"/>
      <c:layout>
        <c:manualLayout>
          <c:xMode val="edge"/>
          <c:yMode val="edge"/>
          <c:x val="0.21396896040168903"/>
          <c:y val="0.87888227386210871"/>
          <c:w val="0.57206193655141002"/>
          <c:h val="9.5476602010114583E-2"/>
        </c:manualLayout>
      </c:layout>
      <c:txPr>
        <a:bodyPr/>
        <a:lstStyle/>
        <a:p>
          <a:pPr>
            <a:defRPr sz="1600"/>
          </a:pPr>
          <a:endParaRPr lang="en-US"/>
        </a:p>
      </c:txPr>
    </c:legend>
    <c:plotVisOnly val="1"/>
  </c:chart>
  <c:spPr>
    <a:gradFill>
      <a:gsLst>
        <a:gs pos="0">
          <a:srgbClr val="FFEFD1"/>
        </a:gs>
        <a:gs pos="64999">
          <a:srgbClr val="F0EBD5"/>
        </a:gs>
        <a:gs pos="100000">
          <a:srgbClr val="D1C39F"/>
        </a:gs>
      </a:gsLst>
      <a:lin ang="5400000" scaled="0"/>
    </a:gra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manualLayout>
          <c:layoutTarget val="inner"/>
          <c:xMode val="edge"/>
          <c:yMode val="edge"/>
          <c:x val="4.1623806332719046E-2"/>
          <c:y val="0.14115995917177021"/>
          <c:w val="0.95385519629195292"/>
          <c:h val="0.38461431904345333"/>
        </c:manualLayout>
      </c:layout>
      <c:lineChart>
        <c:grouping val="standard"/>
        <c:ser>
          <c:idx val="0"/>
          <c:order val="0"/>
          <c:tx>
            <c:strRef>
              <c:f>'Feb and March'!$B$39</c:f>
              <c:strCache>
                <c:ptCount val="1"/>
                <c:pt idx="0">
                  <c:v>Feb</c:v>
                </c:pt>
              </c:strCache>
            </c:strRef>
          </c:tx>
          <c:marker>
            <c:symbol val="none"/>
          </c:marker>
          <c:dLbls>
            <c:txPr>
              <a:bodyPr/>
              <a:lstStyle/>
              <a:p>
                <a:pPr>
                  <a:defRPr sz="2000"/>
                </a:pPr>
                <a:endParaRPr lang="en-US"/>
              </a:p>
            </c:txPr>
            <c:dLblPos val="t"/>
            <c:showVal val="1"/>
          </c:dLbls>
          <c:cat>
            <c:strRef>
              <c:f>'Feb and March'!$A$40:$A$43</c:f>
              <c:strCache>
                <c:ptCount val="4"/>
                <c:pt idx="0">
                  <c:v>Avg surgeries/ day in O.T -1</c:v>
                </c:pt>
                <c:pt idx="1">
                  <c:v>Avg surgeries/ day in O.T -2</c:v>
                </c:pt>
                <c:pt idx="2">
                  <c:v>Avg surgeries / day in O.T-3</c:v>
                </c:pt>
                <c:pt idx="3">
                  <c:v>Avg surgeries/ day in O.T-4</c:v>
                </c:pt>
              </c:strCache>
            </c:strRef>
          </c:cat>
          <c:val>
            <c:numRef>
              <c:f>'Feb and March'!$B$40:$B$43</c:f>
              <c:numCache>
                <c:formatCode>General</c:formatCode>
                <c:ptCount val="4"/>
                <c:pt idx="0">
                  <c:v>2.3299999999999987</c:v>
                </c:pt>
                <c:pt idx="1">
                  <c:v>1.9100000000000001</c:v>
                </c:pt>
                <c:pt idx="2">
                  <c:v>2.16</c:v>
                </c:pt>
                <c:pt idx="3">
                  <c:v>1.7</c:v>
                </c:pt>
              </c:numCache>
            </c:numRef>
          </c:val>
        </c:ser>
        <c:ser>
          <c:idx val="1"/>
          <c:order val="1"/>
          <c:tx>
            <c:strRef>
              <c:f>'Feb and March'!$C$39</c:f>
              <c:strCache>
                <c:ptCount val="1"/>
                <c:pt idx="0">
                  <c:v>March</c:v>
                </c:pt>
              </c:strCache>
            </c:strRef>
          </c:tx>
          <c:marker>
            <c:symbol val="none"/>
          </c:marker>
          <c:dLbls>
            <c:dLbl>
              <c:idx val="1"/>
              <c:layout>
                <c:manualLayout>
                  <c:x val="-5.3798775153105924E-2"/>
                  <c:y val="-0.13117023136546421"/>
                </c:manualLayout>
              </c:layout>
              <c:dLblPos val="r"/>
              <c:showVal val="1"/>
            </c:dLbl>
            <c:dLbl>
              <c:idx val="2"/>
              <c:layout>
                <c:manualLayout>
                  <c:x val="-4.2579857039146733E-2"/>
                  <c:y val="-0.1260806266404198"/>
                </c:manualLayout>
              </c:layout>
              <c:dLblPos val="r"/>
              <c:showVal val="1"/>
            </c:dLbl>
            <c:dLbl>
              <c:idx val="3"/>
              <c:layout>
                <c:manualLayout>
                  <c:x val="-3.6094962863684611E-2"/>
                  <c:y val="-0.13649729330708679"/>
                </c:manualLayout>
              </c:layout>
              <c:dLblPos val="r"/>
              <c:showVal val="1"/>
            </c:dLbl>
            <c:txPr>
              <a:bodyPr/>
              <a:lstStyle/>
              <a:p>
                <a:pPr>
                  <a:defRPr sz="2000"/>
                </a:pPr>
                <a:endParaRPr lang="en-US"/>
              </a:p>
            </c:txPr>
            <c:dLblPos val="t"/>
            <c:showVal val="1"/>
          </c:dLbls>
          <c:cat>
            <c:strRef>
              <c:f>'Feb and March'!$A$40:$A$43</c:f>
              <c:strCache>
                <c:ptCount val="4"/>
                <c:pt idx="0">
                  <c:v>Avg surgeries/ day in O.T -1</c:v>
                </c:pt>
                <c:pt idx="1">
                  <c:v>Avg surgeries/ day in O.T -2</c:v>
                </c:pt>
                <c:pt idx="2">
                  <c:v>Avg surgeries / day in O.T-3</c:v>
                </c:pt>
                <c:pt idx="3">
                  <c:v>Avg surgeries/ day in O.T-4</c:v>
                </c:pt>
              </c:strCache>
            </c:strRef>
          </c:cat>
          <c:val>
            <c:numRef>
              <c:f>'Feb and March'!$C$40:$C$43</c:f>
              <c:numCache>
                <c:formatCode>General</c:formatCode>
                <c:ptCount val="4"/>
                <c:pt idx="0">
                  <c:v>2.6</c:v>
                </c:pt>
                <c:pt idx="1">
                  <c:v>2.04</c:v>
                </c:pt>
                <c:pt idx="2">
                  <c:v>2.54</c:v>
                </c:pt>
                <c:pt idx="3" formatCode="0.00">
                  <c:v>1.9520000000000026</c:v>
                </c:pt>
              </c:numCache>
            </c:numRef>
          </c:val>
        </c:ser>
        <c:dLbls>
          <c:showVal val="1"/>
        </c:dLbls>
        <c:marker val="1"/>
        <c:axId val="62937728"/>
        <c:axId val="62947712"/>
      </c:lineChart>
      <c:catAx>
        <c:axId val="62937728"/>
        <c:scaling>
          <c:orientation val="minMax"/>
        </c:scaling>
        <c:axPos val="b"/>
        <c:tickLblPos val="nextTo"/>
        <c:txPr>
          <a:bodyPr/>
          <a:lstStyle/>
          <a:p>
            <a:pPr>
              <a:defRPr sz="1600"/>
            </a:pPr>
            <a:endParaRPr lang="en-US"/>
          </a:p>
        </c:txPr>
        <c:crossAx val="62947712"/>
        <c:crosses val="autoZero"/>
        <c:auto val="1"/>
        <c:lblAlgn val="ctr"/>
        <c:lblOffset val="100"/>
      </c:catAx>
      <c:valAx>
        <c:axId val="62947712"/>
        <c:scaling>
          <c:orientation val="minMax"/>
        </c:scaling>
        <c:axPos val="l"/>
        <c:numFmt formatCode="General" sourceLinked="1"/>
        <c:tickLblPos val="nextTo"/>
        <c:crossAx val="62937728"/>
        <c:crosses val="autoZero"/>
        <c:crossBetween val="between"/>
      </c:valAx>
      <c:spPr>
        <a:gradFill>
          <a:gsLst>
            <a:gs pos="0">
              <a:srgbClr val="FFEFD1"/>
            </a:gs>
            <a:gs pos="64999">
              <a:srgbClr val="F0EBD5"/>
            </a:gs>
            <a:gs pos="100000">
              <a:srgbClr val="D1C39F"/>
            </a:gs>
          </a:gsLst>
          <a:lin ang="5400000" scaled="0"/>
        </a:gradFill>
      </c:spPr>
    </c:plotArea>
    <c:legend>
      <c:legendPos val="b"/>
      <c:txPr>
        <a:bodyPr/>
        <a:lstStyle/>
        <a:p>
          <a:pPr>
            <a:defRPr sz="1600"/>
          </a:pPr>
          <a:endParaRPr lang="en-US"/>
        </a:p>
      </c:txPr>
    </c:legend>
    <c:plotVisOnly val="1"/>
  </c:chart>
  <c:spPr>
    <a:gradFill>
      <a:gsLst>
        <a:gs pos="0">
          <a:srgbClr val="FFEFD1"/>
        </a:gs>
        <a:gs pos="64999">
          <a:srgbClr val="F0EBD5"/>
        </a:gs>
        <a:gs pos="100000">
          <a:srgbClr val="D1C39F"/>
        </a:gs>
      </a:gsLst>
      <a:lin ang="5400000" scaled="0"/>
    </a:grad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sz="1800"/>
            </a:pPr>
            <a:r>
              <a:rPr lang="en-US" sz="1800" dirty="0"/>
              <a:t>% DISTRIBUTION</a:t>
            </a:r>
            <a:r>
              <a:rPr lang="en-US" sz="1800" baseline="0" dirty="0"/>
              <a:t> OF </a:t>
            </a:r>
            <a:r>
              <a:rPr lang="en-US" sz="1800" dirty="0"/>
              <a:t>SURGERIES  IN  </a:t>
            </a:r>
            <a:r>
              <a:rPr lang="en-US" sz="1800" dirty="0" smtClean="0"/>
              <a:t>O.T'S IN </a:t>
            </a:r>
            <a:r>
              <a:rPr lang="en-US" sz="1800" baseline="0" dirty="0" smtClean="0"/>
              <a:t> MARCH</a:t>
            </a:r>
            <a:endParaRPr lang="en-US" sz="1800" dirty="0"/>
          </a:p>
        </c:rich>
      </c:tx>
      <c:spPr>
        <a:noFill/>
      </c:spPr>
    </c:title>
    <c:view3D>
      <c:rotX val="30"/>
      <c:perspective val="30"/>
    </c:view3D>
    <c:plotArea>
      <c:layout>
        <c:manualLayout>
          <c:layoutTarget val="inner"/>
          <c:xMode val="edge"/>
          <c:yMode val="edge"/>
          <c:x val="8.9988114693210511E-2"/>
          <c:y val="0.27172021485432196"/>
          <c:w val="0.80759966324964105"/>
          <c:h val="0.56417302376604916"/>
        </c:manualLayout>
      </c:layout>
      <c:pie3DChart>
        <c:varyColors val="1"/>
        <c:ser>
          <c:idx val="0"/>
          <c:order val="0"/>
          <c:explosion val="17"/>
          <c:dLbls>
            <c:dLbl>
              <c:idx val="0"/>
              <c:layout>
                <c:manualLayout>
                  <c:x val="9.0571959755030747E-3"/>
                  <c:y val="-3.2473388743074441E-2"/>
                </c:manualLayout>
              </c:layout>
              <c:showCatName val="1"/>
              <c:showPercent val="1"/>
            </c:dLbl>
            <c:dLbl>
              <c:idx val="1"/>
              <c:layout>
                <c:manualLayout>
                  <c:x val="7.8828193350831424E-2"/>
                  <c:y val="-0.10777085156022273"/>
                </c:manualLayout>
              </c:layout>
              <c:showCatName val="1"/>
              <c:showPercent val="1"/>
            </c:dLbl>
            <c:dLbl>
              <c:idx val="2"/>
              <c:layout>
                <c:manualLayout>
                  <c:x val="1.1415354330708661E-2"/>
                  <c:y val="2.5282152230971151E-2"/>
                </c:manualLayout>
              </c:layout>
              <c:showCatName val="1"/>
              <c:showPercent val="1"/>
            </c:dLbl>
            <c:dLbl>
              <c:idx val="3"/>
              <c:layout>
                <c:manualLayout>
                  <c:x val="-3.9312007874015814E-2"/>
                  <c:y val="-1.1949183435403923E-2"/>
                </c:manualLayout>
              </c:layout>
              <c:showCatName val="1"/>
              <c:showPercent val="1"/>
            </c:dLbl>
            <c:txPr>
              <a:bodyPr/>
              <a:lstStyle/>
              <a:p>
                <a:pPr>
                  <a:defRPr sz="1800"/>
                </a:pPr>
                <a:endParaRPr lang="en-US"/>
              </a:p>
            </c:txPr>
            <c:showCatName val="1"/>
            <c:showPercent val="1"/>
            <c:showLeaderLines val="1"/>
          </c:dLbls>
          <c:cat>
            <c:strRef>
              <c:f>'Average cases day March'!$V$16:$V$19</c:f>
              <c:strCache>
                <c:ptCount val="4"/>
                <c:pt idx="0">
                  <c:v>O.T-1</c:v>
                </c:pt>
                <c:pt idx="1">
                  <c:v>O.T-2</c:v>
                </c:pt>
                <c:pt idx="2">
                  <c:v>O.T-3</c:v>
                </c:pt>
                <c:pt idx="3">
                  <c:v>O.T-4</c:v>
                </c:pt>
              </c:strCache>
            </c:strRef>
          </c:cat>
          <c:val>
            <c:numRef>
              <c:f>'Average cases day March'!$W$16:$W$19</c:f>
              <c:numCache>
                <c:formatCode>General</c:formatCode>
                <c:ptCount val="4"/>
                <c:pt idx="0">
                  <c:v>57</c:v>
                </c:pt>
                <c:pt idx="1">
                  <c:v>60</c:v>
                </c:pt>
                <c:pt idx="2">
                  <c:v>61</c:v>
                </c:pt>
                <c:pt idx="3">
                  <c:v>43</c:v>
                </c:pt>
              </c:numCache>
            </c:numRef>
          </c:val>
        </c:ser>
        <c:dLbls>
          <c:showCatName val="1"/>
          <c:showPercent val="1"/>
        </c:dLbls>
      </c:pie3DChart>
    </c:plotArea>
    <c:legend>
      <c:legendPos val="b"/>
      <c:txPr>
        <a:bodyPr/>
        <a:lstStyle/>
        <a:p>
          <a:pPr>
            <a:defRPr sz="1800"/>
          </a:pPr>
          <a:endParaRPr lang="en-US"/>
        </a:p>
      </c:txPr>
    </c:legend>
    <c:plotVisOnly val="1"/>
  </c:chart>
  <c:spPr>
    <a:gradFill>
      <a:gsLst>
        <a:gs pos="0">
          <a:srgbClr val="FFEFD1"/>
        </a:gs>
        <a:gs pos="64999">
          <a:srgbClr val="F0EBD5"/>
        </a:gs>
        <a:gs pos="100000">
          <a:srgbClr val="D1C39F"/>
        </a:gs>
      </a:gsLst>
      <a:lin ang="5400000" scaled="0"/>
    </a:gra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sz="1400"/>
            </a:pPr>
            <a:r>
              <a:rPr lang="en-US" sz="1400" dirty="0"/>
              <a:t>% </a:t>
            </a:r>
            <a:r>
              <a:rPr lang="en-US" sz="1800" dirty="0"/>
              <a:t>DISTRIBUTION</a:t>
            </a:r>
            <a:r>
              <a:rPr lang="en-US" sz="1800" baseline="0" dirty="0"/>
              <a:t> OF SURGERIES</a:t>
            </a:r>
            <a:r>
              <a:rPr lang="en-US" sz="1800" dirty="0"/>
              <a:t> IN  </a:t>
            </a:r>
            <a:r>
              <a:rPr lang="en-US" sz="1800" dirty="0" smtClean="0"/>
              <a:t>O.T'S IN FEB</a:t>
            </a:r>
            <a:endParaRPr lang="en-US" sz="1800" dirty="0"/>
          </a:p>
        </c:rich>
      </c:tx>
      <c:layout>
        <c:manualLayout>
          <c:xMode val="edge"/>
          <c:yMode val="edge"/>
          <c:x val="7.7586539890060924E-2"/>
          <c:y val="1.7857142857142856E-2"/>
        </c:manualLayout>
      </c:layout>
      <c:spPr>
        <a:noFill/>
      </c:spPr>
    </c:title>
    <c:view3D>
      <c:rotX val="30"/>
      <c:perspective val="30"/>
    </c:view3D>
    <c:plotArea>
      <c:layout>
        <c:manualLayout>
          <c:layoutTarget val="inner"/>
          <c:xMode val="edge"/>
          <c:yMode val="edge"/>
          <c:x val="9.2950775021046969E-2"/>
          <c:y val="0.18472222222222237"/>
          <c:w val="0.80450725498935249"/>
          <c:h val="0.76157410011248594"/>
        </c:manualLayout>
      </c:layout>
      <c:pie3DChart>
        <c:varyColors val="1"/>
        <c:ser>
          <c:idx val="0"/>
          <c:order val="0"/>
          <c:explosion val="12"/>
          <c:dLbls>
            <c:dLbl>
              <c:idx val="0"/>
              <c:layout>
                <c:manualLayout>
                  <c:x val="1.1869203849518969E-2"/>
                  <c:y val="-3.3692038495188099E-2"/>
                </c:manualLayout>
              </c:layout>
              <c:showCatName val="1"/>
              <c:showPercent val="1"/>
            </c:dLbl>
            <c:dLbl>
              <c:idx val="1"/>
              <c:layout>
                <c:manualLayout>
                  <c:x val="5.0882327209099104E-2"/>
                  <c:y val="-2.6282079323417952E-2"/>
                </c:manualLayout>
              </c:layout>
              <c:showCatName val="1"/>
              <c:showPercent val="1"/>
            </c:dLbl>
            <c:dLbl>
              <c:idx val="2"/>
              <c:layout>
                <c:manualLayout>
                  <c:x val="4.8750765529308827E-2"/>
                  <c:y val="2.9067147856518052E-2"/>
                </c:manualLayout>
              </c:layout>
              <c:showCatName val="1"/>
              <c:showPercent val="1"/>
            </c:dLbl>
            <c:dLbl>
              <c:idx val="3"/>
              <c:layout>
                <c:manualLayout>
                  <c:x val="-1.1640419947506751E-2"/>
                  <c:y val="1.6817585301837606E-2"/>
                </c:manualLayout>
              </c:layout>
              <c:showCatName val="1"/>
              <c:showPercent val="1"/>
            </c:dLbl>
            <c:txPr>
              <a:bodyPr/>
              <a:lstStyle/>
              <a:p>
                <a:pPr>
                  <a:defRPr sz="1800"/>
                </a:pPr>
                <a:endParaRPr lang="en-US"/>
              </a:p>
            </c:txPr>
            <c:showCatName val="1"/>
            <c:showPercent val="1"/>
            <c:showLeaderLines val="1"/>
          </c:dLbls>
          <c:cat>
            <c:strRef>
              <c:f>'Average cases day'!$Q$14:$Q$17</c:f>
              <c:strCache>
                <c:ptCount val="4"/>
                <c:pt idx="0">
                  <c:v>O.T-1</c:v>
                </c:pt>
                <c:pt idx="1">
                  <c:v>O.T-2</c:v>
                </c:pt>
                <c:pt idx="2">
                  <c:v>O.T-3</c:v>
                </c:pt>
                <c:pt idx="3">
                  <c:v>O.T-4</c:v>
                </c:pt>
              </c:strCache>
            </c:strRef>
          </c:cat>
          <c:val>
            <c:numRef>
              <c:f>'Average cases day'!$R$14:$R$17</c:f>
              <c:numCache>
                <c:formatCode>General</c:formatCode>
                <c:ptCount val="4"/>
                <c:pt idx="0">
                  <c:v>56</c:v>
                </c:pt>
                <c:pt idx="1">
                  <c:v>46</c:v>
                </c:pt>
                <c:pt idx="2">
                  <c:v>35</c:v>
                </c:pt>
                <c:pt idx="3">
                  <c:v>41</c:v>
                </c:pt>
              </c:numCache>
            </c:numRef>
          </c:val>
        </c:ser>
        <c:dLbls>
          <c:showCatName val="1"/>
          <c:showPercent val="1"/>
        </c:dLbls>
      </c:pie3DChart>
    </c:plotArea>
    <c:legend>
      <c:legendPos val="b"/>
      <c:txPr>
        <a:bodyPr/>
        <a:lstStyle/>
        <a:p>
          <a:pPr>
            <a:defRPr sz="1800"/>
          </a:pPr>
          <a:endParaRPr lang="en-US"/>
        </a:p>
      </c:txPr>
    </c:legend>
    <c:plotVisOnly val="1"/>
  </c:chart>
  <c:spPr>
    <a:gradFill>
      <a:gsLst>
        <a:gs pos="0">
          <a:srgbClr val="FFEFD1"/>
        </a:gs>
        <a:gs pos="64999">
          <a:srgbClr val="F0EBD5"/>
        </a:gs>
        <a:gs pos="100000">
          <a:srgbClr val="D1C39F"/>
        </a:gs>
      </a:gsLst>
      <a:lin ang="5400000" scaled="0"/>
    </a:gra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manualLayout>
          <c:layoutTarget val="inner"/>
          <c:xMode val="edge"/>
          <c:yMode val="edge"/>
          <c:x val="9.3085739282589702E-2"/>
          <c:y val="0.11866647578143659"/>
          <c:w val="0.87635870516185477"/>
          <c:h val="0.5194811739441656"/>
        </c:manualLayout>
      </c:layout>
      <c:lineChart>
        <c:grouping val="standard"/>
        <c:ser>
          <c:idx val="0"/>
          <c:order val="0"/>
          <c:tx>
            <c:strRef>
              <c:f>'Feb and March'!$B$28</c:f>
              <c:strCache>
                <c:ptCount val="1"/>
                <c:pt idx="0">
                  <c:v>Feb</c:v>
                </c:pt>
              </c:strCache>
            </c:strRef>
          </c:tx>
          <c:marker>
            <c:symbol val="none"/>
          </c:marker>
          <c:dLbls>
            <c:dLbl>
              <c:idx val="0"/>
              <c:tx>
                <c:rich>
                  <a:bodyPr/>
                  <a:lstStyle/>
                  <a:p>
                    <a:r>
                      <a:rPr lang="en-US" sz="1800"/>
                      <a:t>3</a:t>
                    </a:r>
                    <a:r>
                      <a:rPr lang="en-US"/>
                      <a:t>7.2min</a:t>
                    </a:r>
                  </a:p>
                </c:rich>
              </c:tx>
              <c:dLblPos val="t"/>
              <c:showVal val="1"/>
            </c:dLbl>
            <c:dLbl>
              <c:idx val="1"/>
              <c:tx>
                <c:rich>
                  <a:bodyPr/>
                  <a:lstStyle/>
                  <a:p>
                    <a:r>
                      <a:rPr lang="en-US" sz="1800"/>
                      <a:t>4</a:t>
                    </a:r>
                    <a:r>
                      <a:rPr lang="en-US"/>
                      <a:t>0.8min</a:t>
                    </a:r>
                  </a:p>
                </c:rich>
              </c:tx>
              <c:dLblPos val="t"/>
              <c:showVal val="1"/>
            </c:dLbl>
            <c:dLbl>
              <c:idx val="2"/>
              <c:tx>
                <c:rich>
                  <a:bodyPr/>
                  <a:lstStyle/>
                  <a:p>
                    <a:r>
                      <a:rPr lang="en-US" sz="1800"/>
                      <a:t>2</a:t>
                    </a:r>
                    <a:r>
                      <a:rPr lang="en-US"/>
                      <a:t>1.6min</a:t>
                    </a:r>
                  </a:p>
                </c:rich>
              </c:tx>
              <c:dLblPos val="t"/>
              <c:showVal val="1"/>
            </c:dLbl>
            <c:dLbl>
              <c:idx val="3"/>
              <c:tx>
                <c:rich>
                  <a:bodyPr/>
                  <a:lstStyle/>
                  <a:p>
                    <a:r>
                      <a:rPr lang="en-US" sz="1800"/>
                      <a:t>4</a:t>
                    </a:r>
                    <a:r>
                      <a:rPr lang="en-US"/>
                      <a:t>3.2min</a:t>
                    </a:r>
                  </a:p>
                </c:rich>
              </c:tx>
              <c:dLblPos val="t"/>
              <c:showVal val="1"/>
            </c:dLbl>
            <c:txPr>
              <a:bodyPr/>
              <a:lstStyle/>
              <a:p>
                <a:pPr>
                  <a:defRPr sz="1800"/>
                </a:pPr>
                <a:endParaRPr lang="en-US"/>
              </a:p>
            </c:txPr>
            <c:dLblPos val="t"/>
            <c:showVal val="1"/>
          </c:dLbls>
          <c:cat>
            <c:strRef>
              <c:f>'Feb and March'!$A$29:$A$32</c:f>
              <c:strCache>
                <c:ptCount val="4"/>
                <c:pt idx="0">
                  <c:v>Avg Delay time in O.T-1</c:v>
                </c:pt>
                <c:pt idx="1">
                  <c:v>Avg Delay time in O.T-2</c:v>
                </c:pt>
                <c:pt idx="2">
                  <c:v>Avg Delay time in O.T-3</c:v>
                </c:pt>
                <c:pt idx="3">
                  <c:v>Avg Delay time in O.T-4</c:v>
                </c:pt>
              </c:strCache>
            </c:strRef>
          </c:cat>
          <c:val>
            <c:numRef>
              <c:f>'Feb and March'!$B$29:$B$32</c:f>
              <c:numCache>
                <c:formatCode>General</c:formatCode>
                <c:ptCount val="4"/>
                <c:pt idx="0">
                  <c:v>37.200000000000003</c:v>
                </c:pt>
                <c:pt idx="1">
                  <c:v>40.800000000000004</c:v>
                </c:pt>
                <c:pt idx="2">
                  <c:v>21.599999999999987</c:v>
                </c:pt>
                <c:pt idx="3">
                  <c:v>43.20000000000001</c:v>
                </c:pt>
              </c:numCache>
            </c:numRef>
          </c:val>
        </c:ser>
        <c:ser>
          <c:idx val="1"/>
          <c:order val="1"/>
          <c:tx>
            <c:strRef>
              <c:f>'Feb and March'!$C$28</c:f>
              <c:strCache>
                <c:ptCount val="1"/>
                <c:pt idx="0">
                  <c:v>March</c:v>
                </c:pt>
              </c:strCache>
            </c:strRef>
          </c:tx>
          <c:marker>
            <c:symbol val="none"/>
          </c:marker>
          <c:dLbls>
            <c:dLbl>
              <c:idx val="0"/>
              <c:layout>
                <c:manualLayout>
                  <c:x val="-6.8155207733179693E-2"/>
                  <c:y val="-0.1543081842042473"/>
                </c:manualLayout>
              </c:layout>
              <c:tx>
                <c:rich>
                  <a:bodyPr/>
                  <a:lstStyle/>
                  <a:p>
                    <a:r>
                      <a:rPr lang="en-US" sz="1800"/>
                      <a:t>3</a:t>
                    </a:r>
                    <a:r>
                      <a:rPr lang="en-US"/>
                      <a:t>7.2 min</a:t>
                    </a:r>
                  </a:p>
                </c:rich>
              </c:tx>
              <c:dLblPos val="r"/>
              <c:showVal val="1"/>
            </c:dLbl>
            <c:dLbl>
              <c:idx val="1"/>
              <c:tx>
                <c:rich>
                  <a:bodyPr/>
                  <a:lstStyle/>
                  <a:p>
                    <a:r>
                      <a:rPr lang="en-US" sz="1800"/>
                      <a:t>4</a:t>
                    </a:r>
                    <a:r>
                      <a:rPr lang="en-US"/>
                      <a:t>9.8 min</a:t>
                    </a:r>
                  </a:p>
                </c:rich>
              </c:tx>
              <c:dLblPos val="t"/>
              <c:showVal val="1"/>
            </c:dLbl>
            <c:dLbl>
              <c:idx val="2"/>
              <c:tx>
                <c:rich>
                  <a:bodyPr/>
                  <a:lstStyle/>
                  <a:p>
                    <a:r>
                      <a:rPr lang="en-US" sz="1800"/>
                      <a:t>4</a:t>
                    </a:r>
                    <a:r>
                      <a:rPr lang="en-US"/>
                      <a:t>0.2min</a:t>
                    </a:r>
                  </a:p>
                </c:rich>
              </c:tx>
              <c:dLblPos val="t"/>
              <c:showVal val="1"/>
            </c:dLbl>
            <c:dLbl>
              <c:idx val="3"/>
              <c:tx>
                <c:rich>
                  <a:bodyPr/>
                  <a:lstStyle/>
                  <a:p>
                    <a:r>
                      <a:rPr lang="en-US" sz="1800"/>
                      <a:t>6</a:t>
                    </a:r>
                    <a:r>
                      <a:rPr lang="en-US"/>
                      <a:t>4.2min</a:t>
                    </a:r>
                  </a:p>
                </c:rich>
              </c:tx>
              <c:dLblPos val="t"/>
              <c:showVal val="1"/>
            </c:dLbl>
            <c:txPr>
              <a:bodyPr/>
              <a:lstStyle/>
              <a:p>
                <a:pPr>
                  <a:defRPr sz="1800"/>
                </a:pPr>
                <a:endParaRPr lang="en-US"/>
              </a:p>
            </c:txPr>
            <c:dLblPos val="t"/>
            <c:showVal val="1"/>
          </c:dLbls>
          <c:cat>
            <c:strRef>
              <c:f>'Feb and March'!$A$29:$A$32</c:f>
              <c:strCache>
                <c:ptCount val="4"/>
                <c:pt idx="0">
                  <c:v>Avg Delay time in O.T-1</c:v>
                </c:pt>
                <c:pt idx="1">
                  <c:v>Avg Delay time in O.T-2</c:v>
                </c:pt>
                <c:pt idx="2">
                  <c:v>Avg Delay time in O.T-3</c:v>
                </c:pt>
                <c:pt idx="3">
                  <c:v>Avg Delay time in O.T-4</c:v>
                </c:pt>
              </c:strCache>
            </c:strRef>
          </c:cat>
          <c:val>
            <c:numRef>
              <c:f>'Feb and March'!$C$29:$C$32</c:f>
              <c:numCache>
                <c:formatCode>General</c:formatCode>
                <c:ptCount val="4"/>
                <c:pt idx="0">
                  <c:v>37.200000000000003</c:v>
                </c:pt>
                <c:pt idx="1">
                  <c:v>49.8</c:v>
                </c:pt>
                <c:pt idx="2">
                  <c:v>40.200000000000003</c:v>
                </c:pt>
                <c:pt idx="3">
                  <c:v>64.2</c:v>
                </c:pt>
              </c:numCache>
            </c:numRef>
          </c:val>
        </c:ser>
        <c:dLbls>
          <c:showVal val="1"/>
        </c:dLbls>
        <c:marker val="1"/>
        <c:axId val="63261696"/>
        <c:axId val="63283968"/>
      </c:lineChart>
      <c:catAx>
        <c:axId val="63261696"/>
        <c:scaling>
          <c:orientation val="minMax"/>
        </c:scaling>
        <c:axPos val="b"/>
        <c:tickLblPos val="nextTo"/>
        <c:txPr>
          <a:bodyPr/>
          <a:lstStyle/>
          <a:p>
            <a:pPr>
              <a:defRPr sz="1600"/>
            </a:pPr>
            <a:endParaRPr lang="en-US"/>
          </a:p>
        </c:txPr>
        <c:crossAx val="63283968"/>
        <c:crosses val="autoZero"/>
        <c:auto val="1"/>
        <c:lblAlgn val="ctr"/>
        <c:lblOffset val="100"/>
      </c:catAx>
      <c:valAx>
        <c:axId val="63283968"/>
        <c:scaling>
          <c:orientation val="minMax"/>
        </c:scaling>
        <c:axPos val="l"/>
        <c:numFmt formatCode="General" sourceLinked="1"/>
        <c:tickLblPos val="nextTo"/>
        <c:crossAx val="63261696"/>
        <c:crosses val="autoZero"/>
        <c:crossBetween val="between"/>
      </c:valAx>
      <c:spPr>
        <a:noFill/>
      </c:spPr>
    </c:plotArea>
    <c:legend>
      <c:legendPos val="b"/>
      <c:txPr>
        <a:bodyPr/>
        <a:lstStyle/>
        <a:p>
          <a:pPr>
            <a:defRPr sz="1600"/>
          </a:pPr>
          <a:endParaRPr lang="en-US"/>
        </a:p>
      </c:txPr>
    </c:legend>
    <c:plotVisOnly val="1"/>
  </c:chart>
  <c:spPr>
    <a:gradFill>
      <a:gsLst>
        <a:gs pos="0">
          <a:srgbClr val="FFEFD1"/>
        </a:gs>
        <a:gs pos="64999">
          <a:srgbClr val="F0EBD5"/>
        </a:gs>
        <a:gs pos="100000">
          <a:srgbClr val="D1C39F"/>
        </a:gs>
      </a:gsLst>
      <a:lin ang="5400000" scaled="0"/>
    </a:gradFill>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manualLayout>
          <c:layoutTarget val="inner"/>
          <c:xMode val="edge"/>
          <c:yMode val="edge"/>
          <c:x val="7.3513135624402093E-2"/>
          <c:y val="0.10077406021949809"/>
          <c:w val="0.89750298091818836"/>
          <c:h val="0.4012196009236968"/>
        </c:manualLayout>
      </c:layout>
      <c:lineChart>
        <c:grouping val="standard"/>
        <c:ser>
          <c:idx val="0"/>
          <c:order val="0"/>
          <c:tx>
            <c:strRef>
              <c:f>'Feb and March'!$B$18</c:f>
              <c:strCache>
                <c:ptCount val="1"/>
                <c:pt idx="0">
                  <c:v> Feb</c:v>
                </c:pt>
              </c:strCache>
            </c:strRef>
          </c:tx>
          <c:marker>
            <c:symbol val="none"/>
          </c:marker>
          <c:dLbls>
            <c:txPr>
              <a:bodyPr/>
              <a:lstStyle/>
              <a:p>
                <a:pPr>
                  <a:defRPr sz="1800"/>
                </a:pPr>
                <a:endParaRPr lang="en-US"/>
              </a:p>
            </c:txPr>
            <c:dLblPos val="t"/>
            <c:showVal val="1"/>
          </c:dLbls>
          <c:cat>
            <c:strRef>
              <c:f>'Feb and March'!$A$19:$A$22</c:f>
              <c:strCache>
                <c:ptCount val="4"/>
                <c:pt idx="0">
                  <c:v>Average time interval in O.T 1</c:v>
                </c:pt>
                <c:pt idx="1">
                  <c:v>Average time interval in O.T 2</c:v>
                </c:pt>
                <c:pt idx="2">
                  <c:v>Average time interval in O.T 3</c:v>
                </c:pt>
                <c:pt idx="3">
                  <c:v>Average time interval in O.T 4</c:v>
                </c:pt>
              </c:strCache>
            </c:strRef>
          </c:cat>
          <c:val>
            <c:numRef>
              <c:f>'Feb and March'!$B$19:$B$22</c:f>
              <c:numCache>
                <c:formatCode>General</c:formatCode>
                <c:ptCount val="4"/>
                <c:pt idx="0">
                  <c:v>52.2</c:v>
                </c:pt>
                <c:pt idx="1">
                  <c:v>73.8</c:v>
                </c:pt>
                <c:pt idx="2">
                  <c:v>42.600000000000009</c:v>
                </c:pt>
                <c:pt idx="3">
                  <c:v>50.4</c:v>
                </c:pt>
              </c:numCache>
            </c:numRef>
          </c:val>
        </c:ser>
        <c:ser>
          <c:idx val="1"/>
          <c:order val="1"/>
          <c:tx>
            <c:strRef>
              <c:f>'Feb and March'!$C$18</c:f>
              <c:strCache>
                <c:ptCount val="1"/>
                <c:pt idx="0">
                  <c:v>March</c:v>
                </c:pt>
              </c:strCache>
            </c:strRef>
          </c:tx>
          <c:marker>
            <c:symbol val="none"/>
          </c:marker>
          <c:dLbls>
            <c:dLbl>
              <c:idx val="0"/>
              <c:layout>
                <c:manualLayout>
                  <c:x val="-5.3475537050414863E-2"/>
                  <c:y val="-0.12532299180352147"/>
                </c:manualLayout>
              </c:layout>
              <c:dLblPos val="r"/>
              <c:showVal val="1"/>
            </c:dLbl>
            <c:txPr>
              <a:bodyPr/>
              <a:lstStyle/>
              <a:p>
                <a:pPr>
                  <a:defRPr sz="1800"/>
                </a:pPr>
                <a:endParaRPr lang="en-US"/>
              </a:p>
            </c:txPr>
            <c:dLblPos val="t"/>
            <c:showVal val="1"/>
          </c:dLbls>
          <c:cat>
            <c:strRef>
              <c:f>'Feb and March'!$A$19:$A$22</c:f>
              <c:strCache>
                <c:ptCount val="4"/>
                <c:pt idx="0">
                  <c:v>Average time interval in O.T 1</c:v>
                </c:pt>
                <c:pt idx="1">
                  <c:v>Average time interval in O.T 2</c:v>
                </c:pt>
                <c:pt idx="2">
                  <c:v>Average time interval in O.T 3</c:v>
                </c:pt>
                <c:pt idx="3">
                  <c:v>Average time interval in O.T 4</c:v>
                </c:pt>
              </c:strCache>
            </c:strRef>
          </c:cat>
          <c:val>
            <c:numRef>
              <c:f>'Feb and March'!$C$19:$C$22</c:f>
              <c:numCache>
                <c:formatCode>General</c:formatCode>
                <c:ptCount val="4"/>
                <c:pt idx="0">
                  <c:v>52.8</c:v>
                </c:pt>
                <c:pt idx="1">
                  <c:v>55.800000000000004</c:v>
                </c:pt>
                <c:pt idx="2">
                  <c:v>64.2</c:v>
                </c:pt>
                <c:pt idx="3">
                  <c:v>65.400000000000006</c:v>
                </c:pt>
              </c:numCache>
            </c:numRef>
          </c:val>
        </c:ser>
        <c:dLbls>
          <c:showVal val="1"/>
        </c:dLbls>
        <c:marker val="1"/>
        <c:axId val="63465728"/>
        <c:axId val="63479808"/>
      </c:lineChart>
      <c:catAx>
        <c:axId val="63465728"/>
        <c:scaling>
          <c:orientation val="minMax"/>
        </c:scaling>
        <c:axPos val="b"/>
        <c:tickLblPos val="nextTo"/>
        <c:txPr>
          <a:bodyPr/>
          <a:lstStyle/>
          <a:p>
            <a:pPr>
              <a:defRPr sz="1800"/>
            </a:pPr>
            <a:endParaRPr lang="en-US"/>
          </a:p>
        </c:txPr>
        <c:crossAx val="63479808"/>
        <c:crosses val="autoZero"/>
        <c:auto val="1"/>
        <c:lblAlgn val="ctr"/>
        <c:lblOffset val="100"/>
      </c:catAx>
      <c:valAx>
        <c:axId val="63479808"/>
        <c:scaling>
          <c:orientation val="minMax"/>
        </c:scaling>
        <c:axPos val="l"/>
        <c:numFmt formatCode="General" sourceLinked="1"/>
        <c:tickLblPos val="nextTo"/>
        <c:crossAx val="63465728"/>
        <c:crosses val="autoZero"/>
        <c:crossBetween val="between"/>
      </c:valAx>
      <c:spPr>
        <a:noFill/>
      </c:spPr>
    </c:plotArea>
    <c:legend>
      <c:legendPos val="b"/>
      <c:txPr>
        <a:bodyPr/>
        <a:lstStyle/>
        <a:p>
          <a:pPr>
            <a:defRPr sz="1600"/>
          </a:pPr>
          <a:endParaRPr lang="en-US"/>
        </a:p>
      </c:txPr>
    </c:legend>
    <c:plotVisOnly val="1"/>
  </c:chart>
  <c:spPr>
    <a:gradFill>
      <a:gsLst>
        <a:gs pos="0">
          <a:srgbClr val="FFEFD1"/>
        </a:gs>
        <a:gs pos="64999">
          <a:srgbClr val="F0EBD5"/>
        </a:gs>
        <a:gs pos="100000">
          <a:srgbClr val="D1C39F"/>
        </a:gs>
      </a:gsLst>
      <a:lin ang="5400000" scaled="0"/>
    </a:gradFill>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a:t>% SPECIALITY WISE SURGERIES DONE IN</a:t>
            </a:r>
            <a:r>
              <a:rPr lang="en-US" sz="2000" baseline="0"/>
              <a:t> FEB</a:t>
            </a:r>
            <a:endParaRPr lang="en-US" sz="2000"/>
          </a:p>
        </c:rich>
      </c:tx>
      <c:spPr>
        <a:solidFill>
          <a:srgbClr val="9BBB59">
            <a:lumMod val="20000"/>
            <a:lumOff val="80000"/>
          </a:srgbClr>
        </a:solidFill>
      </c:spPr>
    </c:title>
    <c:view3D>
      <c:rotX val="30"/>
      <c:perspective val="30"/>
    </c:view3D>
    <c:plotArea>
      <c:layout>
        <c:manualLayout>
          <c:layoutTarget val="inner"/>
          <c:xMode val="edge"/>
          <c:yMode val="edge"/>
          <c:x val="0.24933736986133681"/>
          <c:y val="0.20379579642467949"/>
          <c:w val="0.48344590999018838"/>
          <c:h val="0.46271440831553012"/>
        </c:manualLayout>
      </c:layout>
      <c:pie3DChart>
        <c:varyColors val="1"/>
        <c:ser>
          <c:idx val="0"/>
          <c:order val="0"/>
          <c:dLbls>
            <c:dLbl>
              <c:idx val="0"/>
              <c:layout>
                <c:manualLayout>
                  <c:x val="0.38812807205917488"/>
                  <c:y val="-4.0202332303398793E-2"/>
                </c:manualLayout>
              </c:layout>
              <c:showCatName val="1"/>
              <c:showPercent val="1"/>
            </c:dLbl>
            <c:dLbl>
              <c:idx val="3"/>
              <c:layout>
                <c:manualLayout>
                  <c:x val="4.2793730867700816E-2"/>
                  <c:y val="9.0805201396494846E-3"/>
                </c:manualLayout>
              </c:layout>
              <c:showCatName val="1"/>
              <c:showPercent val="1"/>
            </c:dLbl>
            <c:dLbl>
              <c:idx val="5"/>
              <c:layout>
                <c:manualLayout>
                  <c:x val="3.7270865841087811E-2"/>
                  <c:y val="-2.3602390668410033E-2"/>
                </c:manualLayout>
              </c:layout>
              <c:showCatName val="1"/>
              <c:showPercent val="1"/>
            </c:dLbl>
            <c:dLbl>
              <c:idx val="9"/>
              <c:layout>
                <c:manualLayout>
                  <c:x val="-7.5592527053646247E-2"/>
                  <c:y val="-3.3047557638200172E-2"/>
                </c:manualLayout>
              </c:layout>
              <c:showCatName val="1"/>
              <c:showPercent val="1"/>
            </c:dLbl>
            <c:txPr>
              <a:bodyPr/>
              <a:lstStyle/>
              <a:p>
                <a:pPr>
                  <a:defRPr sz="1400"/>
                </a:pPr>
                <a:endParaRPr lang="en-US"/>
              </a:p>
            </c:txPr>
            <c:showCatName val="1"/>
            <c:showPercent val="1"/>
            <c:showLeaderLines val="1"/>
          </c:dLbls>
          <c:cat>
            <c:strRef>
              <c:f>' surgery frequency report feb'!$A$3:$A$15</c:f>
              <c:strCache>
                <c:ptCount val="13"/>
                <c:pt idx="0">
                  <c:v>Arthroscopy &amp; Sports medicine</c:v>
                </c:pt>
                <c:pt idx="1">
                  <c:v>Bariateric</c:v>
                </c:pt>
                <c:pt idx="2">
                  <c:v>Cosmetic Surgery</c:v>
                </c:pt>
                <c:pt idx="3">
                  <c:v>E.N.T</c:v>
                </c:pt>
                <c:pt idx="4">
                  <c:v>Gaestroentrology</c:v>
                </c:pt>
                <c:pt idx="5">
                  <c:v>General Surgery</c:v>
                </c:pt>
                <c:pt idx="6">
                  <c:v>I.V.F &amp;Reproductive medicine</c:v>
                </c:pt>
                <c:pt idx="7">
                  <c:v>Nephrology</c:v>
                </c:pt>
                <c:pt idx="8">
                  <c:v>Neuro Surgery</c:v>
                </c:pt>
                <c:pt idx="9">
                  <c:v>Ortho Joint Replacement</c:v>
                </c:pt>
                <c:pt idx="10">
                  <c:v>Orthopaedic &amp; Trauma</c:v>
                </c:pt>
                <c:pt idx="11">
                  <c:v>Renal Transplant</c:v>
                </c:pt>
                <c:pt idx="12">
                  <c:v>Urology</c:v>
                </c:pt>
              </c:strCache>
            </c:strRef>
          </c:cat>
          <c:val>
            <c:numRef>
              <c:f>' surgery frequency report feb'!$B$3:$B$15</c:f>
              <c:numCache>
                <c:formatCode>General</c:formatCode>
                <c:ptCount val="13"/>
                <c:pt idx="0">
                  <c:v>3</c:v>
                </c:pt>
                <c:pt idx="1">
                  <c:v>3</c:v>
                </c:pt>
                <c:pt idx="2">
                  <c:v>1</c:v>
                </c:pt>
                <c:pt idx="3">
                  <c:v>30</c:v>
                </c:pt>
                <c:pt idx="4">
                  <c:v>1</c:v>
                </c:pt>
                <c:pt idx="5">
                  <c:v>11</c:v>
                </c:pt>
                <c:pt idx="6">
                  <c:v>6</c:v>
                </c:pt>
                <c:pt idx="7">
                  <c:v>1</c:v>
                </c:pt>
                <c:pt idx="8">
                  <c:v>4</c:v>
                </c:pt>
                <c:pt idx="9">
                  <c:v>58</c:v>
                </c:pt>
                <c:pt idx="10">
                  <c:v>37</c:v>
                </c:pt>
                <c:pt idx="11">
                  <c:v>2</c:v>
                </c:pt>
                <c:pt idx="12">
                  <c:v>3</c:v>
                </c:pt>
              </c:numCache>
            </c:numRef>
          </c:val>
        </c:ser>
        <c:dLbls>
          <c:showCatName val="1"/>
          <c:showPercent val="1"/>
        </c:dLbls>
      </c:pie3DChart>
    </c:plotArea>
    <c:legend>
      <c:legendPos val="b"/>
      <c:layout>
        <c:manualLayout>
          <c:xMode val="edge"/>
          <c:yMode val="edge"/>
          <c:x val="5.4028036268193788E-2"/>
          <c:y val="0.71030750861537284"/>
          <c:w val="0.90856263421617744"/>
          <c:h val="0.27249672389036039"/>
        </c:manualLayout>
      </c:layout>
      <c:txPr>
        <a:bodyPr/>
        <a:lstStyle/>
        <a:p>
          <a:pPr>
            <a:defRPr sz="1800"/>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dirty="0"/>
              <a:t>% SPECIALITY</a:t>
            </a:r>
            <a:r>
              <a:rPr lang="en-US" sz="2000" baseline="0" dirty="0"/>
              <a:t> WISE SURGERIES DONE IN MARCH</a:t>
            </a:r>
            <a:endParaRPr lang="en-US" sz="2000" dirty="0"/>
          </a:p>
        </c:rich>
      </c:tx>
      <c:layout>
        <c:manualLayout>
          <c:xMode val="edge"/>
          <c:yMode val="edge"/>
          <c:x val="0.14944833284728337"/>
          <c:y val="0"/>
        </c:manualLayout>
      </c:layout>
      <c:spPr>
        <a:solidFill>
          <a:schemeClr val="accent3">
            <a:lumMod val="20000"/>
            <a:lumOff val="80000"/>
          </a:schemeClr>
        </a:solidFill>
      </c:spPr>
    </c:title>
    <c:view3D>
      <c:rotX val="30"/>
      <c:perspective val="30"/>
    </c:view3D>
    <c:plotArea>
      <c:layout>
        <c:manualLayout>
          <c:layoutTarget val="inner"/>
          <c:xMode val="edge"/>
          <c:yMode val="edge"/>
          <c:x val="0.26859968892777292"/>
          <c:y val="0.25930901944489582"/>
          <c:w val="0.45465308155924977"/>
          <c:h val="0.38727283170180493"/>
        </c:manualLayout>
      </c:layout>
      <c:pie3DChart>
        <c:varyColors val="1"/>
        <c:ser>
          <c:idx val="0"/>
          <c:order val="0"/>
          <c:dLbls>
            <c:dLbl>
              <c:idx val="0"/>
              <c:layout>
                <c:manualLayout>
                  <c:x val="-0.31738188976378001"/>
                  <c:y val="-8.1300391774825023E-2"/>
                </c:manualLayout>
              </c:layout>
              <c:showCatName val="1"/>
              <c:showPercent val="1"/>
            </c:dLbl>
            <c:dLbl>
              <c:idx val="2"/>
              <c:layout>
                <c:manualLayout>
                  <c:x val="6.7959538765519467E-2"/>
                  <c:y val="-5.1835453742506532E-2"/>
                </c:manualLayout>
              </c:layout>
              <c:showCatName val="1"/>
              <c:showPercent val="1"/>
            </c:dLbl>
            <c:dLbl>
              <c:idx val="3"/>
              <c:layout>
                <c:manualLayout>
                  <c:x val="8.6192194140526465E-2"/>
                  <c:y val="-4.5978739531066974E-4"/>
                </c:manualLayout>
              </c:layout>
              <c:showCatName val="1"/>
              <c:showPercent val="1"/>
            </c:dLbl>
            <c:dLbl>
              <c:idx val="4"/>
              <c:layout>
                <c:manualLayout>
                  <c:x val="1.1268469913483048E-2"/>
                  <c:y val="-2.3104607985716352E-2"/>
                </c:manualLayout>
              </c:layout>
              <c:showCatName val="1"/>
              <c:showPercent val="1"/>
            </c:dLbl>
            <c:dLbl>
              <c:idx val="5"/>
              <c:layout>
                <c:manualLayout>
                  <c:x val="-1.5351292893943812E-3"/>
                  <c:y val="-5.7492405922145176E-2"/>
                </c:manualLayout>
              </c:layout>
              <c:showCatName val="1"/>
              <c:showPercent val="1"/>
            </c:dLbl>
            <c:dLbl>
              <c:idx val="8"/>
              <c:layout>
                <c:manualLayout>
                  <c:x val="0.13901579718265591"/>
                  <c:y val="8.8559813078259136E-2"/>
                </c:manualLayout>
              </c:layout>
              <c:showCatName val="1"/>
              <c:showPercent val="1"/>
            </c:dLbl>
            <c:dLbl>
              <c:idx val="9"/>
              <c:layout>
                <c:manualLayout>
                  <c:x val="-1.579973851583159E-2"/>
                  <c:y val="9.6875575517261267E-2"/>
                </c:manualLayout>
              </c:layout>
              <c:showCatName val="1"/>
              <c:showPercent val="1"/>
            </c:dLbl>
            <c:dLbl>
              <c:idx val="10"/>
              <c:layout>
                <c:manualLayout>
                  <c:x val="-2.607908093885267E-2"/>
                  <c:y val="-5.9038792399754014E-3"/>
                </c:manualLayout>
              </c:layout>
              <c:showCatName val="1"/>
              <c:showPercent val="1"/>
            </c:dLbl>
            <c:dLbl>
              <c:idx val="11"/>
              <c:layout>
                <c:manualLayout>
                  <c:x val="-7.6728577330611503E-2"/>
                  <c:y val="-6.9333935076194798E-3"/>
                </c:manualLayout>
              </c:layout>
              <c:showCatName val="1"/>
              <c:showPercent val="1"/>
            </c:dLbl>
            <c:txPr>
              <a:bodyPr/>
              <a:lstStyle/>
              <a:p>
                <a:pPr>
                  <a:defRPr sz="1400"/>
                </a:pPr>
                <a:endParaRPr lang="en-US"/>
              </a:p>
            </c:txPr>
            <c:showCatName val="1"/>
            <c:showPercent val="1"/>
            <c:showLeaderLines val="1"/>
          </c:dLbls>
          <c:cat>
            <c:strRef>
              <c:f>'Speciality wise  March'!$A$5:$A$17</c:f>
              <c:strCache>
                <c:ptCount val="13"/>
                <c:pt idx="0">
                  <c:v>Arthoscopy &amp; sports medicine</c:v>
                </c:pt>
                <c:pt idx="1">
                  <c:v>Bariateric</c:v>
                </c:pt>
                <c:pt idx="2">
                  <c:v>Cosmetic Surgery</c:v>
                </c:pt>
                <c:pt idx="3">
                  <c:v>E.N.T</c:v>
                </c:pt>
                <c:pt idx="4">
                  <c:v>General Surgery</c:v>
                </c:pt>
                <c:pt idx="5">
                  <c:v>I.V.F &amp; Reproductive medicine</c:v>
                </c:pt>
                <c:pt idx="6">
                  <c:v>Joint Replacement</c:v>
                </c:pt>
                <c:pt idx="7">
                  <c:v>Nephrology</c:v>
                </c:pt>
                <c:pt idx="8">
                  <c:v>Neuro Surgery</c:v>
                </c:pt>
                <c:pt idx="9">
                  <c:v>Opthalmology</c:v>
                </c:pt>
                <c:pt idx="10">
                  <c:v>Ortho Joint Replacement</c:v>
                </c:pt>
                <c:pt idx="11">
                  <c:v>Orthopaedic &amp; Trauma</c:v>
                </c:pt>
                <c:pt idx="12">
                  <c:v>Renal Transplant</c:v>
                </c:pt>
              </c:strCache>
            </c:strRef>
          </c:cat>
          <c:val>
            <c:numRef>
              <c:f>'Speciality wise  March'!$B$5:$B$17</c:f>
              <c:numCache>
                <c:formatCode>General</c:formatCode>
                <c:ptCount val="13"/>
                <c:pt idx="0">
                  <c:v>3</c:v>
                </c:pt>
                <c:pt idx="1">
                  <c:v>3</c:v>
                </c:pt>
                <c:pt idx="2">
                  <c:v>1</c:v>
                </c:pt>
                <c:pt idx="3">
                  <c:v>23</c:v>
                </c:pt>
                <c:pt idx="4">
                  <c:v>20</c:v>
                </c:pt>
                <c:pt idx="5">
                  <c:v>11</c:v>
                </c:pt>
                <c:pt idx="6">
                  <c:v>4</c:v>
                </c:pt>
                <c:pt idx="7">
                  <c:v>2</c:v>
                </c:pt>
                <c:pt idx="8">
                  <c:v>4</c:v>
                </c:pt>
                <c:pt idx="9">
                  <c:v>2</c:v>
                </c:pt>
                <c:pt idx="10">
                  <c:v>76</c:v>
                </c:pt>
                <c:pt idx="11">
                  <c:v>35</c:v>
                </c:pt>
                <c:pt idx="12">
                  <c:v>2</c:v>
                </c:pt>
              </c:numCache>
            </c:numRef>
          </c:val>
        </c:ser>
        <c:dLbls>
          <c:showCatName val="1"/>
          <c:showPercent val="1"/>
        </c:dLbls>
      </c:pie3DChart>
    </c:plotArea>
    <c:legend>
      <c:legendPos val="b"/>
      <c:layout>
        <c:manualLayout>
          <c:xMode val="edge"/>
          <c:yMode val="edge"/>
          <c:x val="0.12912012734519288"/>
          <c:y val="0.73850381114227581"/>
          <c:w val="0.80528409643239063"/>
          <c:h val="0.21892764303785045"/>
        </c:manualLayout>
      </c:layout>
      <c:txPr>
        <a:bodyPr/>
        <a:lstStyle/>
        <a:p>
          <a:pPr>
            <a:defRPr sz="1800"/>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46C04-A8A4-487E-B5EC-7844FA57E264}" type="doc">
      <dgm:prSet loTypeId="urn:microsoft.com/office/officeart/2005/8/layout/vList3" loCatId="list" qsTypeId="urn:microsoft.com/office/officeart/2005/8/quickstyle/3d3" qsCatId="3D" csTypeId="urn:microsoft.com/office/officeart/2005/8/colors/colorful1" csCatId="colorful" phldr="1"/>
      <dgm:spPr/>
      <dgm:t>
        <a:bodyPr/>
        <a:lstStyle/>
        <a:p>
          <a:endParaRPr lang="en-US"/>
        </a:p>
      </dgm:t>
    </dgm:pt>
    <dgm:pt modelId="{A5783F92-55C3-42ED-842A-1137F0A8B061}">
      <dgm:prSet phldrT="[Text]" custT="1"/>
      <dgm:spPr/>
      <dgm:t>
        <a:bodyPr/>
        <a:lstStyle/>
        <a:p>
          <a:r>
            <a:rPr lang="en-US" sz="2400" dirty="0" smtClean="0"/>
            <a:t>O.T Booking</a:t>
          </a:r>
          <a:endParaRPr lang="en-US" sz="2400" dirty="0"/>
        </a:p>
      </dgm:t>
    </dgm:pt>
    <dgm:pt modelId="{032412F2-5247-4549-BCB5-317CE4742470}" type="parTrans" cxnId="{2AC1D6AD-AEC4-411F-B809-AE4A9AC0D6BB}">
      <dgm:prSet/>
      <dgm:spPr/>
      <dgm:t>
        <a:bodyPr/>
        <a:lstStyle/>
        <a:p>
          <a:endParaRPr lang="en-US"/>
        </a:p>
      </dgm:t>
    </dgm:pt>
    <dgm:pt modelId="{57683BD0-2C8C-495C-B972-430B53B19118}" type="sibTrans" cxnId="{2AC1D6AD-AEC4-411F-B809-AE4A9AC0D6BB}">
      <dgm:prSet/>
      <dgm:spPr/>
      <dgm:t>
        <a:bodyPr/>
        <a:lstStyle/>
        <a:p>
          <a:endParaRPr lang="en-US"/>
        </a:p>
      </dgm:t>
    </dgm:pt>
    <dgm:pt modelId="{58B8BC56-9709-4DB8-934D-2853D74D1B8D}">
      <dgm:prSet phldrT="[Text]" custT="1"/>
      <dgm:spPr/>
      <dgm:t>
        <a:bodyPr/>
        <a:lstStyle/>
        <a:p>
          <a:r>
            <a:rPr lang="en-US" sz="2400" dirty="0" smtClean="0"/>
            <a:t>Preparation for Surgery</a:t>
          </a:r>
          <a:endParaRPr lang="en-US" sz="2400" dirty="0"/>
        </a:p>
      </dgm:t>
    </dgm:pt>
    <dgm:pt modelId="{E06BD3FC-9FCA-4A4B-95E4-997F382269EA}" type="parTrans" cxnId="{8F57B127-D686-4644-8DD4-738E35493207}">
      <dgm:prSet/>
      <dgm:spPr/>
      <dgm:t>
        <a:bodyPr/>
        <a:lstStyle/>
        <a:p>
          <a:endParaRPr lang="en-US"/>
        </a:p>
      </dgm:t>
    </dgm:pt>
    <dgm:pt modelId="{1AF7541B-E459-43ED-9455-75C3C469010E}" type="sibTrans" cxnId="{8F57B127-D686-4644-8DD4-738E35493207}">
      <dgm:prSet/>
      <dgm:spPr/>
      <dgm:t>
        <a:bodyPr/>
        <a:lstStyle/>
        <a:p>
          <a:endParaRPr lang="en-US"/>
        </a:p>
      </dgm:t>
    </dgm:pt>
    <dgm:pt modelId="{CE521256-99BE-4595-8E22-CCF5081AFD27}">
      <dgm:prSet phldrT="[Text]" custT="1"/>
      <dgm:spPr/>
      <dgm:t>
        <a:bodyPr/>
        <a:lstStyle/>
        <a:p>
          <a:r>
            <a:rPr lang="en-US" sz="2400" dirty="0" smtClean="0"/>
            <a:t>Shifting of patient from ward to O.T</a:t>
          </a:r>
          <a:endParaRPr lang="en-US" sz="2400" dirty="0"/>
        </a:p>
      </dgm:t>
    </dgm:pt>
    <dgm:pt modelId="{1B0024A1-B42A-41FC-A0E0-72F2C8267E17}" type="parTrans" cxnId="{6C6A904D-0B0D-416E-99B6-A43D649C1C30}">
      <dgm:prSet/>
      <dgm:spPr/>
      <dgm:t>
        <a:bodyPr/>
        <a:lstStyle/>
        <a:p>
          <a:endParaRPr lang="en-US"/>
        </a:p>
      </dgm:t>
    </dgm:pt>
    <dgm:pt modelId="{E5C1E434-FCEB-4316-B6C3-C88CD09FB14B}" type="sibTrans" cxnId="{6C6A904D-0B0D-416E-99B6-A43D649C1C30}">
      <dgm:prSet/>
      <dgm:spPr/>
      <dgm:t>
        <a:bodyPr/>
        <a:lstStyle/>
        <a:p>
          <a:endParaRPr lang="en-US"/>
        </a:p>
      </dgm:t>
    </dgm:pt>
    <dgm:pt modelId="{08F514C8-A5A5-4296-838A-ACACFA888EA7}" type="pres">
      <dgm:prSet presAssocID="{10E46C04-A8A4-487E-B5EC-7844FA57E264}" presName="linearFlow" presStyleCnt="0">
        <dgm:presLayoutVars>
          <dgm:dir/>
          <dgm:resizeHandles val="exact"/>
        </dgm:presLayoutVars>
      </dgm:prSet>
      <dgm:spPr/>
      <dgm:t>
        <a:bodyPr/>
        <a:lstStyle/>
        <a:p>
          <a:endParaRPr lang="en-US"/>
        </a:p>
      </dgm:t>
    </dgm:pt>
    <dgm:pt modelId="{6D7BDFF1-767F-4D21-9DB2-A1886777D07C}" type="pres">
      <dgm:prSet presAssocID="{A5783F92-55C3-42ED-842A-1137F0A8B061}" presName="composite" presStyleCnt="0"/>
      <dgm:spPr/>
      <dgm:t>
        <a:bodyPr/>
        <a:lstStyle/>
        <a:p>
          <a:endParaRPr lang="en-US"/>
        </a:p>
      </dgm:t>
    </dgm:pt>
    <dgm:pt modelId="{BE49E984-52E2-4B7B-A5C1-CCDEACC47201}" type="pres">
      <dgm:prSet presAssocID="{A5783F92-55C3-42ED-842A-1137F0A8B061}" presName="imgShp" presStyleLbl="fgImgPlace1" presStyleIdx="0" presStyleCnt="3" custLinFactNeighborX="3345" custLinFactNeighborY="-43"/>
      <dgm:spPr/>
      <dgm:t>
        <a:bodyPr/>
        <a:lstStyle/>
        <a:p>
          <a:endParaRPr lang="en-US"/>
        </a:p>
      </dgm:t>
    </dgm:pt>
    <dgm:pt modelId="{6D7FDACB-2F7F-4D18-AE9C-4D86F73B5BA9}" type="pres">
      <dgm:prSet presAssocID="{A5783F92-55C3-42ED-842A-1137F0A8B061}" presName="txShp" presStyleLbl="node1" presStyleIdx="0" presStyleCnt="3" custScaleX="100795" custLinFactNeighborX="-153" custLinFactNeighborY="19406">
        <dgm:presLayoutVars>
          <dgm:bulletEnabled val="1"/>
        </dgm:presLayoutVars>
      </dgm:prSet>
      <dgm:spPr/>
      <dgm:t>
        <a:bodyPr/>
        <a:lstStyle/>
        <a:p>
          <a:endParaRPr lang="en-US"/>
        </a:p>
      </dgm:t>
    </dgm:pt>
    <dgm:pt modelId="{8DC9FCF3-8507-4B9F-B9F2-83308EC99E08}" type="pres">
      <dgm:prSet presAssocID="{57683BD0-2C8C-495C-B972-430B53B19118}" presName="spacing" presStyleCnt="0"/>
      <dgm:spPr/>
      <dgm:t>
        <a:bodyPr/>
        <a:lstStyle/>
        <a:p>
          <a:endParaRPr lang="en-US"/>
        </a:p>
      </dgm:t>
    </dgm:pt>
    <dgm:pt modelId="{65E5BC27-C222-489C-883B-B95125A7A024}" type="pres">
      <dgm:prSet presAssocID="{58B8BC56-9709-4DB8-934D-2853D74D1B8D}" presName="composite" presStyleCnt="0"/>
      <dgm:spPr/>
      <dgm:t>
        <a:bodyPr/>
        <a:lstStyle/>
        <a:p>
          <a:endParaRPr lang="en-US"/>
        </a:p>
      </dgm:t>
    </dgm:pt>
    <dgm:pt modelId="{BD3E8BA3-C062-46CD-8AAE-F21F204E5580}" type="pres">
      <dgm:prSet presAssocID="{58B8BC56-9709-4DB8-934D-2853D74D1B8D}" presName="imgShp" presStyleLbl="fgImgPlace1" presStyleIdx="1" presStyleCnt="3"/>
      <dgm:spPr/>
      <dgm:t>
        <a:bodyPr/>
        <a:lstStyle/>
        <a:p>
          <a:endParaRPr lang="en-US"/>
        </a:p>
      </dgm:t>
    </dgm:pt>
    <dgm:pt modelId="{639DC13C-94A6-43F4-B9A7-019538589709}" type="pres">
      <dgm:prSet presAssocID="{58B8BC56-9709-4DB8-934D-2853D74D1B8D}" presName="txShp" presStyleLbl="node1" presStyleIdx="1" presStyleCnt="3" custScaleX="99016">
        <dgm:presLayoutVars>
          <dgm:bulletEnabled val="1"/>
        </dgm:presLayoutVars>
      </dgm:prSet>
      <dgm:spPr/>
      <dgm:t>
        <a:bodyPr/>
        <a:lstStyle/>
        <a:p>
          <a:endParaRPr lang="en-US"/>
        </a:p>
      </dgm:t>
    </dgm:pt>
    <dgm:pt modelId="{15F5CC8A-B3E7-4E0D-B7A2-670FCA74C30A}" type="pres">
      <dgm:prSet presAssocID="{1AF7541B-E459-43ED-9455-75C3C469010E}" presName="spacing" presStyleCnt="0"/>
      <dgm:spPr/>
      <dgm:t>
        <a:bodyPr/>
        <a:lstStyle/>
        <a:p>
          <a:endParaRPr lang="en-US"/>
        </a:p>
      </dgm:t>
    </dgm:pt>
    <dgm:pt modelId="{441DA0C7-EA8F-438C-B569-81692938B8C6}" type="pres">
      <dgm:prSet presAssocID="{CE521256-99BE-4595-8E22-CCF5081AFD27}" presName="composite" presStyleCnt="0"/>
      <dgm:spPr/>
      <dgm:t>
        <a:bodyPr/>
        <a:lstStyle/>
        <a:p>
          <a:endParaRPr lang="en-US"/>
        </a:p>
      </dgm:t>
    </dgm:pt>
    <dgm:pt modelId="{B79D8A02-D7BC-46F6-B626-AD72631517B2}" type="pres">
      <dgm:prSet presAssocID="{CE521256-99BE-4595-8E22-CCF5081AFD27}" presName="imgShp" presStyleLbl="fgImgPlace1" presStyleIdx="2" presStyleCnt="3"/>
      <dgm:spPr/>
      <dgm:t>
        <a:bodyPr/>
        <a:lstStyle/>
        <a:p>
          <a:endParaRPr lang="en-US"/>
        </a:p>
      </dgm:t>
    </dgm:pt>
    <dgm:pt modelId="{E616EB5E-B06E-4AA1-810F-7C442106F6DE}" type="pres">
      <dgm:prSet presAssocID="{CE521256-99BE-4595-8E22-CCF5081AFD27}" presName="txShp" presStyleLbl="node1" presStyleIdx="2" presStyleCnt="3">
        <dgm:presLayoutVars>
          <dgm:bulletEnabled val="1"/>
        </dgm:presLayoutVars>
      </dgm:prSet>
      <dgm:spPr/>
      <dgm:t>
        <a:bodyPr/>
        <a:lstStyle/>
        <a:p>
          <a:endParaRPr lang="en-US"/>
        </a:p>
      </dgm:t>
    </dgm:pt>
  </dgm:ptLst>
  <dgm:cxnLst>
    <dgm:cxn modelId="{2AC1D6AD-AEC4-411F-B809-AE4A9AC0D6BB}" srcId="{10E46C04-A8A4-487E-B5EC-7844FA57E264}" destId="{A5783F92-55C3-42ED-842A-1137F0A8B061}" srcOrd="0" destOrd="0" parTransId="{032412F2-5247-4549-BCB5-317CE4742470}" sibTransId="{57683BD0-2C8C-495C-B972-430B53B19118}"/>
    <dgm:cxn modelId="{6C6A904D-0B0D-416E-99B6-A43D649C1C30}" srcId="{10E46C04-A8A4-487E-B5EC-7844FA57E264}" destId="{CE521256-99BE-4595-8E22-CCF5081AFD27}" srcOrd="2" destOrd="0" parTransId="{1B0024A1-B42A-41FC-A0E0-72F2C8267E17}" sibTransId="{E5C1E434-FCEB-4316-B6C3-C88CD09FB14B}"/>
    <dgm:cxn modelId="{0C14D81E-6756-4FA7-A4C9-D80759F23FB1}" type="presOf" srcId="{10E46C04-A8A4-487E-B5EC-7844FA57E264}" destId="{08F514C8-A5A5-4296-838A-ACACFA888EA7}" srcOrd="0" destOrd="0" presId="urn:microsoft.com/office/officeart/2005/8/layout/vList3"/>
    <dgm:cxn modelId="{AD5D0F8F-611B-48CE-88CF-663D96240CE4}" type="presOf" srcId="{58B8BC56-9709-4DB8-934D-2853D74D1B8D}" destId="{639DC13C-94A6-43F4-B9A7-019538589709}" srcOrd="0" destOrd="0" presId="urn:microsoft.com/office/officeart/2005/8/layout/vList3"/>
    <dgm:cxn modelId="{8F57B127-D686-4644-8DD4-738E35493207}" srcId="{10E46C04-A8A4-487E-B5EC-7844FA57E264}" destId="{58B8BC56-9709-4DB8-934D-2853D74D1B8D}" srcOrd="1" destOrd="0" parTransId="{E06BD3FC-9FCA-4A4B-95E4-997F382269EA}" sibTransId="{1AF7541B-E459-43ED-9455-75C3C469010E}"/>
    <dgm:cxn modelId="{6B85BC26-1C2F-4C7A-8FCA-83F6373C57BA}" type="presOf" srcId="{CE521256-99BE-4595-8E22-CCF5081AFD27}" destId="{E616EB5E-B06E-4AA1-810F-7C442106F6DE}" srcOrd="0" destOrd="0" presId="urn:microsoft.com/office/officeart/2005/8/layout/vList3"/>
    <dgm:cxn modelId="{E29D36D3-E318-451A-B1B0-62622116E403}" type="presOf" srcId="{A5783F92-55C3-42ED-842A-1137F0A8B061}" destId="{6D7FDACB-2F7F-4D18-AE9C-4D86F73B5BA9}" srcOrd="0" destOrd="0" presId="urn:microsoft.com/office/officeart/2005/8/layout/vList3"/>
    <dgm:cxn modelId="{B7E5BB1B-26C3-4839-85AA-37569CFE2E52}" type="presParOf" srcId="{08F514C8-A5A5-4296-838A-ACACFA888EA7}" destId="{6D7BDFF1-767F-4D21-9DB2-A1886777D07C}" srcOrd="0" destOrd="0" presId="urn:microsoft.com/office/officeart/2005/8/layout/vList3"/>
    <dgm:cxn modelId="{36FB24CA-144F-4D60-9652-01BABDB81715}" type="presParOf" srcId="{6D7BDFF1-767F-4D21-9DB2-A1886777D07C}" destId="{BE49E984-52E2-4B7B-A5C1-CCDEACC47201}" srcOrd="0" destOrd="0" presId="urn:microsoft.com/office/officeart/2005/8/layout/vList3"/>
    <dgm:cxn modelId="{04AEBA5D-DE16-4373-9DE7-0DEFDF120565}" type="presParOf" srcId="{6D7BDFF1-767F-4D21-9DB2-A1886777D07C}" destId="{6D7FDACB-2F7F-4D18-AE9C-4D86F73B5BA9}" srcOrd="1" destOrd="0" presId="urn:microsoft.com/office/officeart/2005/8/layout/vList3"/>
    <dgm:cxn modelId="{EAF4DE2C-EA3A-4A4E-A216-3A5D1030F406}" type="presParOf" srcId="{08F514C8-A5A5-4296-838A-ACACFA888EA7}" destId="{8DC9FCF3-8507-4B9F-B9F2-83308EC99E08}" srcOrd="1" destOrd="0" presId="urn:microsoft.com/office/officeart/2005/8/layout/vList3"/>
    <dgm:cxn modelId="{8B4AAD0C-E922-451C-AD1F-D6EA6E064DFA}" type="presParOf" srcId="{08F514C8-A5A5-4296-838A-ACACFA888EA7}" destId="{65E5BC27-C222-489C-883B-B95125A7A024}" srcOrd="2" destOrd="0" presId="urn:microsoft.com/office/officeart/2005/8/layout/vList3"/>
    <dgm:cxn modelId="{49E1FCAA-55DC-43EC-9F44-4458A6C88779}" type="presParOf" srcId="{65E5BC27-C222-489C-883B-B95125A7A024}" destId="{BD3E8BA3-C062-46CD-8AAE-F21F204E5580}" srcOrd="0" destOrd="0" presId="urn:microsoft.com/office/officeart/2005/8/layout/vList3"/>
    <dgm:cxn modelId="{7BD6FCC1-08DC-401E-89C3-A842278024A1}" type="presParOf" srcId="{65E5BC27-C222-489C-883B-B95125A7A024}" destId="{639DC13C-94A6-43F4-B9A7-019538589709}" srcOrd="1" destOrd="0" presId="urn:microsoft.com/office/officeart/2005/8/layout/vList3"/>
    <dgm:cxn modelId="{D36AB4C9-B1C9-462B-8336-2531B8091653}" type="presParOf" srcId="{08F514C8-A5A5-4296-838A-ACACFA888EA7}" destId="{15F5CC8A-B3E7-4E0D-B7A2-670FCA74C30A}" srcOrd="3" destOrd="0" presId="urn:microsoft.com/office/officeart/2005/8/layout/vList3"/>
    <dgm:cxn modelId="{9A46F734-3EF9-48CB-863A-6AD918DBEE0D}" type="presParOf" srcId="{08F514C8-A5A5-4296-838A-ACACFA888EA7}" destId="{441DA0C7-EA8F-438C-B569-81692938B8C6}" srcOrd="4" destOrd="0" presId="urn:microsoft.com/office/officeart/2005/8/layout/vList3"/>
    <dgm:cxn modelId="{A8496C1B-EB22-4E07-A480-3A7133BFE9E7}" type="presParOf" srcId="{441DA0C7-EA8F-438C-B569-81692938B8C6}" destId="{B79D8A02-D7BC-46F6-B626-AD72631517B2}" srcOrd="0" destOrd="0" presId="urn:microsoft.com/office/officeart/2005/8/layout/vList3"/>
    <dgm:cxn modelId="{253D1DEC-1B84-493F-A45D-FE95C620FB5D}" type="presParOf" srcId="{441DA0C7-EA8F-438C-B569-81692938B8C6}" destId="{E616EB5E-B06E-4AA1-810F-7C442106F6DE}"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E46C04-A8A4-487E-B5EC-7844FA57E264}" type="doc">
      <dgm:prSet loTypeId="urn:microsoft.com/office/officeart/2005/8/layout/vList3" loCatId="list" qsTypeId="urn:microsoft.com/office/officeart/2005/8/quickstyle/3d3" qsCatId="3D" csTypeId="urn:microsoft.com/office/officeart/2005/8/colors/colorful5" csCatId="colorful" phldr="1"/>
      <dgm:spPr/>
      <dgm:t>
        <a:bodyPr/>
        <a:lstStyle/>
        <a:p>
          <a:endParaRPr lang="en-US"/>
        </a:p>
      </dgm:t>
    </dgm:pt>
    <dgm:pt modelId="{A5783F92-55C3-42ED-842A-1137F0A8B061}">
      <dgm:prSet phldrT="[Text]" custT="1"/>
      <dgm:spPr/>
      <dgm:t>
        <a:bodyPr/>
        <a:lstStyle/>
        <a:p>
          <a:r>
            <a:rPr lang="en-US" sz="2400" dirty="0" smtClean="0"/>
            <a:t>Patient received in pre operative area</a:t>
          </a:r>
          <a:endParaRPr lang="en-US" sz="2400" dirty="0"/>
        </a:p>
      </dgm:t>
    </dgm:pt>
    <dgm:pt modelId="{032412F2-5247-4549-BCB5-317CE4742470}" type="parTrans" cxnId="{2AC1D6AD-AEC4-411F-B809-AE4A9AC0D6BB}">
      <dgm:prSet/>
      <dgm:spPr/>
      <dgm:t>
        <a:bodyPr/>
        <a:lstStyle/>
        <a:p>
          <a:endParaRPr lang="en-US"/>
        </a:p>
      </dgm:t>
    </dgm:pt>
    <dgm:pt modelId="{57683BD0-2C8C-495C-B972-430B53B19118}" type="sibTrans" cxnId="{2AC1D6AD-AEC4-411F-B809-AE4A9AC0D6BB}">
      <dgm:prSet/>
      <dgm:spPr/>
      <dgm:t>
        <a:bodyPr/>
        <a:lstStyle/>
        <a:p>
          <a:endParaRPr lang="en-US"/>
        </a:p>
      </dgm:t>
    </dgm:pt>
    <dgm:pt modelId="{58B8BC56-9709-4DB8-934D-2853D74D1B8D}">
      <dgm:prSet phldrT="[Text]" custT="1"/>
      <dgm:spPr/>
      <dgm:t>
        <a:bodyPr/>
        <a:lstStyle/>
        <a:p>
          <a:r>
            <a:rPr lang="en-US" sz="2400" dirty="0" smtClean="0"/>
            <a:t>Patient is shifted to O.T on trolley</a:t>
          </a:r>
          <a:endParaRPr lang="en-US" sz="2400" dirty="0"/>
        </a:p>
      </dgm:t>
    </dgm:pt>
    <dgm:pt modelId="{E06BD3FC-9FCA-4A4B-95E4-997F382269EA}" type="parTrans" cxnId="{8F57B127-D686-4644-8DD4-738E35493207}">
      <dgm:prSet/>
      <dgm:spPr/>
      <dgm:t>
        <a:bodyPr/>
        <a:lstStyle/>
        <a:p>
          <a:endParaRPr lang="en-US"/>
        </a:p>
      </dgm:t>
    </dgm:pt>
    <dgm:pt modelId="{1AF7541B-E459-43ED-9455-75C3C469010E}" type="sibTrans" cxnId="{8F57B127-D686-4644-8DD4-738E35493207}">
      <dgm:prSet/>
      <dgm:spPr/>
      <dgm:t>
        <a:bodyPr/>
        <a:lstStyle/>
        <a:p>
          <a:endParaRPr lang="en-US"/>
        </a:p>
      </dgm:t>
    </dgm:pt>
    <dgm:pt modelId="{CE521256-99BE-4595-8E22-CCF5081AFD27}">
      <dgm:prSet phldrT="[Text]" custT="1"/>
      <dgm:spPr/>
      <dgm:t>
        <a:bodyPr/>
        <a:lstStyle/>
        <a:p>
          <a:r>
            <a:rPr lang="en-US" sz="2400" dirty="0" smtClean="0"/>
            <a:t>Patient</a:t>
          </a:r>
          <a:r>
            <a:rPr lang="en-US" sz="2400" baseline="0" dirty="0" smtClean="0"/>
            <a:t> reaches to operative room</a:t>
          </a:r>
          <a:endParaRPr lang="en-US" sz="2400" dirty="0"/>
        </a:p>
      </dgm:t>
    </dgm:pt>
    <dgm:pt modelId="{1B0024A1-B42A-41FC-A0E0-72F2C8267E17}" type="parTrans" cxnId="{6C6A904D-0B0D-416E-99B6-A43D649C1C30}">
      <dgm:prSet/>
      <dgm:spPr/>
      <dgm:t>
        <a:bodyPr/>
        <a:lstStyle/>
        <a:p>
          <a:endParaRPr lang="en-US"/>
        </a:p>
      </dgm:t>
    </dgm:pt>
    <dgm:pt modelId="{E5C1E434-FCEB-4316-B6C3-C88CD09FB14B}" type="sibTrans" cxnId="{6C6A904D-0B0D-416E-99B6-A43D649C1C30}">
      <dgm:prSet/>
      <dgm:spPr/>
      <dgm:t>
        <a:bodyPr/>
        <a:lstStyle/>
        <a:p>
          <a:endParaRPr lang="en-US"/>
        </a:p>
      </dgm:t>
    </dgm:pt>
    <dgm:pt modelId="{08F514C8-A5A5-4296-838A-ACACFA888EA7}" type="pres">
      <dgm:prSet presAssocID="{10E46C04-A8A4-487E-B5EC-7844FA57E264}" presName="linearFlow" presStyleCnt="0">
        <dgm:presLayoutVars>
          <dgm:dir/>
          <dgm:resizeHandles val="exact"/>
        </dgm:presLayoutVars>
      </dgm:prSet>
      <dgm:spPr/>
      <dgm:t>
        <a:bodyPr/>
        <a:lstStyle/>
        <a:p>
          <a:endParaRPr lang="en-US"/>
        </a:p>
      </dgm:t>
    </dgm:pt>
    <dgm:pt modelId="{6D7BDFF1-767F-4D21-9DB2-A1886777D07C}" type="pres">
      <dgm:prSet presAssocID="{A5783F92-55C3-42ED-842A-1137F0A8B061}" presName="composite" presStyleCnt="0"/>
      <dgm:spPr/>
      <dgm:t>
        <a:bodyPr/>
        <a:lstStyle/>
        <a:p>
          <a:endParaRPr lang="en-US"/>
        </a:p>
      </dgm:t>
    </dgm:pt>
    <dgm:pt modelId="{BE49E984-52E2-4B7B-A5C1-CCDEACC47201}" type="pres">
      <dgm:prSet presAssocID="{A5783F92-55C3-42ED-842A-1137F0A8B061}" presName="imgShp" presStyleLbl="fgImgPlace1" presStyleIdx="0" presStyleCnt="3"/>
      <dgm:spPr/>
      <dgm:t>
        <a:bodyPr/>
        <a:lstStyle/>
        <a:p>
          <a:endParaRPr lang="en-US"/>
        </a:p>
      </dgm:t>
    </dgm:pt>
    <dgm:pt modelId="{6D7FDACB-2F7F-4D18-AE9C-4D86F73B5BA9}" type="pres">
      <dgm:prSet presAssocID="{A5783F92-55C3-42ED-842A-1137F0A8B061}" presName="txShp" presStyleLbl="node1" presStyleIdx="0" presStyleCnt="3">
        <dgm:presLayoutVars>
          <dgm:bulletEnabled val="1"/>
        </dgm:presLayoutVars>
      </dgm:prSet>
      <dgm:spPr/>
      <dgm:t>
        <a:bodyPr/>
        <a:lstStyle/>
        <a:p>
          <a:endParaRPr lang="en-US"/>
        </a:p>
      </dgm:t>
    </dgm:pt>
    <dgm:pt modelId="{8DC9FCF3-8507-4B9F-B9F2-83308EC99E08}" type="pres">
      <dgm:prSet presAssocID="{57683BD0-2C8C-495C-B972-430B53B19118}" presName="spacing" presStyleCnt="0"/>
      <dgm:spPr/>
      <dgm:t>
        <a:bodyPr/>
        <a:lstStyle/>
        <a:p>
          <a:endParaRPr lang="en-US"/>
        </a:p>
      </dgm:t>
    </dgm:pt>
    <dgm:pt modelId="{65E5BC27-C222-489C-883B-B95125A7A024}" type="pres">
      <dgm:prSet presAssocID="{58B8BC56-9709-4DB8-934D-2853D74D1B8D}" presName="composite" presStyleCnt="0"/>
      <dgm:spPr/>
      <dgm:t>
        <a:bodyPr/>
        <a:lstStyle/>
        <a:p>
          <a:endParaRPr lang="en-US"/>
        </a:p>
      </dgm:t>
    </dgm:pt>
    <dgm:pt modelId="{BD3E8BA3-C062-46CD-8AAE-F21F204E5580}" type="pres">
      <dgm:prSet presAssocID="{58B8BC56-9709-4DB8-934D-2853D74D1B8D}" presName="imgShp" presStyleLbl="fgImgPlace1" presStyleIdx="1" presStyleCnt="3"/>
      <dgm:spPr/>
      <dgm:t>
        <a:bodyPr/>
        <a:lstStyle/>
        <a:p>
          <a:endParaRPr lang="en-US"/>
        </a:p>
      </dgm:t>
    </dgm:pt>
    <dgm:pt modelId="{639DC13C-94A6-43F4-B9A7-019538589709}" type="pres">
      <dgm:prSet presAssocID="{58B8BC56-9709-4DB8-934D-2853D74D1B8D}" presName="txShp" presStyleLbl="node1" presStyleIdx="1" presStyleCnt="3">
        <dgm:presLayoutVars>
          <dgm:bulletEnabled val="1"/>
        </dgm:presLayoutVars>
      </dgm:prSet>
      <dgm:spPr/>
      <dgm:t>
        <a:bodyPr/>
        <a:lstStyle/>
        <a:p>
          <a:endParaRPr lang="en-US"/>
        </a:p>
      </dgm:t>
    </dgm:pt>
    <dgm:pt modelId="{15F5CC8A-B3E7-4E0D-B7A2-670FCA74C30A}" type="pres">
      <dgm:prSet presAssocID="{1AF7541B-E459-43ED-9455-75C3C469010E}" presName="spacing" presStyleCnt="0"/>
      <dgm:spPr/>
      <dgm:t>
        <a:bodyPr/>
        <a:lstStyle/>
        <a:p>
          <a:endParaRPr lang="en-US"/>
        </a:p>
      </dgm:t>
    </dgm:pt>
    <dgm:pt modelId="{441DA0C7-EA8F-438C-B569-81692938B8C6}" type="pres">
      <dgm:prSet presAssocID="{CE521256-99BE-4595-8E22-CCF5081AFD27}" presName="composite" presStyleCnt="0"/>
      <dgm:spPr/>
      <dgm:t>
        <a:bodyPr/>
        <a:lstStyle/>
        <a:p>
          <a:endParaRPr lang="en-US"/>
        </a:p>
      </dgm:t>
    </dgm:pt>
    <dgm:pt modelId="{B79D8A02-D7BC-46F6-B626-AD72631517B2}" type="pres">
      <dgm:prSet presAssocID="{CE521256-99BE-4595-8E22-CCF5081AFD27}" presName="imgShp" presStyleLbl="fgImgPlace1" presStyleIdx="2" presStyleCnt="3"/>
      <dgm:spPr/>
      <dgm:t>
        <a:bodyPr/>
        <a:lstStyle/>
        <a:p>
          <a:endParaRPr lang="en-US"/>
        </a:p>
      </dgm:t>
    </dgm:pt>
    <dgm:pt modelId="{E616EB5E-B06E-4AA1-810F-7C442106F6DE}" type="pres">
      <dgm:prSet presAssocID="{CE521256-99BE-4595-8E22-CCF5081AFD27}" presName="txShp" presStyleLbl="node1" presStyleIdx="2" presStyleCnt="3">
        <dgm:presLayoutVars>
          <dgm:bulletEnabled val="1"/>
        </dgm:presLayoutVars>
      </dgm:prSet>
      <dgm:spPr/>
      <dgm:t>
        <a:bodyPr/>
        <a:lstStyle/>
        <a:p>
          <a:endParaRPr lang="en-US"/>
        </a:p>
      </dgm:t>
    </dgm:pt>
  </dgm:ptLst>
  <dgm:cxnLst>
    <dgm:cxn modelId="{1C6E2C0C-83DB-4DF6-AEB9-16AA12812D8E}" type="presOf" srcId="{58B8BC56-9709-4DB8-934D-2853D74D1B8D}" destId="{639DC13C-94A6-43F4-B9A7-019538589709}" srcOrd="0" destOrd="0" presId="urn:microsoft.com/office/officeart/2005/8/layout/vList3"/>
    <dgm:cxn modelId="{2AC1D6AD-AEC4-411F-B809-AE4A9AC0D6BB}" srcId="{10E46C04-A8A4-487E-B5EC-7844FA57E264}" destId="{A5783F92-55C3-42ED-842A-1137F0A8B061}" srcOrd="0" destOrd="0" parTransId="{032412F2-5247-4549-BCB5-317CE4742470}" sibTransId="{57683BD0-2C8C-495C-B972-430B53B19118}"/>
    <dgm:cxn modelId="{6C6A904D-0B0D-416E-99B6-A43D649C1C30}" srcId="{10E46C04-A8A4-487E-B5EC-7844FA57E264}" destId="{CE521256-99BE-4595-8E22-CCF5081AFD27}" srcOrd="2" destOrd="0" parTransId="{1B0024A1-B42A-41FC-A0E0-72F2C8267E17}" sibTransId="{E5C1E434-FCEB-4316-B6C3-C88CD09FB14B}"/>
    <dgm:cxn modelId="{A7946718-6F0E-4AED-AADD-E1AC86CCEB07}" type="presOf" srcId="{A5783F92-55C3-42ED-842A-1137F0A8B061}" destId="{6D7FDACB-2F7F-4D18-AE9C-4D86F73B5BA9}" srcOrd="0" destOrd="0" presId="urn:microsoft.com/office/officeart/2005/8/layout/vList3"/>
    <dgm:cxn modelId="{C1B35065-8B97-47B9-9B5D-CB79BC96238A}" type="presOf" srcId="{10E46C04-A8A4-487E-B5EC-7844FA57E264}" destId="{08F514C8-A5A5-4296-838A-ACACFA888EA7}" srcOrd="0" destOrd="0" presId="urn:microsoft.com/office/officeart/2005/8/layout/vList3"/>
    <dgm:cxn modelId="{8F57B127-D686-4644-8DD4-738E35493207}" srcId="{10E46C04-A8A4-487E-B5EC-7844FA57E264}" destId="{58B8BC56-9709-4DB8-934D-2853D74D1B8D}" srcOrd="1" destOrd="0" parTransId="{E06BD3FC-9FCA-4A4B-95E4-997F382269EA}" sibTransId="{1AF7541B-E459-43ED-9455-75C3C469010E}"/>
    <dgm:cxn modelId="{A918ACF7-A5AE-4DD5-BF3D-47D194C7CE77}" type="presOf" srcId="{CE521256-99BE-4595-8E22-CCF5081AFD27}" destId="{E616EB5E-B06E-4AA1-810F-7C442106F6DE}" srcOrd="0" destOrd="0" presId="urn:microsoft.com/office/officeart/2005/8/layout/vList3"/>
    <dgm:cxn modelId="{9B7EF976-A442-4B6F-80AE-0E92490CC958}" type="presParOf" srcId="{08F514C8-A5A5-4296-838A-ACACFA888EA7}" destId="{6D7BDFF1-767F-4D21-9DB2-A1886777D07C}" srcOrd="0" destOrd="0" presId="urn:microsoft.com/office/officeart/2005/8/layout/vList3"/>
    <dgm:cxn modelId="{C61A9AB9-98B0-47FF-914E-8B45CAD1BC03}" type="presParOf" srcId="{6D7BDFF1-767F-4D21-9DB2-A1886777D07C}" destId="{BE49E984-52E2-4B7B-A5C1-CCDEACC47201}" srcOrd="0" destOrd="0" presId="urn:microsoft.com/office/officeart/2005/8/layout/vList3"/>
    <dgm:cxn modelId="{0178DE19-CF0E-4410-883B-6BCE394949AF}" type="presParOf" srcId="{6D7BDFF1-767F-4D21-9DB2-A1886777D07C}" destId="{6D7FDACB-2F7F-4D18-AE9C-4D86F73B5BA9}" srcOrd="1" destOrd="0" presId="urn:microsoft.com/office/officeart/2005/8/layout/vList3"/>
    <dgm:cxn modelId="{7724FC22-1ECA-4480-A2E1-6259D71154F7}" type="presParOf" srcId="{08F514C8-A5A5-4296-838A-ACACFA888EA7}" destId="{8DC9FCF3-8507-4B9F-B9F2-83308EC99E08}" srcOrd="1" destOrd="0" presId="urn:microsoft.com/office/officeart/2005/8/layout/vList3"/>
    <dgm:cxn modelId="{83D2F155-3E90-4A81-8B0C-F1830EA7559F}" type="presParOf" srcId="{08F514C8-A5A5-4296-838A-ACACFA888EA7}" destId="{65E5BC27-C222-489C-883B-B95125A7A024}" srcOrd="2" destOrd="0" presId="urn:microsoft.com/office/officeart/2005/8/layout/vList3"/>
    <dgm:cxn modelId="{BE4D22C2-5E0A-4210-AF85-78558D972AE9}" type="presParOf" srcId="{65E5BC27-C222-489C-883B-B95125A7A024}" destId="{BD3E8BA3-C062-46CD-8AAE-F21F204E5580}" srcOrd="0" destOrd="0" presId="urn:microsoft.com/office/officeart/2005/8/layout/vList3"/>
    <dgm:cxn modelId="{5B1E4185-04AA-43A9-BD40-DD16C341F024}" type="presParOf" srcId="{65E5BC27-C222-489C-883B-B95125A7A024}" destId="{639DC13C-94A6-43F4-B9A7-019538589709}" srcOrd="1" destOrd="0" presId="urn:microsoft.com/office/officeart/2005/8/layout/vList3"/>
    <dgm:cxn modelId="{0C0D429E-F7A4-413C-9907-3F38404416C6}" type="presParOf" srcId="{08F514C8-A5A5-4296-838A-ACACFA888EA7}" destId="{15F5CC8A-B3E7-4E0D-B7A2-670FCA74C30A}" srcOrd="3" destOrd="0" presId="urn:microsoft.com/office/officeart/2005/8/layout/vList3"/>
    <dgm:cxn modelId="{EE104766-C57D-4390-8EC5-725E1C1F1CE8}" type="presParOf" srcId="{08F514C8-A5A5-4296-838A-ACACFA888EA7}" destId="{441DA0C7-EA8F-438C-B569-81692938B8C6}" srcOrd="4" destOrd="0" presId="urn:microsoft.com/office/officeart/2005/8/layout/vList3"/>
    <dgm:cxn modelId="{B6AF4366-9821-440E-83A7-A3534C3BFA9B}" type="presParOf" srcId="{441DA0C7-EA8F-438C-B569-81692938B8C6}" destId="{B79D8A02-D7BC-46F6-B626-AD72631517B2}" srcOrd="0" destOrd="0" presId="urn:microsoft.com/office/officeart/2005/8/layout/vList3"/>
    <dgm:cxn modelId="{E6314836-8DAD-4B2A-A901-F0FEFBA2595F}" type="presParOf" srcId="{441DA0C7-EA8F-438C-B569-81692938B8C6}" destId="{E616EB5E-B06E-4AA1-810F-7C442106F6DE}" srcOrd="1" destOrd="0" presId="urn:microsoft.com/office/officeart/2005/8/layout/vLis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E46C04-A8A4-487E-B5EC-7844FA57E264}" type="doc">
      <dgm:prSet loTypeId="urn:microsoft.com/office/officeart/2005/8/layout/vList3" loCatId="list" qsTypeId="urn:microsoft.com/office/officeart/2005/8/quickstyle/3d3" qsCatId="3D" csTypeId="urn:microsoft.com/office/officeart/2005/8/colors/colorful3" csCatId="colorful" phldr="1"/>
      <dgm:spPr/>
      <dgm:t>
        <a:bodyPr/>
        <a:lstStyle/>
        <a:p>
          <a:endParaRPr lang="en-US"/>
        </a:p>
      </dgm:t>
    </dgm:pt>
    <dgm:pt modelId="{A5783F92-55C3-42ED-842A-1137F0A8B061}">
      <dgm:prSet phldrT="[Text]" custT="1"/>
      <dgm:spPr/>
      <dgm:t>
        <a:bodyPr/>
        <a:lstStyle/>
        <a:p>
          <a:r>
            <a:rPr lang="en-US" sz="2400" dirty="0" smtClean="0"/>
            <a:t>Patient</a:t>
          </a:r>
          <a:r>
            <a:rPr lang="en-US" sz="2400" baseline="0" dirty="0" smtClean="0"/>
            <a:t> is anesthetized</a:t>
          </a:r>
          <a:endParaRPr lang="en-US" sz="2400" dirty="0"/>
        </a:p>
      </dgm:t>
    </dgm:pt>
    <dgm:pt modelId="{032412F2-5247-4549-BCB5-317CE4742470}" type="parTrans" cxnId="{2AC1D6AD-AEC4-411F-B809-AE4A9AC0D6BB}">
      <dgm:prSet/>
      <dgm:spPr/>
      <dgm:t>
        <a:bodyPr/>
        <a:lstStyle/>
        <a:p>
          <a:endParaRPr lang="en-US"/>
        </a:p>
      </dgm:t>
    </dgm:pt>
    <dgm:pt modelId="{57683BD0-2C8C-495C-B972-430B53B19118}" type="sibTrans" cxnId="{2AC1D6AD-AEC4-411F-B809-AE4A9AC0D6BB}">
      <dgm:prSet/>
      <dgm:spPr/>
      <dgm:t>
        <a:bodyPr/>
        <a:lstStyle/>
        <a:p>
          <a:endParaRPr lang="en-US"/>
        </a:p>
      </dgm:t>
    </dgm:pt>
    <dgm:pt modelId="{58B8BC56-9709-4DB8-934D-2853D74D1B8D}">
      <dgm:prSet phldrT="[Text]" custT="1"/>
      <dgm:spPr/>
      <dgm:t>
        <a:bodyPr/>
        <a:lstStyle/>
        <a:p>
          <a:r>
            <a:rPr lang="en-US" sz="2400" dirty="0" smtClean="0"/>
            <a:t>Surgery is conducted</a:t>
          </a:r>
          <a:endParaRPr lang="en-US" sz="2400" dirty="0"/>
        </a:p>
      </dgm:t>
    </dgm:pt>
    <dgm:pt modelId="{E06BD3FC-9FCA-4A4B-95E4-997F382269EA}" type="parTrans" cxnId="{8F57B127-D686-4644-8DD4-738E35493207}">
      <dgm:prSet/>
      <dgm:spPr/>
      <dgm:t>
        <a:bodyPr/>
        <a:lstStyle/>
        <a:p>
          <a:endParaRPr lang="en-US"/>
        </a:p>
      </dgm:t>
    </dgm:pt>
    <dgm:pt modelId="{1AF7541B-E459-43ED-9455-75C3C469010E}" type="sibTrans" cxnId="{8F57B127-D686-4644-8DD4-738E35493207}">
      <dgm:prSet/>
      <dgm:spPr/>
      <dgm:t>
        <a:bodyPr/>
        <a:lstStyle/>
        <a:p>
          <a:endParaRPr lang="en-US"/>
        </a:p>
      </dgm:t>
    </dgm:pt>
    <dgm:pt modelId="{CE521256-99BE-4595-8E22-CCF5081AFD27}">
      <dgm:prSet phldrT="[Text]" custT="1"/>
      <dgm:spPr/>
      <dgm:t>
        <a:bodyPr/>
        <a:lstStyle/>
        <a:p>
          <a:r>
            <a:rPr lang="en-US" sz="2400" dirty="0" smtClean="0"/>
            <a:t>Patient</a:t>
          </a:r>
          <a:r>
            <a:rPr lang="en-US" sz="2400" baseline="0" dirty="0" smtClean="0"/>
            <a:t> out of O.T , shifted to PACU</a:t>
          </a:r>
          <a:endParaRPr lang="en-US" sz="2400" dirty="0"/>
        </a:p>
      </dgm:t>
    </dgm:pt>
    <dgm:pt modelId="{1B0024A1-B42A-41FC-A0E0-72F2C8267E17}" type="parTrans" cxnId="{6C6A904D-0B0D-416E-99B6-A43D649C1C30}">
      <dgm:prSet/>
      <dgm:spPr/>
      <dgm:t>
        <a:bodyPr/>
        <a:lstStyle/>
        <a:p>
          <a:endParaRPr lang="en-US"/>
        </a:p>
      </dgm:t>
    </dgm:pt>
    <dgm:pt modelId="{E5C1E434-FCEB-4316-B6C3-C88CD09FB14B}" type="sibTrans" cxnId="{6C6A904D-0B0D-416E-99B6-A43D649C1C30}">
      <dgm:prSet/>
      <dgm:spPr/>
      <dgm:t>
        <a:bodyPr/>
        <a:lstStyle/>
        <a:p>
          <a:endParaRPr lang="en-US"/>
        </a:p>
      </dgm:t>
    </dgm:pt>
    <dgm:pt modelId="{08F514C8-A5A5-4296-838A-ACACFA888EA7}" type="pres">
      <dgm:prSet presAssocID="{10E46C04-A8A4-487E-B5EC-7844FA57E264}" presName="linearFlow" presStyleCnt="0">
        <dgm:presLayoutVars>
          <dgm:dir/>
          <dgm:resizeHandles val="exact"/>
        </dgm:presLayoutVars>
      </dgm:prSet>
      <dgm:spPr/>
      <dgm:t>
        <a:bodyPr/>
        <a:lstStyle/>
        <a:p>
          <a:endParaRPr lang="en-US"/>
        </a:p>
      </dgm:t>
    </dgm:pt>
    <dgm:pt modelId="{6D7BDFF1-767F-4D21-9DB2-A1886777D07C}" type="pres">
      <dgm:prSet presAssocID="{A5783F92-55C3-42ED-842A-1137F0A8B061}" presName="composite" presStyleCnt="0"/>
      <dgm:spPr/>
      <dgm:t>
        <a:bodyPr/>
        <a:lstStyle/>
        <a:p>
          <a:endParaRPr lang="en-US"/>
        </a:p>
      </dgm:t>
    </dgm:pt>
    <dgm:pt modelId="{BE49E984-52E2-4B7B-A5C1-CCDEACC47201}" type="pres">
      <dgm:prSet presAssocID="{A5783F92-55C3-42ED-842A-1137F0A8B061}" presName="imgShp" presStyleLbl="fgImgPlace1" presStyleIdx="0" presStyleCnt="3"/>
      <dgm:spPr/>
      <dgm:t>
        <a:bodyPr/>
        <a:lstStyle/>
        <a:p>
          <a:endParaRPr lang="en-US"/>
        </a:p>
      </dgm:t>
    </dgm:pt>
    <dgm:pt modelId="{6D7FDACB-2F7F-4D18-AE9C-4D86F73B5BA9}" type="pres">
      <dgm:prSet presAssocID="{A5783F92-55C3-42ED-842A-1137F0A8B061}" presName="txShp" presStyleLbl="node1" presStyleIdx="0" presStyleCnt="3" custScaleX="101421" custLinFactNeighborX="-749" custLinFactNeighborY="19406">
        <dgm:presLayoutVars>
          <dgm:bulletEnabled val="1"/>
        </dgm:presLayoutVars>
      </dgm:prSet>
      <dgm:spPr/>
      <dgm:t>
        <a:bodyPr/>
        <a:lstStyle/>
        <a:p>
          <a:endParaRPr lang="en-US"/>
        </a:p>
      </dgm:t>
    </dgm:pt>
    <dgm:pt modelId="{8DC9FCF3-8507-4B9F-B9F2-83308EC99E08}" type="pres">
      <dgm:prSet presAssocID="{57683BD0-2C8C-495C-B972-430B53B19118}" presName="spacing" presStyleCnt="0"/>
      <dgm:spPr/>
      <dgm:t>
        <a:bodyPr/>
        <a:lstStyle/>
        <a:p>
          <a:endParaRPr lang="en-US"/>
        </a:p>
      </dgm:t>
    </dgm:pt>
    <dgm:pt modelId="{65E5BC27-C222-489C-883B-B95125A7A024}" type="pres">
      <dgm:prSet presAssocID="{58B8BC56-9709-4DB8-934D-2853D74D1B8D}" presName="composite" presStyleCnt="0"/>
      <dgm:spPr/>
      <dgm:t>
        <a:bodyPr/>
        <a:lstStyle/>
        <a:p>
          <a:endParaRPr lang="en-US"/>
        </a:p>
      </dgm:t>
    </dgm:pt>
    <dgm:pt modelId="{BD3E8BA3-C062-46CD-8AAE-F21F204E5580}" type="pres">
      <dgm:prSet presAssocID="{58B8BC56-9709-4DB8-934D-2853D74D1B8D}" presName="imgShp" presStyleLbl="fgImgPlace1" presStyleIdx="1" presStyleCnt="3"/>
      <dgm:spPr/>
      <dgm:t>
        <a:bodyPr/>
        <a:lstStyle/>
        <a:p>
          <a:endParaRPr lang="en-US"/>
        </a:p>
      </dgm:t>
    </dgm:pt>
    <dgm:pt modelId="{639DC13C-94A6-43F4-B9A7-019538589709}" type="pres">
      <dgm:prSet presAssocID="{58B8BC56-9709-4DB8-934D-2853D74D1B8D}" presName="txShp" presStyleLbl="node1" presStyleIdx="1" presStyleCnt="3" custScaleX="98486">
        <dgm:presLayoutVars>
          <dgm:bulletEnabled val="1"/>
        </dgm:presLayoutVars>
      </dgm:prSet>
      <dgm:spPr/>
      <dgm:t>
        <a:bodyPr/>
        <a:lstStyle/>
        <a:p>
          <a:endParaRPr lang="en-US"/>
        </a:p>
      </dgm:t>
    </dgm:pt>
    <dgm:pt modelId="{15F5CC8A-B3E7-4E0D-B7A2-670FCA74C30A}" type="pres">
      <dgm:prSet presAssocID="{1AF7541B-E459-43ED-9455-75C3C469010E}" presName="spacing" presStyleCnt="0"/>
      <dgm:spPr/>
      <dgm:t>
        <a:bodyPr/>
        <a:lstStyle/>
        <a:p>
          <a:endParaRPr lang="en-US"/>
        </a:p>
      </dgm:t>
    </dgm:pt>
    <dgm:pt modelId="{441DA0C7-EA8F-438C-B569-81692938B8C6}" type="pres">
      <dgm:prSet presAssocID="{CE521256-99BE-4595-8E22-CCF5081AFD27}" presName="composite" presStyleCnt="0"/>
      <dgm:spPr/>
      <dgm:t>
        <a:bodyPr/>
        <a:lstStyle/>
        <a:p>
          <a:endParaRPr lang="en-US"/>
        </a:p>
      </dgm:t>
    </dgm:pt>
    <dgm:pt modelId="{B79D8A02-D7BC-46F6-B626-AD72631517B2}" type="pres">
      <dgm:prSet presAssocID="{CE521256-99BE-4595-8E22-CCF5081AFD27}" presName="imgShp" presStyleLbl="fgImgPlace1" presStyleIdx="2" presStyleCnt="3"/>
      <dgm:spPr/>
      <dgm:t>
        <a:bodyPr/>
        <a:lstStyle/>
        <a:p>
          <a:endParaRPr lang="en-US"/>
        </a:p>
      </dgm:t>
    </dgm:pt>
    <dgm:pt modelId="{E616EB5E-B06E-4AA1-810F-7C442106F6DE}" type="pres">
      <dgm:prSet presAssocID="{CE521256-99BE-4595-8E22-CCF5081AFD27}" presName="txShp" presStyleLbl="node1" presStyleIdx="2" presStyleCnt="3">
        <dgm:presLayoutVars>
          <dgm:bulletEnabled val="1"/>
        </dgm:presLayoutVars>
      </dgm:prSet>
      <dgm:spPr/>
      <dgm:t>
        <a:bodyPr/>
        <a:lstStyle/>
        <a:p>
          <a:endParaRPr lang="en-US"/>
        </a:p>
      </dgm:t>
    </dgm:pt>
  </dgm:ptLst>
  <dgm:cxnLst>
    <dgm:cxn modelId="{03C080F8-F262-472B-AE57-E0EF1FA3F4EC}" type="presOf" srcId="{10E46C04-A8A4-487E-B5EC-7844FA57E264}" destId="{08F514C8-A5A5-4296-838A-ACACFA888EA7}" srcOrd="0" destOrd="0" presId="urn:microsoft.com/office/officeart/2005/8/layout/vList3"/>
    <dgm:cxn modelId="{8AB71EDE-1454-444D-9E93-5CFFB3488380}" type="presOf" srcId="{CE521256-99BE-4595-8E22-CCF5081AFD27}" destId="{E616EB5E-B06E-4AA1-810F-7C442106F6DE}" srcOrd="0" destOrd="0" presId="urn:microsoft.com/office/officeart/2005/8/layout/vList3"/>
    <dgm:cxn modelId="{2AC1D6AD-AEC4-411F-B809-AE4A9AC0D6BB}" srcId="{10E46C04-A8A4-487E-B5EC-7844FA57E264}" destId="{A5783F92-55C3-42ED-842A-1137F0A8B061}" srcOrd="0" destOrd="0" parTransId="{032412F2-5247-4549-BCB5-317CE4742470}" sibTransId="{57683BD0-2C8C-495C-B972-430B53B19118}"/>
    <dgm:cxn modelId="{0ED4DFF9-37B2-4D21-AC02-05E296AE2AB8}" type="presOf" srcId="{A5783F92-55C3-42ED-842A-1137F0A8B061}" destId="{6D7FDACB-2F7F-4D18-AE9C-4D86F73B5BA9}" srcOrd="0" destOrd="0" presId="urn:microsoft.com/office/officeart/2005/8/layout/vList3"/>
    <dgm:cxn modelId="{6C6A904D-0B0D-416E-99B6-A43D649C1C30}" srcId="{10E46C04-A8A4-487E-B5EC-7844FA57E264}" destId="{CE521256-99BE-4595-8E22-CCF5081AFD27}" srcOrd="2" destOrd="0" parTransId="{1B0024A1-B42A-41FC-A0E0-72F2C8267E17}" sibTransId="{E5C1E434-FCEB-4316-B6C3-C88CD09FB14B}"/>
    <dgm:cxn modelId="{8F57B127-D686-4644-8DD4-738E35493207}" srcId="{10E46C04-A8A4-487E-B5EC-7844FA57E264}" destId="{58B8BC56-9709-4DB8-934D-2853D74D1B8D}" srcOrd="1" destOrd="0" parTransId="{E06BD3FC-9FCA-4A4B-95E4-997F382269EA}" sibTransId="{1AF7541B-E459-43ED-9455-75C3C469010E}"/>
    <dgm:cxn modelId="{F07BB603-6257-4275-B737-6073825C498F}" type="presOf" srcId="{58B8BC56-9709-4DB8-934D-2853D74D1B8D}" destId="{639DC13C-94A6-43F4-B9A7-019538589709}" srcOrd="0" destOrd="0" presId="urn:microsoft.com/office/officeart/2005/8/layout/vList3"/>
    <dgm:cxn modelId="{22F5EF01-77EA-4142-A226-BFBCD5543D4E}" type="presParOf" srcId="{08F514C8-A5A5-4296-838A-ACACFA888EA7}" destId="{6D7BDFF1-767F-4D21-9DB2-A1886777D07C}" srcOrd="0" destOrd="0" presId="urn:microsoft.com/office/officeart/2005/8/layout/vList3"/>
    <dgm:cxn modelId="{028726C8-6E2F-4E74-8D9B-B202C3247D7C}" type="presParOf" srcId="{6D7BDFF1-767F-4D21-9DB2-A1886777D07C}" destId="{BE49E984-52E2-4B7B-A5C1-CCDEACC47201}" srcOrd="0" destOrd="0" presId="urn:microsoft.com/office/officeart/2005/8/layout/vList3"/>
    <dgm:cxn modelId="{15FEE1FA-FF16-4844-BDDC-6C346576B862}" type="presParOf" srcId="{6D7BDFF1-767F-4D21-9DB2-A1886777D07C}" destId="{6D7FDACB-2F7F-4D18-AE9C-4D86F73B5BA9}" srcOrd="1" destOrd="0" presId="urn:microsoft.com/office/officeart/2005/8/layout/vList3"/>
    <dgm:cxn modelId="{CDCFB283-EBC5-4FC9-9A2C-FBE9C95B9A18}" type="presParOf" srcId="{08F514C8-A5A5-4296-838A-ACACFA888EA7}" destId="{8DC9FCF3-8507-4B9F-B9F2-83308EC99E08}" srcOrd="1" destOrd="0" presId="urn:microsoft.com/office/officeart/2005/8/layout/vList3"/>
    <dgm:cxn modelId="{B51BE2C4-B27F-42D3-AFB5-A1C978E16D28}" type="presParOf" srcId="{08F514C8-A5A5-4296-838A-ACACFA888EA7}" destId="{65E5BC27-C222-489C-883B-B95125A7A024}" srcOrd="2" destOrd="0" presId="urn:microsoft.com/office/officeart/2005/8/layout/vList3"/>
    <dgm:cxn modelId="{C56558EA-2531-4B21-A436-E02DCB6092D4}" type="presParOf" srcId="{65E5BC27-C222-489C-883B-B95125A7A024}" destId="{BD3E8BA3-C062-46CD-8AAE-F21F204E5580}" srcOrd="0" destOrd="0" presId="urn:microsoft.com/office/officeart/2005/8/layout/vList3"/>
    <dgm:cxn modelId="{D0B57D63-5820-42D1-9E06-65074D96E3EB}" type="presParOf" srcId="{65E5BC27-C222-489C-883B-B95125A7A024}" destId="{639DC13C-94A6-43F4-B9A7-019538589709}" srcOrd="1" destOrd="0" presId="urn:microsoft.com/office/officeart/2005/8/layout/vList3"/>
    <dgm:cxn modelId="{12FAD387-558D-43AB-879B-4EC8B589E002}" type="presParOf" srcId="{08F514C8-A5A5-4296-838A-ACACFA888EA7}" destId="{15F5CC8A-B3E7-4E0D-B7A2-670FCA74C30A}" srcOrd="3" destOrd="0" presId="urn:microsoft.com/office/officeart/2005/8/layout/vList3"/>
    <dgm:cxn modelId="{5C5BFF19-3A90-4660-AE3D-02803684CD96}" type="presParOf" srcId="{08F514C8-A5A5-4296-838A-ACACFA888EA7}" destId="{441DA0C7-EA8F-438C-B569-81692938B8C6}" srcOrd="4" destOrd="0" presId="urn:microsoft.com/office/officeart/2005/8/layout/vList3"/>
    <dgm:cxn modelId="{0873E97B-26F0-4CEC-AC1E-F8850F76EB27}" type="presParOf" srcId="{441DA0C7-EA8F-438C-B569-81692938B8C6}" destId="{B79D8A02-D7BC-46F6-B626-AD72631517B2}" srcOrd="0" destOrd="0" presId="urn:microsoft.com/office/officeart/2005/8/layout/vList3"/>
    <dgm:cxn modelId="{B2A1C9AF-5FE4-48EF-BD7C-8464B893BB78}" type="presParOf" srcId="{441DA0C7-EA8F-438C-B569-81692938B8C6}" destId="{E616EB5E-B06E-4AA1-810F-7C442106F6DE}" srcOrd="1" destOrd="0" presId="urn:microsoft.com/office/officeart/2005/8/layout/vList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E46C04-A8A4-487E-B5EC-7844FA57E264}" type="doc">
      <dgm:prSet loTypeId="urn:microsoft.com/office/officeart/2005/8/layout/vList3" loCatId="list" qsTypeId="urn:microsoft.com/office/officeart/2005/8/quickstyle/3d3" qsCatId="3D" csTypeId="urn:microsoft.com/office/officeart/2005/8/colors/colorful5" csCatId="colorful" phldr="1"/>
      <dgm:spPr/>
      <dgm:t>
        <a:bodyPr/>
        <a:lstStyle/>
        <a:p>
          <a:endParaRPr lang="en-US"/>
        </a:p>
      </dgm:t>
    </dgm:pt>
    <dgm:pt modelId="{58B8BC56-9709-4DB8-934D-2853D74D1B8D}">
      <dgm:prSet phldrT="[Text]" custT="1"/>
      <dgm:spPr/>
      <dgm:t>
        <a:bodyPr/>
        <a:lstStyle/>
        <a:p>
          <a:r>
            <a:rPr lang="en-US" sz="2400" dirty="0" smtClean="0"/>
            <a:t>Patient is shifted to ward</a:t>
          </a:r>
          <a:endParaRPr lang="en-US" sz="2400" dirty="0"/>
        </a:p>
      </dgm:t>
    </dgm:pt>
    <dgm:pt modelId="{E06BD3FC-9FCA-4A4B-95E4-997F382269EA}" type="parTrans" cxnId="{8F57B127-D686-4644-8DD4-738E35493207}">
      <dgm:prSet/>
      <dgm:spPr/>
      <dgm:t>
        <a:bodyPr/>
        <a:lstStyle/>
        <a:p>
          <a:endParaRPr lang="en-US"/>
        </a:p>
      </dgm:t>
    </dgm:pt>
    <dgm:pt modelId="{1AF7541B-E459-43ED-9455-75C3C469010E}" type="sibTrans" cxnId="{8F57B127-D686-4644-8DD4-738E35493207}">
      <dgm:prSet/>
      <dgm:spPr/>
      <dgm:t>
        <a:bodyPr/>
        <a:lstStyle/>
        <a:p>
          <a:endParaRPr lang="en-US"/>
        </a:p>
      </dgm:t>
    </dgm:pt>
    <dgm:pt modelId="{CE521256-99BE-4595-8E22-CCF5081AFD27}">
      <dgm:prSet phldrT="[Text]" custT="1"/>
      <dgm:spPr/>
      <dgm:t>
        <a:bodyPr/>
        <a:lstStyle/>
        <a:p>
          <a:r>
            <a:rPr lang="en-US" sz="2400" dirty="0" smtClean="0"/>
            <a:t>Prepare O.T for next surgery</a:t>
          </a:r>
          <a:endParaRPr lang="en-US" sz="2400" dirty="0"/>
        </a:p>
      </dgm:t>
    </dgm:pt>
    <dgm:pt modelId="{E5C1E434-FCEB-4316-B6C3-C88CD09FB14B}" type="sibTrans" cxnId="{6C6A904D-0B0D-416E-99B6-A43D649C1C30}">
      <dgm:prSet/>
      <dgm:spPr/>
      <dgm:t>
        <a:bodyPr/>
        <a:lstStyle/>
        <a:p>
          <a:endParaRPr lang="en-US"/>
        </a:p>
      </dgm:t>
    </dgm:pt>
    <dgm:pt modelId="{1B0024A1-B42A-41FC-A0E0-72F2C8267E17}" type="parTrans" cxnId="{6C6A904D-0B0D-416E-99B6-A43D649C1C30}">
      <dgm:prSet/>
      <dgm:spPr/>
      <dgm:t>
        <a:bodyPr/>
        <a:lstStyle/>
        <a:p>
          <a:endParaRPr lang="en-US"/>
        </a:p>
      </dgm:t>
    </dgm:pt>
    <dgm:pt modelId="{08F514C8-A5A5-4296-838A-ACACFA888EA7}" type="pres">
      <dgm:prSet presAssocID="{10E46C04-A8A4-487E-B5EC-7844FA57E264}" presName="linearFlow" presStyleCnt="0">
        <dgm:presLayoutVars>
          <dgm:dir/>
          <dgm:resizeHandles val="exact"/>
        </dgm:presLayoutVars>
      </dgm:prSet>
      <dgm:spPr/>
      <dgm:t>
        <a:bodyPr/>
        <a:lstStyle/>
        <a:p>
          <a:endParaRPr lang="en-US"/>
        </a:p>
      </dgm:t>
    </dgm:pt>
    <dgm:pt modelId="{65E5BC27-C222-489C-883B-B95125A7A024}" type="pres">
      <dgm:prSet presAssocID="{58B8BC56-9709-4DB8-934D-2853D74D1B8D}" presName="composite" presStyleCnt="0"/>
      <dgm:spPr/>
      <dgm:t>
        <a:bodyPr/>
        <a:lstStyle/>
        <a:p>
          <a:endParaRPr lang="en-US"/>
        </a:p>
      </dgm:t>
    </dgm:pt>
    <dgm:pt modelId="{BD3E8BA3-C062-46CD-8AAE-F21F204E5580}" type="pres">
      <dgm:prSet presAssocID="{58B8BC56-9709-4DB8-934D-2853D74D1B8D}" presName="imgShp" presStyleLbl="fgImgPlace1" presStyleIdx="0" presStyleCnt="2"/>
      <dgm:spPr/>
      <dgm:t>
        <a:bodyPr/>
        <a:lstStyle/>
        <a:p>
          <a:endParaRPr lang="en-US"/>
        </a:p>
      </dgm:t>
    </dgm:pt>
    <dgm:pt modelId="{639DC13C-94A6-43F4-B9A7-019538589709}" type="pres">
      <dgm:prSet presAssocID="{58B8BC56-9709-4DB8-934D-2853D74D1B8D}" presName="txShp" presStyleLbl="node1" presStyleIdx="0" presStyleCnt="2" custScaleX="94983">
        <dgm:presLayoutVars>
          <dgm:bulletEnabled val="1"/>
        </dgm:presLayoutVars>
      </dgm:prSet>
      <dgm:spPr/>
      <dgm:t>
        <a:bodyPr/>
        <a:lstStyle/>
        <a:p>
          <a:endParaRPr lang="en-US"/>
        </a:p>
      </dgm:t>
    </dgm:pt>
    <dgm:pt modelId="{15F5CC8A-B3E7-4E0D-B7A2-670FCA74C30A}" type="pres">
      <dgm:prSet presAssocID="{1AF7541B-E459-43ED-9455-75C3C469010E}" presName="spacing" presStyleCnt="0"/>
      <dgm:spPr/>
      <dgm:t>
        <a:bodyPr/>
        <a:lstStyle/>
        <a:p>
          <a:endParaRPr lang="en-US"/>
        </a:p>
      </dgm:t>
    </dgm:pt>
    <dgm:pt modelId="{441DA0C7-EA8F-438C-B569-81692938B8C6}" type="pres">
      <dgm:prSet presAssocID="{CE521256-99BE-4595-8E22-CCF5081AFD27}" presName="composite" presStyleCnt="0"/>
      <dgm:spPr/>
      <dgm:t>
        <a:bodyPr/>
        <a:lstStyle/>
        <a:p>
          <a:endParaRPr lang="en-US"/>
        </a:p>
      </dgm:t>
    </dgm:pt>
    <dgm:pt modelId="{B79D8A02-D7BC-46F6-B626-AD72631517B2}" type="pres">
      <dgm:prSet presAssocID="{CE521256-99BE-4595-8E22-CCF5081AFD27}" presName="imgShp" presStyleLbl="fgImgPlace1" presStyleIdx="1" presStyleCnt="2"/>
      <dgm:spPr/>
      <dgm:t>
        <a:bodyPr/>
        <a:lstStyle/>
        <a:p>
          <a:endParaRPr lang="en-US"/>
        </a:p>
      </dgm:t>
    </dgm:pt>
    <dgm:pt modelId="{E616EB5E-B06E-4AA1-810F-7C442106F6DE}" type="pres">
      <dgm:prSet presAssocID="{CE521256-99BE-4595-8E22-CCF5081AFD27}" presName="txShp" presStyleLbl="node1" presStyleIdx="1" presStyleCnt="2" custScaleX="94983">
        <dgm:presLayoutVars>
          <dgm:bulletEnabled val="1"/>
        </dgm:presLayoutVars>
      </dgm:prSet>
      <dgm:spPr/>
      <dgm:t>
        <a:bodyPr/>
        <a:lstStyle/>
        <a:p>
          <a:endParaRPr lang="en-US"/>
        </a:p>
      </dgm:t>
    </dgm:pt>
  </dgm:ptLst>
  <dgm:cxnLst>
    <dgm:cxn modelId="{0CE8FE76-6C7A-4594-B108-DFDBBB435477}" type="presOf" srcId="{58B8BC56-9709-4DB8-934D-2853D74D1B8D}" destId="{639DC13C-94A6-43F4-B9A7-019538589709}" srcOrd="0" destOrd="0" presId="urn:microsoft.com/office/officeart/2005/8/layout/vList3"/>
    <dgm:cxn modelId="{D8BD6C56-838C-4425-87A4-3025170A5404}" type="presOf" srcId="{10E46C04-A8A4-487E-B5EC-7844FA57E264}" destId="{08F514C8-A5A5-4296-838A-ACACFA888EA7}" srcOrd="0" destOrd="0" presId="urn:microsoft.com/office/officeart/2005/8/layout/vList3"/>
    <dgm:cxn modelId="{6C6A904D-0B0D-416E-99B6-A43D649C1C30}" srcId="{10E46C04-A8A4-487E-B5EC-7844FA57E264}" destId="{CE521256-99BE-4595-8E22-CCF5081AFD27}" srcOrd="1" destOrd="0" parTransId="{1B0024A1-B42A-41FC-A0E0-72F2C8267E17}" sibTransId="{E5C1E434-FCEB-4316-B6C3-C88CD09FB14B}"/>
    <dgm:cxn modelId="{8F57B127-D686-4644-8DD4-738E35493207}" srcId="{10E46C04-A8A4-487E-B5EC-7844FA57E264}" destId="{58B8BC56-9709-4DB8-934D-2853D74D1B8D}" srcOrd="0" destOrd="0" parTransId="{E06BD3FC-9FCA-4A4B-95E4-997F382269EA}" sibTransId="{1AF7541B-E459-43ED-9455-75C3C469010E}"/>
    <dgm:cxn modelId="{75E99B8F-DB0E-4904-85AE-533A457118FB}" type="presOf" srcId="{CE521256-99BE-4595-8E22-CCF5081AFD27}" destId="{E616EB5E-B06E-4AA1-810F-7C442106F6DE}" srcOrd="0" destOrd="0" presId="urn:microsoft.com/office/officeart/2005/8/layout/vList3"/>
    <dgm:cxn modelId="{CCAE51E1-568E-48DF-9D95-16CDF70D3FD2}" type="presParOf" srcId="{08F514C8-A5A5-4296-838A-ACACFA888EA7}" destId="{65E5BC27-C222-489C-883B-B95125A7A024}" srcOrd="0" destOrd="0" presId="urn:microsoft.com/office/officeart/2005/8/layout/vList3"/>
    <dgm:cxn modelId="{39C4AE5F-6A77-4064-8A71-66412C683605}" type="presParOf" srcId="{65E5BC27-C222-489C-883B-B95125A7A024}" destId="{BD3E8BA3-C062-46CD-8AAE-F21F204E5580}" srcOrd="0" destOrd="0" presId="urn:microsoft.com/office/officeart/2005/8/layout/vList3"/>
    <dgm:cxn modelId="{129826BC-9721-4E42-AB43-D9C747A00256}" type="presParOf" srcId="{65E5BC27-C222-489C-883B-B95125A7A024}" destId="{639DC13C-94A6-43F4-B9A7-019538589709}" srcOrd="1" destOrd="0" presId="urn:microsoft.com/office/officeart/2005/8/layout/vList3"/>
    <dgm:cxn modelId="{83DED6BB-A00F-4590-81C1-76124CEBFB87}" type="presParOf" srcId="{08F514C8-A5A5-4296-838A-ACACFA888EA7}" destId="{15F5CC8A-B3E7-4E0D-B7A2-670FCA74C30A}" srcOrd="1" destOrd="0" presId="urn:microsoft.com/office/officeart/2005/8/layout/vList3"/>
    <dgm:cxn modelId="{F8002FB0-9CE3-467D-9BE4-1CF7C9368ABD}" type="presParOf" srcId="{08F514C8-A5A5-4296-838A-ACACFA888EA7}" destId="{441DA0C7-EA8F-438C-B569-81692938B8C6}" srcOrd="2" destOrd="0" presId="urn:microsoft.com/office/officeart/2005/8/layout/vList3"/>
    <dgm:cxn modelId="{112C81E4-9F85-4B27-AE2D-91CD3900C839}" type="presParOf" srcId="{441DA0C7-EA8F-438C-B569-81692938B8C6}" destId="{B79D8A02-D7BC-46F6-B626-AD72631517B2}" srcOrd="0" destOrd="0" presId="urn:microsoft.com/office/officeart/2005/8/layout/vList3"/>
    <dgm:cxn modelId="{189C28F8-4365-4486-8537-076BDAC9C8CE}" type="presParOf" srcId="{441DA0C7-EA8F-438C-B569-81692938B8C6}" destId="{E616EB5E-B06E-4AA1-810F-7C442106F6DE}" srcOrd="1" destOrd="0" presId="urn:microsoft.com/office/officeart/2005/8/layout/vList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7FDACB-2F7F-4D18-AE9C-4D86F73B5BA9}">
      <dsp:nvSpPr>
        <dsp:cNvPr id="0" name=""/>
        <dsp:cNvSpPr/>
      </dsp:nvSpPr>
      <dsp:spPr>
        <a:xfrm rot="10800000">
          <a:off x="1447785" y="76198"/>
          <a:ext cx="5567267" cy="391790"/>
        </a:xfrm>
        <a:prstGeom prst="homePlate">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2769"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O.T Booking</a:t>
          </a:r>
          <a:endParaRPr lang="en-US" sz="2400" kern="1200" dirty="0"/>
        </a:p>
      </dsp:txBody>
      <dsp:txXfrm rot="10800000">
        <a:off x="1447785" y="76198"/>
        <a:ext cx="5567267" cy="391790"/>
      </dsp:txXfrm>
    </dsp:sp>
    <dsp:sp modelId="{BE49E984-52E2-4B7B-A5C1-CCDEACC47201}">
      <dsp:nvSpPr>
        <dsp:cNvPr id="0" name=""/>
        <dsp:cNvSpPr/>
      </dsp:nvSpPr>
      <dsp:spPr>
        <a:xfrm>
          <a:off x="1295401" y="0"/>
          <a:ext cx="391790" cy="391790"/>
        </a:xfrm>
        <a:prstGeom prst="ellipse">
          <a:avLst/>
        </a:prstGeom>
        <a:solidFill>
          <a:schemeClr val="accent2">
            <a:tint val="50000"/>
            <a:hueOff val="0"/>
            <a:satOff val="0"/>
            <a:lumOff val="0"/>
            <a:alphaOff val="0"/>
          </a:schemeClr>
        </a:solidFill>
        <a:ln>
          <a:noFill/>
        </a:ln>
        <a:effectLst>
          <a:outerShdw blurRad="57150" dist="38100" dir="5400000" algn="ctr" rotWithShape="0">
            <a:schemeClr val="accent2">
              <a:tint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39DC13C-94A6-43F4-B9A7-019538589709}">
      <dsp:nvSpPr>
        <dsp:cNvPr id="0" name=""/>
        <dsp:cNvSpPr/>
      </dsp:nvSpPr>
      <dsp:spPr>
        <a:xfrm rot="10800000">
          <a:off x="1529931" y="489904"/>
          <a:ext cx="5469007" cy="391790"/>
        </a:xfrm>
        <a:prstGeom prst="homePlate">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2769"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Preparation for Surgery</a:t>
          </a:r>
          <a:endParaRPr lang="en-US" sz="2400" kern="1200" dirty="0"/>
        </a:p>
      </dsp:txBody>
      <dsp:txXfrm rot="10800000">
        <a:off x="1529931" y="489904"/>
        <a:ext cx="5469007" cy="391790"/>
      </dsp:txXfrm>
    </dsp:sp>
    <dsp:sp modelId="{BD3E8BA3-C062-46CD-8AAE-F21F204E5580}">
      <dsp:nvSpPr>
        <dsp:cNvPr id="0" name=""/>
        <dsp:cNvSpPr/>
      </dsp:nvSpPr>
      <dsp:spPr>
        <a:xfrm>
          <a:off x="1306861" y="489904"/>
          <a:ext cx="391790" cy="391790"/>
        </a:xfrm>
        <a:prstGeom prst="ellipse">
          <a:avLst/>
        </a:prstGeom>
        <a:solidFill>
          <a:schemeClr val="accent3">
            <a:tint val="50000"/>
            <a:hueOff val="0"/>
            <a:satOff val="0"/>
            <a:lumOff val="0"/>
            <a:alphaOff val="0"/>
          </a:schemeClr>
        </a:solidFill>
        <a:ln>
          <a:noFill/>
        </a:ln>
        <a:effectLst>
          <a:outerShdw blurRad="57150" dist="38100" dir="5400000" algn="ctr" rotWithShape="0">
            <a:schemeClr val="accent3">
              <a:tint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616EB5E-B06E-4AA1-810F-7C442106F6DE}">
      <dsp:nvSpPr>
        <dsp:cNvPr id="0" name=""/>
        <dsp:cNvSpPr/>
      </dsp:nvSpPr>
      <dsp:spPr>
        <a:xfrm rot="10800000">
          <a:off x="1489169" y="979642"/>
          <a:ext cx="5523357" cy="391790"/>
        </a:xfrm>
        <a:prstGeom prst="homePlate">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2769"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Shifting of patient from ward to O.T</a:t>
          </a:r>
          <a:endParaRPr lang="en-US" sz="2400" kern="1200" dirty="0"/>
        </a:p>
      </dsp:txBody>
      <dsp:txXfrm rot="10800000">
        <a:off x="1489169" y="979642"/>
        <a:ext cx="5523357" cy="391790"/>
      </dsp:txXfrm>
    </dsp:sp>
    <dsp:sp modelId="{B79D8A02-D7BC-46F6-B626-AD72631517B2}">
      <dsp:nvSpPr>
        <dsp:cNvPr id="0" name=""/>
        <dsp:cNvSpPr/>
      </dsp:nvSpPr>
      <dsp:spPr>
        <a:xfrm>
          <a:off x="1293273" y="979642"/>
          <a:ext cx="391790" cy="391790"/>
        </a:xfrm>
        <a:prstGeom prst="ellipse">
          <a:avLst/>
        </a:prstGeom>
        <a:solidFill>
          <a:schemeClr val="accent4">
            <a:tint val="50000"/>
            <a:hueOff val="0"/>
            <a:satOff val="0"/>
            <a:lumOff val="0"/>
            <a:alphaOff val="0"/>
          </a:schemeClr>
        </a:solidFill>
        <a:ln>
          <a:noFill/>
        </a:ln>
        <a:effectLst>
          <a:outerShdw blurRad="57150" dist="38100" dir="5400000" algn="ctr" rotWithShape="0">
            <a:schemeClr val="accent4">
              <a:tint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7FDACB-2F7F-4D18-AE9C-4D86F73B5BA9}">
      <dsp:nvSpPr>
        <dsp:cNvPr id="0" name=""/>
        <dsp:cNvSpPr/>
      </dsp:nvSpPr>
      <dsp:spPr>
        <a:xfrm rot="10800000">
          <a:off x="1483727" y="158"/>
          <a:ext cx="5523357" cy="370023"/>
        </a:xfrm>
        <a:prstGeom prst="homePlate">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170"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Patient received in pre operative area</a:t>
          </a:r>
          <a:endParaRPr lang="en-US" sz="2400" kern="1200" dirty="0"/>
        </a:p>
      </dsp:txBody>
      <dsp:txXfrm rot="10800000">
        <a:off x="1483727" y="158"/>
        <a:ext cx="5523357" cy="370023"/>
      </dsp:txXfrm>
    </dsp:sp>
    <dsp:sp modelId="{BE49E984-52E2-4B7B-A5C1-CCDEACC47201}">
      <dsp:nvSpPr>
        <dsp:cNvPr id="0" name=""/>
        <dsp:cNvSpPr/>
      </dsp:nvSpPr>
      <dsp:spPr>
        <a:xfrm>
          <a:off x="1298715" y="158"/>
          <a:ext cx="370023" cy="370023"/>
        </a:xfrm>
        <a:prstGeom prst="ellipse">
          <a:avLst/>
        </a:prstGeom>
        <a:solidFill>
          <a:schemeClr val="accent5">
            <a:tint val="50000"/>
            <a:hueOff val="0"/>
            <a:satOff val="0"/>
            <a:lumOff val="0"/>
            <a:alphaOff val="0"/>
          </a:schemeClr>
        </a:solidFill>
        <a:ln>
          <a:noFill/>
        </a:ln>
        <a:effectLst>
          <a:outerShdw blurRad="57150" dist="38100" dir="5400000" algn="ctr" rotWithShape="0">
            <a:schemeClr val="accent5">
              <a:tint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39DC13C-94A6-43F4-B9A7-019538589709}">
      <dsp:nvSpPr>
        <dsp:cNvPr id="0" name=""/>
        <dsp:cNvSpPr/>
      </dsp:nvSpPr>
      <dsp:spPr>
        <a:xfrm rot="10800000">
          <a:off x="1483727" y="462688"/>
          <a:ext cx="5523357" cy="370023"/>
        </a:xfrm>
        <a:prstGeom prst="homePlate">
          <a:avLst/>
        </a:prstGeom>
        <a:solidFill>
          <a:schemeClr val="accent5">
            <a:hueOff val="-4966938"/>
            <a:satOff val="19906"/>
            <a:lumOff val="4314"/>
            <a:alphaOff val="0"/>
          </a:schemeClr>
        </a:solidFill>
        <a:ln>
          <a:noFill/>
        </a:ln>
        <a:effectLst>
          <a:outerShdw blurRad="57150" dist="38100" dir="5400000" algn="ctr" rotWithShape="0">
            <a:schemeClr val="accent5">
              <a:hueOff val="-4966938"/>
              <a:satOff val="19906"/>
              <a:lumOff val="4314"/>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170"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Patient is shifted to O.T on trolley</a:t>
          </a:r>
          <a:endParaRPr lang="en-US" sz="2400" kern="1200" dirty="0"/>
        </a:p>
      </dsp:txBody>
      <dsp:txXfrm rot="10800000">
        <a:off x="1483727" y="462688"/>
        <a:ext cx="5523357" cy="370023"/>
      </dsp:txXfrm>
    </dsp:sp>
    <dsp:sp modelId="{BD3E8BA3-C062-46CD-8AAE-F21F204E5580}">
      <dsp:nvSpPr>
        <dsp:cNvPr id="0" name=""/>
        <dsp:cNvSpPr/>
      </dsp:nvSpPr>
      <dsp:spPr>
        <a:xfrm>
          <a:off x="1298715" y="462688"/>
          <a:ext cx="370023" cy="370023"/>
        </a:xfrm>
        <a:prstGeom prst="ellipse">
          <a:avLst/>
        </a:prstGeom>
        <a:solidFill>
          <a:schemeClr val="accent5">
            <a:tint val="50000"/>
            <a:hueOff val="-5341183"/>
            <a:satOff val="23809"/>
            <a:lumOff val="2104"/>
            <a:alphaOff val="0"/>
          </a:schemeClr>
        </a:solidFill>
        <a:ln>
          <a:noFill/>
        </a:ln>
        <a:effectLst>
          <a:outerShdw blurRad="57150" dist="38100" dir="5400000" algn="ctr" rotWithShape="0">
            <a:schemeClr val="accent5">
              <a:tint val="50000"/>
              <a:hueOff val="-5341183"/>
              <a:satOff val="23809"/>
              <a:lumOff val="2104"/>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616EB5E-B06E-4AA1-810F-7C442106F6DE}">
      <dsp:nvSpPr>
        <dsp:cNvPr id="0" name=""/>
        <dsp:cNvSpPr/>
      </dsp:nvSpPr>
      <dsp:spPr>
        <a:xfrm rot="10800000">
          <a:off x="1483727" y="925217"/>
          <a:ext cx="5523357" cy="370023"/>
        </a:xfrm>
        <a:prstGeom prst="homePlate">
          <a:avLst/>
        </a:prstGeom>
        <a:solidFill>
          <a:schemeClr val="accent5">
            <a:hueOff val="-9933876"/>
            <a:satOff val="39811"/>
            <a:lumOff val="8628"/>
            <a:alphaOff val="0"/>
          </a:schemeClr>
        </a:solidFill>
        <a:ln>
          <a:noFill/>
        </a:ln>
        <a:effectLst>
          <a:outerShdw blurRad="57150" dist="38100" dir="5400000" algn="ctr" rotWithShape="0">
            <a:schemeClr val="accent5">
              <a:hueOff val="-9933876"/>
              <a:satOff val="39811"/>
              <a:lumOff val="8628"/>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170"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Patient</a:t>
          </a:r>
          <a:r>
            <a:rPr lang="en-US" sz="2400" kern="1200" baseline="0" dirty="0" smtClean="0"/>
            <a:t> reaches to operative room</a:t>
          </a:r>
          <a:endParaRPr lang="en-US" sz="2400" kern="1200" dirty="0"/>
        </a:p>
      </dsp:txBody>
      <dsp:txXfrm rot="10800000">
        <a:off x="1483727" y="925217"/>
        <a:ext cx="5523357" cy="370023"/>
      </dsp:txXfrm>
    </dsp:sp>
    <dsp:sp modelId="{B79D8A02-D7BC-46F6-B626-AD72631517B2}">
      <dsp:nvSpPr>
        <dsp:cNvPr id="0" name=""/>
        <dsp:cNvSpPr/>
      </dsp:nvSpPr>
      <dsp:spPr>
        <a:xfrm>
          <a:off x="1298715" y="925217"/>
          <a:ext cx="370023" cy="370023"/>
        </a:xfrm>
        <a:prstGeom prst="ellipse">
          <a:avLst/>
        </a:prstGeom>
        <a:solidFill>
          <a:schemeClr val="accent5">
            <a:tint val="50000"/>
            <a:hueOff val="-10682366"/>
            <a:satOff val="47617"/>
            <a:lumOff val="4207"/>
            <a:alphaOff val="0"/>
          </a:schemeClr>
        </a:solidFill>
        <a:ln>
          <a:noFill/>
        </a:ln>
        <a:effectLst>
          <a:outerShdw blurRad="57150" dist="38100" dir="5400000" algn="ctr" rotWithShape="0">
            <a:schemeClr val="accent5">
              <a:tint val="50000"/>
              <a:hueOff val="-10682366"/>
              <a:satOff val="47617"/>
              <a:lumOff val="4207"/>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7FDACB-2F7F-4D18-AE9C-4D86F73B5BA9}">
      <dsp:nvSpPr>
        <dsp:cNvPr id="0" name=""/>
        <dsp:cNvSpPr/>
      </dsp:nvSpPr>
      <dsp:spPr>
        <a:xfrm rot="10800000">
          <a:off x="1388933" y="76198"/>
          <a:ext cx="5601843" cy="391790"/>
        </a:xfrm>
        <a:prstGeom prst="homePlate">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2769"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Patient</a:t>
          </a:r>
          <a:r>
            <a:rPr lang="en-US" sz="2400" kern="1200" baseline="0" dirty="0" smtClean="0"/>
            <a:t> is anesthetized</a:t>
          </a:r>
          <a:endParaRPr lang="en-US" sz="2400" kern="1200" dirty="0"/>
        </a:p>
      </dsp:txBody>
      <dsp:txXfrm rot="10800000">
        <a:off x="1388933" y="76198"/>
        <a:ext cx="5601843" cy="391790"/>
      </dsp:txXfrm>
    </dsp:sp>
    <dsp:sp modelId="{BE49E984-52E2-4B7B-A5C1-CCDEACC47201}">
      <dsp:nvSpPr>
        <dsp:cNvPr id="0" name=""/>
        <dsp:cNvSpPr/>
      </dsp:nvSpPr>
      <dsp:spPr>
        <a:xfrm>
          <a:off x="1273652" y="167"/>
          <a:ext cx="391790" cy="391790"/>
        </a:xfrm>
        <a:prstGeom prst="ellipse">
          <a:avLst/>
        </a:prstGeom>
        <a:solidFill>
          <a:schemeClr val="accent3">
            <a:tint val="50000"/>
            <a:hueOff val="0"/>
            <a:satOff val="0"/>
            <a:lumOff val="0"/>
            <a:alphaOff val="0"/>
          </a:schemeClr>
        </a:solidFill>
        <a:ln>
          <a:noFill/>
        </a:ln>
        <a:effectLst>
          <a:outerShdw blurRad="57150" dist="38100" dir="5400000" algn="ctr" rotWithShape="0">
            <a:schemeClr val="accent3">
              <a:tint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39DC13C-94A6-43F4-B9A7-019538589709}">
      <dsp:nvSpPr>
        <dsp:cNvPr id="0" name=""/>
        <dsp:cNvSpPr/>
      </dsp:nvSpPr>
      <dsp:spPr>
        <a:xfrm rot="10800000">
          <a:off x="1551886" y="489904"/>
          <a:ext cx="5439733" cy="391790"/>
        </a:xfrm>
        <a:prstGeom prst="homePlate">
          <a:avLst/>
        </a:prstGeom>
        <a:solidFill>
          <a:schemeClr val="accent3">
            <a:hueOff val="5625132"/>
            <a:satOff val="-8440"/>
            <a:lumOff val="-1373"/>
            <a:alphaOff val="0"/>
          </a:schemeClr>
        </a:solidFill>
        <a:ln>
          <a:noFill/>
        </a:ln>
        <a:effectLst>
          <a:outerShdw blurRad="57150" dist="38100" dir="5400000" algn="ctr" rotWithShape="0">
            <a:schemeClr val="accent3">
              <a:hueOff val="5625132"/>
              <a:satOff val="-8440"/>
              <a:lumOff val="-1373"/>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2769"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Surgery is conducted</a:t>
          </a:r>
          <a:endParaRPr lang="en-US" sz="2400" kern="1200" dirty="0"/>
        </a:p>
      </dsp:txBody>
      <dsp:txXfrm rot="10800000">
        <a:off x="1551886" y="489904"/>
        <a:ext cx="5439733" cy="391790"/>
      </dsp:txXfrm>
    </dsp:sp>
    <dsp:sp modelId="{BD3E8BA3-C062-46CD-8AAE-F21F204E5580}">
      <dsp:nvSpPr>
        <dsp:cNvPr id="0" name=""/>
        <dsp:cNvSpPr/>
      </dsp:nvSpPr>
      <dsp:spPr>
        <a:xfrm>
          <a:off x="1314179" y="489904"/>
          <a:ext cx="391790" cy="391790"/>
        </a:xfrm>
        <a:prstGeom prst="ellipse">
          <a:avLst/>
        </a:prstGeom>
        <a:solidFill>
          <a:schemeClr val="accent3">
            <a:tint val="50000"/>
            <a:hueOff val="5376097"/>
            <a:satOff val="-7054"/>
            <a:lumOff val="-694"/>
            <a:alphaOff val="0"/>
          </a:schemeClr>
        </a:solidFill>
        <a:ln>
          <a:noFill/>
        </a:ln>
        <a:effectLst>
          <a:outerShdw blurRad="57150" dist="38100" dir="5400000" algn="ctr" rotWithShape="0">
            <a:schemeClr val="accent3">
              <a:tint val="50000"/>
              <a:hueOff val="5376097"/>
              <a:satOff val="-7054"/>
              <a:lumOff val="-694"/>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616EB5E-B06E-4AA1-810F-7C442106F6DE}">
      <dsp:nvSpPr>
        <dsp:cNvPr id="0" name=""/>
        <dsp:cNvSpPr/>
      </dsp:nvSpPr>
      <dsp:spPr>
        <a:xfrm rot="10800000">
          <a:off x="1489169" y="979642"/>
          <a:ext cx="5523357" cy="391790"/>
        </a:xfrm>
        <a:prstGeom prst="homePlate">
          <a:avLst/>
        </a:prstGeom>
        <a:solidFill>
          <a:schemeClr val="accent3">
            <a:hueOff val="11250264"/>
            <a:satOff val="-16880"/>
            <a:lumOff val="-2745"/>
            <a:alphaOff val="0"/>
          </a:schemeClr>
        </a:solidFill>
        <a:ln>
          <a:noFill/>
        </a:ln>
        <a:effectLst>
          <a:outerShdw blurRad="57150" dist="38100" dir="5400000" algn="ctr" rotWithShape="0">
            <a:schemeClr val="accent3">
              <a:hueOff val="11250264"/>
              <a:satOff val="-16880"/>
              <a:lumOff val="-2745"/>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2769"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Patient</a:t>
          </a:r>
          <a:r>
            <a:rPr lang="en-US" sz="2400" kern="1200" baseline="0" dirty="0" smtClean="0"/>
            <a:t> out of O.T , shifted to PACU</a:t>
          </a:r>
          <a:endParaRPr lang="en-US" sz="2400" kern="1200" dirty="0"/>
        </a:p>
      </dsp:txBody>
      <dsp:txXfrm rot="10800000">
        <a:off x="1489169" y="979642"/>
        <a:ext cx="5523357" cy="391790"/>
      </dsp:txXfrm>
    </dsp:sp>
    <dsp:sp modelId="{B79D8A02-D7BC-46F6-B626-AD72631517B2}">
      <dsp:nvSpPr>
        <dsp:cNvPr id="0" name=""/>
        <dsp:cNvSpPr/>
      </dsp:nvSpPr>
      <dsp:spPr>
        <a:xfrm>
          <a:off x="1293273" y="979642"/>
          <a:ext cx="391790" cy="391790"/>
        </a:xfrm>
        <a:prstGeom prst="ellipse">
          <a:avLst/>
        </a:prstGeom>
        <a:solidFill>
          <a:schemeClr val="accent3">
            <a:tint val="50000"/>
            <a:hueOff val="10752195"/>
            <a:satOff val="-14108"/>
            <a:lumOff val="-1388"/>
            <a:alphaOff val="0"/>
          </a:schemeClr>
        </a:solidFill>
        <a:ln>
          <a:noFill/>
        </a:ln>
        <a:effectLst>
          <a:outerShdw blurRad="57150" dist="38100" dir="5400000" algn="ctr" rotWithShape="0">
            <a:schemeClr val="accent3">
              <a:tint val="50000"/>
              <a:hueOff val="10752195"/>
              <a:satOff val="-14108"/>
              <a:lumOff val="-1388"/>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9DC13C-94A6-43F4-B9A7-019538589709}">
      <dsp:nvSpPr>
        <dsp:cNvPr id="0" name=""/>
        <dsp:cNvSpPr/>
      </dsp:nvSpPr>
      <dsp:spPr>
        <a:xfrm rot="10800000">
          <a:off x="1738431" y="120"/>
          <a:ext cx="5342511" cy="440159"/>
        </a:xfrm>
        <a:prstGeom prst="homePlate">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4098"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Patient is shifted to ward</a:t>
          </a:r>
          <a:endParaRPr lang="en-US" sz="2400" kern="1200" dirty="0"/>
        </a:p>
      </dsp:txBody>
      <dsp:txXfrm rot="10800000">
        <a:off x="1738431" y="120"/>
        <a:ext cx="5342511" cy="440159"/>
      </dsp:txXfrm>
    </dsp:sp>
    <dsp:sp modelId="{BD3E8BA3-C062-46CD-8AAE-F21F204E5580}">
      <dsp:nvSpPr>
        <dsp:cNvPr id="0" name=""/>
        <dsp:cNvSpPr/>
      </dsp:nvSpPr>
      <dsp:spPr>
        <a:xfrm>
          <a:off x="1377256" y="120"/>
          <a:ext cx="440159" cy="440159"/>
        </a:xfrm>
        <a:prstGeom prst="ellipse">
          <a:avLst/>
        </a:prstGeom>
        <a:solidFill>
          <a:schemeClr val="accent5">
            <a:tint val="50000"/>
            <a:hueOff val="0"/>
            <a:satOff val="0"/>
            <a:lumOff val="0"/>
            <a:alphaOff val="0"/>
          </a:schemeClr>
        </a:solidFill>
        <a:ln>
          <a:noFill/>
        </a:ln>
        <a:effectLst>
          <a:outerShdw blurRad="57150" dist="38100" dir="5400000" algn="ctr" rotWithShape="0">
            <a:schemeClr val="accent5">
              <a:tint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616EB5E-B06E-4AA1-810F-7C442106F6DE}">
      <dsp:nvSpPr>
        <dsp:cNvPr id="0" name=""/>
        <dsp:cNvSpPr/>
      </dsp:nvSpPr>
      <dsp:spPr>
        <a:xfrm rot="10800000">
          <a:off x="1738431" y="550319"/>
          <a:ext cx="5342511" cy="440159"/>
        </a:xfrm>
        <a:prstGeom prst="homePlate">
          <a:avLst/>
        </a:prstGeom>
        <a:solidFill>
          <a:schemeClr val="accent5">
            <a:hueOff val="-9933876"/>
            <a:satOff val="39811"/>
            <a:lumOff val="8628"/>
            <a:alphaOff val="0"/>
          </a:schemeClr>
        </a:solidFill>
        <a:ln>
          <a:noFill/>
        </a:ln>
        <a:effectLst>
          <a:outerShdw blurRad="57150" dist="38100" dir="5400000" algn="ctr" rotWithShape="0">
            <a:schemeClr val="accent5">
              <a:hueOff val="-9933876"/>
              <a:satOff val="39811"/>
              <a:lumOff val="8628"/>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4098"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Prepare O.T for next surgery</a:t>
          </a:r>
          <a:endParaRPr lang="en-US" sz="2400" kern="1200" dirty="0"/>
        </a:p>
      </dsp:txBody>
      <dsp:txXfrm rot="10800000">
        <a:off x="1738431" y="550319"/>
        <a:ext cx="5342511" cy="440159"/>
      </dsp:txXfrm>
    </dsp:sp>
    <dsp:sp modelId="{B79D8A02-D7BC-46F6-B626-AD72631517B2}">
      <dsp:nvSpPr>
        <dsp:cNvPr id="0" name=""/>
        <dsp:cNvSpPr/>
      </dsp:nvSpPr>
      <dsp:spPr>
        <a:xfrm>
          <a:off x="1377256" y="550319"/>
          <a:ext cx="440159" cy="440159"/>
        </a:xfrm>
        <a:prstGeom prst="ellipse">
          <a:avLst/>
        </a:prstGeom>
        <a:solidFill>
          <a:schemeClr val="accent5">
            <a:tint val="50000"/>
            <a:hueOff val="-10682366"/>
            <a:satOff val="47617"/>
            <a:lumOff val="4207"/>
            <a:alphaOff val="0"/>
          </a:schemeClr>
        </a:solidFill>
        <a:ln>
          <a:noFill/>
        </a:ln>
        <a:effectLst>
          <a:outerShdw blurRad="57150" dist="38100" dir="5400000" algn="ctr" rotWithShape="0">
            <a:schemeClr val="accent5">
              <a:tint val="50000"/>
              <a:hueOff val="-10682366"/>
              <a:satOff val="47617"/>
              <a:lumOff val="4207"/>
              <a:alphaOff val="0"/>
              <a:shade val="9000"/>
              <a:satMod val="105000"/>
              <a:alpha val="4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5D1EC-3CA2-4651-8BE7-D7890DC00D28}" type="datetimeFigureOut">
              <a:rPr lang="en-US" smtClean="0"/>
              <a:pPr/>
              <a:t>5/21/2014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115C1-396F-474F-9802-66CB5E4CC2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115C1-396F-474F-9802-66CB5E4CC2F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115C1-396F-474F-9802-66CB5E4CC2F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115C1-396F-474F-9802-66CB5E4CC2F8}"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115C1-396F-474F-9802-66CB5E4CC2F8}"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115C1-396F-474F-9802-66CB5E4CC2F8}"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44018F7-624F-4A5B-BFDE-079FEE86366C}" type="datetimeFigureOut">
              <a:rPr lang="en-US" smtClean="0"/>
              <a:pPr/>
              <a:t>5/21/2014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76CA8AE-8DA6-427A-B786-80E0AFDAA8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4018F7-624F-4A5B-BFDE-079FEE86366C}"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A8AE-8DA6-427A-B786-80E0AFDAA8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4018F7-624F-4A5B-BFDE-079FEE86366C}"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A8AE-8DA6-427A-B786-80E0AFDAA8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4018F7-624F-4A5B-BFDE-079FEE86366C}"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A8AE-8DA6-427A-B786-80E0AFDAA8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4018F7-624F-4A5B-BFDE-079FEE86366C}"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CA8AE-8DA6-427A-B786-80E0AFDAA8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4018F7-624F-4A5B-BFDE-079FEE86366C}"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CA8AE-8DA6-427A-B786-80E0AFDAA8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4018F7-624F-4A5B-BFDE-079FEE86366C}" type="datetimeFigureOut">
              <a:rPr lang="en-US" smtClean="0"/>
              <a:pPr/>
              <a:t>5/21/2014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CA8AE-8DA6-427A-B786-80E0AFDAA8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4018F7-624F-4A5B-BFDE-079FEE86366C}" type="datetimeFigureOut">
              <a:rPr lang="en-US" smtClean="0"/>
              <a:pPr/>
              <a:t>5/21/2014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CA8AE-8DA6-427A-B786-80E0AFDAA8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018F7-624F-4A5B-BFDE-079FEE86366C}" type="datetimeFigureOut">
              <a:rPr lang="en-US" smtClean="0"/>
              <a:pPr/>
              <a:t>5/21/2014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CA8AE-8DA6-427A-B786-80E0AFDAA8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4018F7-624F-4A5B-BFDE-079FEE86366C}"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CA8AE-8DA6-427A-B786-80E0AFDAA8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4018F7-624F-4A5B-BFDE-079FEE86366C}"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76CA8AE-8DA6-427A-B786-80E0AFDAA8E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4018F7-624F-4A5B-BFDE-079FEE86366C}" type="datetimeFigureOut">
              <a:rPr lang="en-US" smtClean="0"/>
              <a:pPr/>
              <a:t>5/21/2014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76CA8AE-8DA6-427A-B786-80E0AFDAA8E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image" Target="../media/image8.jpeg"/><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a:t>
            </a:r>
            <a:endParaRPr lang="en-US" sz="4800" b="1" u="sng" dirty="0">
              <a:solidFill>
                <a:srgbClr val="009E47"/>
              </a:solidFill>
            </a:endParaRPr>
          </a:p>
        </p:txBody>
      </p:sp>
      <p:sp>
        <p:nvSpPr>
          <p:cNvPr id="14" name="Text Placeholder 13"/>
          <p:cNvSpPr>
            <a:spLocks noGrp="1"/>
          </p:cNvSpPr>
          <p:nvPr>
            <p:ph type="body" idx="2"/>
          </p:nvPr>
        </p:nvSpPr>
        <p:spPr>
          <a:xfrm>
            <a:off x="685800" y="1676400"/>
            <a:ext cx="2743200" cy="3200400"/>
          </a:xfrm>
        </p:spPr>
        <p:txBody>
          <a:bodyPr/>
          <a:lstStyle/>
          <a:p>
            <a:endParaRPr lang="en-US" dirty="0"/>
          </a:p>
        </p:txBody>
      </p:sp>
      <p:sp>
        <p:nvSpPr>
          <p:cNvPr id="13" name="Content Placeholder 12"/>
          <p:cNvSpPr>
            <a:spLocks noGrp="1"/>
          </p:cNvSpPr>
          <p:nvPr>
            <p:ph sz="half" idx="1"/>
          </p:nvPr>
        </p:nvSpPr>
        <p:spPr>
          <a:xfrm>
            <a:off x="4191000" y="1371600"/>
            <a:ext cx="4724400" cy="4876800"/>
          </a:xfrm>
        </p:spPr>
        <p:txBody>
          <a:bodyPr>
            <a:normAutofit fontScale="92500" lnSpcReduction="10000"/>
          </a:bodyPr>
          <a:lstStyle/>
          <a:p>
            <a:pPr>
              <a:buNone/>
            </a:pPr>
            <a:r>
              <a:rPr lang="en-US" sz="3200" b="1" dirty="0" smtClean="0">
                <a:solidFill>
                  <a:schemeClr val="accent4">
                    <a:lumMod val="75000"/>
                  </a:schemeClr>
                </a:solidFill>
              </a:rPr>
              <a:t>                </a:t>
            </a:r>
            <a:r>
              <a:rPr lang="en-US" sz="3000" b="1" dirty="0" smtClean="0">
                <a:solidFill>
                  <a:schemeClr val="accent4">
                    <a:lumMod val="75000"/>
                  </a:schemeClr>
                </a:solidFill>
                <a:latin typeface="+mj-lt"/>
              </a:rPr>
              <a:t>DISSERTATION</a:t>
            </a:r>
          </a:p>
          <a:p>
            <a:r>
              <a:rPr lang="en-US" sz="3000" dirty="0" smtClean="0">
                <a:latin typeface="+mj-lt"/>
              </a:rPr>
              <a:t>                        </a:t>
            </a:r>
            <a:r>
              <a:rPr lang="en-US" sz="3000" b="1" dirty="0" smtClean="0">
                <a:solidFill>
                  <a:srgbClr val="7030A0"/>
                </a:solidFill>
                <a:latin typeface="+mj-lt"/>
              </a:rPr>
              <a:t> AT</a:t>
            </a:r>
          </a:p>
          <a:p>
            <a:endParaRPr lang="en-US" dirty="0" smtClean="0"/>
          </a:p>
          <a:p>
            <a:endParaRPr lang="en-US" dirty="0" smtClean="0"/>
          </a:p>
          <a:p>
            <a:pPr>
              <a:buNone/>
            </a:pPr>
            <a:r>
              <a:rPr lang="en-US" b="1" dirty="0" smtClean="0">
                <a:solidFill>
                  <a:schemeClr val="accent4">
                    <a:lumMod val="75000"/>
                  </a:schemeClr>
                </a:solidFill>
              </a:rPr>
              <a:t>  </a:t>
            </a:r>
          </a:p>
          <a:p>
            <a:pPr>
              <a:buNone/>
            </a:pPr>
            <a:endParaRPr lang="en-US" b="1" dirty="0" smtClean="0">
              <a:solidFill>
                <a:schemeClr val="accent4">
                  <a:lumMod val="75000"/>
                </a:schemeClr>
              </a:solidFill>
            </a:endParaRPr>
          </a:p>
          <a:p>
            <a:pPr>
              <a:buNone/>
            </a:pPr>
            <a:r>
              <a:rPr lang="en-US" b="1" dirty="0" smtClean="0">
                <a:solidFill>
                  <a:schemeClr val="accent3">
                    <a:lumMod val="75000"/>
                  </a:schemeClr>
                </a:solidFill>
                <a:latin typeface="+mj-lt"/>
              </a:rPr>
              <a:t>          </a:t>
            </a:r>
            <a:r>
              <a:rPr lang="en-US" sz="2600" b="1" dirty="0" smtClean="0">
                <a:solidFill>
                  <a:schemeClr val="accent3">
                    <a:lumMod val="75000"/>
                  </a:schemeClr>
                </a:solidFill>
                <a:latin typeface="+mj-lt"/>
              </a:rPr>
              <a:t>“ A Study on O.T Utilization”</a:t>
            </a:r>
          </a:p>
          <a:p>
            <a:pPr>
              <a:buNone/>
            </a:pPr>
            <a:endParaRPr lang="en-US" b="1" dirty="0" smtClean="0">
              <a:solidFill>
                <a:schemeClr val="accent4">
                  <a:lumMod val="75000"/>
                </a:schemeClr>
              </a:solidFill>
              <a:latin typeface="+mj-lt"/>
            </a:endParaRPr>
          </a:p>
          <a:p>
            <a:pPr>
              <a:buNone/>
            </a:pPr>
            <a:r>
              <a:rPr lang="en-US" b="1" dirty="0" smtClean="0">
                <a:solidFill>
                  <a:schemeClr val="accent4">
                    <a:lumMod val="75000"/>
                  </a:schemeClr>
                </a:solidFill>
                <a:latin typeface="+mj-lt"/>
              </a:rPr>
              <a:t>  </a:t>
            </a:r>
            <a:r>
              <a:rPr lang="en-US" sz="2400" b="1" dirty="0" smtClean="0">
                <a:solidFill>
                  <a:schemeClr val="accent4">
                    <a:lumMod val="75000"/>
                  </a:schemeClr>
                </a:solidFill>
                <a:latin typeface="+mj-lt"/>
              </a:rPr>
              <a:t>       PRESENTED BY:</a:t>
            </a:r>
          </a:p>
          <a:p>
            <a:pPr>
              <a:buNone/>
            </a:pPr>
            <a:r>
              <a:rPr lang="en-US" sz="2400" b="1" dirty="0" smtClean="0">
                <a:solidFill>
                  <a:schemeClr val="accent4">
                    <a:lumMod val="75000"/>
                  </a:schemeClr>
                </a:solidFill>
                <a:latin typeface="+mj-lt"/>
              </a:rPr>
              <a:t>         DR. AMRITA RASTOGI</a:t>
            </a:r>
          </a:p>
          <a:p>
            <a:pPr>
              <a:buNone/>
            </a:pPr>
            <a:r>
              <a:rPr lang="en-US" sz="2400" b="1" dirty="0" smtClean="0">
                <a:solidFill>
                  <a:schemeClr val="accent4">
                    <a:lumMod val="75000"/>
                  </a:schemeClr>
                </a:solidFill>
                <a:latin typeface="+mj-lt"/>
              </a:rPr>
              <a:t>         PG/12/008</a:t>
            </a:r>
            <a:endParaRPr lang="en-US" sz="2400" b="1" dirty="0">
              <a:solidFill>
                <a:schemeClr val="accent4">
                  <a:lumMod val="75000"/>
                </a:schemeClr>
              </a:solidFill>
              <a:latin typeface="+mj-lt"/>
            </a:endParaRPr>
          </a:p>
        </p:txBody>
      </p:sp>
      <p:pic>
        <p:nvPicPr>
          <p:cNvPr id="7" name="Picture 6" descr="http://www.primushospital.com/images/slideshow/slide2.png"/>
          <p:cNvPicPr/>
          <p:nvPr/>
        </p:nvPicPr>
        <p:blipFill>
          <a:blip r:embed="rId3" cstate="print"/>
          <a:srcRect/>
          <a:stretch>
            <a:fillRect/>
          </a:stretch>
        </p:blipFill>
        <p:spPr bwMode="auto">
          <a:xfrm>
            <a:off x="381000" y="1447800"/>
            <a:ext cx="4191000" cy="4800600"/>
          </a:xfrm>
          <a:prstGeom prst="rect">
            <a:avLst/>
          </a:prstGeom>
          <a:noFill/>
          <a:ln w="9525">
            <a:noFill/>
            <a:miter lim="800000"/>
            <a:headEnd/>
            <a:tailEnd/>
          </a:ln>
        </p:spPr>
      </p:pic>
      <p:pic>
        <p:nvPicPr>
          <p:cNvPr id="10" name="Picture 9" descr="http://www.healthcaretrip.org/orgpix/05-25-12-7-31PrimusLogowithLifeHopeCare.jpg"/>
          <p:cNvPicPr/>
          <p:nvPr/>
        </p:nvPicPr>
        <p:blipFill>
          <a:blip r:embed="rId4" cstate="print"/>
          <a:srcRect/>
          <a:stretch>
            <a:fillRect/>
          </a:stretch>
        </p:blipFill>
        <p:spPr bwMode="auto">
          <a:xfrm>
            <a:off x="4724400" y="2286000"/>
            <a:ext cx="38862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591312"/>
          </a:xfrm>
        </p:spPr>
        <p:txBody>
          <a:bodyPr>
            <a:normAutofit fontScale="90000"/>
          </a:bodyPr>
          <a:lstStyle/>
          <a:p>
            <a:r>
              <a:rPr lang="en-US" dirty="0" smtClean="0"/>
              <a:t>                  </a:t>
            </a:r>
            <a:r>
              <a:rPr lang="en-US" sz="4000" b="1" dirty="0" smtClean="0"/>
              <a:t>STUDY FINDINGS</a:t>
            </a:r>
            <a:endParaRPr lang="en-US" sz="4000" b="1" dirty="0"/>
          </a:p>
        </p:txBody>
      </p:sp>
      <p:sp>
        <p:nvSpPr>
          <p:cNvPr id="9" name="Content Placeholder 8"/>
          <p:cNvSpPr>
            <a:spLocks noGrp="1"/>
          </p:cNvSpPr>
          <p:nvPr>
            <p:ph idx="1"/>
          </p:nvPr>
        </p:nvSpPr>
        <p:spPr>
          <a:xfrm>
            <a:off x="457200" y="1295400"/>
            <a:ext cx="8229600" cy="5029200"/>
          </a:xfrm>
        </p:spPr>
        <p:txBody>
          <a:bodyPr>
            <a:normAutofit/>
          </a:bodyPr>
          <a:lstStyle/>
          <a:p>
            <a:r>
              <a:rPr lang="en-US" sz="2800" b="1" u="sng" dirty="0" smtClean="0">
                <a:solidFill>
                  <a:srgbClr val="002060"/>
                </a:solidFill>
                <a:latin typeface="+mj-lt"/>
                <a:cs typeface="Times New Roman" pitchFamily="18" charset="0"/>
              </a:rPr>
              <a:t>O.T UTILIZATION</a:t>
            </a:r>
          </a:p>
          <a:p>
            <a:endParaRPr lang="en-US" sz="2800" b="1" u="sng" dirty="0">
              <a:solidFill>
                <a:srgbClr val="002060"/>
              </a:solidFill>
              <a:latin typeface="Times New Roman" pitchFamily="18" charset="0"/>
              <a:cs typeface="Times New Roman" pitchFamily="18" charset="0"/>
            </a:endParaRPr>
          </a:p>
        </p:txBody>
      </p:sp>
      <p:graphicFrame>
        <p:nvGraphicFramePr>
          <p:cNvPr id="11" name="Chart 10"/>
          <p:cNvGraphicFramePr/>
          <p:nvPr/>
        </p:nvGraphicFramePr>
        <p:xfrm>
          <a:off x="914400" y="1752600"/>
          <a:ext cx="7543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nvGraphicFramePr>
        <p:xfrm>
          <a:off x="1143000" y="4800600"/>
          <a:ext cx="7010400" cy="1752600"/>
        </p:xfrm>
        <a:graphic>
          <a:graphicData uri="http://schemas.openxmlformats.org/drawingml/2006/table">
            <a:tbl>
              <a:tblPr/>
              <a:tblGrid>
                <a:gridCol w="1168790"/>
                <a:gridCol w="3140172"/>
                <a:gridCol w="2701438"/>
              </a:tblGrid>
              <a:tr h="274320">
                <a:tc>
                  <a:txBody>
                    <a:bodyPr/>
                    <a:lstStyle/>
                    <a:p>
                      <a:pPr marL="0" marR="0" algn="ctr">
                        <a:lnSpc>
                          <a:spcPct val="115000"/>
                        </a:lnSpc>
                        <a:spcBef>
                          <a:spcPts val="0"/>
                        </a:spcBef>
                        <a:spcAft>
                          <a:spcPts val="0"/>
                        </a:spcAft>
                      </a:pPr>
                      <a:r>
                        <a:rPr lang="en-US" sz="2000" b="1" dirty="0">
                          <a:solidFill>
                            <a:srgbClr val="3F3F3F"/>
                          </a:solidFill>
                          <a:latin typeface="Calibri"/>
                          <a:ea typeface="Times New Roman"/>
                          <a:cs typeface="Times New Roman"/>
                        </a:rPr>
                        <a:t>O.T</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2000" b="1" dirty="0">
                          <a:solidFill>
                            <a:srgbClr val="3F3F3F"/>
                          </a:solidFill>
                          <a:latin typeface="Calibri"/>
                          <a:ea typeface="Times New Roman"/>
                          <a:cs typeface="Times New Roman"/>
                        </a:rPr>
                        <a:t>MARCH O.T UTILIZATION</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2000" b="1" dirty="0">
                          <a:solidFill>
                            <a:srgbClr val="3F3F3F"/>
                          </a:solidFill>
                          <a:latin typeface="Calibri"/>
                          <a:ea typeface="Times New Roman"/>
                          <a:cs typeface="Times New Roman"/>
                        </a:rPr>
                        <a:t>FEB O.T UTILIZATION</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2F2F2"/>
                    </a:solidFill>
                  </a:tcPr>
                </a:tc>
              </a:tr>
              <a:tr h="274320">
                <a:tc>
                  <a:txBody>
                    <a:bodyPr/>
                    <a:lstStyle/>
                    <a:p>
                      <a:pPr marL="0" marR="0" algn="ctr">
                        <a:lnSpc>
                          <a:spcPct val="115000"/>
                        </a:lnSpc>
                        <a:spcBef>
                          <a:spcPts val="0"/>
                        </a:spcBef>
                        <a:spcAft>
                          <a:spcPts val="0"/>
                        </a:spcAft>
                      </a:pPr>
                      <a:r>
                        <a:rPr lang="en-US" sz="2000">
                          <a:solidFill>
                            <a:srgbClr val="000000"/>
                          </a:solidFill>
                          <a:latin typeface="Calibri"/>
                          <a:ea typeface="Times New Roman"/>
                          <a:cs typeface="Times New Roman"/>
                        </a:rPr>
                        <a:t>O.T-1</a:t>
                      </a:r>
                      <a:endParaRPr lang="en-US" sz="20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Calibri"/>
                          <a:ea typeface="Times New Roman"/>
                          <a:cs typeface="Times New Roman"/>
                        </a:rPr>
                        <a:t>77%</a:t>
                      </a:r>
                      <a:endParaRPr lang="en-US" sz="20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Calibri"/>
                          <a:ea typeface="Times New Roman"/>
                          <a:cs typeface="Times New Roman"/>
                        </a:rPr>
                        <a:t>67%</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tcPr>
                </a:tc>
              </a:tr>
              <a:tr h="274320">
                <a:tc>
                  <a:txBody>
                    <a:bodyPr/>
                    <a:lstStyle/>
                    <a:p>
                      <a:pPr marL="0" marR="0" algn="ctr">
                        <a:lnSpc>
                          <a:spcPct val="115000"/>
                        </a:lnSpc>
                        <a:spcBef>
                          <a:spcPts val="0"/>
                        </a:spcBef>
                        <a:spcAft>
                          <a:spcPts val="0"/>
                        </a:spcAft>
                      </a:pPr>
                      <a:r>
                        <a:rPr lang="en-US" sz="2000">
                          <a:solidFill>
                            <a:srgbClr val="000000"/>
                          </a:solidFill>
                          <a:latin typeface="Calibri"/>
                          <a:ea typeface="Times New Roman"/>
                          <a:cs typeface="Times New Roman"/>
                        </a:rPr>
                        <a:t>O.T-2</a:t>
                      </a:r>
                      <a:endParaRPr lang="en-US" sz="20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Calibri"/>
                          <a:ea typeface="Times New Roman"/>
                          <a:cs typeface="Times New Roman"/>
                        </a:rPr>
                        <a:t>61%</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Calibri"/>
                          <a:ea typeface="Times New Roman"/>
                          <a:cs typeface="Times New Roman"/>
                        </a:rPr>
                        <a:t>53%</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tcPr>
                </a:tc>
              </a:tr>
              <a:tr h="274320">
                <a:tc>
                  <a:txBody>
                    <a:bodyPr/>
                    <a:lstStyle/>
                    <a:p>
                      <a:pPr marL="0" marR="0" algn="ctr">
                        <a:lnSpc>
                          <a:spcPct val="115000"/>
                        </a:lnSpc>
                        <a:spcBef>
                          <a:spcPts val="0"/>
                        </a:spcBef>
                        <a:spcAft>
                          <a:spcPts val="0"/>
                        </a:spcAft>
                      </a:pPr>
                      <a:r>
                        <a:rPr lang="en-US" sz="2000">
                          <a:solidFill>
                            <a:srgbClr val="000000"/>
                          </a:solidFill>
                          <a:latin typeface="Calibri"/>
                          <a:ea typeface="Times New Roman"/>
                          <a:cs typeface="Times New Roman"/>
                        </a:rPr>
                        <a:t>O.T-3</a:t>
                      </a:r>
                      <a:endParaRPr lang="en-US" sz="20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Calibri"/>
                          <a:ea typeface="Times New Roman"/>
                          <a:cs typeface="Times New Roman"/>
                        </a:rPr>
                        <a:t>63%</a:t>
                      </a:r>
                      <a:endParaRPr lang="en-US" sz="20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Calibri"/>
                          <a:ea typeface="Times New Roman"/>
                          <a:cs typeface="Times New Roman"/>
                        </a:rPr>
                        <a:t>55%</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tcPr>
                </a:tc>
              </a:tr>
              <a:tr h="274320">
                <a:tc>
                  <a:txBody>
                    <a:bodyPr/>
                    <a:lstStyle/>
                    <a:p>
                      <a:pPr marL="0" marR="0" algn="ctr">
                        <a:lnSpc>
                          <a:spcPct val="115000"/>
                        </a:lnSpc>
                        <a:spcBef>
                          <a:spcPts val="0"/>
                        </a:spcBef>
                        <a:spcAft>
                          <a:spcPts val="0"/>
                        </a:spcAft>
                      </a:pPr>
                      <a:r>
                        <a:rPr lang="en-US" sz="2000">
                          <a:solidFill>
                            <a:srgbClr val="000000"/>
                          </a:solidFill>
                          <a:latin typeface="Calibri"/>
                          <a:ea typeface="Times New Roman"/>
                          <a:cs typeface="Times New Roman"/>
                        </a:rPr>
                        <a:t>O.T-4</a:t>
                      </a:r>
                      <a:endParaRPr lang="en-US" sz="20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Calibri"/>
                          <a:ea typeface="Times New Roman"/>
                          <a:cs typeface="Times New Roman"/>
                        </a:rPr>
                        <a:t>39%</a:t>
                      </a:r>
                      <a:endParaRPr lang="en-US" sz="20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Calibri"/>
                          <a:ea typeface="Times New Roman"/>
                          <a:cs typeface="Times New Roman"/>
                        </a:rPr>
                        <a:t>49%</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704088"/>
            <a:ext cx="4038600" cy="743712"/>
          </a:xfrm>
        </p:spPr>
        <p:txBody>
          <a:bodyPr>
            <a:normAutofit/>
          </a:bodyPr>
          <a:lstStyle/>
          <a:p>
            <a:r>
              <a:rPr lang="en-US" sz="3600" b="1" dirty="0" smtClean="0"/>
              <a:t>STUDY FINDINGS</a:t>
            </a:r>
            <a:endParaRPr lang="en-US" sz="3600" dirty="0"/>
          </a:p>
        </p:txBody>
      </p:sp>
      <p:sp>
        <p:nvSpPr>
          <p:cNvPr id="3" name="Content Placeholder 2"/>
          <p:cNvSpPr>
            <a:spLocks noGrp="1"/>
          </p:cNvSpPr>
          <p:nvPr>
            <p:ph idx="1"/>
          </p:nvPr>
        </p:nvSpPr>
        <p:spPr>
          <a:xfrm>
            <a:off x="457200" y="1676400"/>
            <a:ext cx="8229600" cy="4648200"/>
          </a:xfrm>
        </p:spPr>
        <p:txBody>
          <a:bodyPr/>
          <a:lstStyle/>
          <a:p>
            <a:r>
              <a:rPr lang="en-IN" dirty="0" smtClean="0"/>
              <a:t>Unplanned returns to O.T        :  nil</a:t>
            </a:r>
          </a:p>
          <a:p>
            <a:r>
              <a:rPr lang="en-IN" dirty="0" smtClean="0"/>
              <a:t>% Modification of anaesthesia : nil</a:t>
            </a:r>
          </a:p>
          <a:p>
            <a:r>
              <a:rPr lang="en-IN" dirty="0" smtClean="0"/>
              <a:t>% rescheduling of surgeries      :</a:t>
            </a:r>
          </a:p>
          <a:p>
            <a:endParaRPr lang="en-US" dirty="0"/>
          </a:p>
        </p:txBody>
      </p:sp>
      <p:graphicFrame>
        <p:nvGraphicFramePr>
          <p:cNvPr id="4" name="Chart 3"/>
          <p:cNvGraphicFramePr/>
          <p:nvPr/>
        </p:nvGraphicFramePr>
        <p:xfrm>
          <a:off x="1295400" y="3276600"/>
          <a:ext cx="7010400" cy="3124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b="1" dirty="0" smtClean="0"/>
              <a:t>                             STUDY FINDINGS</a:t>
            </a:r>
            <a:endParaRPr lang="en-US" sz="3600" dirty="0"/>
          </a:p>
        </p:txBody>
      </p:sp>
      <p:sp>
        <p:nvSpPr>
          <p:cNvPr id="3" name="Content Placeholder 2"/>
          <p:cNvSpPr>
            <a:spLocks noGrp="1"/>
          </p:cNvSpPr>
          <p:nvPr>
            <p:ph idx="1"/>
          </p:nvPr>
        </p:nvSpPr>
        <p:spPr>
          <a:xfrm>
            <a:off x="457200" y="1219200"/>
            <a:ext cx="8229600" cy="5105400"/>
          </a:xfrm>
        </p:spPr>
        <p:txBody>
          <a:bodyPr/>
          <a:lstStyle/>
          <a:p>
            <a:r>
              <a:rPr lang="en-US" b="1" u="sng" dirty="0" smtClean="0">
                <a:solidFill>
                  <a:srgbClr val="002060"/>
                </a:solidFill>
                <a:latin typeface="+mj-lt"/>
              </a:rPr>
              <a:t>AVERAGE SURGERIES / DAY IN O.T</a:t>
            </a:r>
            <a:endParaRPr lang="en-US" b="1" u="sng" dirty="0">
              <a:solidFill>
                <a:srgbClr val="002060"/>
              </a:solidFill>
              <a:latin typeface="+mj-lt"/>
            </a:endParaRPr>
          </a:p>
        </p:txBody>
      </p:sp>
      <p:graphicFrame>
        <p:nvGraphicFramePr>
          <p:cNvPr id="5" name="Chart 4"/>
          <p:cNvGraphicFramePr/>
          <p:nvPr/>
        </p:nvGraphicFramePr>
        <p:xfrm>
          <a:off x="990600" y="1905000"/>
          <a:ext cx="71628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1219200" y="4572000"/>
          <a:ext cx="6705600" cy="2057400"/>
        </p:xfrm>
        <a:graphic>
          <a:graphicData uri="http://schemas.openxmlformats.org/drawingml/2006/table">
            <a:tbl>
              <a:tblPr/>
              <a:tblGrid>
                <a:gridCol w="3422032"/>
                <a:gridCol w="1582442"/>
                <a:gridCol w="1701126"/>
              </a:tblGrid>
              <a:tr h="411480">
                <a:tc>
                  <a:txBody>
                    <a:bodyPr/>
                    <a:lstStyle/>
                    <a:p>
                      <a:pPr marL="0" marR="0" algn="l">
                        <a:lnSpc>
                          <a:spcPct val="115000"/>
                        </a:lnSpc>
                        <a:spcBef>
                          <a:spcPts val="0"/>
                        </a:spcBef>
                        <a:spcAft>
                          <a:spcPts val="0"/>
                        </a:spcAft>
                      </a:pPr>
                      <a:r>
                        <a:rPr lang="en-US" sz="1800" b="1" dirty="0">
                          <a:solidFill>
                            <a:srgbClr val="3F3F3F"/>
                          </a:solidFill>
                          <a:latin typeface="Calibri"/>
                          <a:ea typeface="Times New Roman"/>
                          <a:cs typeface="Times New Roman"/>
                        </a:rPr>
                        <a:t>AVERAGE SURGERIES / DAY IN O.T</a:t>
                      </a:r>
                      <a:endParaRPr lang="en-US" sz="18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b="1">
                          <a:solidFill>
                            <a:srgbClr val="3F3F3F"/>
                          </a:solidFill>
                          <a:latin typeface="Calibri"/>
                          <a:ea typeface="Times New Roman"/>
                          <a:cs typeface="Times New Roman"/>
                        </a:rPr>
                        <a:t>Feb</a:t>
                      </a:r>
                      <a:endParaRPr lang="en-US" sz="18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b="1">
                          <a:solidFill>
                            <a:srgbClr val="3F3F3F"/>
                          </a:solidFill>
                          <a:latin typeface="Calibri"/>
                          <a:ea typeface="Times New Roman"/>
                          <a:cs typeface="Times New Roman"/>
                        </a:rPr>
                        <a:t>March</a:t>
                      </a:r>
                      <a:endParaRPr lang="en-US" sz="18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2F2F2"/>
                    </a:solidFill>
                  </a:tcPr>
                </a:tc>
              </a:tr>
              <a:tr h="411480">
                <a:tc>
                  <a:txBody>
                    <a:bodyPr/>
                    <a:lstStyle/>
                    <a:p>
                      <a:pPr marL="0" marR="0" algn="l">
                        <a:lnSpc>
                          <a:spcPct val="115000"/>
                        </a:lnSpc>
                        <a:spcBef>
                          <a:spcPts val="0"/>
                        </a:spcBef>
                        <a:spcAft>
                          <a:spcPts val="0"/>
                        </a:spcAft>
                      </a:pPr>
                      <a:r>
                        <a:rPr lang="en-US" sz="1800" b="1" dirty="0">
                          <a:solidFill>
                            <a:srgbClr val="000000"/>
                          </a:solidFill>
                          <a:latin typeface="Calibri"/>
                          <a:ea typeface="Times New Roman"/>
                          <a:cs typeface="Times New Roman"/>
                        </a:rPr>
                        <a:t>Average surgeries/ day in O.T -1</a:t>
                      </a:r>
                      <a:endParaRPr lang="en-US" sz="18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cs typeface="Times New Roman"/>
                        </a:rPr>
                        <a:t>2.33</a:t>
                      </a:r>
                      <a:endParaRPr lang="en-US" sz="18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2.6</a:t>
                      </a:r>
                      <a:endParaRPr lang="en-US" sz="18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r>
              <a:tr h="411480">
                <a:tc>
                  <a:txBody>
                    <a:bodyPr/>
                    <a:lstStyle/>
                    <a:p>
                      <a:pPr marL="0" marR="0" algn="l">
                        <a:lnSpc>
                          <a:spcPct val="115000"/>
                        </a:lnSpc>
                        <a:spcBef>
                          <a:spcPts val="0"/>
                        </a:spcBef>
                        <a:spcAft>
                          <a:spcPts val="0"/>
                        </a:spcAft>
                      </a:pPr>
                      <a:r>
                        <a:rPr lang="en-US" sz="1800" b="1">
                          <a:solidFill>
                            <a:srgbClr val="000000"/>
                          </a:solidFill>
                          <a:latin typeface="Calibri"/>
                          <a:ea typeface="Times New Roman"/>
                          <a:cs typeface="Times New Roman"/>
                        </a:rPr>
                        <a:t>Average surgeries/ day in O.T -2</a:t>
                      </a:r>
                      <a:endParaRPr lang="en-US" sz="18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cs typeface="Times New Roman"/>
                        </a:rPr>
                        <a:t>1.91</a:t>
                      </a:r>
                      <a:endParaRPr lang="en-US" sz="18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2.04</a:t>
                      </a:r>
                      <a:endParaRPr lang="en-US" sz="18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r>
              <a:tr h="411480">
                <a:tc>
                  <a:txBody>
                    <a:bodyPr/>
                    <a:lstStyle/>
                    <a:p>
                      <a:pPr marL="0" marR="0" algn="l">
                        <a:lnSpc>
                          <a:spcPct val="115000"/>
                        </a:lnSpc>
                        <a:spcBef>
                          <a:spcPts val="0"/>
                        </a:spcBef>
                        <a:spcAft>
                          <a:spcPts val="0"/>
                        </a:spcAft>
                      </a:pPr>
                      <a:r>
                        <a:rPr lang="en-US" sz="1800" b="1">
                          <a:solidFill>
                            <a:srgbClr val="000000"/>
                          </a:solidFill>
                          <a:latin typeface="Calibri"/>
                          <a:ea typeface="Times New Roman"/>
                          <a:cs typeface="Times New Roman"/>
                        </a:rPr>
                        <a:t>Average surgeries / day in O.T-3</a:t>
                      </a:r>
                      <a:endParaRPr lang="en-US" sz="18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cs typeface="Times New Roman"/>
                        </a:rPr>
                        <a:t>2.16</a:t>
                      </a:r>
                      <a:endParaRPr lang="en-US" sz="18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cs typeface="Times New Roman"/>
                        </a:rPr>
                        <a:t>2.54</a:t>
                      </a:r>
                      <a:endParaRPr lang="en-US" sz="18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r>
              <a:tr h="411480">
                <a:tc>
                  <a:txBody>
                    <a:bodyPr/>
                    <a:lstStyle/>
                    <a:p>
                      <a:pPr marL="0" marR="0" algn="l">
                        <a:lnSpc>
                          <a:spcPct val="115000"/>
                        </a:lnSpc>
                        <a:spcBef>
                          <a:spcPts val="0"/>
                        </a:spcBef>
                        <a:spcAft>
                          <a:spcPts val="0"/>
                        </a:spcAft>
                      </a:pPr>
                      <a:r>
                        <a:rPr lang="en-US" sz="1800" b="1">
                          <a:solidFill>
                            <a:srgbClr val="000000"/>
                          </a:solidFill>
                          <a:latin typeface="Calibri"/>
                          <a:ea typeface="Times New Roman"/>
                          <a:cs typeface="Times New Roman"/>
                        </a:rPr>
                        <a:t>Average surgeries/ day in O.T-4</a:t>
                      </a:r>
                      <a:endParaRPr lang="en-US" sz="18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1.7</a:t>
                      </a:r>
                      <a:endParaRPr lang="en-US" sz="18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cs typeface="Times New Roman"/>
                        </a:rPr>
                        <a:t>1.95</a:t>
                      </a:r>
                      <a:endParaRPr lang="en-US" sz="18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5400" b="1" dirty="0" smtClean="0"/>
              <a:t>                  </a:t>
            </a:r>
            <a:r>
              <a:rPr lang="en-US" sz="3600" b="1" dirty="0" smtClean="0"/>
              <a:t>STUDY FINDINGS</a:t>
            </a:r>
            <a:endParaRPr lang="en-US" sz="3600" dirty="0"/>
          </a:p>
        </p:txBody>
      </p:sp>
      <p:sp>
        <p:nvSpPr>
          <p:cNvPr id="3" name="Content Placeholder 2"/>
          <p:cNvSpPr>
            <a:spLocks noGrp="1"/>
          </p:cNvSpPr>
          <p:nvPr>
            <p:ph sz="half" idx="1"/>
          </p:nvPr>
        </p:nvSpPr>
        <p:spPr/>
        <p:txBody>
          <a:bodyPr/>
          <a:lstStyle/>
          <a:p>
            <a:pPr>
              <a:buNone/>
            </a:pPr>
            <a:endParaRPr lang="en-US" b="1" u="sng" dirty="0" smtClean="0">
              <a:solidFill>
                <a:srgbClr val="002060"/>
              </a:solidFill>
              <a:latin typeface="+mj-lt"/>
            </a:endParaRPr>
          </a:p>
          <a:p>
            <a:endParaRPr lang="en-US" b="1" u="sng" dirty="0">
              <a:solidFill>
                <a:srgbClr val="002060"/>
              </a:solidFill>
              <a:latin typeface="+mj-lt"/>
            </a:endParaRPr>
          </a:p>
        </p:txBody>
      </p:sp>
      <p:graphicFrame>
        <p:nvGraphicFramePr>
          <p:cNvPr id="6" name="Content Placeholder 5"/>
          <p:cNvGraphicFramePr>
            <a:graphicFrameLocks noGrp="1"/>
          </p:cNvGraphicFramePr>
          <p:nvPr>
            <p:ph sz="half" idx="2"/>
          </p:nvPr>
        </p:nvGraphicFramePr>
        <p:xfrm>
          <a:off x="4800600" y="1676400"/>
          <a:ext cx="4038600" cy="45720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381000" y="1676400"/>
          <a:ext cx="42672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b="1" dirty="0" smtClean="0"/>
              <a:t>                             STUDY FINDINGS</a:t>
            </a:r>
            <a:endParaRPr lang="en-US" sz="3600" dirty="0"/>
          </a:p>
        </p:txBody>
      </p:sp>
      <p:sp>
        <p:nvSpPr>
          <p:cNvPr id="5" name="Content Placeholder 4"/>
          <p:cNvSpPr>
            <a:spLocks noGrp="1"/>
          </p:cNvSpPr>
          <p:nvPr>
            <p:ph idx="1"/>
          </p:nvPr>
        </p:nvSpPr>
        <p:spPr>
          <a:xfrm>
            <a:off x="457200" y="1295400"/>
            <a:ext cx="8229600" cy="5029200"/>
          </a:xfrm>
        </p:spPr>
        <p:txBody>
          <a:bodyPr/>
          <a:lstStyle/>
          <a:p>
            <a:r>
              <a:rPr lang="en-US" b="1" u="sng" dirty="0" smtClean="0">
                <a:solidFill>
                  <a:srgbClr val="002060"/>
                </a:solidFill>
                <a:latin typeface="+mj-lt"/>
              </a:rPr>
              <a:t>AVERAGE DELAY TIME IN O.T</a:t>
            </a:r>
          </a:p>
          <a:p>
            <a:endParaRPr lang="en-US" b="1" u="sng" dirty="0" smtClean="0">
              <a:solidFill>
                <a:srgbClr val="002060"/>
              </a:solidFill>
              <a:latin typeface="+mj-lt"/>
            </a:endParaRPr>
          </a:p>
          <a:p>
            <a:endParaRPr lang="en-US" dirty="0" smtClean="0"/>
          </a:p>
          <a:p>
            <a:endParaRPr lang="en-US" dirty="0"/>
          </a:p>
        </p:txBody>
      </p:sp>
      <p:graphicFrame>
        <p:nvGraphicFramePr>
          <p:cNvPr id="6" name="Chart 5"/>
          <p:cNvGraphicFramePr/>
          <p:nvPr/>
        </p:nvGraphicFramePr>
        <p:xfrm>
          <a:off x="990600" y="1981200"/>
          <a:ext cx="7239000" cy="2619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nvGraphicFramePr>
        <p:xfrm>
          <a:off x="1447800" y="4724400"/>
          <a:ext cx="6324600" cy="1828800"/>
        </p:xfrm>
        <a:graphic>
          <a:graphicData uri="http://schemas.openxmlformats.org/drawingml/2006/table">
            <a:tbl>
              <a:tblPr/>
              <a:tblGrid>
                <a:gridCol w="3227598"/>
                <a:gridCol w="1492531"/>
                <a:gridCol w="1604471"/>
              </a:tblGrid>
              <a:tr h="365760">
                <a:tc>
                  <a:txBody>
                    <a:bodyPr/>
                    <a:lstStyle/>
                    <a:p>
                      <a:pPr marL="0" marR="0" algn="l">
                        <a:lnSpc>
                          <a:spcPct val="115000"/>
                        </a:lnSpc>
                        <a:spcBef>
                          <a:spcPts val="0"/>
                        </a:spcBef>
                        <a:spcAft>
                          <a:spcPts val="0"/>
                        </a:spcAft>
                      </a:pPr>
                      <a:r>
                        <a:rPr lang="en-US" sz="2000" b="1" dirty="0">
                          <a:solidFill>
                            <a:srgbClr val="3F3F3F"/>
                          </a:solidFill>
                          <a:latin typeface="Calibri"/>
                          <a:ea typeface="Times New Roman"/>
                          <a:cs typeface="Times New Roman"/>
                        </a:rPr>
                        <a:t>AVERAGE DELAY TIME IN O.T</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3F3F3F"/>
                          </a:solidFill>
                          <a:latin typeface="Calibri"/>
                          <a:ea typeface="Times New Roman"/>
                          <a:cs typeface="Times New Roman"/>
                        </a:rPr>
                        <a:t>Feb</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3F3F3F"/>
                          </a:solidFill>
                          <a:latin typeface="Calibri"/>
                          <a:ea typeface="Times New Roman"/>
                          <a:cs typeface="Times New Roman"/>
                        </a:rPr>
                        <a:t>March</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l">
                        <a:lnSpc>
                          <a:spcPct val="115000"/>
                        </a:lnSpc>
                        <a:spcBef>
                          <a:spcPts val="0"/>
                        </a:spcBef>
                        <a:spcAft>
                          <a:spcPts val="0"/>
                        </a:spcAft>
                      </a:pPr>
                      <a:r>
                        <a:rPr lang="en-US" sz="2000" b="1" dirty="0">
                          <a:solidFill>
                            <a:srgbClr val="000000"/>
                          </a:solidFill>
                          <a:latin typeface="Calibri"/>
                          <a:ea typeface="Times New Roman"/>
                          <a:cs typeface="Times New Roman"/>
                        </a:rPr>
                        <a:t>Average Delay time in O.T-1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Calibri"/>
                          <a:ea typeface="Times New Roman"/>
                          <a:cs typeface="Times New Roman"/>
                        </a:rPr>
                        <a:t>37.2 min</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Calibri"/>
                          <a:ea typeface="Times New Roman"/>
                          <a:cs typeface="Times New Roman"/>
                        </a:rPr>
                        <a:t>37.2 min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l">
                        <a:lnSpc>
                          <a:spcPct val="115000"/>
                        </a:lnSpc>
                        <a:spcBef>
                          <a:spcPts val="0"/>
                        </a:spcBef>
                        <a:spcAft>
                          <a:spcPts val="0"/>
                        </a:spcAft>
                      </a:pPr>
                      <a:r>
                        <a:rPr lang="en-US" sz="2000" b="1" dirty="0">
                          <a:solidFill>
                            <a:srgbClr val="000000"/>
                          </a:solidFill>
                          <a:latin typeface="Calibri"/>
                          <a:ea typeface="Times New Roman"/>
                          <a:cs typeface="Times New Roman"/>
                        </a:rPr>
                        <a:t>Average Delay time in O.T-2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Calibri"/>
                          <a:ea typeface="Times New Roman"/>
                          <a:cs typeface="Times New Roman"/>
                        </a:rPr>
                        <a:t>40.8 min</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Calibri"/>
                          <a:ea typeface="Times New Roman"/>
                          <a:cs typeface="Times New Roman"/>
                        </a:rPr>
                        <a:t>49.8 min</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l">
                        <a:lnSpc>
                          <a:spcPct val="115000"/>
                        </a:lnSpc>
                        <a:spcBef>
                          <a:spcPts val="0"/>
                        </a:spcBef>
                        <a:spcAft>
                          <a:spcPts val="0"/>
                        </a:spcAft>
                      </a:pPr>
                      <a:r>
                        <a:rPr lang="en-US" sz="2000" b="1">
                          <a:solidFill>
                            <a:srgbClr val="000000"/>
                          </a:solidFill>
                          <a:latin typeface="Calibri"/>
                          <a:ea typeface="Times New Roman"/>
                          <a:cs typeface="Times New Roman"/>
                        </a:rPr>
                        <a:t>Average Delay time in O.T-3</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Calibri"/>
                          <a:ea typeface="Times New Roman"/>
                          <a:cs typeface="Times New Roman"/>
                        </a:rPr>
                        <a:t>21.6 min</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Calibri"/>
                          <a:ea typeface="Times New Roman"/>
                          <a:cs typeface="Times New Roman"/>
                        </a:rPr>
                        <a:t>40.2 min</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l">
                        <a:lnSpc>
                          <a:spcPct val="115000"/>
                        </a:lnSpc>
                        <a:spcBef>
                          <a:spcPts val="0"/>
                        </a:spcBef>
                        <a:spcAft>
                          <a:spcPts val="0"/>
                        </a:spcAft>
                      </a:pPr>
                      <a:r>
                        <a:rPr lang="en-US" sz="2000" b="1">
                          <a:solidFill>
                            <a:srgbClr val="000000"/>
                          </a:solidFill>
                          <a:latin typeface="Calibri"/>
                          <a:ea typeface="Times New Roman"/>
                          <a:cs typeface="Times New Roman"/>
                        </a:rPr>
                        <a:t>Average Delay time in O.T-4</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latin typeface="Calibri"/>
                          <a:ea typeface="Times New Roman"/>
                          <a:cs typeface="Times New Roman"/>
                        </a:rPr>
                        <a:t>43.2 min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latin typeface="Calibri"/>
                          <a:ea typeface="Times New Roman"/>
                          <a:cs typeface="Times New Roman"/>
                        </a:rPr>
                        <a:t>64.2 min</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04088"/>
            <a:ext cx="5715000" cy="591312"/>
          </a:xfrm>
        </p:spPr>
        <p:txBody>
          <a:bodyPr>
            <a:normAutofit/>
          </a:bodyPr>
          <a:lstStyle/>
          <a:p>
            <a:r>
              <a:rPr lang="en-US" sz="3200" b="1" dirty="0" smtClean="0"/>
              <a:t>STUDY FINDINGS</a:t>
            </a:r>
            <a:endParaRPr lang="en-US" sz="3200" dirty="0"/>
          </a:p>
        </p:txBody>
      </p:sp>
      <p:sp>
        <p:nvSpPr>
          <p:cNvPr id="3" name="Content Placeholder 2"/>
          <p:cNvSpPr>
            <a:spLocks noGrp="1"/>
          </p:cNvSpPr>
          <p:nvPr>
            <p:ph idx="1"/>
          </p:nvPr>
        </p:nvSpPr>
        <p:spPr>
          <a:xfrm>
            <a:off x="457200" y="1295400"/>
            <a:ext cx="8229600" cy="5029200"/>
          </a:xfrm>
        </p:spPr>
        <p:txBody>
          <a:bodyPr/>
          <a:lstStyle/>
          <a:p>
            <a:r>
              <a:rPr lang="en-US" b="1" u="sng" dirty="0" smtClean="0">
                <a:solidFill>
                  <a:srgbClr val="002060"/>
                </a:solidFill>
                <a:latin typeface="+mj-lt"/>
              </a:rPr>
              <a:t>AVERAGE TIME INTERVAL IN O.T</a:t>
            </a:r>
            <a:endParaRPr lang="en-US" b="1" u="sng" dirty="0">
              <a:solidFill>
                <a:srgbClr val="002060"/>
              </a:solidFill>
              <a:latin typeface="+mj-lt"/>
            </a:endParaRPr>
          </a:p>
        </p:txBody>
      </p:sp>
      <p:graphicFrame>
        <p:nvGraphicFramePr>
          <p:cNvPr id="5" name="Chart 4"/>
          <p:cNvGraphicFramePr/>
          <p:nvPr/>
        </p:nvGraphicFramePr>
        <p:xfrm>
          <a:off x="533400" y="2162907"/>
          <a:ext cx="8153400" cy="24090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914400" y="4648200"/>
          <a:ext cx="7467600" cy="2024533"/>
        </p:xfrm>
        <a:graphic>
          <a:graphicData uri="http://schemas.openxmlformats.org/drawingml/2006/table">
            <a:tbl>
              <a:tblPr/>
              <a:tblGrid>
                <a:gridCol w="3810899"/>
                <a:gridCol w="1762265"/>
                <a:gridCol w="1894436"/>
              </a:tblGrid>
              <a:tr h="622453">
                <a:tc>
                  <a:txBody>
                    <a:bodyPr/>
                    <a:lstStyle/>
                    <a:p>
                      <a:pPr marL="0" marR="0" algn="l">
                        <a:lnSpc>
                          <a:spcPct val="115000"/>
                        </a:lnSpc>
                        <a:spcBef>
                          <a:spcPts val="0"/>
                        </a:spcBef>
                        <a:spcAft>
                          <a:spcPts val="0"/>
                        </a:spcAft>
                      </a:pPr>
                      <a:r>
                        <a:rPr lang="en-US" sz="2000" b="1" dirty="0">
                          <a:solidFill>
                            <a:srgbClr val="3F3F3F"/>
                          </a:solidFill>
                          <a:latin typeface="Calibri"/>
                          <a:ea typeface="Times New Roman"/>
                          <a:cs typeface="Times New Roman"/>
                        </a:rPr>
                        <a:t>AVERAGE TIME INTERVAL IN O.T    </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2000" b="1">
                          <a:solidFill>
                            <a:srgbClr val="3F3F3F"/>
                          </a:solidFill>
                          <a:latin typeface="Calibri"/>
                          <a:ea typeface="Times New Roman"/>
                          <a:cs typeface="Times New Roman"/>
                        </a:rPr>
                        <a:t> Feb</a:t>
                      </a:r>
                      <a:endParaRPr lang="en-US" sz="20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2000" b="1">
                          <a:solidFill>
                            <a:srgbClr val="3F3F3F"/>
                          </a:solidFill>
                          <a:latin typeface="Calibri"/>
                          <a:ea typeface="Times New Roman"/>
                          <a:cs typeface="Times New Roman"/>
                        </a:rPr>
                        <a:t>March</a:t>
                      </a:r>
                      <a:endParaRPr lang="en-US" sz="20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F2F2F2"/>
                    </a:solidFill>
                  </a:tcPr>
                </a:tc>
              </a:tr>
              <a:tr h="320637">
                <a:tc>
                  <a:txBody>
                    <a:bodyPr/>
                    <a:lstStyle/>
                    <a:p>
                      <a:pPr marL="0" marR="0" algn="l">
                        <a:lnSpc>
                          <a:spcPct val="115000"/>
                        </a:lnSpc>
                        <a:spcBef>
                          <a:spcPts val="0"/>
                        </a:spcBef>
                        <a:spcAft>
                          <a:spcPts val="0"/>
                        </a:spcAft>
                      </a:pPr>
                      <a:r>
                        <a:rPr lang="en-US" sz="2000" b="1" dirty="0">
                          <a:solidFill>
                            <a:srgbClr val="000000"/>
                          </a:solidFill>
                          <a:latin typeface="Calibri"/>
                          <a:ea typeface="Times New Roman"/>
                          <a:cs typeface="Times New Roman"/>
                        </a:rPr>
                        <a:t>Average time interval in O.T 1</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2000" b="1" dirty="0" smtClean="0">
                          <a:solidFill>
                            <a:srgbClr val="000000"/>
                          </a:solidFill>
                          <a:latin typeface="Calibri"/>
                          <a:ea typeface="Times New Roman"/>
                          <a:cs typeface="Times New Roman"/>
                        </a:rPr>
                        <a:t>52.2min</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2000" b="1" dirty="0" smtClean="0">
                          <a:solidFill>
                            <a:srgbClr val="000000"/>
                          </a:solidFill>
                          <a:latin typeface="Calibri"/>
                          <a:ea typeface="Times New Roman"/>
                          <a:cs typeface="Times New Roman"/>
                        </a:rPr>
                        <a:t>52.8min</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r>
              <a:tr h="320637">
                <a:tc>
                  <a:txBody>
                    <a:bodyPr/>
                    <a:lstStyle/>
                    <a:p>
                      <a:pPr marL="0" marR="0" algn="l">
                        <a:lnSpc>
                          <a:spcPct val="115000"/>
                        </a:lnSpc>
                        <a:spcBef>
                          <a:spcPts val="0"/>
                        </a:spcBef>
                        <a:spcAft>
                          <a:spcPts val="0"/>
                        </a:spcAft>
                      </a:pPr>
                      <a:r>
                        <a:rPr lang="en-US" sz="2000" b="1">
                          <a:solidFill>
                            <a:srgbClr val="000000"/>
                          </a:solidFill>
                          <a:latin typeface="Calibri"/>
                          <a:ea typeface="Times New Roman"/>
                          <a:cs typeface="Times New Roman"/>
                        </a:rPr>
                        <a:t>Average time interval in O.T 2</a:t>
                      </a:r>
                      <a:endParaRPr lang="en-US" sz="20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2000" b="1" dirty="0" smtClean="0">
                          <a:solidFill>
                            <a:srgbClr val="000000"/>
                          </a:solidFill>
                          <a:latin typeface="Calibri"/>
                          <a:ea typeface="Times New Roman"/>
                          <a:cs typeface="Times New Roman"/>
                        </a:rPr>
                        <a:t>73.8min</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2000" b="1" dirty="0" smtClean="0">
                          <a:solidFill>
                            <a:srgbClr val="000000"/>
                          </a:solidFill>
                          <a:latin typeface="Calibri"/>
                          <a:ea typeface="Times New Roman"/>
                          <a:cs typeface="Times New Roman"/>
                        </a:rPr>
                        <a:t>55.8min</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r>
              <a:tr h="320637">
                <a:tc>
                  <a:txBody>
                    <a:bodyPr/>
                    <a:lstStyle/>
                    <a:p>
                      <a:pPr marL="0" marR="0" algn="l">
                        <a:lnSpc>
                          <a:spcPct val="115000"/>
                        </a:lnSpc>
                        <a:spcBef>
                          <a:spcPts val="0"/>
                        </a:spcBef>
                        <a:spcAft>
                          <a:spcPts val="0"/>
                        </a:spcAft>
                      </a:pPr>
                      <a:r>
                        <a:rPr lang="en-US" sz="2000" b="1">
                          <a:solidFill>
                            <a:srgbClr val="000000"/>
                          </a:solidFill>
                          <a:latin typeface="Calibri"/>
                          <a:ea typeface="Times New Roman"/>
                          <a:cs typeface="Times New Roman"/>
                        </a:rPr>
                        <a:t>Average time interval in O.T 3</a:t>
                      </a:r>
                      <a:endParaRPr lang="en-US" sz="20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2000" b="1" dirty="0" smtClean="0">
                          <a:solidFill>
                            <a:srgbClr val="000000"/>
                          </a:solidFill>
                          <a:latin typeface="Calibri"/>
                          <a:ea typeface="Times New Roman"/>
                          <a:cs typeface="Times New Roman"/>
                        </a:rPr>
                        <a:t>42.6min</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2000" b="1" dirty="0" smtClean="0">
                          <a:solidFill>
                            <a:srgbClr val="000000"/>
                          </a:solidFill>
                          <a:latin typeface="Calibri"/>
                          <a:ea typeface="Times New Roman"/>
                          <a:cs typeface="Times New Roman"/>
                        </a:rPr>
                        <a:t>64.2min</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r>
              <a:tr h="320637">
                <a:tc>
                  <a:txBody>
                    <a:bodyPr/>
                    <a:lstStyle/>
                    <a:p>
                      <a:pPr marL="0" marR="0" algn="l">
                        <a:lnSpc>
                          <a:spcPct val="115000"/>
                        </a:lnSpc>
                        <a:spcBef>
                          <a:spcPts val="0"/>
                        </a:spcBef>
                        <a:spcAft>
                          <a:spcPts val="0"/>
                        </a:spcAft>
                      </a:pPr>
                      <a:r>
                        <a:rPr lang="en-US" sz="2000" b="1">
                          <a:solidFill>
                            <a:srgbClr val="000000"/>
                          </a:solidFill>
                          <a:latin typeface="Calibri"/>
                          <a:ea typeface="Times New Roman"/>
                          <a:cs typeface="Times New Roman"/>
                        </a:rPr>
                        <a:t>Average time interval in O.T 4</a:t>
                      </a:r>
                      <a:endParaRPr lang="en-US" sz="200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2000" b="1" dirty="0" smtClean="0">
                          <a:solidFill>
                            <a:srgbClr val="000000"/>
                          </a:solidFill>
                          <a:latin typeface="Calibri"/>
                          <a:ea typeface="Times New Roman"/>
                          <a:cs typeface="Times New Roman"/>
                        </a:rPr>
                        <a:t>50.4min</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2000" b="1" dirty="0" smtClean="0">
                          <a:solidFill>
                            <a:srgbClr val="000000"/>
                          </a:solidFill>
                          <a:latin typeface="Calibri"/>
                          <a:ea typeface="Times New Roman"/>
                          <a:cs typeface="Times New Roman"/>
                        </a:rPr>
                        <a:t>65.4min</a:t>
                      </a:r>
                      <a:endParaRPr lang="en-US" sz="2000" dirty="0">
                        <a:latin typeface="Calibri"/>
                        <a:ea typeface="Calibri"/>
                        <a:cs typeface="Times New Roman"/>
                      </a:endParaRPr>
                    </a:p>
                  </a:txBody>
                  <a:tcPr marL="68580" marR="68580" marT="0" marB="0" anchor="b">
                    <a:lnL w="12700" cap="flat" cmpd="sng" algn="ctr">
                      <a:solidFill>
                        <a:srgbClr val="3F3F3F"/>
                      </a:solidFill>
                      <a:prstDash val="solid"/>
                      <a:round/>
                      <a:headEnd type="none" w="med" len="med"/>
                      <a:tailEnd type="none" w="med" len="med"/>
                    </a:lnL>
                    <a:lnR w="12700" cap="flat" cmpd="sng" algn="ctr">
                      <a:solidFill>
                        <a:srgbClr val="3F3F3F"/>
                      </a:solidFill>
                      <a:prstDash val="solid"/>
                      <a:round/>
                      <a:headEnd type="none" w="med" len="med"/>
                      <a:tailEnd type="none" w="med" len="med"/>
                    </a:lnR>
                    <a:lnT w="12700" cap="flat" cmpd="sng" algn="ctr">
                      <a:solidFill>
                        <a:srgbClr val="3F3F3F"/>
                      </a:solidFill>
                      <a:prstDash val="solid"/>
                      <a:round/>
                      <a:headEnd type="none" w="med" len="med"/>
                      <a:tailEnd type="none" w="med" len="med"/>
                    </a:lnT>
                    <a:lnB w="12700" cap="flat" cmpd="sng" algn="ctr">
                      <a:solidFill>
                        <a:srgbClr val="3F3F3F"/>
                      </a:solidFill>
                      <a:prstDash val="solid"/>
                      <a:round/>
                      <a:headEnd type="none" w="med" len="med"/>
                      <a:tailEnd type="none" w="med" len="med"/>
                    </a:lnB>
                    <a:solidFill>
                      <a:srgbClr val="EAF1DD"/>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33400"/>
          <a:ext cx="8382000" cy="6019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457200"/>
          <a:ext cx="8229600" cy="58674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762000"/>
          <a:ext cx="9144000" cy="5943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685800"/>
          <a:ext cx="8610600" cy="59435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4800" b="1" u="sng" dirty="0" smtClean="0">
                <a:solidFill>
                  <a:srgbClr val="009E47"/>
                </a:solidFill>
              </a:rPr>
              <a:t> </a:t>
            </a:r>
            <a:endParaRPr lang="en-US" sz="4800" b="1" u="sng" dirty="0">
              <a:solidFill>
                <a:srgbClr val="009E47"/>
              </a:solidFill>
            </a:endParaRPr>
          </a:p>
        </p:txBody>
      </p:sp>
      <p:pic>
        <p:nvPicPr>
          <p:cNvPr id="6" name="Picture 5" descr="http://www.healthcaretrip.org/orgpix/05-25-12-7-31PrimusLogowithLifeHopeCare.jpg"/>
          <p:cNvPicPr/>
          <p:nvPr/>
        </p:nvPicPr>
        <p:blipFill>
          <a:blip r:embed="rId2" cstate="print"/>
          <a:srcRect/>
          <a:stretch>
            <a:fillRect/>
          </a:stretch>
        </p:blipFill>
        <p:spPr bwMode="auto">
          <a:xfrm>
            <a:off x="533400" y="838200"/>
            <a:ext cx="4114800" cy="990600"/>
          </a:xfrm>
          <a:prstGeom prst="rect">
            <a:avLst/>
          </a:prstGeom>
          <a:noFill/>
          <a:ln w="9525">
            <a:noFill/>
            <a:miter lim="800000"/>
            <a:headEnd/>
            <a:tailEnd/>
          </a:ln>
        </p:spPr>
      </p:pic>
      <p:sp>
        <p:nvSpPr>
          <p:cNvPr id="7" name="Content Placeholder 6"/>
          <p:cNvSpPr>
            <a:spLocks noGrp="1"/>
          </p:cNvSpPr>
          <p:nvPr>
            <p:ph sz="half" idx="1"/>
          </p:nvPr>
        </p:nvSpPr>
        <p:spPr>
          <a:xfrm>
            <a:off x="457200" y="2133600"/>
            <a:ext cx="3200400" cy="1966115"/>
          </a:xfrm>
        </p:spPr>
        <p:txBody>
          <a:bodyPr>
            <a:normAutofit fontScale="25000" lnSpcReduction="20000"/>
          </a:bodyPr>
          <a:lstStyle/>
          <a:p>
            <a:pPr marL="0" lvl="0" indent="0" fontAlgn="base">
              <a:spcBef>
                <a:spcPct val="0"/>
              </a:spcBef>
              <a:spcAft>
                <a:spcPct val="0"/>
              </a:spcAft>
              <a:buClrTx/>
              <a:buSzTx/>
              <a:buNone/>
            </a:pPr>
            <a:r>
              <a:rPr lang="en-GB" sz="9600" b="1" u="sng" dirty="0" smtClean="0">
                <a:latin typeface="+mj-lt"/>
                <a:ea typeface="Times New Roman" pitchFamily="18" charset="0"/>
                <a:cs typeface="Times New Roman" pitchFamily="18" charset="0"/>
              </a:rPr>
              <a:t>Vision</a:t>
            </a:r>
            <a:r>
              <a:rPr lang="en-GB" sz="9600" b="1" dirty="0" smtClean="0">
                <a:latin typeface="+mj-lt"/>
                <a:ea typeface="Times New Roman" pitchFamily="18" charset="0"/>
                <a:cs typeface="Times New Roman" pitchFamily="18" charset="0"/>
              </a:rPr>
              <a:t> </a:t>
            </a:r>
          </a:p>
          <a:p>
            <a:pPr marL="0" lvl="0" indent="0" fontAlgn="base">
              <a:spcBef>
                <a:spcPct val="0"/>
              </a:spcBef>
              <a:spcAft>
                <a:spcPct val="0"/>
              </a:spcAft>
              <a:buClrTx/>
              <a:buSzTx/>
              <a:buNone/>
            </a:pPr>
            <a:endParaRPr lang="en-US" sz="8000" dirty="0" smtClean="0">
              <a:latin typeface="+mj-lt"/>
              <a:cs typeface="Arial" pitchFamily="34" charset="0"/>
            </a:endParaRPr>
          </a:p>
          <a:p>
            <a:pPr marL="0" lvl="0" indent="0" algn="ctr" eaLnBrk="0" fontAlgn="base" hangingPunct="0">
              <a:spcBef>
                <a:spcPct val="0"/>
              </a:spcBef>
              <a:spcAft>
                <a:spcPct val="0"/>
              </a:spcAft>
              <a:buClrTx/>
              <a:buSzTx/>
              <a:buNone/>
            </a:pPr>
            <a:r>
              <a:rPr lang="en-GB" sz="8000" dirty="0" smtClean="0">
                <a:latin typeface="+mj-lt"/>
                <a:ea typeface="Times New Roman" pitchFamily="18" charset="0"/>
                <a:cs typeface="Times New Roman" pitchFamily="18" charset="0"/>
              </a:rPr>
              <a:t>“To establish a network of world class centres in healthcare by providing state of the art facility and creation of ethical, compassionate patient care through professional</a:t>
            </a:r>
            <a:r>
              <a:rPr lang="en-GB" sz="8000" dirty="0" smtClean="0">
                <a:solidFill>
                  <a:srgbClr val="000000"/>
                </a:solidFill>
                <a:latin typeface="+mj-lt"/>
                <a:ea typeface="Times New Roman" pitchFamily="18" charset="0"/>
                <a:cs typeface="Times New Roman" pitchFamily="18" charset="0"/>
              </a:rPr>
              <a:t> excellence”.</a:t>
            </a:r>
            <a:endParaRPr lang="en-US" sz="8000" dirty="0" smtClean="0">
              <a:latin typeface="+mj-lt"/>
              <a:cs typeface="Arial" pitchFamily="34" charset="0"/>
            </a:endParaRPr>
          </a:p>
          <a:p>
            <a:pPr marL="0" lvl="0" indent="0" algn="just" eaLnBrk="0" fontAlgn="base" hangingPunct="0">
              <a:spcBef>
                <a:spcPct val="0"/>
              </a:spcBef>
              <a:spcAft>
                <a:spcPct val="0"/>
              </a:spcAft>
              <a:buClrTx/>
              <a:buSzTx/>
              <a:buNone/>
            </a:pPr>
            <a:endParaRPr lang="en-US" sz="8000" dirty="0" smtClean="0">
              <a:latin typeface="Arial" pitchFamily="34" charset="0"/>
              <a:cs typeface="Arial" pitchFamily="34" charset="0"/>
            </a:endParaRPr>
          </a:p>
          <a:p>
            <a:pPr algn="just"/>
            <a:endParaRPr lang="en-US" dirty="0"/>
          </a:p>
        </p:txBody>
      </p:sp>
      <p:sp>
        <p:nvSpPr>
          <p:cNvPr id="11" name="TextBox 10"/>
          <p:cNvSpPr txBox="1"/>
          <p:nvPr/>
        </p:nvSpPr>
        <p:spPr>
          <a:xfrm>
            <a:off x="609600" y="4876800"/>
            <a:ext cx="3810000" cy="1692771"/>
          </a:xfrm>
          <a:prstGeom prst="rect">
            <a:avLst/>
          </a:prstGeom>
          <a:noFill/>
        </p:spPr>
        <p:txBody>
          <a:bodyPr wrap="square" rtlCol="0">
            <a:spAutoFit/>
          </a:bodyPr>
          <a:lstStyle/>
          <a:p>
            <a:pPr lvl="0" eaLnBrk="0" fontAlgn="base" hangingPunct="0">
              <a:spcBef>
                <a:spcPct val="0"/>
              </a:spcBef>
              <a:spcAft>
                <a:spcPct val="0"/>
              </a:spcAft>
            </a:pPr>
            <a:r>
              <a:rPr lang="en-GB" sz="2400" b="1" u="sng" dirty="0" smtClean="0">
                <a:latin typeface="+mj-lt"/>
              </a:rPr>
              <a:t>Mission</a:t>
            </a:r>
          </a:p>
          <a:p>
            <a:pPr lvl="0" algn="ctr" eaLnBrk="0" fontAlgn="base" hangingPunct="0">
              <a:spcBef>
                <a:spcPct val="0"/>
              </a:spcBef>
              <a:spcAft>
                <a:spcPct val="0"/>
              </a:spcAft>
            </a:pPr>
            <a:r>
              <a:rPr lang="en-GB" sz="2000" dirty="0" smtClean="0">
                <a:latin typeface="+mj-lt"/>
              </a:rPr>
              <a:t>“Our primary measure of success will be delivering a benchmark quality of medical services”</a:t>
            </a:r>
            <a:endParaRPr lang="en-US" sz="2000" dirty="0" smtClean="0">
              <a:latin typeface="+mj-lt"/>
              <a:cs typeface="Arial" pitchFamily="34" charset="0"/>
            </a:endParaRPr>
          </a:p>
        </p:txBody>
      </p:sp>
      <p:sp>
        <p:nvSpPr>
          <p:cNvPr id="12" name="TextBox 11"/>
          <p:cNvSpPr txBox="1"/>
          <p:nvPr/>
        </p:nvSpPr>
        <p:spPr>
          <a:xfrm>
            <a:off x="4876800" y="3505200"/>
            <a:ext cx="3810000" cy="3754874"/>
          </a:xfrm>
          <a:prstGeom prst="rect">
            <a:avLst/>
          </a:prstGeom>
          <a:noFill/>
        </p:spPr>
        <p:txBody>
          <a:bodyPr wrap="square" rtlCol="0">
            <a:spAutoFit/>
          </a:bodyPr>
          <a:lstStyle/>
          <a:p>
            <a:pPr lvl="0"/>
            <a:r>
              <a:rPr lang="en-US" sz="2000" b="1" u="sng" dirty="0" smtClean="0">
                <a:latin typeface="+mj-lt"/>
              </a:rPr>
              <a:t>INFRASTRUCTURE:</a:t>
            </a:r>
          </a:p>
          <a:p>
            <a:pPr lvl="0">
              <a:buFont typeface="Arial" pitchFamily="34" charset="0"/>
              <a:buChar char="•"/>
            </a:pPr>
            <a:r>
              <a:rPr lang="en-GB" sz="2000" dirty="0" smtClean="0"/>
              <a:t>4 OT's with laminar air flow </a:t>
            </a:r>
            <a:endParaRPr lang="en-US" sz="2000" dirty="0" smtClean="0"/>
          </a:p>
          <a:p>
            <a:pPr lvl="0">
              <a:buFont typeface="Arial" pitchFamily="34" charset="0"/>
              <a:buChar char="•"/>
            </a:pPr>
            <a:r>
              <a:rPr lang="en-GB" sz="2000" dirty="0" smtClean="0"/>
              <a:t>1.5 Tesla MRI</a:t>
            </a:r>
            <a:endParaRPr lang="en-US" sz="2000" dirty="0" smtClean="0"/>
          </a:p>
          <a:p>
            <a:pPr lvl="0">
              <a:buFont typeface="Arial" pitchFamily="34" charset="0"/>
              <a:buChar char="•"/>
            </a:pPr>
            <a:r>
              <a:rPr lang="en-GB" sz="2000" dirty="0" smtClean="0"/>
              <a:t>64 slice spiral and cardiac CT  scan</a:t>
            </a:r>
            <a:endParaRPr lang="en-US" sz="2000" dirty="0" smtClean="0"/>
          </a:p>
          <a:p>
            <a:pPr lvl="0">
              <a:buFont typeface="Arial" pitchFamily="34" charset="0"/>
              <a:buChar char="•"/>
            </a:pPr>
            <a:r>
              <a:rPr lang="en-GB" sz="2000" dirty="0" smtClean="0"/>
              <a:t>Bone densitometry</a:t>
            </a:r>
            <a:endParaRPr lang="en-US" sz="2000" dirty="0" smtClean="0"/>
          </a:p>
          <a:p>
            <a:pPr lvl="0">
              <a:buFont typeface="Arial" pitchFamily="34" charset="0"/>
              <a:buChar char="•"/>
            </a:pPr>
            <a:r>
              <a:rPr lang="en-GB" sz="2000" dirty="0" smtClean="0"/>
              <a:t>VIP suits</a:t>
            </a:r>
            <a:endParaRPr lang="en-US" sz="2000" dirty="0" smtClean="0"/>
          </a:p>
          <a:p>
            <a:pPr lvl="0">
              <a:buFont typeface="Arial" pitchFamily="34" charset="0"/>
              <a:buChar char="•"/>
            </a:pPr>
            <a:r>
              <a:rPr lang="en-GB" sz="2000" dirty="0" smtClean="0"/>
              <a:t>ICU/CCU backup</a:t>
            </a:r>
            <a:endParaRPr lang="en-US" sz="2000" dirty="0" smtClean="0"/>
          </a:p>
          <a:p>
            <a:pPr lvl="0">
              <a:buFont typeface="Arial" pitchFamily="34" charset="0"/>
              <a:buChar char="•"/>
            </a:pPr>
            <a:r>
              <a:rPr lang="en-GB" sz="2000" dirty="0" smtClean="0"/>
              <a:t>Dialysis</a:t>
            </a:r>
            <a:endParaRPr lang="en-US" sz="2000" dirty="0" smtClean="0"/>
          </a:p>
          <a:p>
            <a:pPr lvl="0">
              <a:buFont typeface="Arial" pitchFamily="34" charset="0"/>
              <a:buChar char="•"/>
            </a:pPr>
            <a:r>
              <a:rPr lang="en-GB" sz="2000" dirty="0" smtClean="0"/>
              <a:t>Mammography</a:t>
            </a:r>
            <a:endParaRPr lang="en-US" sz="2000" dirty="0" smtClean="0"/>
          </a:p>
          <a:p>
            <a:endParaRPr lang="en-US" sz="2000" dirty="0" smtClean="0"/>
          </a:p>
          <a:p>
            <a:endParaRPr lang="en-US" dirty="0"/>
          </a:p>
        </p:txBody>
      </p:sp>
      <p:pic>
        <p:nvPicPr>
          <p:cNvPr id="13" name="Picture 12" descr="http://www.primushospital.com/images/slideshow/slide2.png"/>
          <p:cNvPicPr/>
          <p:nvPr/>
        </p:nvPicPr>
        <p:blipFill>
          <a:blip r:embed="rId3" cstate="print"/>
          <a:srcRect/>
          <a:stretch>
            <a:fillRect/>
          </a:stretch>
        </p:blipFill>
        <p:spPr bwMode="auto">
          <a:xfrm>
            <a:off x="4953000" y="1066800"/>
            <a:ext cx="3657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lstStyle/>
          <a:p>
            <a:r>
              <a:rPr lang="en-US" b="1" u="sng" dirty="0" smtClean="0">
                <a:solidFill>
                  <a:srgbClr val="002060"/>
                </a:solidFill>
                <a:latin typeface="+mj-lt"/>
              </a:rPr>
              <a:t>UTILIZATION OF EQUIPMENTS </a:t>
            </a:r>
          </a:p>
          <a:p>
            <a:endParaRPr lang="en-US" b="1" u="sng" dirty="0">
              <a:solidFill>
                <a:srgbClr val="002060"/>
              </a:solidFill>
              <a:latin typeface="+mj-lt"/>
            </a:endParaRPr>
          </a:p>
        </p:txBody>
      </p:sp>
      <p:graphicFrame>
        <p:nvGraphicFramePr>
          <p:cNvPr id="4" name="Chart 3"/>
          <p:cNvGraphicFramePr/>
          <p:nvPr/>
        </p:nvGraphicFramePr>
        <p:xfrm>
          <a:off x="381000" y="1219200"/>
          <a:ext cx="8534400"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67512"/>
          </a:xfrm>
        </p:spPr>
        <p:txBody>
          <a:bodyPr>
            <a:normAutofit fontScale="90000"/>
          </a:bodyPr>
          <a:lstStyle/>
          <a:p>
            <a:r>
              <a:rPr lang="en-US" b="1" u="sng" dirty="0" smtClean="0">
                <a:solidFill>
                  <a:srgbClr val="002060"/>
                </a:solidFill>
              </a:rPr>
              <a:t/>
            </a:r>
            <a:br>
              <a:rPr lang="en-US" b="1" u="sng" dirty="0" smtClean="0">
                <a:solidFill>
                  <a:srgbClr val="002060"/>
                </a:solidFill>
              </a:rPr>
            </a:br>
            <a:r>
              <a:rPr lang="en-US" sz="3100" b="1" u="sng" dirty="0" smtClean="0">
                <a:solidFill>
                  <a:srgbClr val="002060"/>
                </a:solidFill>
              </a:rPr>
              <a:t>UTILIZATION OF EQUIPMENTS</a:t>
            </a:r>
            <a:endParaRPr lang="en-US" sz="3100" dirty="0"/>
          </a:p>
        </p:txBody>
      </p:sp>
      <p:pic>
        <p:nvPicPr>
          <p:cNvPr id="4" name="chart"/>
          <p:cNvPicPr>
            <a:picLocks noGrp="1" noChangeAspect="1"/>
          </p:cNvPicPr>
          <p:nvPr>
            <p:ph idx="1"/>
          </p:nvPr>
        </p:nvPicPr>
        <p:blipFill>
          <a:blip r:embed="rId2" cstate="print"/>
          <a:stretch>
            <a:fillRect/>
          </a:stretch>
        </p:blipFill>
        <p:spPr>
          <a:xfrm>
            <a:off x="0" y="1524000"/>
            <a:ext cx="9144000" cy="5029200"/>
          </a:xfrm>
          <a:prstGeom prst="rect">
            <a:avLst/>
          </a:prstGeom>
          <a:gradFill>
            <a:gsLst>
              <a:gs pos="0">
                <a:srgbClr val="FFEFD1"/>
              </a:gs>
              <a:gs pos="64999">
                <a:srgbClr val="F0EBD5"/>
              </a:gs>
              <a:gs pos="100000">
                <a:srgbClr val="D1C39F"/>
              </a:gs>
            </a:gsLst>
            <a:lin ang="5400000" scaled="0"/>
          </a:grad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667512"/>
          </a:xfrm>
        </p:spPr>
        <p:txBody>
          <a:bodyPr>
            <a:normAutofit/>
          </a:bodyPr>
          <a:lstStyle/>
          <a:p>
            <a:r>
              <a:rPr lang="en-US" sz="3600" b="1" u="sng" dirty="0" smtClean="0"/>
              <a:t>PATIENT SATISFACTION LEVEL FOR O.T</a:t>
            </a:r>
            <a:endParaRPr lang="en-US" sz="3600" b="1" u="sng" dirty="0"/>
          </a:p>
        </p:txBody>
      </p:sp>
      <p:graphicFrame>
        <p:nvGraphicFramePr>
          <p:cNvPr id="7" name="Content Placeholder 6"/>
          <p:cNvGraphicFramePr>
            <a:graphicFrameLocks noGrp="1"/>
          </p:cNvGraphicFramePr>
          <p:nvPr>
            <p:ph sz="half" idx="1"/>
          </p:nvPr>
        </p:nvGraphicFramePr>
        <p:xfrm>
          <a:off x="457200" y="1920874"/>
          <a:ext cx="4038600" cy="4632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nvPr>
        </p:nvGraphicFramePr>
        <p:xfrm>
          <a:off x="4648200" y="1920874"/>
          <a:ext cx="4038600" cy="46323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sz="2800" b="1" u="sng" dirty="0" smtClean="0"/>
              <a:t>MANPOWER IN O.T</a:t>
            </a:r>
            <a:endParaRPr lang="en-US" sz="2800" b="1" u="sng" dirty="0"/>
          </a:p>
        </p:txBody>
      </p:sp>
      <p:sp>
        <p:nvSpPr>
          <p:cNvPr id="3" name="Content Placeholder 2"/>
          <p:cNvSpPr>
            <a:spLocks noGrp="1"/>
          </p:cNvSpPr>
          <p:nvPr>
            <p:ph sz="half" idx="1"/>
          </p:nvPr>
        </p:nvSpPr>
        <p:spPr>
          <a:xfrm>
            <a:off x="457200" y="1920085"/>
            <a:ext cx="4038600" cy="2651915"/>
          </a:xfrm>
        </p:spPr>
        <p:txBody>
          <a:bodyPr>
            <a:normAutofit/>
          </a:bodyPr>
          <a:lstStyle/>
          <a:p>
            <a:pPr>
              <a:buNone/>
            </a:pPr>
            <a:endParaRPr lang="en-US" dirty="0" smtClean="0"/>
          </a:p>
          <a:p>
            <a:endParaRPr lang="en-US" dirty="0"/>
          </a:p>
        </p:txBody>
      </p:sp>
      <p:graphicFrame>
        <p:nvGraphicFramePr>
          <p:cNvPr id="5" name="Content Placeholder 4"/>
          <p:cNvGraphicFramePr>
            <a:graphicFrameLocks noGrp="1"/>
          </p:cNvGraphicFramePr>
          <p:nvPr>
            <p:ph sz="half" idx="2"/>
          </p:nvPr>
        </p:nvGraphicFramePr>
        <p:xfrm>
          <a:off x="304800" y="1600200"/>
          <a:ext cx="3048000" cy="2593848"/>
        </p:xfrm>
        <a:graphic>
          <a:graphicData uri="http://schemas.openxmlformats.org/drawingml/2006/table">
            <a:tbl>
              <a:tblPr/>
              <a:tblGrid>
                <a:gridCol w="2229679"/>
                <a:gridCol w="818321"/>
              </a:tblGrid>
              <a:tr h="241300">
                <a:tc>
                  <a:txBody>
                    <a:bodyPr/>
                    <a:lstStyle/>
                    <a:p>
                      <a:pPr marL="0" marR="0">
                        <a:lnSpc>
                          <a:spcPct val="115000"/>
                        </a:lnSpc>
                        <a:spcBef>
                          <a:spcPts val="0"/>
                        </a:spcBef>
                        <a:spcAft>
                          <a:spcPts val="0"/>
                        </a:spcAft>
                      </a:pPr>
                      <a:r>
                        <a:rPr lang="en-US" sz="2000" b="1" dirty="0">
                          <a:solidFill>
                            <a:srgbClr val="1F497D"/>
                          </a:solidFill>
                          <a:latin typeface="Calibri"/>
                          <a:ea typeface="Times New Roman"/>
                          <a:cs typeface="Times New Roman"/>
                        </a:rPr>
                        <a:t>Current Manpower</a:t>
                      </a:r>
                      <a:endParaRPr lang="en-US" sz="2000" dirty="0">
                        <a:latin typeface="Calibri"/>
                        <a:ea typeface="Calibri"/>
                        <a:cs typeface="Times New Roman"/>
                      </a:endParaRPr>
                    </a:p>
                  </a:txBody>
                  <a:tcPr marL="68580" marR="68580" marT="0" marB="0" anchor="b">
                    <a:lnL>
                      <a:noFill/>
                    </a:lnL>
                    <a:lnR>
                      <a:noFill/>
                    </a:lnR>
                    <a:lnT>
                      <a:noFill/>
                    </a:lnT>
                    <a:lnB w="19050" cap="flat" cmpd="sng" algn="ctr">
                      <a:solidFill>
                        <a:srgbClr val="4F81BD"/>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800" b="1" dirty="0">
                          <a:solidFill>
                            <a:srgbClr val="1F497D"/>
                          </a:solidFill>
                          <a:latin typeface="Calibri"/>
                          <a:ea typeface="Times New Roman"/>
                          <a:cs typeface="Times New Roman"/>
                        </a:rPr>
                        <a:t> </a:t>
                      </a:r>
                      <a:endParaRPr lang="en-US" sz="1800" dirty="0">
                        <a:latin typeface="Calibri"/>
                        <a:ea typeface="Calibri"/>
                        <a:cs typeface="Times New Roman"/>
                      </a:endParaRPr>
                    </a:p>
                  </a:txBody>
                  <a:tcPr marL="68580" marR="68580" marT="0" marB="0" anchor="b">
                    <a:lnL>
                      <a:noFill/>
                    </a:lnL>
                    <a:lnR>
                      <a:noFill/>
                    </a:lnR>
                    <a:lnT>
                      <a:noFill/>
                    </a:lnT>
                    <a:lnB w="19050" cap="flat" cmpd="sng" algn="ctr">
                      <a:solidFill>
                        <a:srgbClr val="4F81BD"/>
                      </a:solidFill>
                      <a:prstDash val="solid"/>
                      <a:round/>
                      <a:headEnd type="none" w="med" len="med"/>
                      <a:tailEnd type="none" w="med" len="med"/>
                    </a:lnB>
                    <a:solidFill>
                      <a:srgbClr val="EAF1DD"/>
                    </a:solidFill>
                  </a:tcPr>
                </a:tc>
              </a:tr>
              <a:tr h="187325">
                <a:tc>
                  <a:txBody>
                    <a:bodyPr/>
                    <a:lstStyle/>
                    <a:p>
                      <a:pPr marL="0" marR="0">
                        <a:lnSpc>
                          <a:spcPct val="115000"/>
                        </a:lnSpc>
                        <a:spcBef>
                          <a:spcPts val="0"/>
                        </a:spcBef>
                        <a:spcAft>
                          <a:spcPts val="0"/>
                        </a:spcAft>
                      </a:pPr>
                      <a:r>
                        <a:rPr lang="en-US" sz="1600" b="1" dirty="0">
                          <a:solidFill>
                            <a:srgbClr val="000000"/>
                          </a:solidFill>
                          <a:latin typeface="+mj-lt"/>
                          <a:ea typeface="Times New Roman"/>
                          <a:cs typeface="Times New Roman"/>
                        </a:rPr>
                        <a:t>Nurses</a:t>
                      </a:r>
                      <a:endParaRPr lang="en-US" sz="1600" dirty="0">
                        <a:latin typeface="+mj-lt"/>
                        <a:ea typeface="Calibri"/>
                        <a:cs typeface="Times New Roman"/>
                      </a:endParaRPr>
                    </a:p>
                  </a:txBody>
                  <a:tcPr marL="68580" marR="68580" marT="0" marB="0" anchor="b">
                    <a:lnL>
                      <a:noFill/>
                    </a:lnL>
                    <a:lnR>
                      <a:noFill/>
                    </a:lnR>
                    <a:lnT w="19050" cap="flat" cmpd="sng" algn="ctr">
                      <a:solidFill>
                        <a:srgbClr val="4F81BD"/>
                      </a:solidFill>
                      <a:prstDash val="solid"/>
                      <a:round/>
                      <a:headEnd type="none" w="med" len="med"/>
                      <a:tailEnd type="none" w="med" len="med"/>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latin typeface="+mj-lt"/>
                          <a:ea typeface="Times New Roman"/>
                          <a:cs typeface="Times New Roman"/>
                        </a:rPr>
                        <a:t>6</a:t>
                      </a:r>
                      <a:endParaRPr lang="en-US" sz="1600">
                        <a:latin typeface="+mj-lt"/>
                        <a:ea typeface="Calibri"/>
                        <a:cs typeface="Times New Roman"/>
                      </a:endParaRPr>
                    </a:p>
                  </a:txBody>
                  <a:tcPr marL="68580" marR="68580" marT="0" marB="0" anchor="b">
                    <a:lnL>
                      <a:noFill/>
                    </a:lnL>
                    <a:lnR>
                      <a:noFill/>
                    </a:lnR>
                    <a:lnT w="19050" cap="flat" cmpd="sng" algn="ctr">
                      <a:solidFill>
                        <a:srgbClr val="4F81BD"/>
                      </a:solidFill>
                      <a:prstDash val="solid"/>
                      <a:round/>
                      <a:headEnd type="none" w="med" len="med"/>
                      <a:tailEnd type="none" w="med" len="med"/>
                    </a:lnT>
                    <a:lnB>
                      <a:noFill/>
                    </a:lnB>
                    <a:solidFill>
                      <a:srgbClr val="EAF1DD"/>
                    </a:solidFill>
                  </a:tcPr>
                </a:tc>
              </a:tr>
              <a:tr h="178435">
                <a:tc>
                  <a:txBody>
                    <a:bodyPr/>
                    <a:lstStyle/>
                    <a:p>
                      <a:pPr marL="0" marR="0">
                        <a:lnSpc>
                          <a:spcPct val="115000"/>
                        </a:lnSpc>
                        <a:spcBef>
                          <a:spcPts val="0"/>
                        </a:spcBef>
                        <a:spcAft>
                          <a:spcPts val="0"/>
                        </a:spcAft>
                      </a:pPr>
                      <a:r>
                        <a:rPr lang="en-US" sz="1600" b="1" dirty="0">
                          <a:solidFill>
                            <a:srgbClr val="000000"/>
                          </a:solidFill>
                          <a:latin typeface="+mj-lt"/>
                          <a:ea typeface="Times New Roman"/>
                          <a:cs typeface="Times New Roman"/>
                        </a:rPr>
                        <a:t>(including nursing supervisor)</a:t>
                      </a:r>
                      <a:endParaRPr lang="en-US" sz="1600" dirty="0">
                        <a:latin typeface="+mj-lt"/>
                        <a:ea typeface="Calibri"/>
                        <a:cs typeface="Times New Roman"/>
                      </a:endParaRPr>
                    </a:p>
                  </a:txBody>
                  <a:tcPr marL="68580" marR="6858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latin typeface="+mj-lt"/>
                          <a:ea typeface="Times New Roman"/>
                          <a:cs typeface="Times New Roman"/>
                        </a:rPr>
                        <a:t> </a:t>
                      </a:r>
                      <a:endParaRPr lang="en-US" sz="1600">
                        <a:latin typeface="+mj-lt"/>
                        <a:ea typeface="Calibri"/>
                        <a:cs typeface="Times New Roman"/>
                      </a:endParaRPr>
                    </a:p>
                  </a:txBody>
                  <a:tcPr marL="68580" marR="68580" marT="0" marB="0" anchor="b">
                    <a:lnL>
                      <a:noFill/>
                    </a:lnL>
                    <a:lnR>
                      <a:noFill/>
                    </a:lnR>
                    <a:lnT>
                      <a:noFill/>
                    </a:lnT>
                    <a:lnB>
                      <a:noFill/>
                    </a:lnB>
                    <a:solidFill>
                      <a:srgbClr val="EAF1DD"/>
                    </a:solidFill>
                  </a:tcPr>
                </a:tc>
              </a:tr>
              <a:tr h="178435">
                <a:tc>
                  <a:txBody>
                    <a:bodyPr/>
                    <a:lstStyle/>
                    <a:p>
                      <a:pPr marL="0" marR="0">
                        <a:lnSpc>
                          <a:spcPct val="115000"/>
                        </a:lnSpc>
                        <a:spcBef>
                          <a:spcPts val="0"/>
                        </a:spcBef>
                        <a:spcAft>
                          <a:spcPts val="0"/>
                        </a:spcAft>
                      </a:pPr>
                      <a:r>
                        <a:rPr lang="en-US" sz="1600" b="1" dirty="0">
                          <a:solidFill>
                            <a:srgbClr val="000000"/>
                          </a:solidFill>
                          <a:latin typeface="+mj-lt"/>
                          <a:ea typeface="Times New Roman"/>
                          <a:cs typeface="Times New Roman"/>
                        </a:rPr>
                        <a:t> </a:t>
                      </a:r>
                      <a:endParaRPr lang="en-US" sz="1600" dirty="0">
                        <a:latin typeface="+mj-lt"/>
                        <a:ea typeface="Calibri"/>
                        <a:cs typeface="Times New Roman"/>
                      </a:endParaRPr>
                    </a:p>
                  </a:txBody>
                  <a:tcPr marL="68580" marR="6858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latin typeface="+mj-lt"/>
                          <a:ea typeface="Times New Roman"/>
                          <a:cs typeface="Times New Roman"/>
                        </a:rPr>
                        <a:t> </a:t>
                      </a:r>
                      <a:endParaRPr lang="en-US" sz="1600">
                        <a:latin typeface="+mj-lt"/>
                        <a:ea typeface="Calibri"/>
                        <a:cs typeface="Times New Roman"/>
                      </a:endParaRPr>
                    </a:p>
                  </a:txBody>
                  <a:tcPr marL="68580" marR="68580" marT="0" marB="0" anchor="b">
                    <a:lnL>
                      <a:noFill/>
                    </a:lnL>
                    <a:lnR>
                      <a:noFill/>
                    </a:lnR>
                    <a:lnT>
                      <a:noFill/>
                    </a:lnT>
                    <a:lnB>
                      <a:noFill/>
                    </a:lnB>
                    <a:solidFill>
                      <a:srgbClr val="EAF1DD"/>
                    </a:solidFill>
                  </a:tcPr>
                </a:tc>
              </a:tr>
              <a:tr h="178435">
                <a:tc>
                  <a:txBody>
                    <a:bodyPr/>
                    <a:lstStyle/>
                    <a:p>
                      <a:pPr marL="0" marR="0">
                        <a:lnSpc>
                          <a:spcPct val="115000"/>
                        </a:lnSpc>
                        <a:spcBef>
                          <a:spcPts val="0"/>
                        </a:spcBef>
                        <a:spcAft>
                          <a:spcPts val="0"/>
                        </a:spcAft>
                      </a:pPr>
                      <a:r>
                        <a:rPr lang="en-US" sz="1600" b="1" dirty="0">
                          <a:solidFill>
                            <a:srgbClr val="000000"/>
                          </a:solidFill>
                          <a:latin typeface="+mj-lt"/>
                          <a:ea typeface="Times New Roman"/>
                          <a:cs typeface="Times New Roman"/>
                        </a:rPr>
                        <a:t>Technician Total no</a:t>
                      </a:r>
                      <a:endParaRPr lang="en-US" sz="1600" dirty="0">
                        <a:latin typeface="+mj-lt"/>
                        <a:ea typeface="Calibri"/>
                        <a:cs typeface="Times New Roman"/>
                      </a:endParaRPr>
                    </a:p>
                  </a:txBody>
                  <a:tcPr marL="68580" marR="6858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latin typeface="+mj-lt"/>
                          <a:ea typeface="Times New Roman"/>
                          <a:cs typeface="Times New Roman"/>
                        </a:rPr>
                        <a:t>7</a:t>
                      </a:r>
                      <a:endParaRPr lang="en-US" sz="1600">
                        <a:latin typeface="+mj-lt"/>
                        <a:ea typeface="Calibri"/>
                        <a:cs typeface="Times New Roman"/>
                      </a:endParaRPr>
                    </a:p>
                  </a:txBody>
                  <a:tcPr marL="68580" marR="68580" marT="0" marB="0" anchor="b">
                    <a:lnL>
                      <a:noFill/>
                    </a:lnL>
                    <a:lnR>
                      <a:noFill/>
                    </a:lnR>
                    <a:lnT>
                      <a:noFill/>
                    </a:lnT>
                    <a:lnB>
                      <a:noFill/>
                    </a:lnB>
                    <a:solidFill>
                      <a:srgbClr val="EAF1DD"/>
                    </a:solidFill>
                  </a:tcPr>
                </a:tc>
              </a:tr>
              <a:tr h="178435">
                <a:tc>
                  <a:txBody>
                    <a:bodyPr/>
                    <a:lstStyle/>
                    <a:p>
                      <a:pPr marL="0" marR="0">
                        <a:lnSpc>
                          <a:spcPct val="115000"/>
                        </a:lnSpc>
                        <a:spcBef>
                          <a:spcPts val="0"/>
                        </a:spcBef>
                        <a:spcAft>
                          <a:spcPts val="0"/>
                        </a:spcAft>
                      </a:pPr>
                      <a:r>
                        <a:rPr lang="en-US" sz="1600" b="1" dirty="0">
                          <a:solidFill>
                            <a:srgbClr val="000000"/>
                          </a:solidFill>
                          <a:latin typeface="+mj-lt"/>
                          <a:ea typeface="Times New Roman"/>
                          <a:cs typeface="Times New Roman"/>
                        </a:rPr>
                        <a:t>Morning</a:t>
                      </a:r>
                      <a:endParaRPr lang="en-US" sz="1600" dirty="0">
                        <a:latin typeface="+mj-lt"/>
                        <a:ea typeface="Calibri"/>
                        <a:cs typeface="Times New Roman"/>
                      </a:endParaRPr>
                    </a:p>
                  </a:txBody>
                  <a:tcPr marL="68580" marR="6858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mj-lt"/>
                          <a:ea typeface="Times New Roman"/>
                          <a:cs typeface="Times New Roman"/>
                        </a:rPr>
                        <a:t>5</a:t>
                      </a:r>
                      <a:endParaRPr lang="en-US" sz="1600" dirty="0">
                        <a:latin typeface="+mj-lt"/>
                        <a:ea typeface="Calibri"/>
                        <a:cs typeface="Times New Roman"/>
                      </a:endParaRPr>
                    </a:p>
                  </a:txBody>
                  <a:tcPr marL="68580" marR="68580" marT="0" marB="0" anchor="b">
                    <a:lnL>
                      <a:noFill/>
                    </a:lnL>
                    <a:lnR>
                      <a:noFill/>
                    </a:lnR>
                    <a:lnT>
                      <a:noFill/>
                    </a:lnT>
                    <a:lnB>
                      <a:noFill/>
                    </a:lnB>
                    <a:solidFill>
                      <a:srgbClr val="EAF1DD"/>
                    </a:solidFill>
                  </a:tcPr>
                </a:tc>
              </a:tr>
              <a:tr h="178435">
                <a:tc>
                  <a:txBody>
                    <a:bodyPr/>
                    <a:lstStyle/>
                    <a:p>
                      <a:pPr marL="0" marR="0">
                        <a:lnSpc>
                          <a:spcPct val="115000"/>
                        </a:lnSpc>
                        <a:spcBef>
                          <a:spcPts val="0"/>
                        </a:spcBef>
                        <a:spcAft>
                          <a:spcPts val="0"/>
                        </a:spcAft>
                      </a:pPr>
                      <a:r>
                        <a:rPr lang="en-US" sz="1600" b="1" dirty="0">
                          <a:solidFill>
                            <a:srgbClr val="000000"/>
                          </a:solidFill>
                          <a:latin typeface="+mj-lt"/>
                          <a:ea typeface="Times New Roman"/>
                          <a:cs typeface="Times New Roman"/>
                        </a:rPr>
                        <a:t>Night</a:t>
                      </a:r>
                      <a:endParaRPr lang="en-US" sz="1600" dirty="0">
                        <a:latin typeface="+mj-lt"/>
                        <a:ea typeface="Calibri"/>
                        <a:cs typeface="Times New Roman"/>
                      </a:endParaRPr>
                    </a:p>
                  </a:txBody>
                  <a:tcPr marL="68580" marR="6858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mj-lt"/>
                          <a:ea typeface="Times New Roman"/>
                          <a:cs typeface="Times New Roman"/>
                        </a:rPr>
                        <a:t>1</a:t>
                      </a:r>
                      <a:endParaRPr lang="en-US" sz="1600" dirty="0">
                        <a:latin typeface="+mj-lt"/>
                        <a:ea typeface="Calibri"/>
                        <a:cs typeface="Times New Roman"/>
                      </a:endParaRPr>
                    </a:p>
                  </a:txBody>
                  <a:tcPr marL="68580" marR="68580" marT="0" marB="0" anchor="b">
                    <a:lnL>
                      <a:noFill/>
                    </a:lnL>
                    <a:lnR>
                      <a:noFill/>
                    </a:lnR>
                    <a:lnT>
                      <a:noFill/>
                    </a:lnT>
                    <a:lnB>
                      <a:noFill/>
                    </a:lnB>
                    <a:solidFill>
                      <a:srgbClr val="EAF1DD"/>
                    </a:solidFill>
                  </a:tcPr>
                </a:tc>
              </a:tr>
              <a:tr h="178435">
                <a:tc>
                  <a:txBody>
                    <a:bodyPr/>
                    <a:lstStyle/>
                    <a:p>
                      <a:pPr marL="0" marR="0">
                        <a:lnSpc>
                          <a:spcPct val="115000"/>
                        </a:lnSpc>
                        <a:spcBef>
                          <a:spcPts val="0"/>
                        </a:spcBef>
                        <a:spcAft>
                          <a:spcPts val="0"/>
                        </a:spcAft>
                      </a:pPr>
                      <a:r>
                        <a:rPr lang="en-US" sz="1600" b="1">
                          <a:solidFill>
                            <a:srgbClr val="000000"/>
                          </a:solidFill>
                          <a:latin typeface="+mj-lt"/>
                          <a:ea typeface="Times New Roman"/>
                          <a:cs typeface="Times New Roman"/>
                        </a:rPr>
                        <a:t>Evening</a:t>
                      </a:r>
                      <a:endParaRPr lang="en-US" sz="1600">
                        <a:latin typeface="+mj-lt"/>
                        <a:ea typeface="Calibri"/>
                        <a:cs typeface="Times New Roman"/>
                      </a:endParaRPr>
                    </a:p>
                  </a:txBody>
                  <a:tcPr marL="68580" marR="6858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mj-lt"/>
                          <a:ea typeface="Times New Roman"/>
                          <a:cs typeface="Times New Roman"/>
                        </a:rPr>
                        <a:t>1</a:t>
                      </a:r>
                      <a:endParaRPr lang="en-US" sz="1600" dirty="0">
                        <a:latin typeface="+mj-lt"/>
                        <a:ea typeface="Calibri"/>
                        <a:cs typeface="Times New Roman"/>
                      </a:endParaRPr>
                    </a:p>
                  </a:txBody>
                  <a:tcPr marL="68580" marR="68580" marT="0" marB="0" anchor="b">
                    <a:lnL>
                      <a:noFill/>
                    </a:lnL>
                    <a:lnR>
                      <a:noFill/>
                    </a:lnR>
                    <a:lnT>
                      <a:noFill/>
                    </a:lnT>
                    <a:lnB>
                      <a:noFill/>
                    </a:lnB>
                    <a:solidFill>
                      <a:srgbClr val="EAF1DD"/>
                    </a:solidFill>
                  </a:tcPr>
                </a:tc>
              </a:tr>
            </a:tbl>
          </a:graphicData>
        </a:graphic>
      </p:graphicFrame>
      <p:graphicFrame>
        <p:nvGraphicFramePr>
          <p:cNvPr id="6" name="Table 5"/>
          <p:cNvGraphicFramePr>
            <a:graphicFrameLocks noGrp="1"/>
          </p:cNvGraphicFramePr>
          <p:nvPr/>
        </p:nvGraphicFramePr>
        <p:xfrm>
          <a:off x="3581400" y="1143001"/>
          <a:ext cx="5333999" cy="5565324"/>
        </p:xfrm>
        <a:graphic>
          <a:graphicData uri="http://schemas.openxmlformats.org/drawingml/2006/table">
            <a:tbl>
              <a:tblPr/>
              <a:tblGrid>
                <a:gridCol w="2174889"/>
                <a:gridCol w="2330294"/>
                <a:gridCol w="828816"/>
              </a:tblGrid>
              <a:tr h="665861">
                <a:tc>
                  <a:txBody>
                    <a:bodyPr/>
                    <a:lstStyle/>
                    <a:p>
                      <a:pPr marL="0" marR="0">
                        <a:lnSpc>
                          <a:spcPct val="115000"/>
                        </a:lnSpc>
                        <a:spcBef>
                          <a:spcPts val="0"/>
                        </a:spcBef>
                        <a:spcAft>
                          <a:spcPts val="0"/>
                        </a:spcAft>
                      </a:pPr>
                      <a:r>
                        <a:rPr lang="en-US" sz="2000" b="1" dirty="0">
                          <a:solidFill>
                            <a:srgbClr val="1F497D"/>
                          </a:solidFill>
                          <a:latin typeface="Calibri"/>
                          <a:ea typeface="Times New Roman"/>
                          <a:cs typeface="Times New Roman"/>
                        </a:rPr>
                        <a:t>Optimal Manpower</a:t>
                      </a:r>
                      <a:endParaRPr lang="en-US" sz="2000" dirty="0">
                        <a:latin typeface="Calibri"/>
                        <a:ea typeface="Calibri"/>
                        <a:cs typeface="Times New Roman"/>
                      </a:endParaRPr>
                    </a:p>
                  </a:txBody>
                  <a:tcPr marL="59560" marR="59560" marT="0" marB="0" anchor="b">
                    <a:lnL>
                      <a:noFill/>
                    </a:lnL>
                    <a:lnR>
                      <a:noFill/>
                    </a:lnR>
                    <a:lnT>
                      <a:noFill/>
                    </a:lnT>
                    <a:lnB w="19050" cap="flat" cmpd="sng" algn="ctr">
                      <a:solidFill>
                        <a:srgbClr val="4F81BD"/>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600">
                          <a:solidFill>
                            <a:srgbClr val="000000"/>
                          </a:solidFill>
                          <a:latin typeface="Calibri"/>
                          <a:ea typeface="Times New Roman"/>
                          <a:cs typeface="Times New Roman"/>
                        </a:rPr>
                        <a:t> </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600">
                          <a:solidFill>
                            <a:srgbClr val="000000"/>
                          </a:solidFill>
                          <a:latin typeface="Calibri"/>
                          <a:ea typeface="Times New Roman"/>
                          <a:cs typeface="Times New Roman"/>
                        </a:rPr>
                        <a:t> </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r>
              <a:tr h="532639">
                <a:tc>
                  <a:txBody>
                    <a:bodyPr/>
                    <a:lstStyle/>
                    <a:p>
                      <a:pPr marL="0" marR="0">
                        <a:lnSpc>
                          <a:spcPct val="115000"/>
                        </a:lnSpc>
                        <a:spcBef>
                          <a:spcPts val="0"/>
                        </a:spcBef>
                        <a:spcAft>
                          <a:spcPts val="0"/>
                        </a:spcAft>
                      </a:pPr>
                      <a:r>
                        <a:rPr lang="en-US" sz="1600" b="1" dirty="0">
                          <a:solidFill>
                            <a:srgbClr val="000000"/>
                          </a:solidFill>
                          <a:latin typeface="Calibri"/>
                          <a:ea typeface="Times New Roman"/>
                          <a:cs typeface="Times New Roman"/>
                        </a:rPr>
                        <a:t>Staff</a:t>
                      </a:r>
                      <a:endParaRPr lang="en-US" sz="1600" dirty="0">
                        <a:latin typeface="Calibri"/>
                        <a:ea typeface="Calibri"/>
                        <a:cs typeface="Times New Roman"/>
                      </a:endParaRPr>
                    </a:p>
                  </a:txBody>
                  <a:tcPr marL="59560" marR="59560" marT="0" marB="0" anchor="b">
                    <a:lnL>
                      <a:noFill/>
                    </a:lnL>
                    <a:lnR>
                      <a:noFill/>
                    </a:lnR>
                    <a:lnT w="19050" cap="flat" cmpd="sng" algn="ctr">
                      <a:solidFill>
                        <a:srgbClr val="4F81BD"/>
                      </a:solidFill>
                      <a:prstDash val="solid"/>
                      <a:round/>
                      <a:headEnd type="none" w="med" len="med"/>
                      <a:tailEnd type="none" w="med" len="med"/>
                    </a:lnT>
                    <a:lnB>
                      <a:noFill/>
                    </a:lnB>
                  </a:tcPr>
                </a:tc>
                <a:tc>
                  <a:txBody>
                    <a:bodyPr/>
                    <a:lstStyle/>
                    <a:p>
                      <a:pPr>
                        <a:lnSpc>
                          <a:spcPct val="115000"/>
                        </a:lnSpc>
                      </a:pPr>
                      <a:endParaRPr lang="en-US" sz="1600" dirty="0">
                        <a:latin typeface="Calibri"/>
                      </a:endParaRPr>
                    </a:p>
                  </a:txBody>
                  <a:tcPr marL="59560" marR="5956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Total</a:t>
                      </a:r>
                      <a:endParaRPr lang="en-US" sz="1600" dirty="0">
                        <a:latin typeface="Calibri"/>
                        <a:ea typeface="Calibri"/>
                        <a:cs typeface="Times New Roman"/>
                      </a:endParaRPr>
                    </a:p>
                  </a:txBody>
                  <a:tcPr marL="59560" marR="59560" marT="0" marB="0" anchor="b">
                    <a:lnL>
                      <a:noFill/>
                    </a:lnL>
                    <a:lnR>
                      <a:noFill/>
                    </a:lnR>
                    <a:lnT>
                      <a:noFill/>
                    </a:lnT>
                    <a:lnB>
                      <a:noFill/>
                    </a:lnB>
                  </a:tcPr>
                </a:tc>
              </a:tr>
              <a:tr h="261245">
                <a:tc>
                  <a:txBody>
                    <a:bodyPr/>
                    <a:lstStyle/>
                    <a:p>
                      <a:pPr marL="0" marR="0">
                        <a:lnSpc>
                          <a:spcPct val="115000"/>
                        </a:lnSpc>
                        <a:spcBef>
                          <a:spcPts val="0"/>
                        </a:spcBef>
                        <a:spcAft>
                          <a:spcPts val="0"/>
                        </a:spcAft>
                      </a:pPr>
                      <a:r>
                        <a:rPr lang="en-US" sz="1600" b="1" dirty="0">
                          <a:solidFill>
                            <a:srgbClr val="000000"/>
                          </a:solidFill>
                          <a:latin typeface="Calibri"/>
                          <a:ea typeface="Times New Roman"/>
                          <a:cs typeface="Times New Roman"/>
                        </a:rPr>
                        <a:t>Nurses</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r>
              <a:tr h="532639">
                <a:tc>
                  <a:txBody>
                    <a:bodyPr/>
                    <a:lstStyle/>
                    <a:p>
                      <a:pPr marL="0" marR="0">
                        <a:lnSpc>
                          <a:spcPct val="115000"/>
                        </a:lnSpc>
                        <a:spcBef>
                          <a:spcPts val="0"/>
                        </a:spcBef>
                        <a:spcAft>
                          <a:spcPts val="0"/>
                        </a:spcAft>
                      </a:pPr>
                      <a:r>
                        <a:rPr lang="en-US" sz="1600" b="1" dirty="0">
                          <a:solidFill>
                            <a:srgbClr val="000000"/>
                          </a:solidFill>
                          <a:latin typeface="Calibri"/>
                          <a:ea typeface="Times New Roman"/>
                          <a:cs typeface="Times New Roman"/>
                        </a:rPr>
                        <a:t>Nurses per O.T</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2each (1 scrub+1 circulating)</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8</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r>
              <a:tr h="261245">
                <a:tc>
                  <a:txBody>
                    <a:bodyPr/>
                    <a:lstStyle/>
                    <a:p>
                      <a:pPr marL="0" marR="0">
                        <a:lnSpc>
                          <a:spcPct val="115000"/>
                        </a:lnSpc>
                        <a:spcBef>
                          <a:spcPts val="0"/>
                        </a:spcBef>
                        <a:spcAft>
                          <a:spcPts val="0"/>
                        </a:spcAft>
                      </a:pPr>
                      <a:r>
                        <a:rPr lang="en-US" sz="1600" b="1" dirty="0">
                          <a:solidFill>
                            <a:srgbClr val="000000"/>
                          </a:solidFill>
                          <a:latin typeface="Calibri"/>
                          <a:ea typeface="Times New Roman"/>
                          <a:cs typeface="Times New Roman"/>
                        </a:rPr>
                        <a:t>Pre operative room</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1</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r>
              <a:tr h="261245">
                <a:tc>
                  <a:txBody>
                    <a:bodyPr/>
                    <a:lstStyle/>
                    <a:p>
                      <a:pPr marL="0" marR="0">
                        <a:lnSpc>
                          <a:spcPct val="115000"/>
                        </a:lnSpc>
                        <a:spcBef>
                          <a:spcPts val="0"/>
                        </a:spcBef>
                        <a:spcAft>
                          <a:spcPts val="0"/>
                        </a:spcAft>
                      </a:pPr>
                      <a:r>
                        <a:rPr lang="en-US" sz="1600" b="1" dirty="0">
                          <a:solidFill>
                            <a:srgbClr val="000000"/>
                          </a:solidFill>
                          <a:latin typeface="Calibri"/>
                          <a:ea typeface="Times New Roman"/>
                          <a:cs typeface="Times New Roman"/>
                        </a:rPr>
                        <a:t>Night shift</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1</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r>
              <a:tr h="261245">
                <a:tc>
                  <a:txBody>
                    <a:bodyPr/>
                    <a:lstStyle/>
                    <a:p>
                      <a:pPr marL="0" marR="0">
                        <a:lnSpc>
                          <a:spcPct val="115000"/>
                        </a:lnSpc>
                        <a:spcBef>
                          <a:spcPts val="0"/>
                        </a:spcBef>
                        <a:spcAft>
                          <a:spcPts val="0"/>
                        </a:spcAft>
                      </a:pPr>
                      <a:r>
                        <a:rPr lang="en-US" sz="1600" b="1" dirty="0">
                          <a:solidFill>
                            <a:srgbClr val="000000"/>
                          </a:solidFill>
                          <a:latin typeface="Calibri"/>
                          <a:ea typeface="Times New Roman"/>
                          <a:cs typeface="Times New Roman"/>
                        </a:rPr>
                        <a:t>Nursing Supervisor</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1</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r>
              <a:tr h="261245">
                <a:tc>
                  <a:txBody>
                    <a:bodyPr/>
                    <a:lstStyle/>
                    <a:p>
                      <a:pPr marL="0" marR="0">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Total</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11</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r>
              <a:tr h="261245">
                <a:tc>
                  <a:txBody>
                    <a:bodyPr/>
                    <a:lstStyle/>
                    <a:p>
                      <a:pPr marL="0" marR="0">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r>
              <a:tr h="261245">
                <a:tc>
                  <a:txBody>
                    <a:bodyPr/>
                    <a:lstStyle/>
                    <a:p>
                      <a:pPr marL="0" marR="0">
                        <a:lnSpc>
                          <a:spcPct val="115000"/>
                        </a:lnSpc>
                        <a:spcBef>
                          <a:spcPts val="0"/>
                        </a:spcBef>
                        <a:spcAft>
                          <a:spcPts val="0"/>
                        </a:spcAft>
                      </a:pPr>
                      <a:r>
                        <a:rPr lang="en-US" sz="1600" b="1">
                          <a:solidFill>
                            <a:srgbClr val="000000"/>
                          </a:solidFill>
                          <a:latin typeface="Calibri"/>
                          <a:ea typeface="Times New Roman"/>
                          <a:cs typeface="Times New Roman"/>
                        </a:rPr>
                        <a:t>Technician</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r>
              <a:tr h="261245">
                <a:tc>
                  <a:txBody>
                    <a:bodyPr/>
                    <a:lstStyle/>
                    <a:p>
                      <a:pPr marL="0" marR="0">
                        <a:lnSpc>
                          <a:spcPct val="115000"/>
                        </a:lnSpc>
                        <a:spcBef>
                          <a:spcPts val="0"/>
                        </a:spcBef>
                        <a:spcAft>
                          <a:spcPts val="0"/>
                        </a:spcAft>
                      </a:pPr>
                      <a:r>
                        <a:rPr lang="en-US" sz="1600" b="1">
                          <a:solidFill>
                            <a:srgbClr val="000000"/>
                          </a:solidFill>
                          <a:latin typeface="Calibri"/>
                          <a:ea typeface="Times New Roman"/>
                          <a:cs typeface="Times New Roman"/>
                        </a:rPr>
                        <a:t>one each in O.T</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4</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r>
              <a:tr h="261245">
                <a:tc>
                  <a:txBody>
                    <a:bodyPr/>
                    <a:lstStyle/>
                    <a:p>
                      <a:pPr marL="0" marR="0">
                        <a:lnSpc>
                          <a:spcPct val="115000"/>
                        </a:lnSpc>
                        <a:spcBef>
                          <a:spcPts val="0"/>
                        </a:spcBef>
                        <a:spcAft>
                          <a:spcPts val="0"/>
                        </a:spcAft>
                      </a:pPr>
                      <a:r>
                        <a:rPr lang="en-US" sz="1600" b="1">
                          <a:solidFill>
                            <a:srgbClr val="000000"/>
                          </a:solidFill>
                          <a:latin typeface="Calibri"/>
                          <a:ea typeface="Times New Roman"/>
                          <a:cs typeface="Times New Roman"/>
                        </a:rPr>
                        <a:t>Night shift</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1</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r>
              <a:tr h="261245">
                <a:tc>
                  <a:txBody>
                    <a:bodyPr/>
                    <a:lstStyle/>
                    <a:p>
                      <a:pPr marL="0" marR="0">
                        <a:lnSpc>
                          <a:spcPct val="115000"/>
                        </a:lnSpc>
                        <a:spcBef>
                          <a:spcPts val="0"/>
                        </a:spcBef>
                        <a:spcAft>
                          <a:spcPts val="0"/>
                        </a:spcAft>
                      </a:pPr>
                      <a:r>
                        <a:rPr lang="en-US" sz="1600" b="1">
                          <a:solidFill>
                            <a:srgbClr val="000000"/>
                          </a:solidFill>
                          <a:latin typeface="Calibri"/>
                          <a:ea typeface="Times New Roman"/>
                          <a:cs typeface="Times New Roman"/>
                        </a:rPr>
                        <a:t>Evening Shift</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1</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r>
              <a:tr h="348926">
                <a:tc>
                  <a:txBody>
                    <a:bodyPr/>
                    <a:lstStyle/>
                    <a:p>
                      <a:pPr marL="0" marR="0">
                        <a:lnSpc>
                          <a:spcPct val="115000"/>
                        </a:lnSpc>
                        <a:spcBef>
                          <a:spcPts val="0"/>
                        </a:spcBef>
                        <a:spcAft>
                          <a:spcPts val="0"/>
                        </a:spcAft>
                      </a:pPr>
                      <a:r>
                        <a:rPr lang="en-US" sz="1600" b="1" dirty="0" smtClean="0">
                          <a:solidFill>
                            <a:srgbClr val="000000"/>
                          </a:solidFill>
                          <a:latin typeface="Calibri"/>
                          <a:ea typeface="Times New Roman"/>
                          <a:cs typeface="Times New Roman"/>
                        </a:rPr>
                        <a:t>shifting</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1</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r>
              <a:tr h="261245">
                <a:tc>
                  <a:txBody>
                    <a:bodyPr/>
                    <a:lstStyle/>
                    <a:p>
                      <a:pPr marL="0" marR="0">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Total</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7</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r>
              <a:tr h="532639">
                <a:tc>
                  <a:txBody>
                    <a:bodyPr/>
                    <a:lstStyle/>
                    <a:p>
                      <a:pPr marL="0" marR="0">
                        <a:lnSpc>
                          <a:spcPct val="115000"/>
                        </a:lnSpc>
                        <a:spcBef>
                          <a:spcPts val="0"/>
                        </a:spcBef>
                        <a:spcAft>
                          <a:spcPts val="0"/>
                        </a:spcAft>
                      </a:pPr>
                      <a:r>
                        <a:rPr lang="en-US" sz="1600" b="1" dirty="0">
                          <a:solidFill>
                            <a:srgbClr val="000000"/>
                          </a:solidFill>
                          <a:latin typeface="Calibri"/>
                          <a:ea typeface="Times New Roman"/>
                          <a:cs typeface="Times New Roman"/>
                        </a:rPr>
                        <a:t>Total</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3 staff per O.T</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(1tech+2 nurse)</a:t>
                      </a:r>
                      <a:endParaRPr lang="en-US" sz="1600" dirty="0">
                        <a:latin typeface="Calibri"/>
                        <a:ea typeface="Calibri"/>
                        <a:cs typeface="Times New Roman"/>
                      </a:endParaRPr>
                    </a:p>
                  </a:txBody>
                  <a:tcPr marL="59560" marR="59560" marT="0" marB="0" anchor="b">
                    <a:lnL>
                      <a:noFill/>
                    </a:lnL>
                    <a:lnR>
                      <a:noFill/>
                    </a:lnR>
                    <a:lnT>
                      <a:noFill/>
                    </a:lnT>
                    <a:lnB>
                      <a:noFill/>
                    </a:lnB>
                    <a:solidFill>
                      <a:srgbClr val="EAF1DD"/>
                    </a:solidFill>
                  </a:tcPr>
                </a:tc>
              </a:tr>
            </a:tbl>
          </a:graphicData>
        </a:graphic>
      </p:graphicFrame>
      <p:pic>
        <p:nvPicPr>
          <p:cNvPr id="7" name="Picture 6" descr="https://encrypted-tbn3.gstatic.com/images?q=tbn:ANd9GcRbc53LbKkcPJX_-0XIaItMcHiRTTY0rQOFYegNKyvER9BI92UY"/>
          <p:cNvPicPr/>
          <p:nvPr/>
        </p:nvPicPr>
        <p:blipFill>
          <a:blip r:embed="rId2" cstate="print"/>
          <a:srcRect/>
          <a:stretch>
            <a:fillRect/>
          </a:stretch>
        </p:blipFill>
        <p:spPr bwMode="auto">
          <a:xfrm>
            <a:off x="381000" y="4267200"/>
            <a:ext cx="29718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04800" y="1371600"/>
          <a:ext cx="4343400" cy="5478809"/>
        </p:xfrm>
        <a:graphic>
          <a:graphicData uri="http://schemas.openxmlformats.org/drawingml/2006/table">
            <a:tbl>
              <a:tblPr/>
              <a:tblGrid>
                <a:gridCol w="3083165"/>
                <a:gridCol w="1260235"/>
              </a:tblGrid>
              <a:tr h="221009">
                <a:tc>
                  <a:txBody>
                    <a:bodyPr/>
                    <a:lstStyle/>
                    <a:p>
                      <a:pPr marL="0" marR="0" indent="277495">
                        <a:lnSpc>
                          <a:spcPct val="115000"/>
                        </a:lnSpc>
                        <a:spcBef>
                          <a:spcPts val="0"/>
                        </a:spcBef>
                        <a:spcAft>
                          <a:spcPts val="0"/>
                        </a:spcAft>
                      </a:pPr>
                      <a:r>
                        <a:rPr lang="en-US" sz="1200" b="1" dirty="0">
                          <a:solidFill>
                            <a:srgbClr val="000000"/>
                          </a:solidFill>
                          <a:latin typeface="Calibri"/>
                          <a:ea typeface="Times New Roman"/>
                          <a:cs typeface="Times New Roman"/>
                        </a:rPr>
                        <a:t>  PROCEDURE</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Calibri"/>
                          <a:ea typeface="Times New Roman"/>
                          <a:cs typeface="Times New Roman"/>
                        </a:rPr>
                        <a:t>TIME (hour)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LAP. SLEEV GASTRECTOMY</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2.25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UMBILICAL HERNIA REPAIR</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1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LT. THR</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2.25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LAP. APPENDIX</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3.25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A.C.L</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2.08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ORIF- RADIUS</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2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BIPOLAR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1.75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TONSILLECTOMY VIA COBLATION</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1.12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LT. TKR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1.9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ARTHROSCOPY MENISECTOMY</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       hr</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RT.TKR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1.85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ABD. HYSTRECTOMY with BSO</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2.75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ORCHIDOPEXY</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0.75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COCHLEAR IMPLANT</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3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DISTAL RADIUS HEAD</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1.75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ORIF-OLECRENON</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1.75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HEMI-THYROIDECTOMY</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2.62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DIAG. HYSTROSCOPY</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1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LT.THR</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2.5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ING. HERNIA</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1       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B/L TKR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3.04 hr</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RT.THR</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2       hr</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ING. HERNIA</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       hr</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MORTON NEUROMA EXCISION</a:t>
                      </a:r>
                      <a:endParaRPr lang="en-US" sz="120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0.75 hr</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0136">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FEMUR PLATING</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2.5   hr</a:t>
                      </a:r>
                      <a:endParaRPr lang="en-US" sz="1200" dirty="0">
                        <a:latin typeface="Calibri"/>
                        <a:ea typeface="Calibri"/>
                        <a:cs typeface="Times New Roman"/>
                      </a:endParaRPr>
                    </a:p>
                  </a:txBody>
                  <a:tcPr marL="50484" marR="50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graphicFrame>
        <p:nvGraphicFramePr>
          <p:cNvPr id="8" name="Table 7"/>
          <p:cNvGraphicFramePr>
            <a:graphicFrameLocks noGrp="1"/>
          </p:cNvGraphicFramePr>
          <p:nvPr/>
        </p:nvGraphicFramePr>
        <p:xfrm>
          <a:off x="4800600" y="1371600"/>
          <a:ext cx="3962400" cy="5105402"/>
        </p:xfrm>
        <a:graphic>
          <a:graphicData uri="http://schemas.openxmlformats.org/drawingml/2006/table">
            <a:tbl>
              <a:tblPr/>
              <a:tblGrid>
                <a:gridCol w="2812712"/>
                <a:gridCol w="1149688"/>
              </a:tblGrid>
              <a:tr h="221974">
                <a:tc>
                  <a:txBody>
                    <a:bodyPr/>
                    <a:lstStyle/>
                    <a:p>
                      <a:pPr marL="0" marR="0" indent="277495">
                        <a:lnSpc>
                          <a:spcPct val="115000"/>
                        </a:lnSpc>
                        <a:spcBef>
                          <a:spcPts val="0"/>
                        </a:spcBef>
                        <a:spcAft>
                          <a:spcPts val="0"/>
                        </a:spcAft>
                      </a:pPr>
                      <a:r>
                        <a:rPr lang="en-US" sz="1200" b="1" dirty="0" smtClean="0">
                          <a:solidFill>
                            <a:srgbClr val="FF0000"/>
                          </a:solidFill>
                          <a:latin typeface="Times New Roman"/>
                          <a:ea typeface="Calibri"/>
                          <a:cs typeface="Times New Roman"/>
                        </a:rPr>
                        <a:t>Spine</a:t>
                      </a:r>
                      <a:r>
                        <a:rPr lang="en-US" sz="1200" b="1" baseline="0" dirty="0" smtClean="0">
                          <a:solidFill>
                            <a:srgbClr val="FF0000"/>
                          </a:solidFill>
                          <a:latin typeface="Times New Roman"/>
                          <a:ea typeface="Calibri"/>
                          <a:cs typeface="Times New Roman"/>
                        </a:rPr>
                        <a:t> Surgery</a:t>
                      </a:r>
                      <a:endParaRPr lang="en-US" sz="1200" dirty="0">
                        <a:solidFill>
                          <a:srgbClr val="FF0000"/>
                        </a:solidFill>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smtClean="0">
                          <a:solidFill>
                            <a:srgbClr val="FF0000"/>
                          </a:solidFill>
                          <a:latin typeface="Times New Roman"/>
                          <a:ea typeface="Times New Roman"/>
                          <a:cs typeface="Times New Roman"/>
                        </a:rPr>
                        <a:t>5.8    </a:t>
                      </a:r>
                      <a:r>
                        <a:rPr lang="en-US" sz="1200" b="1" dirty="0">
                          <a:solidFill>
                            <a:srgbClr val="FF0000"/>
                          </a:solidFill>
                          <a:latin typeface="Times New Roman"/>
                          <a:ea typeface="Times New Roman"/>
                          <a:cs typeface="Times New Roman"/>
                        </a:rPr>
                        <a:t>hr</a:t>
                      </a:r>
                      <a:endParaRPr lang="en-US" sz="1200" dirty="0">
                        <a:solidFill>
                          <a:srgbClr val="FF0000"/>
                        </a:solidFill>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err="1">
                          <a:solidFill>
                            <a:srgbClr val="000000"/>
                          </a:solidFill>
                          <a:latin typeface="Times New Roman"/>
                          <a:ea typeface="Times New Roman"/>
                          <a:cs typeface="Times New Roman"/>
                        </a:rPr>
                        <a:t>Orif</a:t>
                      </a:r>
                      <a:r>
                        <a:rPr lang="en-US" sz="1200" b="1" dirty="0">
                          <a:solidFill>
                            <a:srgbClr val="000000"/>
                          </a:solidFill>
                          <a:latin typeface="Times New Roman"/>
                          <a:ea typeface="Times New Roman"/>
                          <a:cs typeface="Times New Roman"/>
                        </a:rPr>
                        <a:t> Ankle</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1.75hr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Removal of Implant Tibia</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1      hr</a:t>
                      </a:r>
                      <a:endParaRPr lang="en-US" sz="120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err="1">
                          <a:solidFill>
                            <a:srgbClr val="FF0000"/>
                          </a:solidFill>
                          <a:latin typeface="Times New Roman"/>
                          <a:ea typeface="Times New Roman"/>
                          <a:cs typeface="Times New Roman"/>
                        </a:rPr>
                        <a:t>Lipoma</a:t>
                      </a:r>
                      <a:r>
                        <a:rPr lang="en-US" sz="1200" b="1" dirty="0">
                          <a:solidFill>
                            <a:srgbClr val="FF0000"/>
                          </a:solidFill>
                          <a:latin typeface="Times New Roman"/>
                          <a:ea typeface="Times New Roman"/>
                          <a:cs typeface="Times New Roman"/>
                        </a:rPr>
                        <a:t> Excision</a:t>
                      </a:r>
                      <a:endParaRPr lang="en-US" sz="1200" dirty="0">
                        <a:solidFill>
                          <a:srgbClr val="FF0000"/>
                        </a:solidFill>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FF0000"/>
                          </a:solidFill>
                          <a:latin typeface="Times New Roman"/>
                          <a:ea typeface="Times New Roman"/>
                          <a:cs typeface="Times New Roman"/>
                        </a:rPr>
                        <a:t>0.5   hr</a:t>
                      </a:r>
                      <a:endParaRPr lang="en-US" sz="1200" dirty="0">
                        <a:solidFill>
                          <a:srgbClr val="FF0000"/>
                        </a:solidFill>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err="1">
                          <a:solidFill>
                            <a:srgbClr val="000000"/>
                          </a:solidFill>
                          <a:latin typeface="Times New Roman"/>
                          <a:ea typeface="Times New Roman"/>
                          <a:cs typeface="Times New Roman"/>
                        </a:rPr>
                        <a:t>Tympanoplasty</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1.5   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err="1">
                          <a:solidFill>
                            <a:srgbClr val="000000"/>
                          </a:solidFill>
                          <a:latin typeface="Times New Roman"/>
                          <a:ea typeface="Times New Roman"/>
                          <a:cs typeface="Times New Roman"/>
                        </a:rPr>
                        <a:t>Lapro</a:t>
                      </a:r>
                      <a:r>
                        <a:rPr lang="en-US" sz="1200" b="1" dirty="0">
                          <a:solidFill>
                            <a:srgbClr val="000000"/>
                          </a:solidFill>
                          <a:latin typeface="Times New Roman"/>
                          <a:ea typeface="Times New Roman"/>
                          <a:cs typeface="Times New Roman"/>
                        </a:rPr>
                        <a:t> </a:t>
                      </a:r>
                      <a:r>
                        <a:rPr lang="en-US" sz="1200" b="1" dirty="0" err="1">
                          <a:solidFill>
                            <a:srgbClr val="000000"/>
                          </a:solidFill>
                          <a:latin typeface="Times New Roman"/>
                          <a:ea typeface="Times New Roman"/>
                          <a:cs typeface="Times New Roman"/>
                        </a:rPr>
                        <a:t>Hystroscopy</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1.5   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err="1">
                          <a:solidFill>
                            <a:srgbClr val="000000"/>
                          </a:solidFill>
                          <a:latin typeface="Times New Roman"/>
                          <a:ea typeface="Times New Roman"/>
                          <a:cs typeface="Times New Roman"/>
                        </a:rPr>
                        <a:t>Diag.Hystroscopy</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1.25hr</a:t>
                      </a:r>
                      <a:endParaRPr lang="en-US" sz="120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Colonoscopy</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1      hr</a:t>
                      </a:r>
                      <a:endParaRPr lang="en-US" sz="120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Pump </a:t>
                      </a:r>
                      <a:r>
                        <a:rPr lang="en-US" sz="1200" b="1" dirty="0" err="1">
                          <a:solidFill>
                            <a:srgbClr val="000000"/>
                          </a:solidFill>
                          <a:latin typeface="Times New Roman"/>
                          <a:ea typeface="Times New Roman"/>
                          <a:cs typeface="Times New Roman"/>
                        </a:rPr>
                        <a:t>Cath</a:t>
                      </a:r>
                      <a:r>
                        <a:rPr lang="en-US" sz="1200" b="1" dirty="0">
                          <a:solidFill>
                            <a:srgbClr val="000000"/>
                          </a:solidFill>
                          <a:latin typeface="Times New Roman"/>
                          <a:ea typeface="Times New Roman"/>
                          <a:cs typeface="Times New Roman"/>
                        </a:rPr>
                        <a:t> Insertion</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1.25hr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Arthroscopy</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      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err="1">
                          <a:solidFill>
                            <a:srgbClr val="000000"/>
                          </a:solidFill>
                          <a:latin typeface="Times New Roman"/>
                          <a:ea typeface="Times New Roman"/>
                          <a:cs typeface="Times New Roman"/>
                        </a:rPr>
                        <a:t>Adenotonsillectomy</a:t>
                      </a:r>
                      <a:r>
                        <a:rPr lang="en-US" sz="1200" b="1" dirty="0">
                          <a:solidFill>
                            <a:srgbClr val="000000"/>
                          </a:solidFill>
                          <a:latin typeface="Times New Roman"/>
                          <a:ea typeface="Times New Roman"/>
                          <a:cs typeface="Times New Roman"/>
                        </a:rPr>
                        <a:t> via </a:t>
                      </a:r>
                      <a:r>
                        <a:rPr lang="en-US" sz="1200" b="1" dirty="0" err="1">
                          <a:solidFill>
                            <a:srgbClr val="000000"/>
                          </a:solidFill>
                          <a:latin typeface="Times New Roman"/>
                          <a:ea typeface="Times New Roman"/>
                          <a:cs typeface="Times New Roman"/>
                        </a:rPr>
                        <a:t>colbation</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1.31hr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Pan Endoscopy</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      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Arthroscopy </a:t>
                      </a:r>
                      <a:r>
                        <a:rPr lang="en-US" sz="1200" b="1" dirty="0" err="1">
                          <a:solidFill>
                            <a:srgbClr val="000000"/>
                          </a:solidFill>
                          <a:latin typeface="Times New Roman"/>
                          <a:ea typeface="Times New Roman"/>
                          <a:cs typeface="Times New Roman"/>
                        </a:rPr>
                        <a:t>Debridment</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      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err="1">
                          <a:solidFill>
                            <a:srgbClr val="000000"/>
                          </a:solidFill>
                          <a:latin typeface="Times New Roman"/>
                          <a:ea typeface="Times New Roman"/>
                          <a:cs typeface="Times New Roman"/>
                        </a:rPr>
                        <a:t>Septoplasty</a:t>
                      </a:r>
                      <a:r>
                        <a:rPr lang="en-US" sz="1200" b="1" dirty="0">
                          <a:solidFill>
                            <a:srgbClr val="000000"/>
                          </a:solidFill>
                          <a:latin typeface="Times New Roman"/>
                          <a:ea typeface="Times New Roman"/>
                          <a:cs typeface="Times New Roman"/>
                        </a:rPr>
                        <a:t> with turbinate reduction</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1.75hr</a:t>
                      </a:r>
                      <a:endParaRPr lang="en-US" sz="120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sub total </a:t>
                      </a:r>
                      <a:r>
                        <a:rPr lang="en-US" sz="1200" b="1" dirty="0" err="1">
                          <a:solidFill>
                            <a:srgbClr val="000000"/>
                          </a:solidFill>
                          <a:latin typeface="Times New Roman"/>
                          <a:ea typeface="Times New Roman"/>
                          <a:cs typeface="Times New Roman"/>
                        </a:rPr>
                        <a:t>thyroidectomy</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2.75hr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err="1">
                          <a:solidFill>
                            <a:srgbClr val="000000"/>
                          </a:solidFill>
                          <a:latin typeface="Times New Roman"/>
                          <a:ea typeface="Times New Roman"/>
                          <a:cs typeface="Times New Roman"/>
                        </a:rPr>
                        <a:t>Adenotonsillectomy</a:t>
                      </a:r>
                      <a:r>
                        <a:rPr lang="en-US" sz="1200" b="1" dirty="0">
                          <a:solidFill>
                            <a:srgbClr val="000000"/>
                          </a:solidFill>
                          <a:latin typeface="Times New Roman"/>
                          <a:ea typeface="Times New Roman"/>
                          <a:cs typeface="Times New Roman"/>
                        </a:rPr>
                        <a:t> via </a:t>
                      </a:r>
                      <a:r>
                        <a:rPr lang="en-US" sz="1200" b="1" dirty="0" err="1">
                          <a:solidFill>
                            <a:srgbClr val="000000"/>
                          </a:solidFill>
                          <a:latin typeface="Times New Roman"/>
                          <a:ea typeface="Times New Roman"/>
                          <a:cs typeface="Times New Roman"/>
                        </a:rPr>
                        <a:t>colbation</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1.25hr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Hemi-</a:t>
                      </a:r>
                      <a:r>
                        <a:rPr lang="en-US" sz="1200" b="1" dirty="0" err="1">
                          <a:solidFill>
                            <a:srgbClr val="000000"/>
                          </a:solidFill>
                          <a:latin typeface="Times New Roman"/>
                          <a:ea typeface="Times New Roman"/>
                          <a:cs typeface="Times New Roman"/>
                        </a:rPr>
                        <a:t>Thyroidectomy</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3.25hr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Excision of </a:t>
                      </a:r>
                      <a:r>
                        <a:rPr lang="en-US" sz="1200" b="1" dirty="0" err="1">
                          <a:solidFill>
                            <a:srgbClr val="000000"/>
                          </a:solidFill>
                          <a:latin typeface="Times New Roman"/>
                          <a:ea typeface="Times New Roman"/>
                          <a:cs typeface="Times New Roman"/>
                        </a:rPr>
                        <a:t>Lession</a:t>
                      </a:r>
                      <a:r>
                        <a:rPr lang="en-US" sz="1200" b="1" dirty="0">
                          <a:solidFill>
                            <a:srgbClr val="000000"/>
                          </a:solidFill>
                          <a:latin typeface="Times New Roman"/>
                          <a:ea typeface="Times New Roman"/>
                          <a:cs typeface="Times New Roman"/>
                        </a:rPr>
                        <a:t> with Z </a:t>
                      </a:r>
                      <a:r>
                        <a:rPr lang="en-US" sz="1200" b="1" dirty="0" err="1">
                          <a:solidFill>
                            <a:srgbClr val="000000"/>
                          </a:solidFill>
                          <a:latin typeface="Times New Roman"/>
                          <a:ea typeface="Times New Roman"/>
                          <a:cs typeface="Times New Roman"/>
                        </a:rPr>
                        <a:t>plasty</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3      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Tonsillectomy via Coblation</a:t>
                      </a:r>
                      <a:endParaRPr lang="en-US" sz="120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      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Lymph node Excision</a:t>
                      </a:r>
                      <a:endParaRPr lang="en-US" sz="120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      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a:solidFill>
                            <a:srgbClr val="000000"/>
                          </a:solidFill>
                          <a:latin typeface="Times New Roman"/>
                          <a:ea typeface="Times New Roman"/>
                          <a:cs typeface="Times New Roman"/>
                        </a:rPr>
                        <a:t>Wound Debridement</a:t>
                      </a:r>
                      <a:endParaRPr lang="en-US" sz="120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1.5  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err="1">
                          <a:solidFill>
                            <a:srgbClr val="000000"/>
                          </a:solidFill>
                          <a:latin typeface="Times New Roman"/>
                          <a:ea typeface="Times New Roman"/>
                          <a:cs typeface="Times New Roman"/>
                        </a:rPr>
                        <a:t>Septo</a:t>
                      </a:r>
                      <a:r>
                        <a:rPr lang="en-US" sz="1200" b="1" dirty="0">
                          <a:solidFill>
                            <a:srgbClr val="000000"/>
                          </a:solidFill>
                          <a:latin typeface="Times New Roman"/>
                          <a:ea typeface="Times New Roman"/>
                          <a:cs typeface="Times New Roman"/>
                        </a:rPr>
                        <a:t> </a:t>
                      </a:r>
                      <a:r>
                        <a:rPr lang="en-US" sz="1200" b="1" dirty="0" err="1">
                          <a:solidFill>
                            <a:srgbClr val="000000"/>
                          </a:solidFill>
                          <a:latin typeface="Times New Roman"/>
                          <a:ea typeface="Times New Roman"/>
                          <a:cs typeface="Times New Roman"/>
                        </a:rPr>
                        <a:t>Rhinoplasty</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5.25hr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21974">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Abdominal </a:t>
                      </a:r>
                      <a:r>
                        <a:rPr lang="en-US" sz="1200" b="1" dirty="0" err="1">
                          <a:solidFill>
                            <a:srgbClr val="000000"/>
                          </a:solidFill>
                          <a:latin typeface="Times New Roman"/>
                          <a:ea typeface="Times New Roman"/>
                          <a:cs typeface="Times New Roman"/>
                        </a:rPr>
                        <a:t>Hystrectomy</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277495">
                        <a:lnSpc>
                          <a:spcPct val="115000"/>
                        </a:lnSpc>
                        <a:spcBef>
                          <a:spcPts val="0"/>
                        </a:spcBef>
                        <a:spcAft>
                          <a:spcPts val="0"/>
                        </a:spcAft>
                      </a:pPr>
                      <a:r>
                        <a:rPr lang="en-US" sz="1200" b="1" dirty="0">
                          <a:solidFill>
                            <a:srgbClr val="000000"/>
                          </a:solidFill>
                          <a:latin typeface="Times New Roman"/>
                          <a:ea typeface="Times New Roman"/>
                          <a:cs typeface="Times New Roman"/>
                        </a:rPr>
                        <a:t>2.75hr</a:t>
                      </a:r>
                      <a:endParaRPr lang="en-US" sz="1200" dirty="0">
                        <a:latin typeface="Calibri"/>
                        <a:ea typeface="Calibri"/>
                        <a:cs typeface="Times New Roman"/>
                      </a:endParaRPr>
                    </a:p>
                  </a:txBody>
                  <a:tcPr marL="53009" marR="53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9" name="TextBox 8"/>
          <p:cNvSpPr txBox="1"/>
          <p:nvPr/>
        </p:nvSpPr>
        <p:spPr>
          <a:xfrm>
            <a:off x="1143000" y="609600"/>
            <a:ext cx="7239000" cy="523220"/>
          </a:xfrm>
          <a:prstGeom prst="rect">
            <a:avLst/>
          </a:prstGeom>
          <a:noFill/>
        </p:spPr>
        <p:txBody>
          <a:bodyPr wrap="square" rtlCol="0">
            <a:spAutoFit/>
          </a:bodyPr>
          <a:lstStyle/>
          <a:p>
            <a:r>
              <a:rPr lang="en-US" sz="2800" b="1" dirty="0" smtClean="0">
                <a:solidFill>
                  <a:srgbClr val="002060"/>
                </a:solidFill>
                <a:latin typeface="+mj-lt"/>
              </a:rPr>
              <a:t>AVERAGE TIME FOR DIFFERENT SURGERIES</a:t>
            </a:r>
            <a:endParaRPr lang="en-US" sz="2800" b="1" dirty="0">
              <a:solidFill>
                <a:srgbClr val="002060"/>
              </a:solidFill>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b="1" dirty="0" smtClean="0"/>
              <a:t>                     </a:t>
            </a:r>
            <a:br>
              <a:rPr lang="en-US" b="1" dirty="0" smtClean="0"/>
            </a:br>
            <a:r>
              <a:rPr lang="en-US" b="1" dirty="0" smtClean="0"/>
              <a:t>                      </a:t>
            </a:r>
            <a:br>
              <a:rPr lang="en-US" b="1" dirty="0" smtClean="0"/>
            </a:br>
            <a:r>
              <a:rPr lang="en-US" b="1" dirty="0" smtClean="0"/>
              <a:t>                      </a:t>
            </a:r>
            <a:r>
              <a:rPr lang="en-US" sz="4400" b="1" dirty="0" smtClean="0"/>
              <a:t>DISCUSSION</a:t>
            </a:r>
            <a:endParaRPr lang="en-US" sz="4400" b="1" dirty="0"/>
          </a:p>
        </p:txBody>
      </p:sp>
      <p:graphicFrame>
        <p:nvGraphicFramePr>
          <p:cNvPr id="8" name="Table 7"/>
          <p:cNvGraphicFramePr>
            <a:graphicFrameLocks noGrp="1"/>
          </p:cNvGraphicFramePr>
          <p:nvPr/>
        </p:nvGraphicFramePr>
        <p:xfrm>
          <a:off x="228600" y="1524000"/>
          <a:ext cx="8686800" cy="4989757"/>
        </p:xfrm>
        <a:graphic>
          <a:graphicData uri="http://schemas.openxmlformats.org/drawingml/2006/table">
            <a:tbl>
              <a:tblPr firstRow="1" bandRow="1">
                <a:tableStyleId>{69C7853C-536D-4A76-A0AE-DD22124D55A5}</a:tableStyleId>
              </a:tblPr>
              <a:tblGrid>
                <a:gridCol w="3962400"/>
                <a:gridCol w="2286000"/>
                <a:gridCol w="2438400"/>
              </a:tblGrid>
              <a:tr h="581676">
                <a:tc>
                  <a:txBody>
                    <a:bodyPr/>
                    <a:lstStyle/>
                    <a:p>
                      <a:endParaRPr lang="en-US" sz="2000" b="1" dirty="0" smtClean="0">
                        <a:latin typeface="+mj-lt"/>
                      </a:endParaRPr>
                    </a:p>
                    <a:p>
                      <a:endParaRPr lang="en-US" sz="2000" b="1" dirty="0">
                        <a:latin typeface="+mj-lt"/>
                      </a:endParaRPr>
                    </a:p>
                  </a:txBody>
                  <a:tcPr/>
                </a:tc>
                <a:tc>
                  <a:txBody>
                    <a:bodyPr/>
                    <a:lstStyle/>
                    <a:p>
                      <a:r>
                        <a:rPr lang="en-US" sz="2000" b="1" dirty="0" smtClean="0">
                          <a:solidFill>
                            <a:srgbClr val="002060"/>
                          </a:solidFill>
                          <a:latin typeface="+mj-lt"/>
                        </a:rPr>
                        <a:t>            FEB</a:t>
                      </a:r>
                      <a:endParaRPr lang="en-US" sz="2000" b="1" dirty="0">
                        <a:solidFill>
                          <a:srgbClr val="002060"/>
                        </a:solidFill>
                        <a:latin typeface="+mj-lt"/>
                      </a:endParaRPr>
                    </a:p>
                  </a:txBody>
                  <a:tcPr/>
                </a:tc>
                <a:tc>
                  <a:txBody>
                    <a:bodyPr/>
                    <a:lstStyle/>
                    <a:p>
                      <a:r>
                        <a:rPr lang="en-US" sz="2000" b="1" dirty="0" smtClean="0">
                          <a:solidFill>
                            <a:srgbClr val="002060"/>
                          </a:solidFill>
                          <a:latin typeface="+mj-lt"/>
                        </a:rPr>
                        <a:t>            MARCH</a:t>
                      </a:r>
                      <a:endParaRPr lang="en-US" sz="2000" b="1" dirty="0">
                        <a:solidFill>
                          <a:srgbClr val="002060"/>
                        </a:solidFill>
                        <a:latin typeface="+mj-lt"/>
                      </a:endParaRPr>
                    </a:p>
                  </a:txBody>
                  <a:tcPr/>
                </a:tc>
              </a:tr>
              <a:tr h="332386">
                <a:tc>
                  <a:txBody>
                    <a:bodyPr/>
                    <a:lstStyle/>
                    <a:p>
                      <a:r>
                        <a:rPr lang="en-US" sz="2000" b="1" dirty="0" smtClean="0">
                          <a:latin typeface="+mj-lt"/>
                        </a:rPr>
                        <a:t>O.T</a:t>
                      </a:r>
                      <a:r>
                        <a:rPr lang="en-US" sz="2000" b="1" baseline="0" dirty="0" smtClean="0">
                          <a:latin typeface="+mj-lt"/>
                        </a:rPr>
                        <a:t> UTILIZATION</a:t>
                      </a:r>
                      <a:endParaRPr lang="en-US" sz="2000" b="1" dirty="0">
                        <a:latin typeface="+mj-lt"/>
                      </a:endParaRPr>
                    </a:p>
                  </a:txBody>
                  <a:tcPr/>
                </a:tc>
                <a:tc>
                  <a:txBody>
                    <a:bodyPr/>
                    <a:lstStyle/>
                    <a:p>
                      <a:pPr algn="ctr"/>
                      <a:r>
                        <a:rPr lang="en-US" sz="2000" b="1" dirty="0" smtClean="0">
                          <a:latin typeface="+mj-lt"/>
                        </a:rPr>
                        <a:t>55.99%</a:t>
                      </a:r>
                      <a:endParaRPr lang="en-US" sz="2000" b="1" dirty="0">
                        <a:latin typeface="+mj-lt"/>
                      </a:endParaRPr>
                    </a:p>
                  </a:txBody>
                  <a:tcPr/>
                </a:tc>
                <a:tc>
                  <a:txBody>
                    <a:bodyPr/>
                    <a:lstStyle/>
                    <a:p>
                      <a:pPr algn="ctr"/>
                      <a:r>
                        <a:rPr lang="en-US" sz="2000" b="1" dirty="0" smtClean="0">
                          <a:latin typeface="+mj-lt"/>
                        </a:rPr>
                        <a:t>59.77%</a:t>
                      </a:r>
                      <a:endParaRPr lang="en-US" sz="2000" b="1" dirty="0">
                        <a:latin typeface="+mj-lt"/>
                      </a:endParaRPr>
                    </a:p>
                  </a:txBody>
                  <a:tcPr/>
                </a:tc>
              </a:tr>
              <a:tr h="332386">
                <a:tc>
                  <a:txBody>
                    <a:bodyPr/>
                    <a:lstStyle/>
                    <a:p>
                      <a:r>
                        <a:rPr lang="en-US" sz="2000" b="1" dirty="0" smtClean="0">
                          <a:latin typeface="+mj-lt"/>
                        </a:rPr>
                        <a:t>UNPLANNED</a:t>
                      </a:r>
                      <a:r>
                        <a:rPr lang="en-US" sz="2000" b="1" baseline="0" dirty="0" smtClean="0">
                          <a:latin typeface="+mj-lt"/>
                        </a:rPr>
                        <a:t> RETURNS TO O.T</a:t>
                      </a:r>
                      <a:endParaRPr lang="en-US" sz="2000" b="1" dirty="0">
                        <a:latin typeface="+mj-lt"/>
                      </a:endParaRPr>
                    </a:p>
                  </a:txBody>
                  <a:tcPr/>
                </a:tc>
                <a:tc>
                  <a:txBody>
                    <a:bodyPr/>
                    <a:lstStyle/>
                    <a:p>
                      <a:pPr algn="ctr"/>
                      <a:r>
                        <a:rPr lang="en-US" sz="2000" b="1" dirty="0" smtClean="0">
                          <a:latin typeface="+mj-lt"/>
                        </a:rPr>
                        <a:t>NONE</a:t>
                      </a:r>
                      <a:endParaRPr lang="en-US" sz="2000" b="1" dirty="0">
                        <a:latin typeface="+mj-lt"/>
                      </a:endParaRPr>
                    </a:p>
                  </a:txBody>
                  <a:tcPr/>
                </a:tc>
                <a:tc>
                  <a:txBody>
                    <a:bodyPr/>
                    <a:lstStyle/>
                    <a:p>
                      <a:pPr algn="ctr"/>
                      <a:r>
                        <a:rPr lang="en-US" sz="2000" b="1" dirty="0" smtClean="0">
                          <a:latin typeface="+mj-lt"/>
                        </a:rPr>
                        <a:t>NONE</a:t>
                      </a:r>
                      <a:endParaRPr lang="en-US" sz="2000" b="1" dirty="0">
                        <a:latin typeface="+mj-lt"/>
                      </a:endParaRPr>
                    </a:p>
                  </a:txBody>
                  <a:tcPr/>
                </a:tc>
              </a:tr>
              <a:tr h="434893">
                <a:tc>
                  <a:txBody>
                    <a:bodyPr/>
                    <a:lstStyle/>
                    <a:p>
                      <a:r>
                        <a:rPr lang="en-US" sz="2000" b="1" dirty="0" smtClean="0">
                          <a:latin typeface="+mj-lt"/>
                        </a:rPr>
                        <a:t>%</a:t>
                      </a:r>
                      <a:r>
                        <a:rPr lang="en-US" sz="2000" b="1" baseline="0" dirty="0" smtClean="0">
                          <a:latin typeface="+mj-lt"/>
                        </a:rPr>
                        <a:t> MODIICATION OF ANESTHESIA</a:t>
                      </a:r>
                      <a:endParaRPr lang="en-US" sz="2000" b="1" dirty="0">
                        <a:latin typeface="+mj-lt"/>
                      </a:endParaRPr>
                    </a:p>
                  </a:txBody>
                  <a:tcPr/>
                </a:tc>
                <a:tc>
                  <a:txBody>
                    <a:bodyPr/>
                    <a:lstStyle/>
                    <a:p>
                      <a:pPr algn="ctr"/>
                      <a:r>
                        <a:rPr lang="en-US" sz="2000" b="1" dirty="0" smtClean="0">
                          <a:latin typeface="+mj-lt"/>
                        </a:rPr>
                        <a:t>NONE</a:t>
                      </a:r>
                      <a:endParaRPr lang="en-US" sz="2000" b="1" dirty="0">
                        <a:latin typeface="+mj-lt"/>
                      </a:endParaRPr>
                    </a:p>
                  </a:txBody>
                  <a:tcPr/>
                </a:tc>
                <a:tc>
                  <a:txBody>
                    <a:bodyPr/>
                    <a:lstStyle/>
                    <a:p>
                      <a:pPr algn="ctr"/>
                      <a:r>
                        <a:rPr lang="en-US" sz="2000" b="1" dirty="0" smtClean="0">
                          <a:latin typeface="+mj-lt"/>
                        </a:rPr>
                        <a:t>NONE</a:t>
                      </a:r>
                      <a:endParaRPr lang="en-US" sz="2000" b="1" dirty="0">
                        <a:latin typeface="+mj-lt"/>
                      </a:endParaRPr>
                    </a:p>
                  </a:txBody>
                  <a:tcPr/>
                </a:tc>
              </a:tr>
              <a:tr h="332386">
                <a:tc>
                  <a:txBody>
                    <a:bodyPr/>
                    <a:lstStyle/>
                    <a:p>
                      <a:r>
                        <a:rPr lang="en-US" sz="2000" b="1" dirty="0" smtClean="0">
                          <a:latin typeface="+mj-lt"/>
                        </a:rPr>
                        <a:t>%</a:t>
                      </a:r>
                      <a:r>
                        <a:rPr lang="en-US" sz="2000" b="1" baseline="0" dirty="0" smtClean="0">
                          <a:latin typeface="+mj-lt"/>
                        </a:rPr>
                        <a:t> RESCHEDULING OF SURGERIES</a:t>
                      </a:r>
                      <a:endParaRPr lang="en-US" sz="2000" b="1" dirty="0">
                        <a:latin typeface="+mj-lt"/>
                      </a:endParaRPr>
                    </a:p>
                  </a:txBody>
                  <a:tcPr/>
                </a:tc>
                <a:tc>
                  <a:txBody>
                    <a:bodyPr/>
                    <a:lstStyle/>
                    <a:p>
                      <a:pPr algn="ctr"/>
                      <a:r>
                        <a:rPr lang="en-US" sz="2000" b="1" dirty="0" smtClean="0">
                          <a:latin typeface="+mj-lt"/>
                        </a:rPr>
                        <a:t>3.75%</a:t>
                      </a:r>
                      <a:endParaRPr lang="en-US" sz="2000" b="1" dirty="0">
                        <a:latin typeface="+mj-lt"/>
                      </a:endParaRPr>
                    </a:p>
                  </a:txBody>
                  <a:tcPr/>
                </a:tc>
                <a:tc>
                  <a:txBody>
                    <a:bodyPr/>
                    <a:lstStyle/>
                    <a:p>
                      <a:pPr algn="ctr"/>
                      <a:r>
                        <a:rPr lang="en-US" sz="2000" b="1" dirty="0" smtClean="0">
                          <a:latin typeface="+mj-lt"/>
                        </a:rPr>
                        <a:t>10.41%</a:t>
                      </a:r>
                      <a:endParaRPr lang="en-US" sz="2000" b="1" dirty="0">
                        <a:latin typeface="+mj-lt"/>
                      </a:endParaRPr>
                    </a:p>
                  </a:txBody>
                  <a:tcPr/>
                </a:tc>
              </a:tr>
              <a:tr h="332386">
                <a:tc>
                  <a:txBody>
                    <a:bodyPr/>
                    <a:lstStyle/>
                    <a:p>
                      <a:r>
                        <a:rPr lang="en-US" sz="2000" b="1" dirty="0" smtClean="0">
                          <a:latin typeface="+mj-lt"/>
                        </a:rPr>
                        <a:t>AVERAGE</a:t>
                      </a:r>
                      <a:r>
                        <a:rPr lang="en-US" sz="2000" b="1" baseline="0" dirty="0" smtClean="0">
                          <a:latin typeface="+mj-lt"/>
                        </a:rPr>
                        <a:t> DELAY TIME</a:t>
                      </a:r>
                      <a:endParaRPr lang="en-US" sz="2000" b="1" dirty="0">
                        <a:latin typeface="+mj-lt"/>
                      </a:endParaRPr>
                    </a:p>
                  </a:txBody>
                  <a:tcPr/>
                </a:tc>
                <a:tc>
                  <a:txBody>
                    <a:bodyPr/>
                    <a:lstStyle/>
                    <a:p>
                      <a:pPr algn="ctr"/>
                      <a:r>
                        <a:rPr lang="en-US" sz="2000" b="1" dirty="0" smtClean="0">
                          <a:latin typeface="+mj-lt"/>
                        </a:rPr>
                        <a:t>35.7min</a:t>
                      </a:r>
                      <a:endParaRPr lang="en-US" sz="2000" b="1" dirty="0">
                        <a:latin typeface="+mj-lt"/>
                      </a:endParaRPr>
                    </a:p>
                  </a:txBody>
                  <a:tcPr/>
                </a:tc>
                <a:tc>
                  <a:txBody>
                    <a:bodyPr/>
                    <a:lstStyle/>
                    <a:p>
                      <a:pPr algn="ctr"/>
                      <a:r>
                        <a:rPr lang="en-US" sz="2000" b="1" dirty="0" smtClean="0">
                          <a:latin typeface="+mj-lt"/>
                        </a:rPr>
                        <a:t>47.85min</a:t>
                      </a:r>
                      <a:endParaRPr lang="en-US" sz="2000" b="1" dirty="0">
                        <a:latin typeface="+mj-lt"/>
                      </a:endParaRPr>
                    </a:p>
                  </a:txBody>
                  <a:tcPr/>
                </a:tc>
              </a:tr>
              <a:tr h="433392">
                <a:tc>
                  <a:txBody>
                    <a:bodyPr/>
                    <a:lstStyle/>
                    <a:p>
                      <a:r>
                        <a:rPr lang="en-US" sz="2000" b="1" dirty="0" smtClean="0">
                          <a:latin typeface="+mj-lt"/>
                        </a:rPr>
                        <a:t>AVERGE TIME INTERVAL</a:t>
                      </a:r>
                      <a:endParaRPr lang="en-US" sz="2000" b="1" dirty="0">
                        <a:latin typeface="+mj-lt"/>
                      </a:endParaRPr>
                    </a:p>
                  </a:txBody>
                  <a:tcPr/>
                </a:tc>
                <a:tc>
                  <a:txBody>
                    <a:bodyPr/>
                    <a:lstStyle/>
                    <a:p>
                      <a:pPr algn="ctr"/>
                      <a:r>
                        <a:rPr lang="en-US" sz="2000" b="1" dirty="0" smtClean="0">
                          <a:latin typeface="+mj-lt"/>
                        </a:rPr>
                        <a:t>54.75min</a:t>
                      </a:r>
                      <a:endParaRPr lang="en-US" sz="2000" b="1" dirty="0">
                        <a:latin typeface="+mj-lt"/>
                      </a:endParaRPr>
                    </a:p>
                  </a:txBody>
                  <a:tcPr/>
                </a:tc>
                <a:tc>
                  <a:txBody>
                    <a:bodyPr/>
                    <a:lstStyle/>
                    <a:p>
                      <a:pPr algn="ctr"/>
                      <a:r>
                        <a:rPr lang="en-US" sz="2000" b="1" dirty="0" smtClean="0">
                          <a:latin typeface="+mj-lt"/>
                        </a:rPr>
                        <a:t>59.55min</a:t>
                      </a:r>
                      <a:endParaRPr lang="en-US" sz="2000" b="1" dirty="0">
                        <a:latin typeface="+mj-lt"/>
                      </a:endParaRPr>
                    </a:p>
                  </a:txBody>
                  <a:tcPr/>
                </a:tc>
              </a:tr>
              <a:tr h="433392">
                <a:tc>
                  <a:txBody>
                    <a:bodyPr/>
                    <a:lstStyle/>
                    <a:p>
                      <a:r>
                        <a:rPr lang="en-US" sz="2000" b="1" dirty="0" smtClean="0">
                          <a:latin typeface="+mj-lt"/>
                        </a:rPr>
                        <a:t>AVERAGE</a:t>
                      </a:r>
                      <a:r>
                        <a:rPr lang="en-US" sz="2000" b="1" baseline="0" dirty="0" smtClean="0">
                          <a:latin typeface="+mj-lt"/>
                        </a:rPr>
                        <a:t> SURGERIES/ DAY</a:t>
                      </a:r>
                      <a:endParaRPr lang="en-US" sz="2000" b="1" dirty="0">
                        <a:latin typeface="+mj-lt"/>
                      </a:endParaRPr>
                    </a:p>
                  </a:txBody>
                  <a:tcPr/>
                </a:tc>
                <a:tc>
                  <a:txBody>
                    <a:bodyPr/>
                    <a:lstStyle/>
                    <a:p>
                      <a:pPr algn="ctr"/>
                      <a:r>
                        <a:rPr lang="en-US" sz="2000" b="1" dirty="0" smtClean="0">
                          <a:latin typeface="+mj-lt"/>
                        </a:rPr>
                        <a:t>2.02</a:t>
                      </a:r>
                      <a:endParaRPr lang="en-US" sz="2000" b="1" dirty="0">
                        <a:latin typeface="+mj-lt"/>
                      </a:endParaRPr>
                    </a:p>
                  </a:txBody>
                  <a:tcPr/>
                </a:tc>
                <a:tc>
                  <a:txBody>
                    <a:bodyPr/>
                    <a:lstStyle/>
                    <a:p>
                      <a:pPr algn="ctr"/>
                      <a:r>
                        <a:rPr lang="en-US" sz="2000" b="1" dirty="0" smtClean="0">
                          <a:latin typeface="+mj-lt"/>
                        </a:rPr>
                        <a:t>2.28</a:t>
                      </a:r>
                      <a:endParaRPr lang="en-US" sz="2000" b="1" dirty="0">
                        <a:latin typeface="+mj-lt"/>
                      </a:endParaRPr>
                    </a:p>
                  </a:txBody>
                  <a:tcPr/>
                </a:tc>
              </a:tr>
              <a:tr h="581676">
                <a:tc>
                  <a:txBody>
                    <a:bodyPr/>
                    <a:lstStyle/>
                    <a:p>
                      <a:r>
                        <a:rPr lang="en-US" sz="2000" b="1" dirty="0" smtClean="0">
                          <a:latin typeface="+mj-lt"/>
                        </a:rPr>
                        <a:t>PATIENT’S HIGHLY SATISSFIED WITH THE O.T SERVICES</a:t>
                      </a:r>
                      <a:endParaRPr lang="en-US" sz="2000" b="1" dirty="0">
                        <a:latin typeface="+mj-lt"/>
                      </a:endParaRPr>
                    </a:p>
                  </a:txBody>
                  <a:tcPr/>
                </a:tc>
                <a:tc>
                  <a:txBody>
                    <a:bodyPr/>
                    <a:lstStyle/>
                    <a:p>
                      <a:pPr algn="ctr"/>
                      <a:r>
                        <a:rPr lang="en-US" sz="2000" b="1" dirty="0" smtClean="0">
                          <a:latin typeface="+mj-lt"/>
                        </a:rPr>
                        <a:t>58%</a:t>
                      </a:r>
                      <a:endParaRPr lang="en-US" sz="2000" b="1" dirty="0">
                        <a:latin typeface="+mj-lt"/>
                      </a:endParaRPr>
                    </a:p>
                  </a:txBody>
                  <a:tcPr/>
                </a:tc>
                <a:tc>
                  <a:txBody>
                    <a:bodyPr/>
                    <a:lstStyle/>
                    <a:p>
                      <a:pPr algn="ctr"/>
                      <a:r>
                        <a:rPr lang="en-US" sz="2000" b="1" dirty="0" smtClean="0">
                          <a:latin typeface="+mj-lt"/>
                        </a:rPr>
                        <a:t>62%</a:t>
                      </a:r>
                      <a:endParaRPr lang="en-US" sz="2000" b="1" dirty="0">
                        <a:latin typeface="+mj-lt"/>
                      </a:endParaRPr>
                    </a:p>
                  </a:txBody>
                  <a:tcPr/>
                </a:tc>
              </a:tr>
              <a:tr h="581676">
                <a:tc>
                  <a:txBody>
                    <a:bodyPr/>
                    <a:lstStyle/>
                    <a:p>
                      <a:r>
                        <a:rPr lang="en-US" sz="2000" b="1" dirty="0" smtClean="0">
                          <a:latin typeface="+mj-lt"/>
                        </a:rPr>
                        <a:t>PATIENT’S DISSATISFIED</a:t>
                      </a:r>
                      <a:r>
                        <a:rPr lang="en-US" sz="2000" b="1" baseline="0" dirty="0" smtClean="0">
                          <a:latin typeface="+mj-lt"/>
                        </a:rPr>
                        <a:t> WITH THE O.T SERVICES</a:t>
                      </a:r>
                      <a:endParaRPr lang="en-US" sz="2000" b="1" dirty="0">
                        <a:latin typeface="+mj-lt"/>
                      </a:endParaRPr>
                    </a:p>
                  </a:txBody>
                  <a:tcPr/>
                </a:tc>
                <a:tc>
                  <a:txBody>
                    <a:bodyPr/>
                    <a:lstStyle/>
                    <a:p>
                      <a:pPr algn="ctr"/>
                      <a:r>
                        <a:rPr lang="en-US" sz="2000" b="1" dirty="0" smtClean="0">
                          <a:latin typeface="+mj-lt"/>
                        </a:rPr>
                        <a:t>1%</a:t>
                      </a:r>
                      <a:endParaRPr lang="en-US" sz="2000" b="1" dirty="0">
                        <a:latin typeface="+mj-lt"/>
                      </a:endParaRPr>
                    </a:p>
                  </a:txBody>
                  <a:tcPr/>
                </a:tc>
                <a:tc>
                  <a:txBody>
                    <a:bodyPr/>
                    <a:lstStyle/>
                    <a:p>
                      <a:pPr algn="ctr"/>
                      <a:r>
                        <a:rPr lang="en-US" sz="2000" b="1" dirty="0" smtClean="0">
                          <a:latin typeface="+mj-lt"/>
                        </a:rPr>
                        <a:t>1%</a:t>
                      </a:r>
                      <a:endParaRPr lang="en-US" sz="2000" b="1" dirty="0">
                        <a:latin typeface="+mj-lt"/>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r>
              <a:rPr lang="en-US" sz="4000" b="1" dirty="0" smtClean="0"/>
              <a:t>                 </a:t>
            </a:r>
            <a:r>
              <a:rPr lang="en-US" sz="3600" b="1" dirty="0" smtClean="0"/>
              <a:t>RECOMMENDATIONS</a:t>
            </a:r>
            <a:endParaRPr lang="en-US" sz="3600" b="1" dirty="0"/>
          </a:p>
        </p:txBody>
      </p:sp>
      <p:sp>
        <p:nvSpPr>
          <p:cNvPr id="3" name="Content Placeholder 2"/>
          <p:cNvSpPr>
            <a:spLocks noGrp="1"/>
          </p:cNvSpPr>
          <p:nvPr>
            <p:ph idx="1"/>
          </p:nvPr>
        </p:nvSpPr>
        <p:spPr>
          <a:xfrm>
            <a:off x="457200" y="1219200"/>
            <a:ext cx="8229600" cy="5105400"/>
          </a:xfrm>
        </p:spPr>
        <p:txBody>
          <a:bodyPr>
            <a:noAutofit/>
          </a:bodyPr>
          <a:lstStyle/>
          <a:p>
            <a:r>
              <a:rPr lang="en-IN" sz="2000" dirty="0" smtClean="0"/>
              <a:t>Punctuality:  It is important that all lists begin and end at times agreed and adhered to by the theatre users .</a:t>
            </a:r>
          </a:p>
          <a:p>
            <a:pPr lvl="0"/>
            <a:endParaRPr lang="en-US" sz="2000" dirty="0" smtClean="0"/>
          </a:p>
          <a:p>
            <a:pPr lvl="0"/>
            <a:r>
              <a:rPr lang="en-US" sz="2000" dirty="0" smtClean="0"/>
              <a:t>First case should reach O.T. in time from the ward, to allow the O.T. to be started on time. </a:t>
            </a:r>
          </a:p>
          <a:p>
            <a:pPr lvl="0"/>
            <a:endParaRPr lang="en-US" sz="2000" dirty="0" smtClean="0"/>
          </a:p>
          <a:p>
            <a:pPr lvl="0"/>
            <a:r>
              <a:rPr lang="en-IN" sz="2000" dirty="0" smtClean="0"/>
              <a:t>If instruments are ready in advance, the assistants are available in the room, gowned and gloved before entry of the operating surgeon; the duration of patient occupancy of the room will be considerably decreased.</a:t>
            </a:r>
          </a:p>
          <a:p>
            <a:pPr lvl="0"/>
            <a:endParaRPr lang="en-US" sz="2000" dirty="0" smtClean="0"/>
          </a:p>
          <a:p>
            <a:pPr lvl="0"/>
            <a:r>
              <a:rPr lang="en-US" sz="2000" dirty="0" smtClean="0"/>
              <a:t>From patient’s perspective, the staff should greet and introduce themselves to patients and explain what they are doing.</a:t>
            </a:r>
          </a:p>
          <a:p>
            <a:pPr lvl="0"/>
            <a:endParaRPr lang="en-US" sz="2000" dirty="0" smtClean="0"/>
          </a:p>
          <a:p>
            <a:pPr lvl="0"/>
            <a:r>
              <a:rPr lang="en-US" sz="2000" dirty="0" smtClean="0"/>
              <a:t>Patient should not be kept waiting in the preoperative area for more than 30 minutes.</a:t>
            </a:r>
          </a:p>
          <a:p>
            <a:pPr lvl="0"/>
            <a:endParaRPr lang="en-US" sz="2000"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b="1" dirty="0" smtClean="0"/>
              <a:t>                       </a:t>
            </a:r>
            <a:r>
              <a:rPr lang="en-US" sz="4000" b="1" dirty="0" smtClean="0"/>
              <a:t>RECOMMENDATIONS</a:t>
            </a:r>
            <a:endParaRPr lang="en-US" sz="4000" b="1" dirty="0"/>
          </a:p>
        </p:txBody>
      </p:sp>
      <p:sp>
        <p:nvSpPr>
          <p:cNvPr id="3" name="Content Placeholder 2"/>
          <p:cNvSpPr>
            <a:spLocks noGrp="1"/>
          </p:cNvSpPr>
          <p:nvPr>
            <p:ph idx="1"/>
          </p:nvPr>
        </p:nvSpPr>
        <p:spPr>
          <a:xfrm>
            <a:off x="457200" y="1295400"/>
            <a:ext cx="8229600" cy="5257800"/>
          </a:xfrm>
        </p:spPr>
        <p:txBody>
          <a:bodyPr>
            <a:noAutofit/>
          </a:bodyPr>
          <a:lstStyle/>
          <a:p>
            <a:pPr lvl="0"/>
            <a:r>
              <a:rPr lang="en-US" sz="2000" dirty="0" smtClean="0"/>
              <a:t>Scheduling of hospital operation theatre can be divided into open scheduling, block scheduling and modified block scheduling:-</a:t>
            </a:r>
          </a:p>
          <a:p>
            <a:pPr lvl="0"/>
            <a:r>
              <a:rPr lang="en-US" sz="2000" dirty="0" smtClean="0"/>
              <a:t>Open scheduling allows surgical cases to be assigned to an operating room available at the convenience of the surgeons.</a:t>
            </a:r>
          </a:p>
          <a:p>
            <a:pPr lvl="0"/>
            <a:endParaRPr lang="en-US" sz="2000" dirty="0" smtClean="0"/>
          </a:p>
          <a:p>
            <a:pPr lvl="0"/>
            <a:r>
              <a:rPr lang="en-US" sz="2000" dirty="0" smtClean="0"/>
              <a:t>For block scheduling, specific surgeons are assigned a set of time block normally for some weeks or months into which they can arrange their surgical cases. The surgeons ‘own their time blocks, none of those time blocks can be released’.</a:t>
            </a:r>
          </a:p>
          <a:p>
            <a:pPr lvl="0"/>
            <a:endParaRPr lang="en-US" sz="2000" dirty="0" smtClean="0"/>
          </a:p>
          <a:p>
            <a:pPr lvl="0"/>
            <a:r>
              <a:rPr lang="en-US" sz="2000" dirty="0" smtClean="0"/>
              <a:t>Modified block scheduling is modified into two ways to increase its flexibility .Either some time is blocked and some is left open or unused. Blocked time is released at an agreed upon time in 72 hrs.</a:t>
            </a:r>
          </a:p>
          <a:p>
            <a:pPr lvl="0"/>
            <a:endParaRPr lang="en-US" sz="2000" dirty="0" smtClean="0"/>
          </a:p>
          <a:p>
            <a:r>
              <a:rPr lang="en-US" sz="2000" dirty="0" smtClean="0"/>
              <a:t>Infectious patient should be put on the end of the list to avoid delays caused by  contamination of the theatre.</a:t>
            </a:r>
          </a:p>
          <a:p>
            <a:endParaRPr lang="en-US" sz="2000" dirty="0" smtClean="0"/>
          </a:p>
          <a:p>
            <a:pPr lvl="0"/>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1312"/>
          </a:xfrm>
        </p:spPr>
        <p:txBody>
          <a:bodyPr>
            <a:normAutofit fontScale="90000"/>
          </a:bodyPr>
          <a:lstStyle/>
          <a:p>
            <a:r>
              <a:rPr lang="en-US" sz="3600" b="1" dirty="0" smtClean="0"/>
              <a:t>                       </a:t>
            </a:r>
            <a:r>
              <a:rPr lang="en-US" sz="4000" b="1" dirty="0" smtClean="0"/>
              <a:t>RECOMMENDATIONS</a:t>
            </a:r>
            <a:endParaRPr lang="en-US" sz="4000" b="1" dirty="0"/>
          </a:p>
        </p:txBody>
      </p:sp>
      <p:sp>
        <p:nvSpPr>
          <p:cNvPr id="3" name="Content Placeholder 2"/>
          <p:cNvSpPr>
            <a:spLocks noGrp="1"/>
          </p:cNvSpPr>
          <p:nvPr>
            <p:ph idx="1"/>
          </p:nvPr>
        </p:nvSpPr>
        <p:spPr>
          <a:xfrm>
            <a:off x="457200" y="1066800"/>
            <a:ext cx="8229600" cy="5562600"/>
          </a:xfrm>
        </p:spPr>
        <p:txBody>
          <a:bodyPr>
            <a:normAutofit fontScale="25000" lnSpcReduction="20000"/>
          </a:bodyPr>
          <a:lstStyle/>
          <a:p>
            <a:pPr lvl="0"/>
            <a:endParaRPr lang="en-IN" dirty="0" smtClean="0"/>
          </a:p>
          <a:p>
            <a:r>
              <a:rPr lang="en-IN" sz="8000" dirty="0" smtClean="0"/>
              <a:t>The scheduling of surgeries should be done by keeping in mind the average time taken for each surgery.</a:t>
            </a:r>
          </a:p>
          <a:p>
            <a:endParaRPr lang="en-IN" sz="8000" dirty="0" smtClean="0"/>
          </a:p>
          <a:p>
            <a:pPr lvl="0"/>
            <a:r>
              <a:rPr lang="en-US" sz="8000" dirty="0" smtClean="0"/>
              <a:t>Every surgeon should be allotted sessions and audits should be conducted on a monthly basis. The amount of time allotted to a surgeon should be tabled against the amount of time he actually operates in a theatre. This allows us to reschedule sessions, avoid under utilization of one area and over-running of other theatres.</a:t>
            </a:r>
          </a:p>
          <a:p>
            <a:pPr lvl="0"/>
            <a:endParaRPr lang="en-IN" sz="8000" dirty="0" smtClean="0"/>
          </a:p>
          <a:p>
            <a:pPr lvl="0"/>
            <a:r>
              <a:rPr lang="en-IN" sz="8000" dirty="0" smtClean="0"/>
              <a:t>The doors of the O.T should be kept closed during the operations as the positive pressure of the O.T gets hampered.</a:t>
            </a:r>
          </a:p>
          <a:p>
            <a:pPr lvl="0">
              <a:buNone/>
            </a:pPr>
            <a:endParaRPr lang="en-US" sz="8000" dirty="0" smtClean="0"/>
          </a:p>
          <a:p>
            <a:pPr lvl="0"/>
            <a:r>
              <a:rPr lang="en-IN" sz="8000" dirty="0" smtClean="0"/>
              <a:t>Sufficient number of slippers should be there in the O.T and separate pairs of slippers must be used for toilet purpose. </a:t>
            </a:r>
          </a:p>
          <a:p>
            <a:pPr lvl="0">
              <a:buNone/>
            </a:pPr>
            <a:endParaRPr lang="en-US" sz="8000" dirty="0" smtClean="0"/>
          </a:p>
          <a:p>
            <a:pPr lvl="0"/>
            <a:r>
              <a:rPr lang="en-IN" sz="8000" dirty="0" smtClean="0"/>
              <a:t>Chemical indicator slip should be put in the record for each case and should be checked.</a:t>
            </a:r>
          </a:p>
          <a:p>
            <a:pPr lvl="0">
              <a:buNone/>
            </a:pPr>
            <a:endParaRPr lang="en-US" sz="8000" dirty="0" smtClean="0"/>
          </a:p>
          <a:p>
            <a:pPr lvl="0"/>
            <a:r>
              <a:rPr lang="en-IN" sz="8000" dirty="0" smtClean="0"/>
              <a:t>Proper disposal of biomedical waste as per rules, sharps should be in the sharps collector.</a:t>
            </a:r>
          </a:p>
          <a:p>
            <a:pPr lvl="0"/>
            <a:endParaRPr lang="en-US" sz="8000" dirty="0" smtClean="0"/>
          </a:p>
          <a:p>
            <a:endParaRPr lang="en-US" sz="8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fontScale="92500" lnSpcReduction="20000"/>
          </a:bodyPr>
          <a:lstStyle/>
          <a:p>
            <a:r>
              <a:rPr lang="en-IN" sz="2200" dirty="0" smtClean="0"/>
              <a:t>All the quality and efficiency related issues can be sorted out through the medium of formal committee called the “O.T Committee” which can meet periodically to discuss various issues.</a:t>
            </a:r>
          </a:p>
          <a:p>
            <a:endParaRPr lang="en-IN" sz="2200" dirty="0" smtClean="0"/>
          </a:p>
          <a:p>
            <a:pPr lvl="0"/>
            <a:r>
              <a:rPr lang="en-IN" sz="2400" dirty="0" smtClean="0"/>
              <a:t>There should be a system of communication with the O.T staff from outside the O.T, through call bell /intercom so that unauthorized/unnecessary entry in the O.T can be avoided and the sanctity of O.T can be maintained.</a:t>
            </a:r>
            <a:endParaRPr lang="en-US" sz="2400" dirty="0" smtClean="0"/>
          </a:p>
          <a:p>
            <a:endParaRPr lang="en-IN" sz="2200" dirty="0" smtClean="0"/>
          </a:p>
          <a:p>
            <a:pPr lvl="0"/>
            <a:r>
              <a:rPr lang="en-IN" sz="2200" dirty="0" smtClean="0"/>
              <a:t>A proper cleaning schedule should be made and followed.</a:t>
            </a:r>
          </a:p>
          <a:p>
            <a:pPr lvl="0"/>
            <a:endParaRPr lang="en-IN" sz="2200" dirty="0" smtClean="0"/>
          </a:p>
          <a:p>
            <a:r>
              <a:rPr lang="en-IN" sz="2200" dirty="0" smtClean="0"/>
              <a:t>To avoid unavailability of GDA to shift the patient to OT at scheduled time, a central pool of housekeeping staff should be made available to transfer patients in urgency.</a:t>
            </a:r>
          </a:p>
          <a:p>
            <a:endParaRPr lang="en-IN" sz="2200" dirty="0" smtClean="0"/>
          </a:p>
          <a:p>
            <a:r>
              <a:rPr lang="en-IN" sz="2200" dirty="0" smtClean="0"/>
              <a:t>Training &amp; Development of all O.T staff in the O.T techniques as well as in the procedures/protocols for quality assurance in the O.T. </a:t>
            </a:r>
          </a:p>
          <a:p>
            <a:endParaRPr lang="en-US" sz="2800" dirty="0" smtClean="0"/>
          </a:p>
          <a:p>
            <a:pPr lvl="0"/>
            <a:endParaRPr lang="en-US" sz="2400" dirty="0" smtClean="0"/>
          </a:p>
        </p:txBody>
      </p:sp>
      <p:sp>
        <p:nvSpPr>
          <p:cNvPr id="4" name="Rectangle 3"/>
          <p:cNvSpPr/>
          <p:nvPr/>
        </p:nvSpPr>
        <p:spPr>
          <a:xfrm>
            <a:off x="2514600" y="533400"/>
            <a:ext cx="4264950" cy="646331"/>
          </a:xfrm>
          <a:prstGeom prst="rect">
            <a:avLst/>
          </a:prstGeom>
        </p:spPr>
        <p:txBody>
          <a:bodyPr wrap="none">
            <a:spAutoFit/>
          </a:bodyPr>
          <a:lstStyle/>
          <a:p>
            <a:r>
              <a:rPr lang="en-US" sz="3600" b="1" dirty="0" smtClean="0">
                <a:solidFill>
                  <a:srgbClr val="002060"/>
                </a:solidFill>
                <a:latin typeface="+mj-lt"/>
              </a:rPr>
              <a:t>RECOMMENDATIONS</a:t>
            </a:r>
            <a:endParaRPr lang="en-US" sz="3600" dirty="0">
              <a:solidFill>
                <a:srgbClr val="002060"/>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0"/>
            <a:ext cx="8229600" cy="762000"/>
          </a:xfrm>
        </p:spPr>
        <p:txBody>
          <a:bodyPr>
            <a:normAutofit fontScale="90000"/>
          </a:bodyPr>
          <a:lstStyle/>
          <a:p>
            <a:r>
              <a:rPr lang="en-US" b="1" dirty="0" smtClean="0"/>
              <a:t>                  </a:t>
            </a:r>
            <a:r>
              <a:rPr lang="en-US" sz="4400" b="1" dirty="0" smtClean="0"/>
              <a:t>KEY LEARNINGS</a:t>
            </a:r>
            <a:endParaRPr lang="en-US" sz="4400" b="1" dirty="0"/>
          </a:p>
        </p:txBody>
      </p:sp>
      <p:sp>
        <p:nvSpPr>
          <p:cNvPr id="6" name="Content Placeholder 5"/>
          <p:cNvSpPr>
            <a:spLocks noGrp="1"/>
          </p:cNvSpPr>
          <p:nvPr>
            <p:ph idx="1"/>
          </p:nvPr>
        </p:nvSpPr>
        <p:spPr>
          <a:xfrm>
            <a:off x="457200" y="1752600"/>
            <a:ext cx="8229600" cy="4572000"/>
          </a:xfrm>
        </p:spPr>
        <p:txBody>
          <a:bodyPr>
            <a:normAutofit/>
          </a:bodyPr>
          <a:lstStyle/>
          <a:p>
            <a:pPr lvl="0"/>
            <a:r>
              <a:rPr lang="en-US" sz="2400" dirty="0" smtClean="0"/>
              <a:t>Developed an understanding of the hospital’s functioning.</a:t>
            </a:r>
          </a:p>
          <a:p>
            <a:pPr lvl="0"/>
            <a:r>
              <a:rPr lang="en-US" sz="2400" dirty="0" smtClean="0"/>
              <a:t>Gathered  knowledge about the process flows of major clinical and non clinical departments in a hospital.</a:t>
            </a:r>
          </a:p>
          <a:p>
            <a:pPr lvl="0"/>
            <a:r>
              <a:rPr lang="en-US" sz="2400" dirty="0" smtClean="0"/>
              <a:t>How to interact with the patients .</a:t>
            </a:r>
          </a:p>
          <a:p>
            <a:pPr lvl="0"/>
            <a:r>
              <a:rPr lang="en-US" sz="2400" dirty="0" smtClean="0"/>
              <a:t> Monitoring standards of working practice &amp; gap analysis of departments.</a:t>
            </a:r>
          </a:p>
          <a:p>
            <a:pPr lvl="0"/>
            <a:r>
              <a:rPr lang="en-US" sz="2400" dirty="0" smtClean="0"/>
              <a:t>Generating statistical information for decision making.</a:t>
            </a:r>
          </a:p>
          <a:p>
            <a:pPr lvl="0"/>
            <a:r>
              <a:rPr lang="en-US" sz="2400" dirty="0" smtClean="0"/>
              <a:t>Work as a team.</a:t>
            </a:r>
          </a:p>
          <a:p>
            <a:pPr lvl="0"/>
            <a:r>
              <a:rPr lang="en-US" sz="2400" dirty="0" smtClean="0"/>
              <a:t>How to improve the services from patient’s perspective  through their feedbacks.</a:t>
            </a:r>
          </a:p>
          <a:p>
            <a:pPr lvl="0"/>
            <a:endParaRPr lang="en-US" sz="2400" dirty="0" smtClean="0"/>
          </a:p>
          <a:p>
            <a:pPr lvl="0"/>
            <a:endParaRPr lang="en-US" sz="2400"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4000" b="1" dirty="0" smtClean="0"/>
              <a:t>                      CONCLUSION</a:t>
            </a:r>
            <a:endParaRPr lang="en-US" sz="4000" b="1" dirty="0"/>
          </a:p>
        </p:txBody>
      </p:sp>
      <p:sp>
        <p:nvSpPr>
          <p:cNvPr id="3" name="Content Placeholder 2"/>
          <p:cNvSpPr>
            <a:spLocks noGrp="1"/>
          </p:cNvSpPr>
          <p:nvPr>
            <p:ph idx="1"/>
          </p:nvPr>
        </p:nvSpPr>
        <p:spPr>
          <a:xfrm>
            <a:off x="457200" y="1524000"/>
            <a:ext cx="8229600" cy="4800600"/>
          </a:xfrm>
        </p:spPr>
        <p:txBody>
          <a:bodyPr>
            <a:normAutofit/>
          </a:bodyPr>
          <a:lstStyle/>
          <a:p>
            <a:pPr algn="just"/>
            <a:r>
              <a:rPr lang="en-IN" sz="2400" dirty="0" smtClean="0"/>
              <a:t>Operation Theatre department is a very sensitive department where any infrastructural deficiencies or procedural lapses can seriously compromise the safety of patients leading to repercussions as serious loss of lives.</a:t>
            </a:r>
          </a:p>
          <a:p>
            <a:pPr algn="just">
              <a:buNone/>
            </a:pPr>
            <a:endParaRPr lang="en-IN" sz="2400" dirty="0" smtClean="0"/>
          </a:p>
          <a:p>
            <a:pPr algn="just"/>
            <a:r>
              <a:rPr lang="en-IN" sz="2400" dirty="0" smtClean="0"/>
              <a:t>Appropriate usage of operating room (OR) time can improve efficiency of utilization of resources and help to decrease surgical waiting lists.</a:t>
            </a:r>
          </a:p>
          <a:p>
            <a:pPr algn="just">
              <a:buNone/>
            </a:pPr>
            <a:endParaRPr lang="en-IN" sz="2400" dirty="0" smtClean="0"/>
          </a:p>
          <a:p>
            <a:pPr algn="just"/>
            <a:r>
              <a:rPr lang="en-IN" sz="2400" dirty="0" smtClean="0"/>
              <a:t>This can bring in rich dividends in form of patient satisfaction and goodwill, a good image of hospital and matching increase in business.</a:t>
            </a:r>
            <a:endParaRPr lang="en-US" sz="2400"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b="1" dirty="0" smtClean="0"/>
              <a:t>                </a:t>
            </a:r>
            <a:r>
              <a:rPr lang="en-US" sz="4400" b="1" dirty="0" smtClean="0"/>
              <a:t>     REFERENCES</a:t>
            </a:r>
            <a:endParaRPr lang="en-US" sz="4400" b="1" dirty="0"/>
          </a:p>
        </p:txBody>
      </p:sp>
      <p:sp>
        <p:nvSpPr>
          <p:cNvPr id="3" name="Content Placeholder 2"/>
          <p:cNvSpPr>
            <a:spLocks noGrp="1"/>
          </p:cNvSpPr>
          <p:nvPr>
            <p:ph idx="1"/>
          </p:nvPr>
        </p:nvSpPr>
        <p:spPr>
          <a:xfrm>
            <a:off x="457200" y="1600200"/>
            <a:ext cx="8305800" cy="5257800"/>
          </a:xfrm>
        </p:spPr>
        <p:txBody>
          <a:bodyPr>
            <a:noAutofit/>
          </a:bodyPr>
          <a:lstStyle/>
          <a:p>
            <a:pPr lvl="0"/>
            <a:r>
              <a:rPr lang="en-US" sz="2000" dirty="0" smtClean="0"/>
              <a:t>Gupta </a:t>
            </a:r>
            <a:r>
              <a:rPr lang="en-US" sz="2000" dirty="0" err="1" smtClean="0"/>
              <a:t>Shakti</a:t>
            </a:r>
            <a:r>
              <a:rPr lang="en-US" sz="2000" dirty="0" smtClean="0"/>
              <a:t> Kumar, Kant Sunil, </a:t>
            </a:r>
            <a:r>
              <a:rPr lang="en-US" sz="2000" dirty="0" err="1" smtClean="0"/>
              <a:t>Chandrashekhar</a:t>
            </a:r>
            <a:r>
              <a:rPr lang="en-US" sz="2000" dirty="0" smtClean="0"/>
              <a:t>, </a:t>
            </a:r>
            <a:r>
              <a:rPr lang="en-US" sz="2000" dirty="0" err="1" smtClean="0"/>
              <a:t>Satpathy</a:t>
            </a:r>
            <a:r>
              <a:rPr lang="en-US" sz="2000" dirty="0" smtClean="0"/>
              <a:t> </a:t>
            </a:r>
            <a:r>
              <a:rPr lang="en-US" sz="2000" dirty="0" err="1" smtClean="0"/>
              <a:t>Sidharth</a:t>
            </a:r>
            <a:r>
              <a:rPr lang="en-US" sz="2000" dirty="0" smtClean="0"/>
              <a:t>, Modern trends in planning and designing of hospitals.</a:t>
            </a:r>
            <a:endParaRPr lang="en-IN" sz="2000" dirty="0" smtClean="0"/>
          </a:p>
          <a:p>
            <a:pPr lvl="0"/>
            <a:r>
              <a:rPr lang="en-US" sz="2000" dirty="0" err="1" smtClean="0"/>
              <a:t>Kunders</a:t>
            </a:r>
            <a:r>
              <a:rPr lang="en-US" sz="2000" dirty="0" smtClean="0"/>
              <a:t> G D, Hospitals – Facilities and Planning.</a:t>
            </a:r>
            <a:endParaRPr lang="en-IN" sz="2000" dirty="0" smtClean="0"/>
          </a:p>
          <a:p>
            <a:pPr lvl="0"/>
            <a:r>
              <a:rPr lang="en-IN" sz="2000" dirty="0" smtClean="0"/>
              <a:t>Adair, A. 1953. Planning and organizing an operating room suite, American Journal of Nursing 53 (10): 1212-1214.</a:t>
            </a:r>
          </a:p>
          <a:p>
            <a:pPr lvl="0"/>
            <a:r>
              <a:rPr lang="en-IN" sz="2000" dirty="0" err="1" smtClean="0"/>
              <a:t>Adan</a:t>
            </a:r>
            <a:r>
              <a:rPr lang="en-IN" sz="2000" dirty="0" smtClean="0"/>
              <a:t>, I. and </a:t>
            </a:r>
            <a:r>
              <a:rPr lang="en-IN" sz="2000" dirty="0" err="1" smtClean="0"/>
              <a:t>Vissers</a:t>
            </a:r>
            <a:r>
              <a:rPr lang="en-IN" sz="2000" dirty="0" smtClean="0"/>
              <a:t>, J. 2002. Patient mix optimisation in hospital admission planning: A case study, International Journal of Operations and Production Management 22 (4): 445-461.</a:t>
            </a:r>
          </a:p>
          <a:p>
            <a:pPr lvl="0"/>
            <a:r>
              <a:rPr lang="en-IN" sz="2000" dirty="0" smtClean="0"/>
              <a:t>Arenas, M., Bilbao, A., Caballero, R., Gomez, T., Rodriguez, M. and Ruiz, F. 2002. Analysis via goal programming of the minimum achievable stay in surgical waiting lists, Journal of the Operational Research Society 53: 387-396.</a:t>
            </a:r>
          </a:p>
          <a:p>
            <a:pPr lvl="0"/>
            <a:r>
              <a:rPr lang="en-IN" sz="2000" dirty="0" smtClean="0"/>
              <a:t>Barber, R. 1977. A unified model for scheduling elective admissions, Health Services Research 12: 407-415.</a:t>
            </a:r>
          </a:p>
          <a:p>
            <a:pPr lvl="0"/>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ank u.png"/>
          <p:cNvPicPr>
            <a:picLocks noGrp="1" noChangeAspect="1"/>
          </p:cNvPicPr>
          <p:nvPr>
            <p:ph idx="1"/>
          </p:nvPr>
        </p:nvPicPr>
        <p:blipFill>
          <a:blip r:embed="rId2" cstate="print"/>
          <a:stretch>
            <a:fillRect/>
          </a:stretch>
        </p:blipFill>
        <p:spPr>
          <a:xfrm>
            <a:off x="457200" y="1905000"/>
            <a:ext cx="8229600" cy="3352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48200" y="2057400"/>
            <a:ext cx="3962400" cy="369332"/>
          </a:xfrm>
          <a:prstGeom prst="rect">
            <a:avLst/>
          </a:prstGeom>
          <a:noFill/>
        </p:spPr>
        <p:txBody>
          <a:bodyPr wrap="square" rtlCol="0">
            <a:spAutoFit/>
          </a:bodyPr>
          <a:lstStyle/>
          <a:p>
            <a:endParaRPr lang="en-US" dirty="0"/>
          </a:p>
        </p:txBody>
      </p:sp>
      <p:pic>
        <p:nvPicPr>
          <p:cNvPr id="8" name="Picture 7" descr="https://encrypted-tbn3.gstatic.com/images?q=tbn:ANd9GcRbc53LbKkcPJX_-0XIaItMcHiRTTY0rQOFYegNKyvER9BI92UY"/>
          <p:cNvPicPr/>
          <p:nvPr/>
        </p:nvPicPr>
        <p:blipFill>
          <a:blip r:embed="rId2" cstate="print"/>
          <a:srcRect/>
          <a:stretch>
            <a:fillRect/>
          </a:stretch>
        </p:blipFill>
        <p:spPr bwMode="auto">
          <a:xfrm>
            <a:off x="381000" y="1066800"/>
            <a:ext cx="3733800" cy="2872291"/>
          </a:xfrm>
          <a:prstGeom prst="rect">
            <a:avLst/>
          </a:prstGeom>
          <a:noFill/>
          <a:ln w="9525">
            <a:noFill/>
            <a:miter lim="800000"/>
            <a:headEnd/>
            <a:tailEnd/>
          </a:ln>
        </p:spPr>
      </p:pic>
      <p:pic>
        <p:nvPicPr>
          <p:cNvPr id="11" name="Picture 10" descr="https://encrypted-tbn3.gstatic.com/images?q=tbn:ANd9GcSIuLwrT3AU4qE8lrxsP0Cd5_uk470_VvwsDUlZm7CiMj8lQzJLAg"/>
          <p:cNvPicPr/>
          <p:nvPr/>
        </p:nvPicPr>
        <p:blipFill>
          <a:blip r:embed="rId3" cstate="print"/>
          <a:srcRect/>
          <a:stretch>
            <a:fillRect/>
          </a:stretch>
        </p:blipFill>
        <p:spPr bwMode="auto">
          <a:xfrm>
            <a:off x="381000" y="4114800"/>
            <a:ext cx="3733800" cy="2581835"/>
          </a:xfrm>
          <a:prstGeom prst="rect">
            <a:avLst/>
          </a:prstGeom>
          <a:noFill/>
          <a:ln w="9525">
            <a:noFill/>
            <a:miter lim="800000"/>
            <a:headEnd/>
            <a:tailEnd/>
          </a:ln>
        </p:spPr>
      </p:pic>
      <p:pic>
        <p:nvPicPr>
          <p:cNvPr id="12" name="Picture 11" descr="https://encrypted-tbn0.gstatic.com/images?q=tbn:ANd9GcRbarj1QRC7TPyKK8l9iirbBei6Rq3wMyDhd1V5eZKvrb5Tlm_zzQ"/>
          <p:cNvPicPr/>
          <p:nvPr/>
        </p:nvPicPr>
        <p:blipFill>
          <a:blip r:embed="rId4" cstate="print"/>
          <a:srcRect/>
          <a:stretch>
            <a:fillRect/>
          </a:stretch>
        </p:blipFill>
        <p:spPr bwMode="auto">
          <a:xfrm>
            <a:off x="4267200" y="3581400"/>
            <a:ext cx="4572000" cy="3124199"/>
          </a:xfrm>
          <a:prstGeom prst="rect">
            <a:avLst/>
          </a:prstGeom>
          <a:noFill/>
          <a:ln w="9525">
            <a:noFill/>
            <a:miter lim="800000"/>
            <a:headEnd/>
            <a:tailEnd/>
          </a:ln>
        </p:spPr>
      </p:pic>
      <p:sp>
        <p:nvSpPr>
          <p:cNvPr id="13" name="TextBox 12"/>
          <p:cNvSpPr txBox="1"/>
          <p:nvPr/>
        </p:nvSpPr>
        <p:spPr>
          <a:xfrm>
            <a:off x="4267200" y="1524000"/>
            <a:ext cx="4648200"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mj-lt"/>
              </a:rPr>
              <a:t>  </a:t>
            </a:r>
            <a:r>
              <a:rPr lang="en-US" sz="3200" b="1" u="sng" dirty="0" smtClean="0">
                <a:solidFill>
                  <a:srgbClr val="7030A0"/>
                </a:solidFill>
                <a:latin typeface="+mj-lt"/>
              </a:rPr>
              <a:t>DISSERTATION REPORT:</a:t>
            </a:r>
          </a:p>
          <a:p>
            <a:r>
              <a:rPr lang="en-US" sz="3200" b="1" dirty="0" smtClean="0">
                <a:solidFill>
                  <a:srgbClr val="7030A0"/>
                </a:solidFill>
                <a:latin typeface="+mj-lt"/>
              </a:rPr>
              <a:t>          “ A STUDY ON </a:t>
            </a:r>
          </a:p>
          <a:p>
            <a:r>
              <a:rPr lang="en-US" sz="3200" b="1" dirty="0" smtClean="0">
                <a:solidFill>
                  <a:srgbClr val="7030A0"/>
                </a:solidFill>
                <a:latin typeface="+mj-lt"/>
              </a:rPr>
              <a:t>        O.T UTILIZATION”</a:t>
            </a:r>
            <a:endParaRPr lang="en-US" sz="3200" b="1" dirty="0">
              <a:solidFill>
                <a:srgbClr val="7030A0"/>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b="1" dirty="0" smtClean="0"/>
              <a:t>                  </a:t>
            </a:r>
            <a:r>
              <a:rPr lang="en-US" sz="4400" b="1" dirty="0" smtClean="0"/>
              <a:t>INTRODUCTION</a:t>
            </a:r>
            <a:endParaRPr lang="en-US" sz="4400" b="1" dirty="0"/>
          </a:p>
        </p:txBody>
      </p:sp>
      <p:sp>
        <p:nvSpPr>
          <p:cNvPr id="3" name="Content Placeholder 2"/>
          <p:cNvSpPr>
            <a:spLocks noGrp="1"/>
          </p:cNvSpPr>
          <p:nvPr>
            <p:ph idx="1"/>
          </p:nvPr>
        </p:nvSpPr>
        <p:spPr>
          <a:xfrm>
            <a:off x="457200" y="1600200"/>
            <a:ext cx="8305800" cy="4724400"/>
          </a:xfrm>
        </p:spPr>
        <p:txBody>
          <a:bodyPr>
            <a:normAutofit/>
          </a:bodyPr>
          <a:lstStyle/>
          <a:p>
            <a:pPr algn="just">
              <a:buNone/>
            </a:pPr>
            <a:r>
              <a:rPr lang="en-IN" dirty="0" smtClean="0"/>
              <a:t>    </a:t>
            </a:r>
            <a:r>
              <a:rPr lang="en-IN" sz="2400" dirty="0" smtClean="0"/>
              <a:t>An operating theatre or operating room (OR) is a facility within a hospital where surgical operations are carried out in a sterile environment.</a:t>
            </a:r>
          </a:p>
          <a:p>
            <a:pPr algn="just">
              <a:buNone/>
            </a:pPr>
            <a:endParaRPr lang="en-US" sz="2400" dirty="0" smtClean="0"/>
          </a:p>
          <a:p>
            <a:pPr>
              <a:buNone/>
            </a:pPr>
            <a:r>
              <a:rPr lang="en-US" sz="2400" dirty="0" smtClean="0"/>
              <a:t>    </a:t>
            </a:r>
            <a:r>
              <a:rPr lang="en-US" sz="2400" b="1" u="sng" dirty="0" smtClean="0">
                <a:solidFill>
                  <a:srgbClr val="002060"/>
                </a:solidFill>
              </a:rPr>
              <a:t>RATIONALE</a:t>
            </a:r>
            <a:r>
              <a:rPr lang="en-US" sz="2400" b="1" dirty="0" smtClean="0">
                <a:solidFill>
                  <a:srgbClr val="002060"/>
                </a:solidFill>
              </a:rPr>
              <a:t> :</a:t>
            </a:r>
          </a:p>
          <a:p>
            <a:pPr lvl="0"/>
            <a:r>
              <a:rPr lang="en-US" sz="2400" dirty="0" smtClean="0"/>
              <a:t>Hospital's largest cost and revenue centre</a:t>
            </a:r>
          </a:p>
          <a:p>
            <a:pPr lvl="0"/>
            <a:r>
              <a:rPr lang="en-US" sz="2400" dirty="0" smtClean="0"/>
              <a:t>Major impact on the performance of the hospital. </a:t>
            </a:r>
            <a:endParaRPr lang="en-IN" sz="2400" dirty="0" smtClean="0"/>
          </a:p>
          <a:p>
            <a:pPr lvl="0"/>
            <a:r>
              <a:rPr lang="en-US" sz="2400" dirty="0" smtClean="0"/>
              <a:t>Need for efficiency and adequate scheduling of surgical procedures.</a:t>
            </a:r>
            <a:endParaRPr lang="en-IN" sz="2400" dirty="0" smtClean="0"/>
          </a:p>
          <a:p>
            <a:pPr lvl="0"/>
            <a:r>
              <a:rPr lang="en-US" sz="2400" dirty="0" smtClean="0"/>
              <a:t>Dissatisfaction and frustration among patients and doctors.</a:t>
            </a:r>
            <a:endParaRPr lang="en-IN" sz="2400"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4000" b="1" dirty="0" smtClean="0"/>
              <a:t>                 </a:t>
            </a:r>
            <a:r>
              <a:rPr lang="en-US" sz="3600" b="1" dirty="0" smtClean="0"/>
              <a:t>REVIEW OF LITERATURE</a:t>
            </a:r>
            <a:endParaRPr lang="en-US" sz="3600" b="1" dirty="0"/>
          </a:p>
        </p:txBody>
      </p:sp>
      <p:sp>
        <p:nvSpPr>
          <p:cNvPr id="8" name="Content Placeholder 7"/>
          <p:cNvSpPr>
            <a:spLocks noGrp="1"/>
          </p:cNvSpPr>
          <p:nvPr>
            <p:ph idx="1"/>
          </p:nvPr>
        </p:nvSpPr>
        <p:spPr>
          <a:xfrm>
            <a:off x="457200" y="1524000"/>
            <a:ext cx="8229600" cy="4800600"/>
          </a:xfrm>
        </p:spPr>
        <p:txBody>
          <a:bodyPr>
            <a:normAutofit lnSpcReduction="10000"/>
          </a:bodyPr>
          <a:lstStyle/>
          <a:p>
            <a:pPr algn="just"/>
            <a:r>
              <a:rPr lang="en-US" sz="2000" dirty="0" smtClean="0"/>
              <a:t>Denton et al., for instance, examine how case sequencing affects patient waiting time, operating room idling time and operating room overtime.</a:t>
            </a:r>
          </a:p>
          <a:p>
            <a:pPr algn="just"/>
            <a:r>
              <a:rPr lang="en-US" sz="2000" dirty="0" err="1" smtClean="0"/>
              <a:t>Macario</a:t>
            </a:r>
            <a:r>
              <a:rPr lang="en-US" sz="2000" dirty="0" smtClean="0"/>
              <a:t> scored the value of turn over time in his study so that it reflects poor performance if it is more than forty minutes and for good performance it shall be less than twenty five minutes.</a:t>
            </a:r>
          </a:p>
          <a:p>
            <a:pPr algn="just"/>
            <a:endParaRPr lang="en-US" sz="2000" dirty="0" smtClean="0"/>
          </a:p>
          <a:p>
            <a:pPr algn="just"/>
            <a:r>
              <a:rPr lang="en-US" sz="2000" dirty="0" smtClean="0"/>
              <a:t>Dexter et al evaluate procedures based on the OR efficiency, which is a measure that incorporates both the underutilization and the overutilization of the operating room.</a:t>
            </a:r>
          </a:p>
          <a:p>
            <a:pPr algn="just"/>
            <a:endParaRPr lang="en-US" sz="2000" dirty="0" smtClean="0"/>
          </a:p>
          <a:p>
            <a:pPr algn="just"/>
            <a:r>
              <a:rPr lang="en-US" sz="2000" dirty="0" err="1" smtClean="0"/>
              <a:t>Marcon</a:t>
            </a:r>
            <a:r>
              <a:rPr lang="en-US" sz="2000" dirty="0" smtClean="0"/>
              <a:t> and Dexter, for instance, examined how standard sequencing rules, such as </a:t>
            </a:r>
            <a:r>
              <a:rPr lang="en-US" sz="2000" i="1" dirty="0" smtClean="0"/>
              <a:t>longest case first </a:t>
            </a:r>
            <a:r>
              <a:rPr lang="en-US" sz="2000" dirty="0" smtClean="0"/>
              <a:t>or </a:t>
            </a:r>
            <a:r>
              <a:rPr lang="en-US" sz="2000" i="1" dirty="0" smtClean="0"/>
              <a:t>shortest case first</a:t>
            </a:r>
            <a:r>
              <a:rPr lang="en-US" sz="2000" dirty="0" smtClean="0"/>
              <a:t>, may assist in reducing the peak number of patients in both the holding area and the post anesthesia care unit (PACU).</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67512"/>
          </a:xfrm>
        </p:spPr>
        <p:txBody>
          <a:bodyPr>
            <a:normAutofit/>
          </a:bodyPr>
          <a:lstStyle/>
          <a:p>
            <a:r>
              <a:rPr lang="en-US" sz="3600" b="1" dirty="0" smtClean="0"/>
              <a:t>                      </a:t>
            </a:r>
            <a:r>
              <a:rPr lang="en-US" sz="3600" b="1" u="sng" dirty="0" smtClean="0"/>
              <a:t>WORKFLOW IN O.T</a:t>
            </a:r>
            <a:endParaRPr lang="en-US" sz="3600" b="1" u="sng" dirty="0"/>
          </a:p>
        </p:txBody>
      </p:sp>
      <p:graphicFrame>
        <p:nvGraphicFramePr>
          <p:cNvPr id="7" name="Content Placeholder 3"/>
          <p:cNvGraphicFramePr>
            <a:graphicFrameLocks noGrp="1"/>
          </p:cNvGraphicFramePr>
          <p:nvPr>
            <p:ph idx="1"/>
          </p:nvPr>
        </p:nvGraphicFramePr>
        <p:xfrm>
          <a:off x="381000" y="1371600"/>
          <a:ext cx="83058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3"/>
          <p:cNvGraphicFramePr>
            <a:graphicFrameLocks/>
          </p:cNvGraphicFramePr>
          <p:nvPr/>
        </p:nvGraphicFramePr>
        <p:xfrm>
          <a:off x="381000" y="2819400"/>
          <a:ext cx="8305800" cy="129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Content Placeholder 3"/>
          <p:cNvGraphicFramePr>
            <a:graphicFrameLocks/>
          </p:cNvGraphicFramePr>
          <p:nvPr/>
        </p:nvGraphicFramePr>
        <p:xfrm>
          <a:off x="381000" y="4114800"/>
          <a:ext cx="83058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Content Placeholder 3"/>
          <p:cNvGraphicFramePr>
            <a:graphicFrameLocks/>
          </p:cNvGraphicFramePr>
          <p:nvPr/>
        </p:nvGraphicFramePr>
        <p:xfrm>
          <a:off x="304800" y="5638800"/>
          <a:ext cx="8458200" cy="990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2" name="Picture 11" descr="https://encrypted-tbn0.gstatic.com/images?q=tbn:ANd9GcRJ2OszIu4hYBsyDWbE2tl8Vw3F103cU3Hb23J-Y3K8fY09h0lR1g"/>
          <p:cNvPicPr/>
          <p:nvPr/>
        </p:nvPicPr>
        <p:blipFill>
          <a:blip r:embed="rId22" cstate="print"/>
          <a:srcRect/>
          <a:stretch>
            <a:fillRect/>
          </a:stretch>
        </p:blipFill>
        <p:spPr bwMode="auto">
          <a:xfrm>
            <a:off x="7696200" y="3657600"/>
            <a:ext cx="1066800" cy="1102966"/>
          </a:xfrm>
          <a:prstGeom prst="rect">
            <a:avLst/>
          </a:prstGeom>
          <a:noFill/>
          <a:ln w="9525">
            <a:noFill/>
            <a:miter lim="800000"/>
            <a:headEnd/>
            <a:tailEnd/>
          </a:ln>
        </p:spPr>
      </p:pic>
      <p:pic>
        <p:nvPicPr>
          <p:cNvPr id="39938" name="Picture 2" descr="https://encrypted-tbn0.gstatic.com/images?q=tbn:ANd9GcRhNSfqUSE8xlNQwhfGAnvJf6TTMwLcHKTq47DUZqsww4yM3Wz6lg"/>
          <p:cNvPicPr>
            <a:picLocks noChangeAspect="1" noChangeArrowheads="1"/>
          </p:cNvPicPr>
          <p:nvPr/>
        </p:nvPicPr>
        <p:blipFill>
          <a:blip r:embed="rId23" cstate="print"/>
          <a:srcRect/>
          <a:stretch>
            <a:fillRect/>
          </a:stretch>
        </p:blipFill>
        <p:spPr bwMode="auto">
          <a:xfrm>
            <a:off x="228600" y="2590800"/>
            <a:ext cx="1276350" cy="1371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762000"/>
          </a:xfrm>
        </p:spPr>
        <p:txBody>
          <a:bodyPr>
            <a:normAutofit fontScale="90000"/>
          </a:bodyPr>
          <a:lstStyle/>
          <a:p>
            <a:r>
              <a:rPr lang="en-US" dirty="0" smtClean="0"/>
              <a:t>                     </a:t>
            </a:r>
            <a:r>
              <a:rPr lang="en-US" sz="4400" b="1" dirty="0" smtClean="0"/>
              <a:t>OBJECTIVES</a:t>
            </a:r>
            <a:endParaRPr lang="en-US" sz="4400" b="1" dirty="0"/>
          </a:p>
        </p:txBody>
      </p:sp>
      <p:sp>
        <p:nvSpPr>
          <p:cNvPr id="5" name="Content Placeholder 4"/>
          <p:cNvSpPr>
            <a:spLocks noGrp="1"/>
          </p:cNvSpPr>
          <p:nvPr>
            <p:ph idx="1"/>
          </p:nvPr>
        </p:nvSpPr>
        <p:spPr>
          <a:xfrm>
            <a:off x="457200" y="1295400"/>
            <a:ext cx="8229600" cy="5029200"/>
          </a:xfrm>
        </p:spPr>
        <p:txBody>
          <a:bodyPr>
            <a:noAutofit/>
          </a:bodyPr>
          <a:lstStyle/>
          <a:p>
            <a:r>
              <a:rPr lang="en-IN" sz="2000" b="1" u="sng" dirty="0" smtClean="0">
                <a:solidFill>
                  <a:schemeClr val="tx2"/>
                </a:solidFill>
                <a:latin typeface="Times New Roman" pitchFamily="18" charset="0"/>
                <a:cs typeface="Times New Roman" pitchFamily="18" charset="0"/>
              </a:rPr>
              <a:t>GENERAL OBJECTIVE:</a:t>
            </a:r>
            <a:endParaRPr lang="en-US" sz="2000" dirty="0" smtClean="0">
              <a:solidFill>
                <a:schemeClr val="tx2"/>
              </a:solidFill>
              <a:latin typeface="Times New Roman" pitchFamily="18" charset="0"/>
              <a:cs typeface="Times New Roman" pitchFamily="18" charset="0"/>
            </a:endParaRPr>
          </a:p>
          <a:p>
            <a:pPr>
              <a:buNone/>
            </a:pPr>
            <a:r>
              <a:rPr lang="en-IN" sz="2000" b="1" dirty="0" smtClean="0">
                <a:latin typeface="Times New Roman" pitchFamily="18" charset="0"/>
                <a:cs typeface="Times New Roman" pitchFamily="18" charset="0"/>
              </a:rPr>
              <a:t>    </a:t>
            </a:r>
            <a:r>
              <a:rPr lang="en-IN" sz="2000" dirty="0" smtClean="0"/>
              <a:t>To assess the utilization of operation theatre.</a:t>
            </a:r>
            <a:endParaRPr lang="en-US" sz="2000" dirty="0" smtClean="0">
              <a:latin typeface="Times New Roman" pitchFamily="18" charset="0"/>
              <a:cs typeface="Times New Roman" pitchFamily="18" charset="0"/>
            </a:endParaRPr>
          </a:p>
          <a:p>
            <a:pPr>
              <a:buNone/>
            </a:pPr>
            <a:r>
              <a:rPr lang="en-IN" sz="2000" dirty="0" smtClean="0">
                <a:latin typeface="Times New Roman" pitchFamily="18" charset="0"/>
                <a:cs typeface="Times New Roman" pitchFamily="18" charset="0"/>
              </a:rPr>
              <a:t>    </a:t>
            </a:r>
            <a:r>
              <a:rPr lang="en-IN" sz="2000" b="1" u="sng" dirty="0" smtClean="0">
                <a:solidFill>
                  <a:schemeClr val="tx2"/>
                </a:solidFill>
                <a:latin typeface="Times New Roman" pitchFamily="18" charset="0"/>
                <a:cs typeface="Times New Roman" pitchFamily="18" charset="0"/>
              </a:rPr>
              <a:t>SPECIFIC OBJECTIVES:</a:t>
            </a:r>
            <a:endParaRPr lang="en-US" sz="2000" dirty="0" smtClean="0">
              <a:solidFill>
                <a:schemeClr val="tx2"/>
              </a:solidFill>
              <a:latin typeface="Times New Roman" pitchFamily="18" charset="0"/>
              <a:cs typeface="Times New Roman" pitchFamily="18" charset="0"/>
            </a:endParaRPr>
          </a:p>
          <a:p>
            <a:pPr lvl="0"/>
            <a:r>
              <a:rPr lang="en-IN" sz="2000" b="1" dirty="0" smtClean="0">
                <a:latin typeface="Times New Roman" pitchFamily="18" charset="0"/>
                <a:cs typeface="Times New Roman" pitchFamily="18" charset="0"/>
              </a:rPr>
              <a:t> </a:t>
            </a:r>
            <a:r>
              <a:rPr lang="en-US" sz="2000" dirty="0" smtClean="0"/>
              <a:t>To measure the average delay time in start of surgeries in the operating room.</a:t>
            </a:r>
          </a:p>
          <a:p>
            <a:pPr lvl="0"/>
            <a:r>
              <a:rPr lang="en-US" sz="2000" dirty="0" smtClean="0"/>
              <a:t>To analyze the reasons responsible for rescheduling of the operative procedures.</a:t>
            </a:r>
          </a:p>
          <a:p>
            <a:pPr lvl="0"/>
            <a:r>
              <a:rPr lang="en-US" sz="2000" dirty="0" smtClean="0"/>
              <a:t>To suggest measures to reduce the delay time.</a:t>
            </a:r>
          </a:p>
          <a:p>
            <a:pPr lvl="0"/>
            <a:r>
              <a:rPr lang="en-US" sz="2000" dirty="0" smtClean="0"/>
              <a:t>To know the average surgeries per day in different O.T’s.</a:t>
            </a:r>
          </a:p>
          <a:p>
            <a:pPr lvl="0"/>
            <a:r>
              <a:rPr lang="en-US" sz="2000" dirty="0" smtClean="0"/>
              <a:t>To assess the existing scheduling process of surgeries in the operating room.</a:t>
            </a:r>
          </a:p>
          <a:p>
            <a:pPr lvl="0"/>
            <a:r>
              <a:rPr lang="en-US" sz="2000" dirty="0" smtClean="0"/>
              <a:t>To measure the average time interval between different operations.</a:t>
            </a:r>
          </a:p>
          <a:p>
            <a:pPr lvl="0"/>
            <a:r>
              <a:rPr lang="en-US" sz="2000" dirty="0" smtClean="0"/>
              <a:t>To assess the utilization of equipments in O.T</a:t>
            </a:r>
          </a:p>
          <a:p>
            <a:pPr lvl="0"/>
            <a:r>
              <a:rPr lang="en-US" sz="2000" dirty="0" smtClean="0"/>
              <a:t>To assess the level of patient satisfaction with respect to O.T services and staff.</a:t>
            </a: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                  </a:t>
            </a:r>
            <a:r>
              <a:rPr lang="en-US" sz="4400" b="1" dirty="0" smtClean="0"/>
              <a:t>METHODOLOGY</a:t>
            </a:r>
            <a:endParaRPr lang="en-US" sz="4400" b="1" dirty="0"/>
          </a:p>
        </p:txBody>
      </p:sp>
      <p:sp>
        <p:nvSpPr>
          <p:cNvPr id="3" name="Content Placeholder 2"/>
          <p:cNvSpPr>
            <a:spLocks noGrp="1"/>
          </p:cNvSpPr>
          <p:nvPr>
            <p:ph idx="1"/>
          </p:nvPr>
        </p:nvSpPr>
        <p:spPr>
          <a:xfrm>
            <a:off x="457200" y="1524000"/>
            <a:ext cx="8229600" cy="4876800"/>
          </a:xfrm>
        </p:spPr>
        <p:txBody>
          <a:bodyPr>
            <a:noAutofit/>
          </a:bodyPr>
          <a:lstStyle/>
          <a:p>
            <a:r>
              <a:rPr lang="en-IN" sz="2000" b="1" dirty="0" smtClean="0">
                <a:solidFill>
                  <a:schemeClr val="tx2"/>
                </a:solidFill>
                <a:latin typeface="Times New Roman" pitchFamily="18" charset="0"/>
                <a:cs typeface="Times New Roman" pitchFamily="18" charset="0"/>
              </a:rPr>
              <a:t>STUDY AREA </a:t>
            </a:r>
            <a:r>
              <a:rPr lang="en-US"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Operation theatre of Primus Super speciality hospital.</a:t>
            </a:r>
            <a:endParaRPr lang="en-IN" sz="2000" b="1" dirty="0" smtClean="0">
              <a:solidFill>
                <a:schemeClr val="tx2"/>
              </a:solidFill>
              <a:latin typeface="Times New Roman" pitchFamily="18" charset="0"/>
              <a:cs typeface="Times New Roman" pitchFamily="18" charset="0"/>
            </a:endParaRPr>
          </a:p>
          <a:p>
            <a:r>
              <a:rPr lang="en-IN" sz="2000" b="1" dirty="0" smtClean="0">
                <a:solidFill>
                  <a:schemeClr val="tx2"/>
                </a:solidFill>
                <a:latin typeface="Times New Roman" pitchFamily="18" charset="0"/>
                <a:cs typeface="Times New Roman" pitchFamily="18" charset="0"/>
              </a:rPr>
              <a:t>STUDY DESIGN</a:t>
            </a:r>
            <a:r>
              <a:rPr lang="en-US" sz="2000" dirty="0" smtClean="0">
                <a:solidFill>
                  <a:schemeClr val="tx2"/>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Observational, cross sectional study</a:t>
            </a:r>
          </a:p>
          <a:p>
            <a:r>
              <a:rPr lang="en-IN" sz="2000" b="1" dirty="0" smtClean="0">
                <a:solidFill>
                  <a:schemeClr val="tx2"/>
                </a:solidFill>
                <a:latin typeface="Times New Roman" pitchFamily="18" charset="0"/>
                <a:cs typeface="Times New Roman" pitchFamily="18" charset="0"/>
              </a:rPr>
              <a:t>STUDY POPULATION </a:t>
            </a:r>
            <a:r>
              <a:rPr lang="en-US"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All the patients who came to the operation theatre of the hospital for surgery, irrespective of gender, age and health status</a:t>
            </a:r>
          </a:p>
          <a:p>
            <a:r>
              <a:rPr lang="en-IN" sz="2000" b="1" dirty="0" smtClean="0">
                <a:solidFill>
                  <a:schemeClr val="tx2"/>
                </a:solidFill>
                <a:latin typeface="Times New Roman" pitchFamily="18" charset="0"/>
                <a:cs typeface="Times New Roman" pitchFamily="18" charset="0"/>
              </a:rPr>
              <a:t>STUDY PERIOD </a:t>
            </a:r>
            <a:r>
              <a:rPr lang="en-US" sz="2000" dirty="0" smtClean="0">
                <a:latin typeface="Times New Roman" pitchFamily="18" charset="0"/>
                <a:cs typeface="Times New Roman" pitchFamily="18" charset="0"/>
              </a:rPr>
              <a:t>:</a:t>
            </a:r>
            <a:r>
              <a:rPr lang="en-IN" sz="2000" dirty="0" smtClean="0">
                <a:latin typeface="Times New Roman" pitchFamily="18" charset="0"/>
                <a:cs typeface="Times New Roman" pitchFamily="18" charset="0"/>
              </a:rPr>
              <a:t> 1st Feb to 30</a:t>
            </a:r>
            <a:r>
              <a:rPr lang="en-IN" sz="2000" baseline="30000" dirty="0" smtClean="0">
                <a:latin typeface="Times New Roman" pitchFamily="18" charset="0"/>
                <a:cs typeface="Times New Roman" pitchFamily="18" charset="0"/>
              </a:rPr>
              <a:t>th</a:t>
            </a:r>
            <a:r>
              <a:rPr lang="en-IN" sz="2000" dirty="0" smtClean="0">
                <a:latin typeface="Times New Roman" pitchFamily="18" charset="0"/>
                <a:cs typeface="Times New Roman" pitchFamily="18" charset="0"/>
              </a:rPr>
              <a:t> April.</a:t>
            </a:r>
          </a:p>
          <a:p>
            <a:r>
              <a:rPr lang="en-IN" sz="2000" b="1" dirty="0" smtClean="0">
                <a:solidFill>
                  <a:schemeClr val="tx2"/>
                </a:solidFill>
                <a:latin typeface="Times New Roman" pitchFamily="18" charset="0"/>
                <a:cs typeface="Times New Roman" pitchFamily="18" charset="0"/>
              </a:rPr>
              <a:t>SAMPLE SIZE : </a:t>
            </a:r>
            <a:r>
              <a:rPr lang="en-IN" sz="2000" dirty="0" smtClean="0">
                <a:latin typeface="Times New Roman" pitchFamily="18" charset="0"/>
                <a:cs typeface="Times New Roman" pitchFamily="18" charset="0"/>
              </a:rPr>
              <a:t>A sample size of 416 was taken.</a:t>
            </a:r>
          </a:p>
          <a:p>
            <a:r>
              <a:rPr lang="en-IN" sz="2000" b="1" dirty="0" smtClean="0">
                <a:solidFill>
                  <a:schemeClr val="tx2"/>
                </a:solidFill>
                <a:latin typeface="Times New Roman" pitchFamily="18" charset="0"/>
                <a:cs typeface="Times New Roman" pitchFamily="18" charset="0"/>
              </a:rPr>
              <a:t>SAMPLING METHOD </a:t>
            </a:r>
            <a:r>
              <a:rPr lang="en-US"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convenience sampling.</a:t>
            </a:r>
          </a:p>
          <a:p>
            <a:r>
              <a:rPr lang="en-IN" sz="2000" b="1" dirty="0" smtClean="0">
                <a:solidFill>
                  <a:schemeClr val="tx2"/>
                </a:solidFill>
                <a:latin typeface="Times New Roman" pitchFamily="18" charset="0"/>
                <a:cs typeface="Times New Roman" pitchFamily="18" charset="0"/>
              </a:rPr>
              <a:t>TOOL &amp; TECHINQUES :</a:t>
            </a:r>
            <a:endParaRPr lang="en-US" sz="2000" dirty="0" smtClean="0">
              <a:solidFill>
                <a:schemeClr val="tx2"/>
              </a:solidFill>
              <a:latin typeface="Times New Roman" pitchFamily="18" charset="0"/>
              <a:cs typeface="Times New Roman" pitchFamily="18" charset="0"/>
            </a:endParaRPr>
          </a:p>
          <a:p>
            <a:r>
              <a:rPr lang="en-IN" sz="2000" dirty="0" smtClean="0">
                <a:latin typeface="Times New Roman" pitchFamily="18" charset="0"/>
                <a:cs typeface="Times New Roman" pitchFamily="18" charset="0"/>
              </a:rPr>
              <a:t> </a:t>
            </a:r>
            <a:r>
              <a:rPr lang="en-IN" sz="2000" dirty="0" smtClean="0"/>
              <a:t>Primary Data was collected by observational method and hospital   records. </a:t>
            </a:r>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Microsoft Office Excel 2007 </a:t>
            </a:r>
          </a:p>
          <a:p>
            <a:pPr>
              <a:buNone/>
            </a:pPr>
            <a:endParaRPr lang="en-IN"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buNone/>
            </a:pPr>
            <a:r>
              <a:rPr lang="en-IN"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6277</TotalTime>
  <Words>1882</Words>
  <Application>Microsoft Office PowerPoint</Application>
  <PresentationFormat>On-screen Show (4:3)</PresentationFormat>
  <Paragraphs>462</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                 </vt:lpstr>
      <vt:lpstr> </vt:lpstr>
      <vt:lpstr>                  KEY LEARNINGS</vt:lpstr>
      <vt:lpstr>Slide 4</vt:lpstr>
      <vt:lpstr>                  INTRODUCTION</vt:lpstr>
      <vt:lpstr>                 REVIEW OF LITERATURE</vt:lpstr>
      <vt:lpstr>                      WORKFLOW IN O.T</vt:lpstr>
      <vt:lpstr>                     OBJECTIVES</vt:lpstr>
      <vt:lpstr>                  METHODOLOGY</vt:lpstr>
      <vt:lpstr>                  STUDY FINDINGS</vt:lpstr>
      <vt:lpstr>STUDY FINDINGS</vt:lpstr>
      <vt:lpstr>                             STUDY FINDINGS</vt:lpstr>
      <vt:lpstr>                  STUDY FINDINGS</vt:lpstr>
      <vt:lpstr>                             STUDY FINDINGS</vt:lpstr>
      <vt:lpstr>STUDY FINDINGS</vt:lpstr>
      <vt:lpstr>Slide 16</vt:lpstr>
      <vt:lpstr>Slide 17</vt:lpstr>
      <vt:lpstr>Slide 18</vt:lpstr>
      <vt:lpstr>Slide 19</vt:lpstr>
      <vt:lpstr>Slide 20</vt:lpstr>
      <vt:lpstr> UTILIZATION OF EQUIPMENTS</vt:lpstr>
      <vt:lpstr>PATIENT SATISFACTION LEVEL FOR O.T</vt:lpstr>
      <vt:lpstr>MANPOWER IN O.T</vt:lpstr>
      <vt:lpstr>Slide 24</vt:lpstr>
      <vt:lpstr>                                                                   DISCUSSION</vt:lpstr>
      <vt:lpstr>                 RECOMMENDATIONS</vt:lpstr>
      <vt:lpstr>                       RECOMMENDATIONS</vt:lpstr>
      <vt:lpstr>                       RECOMMENDATIONS</vt:lpstr>
      <vt:lpstr>Slide 29</vt:lpstr>
      <vt:lpstr>                      CONCLUSION</vt:lpstr>
      <vt:lpstr>                     REFERENCES</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Amrita Rastogi</dc:creator>
  <cp:lastModifiedBy>Amrita Rastogi</cp:lastModifiedBy>
  <cp:revision>117</cp:revision>
  <dcterms:created xsi:type="dcterms:W3CDTF">2013-06-13T11:47:25Z</dcterms:created>
  <dcterms:modified xsi:type="dcterms:W3CDTF">2014-05-21T16:06:45Z</dcterms:modified>
</cp:coreProperties>
</file>