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84" r:id="rId5"/>
    <p:sldId id="285" r:id="rId6"/>
    <p:sldId id="286" r:id="rId7"/>
    <p:sldId id="290" r:id="rId8"/>
    <p:sldId id="288" r:id="rId9"/>
    <p:sldId id="296" r:id="rId10"/>
    <p:sldId id="298" r:id="rId11"/>
    <p:sldId id="311" r:id="rId12"/>
    <p:sldId id="294" r:id="rId13"/>
    <p:sldId id="301" r:id="rId14"/>
    <p:sldId id="279" r:id="rId15"/>
    <p:sldId id="280" r:id="rId16"/>
    <p:sldId id="312" r:id="rId17"/>
    <p:sldId id="300" r:id="rId18"/>
    <p:sldId id="293" r:id="rId19"/>
    <p:sldId id="315" r:id="rId20"/>
    <p:sldId id="316" r:id="rId21"/>
    <p:sldId id="308" r:id="rId22"/>
    <p:sldId id="299" r:id="rId23"/>
    <p:sldId id="309" r:id="rId24"/>
    <p:sldId id="313" r:id="rId25"/>
    <p:sldId id="270" r:id="rId26"/>
    <p:sldId id="271" r:id="rId27"/>
    <p:sldId id="272" r:id="rId28"/>
    <p:sldId id="273" r:id="rId29"/>
    <p:sldId id="274" r:id="rId30"/>
    <p:sldId id="276" r:id="rId31"/>
    <p:sldId id="282" r:id="rId32"/>
    <p:sldId id="307" r:id="rId33"/>
    <p:sldId id="283" r:id="rId34"/>
    <p:sldId id="306" r:id="rId35"/>
    <p:sldId id="302" r:id="rId36"/>
    <p:sldId id="303" r:id="rId37"/>
    <p:sldId id="310" r:id="rId38"/>
    <p:sldId id="304" r:id="rId39"/>
    <p:sldId id="265" r:id="rId40"/>
    <p:sldId id="314" r:id="rId41"/>
    <p:sldId id="27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8325" autoAdjust="0"/>
  </p:normalViewPr>
  <p:slideViewPr>
    <p:cSldViewPr>
      <p:cViewPr varScale="1">
        <p:scale>
          <a:sx n="77" d="100"/>
          <a:sy n="77" d="100"/>
        </p:scale>
        <p:origin x="-942" y="-96"/>
      </p:cViewPr>
      <p:guideLst>
        <p:guide orient="horz" pos="2160"/>
        <p:guide pos="2880"/>
      </p:guideLst>
    </p:cSldViewPr>
  </p:slideViewPr>
  <p:outlineViewPr>
    <p:cViewPr>
      <p:scale>
        <a:sx n="33" d="100"/>
        <a:sy n="33" d="100"/>
      </p:scale>
      <p:origin x="0" y="13602"/>
    </p:cViewPr>
  </p:outlineViewPr>
  <p:notesTextViewPr>
    <p:cViewPr>
      <p:scale>
        <a:sx n="100" d="100"/>
        <a:sy n="100" d="100"/>
      </p:scale>
      <p:origin x="0" y="0"/>
    </p:cViewPr>
  </p:notesTextViewPr>
  <p:sorterViewPr>
    <p:cViewPr>
      <p:scale>
        <a:sx n="100" d="100"/>
        <a:sy n="100" d="100"/>
      </p:scale>
      <p:origin x="0" y="25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Sundeep%20Chugh\Desktop\iihmr\dissertation\admission%20timings%20jan%20feb%20mar%20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undeep%20Chugh\Desktop\iihmr\dissertation\data%20on%20%20HK%20supvsr%20checks%20bensup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undeep%20Chugh\Desktop\iihmr\dissertation\data%20on%20%20HK%20supvsr%20checks%20bensups.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undeep%20Chugh\Desktop\iihmr\dissertation\data%20on%20%20HK%20supvsr%20checks%20bensup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undeep%20Chugh\Desktop\iihmr\dissertation\data%20on%20%20HK%20supvsr%20checks%20bensup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undeep%20Chugh\Desktop\iihmr\dissertation\data%20on%20%20HK%20supvsr%20checks%20bensup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view3D>
      <c:perspective val="30"/>
    </c:view3D>
    <c:plotArea>
      <c:layout>
        <c:manualLayout>
          <c:layoutTarget val="inner"/>
          <c:xMode val="edge"/>
          <c:yMode val="edge"/>
          <c:x val="6.3883092738407712E-2"/>
          <c:y val="2.0347185768445609E-2"/>
          <c:w val="0.92083912948381463"/>
          <c:h val="0.76795858850976961"/>
        </c:manualLayout>
      </c:layout>
      <c:bar3DChart>
        <c:barDir val="col"/>
        <c:grouping val="standard"/>
        <c:ser>
          <c:idx val="0"/>
          <c:order val="0"/>
          <c:tx>
            <c:strRef>
              <c:f>Sheet1!$B$1</c:f>
              <c:strCache>
                <c:ptCount val="1"/>
                <c:pt idx="0">
                  <c:v>HK DAY FREE</c:v>
                </c:pt>
              </c:strCache>
            </c:strRef>
          </c:tx>
          <c:cat>
            <c:strRef>
              <c:f>Sheet1!$A$2:$A$12</c:f>
              <c:strCache>
                <c:ptCount val="11"/>
                <c:pt idx="0">
                  <c:v>0800-1000</c:v>
                </c:pt>
                <c:pt idx="1">
                  <c:v>1000-1200</c:v>
                </c:pt>
                <c:pt idx="2">
                  <c:v>1200-1400</c:v>
                </c:pt>
                <c:pt idx="3">
                  <c:v>1400-1600</c:v>
                </c:pt>
                <c:pt idx="4">
                  <c:v>1600-2000</c:v>
                </c:pt>
                <c:pt idx="5">
                  <c:v>2000-2200</c:v>
                </c:pt>
                <c:pt idx="6">
                  <c:v>2200-2400</c:v>
                </c:pt>
                <c:pt idx="7">
                  <c:v>0001-0200</c:v>
                </c:pt>
                <c:pt idx="8">
                  <c:v>0200-0400</c:v>
                </c:pt>
                <c:pt idx="9">
                  <c:v>0400-0600</c:v>
                </c:pt>
                <c:pt idx="10">
                  <c:v>0600-0800</c:v>
                </c:pt>
              </c:strCache>
            </c:strRef>
          </c:cat>
          <c:val>
            <c:numRef>
              <c:f>Sheet1!$B$2:$B$12</c:f>
              <c:numCache>
                <c:formatCode>General</c:formatCode>
                <c:ptCount val="11"/>
                <c:pt idx="0">
                  <c:v>2</c:v>
                </c:pt>
                <c:pt idx="1">
                  <c:v>2</c:v>
                </c:pt>
                <c:pt idx="2">
                  <c:v>4</c:v>
                </c:pt>
                <c:pt idx="3">
                  <c:v>2</c:v>
                </c:pt>
                <c:pt idx="4">
                  <c:v>1</c:v>
                </c:pt>
                <c:pt idx="5">
                  <c:v>0</c:v>
                </c:pt>
                <c:pt idx="6">
                  <c:v>0</c:v>
                </c:pt>
                <c:pt idx="7">
                  <c:v>0</c:v>
                </c:pt>
                <c:pt idx="8">
                  <c:v>0</c:v>
                </c:pt>
                <c:pt idx="9">
                  <c:v>0</c:v>
                </c:pt>
                <c:pt idx="10">
                  <c:v>0</c:v>
                </c:pt>
              </c:numCache>
            </c:numRef>
          </c:val>
        </c:ser>
        <c:ser>
          <c:idx val="1"/>
          <c:order val="1"/>
          <c:tx>
            <c:strRef>
              <c:f>Sheet1!$C$1</c:f>
              <c:strCache>
                <c:ptCount val="1"/>
                <c:pt idx="0">
                  <c:v>H K DAY BUSY</c:v>
                </c:pt>
              </c:strCache>
            </c:strRef>
          </c:tx>
          <c:cat>
            <c:strRef>
              <c:f>Sheet1!$A$2:$A$12</c:f>
              <c:strCache>
                <c:ptCount val="11"/>
                <c:pt idx="0">
                  <c:v>0800-1000</c:v>
                </c:pt>
                <c:pt idx="1">
                  <c:v>1000-1200</c:v>
                </c:pt>
                <c:pt idx="2">
                  <c:v>1200-1400</c:v>
                </c:pt>
                <c:pt idx="3">
                  <c:v>1400-1600</c:v>
                </c:pt>
                <c:pt idx="4">
                  <c:v>1600-2000</c:v>
                </c:pt>
                <c:pt idx="5">
                  <c:v>2000-2200</c:v>
                </c:pt>
                <c:pt idx="6">
                  <c:v>2200-2400</c:v>
                </c:pt>
                <c:pt idx="7">
                  <c:v>0001-0200</c:v>
                </c:pt>
                <c:pt idx="8">
                  <c:v>0200-0400</c:v>
                </c:pt>
                <c:pt idx="9">
                  <c:v>0400-0600</c:v>
                </c:pt>
                <c:pt idx="10">
                  <c:v>0600-0800</c:v>
                </c:pt>
              </c:strCache>
            </c:strRef>
          </c:cat>
          <c:val>
            <c:numRef>
              <c:f>Sheet1!$C$2:$C$12</c:f>
              <c:numCache>
                <c:formatCode>General</c:formatCode>
                <c:ptCount val="11"/>
                <c:pt idx="0">
                  <c:v>2</c:v>
                </c:pt>
                <c:pt idx="1">
                  <c:v>2</c:v>
                </c:pt>
                <c:pt idx="2">
                  <c:v>0</c:v>
                </c:pt>
                <c:pt idx="3">
                  <c:v>2</c:v>
                </c:pt>
                <c:pt idx="4">
                  <c:v>0</c:v>
                </c:pt>
                <c:pt idx="5">
                  <c:v>0</c:v>
                </c:pt>
                <c:pt idx="6">
                  <c:v>0</c:v>
                </c:pt>
                <c:pt idx="7">
                  <c:v>0</c:v>
                </c:pt>
                <c:pt idx="8">
                  <c:v>0</c:v>
                </c:pt>
                <c:pt idx="9">
                  <c:v>0</c:v>
                </c:pt>
                <c:pt idx="10">
                  <c:v>0</c:v>
                </c:pt>
              </c:numCache>
            </c:numRef>
          </c:val>
        </c:ser>
        <c:ser>
          <c:idx val="2"/>
          <c:order val="2"/>
          <c:tx>
            <c:strRef>
              <c:f>Sheet1!$D$1</c:f>
              <c:strCache>
                <c:ptCount val="1"/>
                <c:pt idx="0">
                  <c:v>HK EVE FREE</c:v>
                </c:pt>
              </c:strCache>
            </c:strRef>
          </c:tx>
          <c:cat>
            <c:strRef>
              <c:f>Sheet1!$A$2:$A$12</c:f>
              <c:strCache>
                <c:ptCount val="11"/>
                <c:pt idx="0">
                  <c:v>0800-1000</c:v>
                </c:pt>
                <c:pt idx="1">
                  <c:v>1000-1200</c:v>
                </c:pt>
                <c:pt idx="2">
                  <c:v>1200-1400</c:v>
                </c:pt>
                <c:pt idx="3">
                  <c:v>1400-1600</c:v>
                </c:pt>
                <c:pt idx="4">
                  <c:v>1600-2000</c:v>
                </c:pt>
                <c:pt idx="5">
                  <c:v>2000-2200</c:v>
                </c:pt>
                <c:pt idx="6">
                  <c:v>2200-2400</c:v>
                </c:pt>
                <c:pt idx="7">
                  <c:v>0001-0200</c:v>
                </c:pt>
                <c:pt idx="8">
                  <c:v>0200-0400</c:v>
                </c:pt>
                <c:pt idx="9">
                  <c:v>0400-0600</c:v>
                </c:pt>
                <c:pt idx="10">
                  <c:v>0600-0800</c:v>
                </c:pt>
              </c:strCache>
            </c:strRef>
          </c:cat>
          <c:val>
            <c:numRef>
              <c:f>Sheet1!$D$2:$D$12</c:f>
              <c:numCache>
                <c:formatCode>General</c:formatCode>
                <c:ptCount val="11"/>
                <c:pt idx="0">
                  <c:v>0</c:v>
                </c:pt>
                <c:pt idx="1">
                  <c:v>1</c:v>
                </c:pt>
                <c:pt idx="2">
                  <c:v>4</c:v>
                </c:pt>
                <c:pt idx="3">
                  <c:v>4</c:v>
                </c:pt>
                <c:pt idx="4">
                  <c:v>4</c:v>
                </c:pt>
                <c:pt idx="5">
                  <c:v>2</c:v>
                </c:pt>
                <c:pt idx="6">
                  <c:v>0</c:v>
                </c:pt>
                <c:pt idx="7">
                  <c:v>0</c:v>
                </c:pt>
                <c:pt idx="8">
                  <c:v>0</c:v>
                </c:pt>
                <c:pt idx="9">
                  <c:v>0</c:v>
                </c:pt>
                <c:pt idx="10">
                  <c:v>0</c:v>
                </c:pt>
              </c:numCache>
            </c:numRef>
          </c:val>
        </c:ser>
        <c:ser>
          <c:idx val="3"/>
          <c:order val="3"/>
          <c:tx>
            <c:strRef>
              <c:f>Sheet1!$E$1</c:f>
              <c:strCache>
                <c:ptCount val="1"/>
                <c:pt idx="0">
                  <c:v>HK EVE BUSY</c:v>
                </c:pt>
              </c:strCache>
            </c:strRef>
          </c:tx>
          <c:cat>
            <c:strRef>
              <c:f>Sheet1!$A$2:$A$12</c:f>
              <c:strCache>
                <c:ptCount val="11"/>
                <c:pt idx="0">
                  <c:v>0800-1000</c:v>
                </c:pt>
                <c:pt idx="1">
                  <c:v>1000-1200</c:v>
                </c:pt>
                <c:pt idx="2">
                  <c:v>1200-1400</c:v>
                </c:pt>
                <c:pt idx="3">
                  <c:v>1400-1600</c:v>
                </c:pt>
                <c:pt idx="4">
                  <c:v>1600-2000</c:v>
                </c:pt>
                <c:pt idx="5">
                  <c:v>2000-2200</c:v>
                </c:pt>
                <c:pt idx="6">
                  <c:v>2200-2400</c:v>
                </c:pt>
                <c:pt idx="7">
                  <c:v>0001-0200</c:v>
                </c:pt>
                <c:pt idx="8">
                  <c:v>0200-0400</c:v>
                </c:pt>
                <c:pt idx="9">
                  <c:v>0400-0600</c:v>
                </c:pt>
                <c:pt idx="10">
                  <c:v>0600-0800</c:v>
                </c:pt>
              </c:strCache>
            </c:strRef>
          </c:cat>
          <c:val>
            <c:numRef>
              <c:f>Sheet1!$E$2:$E$12</c:f>
              <c:numCache>
                <c:formatCode>General</c:formatCode>
                <c:ptCount val="11"/>
                <c:pt idx="0">
                  <c:v>0</c:v>
                </c:pt>
                <c:pt idx="1">
                  <c:v>0</c:v>
                </c:pt>
                <c:pt idx="2">
                  <c:v>0</c:v>
                </c:pt>
                <c:pt idx="3">
                  <c:v>0</c:v>
                </c:pt>
                <c:pt idx="4">
                  <c:v>0</c:v>
                </c:pt>
                <c:pt idx="5">
                  <c:v>2</c:v>
                </c:pt>
                <c:pt idx="6">
                  <c:v>0</c:v>
                </c:pt>
                <c:pt idx="7">
                  <c:v>0</c:v>
                </c:pt>
                <c:pt idx="8">
                  <c:v>0</c:v>
                </c:pt>
                <c:pt idx="9">
                  <c:v>0</c:v>
                </c:pt>
                <c:pt idx="10">
                  <c:v>0</c:v>
                </c:pt>
              </c:numCache>
            </c:numRef>
          </c:val>
        </c:ser>
        <c:ser>
          <c:idx val="4"/>
          <c:order val="4"/>
          <c:tx>
            <c:strRef>
              <c:f>Sheet1!$F$1</c:f>
              <c:strCache>
                <c:ptCount val="1"/>
                <c:pt idx="0">
                  <c:v>HK NIGHT FREE</c:v>
                </c:pt>
              </c:strCache>
            </c:strRef>
          </c:tx>
          <c:cat>
            <c:strRef>
              <c:f>Sheet1!$A$2:$A$12</c:f>
              <c:strCache>
                <c:ptCount val="11"/>
                <c:pt idx="0">
                  <c:v>0800-1000</c:v>
                </c:pt>
                <c:pt idx="1">
                  <c:v>1000-1200</c:v>
                </c:pt>
                <c:pt idx="2">
                  <c:v>1200-1400</c:v>
                </c:pt>
                <c:pt idx="3">
                  <c:v>1400-1600</c:v>
                </c:pt>
                <c:pt idx="4">
                  <c:v>1600-2000</c:v>
                </c:pt>
                <c:pt idx="5">
                  <c:v>2000-2200</c:v>
                </c:pt>
                <c:pt idx="6">
                  <c:v>2200-2400</c:v>
                </c:pt>
                <c:pt idx="7">
                  <c:v>0001-0200</c:v>
                </c:pt>
                <c:pt idx="8">
                  <c:v>0200-0400</c:v>
                </c:pt>
                <c:pt idx="9">
                  <c:v>0400-0600</c:v>
                </c:pt>
                <c:pt idx="10">
                  <c:v>0600-0800</c:v>
                </c:pt>
              </c:strCache>
            </c:strRef>
          </c:cat>
          <c:val>
            <c:numRef>
              <c:f>Sheet1!$F$2:$F$12</c:f>
              <c:numCache>
                <c:formatCode>General</c:formatCode>
                <c:ptCount val="11"/>
                <c:pt idx="0">
                  <c:v>2</c:v>
                </c:pt>
                <c:pt idx="1">
                  <c:v>0</c:v>
                </c:pt>
                <c:pt idx="2">
                  <c:v>0</c:v>
                </c:pt>
                <c:pt idx="3">
                  <c:v>0</c:v>
                </c:pt>
                <c:pt idx="4">
                  <c:v>0</c:v>
                </c:pt>
                <c:pt idx="5">
                  <c:v>2</c:v>
                </c:pt>
                <c:pt idx="6">
                  <c:v>4</c:v>
                </c:pt>
                <c:pt idx="7">
                  <c:v>4</c:v>
                </c:pt>
                <c:pt idx="8">
                  <c:v>4</c:v>
                </c:pt>
                <c:pt idx="9">
                  <c:v>4</c:v>
                </c:pt>
                <c:pt idx="10">
                  <c:v>4</c:v>
                </c:pt>
              </c:numCache>
            </c:numRef>
          </c:val>
        </c:ser>
        <c:ser>
          <c:idx val="5"/>
          <c:order val="5"/>
          <c:tx>
            <c:strRef>
              <c:f>Sheet1!$G$1</c:f>
              <c:strCache>
                <c:ptCount val="1"/>
                <c:pt idx="0">
                  <c:v>HK NIGHT BUSY</c:v>
                </c:pt>
              </c:strCache>
            </c:strRef>
          </c:tx>
          <c:cat>
            <c:strRef>
              <c:f>Sheet1!$A$2:$A$12</c:f>
              <c:strCache>
                <c:ptCount val="11"/>
                <c:pt idx="0">
                  <c:v>0800-1000</c:v>
                </c:pt>
                <c:pt idx="1">
                  <c:v>1000-1200</c:v>
                </c:pt>
                <c:pt idx="2">
                  <c:v>1200-1400</c:v>
                </c:pt>
                <c:pt idx="3">
                  <c:v>1400-1600</c:v>
                </c:pt>
                <c:pt idx="4">
                  <c:v>1600-2000</c:v>
                </c:pt>
                <c:pt idx="5">
                  <c:v>2000-2200</c:v>
                </c:pt>
                <c:pt idx="6">
                  <c:v>2200-2400</c:v>
                </c:pt>
                <c:pt idx="7">
                  <c:v>0001-0200</c:v>
                </c:pt>
                <c:pt idx="8">
                  <c:v>0200-0400</c:v>
                </c:pt>
                <c:pt idx="9">
                  <c:v>0400-0600</c:v>
                </c:pt>
                <c:pt idx="10">
                  <c:v>0600-0800</c:v>
                </c:pt>
              </c:strCache>
            </c:strRef>
          </c:cat>
          <c:val>
            <c:numRef>
              <c:f>Sheet1!$G$2:$G$12</c:f>
              <c:numCache>
                <c:formatCode>General</c:formatCode>
                <c:ptCount val="11"/>
                <c:pt idx="0">
                  <c:v>2</c:v>
                </c:pt>
                <c:pt idx="1">
                  <c:v>0</c:v>
                </c:pt>
                <c:pt idx="2">
                  <c:v>0</c:v>
                </c:pt>
                <c:pt idx="3">
                  <c:v>0</c:v>
                </c:pt>
                <c:pt idx="4">
                  <c:v>0</c:v>
                </c:pt>
                <c:pt idx="5">
                  <c:v>2</c:v>
                </c:pt>
                <c:pt idx="6">
                  <c:v>0</c:v>
                </c:pt>
                <c:pt idx="7">
                  <c:v>0</c:v>
                </c:pt>
                <c:pt idx="8">
                  <c:v>0</c:v>
                </c:pt>
                <c:pt idx="9">
                  <c:v>0</c:v>
                </c:pt>
                <c:pt idx="10">
                  <c:v>0</c:v>
                </c:pt>
              </c:numCache>
            </c:numRef>
          </c:val>
        </c:ser>
        <c:shape val="box"/>
        <c:axId val="104351616"/>
        <c:axId val="104353152"/>
        <c:axId val="104310528"/>
      </c:bar3DChart>
      <c:catAx>
        <c:axId val="104351616"/>
        <c:scaling>
          <c:orientation val="minMax"/>
        </c:scaling>
        <c:axPos val="b"/>
        <c:tickLblPos val="nextTo"/>
        <c:crossAx val="104353152"/>
        <c:crosses val="autoZero"/>
        <c:auto val="1"/>
        <c:lblAlgn val="ctr"/>
        <c:lblOffset val="100"/>
      </c:catAx>
      <c:valAx>
        <c:axId val="104353152"/>
        <c:scaling>
          <c:orientation val="minMax"/>
        </c:scaling>
        <c:axPos val="l"/>
        <c:majorGridlines>
          <c:spPr>
            <a:ln>
              <a:solidFill>
                <a:prstClr val="white"/>
              </a:solidFill>
            </a:ln>
          </c:spPr>
        </c:majorGridlines>
        <c:numFmt formatCode="General" sourceLinked="1"/>
        <c:tickLblPos val="nextTo"/>
        <c:crossAx val="104351616"/>
        <c:crosses val="autoZero"/>
        <c:crossBetween val="between"/>
      </c:valAx>
      <c:serAx>
        <c:axId val="104310528"/>
        <c:scaling>
          <c:orientation val="minMax"/>
        </c:scaling>
        <c:delete val="1"/>
        <c:axPos val="b"/>
        <c:tickLblPos val="none"/>
        <c:crossAx val="104353152"/>
        <c:crosses val="autoZero"/>
      </c:serAx>
    </c:plotArea>
    <c:legend>
      <c:legendPos val="b"/>
      <c:layout>
        <c:manualLayout>
          <c:xMode val="edge"/>
          <c:yMode val="edge"/>
          <c:x val="0"/>
          <c:y val="0.88886964129483814"/>
          <c:w val="0.99937160979877515"/>
          <c:h val="0.10001924759405068"/>
        </c:manualLayout>
      </c:layout>
      <c:txPr>
        <a:bodyPr/>
        <a:lstStyle/>
        <a:p>
          <a:pPr>
            <a:defRPr sz="1600"/>
          </a:pPr>
          <a:endParaRPr lang="en-US"/>
        </a:p>
      </c:txPr>
    </c:legend>
    <c:plotVisOnly val="1"/>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stacked"/>
        <c:ser>
          <c:idx val="0"/>
          <c:order val="0"/>
          <c:tx>
            <c:strRef>
              <c:f>chart!$A$2</c:f>
              <c:strCache>
                <c:ptCount val="1"/>
                <c:pt idx="0">
                  <c:v>ECO</c:v>
                </c:pt>
              </c:strCache>
            </c:strRef>
          </c:tx>
          <c:cat>
            <c:strRef>
              <c:f>chart!$B$1:$L$1</c:f>
              <c:strCache>
                <c:ptCount val="11"/>
                <c:pt idx="0">
                  <c:v>0600/0800</c:v>
                </c:pt>
                <c:pt idx="1">
                  <c:v>0800/1000</c:v>
                </c:pt>
                <c:pt idx="2">
                  <c:v>1000/1200</c:v>
                </c:pt>
                <c:pt idx="3">
                  <c:v>1200/1400</c:v>
                </c:pt>
                <c:pt idx="4">
                  <c:v>1400/1600</c:v>
                </c:pt>
                <c:pt idx="5">
                  <c:v>1600/1800</c:v>
                </c:pt>
                <c:pt idx="6">
                  <c:v>1800/2000</c:v>
                </c:pt>
                <c:pt idx="7">
                  <c:v>2000/2200</c:v>
                </c:pt>
                <c:pt idx="8">
                  <c:v>2200/0001</c:v>
                </c:pt>
                <c:pt idx="9">
                  <c:v>0001/0400</c:v>
                </c:pt>
                <c:pt idx="10">
                  <c:v>0400/0600</c:v>
                </c:pt>
              </c:strCache>
            </c:strRef>
          </c:cat>
          <c:val>
            <c:numRef>
              <c:f>chart!$B$2:$L$2</c:f>
              <c:numCache>
                <c:formatCode>General</c:formatCode>
                <c:ptCount val="11"/>
                <c:pt idx="0">
                  <c:v>20</c:v>
                </c:pt>
                <c:pt idx="1">
                  <c:v>34</c:v>
                </c:pt>
                <c:pt idx="2">
                  <c:v>52</c:v>
                </c:pt>
                <c:pt idx="3">
                  <c:v>52</c:v>
                </c:pt>
                <c:pt idx="4">
                  <c:v>40</c:v>
                </c:pt>
                <c:pt idx="5">
                  <c:v>31</c:v>
                </c:pt>
                <c:pt idx="6">
                  <c:v>30</c:v>
                </c:pt>
                <c:pt idx="7">
                  <c:v>24</c:v>
                </c:pt>
                <c:pt idx="8">
                  <c:v>32</c:v>
                </c:pt>
                <c:pt idx="9">
                  <c:v>20</c:v>
                </c:pt>
                <c:pt idx="10">
                  <c:v>8</c:v>
                </c:pt>
              </c:numCache>
            </c:numRef>
          </c:val>
        </c:ser>
        <c:ser>
          <c:idx val="1"/>
          <c:order val="1"/>
          <c:tx>
            <c:strRef>
              <c:f>chart!$A$3</c:f>
              <c:strCache>
                <c:ptCount val="1"/>
                <c:pt idx="0">
                  <c:v>S PVT</c:v>
                </c:pt>
              </c:strCache>
            </c:strRef>
          </c:tx>
          <c:cat>
            <c:strRef>
              <c:f>chart!$B$1:$L$1</c:f>
              <c:strCache>
                <c:ptCount val="11"/>
                <c:pt idx="0">
                  <c:v>0600/0800</c:v>
                </c:pt>
                <c:pt idx="1">
                  <c:v>0800/1000</c:v>
                </c:pt>
                <c:pt idx="2">
                  <c:v>1000/1200</c:v>
                </c:pt>
                <c:pt idx="3">
                  <c:v>1200/1400</c:v>
                </c:pt>
                <c:pt idx="4">
                  <c:v>1400/1600</c:v>
                </c:pt>
                <c:pt idx="5">
                  <c:v>1600/1800</c:v>
                </c:pt>
                <c:pt idx="6">
                  <c:v>1800/2000</c:v>
                </c:pt>
                <c:pt idx="7">
                  <c:v>2000/2200</c:v>
                </c:pt>
                <c:pt idx="8">
                  <c:v>2200/0001</c:v>
                </c:pt>
                <c:pt idx="9">
                  <c:v>0001/0400</c:v>
                </c:pt>
                <c:pt idx="10">
                  <c:v>0400/0600</c:v>
                </c:pt>
              </c:strCache>
            </c:strRef>
          </c:cat>
          <c:val>
            <c:numRef>
              <c:f>chart!$B$3:$L$3</c:f>
              <c:numCache>
                <c:formatCode>General</c:formatCode>
                <c:ptCount val="11"/>
                <c:pt idx="0">
                  <c:v>17</c:v>
                </c:pt>
                <c:pt idx="1">
                  <c:v>42</c:v>
                </c:pt>
                <c:pt idx="2">
                  <c:v>37</c:v>
                </c:pt>
                <c:pt idx="3">
                  <c:v>35</c:v>
                </c:pt>
                <c:pt idx="4">
                  <c:v>26</c:v>
                </c:pt>
                <c:pt idx="5">
                  <c:v>24</c:v>
                </c:pt>
                <c:pt idx="6">
                  <c:v>21</c:v>
                </c:pt>
                <c:pt idx="7">
                  <c:v>18</c:v>
                </c:pt>
                <c:pt idx="8">
                  <c:v>17</c:v>
                </c:pt>
                <c:pt idx="9">
                  <c:v>17</c:v>
                </c:pt>
                <c:pt idx="10">
                  <c:v>7</c:v>
                </c:pt>
              </c:numCache>
            </c:numRef>
          </c:val>
        </c:ser>
        <c:ser>
          <c:idx val="2"/>
          <c:order val="2"/>
          <c:tx>
            <c:strRef>
              <c:f>chart!$A$4</c:f>
              <c:strCache>
                <c:ptCount val="1"/>
                <c:pt idx="0">
                  <c:v>PVT</c:v>
                </c:pt>
              </c:strCache>
            </c:strRef>
          </c:tx>
          <c:cat>
            <c:strRef>
              <c:f>chart!$B$1:$L$1</c:f>
              <c:strCache>
                <c:ptCount val="11"/>
                <c:pt idx="0">
                  <c:v>0600/0800</c:v>
                </c:pt>
                <c:pt idx="1">
                  <c:v>0800/1000</c:v>
                </c:pt>
                <c:pt idx="2">
                  <c:v>1000/1200</c:v>
                </c:pt>
                <c:pt idx="3">
                  <c:v>1200/1400</c:v>
                </c:pt>
                <c:pt idx="4">
                  <c:v>1400/1600</c:v>
                </c:pt>
                <c:pt idx="5">
                  <c:v>1600/1800</c:v>
                </c:pt>
                <c:pt idx="6">
                  <c:v>1800/2000</c:v>
                </c:pt>
                <c:pt idx="7">
                  <c:v>2000/2200</c:v>
                </c:pt>
                <c:pt idx="8">
                  <c:v>2200/0001</c:v>
                </c:pt>
                <c:pt idx="9">
                  <c:v>0001/0400</c:v>
                </c:pt>
                <c:pt idx="10">
                  <c:v>0400/0600</c:v>
                </c:pt>
              </c:strCache>
            </c:strRef>
          </c:cat>
          <c:val>
            <c:numRef>
              <c:f>chart!$B$4:$L$4</c:f>
              <c:numCache>
                <c:formatCode>General</c:formatCode>
                <c:ptCount val="11"/>
                <c:pt idx="0">
                  <c:v>18</c:v>
                </c:pt>
                <c:pt idx="1">
                  <c:v>27</c:v>
                </c:pt>
                <c:pt idx="2">
                  <c:v>24</c:v>
                </c:pt>
                <c:pt idx="3">
                  <c:v>21</c:v>
                </c:pt>
                <c:pt idx="4">
                  <c:v>13</c:v>
                </c:pt>
                <c:pt idx="5">
                  <c:v>13</c:v>
                </c:pt>
                <c:pt idx="6">
                  <c:v>10</c:v>
                </c:pt>
                <c:pt idx="7">
                  <c:v>9</c:v>
                </c:pt>
                <c:pt idx="8">
                  <c:v>6</c:v>
                </c:pt>
                <c:pt idx="9">
                  <c:v>6</c:v>
                </c:pt>
                <c:pt idx="10">
                  <c:v>2</c:v>
                </c:pt>
              </c:numCache>
            </c:numRef>
          </c:val>
        </c:ser>
        <c:ser>
          <c:idx val="3"/>
          <c:order val="3"/>
          <c:tx>
            <c:strRef>
              <c:f>chart!$A$5</c:f>
              <c:strCache>
                <c:ptCount val="1"/>
                <c:pt idx="0">
                  <c:v>DLX</c:v>
                </c:pt>
              </c:strCache>
            </c:strRef>
          </c:tx>
          <c:cat>
            <c:strRef>
              <c:f>chart!$B$1:$L$1</c:f>
              <c:strCache>
                <c:ptCount val="11"/>
                <c:pt idx="0">
                  <c:v>0600/0800</c:v>
                </c:pt>
                <c:pt idx="1">
                  <c:v>0800/1000</c:v>
                </c:pt>
                <c:pt idx="2">
                  <c:v>1000/1200</c:v>
                </c:pt>
                <c:pt idx="3">
                  <c:v>1200/1400</c:v>
                </c:pt>
                <c:pt idx="4">
                  <c:v>1400/1600</c:v>
                </c:pt>
                <c:pt idx="5">
                  <c:v>1600/1800</c:v>
                </c:pt>
                <c:pt idx="6">
                  <c:v>1800/2000</c:v>
                </c:pt>
                <c:pt idx="7">
                  <c:v>2000/2200</c:v>
                </c:pt>
                <c:pt idx="8">
                  <c:v>2200/0001</c:v>
                </c:pt>
                <c:pt idx="9">
                  <c:v>0001/0400</c:v>
                </c:pt>
                <c:pt idx="10">
                  <c:v>0400/0600</c:v>
                </c:pt>
              </c:strCache>
            </c:strRef>
          </c:cat>
          <c:val>
            <c:numRef>
              <c:f>chart!$B$5:$L$5</c:f>
              <c:numCache>
                <c:formatCode>General</c:formatCode>
                <c:ptCount val="11"/>
                <c:pt idx="0">
                  <c:v>19</c:v>
                </c:pt>
                <c:pt idx="1">
                  <c:v>16</c:v>
                </c:pt>
                <c:pt idx="2">
                  <c:v>26</c:v>
                </c:pt>
                <c:pt idx="3">
                  <c:v>21</c:v>
                </c:pt>
                <c:pt idx="4">
                  <c:v>15</c:v>
                </c:pt>
                <c:pt idx="5">
                  <c:v>12</c:v>
                </c:pt>
                <c:pt idx="6">
                  <c:v>9</c:v>
                </c:pt>
                <c:pt idx="7">
                  <c:v>13</c:v>
                </c:pt>
                <c:pt idx="8">
                  <c:v>13</c:v>
                </c:pt>
                <c:pt idx="9">
                  <c:v>8</c:v>
                </c:pt>
                <c:pt idx="10">
                  <c:v>4</c:v>
                </c:pt>
              </c:numCache>
            </c:numRef>
          </c:val>
        </c:ser>
        <c:ser>
          <c:idx val="4"/>
          <c:order val="4"/>
          <c:tx>
            <c:strRef>
              <c:f>chart!$A$6</c:f>
              <c:strCache>
                <c:ptCount val="1"/>
                <c:pt idx="0">
                  <c:v>CCU</c:v>
                </c:pt>
              </c:strCache>
            </c:strRef>
          </c:tx>
          <c:cat>
            <c:strRef>
              <c:f>chart!$B$1:$L$1</c:f>
              <c:strCache>
                <c:ptCount val="11"/>
                <c:pt idx="0">
                  <c:v>0600/0800</c:v>
                </c:pt>
                <c:pt idx="1">
                  <c:v>0800/1000</c:v>
                </c:pt>
                <c:pt idx="2">
                  <c:v>1000/1200</c:v>
                </c:pt>
                <c:pt idx="3">
                  <c:v>1200/1400</c:v>
                </c:pt>
                <c:pt idx="4">
                  <c:v>1400/1600</c:v>
                </c:pt>
                <c:pt idx="5">
                  <c:v>1600/1800</c:v>
                </c:pt>
                <c:pt idx="6">
                  <c:v>1800/2000</c:v>
                </c:pt>
                <c:pt idx="7">
                  <c:v>2000/2200</c:v>
                </c:pt>
                <c:pt idx="8">
                  <c:v>2200/0001</c:v>
                </c:pt>
                <c:pt idx="9">
                  <c:v>0001/0400</c:v>
                </c:pt>
                <c:pt idx="10">
                  <c:v>0400/0600</c:v>
                </c:pt>
              </c:strCache>
            </c:strRef>
          </c:cat>
          <c:val>
            <c:numRef>
              <c:f>chart!$B$6:$L$6</c:f>
              <c:numCache>
                <c:formatCode>General</c:formatCode>
                <c:ptCount val="11"/>
                <c:pt idx="0">
                  <c:v>2</c:v>
                </c:pt>
                <c:pt idx="1">
                  <c:v>8</c:v>
                </c:pt>
                <c:pt idx="2">
                  <c:v>23</c:v>
                </c:pt>
                <c:pt idx="3">
                  <c:v>19</c:v>
                </c:pt>
                <c:pt idx="4">
                  <c:v>7</c:v>
                </c:pt>
                <c:pt idx="5">
                  <c:v>10</c:v>
                </c:pt>
                <c:pt idx="6">
                  <c:v>8</c:v>
                </c:pt>
                <c:pt idx="7">
                  <c:v>8</c:v>
                </c:pt>
                <c:pt idx="8">
                  <c:v>8</c:v>
                </c:pt>
                <c:pt idx="9">
                  <c:v>7</c:v>
                </c:pt>
                <c:pt idx="10">
                  <c:v>2</c:v>
                </c:pt>
              </c:numCache>
            </c:numRef>
          </c:val>
        </c:ser>
        <c:ser>
          <c:idx val="5"/>
          <c:order val="5"/>
          <c:tx>
            <c:strRef>
              <c:f>chart!$A$7</c:f>
              <c:strCache>
                <c:ptCount val="1"/>
                <c:pt idx="0">
                  <c:v>ICU</c:v>
                </c:pt>
              </c:strCache>
            </c:strRef>
          </c:tx>
          <c:cat>
            <c:strRef>
              <c:f>chart!$B$1:$L$1</c:f>
              <c:strCache>
                <c:ptCount val="11"/>
                <c:pt idx="0">
                  <c:v>0600/0800</c:v>
                </c:pt>
                <c:pt idx="1">
                  <c:v>0800/1000</c:v>
                </c:pt>
                <c:pt idx="2">
                  <c:v>1000/1200</c:v>
                </c:pt>
                <c:pt idx="3">
                  <c:v>1200/1400</c:v>
                </c:pt>
                <c:pt idx="4">
                  <c:v>1400/1600</c:v>
                </c:pt>
                <c:pt idx="5">
                  <c:v>1600/1800</c:v>
                </c:pt>
                <c:pt idx="6">
                  <c:v>1800/2000</c:v>
                </c:pt>
                <c:pt idx="7">
                  <c:v>2000/2200</c:v>
                </c:pt>
                <c:pt idx="8">
                  <c:v>2200/0001</c:v>
                </c:pt>
                <c:pt idx="9">
                  <c:v>0001/0400</c:v>
                </c:pt>
                <c:pt idx="10">
                  <c:v>0400/0600</c:v>
                </c:pt>
              </c:strCache>
            </c:strRef>
          </c:cat>
          <c:val>
            <c:numRef>
              <c:f>chart!$B$7:$L$7</c:f>
              <c:numCache>
                <c:formatCode>General</c:formatCode>
                <c:ptCount val="11"/>
                <c:pt idx="0">
                  <c:v>1</c:v>
                </c:pt>
                <c:pt idx="1">
                  <c:v>6</c:v>
                </c:pt>
                <c:pt idx="2">
                  <c:v>5</c:v>
                </c:pt>
                <c:pt idx="3">
                  <c:v>10</c:v>
                </c:pt>
                <c:pt idx="4">
                  <c:v>6</c:v>
                </c:pt>
                <c:pt idx="5">
                  <c:v>6</c:v>
                </c:pt>
                <c:pt idx="6">
                  <c:v>10</c:v>
                </c:pt>
                <c:pt idx="7">
                  <c:v>11</c:v>
                </c:pt>
                <c:pt idx="8">
                  <c:v>6</c:v>
                </c:pt>
                <c:pt idx="9">
                  <c:v>9</c:v>
                </c:pt>
                <c:pt idx="10">
                  <c:v>1</c:v>
                </c:pt>
              </c:numCache>
            </c:numRef>
          </c:val>
        </c:ser>
        <c:ser>
          <c:idx val="6"/>
          <c:order val="6"/>
          <c:tx>
            <c:strRef>
              <c:f>chart!$A$8</c:f>
              <c:strCache>
                <c:ptCount val="1"/>
                <c:pt idx="0">
                  <c:v>NICU</c:v>
                </c:pt>
              </c:strCache>
            </c:strRef>
          </c:tx>
          <c:cat>
            <c:strRef>
              <c:f>chart!$B$1:$L$1</c:f>
              <c:strCache>
                <c:ptCount val="11"/>
                <c:pt idx="0">
                  <c:v>0600/0800</c:v>
                </c:pt>
                <c:pt idx="1">
                  <c:v>0800/1000</c:v>
                </c:pt>
                <c:pt idx="2">
                  <c:v>1000/1200</c:v>
                </c:pt>
                <c:pt idx="3">
                  <c:v>1200/1400</c:v>
                </c:pt>
                <c:pt idx="4">
                  <c:v>1400/1600</c:v>
                </c:pt>
                <c:pt idx="5">
                  <c:v>1600/1800</c:v>
                </c:pt>
                <c:pt idx="6">
                  <c:v>1800/2000</c:v>
                </c:pt>
                <c:pt idx="7">
                  <c:v>2000/2200</c:v>
                </c:pt>
                <c:pt idx="8">
                  <c:v>2200/0001</c:v>
                </c:pt>
                <c:pt idx="9">
                  <c:v>0001/0400</c:v>
                </c:pt>
                <c:pt idx="10">
                  <c:v>0400/0600</c:v>
                </c:pt>
              </c:strCache>
            </c:strRef>
          </c:cat>
          <c:val>
            <c:numRef>
              <c:f>chart!$B$8:$L$8</c:f>
              <c:numCache>
                <c:formatCode>General</c:formatCode>
                <c:ptCount val="11"/>
                <c:pt idx="0">
                  <c:v>2</c:v>
                </c:pt>
                <c:pt idx="1">
                  <c:v>7</c:v>
                </c:pt>
                <c:pt idx="2">
                  <c:v>32</c:v>
                </c:pt>
                <c:pt idx="3">
                  <c:v>30</c:v>
                </c:pt>
                <c:pt idx="4">
                  <c:v>31</c:v>
                </c:pt>
                <c:pt idx="5">
                  <c:v>22</c:v>
                </c:pt>
                <c:pt idx="6">
                  <c:v>20</c:v>
                </c:pt>
                <c:pt idx="7">
                  <c:v>9</c:v>
                </c:pt>
                <c:pt idx="8">
                  <c:v>12</c:v>
                </c:pt>
                <c:pt idx="9">
                  <c:v>8</c:v>
                </c:pt>
                <c:pt idx="10">
                  <c:v>1</c:v>
                </c:pt>
              </c:numCache>
            </c:numRef>
          </c:val>
        </c:ser>
        <c:shape val="cylinder"/>
        <c:axId val="74593792"/>
        <c:axId val="74595328"/>
        <c:axId val="0"/>
      </c:bar3DChart>
      <c:catAx>
        <c:axId val="74593792"/>
        <c:scaling>
          <c:orientation val="minMax"/>
        </c:scaling>
        <c:axPos val="b"/>
        <c:tickLblPos val="nextTo"/>
        <c:txPr>
          <a:bodyPr/>
          <a:lstStyle/>
          <a:p>
            <a:pPr>
              <a:defRPr sz="1800" b="1"/>
            </a:pPr>
            <a:endParaRPr lang="en-US"/>
          </a:p>
        </c:txPr>
        <c:crossAx val="74595328"/>
        <c:crosses val="autoZero"/>
        <c:auto val="1"/>
        <c:lblAlgn val="ctr"/>
        <c:lblOffset val="100"/>
      </c:catAx>
      <c:valAx>
        <c:axId val="74595328"/>
        <c:scaling>
          <c:orientation val="minMax"/>
        </c:scaling>
        <c:axPos val="l"/>
        <c:majorGridlines/>
        <c:numFmt formatCode="General" sourceLinked="1"/>
        <c:tickLblPos val="nextTo"/>
        <c:txPr>
          <a:bodyPr/>
          <a:lstStyle/>
          <a:p>
            <a:pPr>
              <a:defRPr sz="1800" b="1"/>
            </a:pPr>
            <a:endParaRPr lang="en-US"/>
          </a:p>
        </c:txPr>
        <c:crossAx val="74593792"/>
        <c:crosses val="autoZero"/>
        <c:crossBetween val="between"/>
      </c:valAx>
    </c:plotArea>
    <c:legend>
      <c:legendPos val="r"/>
      <c:layout>
        <c:manualLayout>
          <c:xMode val="edge"/>
          <c:yMode val="edge"/>
          <c:x val="0.86876161132032503"/>
          <c:y val="0.12285961615949184"/>
          <c:w val="0.12254273650576286"/>
          <c:h val="0.71724372464335662"/>
        </c:manualLayout>
      </c:layout>
      <c:txPr>
        <a:bodyPr/>
        <a:lstStyle/>
        <a:p>
          <a:pPr>
            <a:defRPr sz="2000" b="1"/>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4.6775371828521491E-2"/>
          <c:y val="2.7530407784392821E-2"/>
          <c:w val="0.66155796150481194"/>
          <c:h val="0.75919035273029944"/>
        </c:manualLayout>
      </c:layout>
      <c:barChart>
        <c:barDir val="col"/>
        <c:grouping val="clustered"/>
        <c:ser>
          <c:idx val="0"/>
          <c:order val="0"/>
          <c:dPt>
            <c:idx val="0"/>
            <c:spPr>
              <a:solidFill>
                <a:schemeClr val="accent2"/>
              </a:solidFill>
            </c:spPr>
          </c:dPt>
          <c:dPt>
            <c:idx val="2"/>
            <c:spPr>
              <a:solidFill>
                <a:schemeClr val="accent2"/>
              </a:solidFill>
            </c:spPr>
          </c:dPt>
          <c:dLbls>
            <c:txPr>
              <a:bodyPr/>
              <a:lstStyle/>
              <a:p>
                <a:pPr>
                  <a:defRPr sz="1800" b="1"/>
                </a:pPr>
                <a:endParaRPr lang="en-US"/>
              </a:p>
            </c:txPr>
            <c:showVal val="1"/>
          </c:dLbls>
          <c:cat>
            <c:multiLvlStrRef>
              <c:f>'room preparedeness vs delay '!$A$1:$D$2</c:f>
              <c:multiLvlStrCache>
                <c:ptCount val="4"/>
                <c:lvl>
                  <c:pt idx="0">
                    <c:v>Number of delays</c:v>
                  </c:pt>
                  <c:pt idx="1">
                    <c:v>Number of complaints</c:v>
                  </c:pt>
                  <c:pt idx="2">
                    <c:v>Number of delays</c:v>
                  </c:pt>
                  <c:pt idx="3">
                    <c:v>Number of complaints</c:v>
                  </c:pt>
                </c:lvl>
                <c:lvl>
                  <c:pt idx="0">
                    <c:v>Room prepared in advance</c:v>
                  </c:pt>
                  <c:pt idx="2">
                    <c:v>Room NOT  prepared in advance</c:v>
                  </c:pt>
                </c:lvl>
              </c:multiLvlStrCache>
            </c:multiLvlStrRef>
          </c:cat>
          <c:val>
            <c:numRef>
              <c:f>'room preparedeness vs delay '!$A$3:$D$3</c:f>
              <c:numCache>
                <c:formatCode>General</c:formatCode>
                <c:ptCount val="4"/>
                <c:pt idx="0">
                  <c:v>44</c:v>
                </c:pt>
                <c:pt idx="1">
                  <c:v>8</c:v>
                </c:pt>
                <c:pt idx="2">
                  <c:v>25</c:v>
                </c:pt>
                <c:pt idx="3">
                  <c:v>7</c:v>
                </c:pt>
              </c:numCache>
            </c:numRef>
          </c:val>
        </c:ser>
        <c:axId val="74615424"/>
        <c:axId val="74633600"/>
      </c:barChart>
      <c:catAx>
        <c:axId val="74615424"/>
        <c:scaling>
          <c:orientation val="minMax"/>
        </c:scaling>
        <c:axPos val="b"/>
        <c:tickLblPos val="nextTo"/>
        <c:txPr>
          <a:bodyPr/>
          <a:lstStyle/>
          <a:p>
            <a:pPr>
              <a:defRPr sz="1600" b="1">
                <a:solidFill>
                  <a:schemeClr val="tx1"/>
                </a:solidFill>
              </a:defRPr>
            </a:pPr>
            <a:endParaRPr lang="en-US"/>
          </a:p>
        </c:txPr>
        <c:crossAx val="74633600"/>
        <c:crosses val="autoZero"/>
        <c:auto val="1"/>
        <c:lblAlgn val="ctr"/>
        <c:lblOffset val="100"/>
      </c:catAx>
      <c:valAx>
        <c:axId val="74633600"/>
        <c:scaling>
          <c:orientation val="minMax"/>
        </c:scaling>
        <c:axPos val="l"/>
        <c:majorGridlines/>
        <c:numFmt formatCode="General" sourceLinked="1"/>
        <c:tickLblPos val="nextTo"/>
        <c:txPr>
          <a:bodyPr/>
          <a:lstStyle/>
          <a:p>
            <a:pPr>
              <a:defRPr sz="1400" b="1"/>
            </a:pPr>
            <a:endParaRPr lang="en-US"/>
          </a:p>
        </c:txPr>
        <c:crossAx val="74615424"/>
        <c:crosses val="autoZero"/>
        <c:crossBetween val="between"/>
      </c:valAx>
    </c:plotArea>
    <c:legend>
      <c:legendPos val="r"/>
      <c:layout>
        <c:manualLayout>
          <c:xMode val="edge"/>
          <c:yMode val="edge"/>
          <c:x val="0.71527777777777779"/>
          <c:y val="0.12192241213750721"/>
          <c:w val="0.27638888888888946"/>
          <c:h val="0.63420395621279102"/>
        </c:manualLayout>
      </c:layout>
      <c:txPr>
        <a:bodyPr/>
        <a:lstStyle/>
        <a:p>
          <a:pPr>
            <a:defRPr sz="1600" b="1"/>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style val="6"/>
  <c:chart>
    <c:plotArea>
      <c:layout/>
      <c:barChart>
        <c:barDir val="col"/>
        <c:grouping val="clustered"/>
        <c:ser>
          <c:idx val="0"/>
          <c:order val="0"/>
          <c:dLbls>
            <c:txPr>
              <a:bodyPr/>
              <a:lstStyle/>
              <a:p>
                <a:pPr>
                  <a:defRPr b="1"/>
                </a:pPr>
                <a:endParaRPr lang="en-US"/>
              </a:p>
            </c:txPr>
            <c:showVal val="1"/>
          </c:dLbls>
          <c:cat>
            <c:multiLvlStrRef>
              <c:f>'room preparedeness vs delay '!$A$11:$F$12</c:f>
              <c:multiLvlStrCache>
                <c:ptCount val="6"/>
                <c:lvl>
                  <c:pt idx="0">
                    <c:v>Total admissions</c:v>
                  </c:pt>
                  <c:pt idx="1">
                    <c:v>Room not prepared in advance</c:v>
                  </c:pt>
                  <c:pt idx="2">
                    <c:v>Total Number of Delays</c:v>
                  </c:pt>
                  <c:pt idx="3">
                    <c:v>Number of Delays when room ready in adv</c:v>
                  </c:pt>
                  <c:pt idx="4">
                    <c:v>Number of Complaints</c:v>
                  </c:pt>
                  <c:pt idx="5">
                    <c:v>Number of Complaints without delay</c:v>
                  </c:pt>
                </c:lvl>
                <c:lvl>
                  <c:pt idx="0">
                    <c:v>ECO</c:v>
                  </c:pt>
                </c:lvl>
              </c:multiLvlStrCache>
            </c:multiLvlStrRef>
          </c:cat>
          <c:val>
            <c:numRef>
              <c:f>'room preparedeness vs delay '!$A$13:$F$13</c:f>
              <c:numCache>
                <c:formatCode>General</c:formatCode>
                <c:ptCount val="6"/>
                <c:pt idx="0">
                  <c:v>88</c:v>
                </c:pt>
                <c:pt idx="1">
                  <c:v>33</c:v>
                </c:pt>
                <c:pt idx="2">
                  <c:v>28</c:v>
                </c:pt>
                <c:pt idx="3">
                  <c:v>15</c:v>
                </c:pt>
                <c:pt idx="4">
                  <c:v>2</c:v>
                </c:pt>
                <c:pt idx="5">
                  <c:v>0</c:v>
                </c:pt>
              </c:numCache>
            </c:numRef>
          </c:val>
        </c:ser>
        <c:axId val="76838016"/>
        <c:axId val="76839552"/>
      </c:barChart>
      <c:catAx>
        <c:axId val="76838016"/>
        <c:scaling>
          <c:orientation val="minMax"/>
        </c:scaling>
        <c:axPos val="b"/>
        <c:tickLblPos val="nextTo"/>
        <c:txPr>
          <a:bodyPr/>
          <a:lstStyle/>
          <a:p>
            <a:pPr>
              <a:defRPr b="1"/>
            </a:pPr>
            <a:endParaRPr lang="en-US"/>
          </a:p>
        </c:txPr>
        <c:crossAx val="76839552"/>
        <c:crosses val="autoZero"/>
        <c:auto val="1"/>
        <c:lblAlgn val="ctr"/>
        <c:lblOffset val="100"/>
      </c:catAx>
      <c:valAx>
        <c:axId val="76839552"/>
        <c:scaling>
          <c:orientation val="minMax"/>
        </c:scaling>
        <c:axPos val="l"/>
        <c:majorGridlines/>
        <c:numFmt formatCode="General" sourceLinked="1"/>
        <c:tickLblPos val="nextTo"/>
        <c:crossAx val="76838016"/>
        <c:crosses val="autoZero"/>
        <c:crossBetween val="between"/>
      </c:valAx>
    </c:plotArea>
    <c:legend>
      <c:legendPos val="r"/>
      <c:layout>
        <c:manualLayout>
          <c:xMode val="edge"/>
          <c:yMode val="edge"/>
          <c:x val="0.87855247081183818"/>
          <c:y val="0.47144518972165544"/>
          <c:w val="0.11282683953298948"/>
          <c:h val="0.24435225689381421"/>
        </c:manualLayout>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spPr>
            <a:solidFill>
              <a:srgbClr val="FF0000"/>
            </a:solidFill>
          </c:spPr>
          <c:dLbls>
            <c:txPr>
              <a:bodyPr/>
              <a:lstStyle/>
              <a:p>
                <a:pPr>
                  <a:defRPr sz="2000" b="1"/>
                </a:pPr>
                <a:endParaRPr lang="en-US"/>
              </a:p>
            </c:txPr>
            <c:showVal val="1"/>
          </c:dLbls>
          <c:cat>
            <c:multiLvlStrRef>
              <c:f>'room preparedeness vs delay '!$A$14:$F$15</c:f>
              <c:multiLvlStrCache>
                <c:ptCount val="6"/>
                <c:lvl>
                  <c:pt idx="0">
                    <c:v>Total admissions</c:v>
                  </c:pt>
                  <c:pt idx="1">
                    <c:v>Room not prepared in advance</c:v>
                  </c:pt>
                  <c:pt idx="2">
                    <c:v>Number of Delays</c:v>
                  </c:pt>
                  <c:pt idx="3">
                    <c:v>Number of Delays when room ready in adv</c:v>
                  </c:pt>
                  <c:pt idx="4">
                    <c:v>Number of Complaints</c:v>
                  </c:pt>
                  <c:pt idx="5">
                    <c:v>Number of Complaints without delay</c:v>
                  </c:pt>
                </c:lvl>
                <c:lvl>
                  <c:pt idx="0">
                    <c:v>S PVT</c:v>
                  </c:pt>
                </c:lvl>
              </c:multiLvlStrCache>
            </c:multiLvlStrRef>
          </c:cat>
          <c:val>
            <c:numRef>
              <c:f>'room preparedeness vs delay '!$A$16:$F$16</c:f>
              <c:numCache>
                <c:formatCode>General</c:formatCode>
                <c:ptCount val="6"/>
                <c:pt idx="0">
                  <c:v>65</c:v>
                </c:pt>
                <c:pt idx="1">
                  <c:v>36</c:v>
                </c:pt>
                <c:pt idx="2">
                  <c:v>21</c:v>
                </c:pt>
                <c:pt idx="3">
                  <c:v>9</c:v>
                </c:pt>
                <c:pt idx="4">
                  <c:v>9</c:v>
                </c:pt>
                <c:pt idx="5">
                  <c:v>1</c:v>
                </c:pt>
              </c:numCache>
            </c:numRef>
          </c:val>
        </c:ser>
        <c:axId val="78059392"/>
        <c:axId val="78060928"/>
      </c:barChart>
      <c:catAx>
        <c:axId val="78059392"/>
        <c:scaling>
          <c:orientation val="minMax"/>
        </c:scaling>
        <c:axPos val="b"/>
        <c:tickLblPos val="nextTo"/>
        <c:txPr>
          <a:bodyPr/>
          <a:lstStyle/>
          <a:p>
            <a:pPr>
              <a:defRPr sz="1800" b="1"/>
            </a:pPr>
            <a:endParaRPr lang="en-US"/>
          </a:p>
        </c:txPr>
        <c:crossAx val="78060928"/>
        <c:crosses val="autoZero"/>
        <c:auto val="1"/>
        <c:lblAlgn val="ctr"/>
        <c:lblOffset val="100"/>
      </c:catAx>
      <c:valAx>
        <c:axId val="78060928"/>
        <c:scaling>
          <c:orientation val="minMax"/>
        </c:scaling>
        <c:axPos val="l"/>
        <c:majorGridlines/>
        <c:numFmt formatCode="General" sourceLinked="1"/>
        <c:tickLblPos val="nextTo"/>
        <c:crossAx val="78059392"/>
        <c:crosses val="autoZero"/>
        <c:crossBetween val="between"/>
      </c:valAx>
    </c:plotArea>
    <c:legend>
      <c:legendPos val="r"/>
      <c:layout/>
      <c:txPr>
        <a:bodyPr/>
        <a:lstStyle/>
        <a:p>
          <a:pPr>
            <a:defRPr sz="1400" b="1"/>
          </a:pPr>
          <a:endParaRPr lang="en-US"/>
        </a:p>
      </c:txPr>
    </c:legend>
    <c:plotVisOnly val="1"/>
  </c:chart>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n-IN"/>
  <c:chart>
    <c:plotArea>
      <c:layout/>
      <c:barChart>
        <c:barDir val="col"/>
        <c:grouping val="clustered"/>
        <c:ser>
          <c:idx val="0"/>
          <c:order val="0"/>
          <c:spPr>
            <a:solidFill>
              <a:srgbClr val="FF0000"/>
            </a:solidFill>
          </c:spPr>
          <c:dLbls>
            <c:txPr>
              <a:bodyPr/>
              <a:lstStyle/>
              <a:p>
                <a:pPr>
                  <a:defRPr sz="2400" b="1"/>
                </a:pPr>
                <a:endParaRPr lang="en-US"/>
              </a:p>
            </c:txPr>
            <c:showVal val="1"/>
          </c:dLbls>
          <c:cat>
            <c:multiLvlStrRef>
              <c:f>'room preparedeness vs delay '!$A$17:$F$18</c:f>
              <c:multiLvlStrCache>
                <c:ptCount val="6"/>
                <c:lvl>
                  <c:pt idx="0">
                    <c:v>Total admissions</c:v>
                  </c:pt>
                  <c:pt idx="1">
                    <c:v>Room not prepared in advance</c:v>
                  </c:pt>
                  <c:pt idx="2">
                    <c:v>Number of Delays</c:v>
                  </c:pt>
                  <c:pt idx="3">
                    <c:v>Number of Delays when room ready in adv</c:v>
                  </c:pt>
                  <c:pt idx="4">
                    <c:v>Number of Complaints</c:v>
                  </c:pt>
                  <c:pt idx="5">
                    <c:v>Number of Complaints without delay</c:v>
                  </c:pt>
                </c:lvl>
                <c:lvl>
                  <c:pt idx="0">
                    <c:v>PVT</c:v>
                  </c:pt>
                </c:lvl>
              </c:multiLvlStrCache>
            </c:multiLvlStrRef>
          </c:cat>
          <c:val>
            <c:numRef>
              <c:f>'room preparedeness vs delay '!$A$19:$F$19</c:f>
              <c:numCache>
                <c:formatCode>General</c:formatCode>
                <c:ptCount val="6"/>
                <c:pt idx="0">
                  <c:v>61</c:v>
                </c:pt>
                <c:pt idx="1">
                  <c:v>0</c:v>
                </c:pt>
                <c:pt idx="2">
                  <c:v>16</c:v>
                </c:pt>
                <c:pt idx="3">
                  <c:v>16</c:v>
                </c:pt>
                <c:pt idx="4">
                  <c:v>4</c:v>
                </c:pt>
                <c:pt idx="5">
                  <c:v>1</c:v>
                </c:pt>
              </c:numCache>
            </c:numRef>
          </c:val>
        </c:ser>
        <c:axId val="78094720"/>
        <c:axId val="78096256"/>
      </c:barChart>
      <c:catAx>
        <c:axId val="78094720"/>
        <c:scaling>
          <c:orientation val="minMax"/>
        </c:scaling>
        <c:axPos val="b"/>
        <c:tickLblPos val="nextTo"/>
        <c:txPr>
          <a:bodyPr/>
          <a:lstStyle/>
          <a:p>
            <a:pPr>
              <a:defRPr sz="1800" b="1"/>
            </a:pPr>
            <a:endParaRPr lang="en-US"/>
          </a:p>
        </c:txPr>
        <c:crossAx val="78096256"/>
        <c:crosses val="autoZero"/>
        <c:auto val="1"/>
        <c:lblAlgn val="ctr"/>
        <c:lblOffset val="100"/>
      </c:catAx>
      <c:valAx>
        <c:axId val="78096256"/>
        <c:scaling>
          <c:orientation val="minMax"/>
        </c:scaling>
        <c:axPos val="l"/>
        <c:majorGridlines/>
        <c:numFmt formatCode="General" sourceLinked="1"/>
        <c:tickLblPos val="nextTo"/>
        <c:txPr>
          <a:bodyPr/>
          <a:lstStyle/>
          <a:p>
            <a:pPr>
              <a:defRPr sz="1600" b="1"/>
            </a:pPr>
            <a:endParaRPr lang="en-US"/>
          </a:p>
        </c:txPr>
        <c:crossAx val="78094720"/>
        <c:crosses val="autoZero"/>
        <c:crossBetween val="between"/>
      </c:valAx>
    </c:plotArea>
    <c:legend>
      <c:legendPos val="r"/>
      <c:layout/>
      <c:txPr>
        <a:bodyPr/>
        <a:lstStyle/>
        <a:p>
          <a:pPr>
            <a:defRPr sz="1800" b="1"/>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IN"/>
  <c:chart>
    <c:plotArea>
      <c:layout/>
      <c:barChart>
        <c:barDir val="col"/>
        <c:grouping val="clustered"/>
        <c:ser>
          <c:idx val="0"/>
          <c:order val="0"/>
          <c:spPr>
            <a:solidFill>
              <a:srgbClr val="FF0000"/>
            </a:solidFill>
          </c:spPr>
          <c:dLbls>
            <c:txPr>
              <a:bodyPr/>
              <a:lstStyle/>
              <a:p>
                <a:pPr>
                  <a:defRPr sz="2400" b="1"/>
                </a:pPr>
                <a:endParaRPr lang="en-US"/>
              </a:p>
            </c:txPr>
            <c:showVal val="1"/>
          </c:dLbls>
          <c:cat>
            <c:multiLvlStrRef>
              <c:f>'room preparedeness vs delay '!$A$20:$F$21</c:f>
              <c:multiLvlStrCache>
                <c:ptCount val="6"/>
                <c:lvl>
                  <c:pt idx="0">
                    <c:v>Total admissions</c:v>
                  </c:pt>
                  <c:pt idx="1">
                    <c:v>Room not prepared in advance</c:v>
                  </c:pt>
                  <c:pt idx="2">
                    <c:v>Number of Delays</c:v>
                  </c:pt>
                  <c:pt idx="3">
                    <c:v>Number of Delays when room ready in adv</c:v>
                  </c:pt>
                  <c:pt idx="4">
                    <c:v>Number of Complaints</c:v>
                  </c:pt>
                  <c:pt idx="5">
                    <c:v>Number of Complaints without delay</c:v>
                  </c:pt>
                </c:lvl>
                <c:lvl>
                  <c:pt idx="0">
                    <c:v>DLX</c:v>
                  </c:pt>
                </c:lvl>
              </c:multiLvlStrCache>
            </c:multiLvlStrRef>
          </c:cat>
          <c:val>
            <c:numRef>
              <c:f>'room preparedeness vs delay '!$A$22:$F$22</c:f>
              <c:numCache>
                <c:formatCode>General</c:formatCode>
                <c:ptCount val="6"/>
                <c:pt idx="0">
                  <c:v>26</c:v>
                </c:pt>
                <c:pt idx="1">
                  <c:v>0</c:v>
                </c:pt>
                <c:pt idx="2">
                  <c:v>4</c:v>
                </c:pt>
                <c:pt idx="3">
                  <c:v>4</c:v>
                </c:pt>
                <c:pt idx="4">
                  <c:v>3</c:v>
                </c:pt>
                <c:pt idx="5">
                  <c:v>1</c:v>
                </c:pt>
              </c:numCache>
            </c:numRef>
          </c:val>
        </c:ser>
        <c:axId val="78165120"/>
        <c:axId val="78166656"/>
      </c:barChart>
      <c:catAx>
        <c:axId val="78165120"/>
        <c:scaling>
          <c:orientation val="minMax"/>
        </c:scaling>
        <c:axPos val="b"/>
        <c:tickLblPos val="nextTo"/>
        <c:txPr>
          <a:bodyPr/>
          <a:lstStyle/>
          <a:p>
            <a:pPr>
              <a:defRPr sz="1600" b="1"/>
            </a:pPr>
            <a:endParaRPr lang="en-US"/>
          </a:p>
        </c:txPr>
        <c:crossAx val="78166656"/>
        <c:crosses val="autoZero"/>
        <c:auto val="1"/>
        <c:lblAlgn val="ctr"/>
        <c:lblOffset val="100"/>
      </c:catAx>
      <c:valAx>
        <c:axId val="78166656"/>
        <c:scaling>
          <c:orientation val="minMax"/>
        </c:scaling>
        <c:axPos val="l"/>
        <c:majorGridlines/>
        <c:numFmt formatCode="General" sourceLinked="1"/>
        <c:tickLblPos val="nextTo"/>
        <c:txPr>
          <a:bodyPr/>
          <a:lstStyle/>
          <a:p>
            <a:pPr>
              <a:defRPr sz="1600" b="1"/>
            </a:pPr>
            <a:endParaRPr lang="en-US"/>
          </a:p>
        </c:txPr>
        <c:crossAx val="78165120"/>
        <c:crosses val="autoZero"/>
        <c:crossBetween val="between"/>
      </c:valAx>
    </c:plotArea>
    <c:legend>
      <c:legendPos val="r"/>
      <c:layout/>
      <c:txPr>
        <a:bodyPr/>
        <a:lstStyle/>
        <a:p>
          <a:pPr>
            <a:defRPr sz="1200" b="1"/>
          </a:pPr>
          <a:endParaRPr lang="en-US"/>
        </a:p>
      </c:txPr>
    </c:legend>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0.075</cdr:x>
      <cdr:y>0.17778</cdr:y>
    </cdr:from>
    <cdr:to>
      <cdr:x>0.20833</cdr:x>
      <cdr:y>0.28889</cdr:y>
    </cdr:to>
    <cdr:sp macro="" textlink="">
      <cdr:nvSpPr>
        <cdr:cNvPr id="2" name="Line Callout 2 1"/>
        <cdr:cNvSpPr/>
      </cdr:nvSpPr>
      <cdr:spPr>
        <a:xfrm xmlns:a="http://schemas.openxmlformats.org/drawingml/2006/main">
          <a:off x="685800" y="1219200"/>
          <a:ext cx="1219200" cy="762000"/>
        </a:xfrm>
        <a:prstGeom xmlns:a="http://schemas.openxmlformats.org/drawingml/2006/main" prst="borderCallout2">
          <a:avLst>
            <a:gd name="adj1" fmla="val 18750"/>
            <a:gd name="adj2" fmla="val -8333"/>
            <a:gd name="adj3" fmla="val 115179"/>
            <a:gd name="adj4" fmla="val -64286"/>
            <a:gd name="adj5" fmla="val 324642"/>
            <a:gd name="adj6" fmla="val 39524"/>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1400" b="1" dirty="0" smtClean="0">
              <a:solidFill>
                <a:schemeClr val="tx1"/>
              </a:solidFill>
            </a:rPr>
            <a:t>Day  HK  Supervisor  availability</a:t>
          </a:r>
          <a:endParaRPr lang="en-US" sz="1400" b="1" dirty="0">
            <a:solidFill>
              <a:schemeClr val="tx1"/>
            </a:solidFill>
          </a:endParaRPr>
        </a:p>
      </cdr:txBody>
    </cdr:sp>
  </cdr:relSizeAnchor>
  <cdr:relSizeAnchor xmlns:cdr="http://schemas.openxmlformats.org/drawingml/2006/chartDrawing">
    <cdr:from>
      <cdr:x>0.05</cdr:x>
      <cdr:y>0.02222</cdr:y>
    </cdr:from>
    <cdr:to>
      <cdr:x>0.16667</cdr:x>
      <cdr:y>0.15556</cdr:y>
    </cdr:to>
    <cdr:sp macro="" textlink="">
      <cdr:nvSpPr>
        <cdr:cNvPr id="3" name="Line Callout 2 2"/>
        <cdr:cNvSpPr/>
      </cdr:nvSpPr>
      <cdr:spPr>
        <a:xfrm xmlns:a="http://schemas.openxmlformats.org/drawingml/2006/main">
          <a:off x="457200" y="152400"/>
          <a:ext cx="1066800" cy="914400"/>
        </a:xfrm>
        <a:prstGeom xmlns:a="http://schemas.openxmlformats.org/drawingml/2006/main" prst="borderCallout2">
          <a:avLst>
            <a:gd name="adj1" fmla="val -107"/>
            <a:gd name="adj2" fmla="val -213"/>
            <a:gd name="adj3" fmla="val 97036"/>
            <a:gd name="adj4" fmla="val -34484"/>
            <a:gd name="adj5" fmla="val 257499"/>
            <a:gd name="adj6" fmla="val 72585"/>
          </a:avLst>
        </a:prstGeom>
        <a:solidFill xmlns:a="http://schemas.openxmlformats.org/drawingml/2006/main">
          <a:schemeClr val="accent2">
            <a:lumMod val="60000"/>
            <a:lumOff val="40000"/>
          </a:schemeClr>
        </a:solidFill>
        <a:ln xmlns:a="http://schemas.openxmlformats.org/drawingml/2006/main" w="25400" cap="flat" cmpd="sng" algn="ctr">
          <a:solidFill>
            <a:schemeClr val="accent2">
              <a:lumMod val="75000"/>
            </a:scheme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en-US" sz="1400" b="1" dirty="0" smtClean="0">
              <a:solidFill>
                <a:sysClr val="windowText" lastClr="000000"/>
              </a:solidFill>
            </a:rPr>
            <a:t>Day  HK  Supervisor  non availability</a:t>
          </a:r>
          <a:endParaRPr lang="en-US" sz="1400" b="1" dirty="0">
            <a:solidFill>
              <a:sysClr val="windowText" lastClr="000000"/>
            </a:solidFill>
          </a:endParaRPr>
        </a:p>
      </cdr:txBody>
    </cdr:sp>
  </cdr:relSizeAnchor>
  <cdr:relSizeAnchor xmlns:cdr="http://schemas.openxmlformats.org/drawingml/2006/chartDrawing">
    <cdr:from>
      <cdr:x>0.25</cdr:x>
      <cdr:y>0.02222</cdr:y>
    </cdr:from>
    <cdr:to>
      <cdr:x>0.98333</cdr:x>
      <cdr:y>0.11111</cdr:y>
    </cdr:to>
    <cdr:sp macro="" textlink="">
      <cdr:nvSpPr>
        <cdr:cNvPr id="4" name="TextBox 3"/>
        <cdr:cNvSpPr txBox="1"/>
      </cdr:nvSpPr>
      <cdr:spPr>
        <a:xfrm xmlns:a="http://schemas.openxmlformats.org/drawingml/2006/main">
          <a:off x="2286000" y="152400"/>
          <a:ext cx="6705600" cy="609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IN"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0.20833</cdr:x>
      <cdr:y>0.21519</cdr:y>
    </cdr:from>
    <cdr:to>
      <cdr:x>0.29167</cdr:x>
      <cdr:y>0.27848</cdr:y>
    </cdr:to>
    <cdr:sp macro="" textlink="">
      <cdr:nvSpPr>
        <cdr:cNvPr id="2" name="TextBox 1"/>
        <cdr:cNvSpPr txBox="1"/>
      </cdr:nvSpPr>
      <cdr:spPr>
        <a:xfrm xmlns:a="http://schemas.openxmlformats.org/drawingml/2006/main">
          <a:off x="1905000" y="1295400"/>
          <a:ext cx="762000" cy="381000"/>
        </a:xfrm>
        <a:prstGeom xmlns:a="http://schemas.openxmlformats.org/drawingml/2006/main" prst="rect">
          <a:avLst/>
        </a:prstGeom>
        <a:solidFill xmlns:a="http://schemas.openxmlformats.org/drawingml/2006/main">
          <a:srgbClr val="00B0F0"/>
        </a:solidFill>
      </cdr:spPr>
      <cdr:txBody>
        <a:bodyPr xmlns:a="http://schemas.openxmlformats.org/drawingml/2006/main" vertOverflow="clip" wrap="square" rtlCol="0"/>
        <a:lstStyle xmlns:a="http://schemas.openxmlformats.org/drawingml/2006/main"/>
        <a:p xmlns:a="http://schemas.openxmlformats.org/drawingml/2006/main">
          <a:r>
            <a:rPr lang="en-IN" sz="2400" b="1" dirty="0" smtClean="0"/>
            <a:t>55%</a:t>
          </a:r>
          <a:endParaRPr lang="en-IN" sz="2400" b="1" dirty="0"/>
        </a:p>
      </cdr:txBody>
    </cdr:sp>
  </cdr:relSizeAnchor>
  <cdr:relSizeAnchor xmlns:cdr="http://schemas.openxmlformats.org/drawingml/2006/chartDrawing">
    <cdr:from>
      <cdr:x>0.35</cdr:x>
      <cdr:y>0.34177</cdr:y>
    </cdr:from>
    <cdr:to>
      <cdr:x>0.43333</cdr:x>
      <cdr:y>0.43038</cdr:y>
    </cdr:to>
    <cdr:sp macro="" textlink="">
      <cdr:nvSpPr>
        <cdr:cNvPr id="5" name="TextBox 4"/>
        <cdr:cNvSpPr txBox="1"/>
      </cdr:nvSpPr>
      <cdr:spPr>
        <a:xfrm xmlns:a="http://schemas.openxmlformats.org/drawingml/2006/main">
          <a:off x="3200400" y="2057400"/>
          <a:ext cx="762000" cy="533400"/>
        </a:xfrm>
        <a:prstGeom xmlns:a="http://schemas.openxmlformats.org/drawingml/2006/main" prst="rect">
          <a:avLst/>
        </a:prstGeom>
        <a:solidFill xmlns:a="http://schemas.openxmlformats.org/drawingml/2006/main">
          <a:srgbClr val="00B0F0"/>
        </a:solidFill>
      </cdr:spPr>
      <cdr:txBody>
        <a:bodyPr xmlns:a="http://schemas.openxmlformats.org/drawingml/2006/main" vertOverflow="clip" wrap="square" rtlCol="0"/>
        <a:lstStyle xmlns:a="http://schemas.openxmlformats.org/drawingml/2006/main"/>
        <a:p xmlns:a="http://schemas.openxmlformats.org/drawingml/2006/main">
          <a:r>
            <a:rPr lang="en-IN" sz="2400" b="1" dirty="0" smtClean="0"/>
            <a:t>32%</a:t>
          </a:r>
          <a:endParaRPr lang="en-IN" sz="2400" b="1" dirty="0"/>
        </a:p>
      </cdr:txBody>
    </cdr:sp>
  </cdr:relSizeAnchor>
  <cdr:relSizeAnchor xmlns:cdr="http://schemas.openxmlformats.org/drawingml/2006/chartDrawing">
    <cdr:from>
      <cdr:x>0.48333</cdr:x>
      <cdr:y>0.4557</cdr:y>
    </cdr:from>
    <cdr:to>
      <cdr:x>0.6</cdr:x>
      <cdr:y>0.51899</cdr:y>
    </cdr:to>
    <cdr:sp macro="" textlink="">
      <cdr:nvSpPr>
        <cdr:cNvPr id="7" name="TextBox 6"/>
        <cdr:cNvSpPr txBox="1"/>
      </cdr:nvSpPr>
      <cdr:spPr>
        <a:xfrm xmlns:a="http://schemas.openxmlformats.org/drawingml/2006/main">
          <a:off x="4419600" y="2743223"/>
          <a:ext cx="1066800" cy="380993"/>
        </a:xfrm>
        <a:prstGeom xmlns:a="http://schemas.openxmlformats.org/drawingml/2006/main" prst="rect">
          <a:avLst/>
        </a:prstGeom>
        <a:solidFill xmlns:a="http://schemas.openxmlformats.org/drawingml/2006/main">
          <a:srgbClr val="00B0F0"/>
        </a:solidFill>
      </cdr:spPr>
      <cdr:txBody>
        <a:bodyPr xmlns:a="http://schemas.openxmlformats.org/drawingml/2006/main" vertOverflow="clip" wrap="square" rtlCol="0"/>
        <a:lstStyle xmlns:a="http://schemas.openxmlformats.org/drawingml/2006/main"/>
        <a:p xmlns:a="http://schemas.openxmlformats.org/drawingml/2006/main">
          <a:r>
            <a:rPr lang="en-IN" sz="2400" b="1" dirty="0" smtClean="0"/>
            <a:t>42.9%</a:t>
          </a:r>
          <a:endParaRPr lang="en-IN" sz="2400" b="1" dirty="0"/>
        </a:p>
      </cdr:txBody>
    </cdr:sp>
  </cdr:relSizeAnchor>
  <cdr:relSizeAnchor xmlns:cdr="http://schemas.openxmlformats.org/drawingml/2006/chartDrawing">
    <cdr:from>
      <cdr:x>0.63333</cdr:x>
      <cdr:y>0.48101</cdr:y>
    </cdr:from>
    <cdr:to>
      <cdr:x>0.71667</cdr:x>
      <cdr:y>0.55696</cdr:y>
    </cdr:to>
    <cdr:sp macro="" textlink="">
      <cdr:nvSpPr>
        <cdr:cNvPr id="8" name="TextBox 1"/>
        <cdr:cNvSpPr txBox="1"/>
      </cdr:nvSpPr>
      <cdr:spPr>
        <a:xfrm xmlns:a="http://schemas.openxmlformats.org/drawingml/2006/main">
          <a:off x="5791200" y="2895600"/>
          <a:ext cx="762000" cy="457200"/>
        </a:xfrm>
        <a:prstGeom xmlns:a="http://schemas.openxmlformats.org/drawingml/2006/main" prst="rect">
          <a:avLst/>
        </a:prstGeom>
        <a:solidFill xmlns:a="http://schemas.openxmlformats.org/drawingml/2006/main">
          <a:srgbClr val="00B0F0"/>
        </a:solidFill>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IN" sz="2400" b="1" dirty="0" smtClean="0"/>
            <a:t>13%</a:t>
          </a:r>
          <a:endParaRPr lang="en-IN" sz="2400" b="1" dirty="0"/>
        </a:p>
      </cdr:txBody>
    </cdr:sp>
  </cdr:relSizeAnchor>
  <cdr:relSizeAnchor xmlns:cdr="http://schemas.openxmlformats.org/drawingml/2006/chartDrawing">
    <cdr:from>
      <cdr:x>0.75833</cdr:x>
      <cdr:y>0.51899</cdr:y>
    </cdr:from>
    <cdr:to>
      <cdr:x>0.86667</cdr:x>
      <cdr:y>0.59494</cdr:y>
    </cdr:to>
    <cdr:sp macro="" textlink="">
      <cdr:nvSpPr>
        <cdr:cNvPr id="9" name="TextBox 8"/>
        <cdr:cNvSpPr txBox="1"/>
      </cdr:nvSpPr>
      <cdr:spPr>
        <a:xfrm xmlns:a="http://schemas.openxmlformats.org/drawingml/2006/main">
          <a:off x="6934200" y="3124200"/>
          <a:ext cx="990600" cy="457200"/>
        </a:xfrm>
        <a:prstGeom xmlns:a="http://schemas.openxmlformats.org/drawingml/2006/main" prst="rect">
          <a:avLst/>
        </a:prstGeom>
        <a:solidFill xmlns:a="http://schemas.openxmlformats.org/drawingml/2006/main">
          <a:srgbClr val="00B0F0"/>
        </a:solidFill>
      </cdr:spPr>
      <cdr:txBody>
        <a:bodyPr xmlns:a="http://schemas.openxmlformats.org/drawingml/2006/main" vertOverflow="clip" wrap="square" rtlCol="0"/>
        <a:lstStyle xmlns:a="http://schemas.openxmlformats.org/drawingml/2006/main"/>
        <a:p xmlns:a="http://schemas.openxmlformats.org/drawingml/2006/main">
          <a:r>
            <a:rPr lang="en-IN" sz="2400" b="1" dirty="0" smtClean="0"/>
            <a:t>1.53%</a:t>
          </a:r>
          <a:endParaRPr lang="en-IN" sz="2400" b="1"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6C2E29-BE1E-4E52-AEE1-324CE70D4A07}" type="datetimeFigureOut">
              <a:rPr lang="en-US" smtClean="0">
                <a:solidFill>
                  <a:prstClr val="black">
                    <a:tint val="75000"/>
                  </a:prstClr>
                </a:solidFill>
              </a:rPr>
              <a:pPr/>
              <a:t>5/8/2014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2497C-21D2-4F10-A289-D219B4F50017}"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undeep Chugh\Desktop\iihmr\dissertation\images\_CSC0289.JPG"/>
          <p:cNvPicPr>
            <a:picLocks noChangeAspect="1" noChangeArrowheads="1"/>
          </p:cNvPicPr>
          <p:nvPr/>
        </p:nvPicPr>
        <p:blipFill>
          <a:blip r:embed="rId2" cstate="print"/>
          <a:srcRect/>
          <a:stretch>
            <a:fillRect/>
          </a:stretch>
        </p:blipFill>
        <p:spPr bwMode="auto">
          <a:xfrm>
            <a:off x="-1" y="0"/>
            <a:ext cx="9144001" cy="6629400"/>
          </a:xfrm>
          <a:prstGeom prst="rect">
            <a:avLst/>
          </a:prstGeom>
          <a:noFill/>
        </p:spPr>
      </p:pic>
      <p:sp>
        <p:nvSpPr>
          <p:cNvPr id="3" name="Content Placeholder 2"/>
          <p:cNvSpPr>
            <a:spLocks noGrp="1"/>
          </p:cNvSpPr>
          <p:nvPr>
            <p:ph idx="1"/>
          </p:nvPr>
        </p:nvSpPr>
        <p:spPr>
          <a:xfrm>
            <a:off x="-457200" y="-1066800"/>
            <a:ext cx="9677400" cy="3810000"/>
          </a:xfrm>
        </p:spPr>
        <p:txBody>
          <a:bodyPr>
            <a:noAutofit/>
          </a:bodyPr>
          <a:lstStyle/>
          <a:p>
            <a:pPr algn="r">
              <a:buNone/>
            </a:pPr>
            <a:endParaRPr lang="en-US" sz="2800" dirty="0" smtClean="0">
              <a:solidFill>
                <a:srgbClr val="C00000"/>
              </a:solidFill>
            </a:endParaRPr>
          </a:p>
          <a:p>
            <a:pPr algn="r">
              <a:buNone/>
            </a:pPr>
            <a:r>
              <a:rPr lang="en-US" sz="2800" dirty="0" smtClean="0">
                <a:solidFill>
                  <a:srgbClr val="C00000"/>
                </a:solidFill>
              </a:rPr>
              <a:t>   </a:t>
            </a:r>
            <a:endParaRPr lang="en-US" sz="2800" dirty="0" smtClean="0">
              <a:solidFill>
                <a:srgbClr val="C00000"/>
              </a:solidFill>
            </a:endParaRPr>
          </a:p>
          <a:p>
            <a:pPr algn="r">
              <a:buNone/>
            </a:pPr>
            <a:r>
              <a:rPr lang="en-US" sz="3600" b="1" u="sng" dirty="0" err="1" smtClean="0">
                <a:solidFill>
                  <a:srgbClr val="C00000"/>
                </a:solidFill>
                <a:latin typeface="Monotype Corsiva" pitchFamily="66" charset="0"/>
              </a:rPr>
              <a:t>Bensups</a:t>
            </a:r>
            <a:r>
              <a:rPr lang="en-US" sz="3600" b="1" u="sng" dirty="0" smtClean="0">
                <a:solidFill>
                  <a:srgbClr val="C00000"/>
                </a:solidFill>
                <a:latin typeface="Monotype Corsiva" pitchFamily="66" charset="0"/>
              </a:rPr>
              <a:t>  Hospital,  </a:t>
            </a:r>
            <a:r>
              <a:rPr lang="en-US" sz="3600" b="1" u="sng" dirty="0" err="1" smtClean="0">
                <a:solidFill>
                  <a:srgbClr val="C00000"/>
                </a:solidFill>
                <a:latin typeface="Monotype Corsiva" pitchFamily="66" charset="0"/>
              </a:rPr>
              <a:t>Dwarka</a:t>
            </a:r>
            <a:r>
              <a:rPr lang="en-US" sz="3600" b="1" u="sng" dirty="0" smtClean="0">
                <a:solidFill>
                  <a:srgbClr val="C00000"/>
                </a:solidFill>
                <a:latin typeface="Monotype Corsiva" pitchFamily="66" charset="0"/>
              </a:rPr>
              <a:t/>
            </a:r>
            <a:br>
              <a:rPr lang="en-US" sz="3600" b="1" u="sng" dirty="0" smtClean="0">
                <a:solidFill>
                  <a:srgbClr val="C00000"/>
                </a:solidFill>
                <a:latin typeface="Monotype Corsiva" pitchFamily="66" charset="0"/>
              </a:rPr>
            </a:br>
            <a:endParaRPr lang="en-US" sz="3600" b="1" u="sng" dirty="0" smtClean="0">
              <a:solidFill>
                <a:srgbClr val="C00000"/>
              </a:solidFill>
              <a:latin typeface="Monotype Corsiva" pitchFamily="66" charset="0"/>
            </a:endParaRPr>
          </a:p>
          <a:p>
            <a:pPr algn="r">
              <a:buNone/>
            </a:pPr>
            <a:r>
              <a:rPr lang="en-US" sz="3600" b="1" u="sng" dirty="0" smtClean="0">
                <a:solidFill>
                  <a:srgbClr val="C00000"/>
                </a:solidFill>
                <a:latin typeface="Monotype Corsiva" pitchFamily="66" charset="0"/>
              </a:rPr>
              <a:t>House Keeping Project:</a:t>
            </a:r>
            <a:br>
              <a:rPr lang="en-US" sz="3600" b="1" u="sng" dirty="0" smtClean="0">
                <a:solidFill>
                  <a:srgbClr val="C00000"/>
                </a:solidFill>
                <a:latin typeface="Monotype Corsiva" pitchFamily="66" charset="0"/>
              </a:rPr>
            </a:br>
            <a:r>
              <a:rPr lang="en-US" sz="3600" b="1" u="sng" dirty="0" smtClean="0">
                <a:solidFill>
                  <a:srgbClr val="C00000"/>
                </a:solidFill>
                <a:latin typeface="Monotype Corsiva" pitchFamily="66" charset="0"/>
              </a:rPr>
              <a:t> </a:t>
            </a:r>
            <a:br>
              <a:rPr lang="en-US" sz="3600" b="1" u="sng" dirty="0" smtClean="0">
                <a:solidFill>
                  <a:srgbClr val="C00000"/>
                </a:solidFill>
                <a:latin typeface="Monotype Corsiva" pitchFamily="66" charset="0"/>
              </a:rPr>
            </a:br>
            <a:r>
              <a:rPr lang="en-US" sz="3600" b="1" u="sng" dirty="0" smtClean="0">
                <a:solidFill>
                  <a:srgbClr val="C00000"/>
                </a:solidFill>
                <a:latin typeface="Monotype Corsiva" pitchFamily="66" charset="0"/>
              </a:rPr>
              <a:t>Ensure Room Readiness for</a:t>
            </a:r>
            <a:br>
              <a:rPr lang="en-US" sz="3600" b="1" u="sng" dirty="0" smtClean="0">
                <a:solidFill>
                  <a:srgbClr val="C00000"/>
                </a:solidFill>
                <a:latin typeface="Monotype Corsiva" pitchFamily="66" charset="0"/>
              </a:rPr>
            </a:br>
            <a:r>
              <a:rPr lang="en-US" sz="3600" b="1" u="sng" dirty="0" smtClean="0">
                <a:solidFill>
                  <a:srgbClr val="C00000"/>
                </a:solidFill>
                <a:latin typeface="Monotype Corsiva" pitchFamily="66" charset="0"/>
              </a:rPr>
              <a:t> </a:t>
            </a:r>
            <a:br>
              <a:rPr lang="en-US" sz="3600" b="1" u="sng" dirty="0" smtClean="0">
                <a:solidFill>
                  <a:srgbClr val="C00000"/>
                </a:solidFill>
                <a:latin typeface="Monotype Corsiva" pitchFamily="66" charset="0"/>
              </a:rPr>
            </a:br>
            <a:r>
              <a:rPr lang="en-US" sz="3600" b="1" u="sng" dirty="0" smtClean="0">
                <a:solidFill>
                  <a:srgbClr val="C00000"/>
                </a:solidFill>
                <a:latin typeface="Monotype Corsiva" pitchFamily="66" charset="0"/>
              </a:rPr>
              <a:t>Admission</a:t>
            </a:r>
          </a:p>
          <a:p>
            <a:pPr algn="r">
              <a:buNone/>
            </a:pPr>
            <a:endParaRPr lang="en-US" sz="3600" b="1" u="sng" dirty="0" smtClean="0">
              <a:solidFill>
                <a:srgbClr val="C00000"/>
              </a:solidFill>
              <a:latin typeface="Monotype Corsiva" pitchFamily="66" charset="0"/>
            </a:endParaRPr>
          </a:p>
        </p:txBody>
      </p:sp>
      <p:sp>
        <p:nvSpPr>
          <p:cNvPr id="4" name="TextBox 3"/>
          <p:cNvSpPr txBox="1"/>
          <p:nvPr/>
        </p:nvSpPr>
        <p:spPr>
          <a:xfrm>
            <a:off x="762000" y="5638800"/>
            <a:ext cx="3352800" cy="1384995"/>
          </a:xfrm>
          <a:prstGeom prst="rect">
            <a:avLst/>
          </a:prstGeom>
          <a:noFill/>
        </p:spPr>
        <p:txBody>
          <a:bodyPr wrap="square" rtlCol="0">
            <a:spAutoFit/>
          </a:bodyPr>
          <a:lstStyle/>
          <a:p>
            <a:pPr algn="r">
              <a:buNone/>
            </a:pPr>
            <a:r>
              <a:rPr lang="en-US" sz="2800" b="1" u="sng" dirty="0" smtClean="0">
                <a:solidFill>
                  <a:schemeClr val="bg1"/>
                </a:solidFill>
                <a:latin typeface="Monotype Corsiva" pitchFamily="66" charset="0"/>
              </a:rPr>
              <a:t>By  Col   </a:t>
            </a:r>
            <a:r>
              <a:rPr lang="en-US" sz="2800" b="1" u="sng" dirty="0" err="1" smtClean="0">
                <a:solidFill>
                  <a:schemeClr val="bg1"/>
                </a:solidFill>
                <a:latin typeface="Monotype Corsiva" pitchFamily="66" charset="0"/>
              </a:rPr>
              <a:t>Sundeep</a:t>
            </a:r>
            <a:r>
              <a:rPr lang="en-US" sz="2800" b="1" u="sng" dirty="0" smtClean="0">
                <a:solidFill>
                  <a:schemeClr val="bg1"/>
                </a:solidFill>
                <a:latin typeface="Monotype Corsiva" pitchFamily="66" charset="0"/>
              </a:rPr>
              <a:t>  </a:t>
            </a:r>
            <a:r>
              <a:rPr lang="en-US" sz="2800" b="1" u="sng" dirty="0" err="1" smtClean="0">
                <a:solidFill>
                  <a:schemeClr val="bg1"/>
                </a:solidFill>
                <a:latin typeface="Monotype Corsiva" pitchFamily="66" charset="0"/>
              </a:rPr>
              <a:t>Chugh</a:t>
            </a:r>
            <a:endParaRPr lang="en-US" sz="2800" b="1" u="sng" dirty="0" smtClean="0">
              <a:solidFill>
                <a:schemeClr val="bg1"/>
              </a:solidFill>
              <a:latin typeface="Monotype Corsiva" pitchFamily="66" charset="0"/>
            </a:endParaRPr>
          </a:p>
          <a:p>
            <a:pPr algn="r">
              <a:buNone/>
            </a:pPr>
            <a:r>
              <a:rPr lang="en-US" sz="2800" b="1" u="sng" dirty="0" smtClean="0">
                <a:solidFill>
                  <a:schemeClr val="bg1"/>
                </a:solidFill>
                <a:latin typeface="Monotype Corsiva" pitchFamily="66" charset="0"/>
              </a:rPr>
              <a:t>PG/ 12-14/ 93</a:t>
            </a:r>
            <a:endParaRPr lang="en-US" sz="1600" dirty="0" smtClean="0">
              <a:solidFill>
                <a:schemeClr val="bg1"/>
              </a:solidFill>
            </a:endParaRPr>
          </a:p>
          <a:p>
            <a:endParaRPr lang="en-IN" sz="2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800" b="1" u="sng" dirty="0" smtClean="0">
                <a:solidFill>
                  <a:srgbClr val="C00000"/>
                </a:solidFill>
                <a:latin typeface="Monotype Corsiva" pitchFamily="66" charset="0"/>
              </a:rPr>
              <a:t>Definitions</a:t>
            </a:r>
            <a:endParaRPr lang="en-US" sz="4800" b="1" u="sng" dirty="0">
              <a:solidFill>
                <a:srgbClr val="C00000"/>
              </a:solidFill>
              <a:latin typeface="Monotype Corsiva" pitchFamily="66" charset="0"/>
            </a:endParaRPr>
          </a:p>
        </p:txBody>
      </p:sp>
      <p:sp>
        <p:nvSpPr>
          <p:cNvPr id="3" name="Content Placeholder 2"/>
          <p:cNvSpPr>
            <a:spLocks noGrp="1"/>
          </p:cNvSpPr>
          <p:nvPr>
            <p:ph idx="1"/>
          </p:nvPr>
        </p:nvSpPr>
        <p:spPr>
          <a:xfrm>
            <a:off x="0" y="838200"/>
            <a:ext cx="9144000" cy="6248400"/>
          </a:xfrm>
        </p:spPr>
        <p:txBody>
          <a:bodyPr>
            <a:noAutofit/>
          </a:bodyPr>
          <a:lstStyle/>
          <a:p>
            <a:pPr marL="514350" indent="-514350">
              <a:lnSpc>
                <a:spcPct val="150000"/>
              </a:lnSpc>
            </a:pPr>
            <a:endParaRPr lang="en-US" sz="2400" dirty="0" smtClean="0"/>
          </a:p>
          <a:p>
            <a:pPr marL="914400" lvl="1" indent="-514350">
              <a:lnSpc>
                <a:spcPct val="150000"/>
              </a:lnSpc>
              <a:buFont typeface="Wingdings" pitchFamily="2" charset="2"/>
              <a:buChar char="ü"/>
            </a:pPr>
            <a:r>
              <a:rPr lang="en-US" sz="2400" b="1" u="sng" dirty="0" smtClean="0"/>
              <a:t>Not a Complaint</a:t>
            </a:r>
            <a:r>
              <a:rPr lang="en-US" sz="2400" dirty="0" smtClean="0"/>
              <a:t>. Poor behavior of staff, chipping of furniture or wall paint. </a:t>
            </a:r>
            <a:r>
              <a:rPr lang="en-US" sz="2400" dirty="0" err="1" smtClean="0"/>
              <a:t>Colour</a:t>
            </a:r>
            <a:r>
              <a:rPr lang="en-US" sz="2400" dirty="0" smtClean="0"/>
              <a:t> pattern of the wall/ furnishing not as per liking of patient/ attendant. Subjectivity  was exercised in determining  a valid complaint  against room preparation.</a:t>
            </a:r>
          </a:p>
          <a:p>
            <a:pPr marL="514350" indent="-514350">
              <a:lnSpc>
                <a:spcPct val="150000"/>
              </a:lnSpc>
            </a:pPr>
            <a:r>
              <a:rPr lang="en-US" sz="2400" b="1" u="sng" dirty="0" smtClean="0"/>
              <a:t>Delays.</a:t>
            </a:r>
            <a:r>
              <a:rPr lang="en-US" sz="2400" dirty="0" smtClean="0"/>
              <a:t>  HK Supervisor  must check room preparedness and correct any mistake within 15 </a:t>
            </a:r>
            <a:r>
              <a:rPr lang="en-US" sz="2400" dirty="0" err="1" smtClean="0"/>
              <a:t>mins</a:t>
            </a:r>
            <a:r>
              <a:rPr lang="en-US" sz="2400" dirty="0" smtClean="0"/>
              <a:t> of room allotment to patient by Floor Manager. It includes the time taken by Floor Manager to intimate HK Supervisor. Time taken in excess of 15 </a:t>
            </a:r>
            <a:r>
              <a:rPr lang="en-US" sz="2400" dirty="0" err="1" smtClean="0"/>
              <a:t>mins</a:t>
            </a:r>
            <a:r>
              <a:rPr lang="en-US" sz="2400" dirty="0" smtClean="0"/>
              <a:t> </a:t>
            </a:r>
            <a:r>
              <a:rPr lang="en-US" sz="2400" dirty="0" smtClean="0"/>
              <a:t>is a delay.</a:t>
            </a:r>
          </a:p>
          <a:p>
            <a:pPr marL="914400" lvl="1" indent="-514350">
              <a:lnSpc>
                <a:spcPct val="150000"/>
              </a:lnSpc>
            </a:pP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839200" cy="3886200"/>
          </a:xfrm>
        </p:spPr>
        <p:txBody>
          <a:bodyPr>
            <a:normAutofit/>
          </a:bodyPr>
          <a:lstStyle/>
          <a:p>
            <a:pPr algn="ctr">
              <a:buNone/>
            </a:pPr>
            <a:r>
              <a:rPr lang="en-US" sz="6000" dirty="0" smtClean="0"/>
              <a:t>     </a:t>
            </a:r>
            <a:r>
              <a:rPr lang="en-US" sz="8800" b="1" u="sng" dirty="0" smtClean="0">
                <a:solidFill>
                  <a:srgbClr val="C00000"/>
                </a:solidFill>
                <a:latin typeface="Monotype Corsiva" pitchFamily="66" charset="0"/>
              </a:rPr>
              <a:t>Results  and  Findings</a:t>
            </a:r>
          </a:p>
          <a:p>
            <a:pPr algn="ctr">
              <a:buNone/>
            </a:pPr>
            <a:endParaRPr lang="en-US" sz="6000" dirty="0" smtClean="0"/>
          </a:p>
          <a:p>
            <a:pPr algn="ctr">
              <a:buNone/>
            </a:pPr>
            <a:endParaRPr lang="en-US" sz="6000" dirty="0"/>
          </a:p>
        </p:txBody>
      </p:sp>
      <p:pic>
        <p:nvPicPr>
          <p:cNvPr id="5122" name="Picture 2" descr="C:\Users\Sundeep Chugh\Desktop\iihmr\dissertation\images\images (7).jpg"/>
          <p:cNvPicPr>
            <a:picLocks noChangeAspect="1" noChangeArrowheads="1"/>
          </p:cNvPicPr>
          <p:nvPr/>
        </p:nvPicPr>
        <p:blipFill>
          <a:blip r:embed="rId2" cstate="print"/>
          <a:srcRect/>
          <a:stretch>
            <a:fillRect/>
          </a:stretch>
        </p:blipFill>
        <p:spPr bwMode="auto">
          <a:xfrm>
            <a:off x="2133600" y="3124200"/>
            <a:ext cx="5076825" cy="3124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5400" b="1" u="sng" dirty="0" smtClean="0">
                <a:solidFill>
                  <a:srgbClr val="C00000"/>
                </a:solidFill>
                <a:latin typeface="Monotype Corsiva" pitchFamily="66" charset="0"/>
              </a:rPr>
              <a:t>Existing  Procedure</a:t>
            </a:r>
            <a:endParaRPr lang="en-US" sz="5400" b="1" u="sng" dirty="0">
              <a:solidFill>
                <a:srgbClr val="C00000"/>
              </a:solidFill>
              <a:latin typeface="Monotype Corsiva" pitchFamily="66" charset="0"/>
            </a:endParaRPr>
          </a:p>
        </p:txBody>
      </p:sp>
      <p:sp>
        <p:nvSpPr>
          <p:cNvPr id="3" name="Content Placeholder 2"/>
          <p:cNvSpPr>
            <a:spLocks noGrp="1"/>
          </p:cNvSpPr>
          <p:nvPr>
            <p:ph idx="1"/>
          </p:nvPr>
        </p:nvSpPr>
        <p:spPr>
          <a:xfrm>
            <a:off x="0" y="1066800"/>
            <a:ext cx="9144000" cy="5867400"/>
          </a:xfrm>
        </p:spPr>
        <p:txBody>
          <a:bodyPr>
            <a:noAutofit/>
          </a:bodyPr>
          <a:lstStyle/>
          <a:p>
            <a:pPr>
              <a:lnSpc>
                <a:spcPct val="150000"/>
              </a:lnSpc>
            </a:pPr>
            <a:r>
              <a:rPr lang="en-IN" sz="2800" dirty="0" smtClean="0"/>
              <a:t>Pt arrives for admission. Mentions the desired cat of  room.</a:t>
            </a:r>
          </a:p>
          <a:p>
            <a:pPr>
              <a:lnSpc>
                <a:spcPct val="150000"/>
              </a:lnSpc>
            </a:pPr>
            <a:r>
              <a:rPr lang="en-IN" sz="2800" dirty="0" smtClean="0">
                <a:solidFill>
                  <a:srgbClr val="000000"/>
                </a:solidFill>
              </a:rPr>
              <a:t>IPD Reception checks availability of desired room from HIS and re-confirms availability of room/bed from Floor Mgr.</a:t>
            </a:r>
          </a:p>
          <a:p>
            <a:pPr>
              <a:lnSpc>
                <a:spcPct val="150000"/>
              </a:lnSpc>
            </a:pPr>
            <a:r>
              <a:rPr lang="en-IN" sz="2800" dirty="0" smtClean="0">
                <a:solidFill>
                  <a:srgbClr val="000000"/>
                </a:solidFill>
              </a:rPr>
              <a:t>Floor Mgr allots room/bed and informs HK supervisor.</a:t>
            </a:r>
          </a:p>
          <a:p>
            <a:pPr>
              <a:lnSpc>
                <a:spcPct val="150000"/>
              </a:lnSpc>
            </a:pPr>
            <a:r>
              <a:rPr lang="en-IN" sz="2800" dirty="0" smtClean="0">
                <a:solidFill>
                  <a:srgbClr val="000000"/>
                </a:solidFill>
              </a:rPr>
              <a:t>HK Supervisor should ensure room ready within 15 </a:t>
            </a:r>
            <a:r>
              <a:rPr lang="en-IN" sz="2800" dirty="0" err="1" smtClean="0">
                <a:solidFill>
                  <a:srgbClr val="000000"/>
                </a:solidFill>
              </a:rPr>
              <a:t>mins</a:t>
            </a:r>
            <a:r>
              <a:rPr lang="en-IN" sz="2800" dirty="0" smtClean="0">
                <a:solidFill>
                  <a:srgbClr val="000000"/>
                </a:solidFill>
              </a:rPr>
              <a:t> and confirm the same to Floor Mgr.</a:t>
            </a:r>
            <a:endParaRPr lang="en-IN" sz="2000" dirty="0" smtClean="0">
              <a:solidFill>
                <a:srgbClr val="000000"/>
              </a:solidFill>
            </a:endParaRPr>
          </a:p>
          <a:p>
            <a:pPr>
              <a:lnSpc>
                <a:spcPct val="150000"/>
              </a:lnSpc>
            </a:pPr>
            <a:r>
              <a:rPr lang="en-IN" sz="2800" dirty="0" smtClean="0"/>
              <a:t>HK Supervisor keeps certain number of rooms of each category, at each floor, ready in advance for occupation.</a:t>
            </a:r>
            <a:endParaRPr lang="en-IN" sz="2800" dirty="0" smtClean="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76200"/>
            <a:ext cx="9144000" cy="1447800"/>
          </a:xfrm>
        </p:spPr>
        <p:txBody>
          <a:bodyPr>
            <a:noAutofit/>
          </a:bodyPr>
          <a:lstStyle/>
          <a:p>
            <a:pPr>
              <a:buNone/>
            </a:pPr>
            <a:r>
              <a:rPr lang="en-IN" sz="4400" b="1" u="sng" dirty="0" smtClean="0">
                <a:solidFill>
                  <a:schemeClr val="accent6">
                    <a:lumMod val="50000"/>
                  </a:schemeClr>
                </a:solidFill>
              </a:rPr>
              <a:t>FLOW  CHART  :   ADMISSION PROCESS</a:t>
            </a:r>
            <a:endParaRPr lang="en-IN" sz="4400" b="1" u="sng" dirty="0">
              <a:solidFill>
                <a:schemeClr val="accent6">
                  <a:lumMod val="50000"/>
                </a:schemeClr>
              </a:solidFill>
            </a:endParaRPr>
          </a:p>
        </p:txBody>
      </p:sp>
      <p:sp>
        <p:nvSpPr>
          <p:cNvPr id="3095" name="AutoShape 23"/>
          <p:cNvSpPr>
            <a:spLocks noChangeArrowheads="1"/>
          </p:cNvSpPr>
          <p:nvPr/>
        </p:nvSpPr>
        <p:spPr bwMode="auto">
          <a:xfrm>
            <a:off x="2590800" y="1143000"/>
            <a:ext cx="4191000" cy="838200"/>
          </a:xfrm>
          <a:prstGeom prst="flowChartProcess">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 ATTENDANT  COMES  TO  IPD   RECEPTION  FOR ADMISSION</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3094" name="AutoShape 22"/>
          <p:cNvSpPr>
            <a:spLocks noChangeArrowheads="1"/>
          </p:cNvSpPr>
          <p:nvPr/>
        </p:nvSpPr>
        <p:spPr bwMode="auto">
          <a:xfrm>
            <a:off x="2590800" y="2438400"/>
            <a:ext cx="4132262" cy="914400"/>
          </a:xfrm>
          <a:prstGeom prst="flowChartProcess">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RECEPTION   INQUIRES  DESIRED  ROOM CATEGORY AND  INITIATES  DOCUMENTATION</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3093" name="AutoShape 21"/>
          <p:cNvSpPr>
            <a:spLocks noChangeArrowheads="1"/>
          </p:cNvSpPr>
          <p:nvPr/>
        </p:nvSpPr>
        <p:spPr bwMode="auto">
          <a:xfrm>
            <a:off x="2362200" y="5334000"/>
            <a:ext cx="4559300" cy="914400"/>
          </a:xfrm>
          <a:prstGeom prst="flowChartProcess">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RECEPTION   RE - CONFIRMS  ROOM  AVAILABILITY  FROM  FLOOR  MANAGER  AND  INTIMATES   PATIENT’S   ARRIVAL</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3089" name="AutoShape 17"/>
          <p:cNvSpPr>
            <a:spLocks noChangeArrowheads="1"/>
          </p:cNvSpPr>
          <p:nvPr/>
        </p:nvSpPr>
        <p:spPr bwMode="auto">
          <a:xfrm>
            <a:off x="2286000" y="3886200"/>
            <a:ext cx="4816475" cy="1066800"/>
          </a:xfrm>
          <a:prstGeom prst="flowChartInputOutpu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RECEPTION  CLERK  CONFIRMS  ROOM  AVAILABILITY  FROM  HIS</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3085" name="AutoShape 13"/>
          <p:cNvSpPr>
            <a:spLocks noChangeShapeType="1"/>
          </p:cNvSpPr>
          <p:nvPr/>
        </p:nvSpPr>
        <p:spPr bwMode="auto">
          <a:xfrm>
            <a:off x="4648200" y="2057400"/>
            <a:ext cx="7937" cy="36671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IN" sz="2400" b="1"/>
          </a:p>
        </p:txBody>
      </p:sp>
      <p:sp>
        <p:nvSpPr>
          <p:cNvPr id="3083" name="AutoShape 11"/>
          <p:cNvSpPr>
            <a:spLocks noChangeShapeType="1"/>
          </p:cNvSpPr>
          <p:nvPr/>
        </p:nvSpPr>
        <p:spPr bwMode="auto">
          <a:xfrm>
            <a:off x="4648199" y="3352800"/>
            <a:ext cx="45719" cy="5334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IN" sz="2400" b="1"/>
          </a:p>
        </p:txBody>
      </p:sp>
      <p:sp>
        <p:nvSpPr>
          <p:cNvPr id="3082" name="AutoShape 10"/>
          <p:cNvSpPr>
            <a:spLocks noChangeShapeType="1"/>
          </p:cNvSpPr>
          <p:nvPr/>
        </p:nvSpPr>
        <p:spPr bwMode="auto">
          <a:xfrm>
            <a:off x="4716463" y="4953000"/>
            <a:ext cx="7937" cy="36671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IN"/>
          </a:p>
        </p:txBody>
      </p:sp>
      <p:sp>
        <p:nvSpPr>
          <p:cNvPr id="3081" name="AutoShape 9"/>
          <p:cNvSpPr>
            <a:spLocks noChangeShapeType="1"/>
          </p:cNvSpPr>
          <p:nvPr/>
        </p:nvSpPr>
        <p:spPr bwMode="auto">
          <a:xfrm>
            <a:off x="4716463" y="6262688"/>
            <a:ext cx="7937" cy="36671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IN" sz="2400" b="1"/>
          </a:p>
        </p:txBody>
      </p:sp>
      <p:sp>
        <p:nvSpPr>
          <p:cNvPr id="3096"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en-US" sz="1200" b="1" i="0" u="sng"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r>
              <a:rPr kumimoji="0" lang="en-US" sz="1200" b="1" i="0" u="sng"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en-US" sz="1200" b="1" i="0" u="sng"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9" name="Rectangle 37"/>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TextBox 28"/>
          <p:cNvSpPr txBox="1"/>
          <p:nvPr/>
        </p:nvSpPr>
        <p:spPr>
          <a:xfrm>
            <a:off x="4953000" y="6336268"/>
            <a:ext cx="914400" cy="369332"/>
          </a:xfrm>
          <a:prstGeom prst="rect">
            <a:avLst/>
          </a:prstGeom>
          <a:solidFill>
            <a:schemeClr val="accent2"/>
          </a:solidFill>
        </p:spPr>
        <p:txBody>
          <a:bodyPr wrap="square" rtlCol="0">
            <a:spAutoFit/>
          </a:bodyPr>
          <a:lstStyle/>
          <a:p>
            <a:r>
              <a:rPr lang="en-IN" b="1" dirty="0" smtClean="0"/>
              <a:t>CONTD</a:t>
            </a:r>
            <a:endParaRPr lang="en-IN"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IN" dirty="0"/>
          </a:p>
        </p:txBody>
      </p:sp>
      <p:sp>
        <p:nvSpPr>
          <p:cNvPr id="2067" name="AutoShape 19"/>
          <p:cNvSpPr>
            <a:spLocks noChangeArrowheads="1"/>
          </p:cNvSpPr>
          <p:nvPr/>
        </p:nvSpPr>
        <p:spPr bwMode="auto">
          <a:xfrm>
            <a:off x="2819400" y="4191001"/>
            <a:ext cx="3525838" cy="982662"/>
          </a:xfrm>
          <a:prstGeom prst="flowChartProcess">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HK  SUPERVISOR   MUST  ENSURE  ROOM  READY  IN   ALL   RESPECT  WITHIN  15  MINs</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2066" name="AutoShape 18"/>
          <p:cNvSpPr>
            <a:spLocks noChangeArrowheads="1"/>
          </p:cNvSpPr>
          <p:nvPr/>
        </p:nvSpPr>
        <p:spPr bwMode="auto">
          <a:xfrm>
            <a:off x="6542087" y="5029201"/>
            <a:ext cx="2220913" cy="685800"/>
          </a:xfrm>
          <a:prstGeom prst="flowChartProcess">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   CHECKS  IN  THE  ROOM</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2064" name="AutoShape 16"/>
          <p:cNvSpPr>
            <a:spLocks noChangeArrowheads="1"/>
          </p:cNvSpPr>
          <p:nvPr/>
        </p:nvSpPr>
        <p:spPr bwMode="auto">
          <a:xfrm>
            <a:off x="7164388" y="6172200"/>
            <a:ext cx="836612" cy="457199"/>
          </a:xfrm>
          <a:prstGeom prst="flowChartAlternateProcess">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END</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2063" name="AutoShape 15"/>
          <p:cNvSpPr>
            <a:spLocks noChangeArrowheads="1"/>
          </p:cNvSpPr>
          <p:nvPr/>
        </p:nvSpPr>
        <p:spPr bwMode="auto">
          <a:xfrm>
            <a:off x="76200" y="2124075"/>
            <a:ext cx="4114800" cy="2362200"/>
          </a:xfrm>
          <a:prstGeom prst="diamond">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ROOM   ALREADY  PREPARED  IN  ADVANCE</a:t>
            </a:r>
            <a:endParaRPr kumimoji="0" lang="en-US" sz="4000" b="1" i="0" u="none" strike="noStrike" cap="none" normalizeH="0" baseline="0" dirty="0" smtClean="0">
              <a:ln>
                <a:noFill/>
              </a:ln>
              <a:solidFill>
                <a:schemeClr val="tx1"/>
              </a:solidFill>
              <a:effectLst/>
              <a:latin typeface="Arial" pitchFamily="34" charset="0"/>
              <a:cs typeface="Arial" pitchFamily="34" charset="0"/>
            </a:endParaRPr>
          </a:p>
        </p:txBody>
      </p:sp>
      <p:sp>
        <p:nvSpPr>
          <p:cNvPr id="2062" name="AutoShape 14"/>
          <p:cNvSpPr>
            <a:spLocks noChangeArrowheads="1"/>
          </p:cNvSpPr>
          <p:nvPr/>
        </p:nvSpPr>
        <p:spPr bwMode="auto">
          <a:xfrm>
            <a:off x="5746750" y="2809876"/>
            <a:ext cx="2711450" cy="990600"/>
          </a:xfrm>
          <a:prstGeom prst="flowChartProcess">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HK  SUPERVISOR  INSTRUCTS  HK  STAFF   TO  PREPARE  THE ROOM</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2057" name="AutoShape 9"/>
          <p:cNvSpPr>
            <a:spLocks noChangeShapeType="1"/>
          </p:cNvSpPr>
          <p:nvPr/>
        </p:nvSpPr>
        <p:spPr bwMode="auto">
          <a:xfrm>
            <a:off x="2133600" y="228600"/>
            <a:ext cx="7937" cy="36671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IN"/>
          </a:p>
        </p:txBody>
      </p:sp>
      <p:sp>
        <p:nvSpPr>
          <p:cNvPr id="2054" name="AutoShape 6"/>
          <p:cNvSpPr>
            <a:spLocks noChangeShapeType="1"/>
          </p:cNvSpPr>
          <p:nvPr/>
        </p:nvSpPr>
        <p:spPr bwMode="auto">
          <a:xfrm>
            <a:off x="76199" y="3343274"/>
            <a:ext cx="45719" cy="15335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053" name="AutoShape 5"/>
          <p:cNvSpPr>
            <a:spLocks noChangeShapeType="1"/>
          </p:cNvSpPr>
          <p:nvPr/>
        </p:nvSpPr>
        <p:spPr bwMode="auto">
          <a:xfrm flipV="1">
            <a:off x="84137" y="4800600"/>
            <a:ext cx="2735263" cy="762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IN"/>
          </a:p>
        </p:txBody>
      </p:sp>
      <p:sp>
        <p:nvSpPr>
          <p:cNvPr id="2052" name="AutoShape 4"/>
          <p:cNvSpPr>
            <a:spLocks noChangeShapeType="1"/>
          </p:cNvSpPr>
          <p:nvPr/>
        </p:nvSpPr>
        <p:spPr bwMode="auto">
          <a:xfrm flipV="1">
            <a:off x="4191000" y="3273608"/>
            <a:ext cx="1600200" cy="4571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IN"/>
          </a:p>
        </p:txBody>
      </p:sp>
      <p:sp>
        <p:nvSpPr>
          <p:cNvPr id="2051" name="AutoShape 3"/>
          <p:cNvSpPr>
            <a:spLocks noChangeShapeType="1"/>
          </p:cNvSpPr>
          <p:nvPr/>
        </p:nvSpPr>
        <p:spPr bwMode="auto">
          <a:xfrm flipH="1">
            <a:off x="5897881" y="3810000"/>
            <a:ext cx="45719" cy="3810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IN"/>
          </a:p>
        </p:txBody>
      </p:sp>
      <p:sp>
        <p:nvSpPr>
          <p:cNvPr id="2050" name="Text Box 2"/>
          <p:cNvSpPr txBox="1">
            <a:spLocks noChangeArrowheads="1"/>
          </p:cNvSpPr>
          <p:nvPr/>
        </p:nvSpPr>
        <p:spPr bwMode="auto">
          <a:xfrm>
            <a:off x="4724400" y="3038475"/>
            <a:ext cx="533400" cy="457200"/>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2049" name="Text Box 1"/>
          <p:cNvSpPr txBox="1">
            <a:spLocks noChangeArrowheads="1"/>
          </p:cNvSpPr>
          <p:nvPr/>
        </p:nvSpPr>
        <p:spPr bwMode="auto">
          <a:xfrm>
            <a:off x="381000" y="4648200"/>
            <a:ext cx="685800" cy="390525"/>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YES</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2072"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en-US" sz="1200" b="1" i="0" u="sng"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r>
              <a:rPr kumimoji="0" lang="en-US" sz="1200" b="1" i="0" u="sng"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en-US" sz="1200" b="1" i="0" u="sng"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AutoShape 20"/>
          <p:cNvSpPr>
            <a:spLocks noChangeArrowheads="1"/>
          </p:cNvSpPr>
          <p:nvPr/>
        </p:nvSpPr>
        <p:spPr bwMode="auto">
          <a:xfrm>
            <a:off x="381000" y="609600"/>
            <a:ext cx="3973512" cy="1079500"/>
          </a:xfrm>
          <a:prstGeom prst="flowChartProcess">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FLOOR  MANAGER  INFORMS  HK  SUPERVISOR  ABOUT  ROOM  ALLOTMENT</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30" name="Content Placeholder 3"/>
          <p:cNvSpPr txBox="1">
            <a:spLocks/>
          </p:cNvSpPr>
          <p:nvPr/>
        </p:nvSpPr>
        <p:spPr>
          <a:xfrm>
            <a:off x="4343400" y="-76200"/>
            <a:ext cx="5334000" cy="1447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4400" b="1" i="0" u="sng" strike="noStrike" kern="1200" cap="none" spc="0" normalizeH="0" baseline="0" noProof="0" dirty="0" smtClean="0">
                <a:ln>
                  <a:noFill/>
                </a:ln>
                <a:solidFill>
                  <a:schemeClr val="accent6">
                    <a:lumMod val="50000"/>
                  </a:schemeClr>
                </a:solidFill>
                <a:effectLst/>
                <a:uLnTx/>
                <a:uFillTx/>
                <a:latin typeface="+mn-lt"/>
                <a:ea typeface="+mn-ea"/>
                <a:cs typeface="+mn-cs"/>
              </a:rPr>
              <a:t>FLOW  CHART  :   ADMISSION PROCESS  (CONTD)</a:t>
            </a:r>
            <a:endParaRPr kumimoji="0" lang="en-IN" sz="4400" b="1" i="0" u="sng" strike="noStrike" kern="1200" cap="none" spc="0" normalizeH="0" baseline="0" noProof="0" dirty="0">
              <a:ln>
                <a:noFill/>
              </a:ln>
              <a:solidFill>
                <a:schemeClr val="accent6">
                  <a:lumMod val="50000"/>
                </a:schemeClr>
              </a:solidFill>
              <a:effectLst/>
              <a:uLnTx/>
              <a:uFillTx/>
              <a:latin typeface="+mn-lt"/>
              <a:ea typeface="+mn-ea"/>
              <a:cs typeface="+mn-cs"/>
            </a:endParaRPr>
          </a:p>
        </p:txBody>
      </p:sp>
      <p:sp>
        <p:nvSpPr>
          <p:cNvPr id="31" name="TextBox 30"/>
          <p:cNvSpPr txBox="1"/>
          <p:nvPr/>
        </p:nvSpPr>
        <p:spPr>
          <a:xfrm>
            <a:off x="2514600" y="152400"/>
            <a:ext cx="914400" cy="369332"/>
          </a:xfrm>
          <a:prstGeom prst="rect">
            <a:avLst/>
          </a:prstGeom>
          <a:solidFill>
            <a:schemeClr val="accent2"/>
          </a:solidFill>
        </p:spPr>
        <p:txBody>
          <a:bodyPr wrap="square" rtlCol="0">
            <a:spAutoFit/>
          </a:bodyPr>
          <a:lstStyle/>
          <a:p>
            <a:r>
              <a:rPr lang="en-IN" b="1" dirty="0" smtClean="0"/>
              <a:t>CONTD</a:t>
            </a:r>
            <a:endParaRPr lang="en-IN" b="1" dirty="0"/>
          </a:p>
        </p:txBody>
      </p:sp>
      <p:sp>
        <p:nvSpPr>
          <p:cNvPr id="34" name="AutoShape 9"/>
          <p:cNvSpPr>
            <a:spLocks noChangeShapeType="1"/>
          </p:cNvSpPr>
          <p:nvPr/>
        </p:nvSpPr>
        <p:spPr bwMode="auto">
          <a:xfrm flipH="1">
            <a:off x="2141537" y="1676400"/>
            <a:ext cx="68263" cy="4572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IN"/>
          </a:p>
        </p:txBody>
      </p:sp>
      <p:cxnSp>
        <p:nvCxnSpPr>
          <p:cNvPr id="38" name="Straight Connector 37"/>
          <p:cNvCxnSpPr/>
          <p:nvPr/>
        </p:nvCxnSpPr>
        <p:spPr>
          <a:xfrm>
            <a:off x="6324600" y="4495800"/>
            <a:ext cx="121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543800" y="4495800"/>
            <a:ext cx="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7543800" y="5715000"/>
            <a:ext cx="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91600" cy="1143000"/>
          </a:xfrm>
        </p:spPr>
        <p:txBody>
          <a:bodyPr>
            <a:normAutofit/>
          </a:bodyPr>
          <a:lstStyle/>
          <a:p>
            <a:r>
              <a:rPr lang="en-US" sz="4800" b="1" u="sng" dirty="0" smtClean="0">
                <a:solidFill>
                  <a:srgbClr val="C00000"/>
                </a:solidFill>
                <a:latin typeface="Monotype Corsiva" pitchFamily="66" charset="0"/>
              </a:rPr>
              <a:t>Preparation  of  Room  in  Advance  </a:t>
            </a:r>
            <a:endParaRPr lang="en-US" sz="4800" b="1" u="sng" dirty="0">
              <a:solidFill>
                <a:srgbClr val="C00000"/>
              </a:solidFill>
              <a:latin typeface="Monotype Corsiva" pitchFamily="66" charset="0"/>
            </a:endParaRPr>
          </a:p>
        </p:txBody>
      </p:sp>
      <p:sp>
        <p:nvSpPr>
          <p:cNvPr id="3" name="Content Placeholder 2"/>
          <p:cNvSpPr>
            <a:spLocks noGrp="1"/>
          </p:cNvSpPr>
          <p:nvPr>
            <p:ph idx="1"/>
          </p:nvPr>
        </p:nvSpPr>
        <p:spPr>
          <a:xfrm>
            <a:off x="0" y="914400"/>
            <a:ext cx="9144000" cy="6248400"/>
          </a:xfrm>
        </p:spPr>
        <p:txBody>
          <a:bodyPr>
            <a:noAutofit/>
          </a:bodyPr>
          <a:lstStyle/>
          <a:p>
            <a:pPr marL="514350" indent="-514350">
              <a:lnSpc>
                <a:spcPct val="150000"/>
              </a:lnSpc>
            </a:pPr>
            <a:r>
              <a:rPr lang="en-US" sz="2400" b="1" dirty="0" smtClean="0"/>
              <a:t>Certain number of beds / rooms in Economy and Semi Private category are kept partially ready for occupation. </a:t>
            </a:r>
          </a:p>
          <a:p>
            <a:pPr marL="514350" indent="-514350">
              <a:lnSpc>
                <a:spcPct val="150000"/>
              </a:lnSpc>
            </a:pPr>
            <a:r>
              <a:rPr lang="en-US" sz="2400" b="1" dirty="0" smtClean="0"/>
              <a:t>This caters for sudden arrival of patient and ensures room readiness even when HK Staff/ Supervisor are not readily available to prepare the room.</a:t>
            </a:r>
          </a:p>
          <a:p>
            <a:pPr marL="514350" indent="-514350">
              <a:lnSpc>
                <a:spcPct val="150000"/>
              </a:lnSpc>
            </a:pPr>
            <a:r>
              <a:rPr lang="en-US" sz="2400" b="1" dirty="0" smtClean="0"/>
              <a:t>All unoccupied rooms of Private and Deluxe category are kept completely ready and latched.  In case of Semi Private ( twin sharing) and economy category  same cannot be applied since the attendants of other patients in the room tend to use the bed and spoil it.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800" b="1" u="sng" dirty="0" smtClean="0">
                <a:solidFill>
                  <a:srgbClr val="C00000"/>
                </a:solidFill>
                <a:latin typeface="Monotype Corsiva" pitchFamily="66" charset="0"/>
              </a:rPr>
              <a:t>HK  Supervisor  :  Responsibilities</a:t>
            </a:r>
            <a:endParaRPr lang="en-US" sz="4800" b="1" u="sng" dirty="0">
              <a:solidFill>
                <a:srgbClr val="C00000"/>
              </a:solidFill>
              <a:latin typeface="Monotype Corsiva" pitchFamily="66" charset="0"/>
            </a:endParaRPr>
          </a:p>
        </p:txBody>
      </p:sp>
      <p:sp>
        <p:nvSpPr>
          <p:cNvPr id="3" name="Content Placeholder 2"/>
          <p:cNvSpPr>
            <a:spLocks noGrp="1"/>
          </p:cNvSpPr>
          <p:nvPr>
            <p:ph idx="1"/>
          </p:nvPr>
        </p:nvSpPr>
        <p:spPr>
          <a:xfrm>
            <a:off x="152400" y="990600"/>
            <a:ext cx="9144000" cy="6553200"/>
          </a:xfrm>
        </p:spPr>
        <p:txBody>
          <a:bodyPr>
            <a:normAutofit/>
          </a:bodyPr>
          <a:lstStyle/>
          <a:p>
            <a:pPr marL="514350" indent="-514350">
              <a:lnSpc>
                <a:spcPct val="200000"/>
              </a:lnSpc>
            </a:pPr>
            <a:r>
              <a:rPr lang="en-US" sz="2400" b="1" dirty="0" smtClean="0"/>
              <a:t>HK  Supervisor is responsible for </a:t>
            </a:r>
            <a:r>
              <a:rPr lang="en-US" sz="2400" b="1" dirty="0" smtClean="0"/>
              <a:t>preparation </a:t>
            </a:r>
            <a:r>
              <a:rPr lang="en-US" sz="2400" b="1" dirty="0" smtClean="0"/>
              <a:t>of room through </a:t>
            </a:r>
            <a:r>
              <a:rPr lang="en-US" sz="2400" b="1" dirty="0" smtClean="0"/>
              <a:t/>
            </a:r>
            <a:br>
              <a:rPr lang="en-US" sz="2400" b="1" dirty="0" smtClean="0"/>
            </a:br>
            <a:r>
              <a:rPr lang="en-US" sz="2400" b="1" dirty="0" smtClean="0"/>
              <a:t>HK </a:t>
            </a:r>
            <a:r>
              <a:rPr lang="en-US" sz="2400" b="1" dirty="0" smtClean="0"/>
              <a:t>Staff before occupation.</a:t>
            </a:r>
          </a:p>
          <a:p>
            <a:pPr marL="514350" indent="-514350">
              <a:lnSpc>
                <a:spcPct val="200000"/>
              </a:lnSpc>
            </a:pPr>
            <a:r>
              <a:rPr lang="en-US" sz="2400" b="1" dirty="0" smtClean="0"/>
              <a:t>Three  HK Supervisors on duty :-</a:t>
            </a:r>
          </a:p>
          <a:p>
            <a:pPr marL="914400" lvl="1" indent="-514350">
              <a:lnSpc>
                <a:spcPct val="200000"/>
              </a:lnSpc>
              <a:buFont typeface="Wingdings" pitchFamily="2" charset="2"/>
              <a:buChar char="ü"/>
            </a:pPr>
            <a:r>
              <a:rPr lang="en-US" sz="2400" b="1" dirty="0" smtClean="0"/>
              <a:t>Morning  Shift -  8 am to 4.30 pm</a:t>
            </a:r>
          </a:p>
          <a:p>
            <a:pPr marL="914400" lvl="1" indent="-514350">
              <a:lnSpc>
                <a:spcPct val="200000"/>
              </a:lnSpc>
              <a:buFont typeface="Wingdings" pitchFamily="2" charset="2"/>
              <a:buChar char="ü"/>
            </a:pPr>
            <a:r>
              <a:rPr lang="en-US" sz="2400" b="1" dirty="0" smtClean="0"/>
              <a:t>Evening Shift    -  11.30 am to 8 pm.</a:t>
            </a:r>
          </a:p>
          <a:p>
            <a:pPr marL="914400" lvl="1" indent="-514350">
              <a:lnSpc>
                <a:spcPct val="200000"/>
              </a:lnSpc>
              <a:buFont typeface="Wingdings" pitchFamily="2" charset="2"/>
              <a:buChar char="ü"/>
            </a:pPr>
            <a:r>
              <a:rPr lang="en-US" sz="2400" b="1" dirty="0" smtClean="0"/>
              <a:t>Night Shift        -  8pm  to 8  am.</a:t>
            </a:r>
          </a:p>
        </p:txBody>
      </p:sp>
      <p:pic>
        <p:nvPicPr>
          <p:cNvPr id="8194" name="Picture 2" descr="C:\Users\Sundeep Chugh\Desktop\iihmr\dissertation\images\images (8).jpg"/>
          <p:cNvPicPr>
            <a:picLocks noChangeAspect="1" noChangeArrowheads="1"/>
          </p:cNvPicPr>
          <p:nvPr/>
        </p:nvPicPr>
        <p:blipFill>
          <a:blip r:embed="rId2" cstate="print"/>
          <a:srcRect/>
          <a:stretch>
            <a:fillRect/>
          </a:stretch>
        </p:blipFill>
        <p:spPr bwMode="auto">
          <a:xfrm>
            <a:off x="5791199" y="4038600"/>
            <a:ext cx="3352801" cy="27432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
        <p:nvSpPr>
          <p:cNvPr id="3" name="Line Callout 1 2"/>
          <p:cNvSpPr/>
          <p:nvPr/>
        </p:nvSpPr>
        <p:spPr>
          <a:xfrm>
            <a:off x="5715000" y="3810000"/>
            <a:ext cx="1524000" cy="1143000"/>
          </a:xfrm>
          <a:prstGeom prst="borderCallout1">
            <a:avLst>
              <a:gd name="adj1" fmla="val 51189"/>
              <a:gd name="adj2" fmla="val -619"/>
              <a:gd name="adj3" fmla="val -30564"/>
              <a:gd name="adj4" fmla="val -644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1" dirty="0" smtClean="0">
                <a:solidFill>
                  <a:schemeClr val="tx1"/>
                </a:solidFill>
              </a:rPr>
              <a:t>Eve  HK  supervisor  availability / non availability</a:t>
            </a:r>
            <a:endParaRPr lang="en-IN" sz="1600" b="1" dirty="0">
              <a:solidFill>
                <a:schemeClr val="tx1"/>
              </a:solidFill>
            </a:endParaRPr>
          </a:p>
        </p:txBody>
      </p:sp>
      <p:cxnSp>
        <p:nvCxnSpPr>
          <p:cNvPr id="6" name="Straight Connector 5"/>
          <p:cNvCxnSpPr>
            <a:endCxn id="3" idx="2"/>
          </p:cNvCxnSpPr>
          <p:nvPr/>
        </p:nvCxnSpPr>
        <p:spPr>
          <a:xfrm>
            <a:off x="5029200" y="3429000"/>
            <a:ext cx="685800" cy="952500"/>
          </a:xfrm>
          <a:prstGeom prst="line">
            <a:avLst/>
          </a:prstGeom>
          <a:ln/>
        </p:spPr>
        <p:style>
          <a:lnRef idx="2">
            <a:schemeClr val="accent4"/>
          </a:lnRef>
          <a:fillRef idx="0">
            <a:schemeClr val="accent4"/>
          </a:fillRef>
          <a:effectRef idx="1">
            <a:schemeClr val="accent4"/>
          </a:effectRef>
          <a:fontRef idx="minor">
            <a:schemeClr val="tx1"/>
          </a:fontRef>
        </p:style>
      </p:cxnSp>
      <p:sp>
        <p:nvSpPr>
          <p:cNvPr id="8" name="Line Callout 2 7"/>
          <p:cNvSpPr/>
          <p:nvPr/>
        </p:nvSpPr>
        <p:spPr>
          <a:xfrm>
            <a:off x="8001000" y="4648200"/>
            <a:ext cx="1143000" cy="1143000"/>
          </a:xfrm>
          <a:prstGeom prst="borderCallout2">
            <a:avLst>
              <a:gd name="adj1" fmla="val 18750"/>
              <a:gd name="adj2" fmla="val 810"/>
              <a:gd name="adj3" fmla="val -11678"/>
              <a:gd name="adj4" fmla="val -32286"/>
              <a:gd name="adj5" fmla="val -130215"/>
              <a:gd name="adj6" fmla="val 18953"/>
            </a:avLst>
          </a:prstGeom>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b="1" dirty="0" smtClean="0">
                <a:solidFill>
                  <a:schemeClr val="tx1"/>
                </a:solidFill>
              </a:rPr>
              <a:t>Night  HK  Supervisor  availability/ non availability</a:t>
            </a:r>
            <a:endParaRPr lang="en-US" sz="1400" b="1" dirty="0">
              <a:solidFill>
                <a:schemeClr val="tx1"/>
              </a:solidFill>
            </a:endParaRPr>
          </a:p>
        </p:txBody>
      </p:sp>
      <p:sp>
        <p:nvSpPr>
          <p:cNvPr id="9" name="Title 1"/>
          <p:cNvSpPr>
            <a:spLocks noGrp="1"/>
          </p:cNvSpPr>
          <p:nvPr>
            <p:ph type="title"/>
          </p:nvPr>
        </p:nvSpPr>
        <p:spPr>
          <a:xfrm>
            <a:off x="1219200" y="0"/>
            <a:ext cx="8229600" cy="685800"/>
          </a:xfrm>
        </p:spPr>
        <p:txBody>
          <a:bodyPr>
            <a:noAutofit/>
          </a:bodyPr>
          <a:lstStyle/>
          <a:p>
            <a:r>
              <a:rPr lang="en-US" sz="4000" b="1" u="sng" dirty="0" smtClean="0">
                <a:solidFill>
                  <a:srgbClr val="C00000"/>
                </a:solidFill>
                <a:latin typeface="Monotype Corsiva" pitchFamily="66" charset="0"/>
              </a:rPr>
              <a:t>Availability  Pattern  of  HK  Supervisor</a:t>
            </a:r>
            <a:endParaRPr lang="en-US" sz="4000" b="1" u="sng" dirty="0">
              <a:solidFill>
                <a:srgbClr val="C00000"/>
              </a:solidFill>
              <a:latin typeface="Monotype Corsiva"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839200" cy="1828800"/>
          </a:xfrm>
        </p:spPr>
        <p:txBody>
          <a:bodyPr>
            <a:noAutofit/>
          </a:bodyPr>
          <a:lstStyle/>
          <a:p>
            <a:pPr algn="ctr">
              <a:buNone/>
            </a:pPr>
            <a:r>
              <a:rPr lang="en-US" sz="4400" dirty="0" smtClean="0"/>
              <a:t>     </a:t>
            </a:r>
            <a:r>
              <a:rPr lang="en-US" sz="6600" b="1" u="sng" dirty="0" smtClean="0">
                <a:solidFill>
                  <a:srgbClr val="C00000"/>
                </a:solidFill>
                <a:latin typeface="Monotype Corsiva" pitchFamily="66" charset="0"/>
              </a:rPr>
              <a:t>Problem  Areas</a:t>
            </a:r>
          </a:p>
          <a:p>
            <a:pPr algn="ctr">
              <a:buNone/>
            </a:pPr>
            <a:endParaRPr lang="en-US" sz="4400" dirty="0" smtClean="0"/>
          </a:p>
          <a:p>
            <a:pPr algn="ctr">
              <a:buNone/>
            </a:pPr>
            <a:endParaRPr lang="en-US" sz="4400" dirty="0"/>
          </a:p>
        </p:txBody>
      </p:sp>
      <p:pic>
        <p:nvPicPr>
          <p:cNvPr id="3094" name="Picture 22" descr="C:\Users\Sundeep Chugh\Desktop\iihmr\dissertation\images\images (5).jpg"/>
          <p:cNvPicPr>
            <a:picLocks noChangeAspect="1" noChangeArrowheads="1"/>
          </p:cNvPicPr>
          <p:nvPr/>
        </p:nvPicPr>
        <p:blipFill>
          <a:blip r:embed="rId2" cstate="print"/>
          <a:srcRect/>
          <a:stretch>
            <a:fillRect/>
          </a:stretch>
        </p:blipFill>
        <p:spPr bwMode="auto">
          <a:xfrm>
            <a:off x="2362200" y="1752600"/>
            <a:ext cx="4940779" cy="44196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800" b="1" u="sng" dirty="0" smtClean="0">
                <a:solidFill>
                  <a:srgbClr val="C00000"/>
                </a:solidFill>
                <a:latin typeface="Monotype Corsiva" pitchFamily="66" charset="0"/>
              </a:rPr>
              <a:t>HK  Supervisor  :  Availability &amp; Responsibilities</a:t>
            </a:r>
            <a:endParaRPr lang="en-US" sz="4800" b="1" u="sng" dirty="0">
              <a:solidFill>
                <a:srgbClr val="C00000"/>
              </a:solidFill>
              <a:latin typeface="Monotype Corsiva" pitchFamily="66" charset="0"/>
            </a:endParaRPr>
          </a:p>
        </p:txBody>
      </p:sp>
      <p:sp>
        <p:nvSpPr>
          <p:cNvPr id="3" name="Content Placeholder 2"/>
          <p:cNvSpPr>
            <a:spLocks noGrp="1"/>
          </p:cNvSpPr>
          <p:nvPr>
            <p:ph idx="1"/>
          </p:nvPr>
        </p:nvSpPr>
        <p:spPr>
          <a:xfrm>
            <a:off x="0" y="914400"/>
            <a:ext cx="9144000" cy="5867400"/>
          </a:xfrm>
        </p:spPr>
        <p:txBody>
          <a:bodyPr>
            <a:normAutofit fontScale="92500" lnSpcReduction="20000"/>
          </a:bodyPr>
          <a:lstStyle/>
          <a:p>
            <a:pPr marL="514350" indent="-514350">
              <a:lnSpc>
                <a:spcPct val="200000"/>
              </a:lnSpc>
            </a:pPr>
            <a:r>
              <a:rPr lang="en-US" sz="2400" b="1" dirty="0" smtClean="0"/>
              <a:t>Responsibilities which require physical presence of HK Supervisor:-</a:t>
            </a:r>
          </a:p>
          <a:p>
            <a:pPr marL="914400" lvl="1" indent="-514350">
              <a:lnSpc>
                <a:spcPct val="200000"/>
              </a:lnSpc>
              <a:buFont typeface="Wingdings" pitchFamily="2" charset="2"/>
              <a:buChar char="ü"/>
            </a:pPr>
            <a:r>
              <a:rPr lang="en-US" sz="2400" b="1" dirty="0" smtClean="0"/>
              <a:t>HK staff shift  handing taking over - 8am to 9am  &amp;  8 pm to 9 pm.</a:t>
            </a:r>
          </a:p>
          <a:p>
            <a:pPr marL="914400" lvl="1" indent="-514350">
              <a:lnSpc>
                <a:spcPct val="200000"/>
              </a:lnSpc>
              <a:buFont typeface="Wingdings" pitchFamily="2" charset="2"/>
              <a:buChar char="ü"/>
            </a:pPr>
            <a:r>
              <a:rPr lang="en-US" sz="2400" b="1" dirty="0" smtClean="0"/>
              <a:t>Handing/ Taking over  of laundry -  10 am to 11 am.</a:t>
            </a:r>
          </a:p>
          <a:p>
            <a:pPr marL="914400" lvl="1" indent="-514350">
              <a:lnSpc>
                <a:spcPct val="200000"/>
              </a:lnSpc>
              <a:buFont typeface="Wingdings" pitchFamily="2" charset="2"/>
              <a:buChar char="ü"/>
            </a:pPr>
            <a:r>
              <a:rPr lang="en-US" sz="2400" b="1" dirty="0" smtClean="0"/>
              <a:t>Preparation of  OPD area -  3 pm to 4 pm.</a:t>
            </a:r>
          </a:p>
          <a:p>
            <a:pPr marL="514350" indent="-514350">
              <a:lnSpc>
                <a:spcPct val="200000"/>
              </a:lnSpc>
            </a:pPr>
            <a:r>
              <a:rPr lang="en-US" sz="2400" b="1" dirty="0" smtClean="0"/>
              <a:t>The Supervisor is not available for checking room inspection of room at the time of occupation at timing given above. Only for the duration of OPD area preparation there are two Supervisors on duty.  </a:t>
            </a:r>
          </a:p>
          <a:p>
            <a:pPr marL="514350" indent="-514350">
              <a:lnSpc>
                <a:spcPct val="200000"/>
              </a:lnSpc>
            </a:pPr>
            <a:r>
              <a:rPr lang="en-US" sz="2400" b="1" dirty="0" smtClean="0"/>
              <a:t>Responsible for handling HK staff having 12 hr shift (8am-8pm), extending to 24 to 36 hr at times.</a:t>
            </a:r>
          </a:p>
        </p:txBody>
      </p:sp>
      <p:pic>
        <p:nvPicPr>
          <p:cNvPr id="4098" name="Picture 2" descr="C:\Users\Sundeep Chugh\Desktop\iihmr\dissertation\images\images (9).jpg"/>
          <p:cNvPicPr>
            <a:picLocks noChangeAspect="1" noChangeArrowheads="1"/>
          </p:cNvPicPr>
          <p:nvPr/>
        </p:nvPicPr>
        <p:blipFill>
          <a:blip r:embed="rId2" cstate="print"/>
          <a:srcRect/>
          <a:stretch>
            <a:fillRect/>
          </a:stretch>
        </p:blipFill>
        <p:spPr bwMode="auto">
          <a:xfrm>
            <a:off x="6934200" y="2133600"/>
            <a:ext cx="2286000" cy="18002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5400" b="1" u="sng" dirty="0" smtClean="0">
                <a:solidFill>
                  <a:srgbClr val="C00000"/>
                </a:solidFill>
                <a:latin typeface="Monotype Corsiva" pitchFamily="66" charset="0"/>
              </a:rPr>
              <a:t>About  </a:t>
            </a:r>
            <a:r>
              <a:rPr lang="en-US" sz="5400" b="1" u="sng" dirty="0" err="1" smtClean="0">
                <a:solidFill>
                  <a:srgbClr val="C00000"/>
                </a:solidFill>
                <a:latin typeface="Monotype Corsiva" pitchFamily="66" charset="0"/>
              </a:rPr>
              <a:t>Bensups</a:t>
            </a:r>
            <a:r>
              <a:rPr lang="en-US" sz="5400" b="1" u="sng" dirty="0" smtClean="0">
                <a:solidFill>
                  <a:srgbClr val="C00000"/>
                </a:solidFill>
                <a:latin typeface="Monotype Corsiva" pitchFamily="66" charset="0"/>
              </a:rPr>
              <a:t>   Hospital</a:t>
            </a:r>
            <a:endParaRPr lang="en-US" sz="5400" b="1" u="sng" dirty="0">
              <a:solidFill>
                <a:srgbClr val="C00000"/>
              </a:solidFill>
              <a:latin typeface="Monotype Corsiva" pitchFamily="66" charset="0"/>
            </a:endParaRPr>
          </a:p>
        </p:txBody>
      </p:sp>
      <p:sp>
        <p:nvSpPr>
          <p:cNvPr id="3" name="Content Placeholder 2"/>
          <p:cNvSpPr>
            <a:spLocks noGrp="1"/>
          </p:cNvSpPr>
          <p:nvPr>
            <p:ph idx="1"/>
          </p:nvPr>
        </p:nvSpPr>
        <p:spPr>
          <a:xfrm>
            <a:off x="0" y="838200"/>
            <a:ext cx="9144000" cy="5867400"/>
          </a:xfrm>
        </p:spPr>
        <p:txBody>
          <a:bodyPr>
            <a:noAutofit/>
          </a:bodyPr>
          <a:lstStyle/>
          <a:p>
            <a:pPr>
              <a:lnSpc>
                <a:spcPct val="150000"/>
              </a:lnSpc>
            </a:pPr>
            <a:r>
              <a:rPr lang="en-IN" sz="2800" dirty="0" smtClean="0"/>
              <a:t>Multi  Speciality  hospital</a:t>
            </a:r>
            <a:r>
              <a:rPr lang="en-IN" sz="2800" dirty="0" smtClean="0"/>
              <a:t>.</a:t>
            </a:r>
          </a:p>
          <a:p>
            <a:pPr>
              <a:lnSpc>
                <a:spcPct val="150000"/>
              </a:lnSpc>
            </a:pPr>
            <a:r>
              <a:rPr lang="en-IN" sz="2800" dirty="0" smtClean="0"/>
              <a:t>Located in Sector 12 in </a:t>
            </a:r>
            <a:r>
              <a:rPr lang="en-IN" sz="2800" dirty="0" err="1" smtClean="0"/>
              <a:t>Dwarka</a:t>
            </a:r>
            <a:r>
              <a:rPr lang="en-IN" sz="2800" dirty="0" smtClean="0"/>
              <a:t> </a:t>
            </a:r>
            <a:br>
              <a:rPr lang="en-IN" sz="2800" dirty="0" smtClean="0"/>
            </a:br>
            <a:r>
              <a:rPr lang="en-IN" sz="2800" dirty="0" smtClean="0"/>
              <a:t>sub city of Delhi. Conveniently </a:t>
            </a:r>
            <a:br>
              <a:rPr lang="en-IN" sz="2800" dirty="0" smtClean="0"/>
            </a:br>
            <a:r>
              <a:rPr lang="en-IN" sz="2800" dirty="0" smtClean="0"/>
              <a:t>situated close to  Metro Station of Sector 12.</a:t>
            </a:r>
          </a:p>
          <a:p>
            <a:pPr>
              <a:lnSpc>
                <a:spcPct val="150000"/>
              </a:lnSpc>
            </a:pPr>
            <a:r>
              <a:rPr lang="en-IN" sz="2800" dirty="0" smtClean="0"/>
              <a:t>138 </a:t>
            </a:r>
            <a:r>
              <a:rPr lang="en-IN" sz="2800" dirty="0" smtClean="0"/>
              <a:t>bedded hospital with 14 beds reserved for EWS category of patients.</a:t>
            </a:r>
          </a:p>
          <a:p>
            <a:pPr>
              <a:lnSpc>
                <a:spcPct val="150000"/>
              </a:lnSpc>
            </a:pPr>
            <a:r>
              <a:rPr lang="en-IN" sz="2800" dirty="0" err="1" smtClean="0"/>
              <a:t>Bensups</a:t>
            </a:r>
            <a:r>
              <a:rPr lang="en-IN" sz="2800" dirty="0" smtClean="0"/>
              <a:t> Hospital is part of Cygnus Medicare which has ten </a:t>
            </a:r>
            <a:r>
              <a:rPr lang="en-IN" sz="2800" dirty="0" smtClean="0"/>
              <a:t>hospitals </a:t>
            </a:r>
            <a:r>
              <a:rPr lang="en-IN" sz="2800" dirty="0" smtClean="0"/>
              <a:t>(including </a:t>
            </a:r>
            <a:r>
              <a:rPr lang="en-IN" sz="2800" dirty="0" err="1" smtClean="0"/>
              <a:t>Bensups</a:t>
            </a:r>
            <a:r>
              <a:rPr lang="en-IN" sz="2800" dirty="0" smtClean="0"/>
              <a:t>) in North India generally in NCR.</a:t>
            </a:r>
          </a:p>
          <a:p>
            <a:pPr>
              <a:lnSpc>
                <a:spcPct val="150000"/>
              </a:lnSpc>
            </a:pPr>
            <a:endParaRPr lang="en-IN" sz="2800" dirty="0" smtClean="0"/>
          </a:p>
          <a:p>
            <a:pPr>
              <a:lnSpc>
                <a:spcPct val="150000"/>
              </a:lnSpc>
              <a:buNone/>
            </a:pPr>
            <a:endParaRPr lang="en-IN" sz="2000" dirty="0" smtClean="0">
              <a:solidFill>
                <a:srgbClr val="000000"/>
              </a:solidFill>
            </a:endParaRPr>
          </a:p>
        </p:txBody>
      </p:sp>
      <p:pic>
        <p:nvPicPr>
          <p:cNvPr id="2051" name="Picture 3" descr="C:\Users\Sundeep Chugh\Desktop\iihmr\dissertation\images\_DSC0130.JPG"/>
          <p:cNvPicPr>
            <a:picLocks noChangeAspect="1" noChangeArrowheads="1"/>
          </p:cNvPicPr>
          <p:nvPr/>
        </p:nvPicPr>
        <p:blipFill>
          <a:blip r:embed="rId2" cstate="print"/>
          <a:srcRect/>
          <a:stretch>
            <a:fillRect/>
          </a:stretch>
        </p:blipFill>
        <p:spPr bwMode="auto">
          <a:xfrm>
            <a:off x="5486400" y="762000"/>
            <a:ext cx="3276600" cy="2178065"/>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1143000"/>
          </a:xfrm>
        </p:spPr>
        <p:txBody>
          <a:bodyPr>
            <a:normAutofit/>
          </a:bodyPr>
          <a:lstStyle/>
          <a:p>
            <a:r>
              <a:rPr lang="en-US" b="1" u="sng" dirty="0" smtClean="0">
                <a:solidFill>
                  <a:srgbClr val="C00000"/>
                </a:solidFill>
                <a:latin typeface="Monotype Corsiva" pitchFamily="66" charset="0"/>
              </a:rPr>
              <a:t>H K Supervisor :  How to Contact ?</a:t>
            </a:r>
            <a:endParaRPr lang="en-US" b="1" u="sng" dirty="0">
              <a:solidFill>
                <a:srgbClr val="C00000"/>
              </a:solidFill>
              <a:latin typeface="Monotype Corsiva" pitchFamily="66" charset="0"/>
            </a:endParaRPr>
          </a:p>
        </p:txBody>
      </p:sp>
      <p:sp>
        <p:nvSpPr>
          <p:cNvPr id="3" name="Content Placeholder 2"/>
          <p:cNvSpPr>
            <a:spLocks noGrp="1"/>
          </p:cNvSpPr>
          <p:nvPr>
            <p:ph idx="1"/>
          </p:nvPr>
        </p:nvSpPr>
        <p:spPr>
          <a:xfrm>
            <a:off x="0" y="533400"/>
            <a:ext cx="9144000" cy="6248400"/>
          </a:xfrm>
        </p:spPr>
        <p:txBody>
          <a:bodyPr>
            <a:noAutofit/>
          </a:bodyPr>
          <a:lstStyle/>
          <a:p>
            <a:pPr marL="514350" indent="-514350">
              <a:lnSpc>
                <a:spcPct val="150000"/>
              </a:lnSpc>
            </a:pPr>
            <a:r>
              <a:rPr lang="en-US" sz="2400" dirty="0" smtClean="0"/>
              <a:t>HK Supervisors have to be contacted on their personal mobiles as there is no provision of ‘ Duty Mobile’ of Supervisor-on-duty, which facilitates as a permanent contact number for Supervisor. </a:t>
            </a:r>
          </a:p>
          <a:p>
            <a:pPr marL="514350" indent="-514350">
              <a:lnSpc>
                <a:spcPct val="150000"/>
              </a:lnSpc>
            </a:pPr>
            <a:r>
              <a:rPr lang="en-US" sz="2400" dirty="0" smtClean="0"/>
              <a:t>HK Supervisor is on three shift basis and the duty roster changes every fortnight, as also in case of leave or emergency the supervisor on duty may be changed at short notice. </a:t>
            </a:r>
          </a:p>
          <a:p>
            <a:pPr marL="514350" indent="-514350">
              <a:lnSpc>
                <a:spcPct val="150000"/>
              </a:lnSpc>
            </a:pPr>
            <a:r>
              <a:rPr lang="en-US" sz="2400" dirty="0" smtClean="0"/>
              <a:t>Floor Manager or Reception Clerk are not informed of any changes in duty schedule of HK Supervisor.</a:t>
            </a:r>
          </a:p>
          <a:p>
            <a:pPr marL="514350" indent="-514350">
              <a:lnSpc>
                <a:spcPct val="150000"/>
              </a:lnSpc>
            </a:pPr>
            <a:r>
              <a:rPr lang="en-US" sz="2400" dirty="0" smtClean="0"/>
              <a:t>In absence of this information, precious time is again wasted to contact HK Supervisor resulting in delay of room preparation and inspection.</a:t>
            </a:r>
          </a:p>
          <a:p>
            <a:pPr marL="514350" indent="-514350">
              <a:lnSpc>
                <a:spcPct val="150000"/>
              </a:lnSpc>
            </a:pPr>
            <a:endParaRPr lang="en-US" sz="2400" dirty="0" smtClean="0"/>
          </a:p>
          <a:p>
            <a:pPr marL="514350" indent="-514350">
              <a:lnSpc>
                <a:spcPct val="150000"/>
              </a:lnSpc>
            </a:pPr>
            <a:endParaRPr lang="en-US" sz="2400" dirty="0" smtClean="0"/>
          </a:p>
          <a:p>
            <a:pPr marL="914400" lvl="1" indent="-514350">
              <a:lnSpc>
                <a:spcPct val="150000"/>
              </a:lnSpc>
            </a:pPr>
            <a:endParaRPr lang="en-US"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1143000"/>
          </a:xfrm>
        </p:spPr>
        <p:txBody>
          <a:bodyPr>
            <a:normAutofit fontScale="90000"/>
          </a:bodyPr>
          <a:lstStyle/>
          <a:p>
            <a:r>
              <a:rPr lang="en-US" sz="4800" b="1" u="sng" dirty="0" smtClean="0">
                <a:solidFill>
                  <a:srgbClr val="C00000"/>
                </a:solidFill>
                <a:latin typeface="Monotype Corsiva" pitchFamily="66" charset="0"/>
              </a:rPr>
              <a:t>Problem  : Preparation  of  Room  in  Advance  </a:t>
            </a:r>
            <a:endParaRPr lang="en-US" sz="4800" b="1" u="sng" dirty="0">
              <a:solidFill>
                <a:srgbClr val="C00000"/>
              </a:solidFill>
              <a:latin typeface="Monotype Corsiva" pitchFamily="66" charset="0"/>
            </a:endParaRPr>
          </a:p>
        </p:txBody>
      </p:sp>
      <p:sp>
        <p:nvSpPr>
          <p:cNvPr id="9" name="Content Placeholder 2"/>
          <p:cNvSpPr>
            <a:spLocks noGrp="1"/>
          </p:cNvSpPr>
          <p:nvPr>
            <p:ph idx="1"/>
          </p:nvPr>
        </p:nvSpPr>
        <p:spPr>
          <a:xfrm>
            <a:off x="0" y="838200"/>
            <a:ext cx="9067800" cy="6248400"/>
          </a:xfrm>
        </p:spPr>
        <p:txBody>
          <a:bodyPr>
            <a:noAutofit/>
          </a:bodyPr>
          <a:lstStyle/>
          <a:p>
            <a:pPr marL="514350" indent="-514350">
              <a:lnSpc>
                <a:spcPct val="200000"/>
              </a:lnSpc>
            </a:pPr>
            <a:r>
              <a:rPr lang="en-US" sz="2400" b="1" dirty="0" smtClean="0"/>
              <a:t>The beds in economy and semi private category are selected randomly for preparation in advance, by HK Supervisor.</a:t>
            </a:r>
          </a:p>
          <a:p>
            <a:pPr marL="514350" indent="-514350">
              <a:lnSpc>
                <a:spcPct val="200000"/>
              </a:lnSpc>
            </a:pPr>
            <a:r>
              <a:rPr lang="en-US" sz="2400" b="1" dirty="0" smtClean="0"/>
              <a:t>The Floor Manager is not aware of details </a:t>
            </a:r>
            <a:r>
              <a:rPr lang="en-US" sz="2400" b="1" dirty="0" smtClean="0"/>
              <a:t/>
            </a:r>
            <a:br>
              <a:rPr lang="en-US" sz="2400" b="1" dirty="0" smtClean="0"/>
            </a:br>
            <a:r>
              <a:rPr lang="en-US" sz="2400" b="1" dirty="0" smtClean="0"/>
              <a:t>of </a:t>
            </a:r>
            <a:r>
              <a:rPr lang="en-US" sz="2400" b="1" dirty="0" smtClean="0"/>
              <a:t>the room prepared in advance.  He/ </a:t>
            </a:r>
            <a:r>
              <a:rPr lang="en-US" sz="2400" b="1" dirty="0" smtClean="0"/>
              <a:t>she</a:t>
            </a:r>
            <a:br>
              <a:rPr lang="en-US" sz="2400" b="1" dirty="0" smtClean="0"/>
            </a:br>
            <a:r>
              <a:rPr lang="en-US" sz="2400" b="1" dirty="0" smtClean="0"/>
              <a:t> </a:t>
            </a:r>
            <a:r>
              <a:rPr lang="en-US" sz="2400" b="1" dirty="0" smtClean="0"/>
              <a:t>allots room randomly without </a:t>
            </a:r>
            <a:r>
              <a:rPr lang="en-US" sz="2400" b="1" dirty="0" smtClean="0"/>
              <a:t/>
            </a:r>
            <a:br>
              <a:rPr lang="en-US" sz="2400" b="1" dirty="0" smtClean="0"/>
            </a:br>
            <a:r>
              <a:rPr lang="en-US" sz="2400" b="1" dirty="0" smtClean="0"/>
              <a:t>consideration </a:t>
            </a:r>
            <a:r>
              <a:rPr lang="en-US" sz="2400" b="1" dirty="0" smtClean="0"/>
              <a:t>of advance preparation.</a:t>
            </a:r>
          </a:p>
          <a:p>
            <a:pPr marL="514350" indent="-514350">
              <a:lnSpc>
                <a:spcPct val="200000"/>
              </a:lnSpc>
            </a:pPr>
            <a:r>
              <a:rPr lang="en-US" sz="2400" b="1" dirty="0" smtClean="0"/>
              <a:t>This leads to wastage of efforts in advance preparation of the room  by HK Staff and also results in their disgruntlement .</a:t>
            </a:r>
          </a:p>
          <a:p>
            <a:pPr marL="514350" indent="-514350">
              <a:lnSpc>
                <a:spcPct val="200000"/>
              </a:lnSpc>
            </a:pPr>
            <a:endParaRPr lang="en-US" sz="2400" b="1" dirty="0" smtClean="0"/>
          </a:p>
        </p:txBody>
      </p:sp>
      <p:pic>
        <p:nvPicPr>
          <p:cNvPr id="7173" name="Picture 5" descr="C:\Users\Sundeep Chugh\Desktop\iihmr\dissertation\images\images (2).jpg"/>
          <p:cNvPicPr>
            <a:picLocks noChangeAspect="1" noChangeArrowheads="1"/>
          </p:cNvPicPr>
          <p:nvPr/>
        </p:nvPicPr>
        <p:blipFill>
          <a:blip r:embed="rId2" cstate="print"/>
          <a:srcRect/>
          <a:stretch>
            <a:fillRect/>
          </a:stretch>
        </p:blipFill>
        <p:spPr bwMode="auto">
          <a:xfrm>
            <a:off x="6019800" y="2286000"/>
            <a:ext cx="3258766" cy="22860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1143000"/>
          </a:xfrm>
        </p:spPr>
        <p:txBody>
          <a:bodyPr>
            <a:normAutofit/>
          </a:bodyPr>
          <a:lstStyle/>
          <a:p>
            <a:r>
              <a:rPr lang="en-US" sz="4800" b="1" u="sng" dirty="0" smtClean="0">
                <a:solidFill>
                  <a:srgbClr val="C00000"/>
                </a:solidFill>
                <a:latin typeface="Monotype Corsiva" pitchFamily="66" charset="0"/>
              </a:rPr>
              <a:t>Problem  : Bed Sheets</a:t>
            </a:r>
            <a:endParaRPr lang="en-US" sz="4800" b="1" u="sng" dirty="0">
              <a:solidFill>
                <a:srgbClr val="C00000"/>
              </a:solidFill>
              <a:latin typeface="Monotype Corsiva" pitchFamily="66" charset="0"/>
            </a:endParaRPr>
          </a:p>
        </p:txBody>
      </p:sp>
      <p:sp>
        <p:nvSpPr>
          <p:cNvPr id="3" name="Content Placeholder 2"/>
          <p:cNvSpPr>
            <a:spLocks noGrp="1"/>
          </p:cNvSpPr>
          <p:nvPr>
            <p:ph idx="1"/>
          </p:nvPr>
        </p:nvSpPr>
        <p:spPr>
          <a:xfrm>
            <a:off x="0" y="609600"/>
            <a:ext cx="9144000" cy="6248400"/>
          </a:xfrm>
        </p:spPr>
        <p:txBody>
          <a:bodyPr>
            <a:noAutofit/>
          </a:bodyPr>
          <a:lstStyle/>
          <a:p>
            <a:pPr marL="514350" indent="-514350"/>
            <a:r>
              <a:rPr lang="en-US" sz="2400" dirty="0" smtClean="0"/>
              <a:t>Many complaints received during the study period were related to poor standard of bed sheets or their non availability.</a:t>
            </a:r>
          </a:p>
          <a:p>
            <a:pPr marL="514350" indent="-514350"/>
            <a:r>
              <a:rPr lang="en-US" sz="2400" dirty="0" smtClean="0"/>
              <a:t>It has been observed that proper inventory of bed sheets was not being maintained. Inventory management of all articles under charge of HK Dept was not up to the mark.</a:t>
            </a:r>
          </a:p>
          <a:p>
            <a:pPr marL="514350" indent="-514350"/>
            <a:r>
              <a:rPr lang="en-US" sz="2400" dirty="0" smtClean="0"/>
              <a:t>HK staff were not accountable for bed sheets.</a:t>
            </a:r>
          </a:p>
          <a:p>
            <a:pPr marL="514350" indent="-514350"/>
            <a:r>
              <a:rPr lang="en-US" sz="2400" dirty="0" smtClean="0"/>
              <a:t>Sheets were authorised at a scale of 4:1, which </a:t>
            </a:r>
            <a:r>
              <a:rPr lang="en-US" sz="2400" dirty="0" smtClean="0"/>
              <a:t>is</a:t>
            </a:r>
            <a:r>
              <a:rPr lang="en-US" sz="2400" dirty="0" smtClean="0"/>
              <a:t> </a:t>
            </a:r>
            <a:r>
              <a:rPr lang="en-US" sz="2400" dirty="0" smtClean="0"/>
              <a:t>highly inadequate, considering that this quantity should also cater for the following:-</a:t>
            </a:r>
          </a:p>
          <a:p>
            <a:pPr marL="914400" lvl="1" indent="-514350"/>
            <a:r>
              <a:rPr lang="en-US" sz="2400" dirty="0" smtClean="0"/>
              <a:t>Reserve to cover laundry duration.</a:t>
            </a:r>
          </a:p>
          <a:p>
            <a:pPr marL="914400" lvl="1" indent="-514350"/>
            <a:r>
              <a:rPr lang="en-US" sz="2400" dirty="0" smtClean="0"/>
              <a:t>Attendant’s bed.</a:t>
            </a:r>
          </a:p>
          <a:p>
            <a:pPr marL="914400" lvl="1" indent="-514350"/>
            <a:r>
              <a:rPr lang="en-US" sz="2400" dirty="0" smtClean="0"/>
              <a:t>Medical examination beds in all </a:t>
            </a:r>
            <a:r>
              <a:rPr lang="en-US" sz="2400" dirty="0" smtClean="0"/>
              <a:t/>
            </a:r>
            <a:br>
              <a:rPr lang="en-US" sz="2400" dirty="0" smtClean="0"/>
            </a:br>
            <a:r>
              <a:rPr lang="en-US" sz="2400" dirty="0" smtClean="0"/>
              <a:t>OPD </a:t>
            </a:r>
            <a:r>
              <a:rPr lang="en-US" sz="2400" dirty="0" smtClean="0"/>
              <a:t>rooms.</a:t>
            </a:r>
          </a:p>
          <a:p>
            <a:pPr marL="914400" lvl="1" indent="-514350"/>
            <a:r>
              <a:rPr lang="en-US" sz="2400" dirty="0" smtClean="0"/>
              <a:t>Emergency</a:t>
            </a:r>
            <a:r>
              <a:rPr lang="en-US" sz="2400" dirty="0" smtClean="0"/>
              <a:t>.</a:t>
            </a:r>
          </a:p>
          <a:p>
            <a:pPr marL="514350" indent="-514350"/>
            <a:r>
              <a:rPr lang="en-US" sz="2400" dirty="0" smtClean="0"/>
              <a:t>The problem was manageable to a certain extent since the occupancy of the hospital seldom goes above </a:t>
            </a:r>
            <a:r>
              <a:rPr lang="en-US" sz="2400" dirty="0" smtClean="0"/>
              <a:t>70</a:t>
            </a:r>
            <a:r>
              <a:rPr lang="en-US" sz="2400" dirty="0" smtClean="0"/>
              <a:t>%.  </a:t>
            </a:r>
          </a:p>
          <a:p>
            <a:pPr marL="914400" lvl="1" indent="-514350"/>
            <a:endParaRPr lang="en-US" sz="2400" dirty="0" smtClean="0"/>
          </a:p>
        </p:txBody>
      </p:sp>
      <p:pic>
        <p:nvPicPr>
          <p:cNvPr id="6146" name="Picture 2" descr="C:\Users\Sundeep Chugh\Desktop\iihmr\dissertation\images\images (3).jpg"/>
          <p:cNvPicPr>
            <a:picLocks noChangeAspect="1" noChangeArrowheads="1"/>
          </p:cNvPicPr>
          <p:nvPr/>
        </p:nvPicPr>
        <p:blipFill>
          <a:blip r:embed="rId2" cstate="print"/>
          <a:srcRect/>
          <a:stretch>
            <a:fillRect/>
          </a:stretch>
        </p:blipFill>
        <p:spPr bwMode="auto">
          <a:xfrm>
            <a:off x="5715000" y="3765423"/>
            <a:ext cx="3048000" cy="227076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90600"/>
            <a:ext cx="8839200" cy="3886200"/>
          </a:xfrm>
        </p:spPr>
        <p:txBody>
          <a:bodyPr>
            <a:normAutofit fontScale="77500" lnSpcReduction="20000"/>
          </a:bodyPr>
          <a:lstStyle/>
          <a:p>
            <a:pPr algn="ctr">
              <a:buNone/>
            </a:pPr>
            <a:endParaRPr lang="en-US" sz="6000" dirty="0" smtClean="0"/>
          </a:p>
          <a:p>
            <a:pPr algn="ctr">
              <a:buNone/>
            </a:pPr>
            <a:endParaRPr lang="en-US" sz="6000" dirty="0" smtClean="0"/>
          </a:p>
          <a:p>
            <a:pPr algn="ctr">
              <a:buNone/>
            </a:pPr>
            <a:r>
              <a:rPr lang="en-US" sz="6000" dirty="0" smtClean="0"/>
              <a:t>     </a:t>
            </a:r>
            <a:r>
              <a:rPr lang="en-US" sz="8800" b="1" u="sng" dirty="0" smtClean="0">
                <a:solidFill>
                  <a:srgbClr val="C00000"/>
                </a:solidFill>
                <a:latin typeface="Monotype Corsiva" pitchFamily="66" charset="0"/>
              </a:rPr>
              <a:t>Graphical  Representation  of  Observations</a:t>
            </a:r>
          </a:p>
          <a:p>
            <a:pPr algn="ctr">
              <a:buNone/>
            </a:pPr>
            <a:endParaRPr lang="en-US" sz="6000" dirty="0" smtClean="0"/>
          </a:p>
          <a:p>
            <a:pPr algn="ctr">
              <a:buNone/>
            </a:pPr>
            <a:endParaRPr lang="en-US" sz="6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839200" cy="1066800"/>
          </a:xfrm>
        </p:spPr>
        <p:txBody>
          <a:bodyPr>
            <a:normAutofit fontScale="25000" lnSpcReduction="20000"/>
          </a:bodyPr>
          <a:lstStyle/>
          <a:p>
            <a:pPr algn="ctr">
              <a:buNone/>
            </a:pPr>
            <a:endParaRPr lang="en-US" sz="6000" dirty="0" smtClean="0"/>
          </a:p>
          <a:p>
            <a:pPr algn="ctr">
              <a:buNone/>
            </a:pPr>
            <a:endParaRPr lang="en-US" sz="6000" dirty="0" smtClean="0"/>
          </a:p>
          <a:p>
            <a:pPr algn="ctr">
              <a:buNone/>
            </a:pPr>
            <a:endParaRPr lang="en-US" sz="6000" dirty="0" smtClean="0"/>
          </a:p>
          <a:p>
            <a:pPr algn="ctr">
              <a:buNone/>
            </a:pPr>
            <a:r>
              <a:rPr lang="en-US" sz="6000" dirty="0" smtClean="0"/>
              <a:t>     </a:t>
            </a:r>
            <a:endParaRPr lang="en-US" sz="8800" b="1" u="sng" dirty="0" smtClean="0">
              <a:solidFill>
                <a:srgbClr val="C00000"/>
              </a:solidFill>
              <a:latin typeface="Monotype Corsiva" pitchFamily="66" charset="0"/>
            </a:endParaRPr>
          </a:p>
          <a:p>
            <a:pPr algn="ctr">
              <a:buNone/>
            </a:pPr>
            <a:endParaRPr lang="en-US" sz="6000" dirty="0" smtClean="0"/>
          </a:p>
          <a:p>
            <a:pPr algn="ctr">
              <a:buNone/>
            </a:pPr>
            <a:endParaRPr lang="en-US" sz="6000" dirty="0"/>
          </a:p>
        </p:txBody>
      </p:sp>
      <p:graphicFrame>
        <p:nvGraphicFramePr>
          <p:cNvPr id="4" name="Chart 3"/>
          <p:cNvGraphicFramePr/>
          <p:nvPr/>
        </p:nvGraphicFramePr>
        <p:xfrm>
          <a:off x="0" y="533400"/>
          <a:ext cx="9144000" cy="6172199"/>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304800" y="-104239"/>
            <a:ext cx="8534401" cy="1323439"/>
          </a:xfrm>
          <a:prstGeom prst="rect">
            <a:avLst/>
          </a:prstGeom>
        </p:spPr>
        <p:txBody>
          <a:bodyPr wrap="square">
            <a:spAutoFit/>
          </a:bodyPr>
          <a:lstStyle/>
          <a:p>
            <a:r>
              <a:rPr lang="en-US" sz="4000" b="1" u="sng" dirty="0" smtClean="0">
                <a:solidFill>
                  <a:srgbClr val="C00000"/>
                </a:solidFill>
                <a:latin typeface="Monotype Corsiva" pitchFamily="66" charset="0"/>
              </a:rPr>
              <a:t>Number  of  Admissions  at  Different  Time</a:t>
            </a:r>
          </a:p>
          <a:p>
            <a:r>
              <a:rPr lang="en-US" sz="4000" b="1" u="sng" dirty="0" smtClean="0">
                <a:solidFill>
                  <a:srgbClr val="C00000"/>
                </a:solidFill>
                <a:latin typeface="Monotype Corsiva" pitchFamily="66" charset="0"/>
              </a:rPr>
              <a:t> Intervals</a:t>
            </a:r>
            <a:r>
              <a:rPr lang="en-US" sz="4000" b="1" dirty="0" smtClean="0">
                <a:solidFill>
                  <a:srgbClr val="C00000"/>
                </a:solidFill>
                <a:latin typeface="Monotype Corsiva" pitchFamily="66" charset="0"/>
              </a:rPr>
              <a:t>           </a:t>
            </a:r>
            <a:r>
              <a:rPr lang="en-US" sz="4000" b="1" u="sng" dirty="0" smtClean="0">
                <a:solidFill>
                  <a:srgbClr val="C00000"/>
                </a:solidFill>
                <a:latin typeface="Monotype Corsiva" pitchFamily="66" charset="0"/>
              </a:rPr>
              <a:t> in   Various   Categories</a:t>
            </a:r>
            <a:endParaRPr lang="en-IN" sz="4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0" y="228600"/>
          <a:ext cx="9144000" cy="6248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381000" y="0"/>
            <a:ext cx="8610600" cy="954107"/>
          </a:xfrm>
          <a:prstGeom prst="rect">
            <a:avLst/>
          </a:prstGeom>
          <a:noFill/>
        </p:spPr>
        <p:txBody>
          <a:bodyPr wrap="square" rtlCol="0">
            <a:spAutoFit/>
          </a:bodyPr>
          <a:lstStyle/>
          <a:p>
            <a:pPr algn="ctr"/>
            <a:r>
              <a:rPr lang="en-IN" sz="2800" b="1" u="sng" dirty="0" smtClean="0">
                <a:solidFill>
                  <a:srgbClr val="002060"/>
                </a:solidFill>
                <a:latin typeface="Arial Black" pitchFamily="34" charset="0"/>
              </a:rPr>
              <a:t>COMPARISON  : ROOM  PREPARED  /   NOT  PREPARED  IN  ADVANCE</a:t>
            </a:r>
            <a:endParaRPr lang="en-IN" sz="2800" b="1" u="sng" dirty="0">
              <a:solidFill>
                <a:srgbClr val="002060"/>
              </a:solidFill>
              <a:latin typeface="Arial Black" pitchFamily="34" charset="0"/>
            </a:endParaRPr>
          </a:p>
        </p:txBody>
      </p:sp>
      <p:sp>
        <p:nvSpPr>
          <p:cNvPr id="8" name="TextBox 7"/>
          <p:cNvSpPr txBox="1"/>
          <p:nvPr/>
        </p:nvSpPr>
        <p:spPr>
          <a:xfrm>
            <a:off x="2133600" y="3581400"/>
            <a:ext cx="685800" cy="400110"/>
          </a:xfrm>
          <a:prstGeom prst="rect">
            <a:avLst/>
          </a:prstGeom>
          <a:solidFill>
            <a:srgbClr val="00B0F0"/>
          </a:solidFill>
        </p:spPr>
        <p:txBody>
          <a:bodyPr wrap="square" rtlCol="0">
            <a:spAutoFit/>
          </a:bodyPr>
          <a:lstStyle/>
          <a:p>
            <a:r>
              <a:rPr lang="en-IN" sz="2000" b="1" dirty="0" smtClean="0"/>
              <a:t>18%</a:t>
            </a:r>
            <a:endParaRPr lang="en-IN" sz="2000" b="1" dirty="0"/>
          </a:p>
        </p:txBody>
      </p:sp>
      <p:sp>
        <p:nvSpPr>
          <p:cNvPr id="9" name="TextBox 8"/>
          <p:cNvSpPr txBox="1"/>
          <p:nvPr/>
        </p:nvSpPr>
        <p:spPr>
          <a:xfrm>
            <a:off x="5334000" y="3733800"/>
            <a:ext cx="685800" cy="400110"/>
          </a:xfrm>
          <a:prstGeom prst="rect">
            <a:avLst/>
          </a:prstGeom>
          <a:solidFill>
            <a:srgbClr val="00B0F0"/>
          </a:solidFill>
        </p:spPr>
        <p:txBody>
          <a:bodyPr wrap="square" rtlCol="0">
            <a:spAutoFit/>
          </a:bodyPr>
          <a:lstStyle/>
          <a:p>
            <a:r>
              <a:rPr lang="en-IN" sz="2000" b="1" dirty="0" smtClean="0"/>
              <a:t>28%</a:t>
            </a:r>
            <a:endParaRPr lang="en-IN" sz="20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IN"/>
          </a:p>
        </p:txBody>
      </p:sp>
      <p:graphicFrame>
        <p:nvGraphicFramePr>
          <p:cNvPr id="5" name="Chart 4"/>
          <p:cNvGraphicFramePr/>
          <p:nvPr/>
        </p:nvGraphicFramePr>
        <p:xfrm>
          <a:off x="0" y="533400"/>
          <a:ext cx="9144000" cy="6172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0" y="152400"/>
            <a:ext cx="8915400" cy="1200329"/>
          </a:xfrm>
          <a:prstGeom prst="rect">
            <a:avLst/>
          </a:prstGeom>
          <a:noFill/>
        </p:spPr>
        <p:txBody>
          <a:bodyPr wrap="square" rtlCol="0">
            <a:spAutoFit/>
          </a:bodyPr>
          <a:lstStyle/>
          <a:p>
            <a:pPr algn="ctr"/>
            <a:r>
              <a:rPr lang="en-IN" sz="3600" b="1" u="sng" dirty="0" smtClean="0">
                <a:solidFill>
                  <a:schemeClr val="accent6">
                    <a:lumMod val="50000"/>
                  </a:schemeClr>
                </a:solidFill>
              </a:rPr>
              <a:t>ECONOMY  ROOMS   :   DELAYS  AND  COMPLAINTS</a:t>
            </a:r>
            <a:endParaRPr lang="en-IN" sz="3600" b="1" u="sng" dirty="0">
              <a:solidFill>
                <a:schemeClr val="accent6">
                  <a:lumMod val="50000"/>
                </a:schemeClr>
              </a:solidFill>
            </a:endParaRPr>
          </a:p>
        </p:txBody>
      </p:sp>
      <p:sp>
        <p:nvSpPr>
          <p:cNvPr id="7" name="TextBox 6"/>
          <p:cNvSpPr txBox="1"/>
          <p:nvPr/>
        </p:nvSpPr>
        <p:spPr>
          <a:xfrm>
            <a:off x="2057400" y="2819400"/>
            <a:ext cx="762000" cy="369332"/>
          </a:xfrm>
          <a:prstGeom prst="rect">
            <a:avLst/>
          </a:prstGeom>
          <a:solidFill>
            <a:srgbClr val="00B0F0"/>
          </a:solidFill>
        </p:spPr>
        <p:txBody>
          <a:bodyPr wrap="square" rtlCol="0">
            <a:spAutoFit/>
          </a:bodyPr>
          <a:lstStyle/>
          <a:p>
            <a:r>
              <a:rPr lang="en-IN" b="1" dirty="0" smtClean="0"/>
              <a:t>37.5%</a:t>
            </a:r>
            <a:endParaRPr lang="en-IN" b="1" dirty="0"/>
          </a:p>
        </p:txBody>
      </p:sp>
      <p:sp>
        <p:nvSpPr>
          <p:cNvPr id="9" name="TextBox 8"/>
          <p:cNvSpPr txBox="1"/>
          <p:nvPr/>
        </p:nvSpPr>
        <p:spPr>
          <a:xfrm>
            <a:off x="3276600" y="2819400"/>
            <a:ext cx="762000" cy="369332"/>
          </a:xfrm>
          <a:prstGeom prst="rect">
            <a:avLst/>
          </a:prstGeom>
          <a:solidFill>
            <a:srgbClr val="00B0F0"/>
          </a:solidFill>
        </p:spPr>
        <p:txBody>
          <a:bodyPr wrap="square" rtlCol="0">
            <a:spAutoFit/>
          </a:bodyPr>
          <a:lstStyle/>
          <a:p>
            <a:r>
              <a:rPr lang="en-IN" b="1" dirty="0" smtClean="0"/>
              <a:t>31.8%</a:t>
            </a:r>
            <a:endParaRPr lang="en-IN" b="1" dirty="0"/>
          </a:p>
        </p:txBody>
      </p:sp>
      <p:sp>
        <p:nvSpPr>
          <p:cNvPr id="10" name="TextBox 9"/>
          <p:cNvSpPr txBox="1"/>
          <p:nvPr/>
        </p:nvSpPr>
        <p:spPr>
          <a:xfrm>
            <a:off x="4419600" y="3505200"/>
            <a:ext cx="914400" cy="369332"/>
          </a:xfrm>
          <a:prstGeom prst="rect">
            <a:avLst/>
          </a:prstGeom>
          <a:solidFill>
            <a:srgbClr val="00B0F0"/>
          </a:solidFill>
        </p:spPr>
        <p:txBody>
          <a:bodyPr wrap="square" rtlCol="0">
            <a:spAutoFit/>
          </a:bodyPr>
          <a:lstStyle/>
          <a:p>
            <a:r>
              <a:rPr lang="en-IN" b="1" dirty="0" smtClean="0"/>
              <a:t>53.6%</a:t>
            </a:r>
            <a:endParaRPr lang="en-IN" b="1" dirty="0"/>
          </a:p>
        </p:txBody>
      </p:sp>
      <p:sp>
        <p:nvSpPr>
          <p:cNvPr id="11" name="TextBox 10"/>
          <p:cNvSpPr txBox="1"/>
          <p:nvPr/>
        </p:nvSpPr>
        <p:spPr>
          <a:xfrm>
            <a:off x="5791200" y="4050268"/>
            <a:ext cx="685800" cy="369332"/>
          </a:xfrm>
          <a:prstGeom prst="rect">
            <a:avLst/>
          </a:prstGeom>
          <a:solidFill>
            <a:srgbClr val="00B0F0"/>
          </a:solidFill>
        </p:spPr>
        <p:txBody>
          <a:bodyPr wrap="square" rtlCol="0">
            <a:spAutoFit/>
          </a:bodyPr>
          <a:lstStyle/>
          <a:p>
            <a:r>
              <a:rPr lang="en-IN" b="1" dirty="0" smtClean="0"/>
              <a:t>2.3%</a:t>
            </a:r>
            <a:endParaRPr lang="en-IN"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838200"/>
          <a:ext cx="9144000" cy="6019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0" y="-76199"/>
            <a:ext cx="8915400" cy="1200329"/>
          </a:xfrm>
          <a:prstGeom prst="rect">
            <a:avLst/>
          </a:prstGeom>
          <a:noFill/>
        </p:spPr>
        <p:txBody>
          <a:bodyPr wrap="square" rtlCol="0">
            <a:spAutoFit/>
          </a:bodyPr>
          <a:lstStyle/>
          <a:p>
            <a:pPr algn="ctr"/>
            <a:r>
              <a:rPr lang="en-IN" sz="3600" b="1" u="sng" dirty="0" smtClean="0">
                <a:solidFill>
                  <a:schemeClr val="accent6">
                    <a:lumMod val="50000"/>
                  </a:schemeClr>
                </a:solidFill>
              </a:rPr>
              <a:t>SEMI  PRIVATE  ROOMS   :   DELAYS  AND  COMPLAINTS</a:t>
            </a:r>
            <a:endParaRPr lang="en-IN" sz="3600" b="1" u="sng"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IN"/>
          </a:p>
        </p:txBody>
      </p:sp>
      <p:graphicFrame>
        <p:nvGraphicFramePr>
          <p:cNvPr id="5" name="Chart 4"/>
          <p:cNvGraphicFramePr/>
          <p:nvPr/>
        </p:nvGraphicFramePr>
        <p:xfrm>
          <a:off x="228600" y="762000"/>
          <a:ext cx="8915400" cy="6096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0" y="152400"/>
            <a:ext cx="8915400" cy="1200329"/>
          </a:xfrm>
          <a:prstGeom prst="rect">
            <a:avLst/>
          </a:prstGeom>
          <a:noFill/>
        </p:spPr>
        <p:txBody>
          <a:bodyPr wrap="square" rtlCol="0">
            <a:spAutoFit/>
          </a:bodyPr>
          <a:lstStyle/>
          <a:p>
            <a:pPr algn="ctr"/>
            <a:r>
              <a:rPr lang="en-IN" sz="3600" b="1" u="sng" dirty="0" smtClean="0">
                <a:solidFill>
                  <a:schemeClr val="accent6">
                    <a:lumMod val="50000"/>
                  </a:schemeClr>
                </a:solidFill>
              </a:rPr>
              <a:t>PRIVATE   ROOMS   :   DELAYS  AND  COMPLAINTS</a:t>
            </a:r>
            <a:endParaRPr lang="en-IN" sz="3600" b="1" u="sng" dirty="0">
              <a:solidFill>
                <a:schemeClr val="accent6">
                  <a:lumMod val="50000"/>
                </a:schemeClr>
              </a:solidFill>
            </a:endParaRPr>
          </a:p>
        </p:txBody>
      </p:sp>
      <p:sp>
        <p:nvSpPr>
          <p:cNvPr id="7" name="TextBox 6"/>
          <p:cNvSpPr txBox="1"/>
          <p:nvPr/>
        </p:nvSpPr>
        <p:spPr>
          <a:xfrm>
            <a:off x="3200400" y="3276600"/>
            <a:ext cx="1066800" cy="461665"/>
          </a:xfrm>
          <a:prstGeom prst="rect">
            <a:avLst/>
          </a:prstGeom>
          <a:solidFill>
            <a:srgbClr val="00B0F0"/>
          </a:solidFill>
        </p:spPr>
        <p:txBody>
          <a:bodyPr wrap="square" rtlCol="0">
            <a:spAutoFit/>
          </a:bodyPr>
          <a:lstStyle/>
          <a:p>
            <a:r>
              <a:rPr lang="en-IN" sz="2400" b="1" dirty="0" smtClean="0"/>
              <a:t>26.2%</a:t>
            </a:r>
            <a:endParaRPr lang="en-IN" sz="2400" b="1" dirty="0"/>
          </a:p>
        </p:txBody>
      </p:sp>
      <p:sp>
        <p:nvSpPr>
          <p:cNvPr id="9" name="TextBox 8"/>
          <p:cNvSpPr txBox="1"/>
          <p:nvPr/>
        </p:nvSpPr>
        <p:spPr>
          <a:xfrm>
            <a:off x="5638800" y="3957935"/>
            <a:ext cx="838200" cy="461665"/>
          </a:xfrm>
          <a:prstGeom prst="rect">
            <a:avLst/>
          </a:prstGeom>
          <a:solidFill>
            <a:srgbClr val="00B0F0"/>
          </a:solidFill>
        </p:spPr>
        <p:txBody>
          <a:bodyPr wrap="square" rtlCol="0">
            <a:spAutoFit/>
          </a:bodyPr>
          <a:lstStyle/>
          <a:p>
            <a:r>
              <a:rPr lang="en-IN" sz="2400" b="1" dirty="0" smtClean="0"/>
              <a:t>6.6%</a:t>
            </a:r>
            <a:endParaRPr lang="en-IN" sz="2400" b="1" dirty="0"/>
          </a:p>
        </p:txBody>
      </p:sp>
      <p:sp>
        <p:nvSpPr>
          <p:cNvPr id="10" name="TextBox 9"/>
          <p:cNvSpPr txBox="1"/>
          <p:nvPr/>
        </p:nvSpPr>
        <p:spPr>
          <a:xfrm>
            <a:off x="6934200" y="3962400"/>
            <a:ext cx="838200" cy="461665"/>
          </a:xfrm>
          <a:prstGeom prst="rect">
            <a:avLst/>
          </a:prstGeom>
          <a:solidFill>
            <a:srgbClr val="00B0F0"/>
          </a:solidFill>
        </p:spPr>
        <p:txBody>
          <a:bodyPr wrap="square" rtlCol="0">
            <a:spAutoFit/>
          </a:bodyPr>
          <a:lstStyle/>
          <a:p>
            <a:r>
              <a:rPr lang="en-IN" sz="2400" b="1" dirty="0" smtClean="0"/>
              <a:t>1.6%</a:t>
            </a:r>
            <a:endParaRPr lang="en-IN" sz="2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685800"/>
          <a:ext cx="9144000" cy="6172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0" y="152400"/>
            <a:ext cx="9144000" cy="646331"/>
          </a:xfrm>
          <a:prstGeom prst="rect">
            <a:avLst/>
          </a:prstGeom>
          <a:noFill/>
        </p:spPr>
        <p:txBody>
          <a:bodyPr wrap="square" rtlCol="0">
            <a:spAutoFit/>
          </a:bodyPr>
          <a:lstStyle/>
          <a:p>
            <a:pPr algn="ctr"/>
            <a:r>
              <a:rPr lang="en-IN" sz="3600" b="1" u="sng" dirty="0" smtClean="0">
                <a:solidFill>
                  <a:schemeClr val="accent6">
                    <a:lumMod val="50000"/>
                  </a:schemeClr>
                </a:solidFill>
              </a:rPr>
              <a:t>DELUX  ROOMS  :  DELAYS  AND  COMPLAINTS</a:t>
            </a:r>
            <a:endParaRPr lang="en-IN" sz="3600" b="1" u="sng" dirty="0">
              <a:solidFill>
                <a:schemeClr val="accent6">
                  <a:lumMod val="50000"/>
                </a:schemeClr>
              </a:solidFill>
            </a:endParaRPr>
          </a:p>
        </p:txBody>
      </p:sp>
      <p:sp>
        <p:nvSpPr>
          <p:cNvPr id="7" name="TextBox 6"/>
          <p:cNvSpPr txBox="1"/>
          <p:nvPr/>
        </p:nvSpPr>
        <p:spPr>
          <a:xfrm>
            <a:off x="3276600" y="3810000"/>
            <a:ext cx="990600" cy="461665"/>
          </a:xfrm>
          <a:prstGeom prst="rect">
            <a:avLst/>
          </a:prstGeom>
          <a:solidFill>
            <a:srgbClr val="00B0F0"/>
          </a:solidFill>
        </p:spPr>
        <p:txBody>
          <a:bodyPr wrap="square" rtlCol="0">
            <a:spAutoFit/>
          </a:bodyPr>
          <a:lstStyle/>
          <a:p>
            <a:r>
              <a:rPr lang="en-IN" sz="2400" b="1" dirty="0" smtClean="0"/>
              <a:t>15.4%</a:t>
            </a:r>
            <a:endParaRPr lang="en-IN" sz="2400" b="1" dirty="0"/>
          </a:p>
        </p:txBody>
      </p:sp>
      <p:sp>
        <p:nvSpPr>
          <p:cNvPr id="9" name="TextBox 8"/>
          <p:cNvSpPr txBox="1"/>
          <p:nvPr/>
        </p:nvSpPr>
        <p:spPr>
          <a:xfrm>
            <a:off x="5791200" y="3810000"/>
            <a:ext cx="990600" cy="461665"/>
          </a:xfrm>
          <a:prstGeom prst="rect">
            <a:avLst/>
          </a:prstGeom>
          <a:solidFill>
            <a:srgbClr val="00B0F0"/>
          </a:solidFill>
        </p:spPr>
        <p:txBody>
          <a:bodyPr wrap="square" rtlCol="0">
            <a:spAutoFit/>
          </a:bodyPr>
          <a:lstStyle/>
          <a:p>
            <a:r>
              <a:rPr lang="en-IN" sz="2400" b="1" dirty="0" smtClean="0"/>
              <a:t>11.5%</a:t>
            </a:r>
            <a:endParaRPr lang="en-IN" sz="2400" b="1" dirty="0"/>
          </a:p>
        </p:txBody>
      </p:sp>
      <p:sp>
        <p:nvSpPr>
          <p:cNvPr id="10" name="TextBox 9"/>
          <p:cNvSpPr txBox="1"/>
          <p:nvPr/>
        </p:nvSpPr>
        <p:spPr>
          <a:xfrm>
            <a:off x="7162800" y="3810000"/>
            <a:ext cx="914400" cy="461665"/>
          </a:xfrm>
          <a:prstGeom prst="rect">
            <a:avLst/>
          </a:prstGeom>
          <a:solidFill>
            <a:srgbClr val="00B0F0"/>
          </a:solidFill>
        </p:spPr>
        <p:txBody>
          <a:bodyPr wrap="square" rtlCol="0">
            <a:spAutoFit/>
          </a:bodyPr>
          <a:lstStyle/>
          <a:p>
            <a:r>
              <a:rPr lang="en-IN" sz="2400" b="1" dirty="0" smtClean="0"/>
              <a:t>3.8%</a:t>
            </a:r>
            <a:endParaRPr lang="en-IN" sz="2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u="sng" dirty="0" smtClean="0">
                <a:solidFill>
                  <a:srgbClr val="C00000"/>
                </a:solidFill>
                <a:latin typeface="Monotype Corsiva" pitchFamily="66" charset="0"/>
              </a:rPr>
              <a:t>Introduction  :  Problem  </a:t>
            </a:r>
            <a:endParaRPr lang="en-US" sz="6000" b="1" u="sng" dirty="0">
              <a:solidFill>
                <a:srgbClr val="C00000"/>
              </a:solidFill>
              <a:latin typeface="Monotype Corsiva" pitchFamily="66" charset="0"/>
            </a:endParaRPr>
          </a:p>
        </p:txBody>
      </p:sp>
      <p:sp>
        <p:nvSpPr>
          <p:cNvPr id="3" name="Content Placeholder 2"/>
          <p:cNvSpPr>
            <a:spLocks noGrp="1"/>
          </p:cNvSpPr>
          <p:nvPr>
            <p:ph idx="1"/>
          </p:nvPr>
        </p:nvSpPr>
        <p:spPr>
          <a:xfrm>
            <a:off x="228600" y="990600"/>
            <a:ext cx="8915400" cy="6248400"/>
          </a:xfrm>
        </p:spPr>
        <p:txBody>
          <a:bodyPr>
            <a:normAutofit fontScale="85000" lnSpcReduction="10000"/>
          </a:bodyPr>
          <a:lstStyle/>
          <a:p>
            <a:pPr marL="514350" indent="-514350">
              <a:lnSpc>
                <a:spcPct val="160000"/>
              </a:lnSpc>
            </a:pPr>
            <a:r>
              <a:rPr lang="en-US" dirty="0" smtClean="0"/>
              <a:t>Management of </a:t>
            </a:r>
            <a:r>
              <a:rPr lang="en-US" dirty="0" err="1" smtClean="0"/>
              <a:t>Bensups</a:t>
            </a:r>
            <a:r>
              <a:rPr lang="en-US" dirty="0" smtClean="0"/>
              <a:t> Hospital was concerned about  complaints being frequently received regarding room not being prepared properly at the time of admission.</a:t>
            </a:r>
          </a:p>
          <a:p>
            <a:pPr marL="514350" indent="-514350">
              <a:lnSpc>
                <a:spcPct val="160000"/>
              </a:lnSpc>
            </a:pPr>
            <a:r>
              <a:rPr lang="en-US" dirty="0" smtClean="0"/>
              <a:t>Initial impression of the Hospital was taking a set back.</a:t>
            </a:r>
          </a:p>
          <a:p>
            <a:pPr marL="514350" indent="-514350">
              <a:lnSpc>
                <a:spcPct val="160000"/>
              </a:lnSpc>
            </a:pPr>
            <a:r>
              <a:rPr lang="en-US" dirty="0" smtClean="0"/>
              <a:t>The  problem has the potential to even adversely affect the patient’s faith on clinical procedures of the hospital.</a:t>
            </a:r>
          </a:p>
          <a:p>
            <a:pPr marL="514350" indent="-514350">
              <a:lnSpc>
                <a:spcPct val="160000"/>
              </a:lnSpc>
            </a:pPr>
            <a:r>
              <a:rPr lang="en-US" dirty="0" smtClean="0"/>
              <a:t>Brings negative publicity to the hospital as visitors to the patient take a poor impression.</a:t>
            </a:r>
          </a:p>
          <a:p>
            <a:pPr marL="514350" indent="-514350">
              <a:lnSpc>
                <a:spcPct val="160000"/>
              </a:lnSpc>
            </a:pPr>
            <a:endParaRPr lang="en-US" dirty="0" smtClean="0"/>
          </a:p>
          <a:p>
            <a:pPr marL="514350" indent="-514350">
              <a:lnSpc>
                <a:spcPct val="160000"/>
              </a:lnSpc>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b="1" u="sng" dirty="0" smtClean="0">
                <a:solidFill>
                  <a:srgbClr val="C00000"/>
                </a:solidFill>
                <a:latin typeface="Monotype Corsiva" pitchFamily="66" charset="0"/>
              </a:rPr>
              <a:t>Summary  of Findings  </a:t>
            </a:r>
            <a:endParaRPr lang="en-US" b="1" u="sng" dirty="0">
              <a:solidFill>
                <a:srgbClr val="C00000"/>
              </a:solidFill>
              <a:latin typeface="Monotype Corsiva" pitchFamily="66" charset="0"/>
            </a:endParaRPr>
          </a:p>
        </p:txBody>
      </p:sp>
      <p:sp>
        <p:nvSpPr>
          <p:cNvPr id="3" name="Content Placeholder 2"/>
          <p:cNvSpPr>
            <a:spLocks noGrp="1"/>
          </p:cNvSpPr>
          <p:nvPr>
            <p:ph idx="1"/>
          </p:nvPr>
        </p:nvSpPr>
        <p:spPr>
          <a:xfrm>
            <a:off x="0" y="533400"/>
            <a:ext cx="9144000" cy="6248400"/>
          </a:xfrm>
        </p:spPr>
        <p:txBody>
          <a:bodyPr>
            <a:noAutofit/>
          </a:bodyPr>
          <a:lstStyle/>
          <a:p>
            <a:pPr marL="514350" indent="-514350"/>
            <a:r>
              <a:rPr lang="en-US" sz="2800" dirty="0" smtClean="0"/>
              <a:t>HK Supervisor plays a key role in ensuring room readiness before occupation.</a:t>
            </a:r>
          </a:p>
          <a:p>
            <a:pPr marL="514350" indent="-514350"/>
            <a:r>
              <a:rPr lang="en-US" sz="2800" dirty="0" smtClean="0"/>
              <a:t>There are three supervisors employed in three shifts, however, during certain periods of the day, the only supervisor on duty is pre-occupied with other responsibility and cannot inspect allotted room in assigned 15 </a:t>
            </a:r>
            <a:r>
              <a:rPr lang="en-US" sz="2800" dirty="0" err="1" smtClean="0"/>
              <a:t>mins</a:t>
            </a:r>
            <a:r>
              <a:rPr lang="en-US" sz="2800" dirty="0" smtClean="0"/>
              <a:t>, hence the delay. These periods are:-</a:t>
            </a:r>
          </a:p>
          <a:p>
            <a:pPr marL="914400" lvl="1" indent="-514350"/>
            <a:r>
              <a:rPr lang="en-US" dirty="0" smtClean="0"/>
              <a:t>Handing/ taking over timings – Morning 8am to 9am, evening 8pm to 9pm.</a:t>
            </a:r>
          </a:p>
          <a:p>
            <a:pPr marL="914400" lvl="1" indent="-514350"/>
            <a:r>
              <a:rPr lang="en-US" dirty="0" smtClean="0"/>
              <a:t>Laundry handing/ taking over – between 10 am and 11am.</a:t>
            </a:r>
          </a:p>
          <a:p>
            <a:pPr marL="914400" lvl="1" indent="-514350"/>
            <a:r>
              <a:rPr lang="en-US" dirty="0" smtClean="0"/>
              <a:t>To a certain extent during preparation of OPD area between 3pm and 4pm. This becomes critical when the other supervisor takes leave.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r>
              <a:rPr lang="en-US" sz="4000" b="1" u="sng" dirty="0" smtClean="0">
                <a:solidFill>
                  <a:srgbClr val="C00000"/>
                </a:solidFill>
                <a:latin typeface="Monotype Corsiva" pitchFamily="66" charset="0"/>
              </a:rPr>
              <a:t>Summary  of Findings  </a:t>
            </a:r>
            <a:endParaRPr lang="en-US" sz="4000" b="1" u="sng" dirty="0">
              <a:solidFill>
                <a:srgbClr val="C00000"/>
              </a:solidFill>
              <a:latin typeface="Monotype Corsiva" pitchFamily="66" charset="0"/>
            </a:endParaRPr>
          </a:p>
        </p:txBody>
      </p:sp>
      <p:sp>
        <p:nvSpPr>
          <p:cNvPr id="3" name="Content Placeholder 2"/>
          <p:cNvSpPr>
            <a:spLocks noGrp="1"/>
          </p:cNvSpPr>
          <p:nvPr>
            <p:ph idx="1"/>
          </p:nvPr>
        </p:nvSpPr>
        <p:spPr>
          <a:xfrm>
            <a:off x="0" y="457200"/>
            <a:ext cx="9144000" cy="6248400"/>
          </a:xfrm>
        </p:spPr>
        <p:txBody>
          <a:bodyPr>
            <a:noAutofit/>
          </a:bodyPr>
          <a:lstStyle/>
          <a:p>
            <a:pPr marL="514350" indent="-514350"/>
            <a:r>
              <a:rPr lang="en-US" sz="2400" dirty="0" smtClean="0"/>
              <a:t>HK Supervisor selects room / bed for advance preparation in a random manner. Does not inform Floor Manager about these preparations.</a:t>
            </a:r>
          </a:p>
          <a:p>
            <a:pPr marL="514350" indent="-514350"/>
            <a:r>
              <a:rPr lang="en-US" sz="2400" dirty="0" smtClean="0"/>
              <a:t>Floor Manager allots room/ bed randomly, does not consider allotment of room/ bed which is prepared in advance.</a:t>
            </a:r>
          </a:p>
          <a:p>
            <a:pPr marL="514350" indent="-514350"/>
            <a:r>
              <a:rPr lang="en-US" sz="2400" dirty="0" smtClean="0"/>
              <a:t>At times, the intimation of room allotment to Supervisor is delayed as Floor Manager gets involved in other activities, or supervisor-on-duty is not known. </a:t>
            </a:r>
          </a:p>
          <a:p>
            <a:pPr marL="514350" indent="-514350"/>
            <a:r>
              <a:rPr lang="en-US" sz="2400" dirty="0" smtClean="0"/>
              <a:t>Most of the complaints occur when HK Supervisor cannot inspect the room before occupation.</a:t>
            </a:r>
          </a:p>
          <a:p>
            <a:pPr marL="514350" indent="-514350"/>
            <a:r>
              <a:rPr lang="en-US" sz="2400" dirty="0" smtClean="0"/>
              <a:t>Some complaints were observed even after timely Supervisor’s inspection. This reflects that supervisors need training in quality of room preparedness.</a:t>
            </a:r>
          </a:p>
          <a:p>
            <a:pPr marL="514350" indent="-514350"/>
            <a:r>
              <a:rPr lang="en-US" sz="2400" dirty="0" smtClean="0"/>
              <a:t>Complaints regarding poor standard/ non availability of bed sheets needs to be addressed in a holistic manner, including proper inventory management. </a:t>
            </a:r>
          </a:p>
          <a:p>
            <a:pPr marL="514350" indent="-514350"/>
            <a:endParaRPr lang="en-US" sz="2400" dirty="0" smtClean="0"/>
          </a:p>
          <a:p>
            <a:pPr marL="514350" indent="-514350"/>
            <a:endParaRPr lang="en-US" sz="2400" dirty="0" smtClean="0"/>
          </a:p>
          <a:p>
            <a:pPr marL="514350" indent="-514350"/>
            <a:endParaRPr lang="en-US" sz="2400" dirty="0" smtClean="0"/>
          </a:p>
          <a:p>
            <a:pPr marL="514350" indent="-514350"/>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4800" b="1" u="sng" dirty="0" smtClean="0">
                <a:solidFill>
                  <a:srgbClr val="C00000"/>
                </a:solidFill>
                <a:latin typeface="Monotype Corsiva" pitchFamily="66" charset="0"/>
              </a:rPr>
              <a:t>Summary  of Findings  </a:t>
            </a:r>
            <a:endParaRPr lang="en-US" sz="4800" b="1" u="sng" dirty="0">
              <a:solidFill>
                <a:srgbClr val="C00000"/>
              </a:solidFill>
              <a:latin typeface="Monotype Corsiva" pitchFamily="66" charset="0"/>
            </a:endParaRPr>
          </a:p>
        </p:txBody>
      </p:sp>
      <p:sp>
        <p:nvSpPr>
          <p:cNvPr id="4" name="Rectangle 3"/>
          <p:cNvSpPr/>
          <p:nvPr/>
        </p:nvSpPr>
        <p:spPr>
          <a:xfrm>
            <a:off x="152400" y="152400"/>
            <a:ext cx="8991600" cy="6555641"/>
          </a:xfrm>
          <a:prstGeom prst="rect">
            <a:avLst/>
          </a:prstGeom>
        </p:spPr>
        <p:txBody>
          <a:bodyPr wrap="square">
            <a:spAutoFit/>
          </a:bodyPr>
          <a:lstStyle/>
          <a:p>
            <a:pPr marL="514350" indent="-514350">
              <a:buFont typeface="Arial" pitchFamily="34" charset="0"/>
              <a:buChar char="•"/>
            </a:pPr>
            <a:endParaRPr lang="en-US" sz="2800" b="1" u="sng" dirty="0" smtClean="0"/>
          </a:p>
          <a:p>
            <a:pPr marL="514350" indent="-514350">
              <a:buFont typeface="Arial" pitchFamily="34" charset="0"/>
              <a:buChar char="•"/>
            </a:pPr>
            <a:r>
              <a:rPr lang="en-US" sz="2800" dirty="0" smtClean="0"/>
              <a:t>Higher percentage of complaints (28%) when room not prepared in advance, as compared to 18% when room is ready in advance.</a:t>
            </a:r>
          </a:p>
          <a:p>
            <a:pPr marL="514350" indent="-514350">
              <a:buFont typeface="Arial" pitchFamily="34" charset="0"/>
              <a:buChar char="•"/>
            </a:pPr>
            <a:r>
              <a:rPr lang="en-US" sz="2800" dirty="0" smtClean="0"/>
              <a:t>Higher percentage of complaints in case of Semi Private rooms (13%), followed by  Deluxe cat (11.5%) and Private (6.6%). Economy category only 2.3% of complaints.</a:t>
            </a:r>
            <a:endParaRPr lang="en-US" sz="2800" b="1" u="sng" dirty="0" smtClean="0"/>
          </a:p>
          <a:p>
            <a:pPr marL="514350" indent="-514350">
              <a:buFont typeface="Arial" pitchFamily="34" charset="0"/>
              <a:buChar char="•"/>
            </a:pPr>
            <a:r>
              <a:rPr lang="en-US" sz="2800" b="1" u="sng" dirty="0" smtClean="0"/>
              <a:t>Economy Category. </a:t>
            </a:r>
          </a:p>
          <a:p>
            <a:pPr marL="914400" lvl="1" indent="-514350">
              <a:buFont typeface="Wingdings" pitchFamily="2" charset="2"/>
              <a:buChar char="ü"/>
            </a:pPr>
            <a:r>
              <a:rPr lang="en-US" sz="2800" dirty="0" smtClean="0"/>
              <a:t>In 37.5%  of admissions, room was not ready in advance.</a:t>
            </a:r>
          </a:p>
          <a:p>
            <a:pPr marL="914400" lvl="1" indent="-514350">
              <a:buFont typeface="Wingdings" pitchFamily="2" charset="2"/>
              <a:buChar char="ü"/>
            </a:pPr>
            <a:r>
              <a:rPr lang="en-US" sz="2800" dirty="0" smtClean="0"/>
              <a:t>In 49% of admissions, HK Supervisor delayed the inspection.</a:t>
            </a:r>
          </a:p>
          <a:p>
            <a:pPr marL="914400" lvl="1" indent="-514350">
              <a:buFont typeface="Wingdings" pitchFamily="2" charset="2"/>
              <a:buChar char="ü"/>
            </a:pPr>
            <a:r>
              <a:rPr lang="en-US" sz="2800" dirty="0" smtClean="0"/>
              <a:t>More number of delays when room was ready in advance.</a:t>
            </a:r>
          </a:p>
          <a:p>
            <a:pPr marL="914400" lvl="1" indent="-514350">
              <a:buFont typeface="Wingdings" pitchFamily="2" charset="2"/>
              <a:buChar char="ü"/>
            </a:pPr>
            <a:r>
              <a:rPr lang="en-US" sz="2800" dirty="0" smtClean="0"/>
              <a:t>Two complaints were received in this category.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u="sng" dirty="0" smtClean="0">
                <a:solidFill>
                  <a:srgbClr val="C00000"/>
                </a:solidFill>
                <a:latin typeface="Monotype Corsiva" pitchFamily="66" charset="0"/>
              </a:rPr>
              <a:t>Summary  of Findings  </a:t>
            </a:r>
            <a:endParaRPr lang="en-US" sz="6000" b="1" u="sng" dirty="0">
              <a:solidFill>
                <a:srgbClr val="C00000"/>
              </a:solidFill>
              <a:latin typeface="Monotype Corsiva" pitchFamily="66" charset="0"/>
            </a:endParaRPr>
          </a:p>
        </p:txBody>
      </p:sp>
      <p:sp>
        <p:nvSpPr>
          <p:cNvPr id="3" name="Content Placeholder 2"/>
          <p:cNvSpPr>
            <a:spLocks noGrp="1"/>
          </p:cNvSpPr>
          <p:nvPr>
            <p:ph idx="1"/>
          </p:nvPr>
        </p:nvSpPr>
        <p:spPr>
          <a:xfrm>
            <a:off x="228600" y="609600"/>
            <a:ext cx="8915400" cy="6248400"/>
          </a:xfrm>
        </p:spPr>
        <p:txBody>
          <a:bodyPr>
            <a:normAutofit fontScale="92500" lnSpcReduction="10000"/>
          </a:bodyPr>
          <a:lstStyle/>
          <a:p>
            <a:pPr marL="514350" indent="-514350">
              <a:lnSpc>
                <a:spcPct val="150000"/>
              </a:lnSpc>
            </a:pPr>
            <a:r>
              <a:rPr lang="en-US" b="1" u="sng" dirty="0" smtClean="0"/>
              <a:t>Semi Private.  </a:t>
            </a:r>
          </a:p>
          <a:p>
            <a:pPr marL="914400" lvl="1" indent="-514350">
              <a:lnSpc>
                <a:spcPct val="150000"/>
              </a:lnSpc>
              <a:buFont typeface="Wingdings" pitchFamily="2" charset="2"/>
              <a:buChar char="ü"/>
            </a:pPr>
            <a:r>
              <a:rPr lang="en-US" dirty="0" smtClean="0"/>
              <a:t>This category has rooms on twin sharing basis. Only one bed out of two is kept ready in advance. </a:t>
            </a:r>
          </a:p>
          <a:p>
            <a:pPr marL="914400" lvl="1" indent="-514350">
              <a:lnSpc>
                <a:spcPct val="150000"/>
              </a:lnSpc>
              <a:buFont typeface="Wingdings" pitchFamily="2" charset="2"/>
              <a:buChar char="ü"/>
            </a:pPr>
            <a:r>
              <a:rPr lang="en-US" dirty="0" smtClean="0"/>
              <a:t>If one of the two beds is occupied, the other bed is not kept ready to avoid misuse. Due to discharge, at times none of the bed is ready for occupation. </a:t>
            </a:r>
          </a:p>
          <a:p>
            <a:pPr marL="914400" lvl="1" indent="-514350">
              <a:lnSpc>
                <a:spcPct val="150000"/>
              </a:lnSpc>
              <a:buFont typeface="Wingdings" pitchFamily="2" charset="2"/>
              <a:buChar char="ü"/>
            </a:pPr>
            <a:r>
              <a:rPr lang="en-US" dirty="0" smtClean="0"/>
              <a:t>In 55% of admissions, room was not ready in advance.</a:t>
            </a:r>
          </a:p>
          <a:p>
            <a:pPr marL="914400" lvl="1" indent="-514350">
              <a:lnSpc>
                <a:spcPct val="150000"/>
              </a:lnSpc>
              <a:buFont typeface="Wingdings" pitchFamily="2" charset="2"/>
              <a:buChar char="ü"/>
            </a:pPr>
            <a:r>
              <a:rPr lang="en-US" dirty="0" smtClean="0"/>
              <a:t>This resulted in high number of complaints (35%).</a:t>
            </a:r>
          </a:p>
          <a:p>
            <a:pPr marL="914400" lvl="1" indent="-514350">
              <a:lnSpc>
                <a:spcPct val="150000"/>
              </a:lnSpc>
              <a:buFont typeface="Wingdings" pitchFamily="2" charset="2"/>
              <a:buChar char="ü"/>
            </a:pPr>
            <a:r>
              <a:rPr lang="en-US" dirty="0" smtClean="0"/>
              <a:t>There was one complaint even after HK Supervisor had inspected the room in advance.</a:t>
            </a:r>
          </a:p>
          <a:p>
            <a:pPr marL="514350" indent="-514350">
              <a:lnSpc>
                <a:spcPct val="150000"/>
              </a:lnSpc>
            </a:pPr>
            <a:endParaRPr lang="en-US" dirty="0" smtClean="0"/>
          </a:p>
          <a:p>
            <a:pPr marL="514350" indent="-514350">
              <a:lnSpc>
                <a:spcPct val="150000"/>
              </a:lnSpc>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u="sng" dirty="0" smtClean="0">
                <a:solidFill>
                  <a:srgbClr val="C00000"/>
                </a:solidFill>
                <a:latin typeface="Monotype Corsiva" pitchFamily="66" charset="0"/>
              </a:rPr>
              <a:t>Summary  of Findings  </a:t>
            </a:r>
            <a:endParaRPr lang="en-US" sz="6000" b="1" u="sng" dirty="0">
              <a:solidFill>
                <a:srgbClr val="C00000"/>
              </a:solidFill>
              <a:latin typeface="Monotype Corsiva" pitchFamily="66" charset="0"/>
            </a:endParaRPr>
          </a:p>
        </p:txBody>
      </p:sp>
      <p:sp>
        <p:nvSpPr>
          <p:cNvPr id="3" name="Content Placeholder 2"/>
          <p:cNvSpPr>
            <a:spLocks noGrp="1"/>
          </p:cNvSpPr>
          <p:nvPr>
            <p:ph idx="1"/>
          </p:nvPr>
        </p:nvSpPr>
        <p:spPr>
          <a:xfrm>
            <a:off x="228600" y="762000"/>
            <a:ext cx="8915400" cy="6248400"/>
          </a:xfrm>
        </p:spPr>
        <p:txBody>
          <a:bodyPr>
            <a:normAutofit/>
          </a:bodyPr>
          <a:lstStyle/>
          <a:p>
            <a:pPr marL="514350" indent="-514350">
              <a:lnSpc>
                <a:spcPct val="150000"/>
              </a:lnSpc>
            </a:pPr>
            <a:r>
              <a:rPr lang="en-US" b="1" u="sng" dirty="0" smtClean="0"/>
              <a:t>Private Category</a:t>
            </a:r>
            <a:r>
              <a:rPr lang="en-US" dirty="0" smtClean="0"/>
              <a:t>. Four complaints were received out of  61 admissions, i.e., about 6.6%. There was one complaint even after HK Supervisor had inspected the room in time. </a:t>
            </a:r>
          </a:p>
          <a:p>
            <a:pPr marL="514350" indent="-514350">
              <a:lnSpc>
                <a:spcPct val="150000"/>
              </a:lnSpc>
            </a:pPr>
            <a:r>
              <a:rPr lang="en-US" b="1" u="sng" dirty="0" smtClean="0"/>
              <a:t>Deluxe Category. </a:t>
            </a:r>
            <a:r>
              <a:rPr lang="en-US" dirty="0" smtClean="0"/>
              <a:t>Three complaints were received  out of 26 admissions ( 11.5%). There was one complaint even after HK Supervisor had inspected the room in time. </a:t>
            </a:r>
          </a:p>
          <a:p>
            <a:pPr marL="514350" indent="-514350">
              <a:lnSpc>
                <a:spcPct val="150000"/>
              </a:lnSpc>
            </a:pPr>
            <a:endParaRPr lang="en-US" dirty="0" smtClean="0"/>
          </a:p>
          <a:p>
            <a:pPr marL="514350" indent="-514350">
              <a:lnSpc>
                <a:spcPct val="150000"/>
              </a:lnSpc>
            </a:pPr>
            <a:endParaRPr lang="en-US" dirty="0" smtClean="0"/>
          </a:p>
          <a:p>
            <a:pPr marL="514350" indent="-514350">
              <a:lnSpc>
                <a:spcPct val="150000"/>
              </a:lnSpc>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6600" b="1" u="sng" dirty="0" smtClean="0">
                <a:solidFill>
                  <a:srgbClr val="C00000"/>
                </a:solidFill>
                <a:latin typeface="Monotype Corsiva" pitchFamily="66" charset="0"/>
              </a:rPr>
              <a:t>Recommendations</a:t>
            </a:r>
            <a:endParaRPr lang="en-US" sz="6600" b="1" u="sng" dirty="0">
              <a:solidFill>
                <a:srgbClr val="C00000"/>
              </a:solidFill>
              <a:latin typeface="Monotype Corsiva" pitchFamily="66" charset="0"/>
            </a:endParaRPr>
          </a:p>
        </p:txBody>
      </p:sp>
      <p:sp>
        <p:nvSpPr>
          <p:cNvPr id="3" name="Content Placeholder 2"/>
          <p:cNvSpPr>
            <a:spLocks noGrp="1"/>
          </p:cNvSpPr>
          <p:nvPr>
            <p:ph idx="1"/>
          </p:nvPr>
        </p:nvSpPr>
        <p:spPr>
          <a:xfrm>
            <a:off x="152400" y="1143000"/>
            <a:ext cx="8915400" cy="5943600"/>
          </a:xfrm>
        </p:spPr>
        <p:txBody>
          <a:bodyPr>
            <a:noAutofit/>
          </a:bodyPr>
          <a:lstStyle/>
          <a:p>
            <a:pPr marL="514350" indent="-514350"/>
            <a:r>
              <a:rPr lang="en-US" sz="2800" dirty="0" smtClean="0"/>
              <a:t>IPD Reception clerk should re-confirm room availability from HK Supervisor instead of Floor Mgr. This will give more reaction time to Supervisor.</a:t>
            </a:r>
          </a:p>
          <a:p>
            <a:pPr marL="514350" indent="-514350"/>
            <a:r>
              <a:rPr lang="en-US" sz="2800" dirty="0" smtClean="0"/>
              <a:t>Contact details of Supervisor on duty should be available at all work stations or consider ‘Duty Mobile’ for supervisor on duty.</a:t>
            </a:r>
          </a:p>
          <a:p>
            <a:pPr marL="514350" indent="-514350"/>
            <a:r>
              <a:rPr lang="en-US" sz="2800" dirty="0" smtClean="0"/>
              <a:t>Training of HK Supervisor and HK Staff in proper maintenance of room, cleanliness and hygiene.</a:t>
            </a:r>
          </a:p>
          <a:p>
            <a:pPr marL="514350" indent="-514350"/>
            <a:r>
              <a:rPr lang="en-US" sz="2800" dirty="0" smtClean="0"/>
              <a:t>A sketch depicting layout of furnishing in the room be available in the room along with  room inventory to assist HK Staff in ensuring proper layout and maintenance of inventory. </a:t>
            </a:r>
          </a:p>
          <a:p>
            <a:pPr marL="514350" indent="-514350"/>
            <a:endParaRPr lang="en-US"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6600" b="1" u="sng" dirty="0" smtClean="0">
                <a:solidFill>
                  <a:srgbClr val="C00000"/>
                </a:solidFill>
                <a:latin typeface="Monotype Corsiva" pitchFamily="66" charset="0"/>
              </a:rPr>
              <a:t>Recommendations</a:t>
            </a:r>
            <a:endParaRPr lang="en-US" sz="6600" b="1" u="sng" dirty="0">
              <a:solidFill>
                <a:srgbClr val="C00000"/>
              </a:solidFill>
              <a:latin typeface="Monotype Corsiva" pitchFamily="66" charset="0"/>
            </a:endParaRPr>
          </a:p>
        </p:txBody>
      </p:sp>
      <p:sp>
        <p:nvSpPr>
          <p:cNvPr id="3" name="Content Placeholder 2"/>
          <p:cNvSpPr>
            <a:spLocks noGrp="1"/>
          </p:cNvSpPr>
          <p:nvPr>
            <p:ph idx="1"/>
          </p:nvPr>
        </p:nvSpPr>
        <p:spPr>
          <a:xfrm>
            <a:off x="152400" y="1447800"/>
            <a:ext cx="8915400" cy="5943600"/>
          </a:xfrm>
        </p:spPr>
        <p:txBody>
          <a:bodyPr>
            <a:noAutofit/>
          </a:bodyPr>
          <a:lstStyle/>
          <a:p>
            <a:pPr marL="514350" indent="-514350">
              <a:lnSpc>
                <a:spcPct val="150000"/>
              </a:lnSpc>
            </a:pPr>
            <a:r>
              <a:rPr lang="en-US" sz="2800" dirty="0" smtClean="0"/>
              <a:t>Additional bed sheets be procured, at the scale of at least  5:1.</a:t>
            </a:r>
          </a:p>
          <a:p>
            <a:pPr marL="514350" indent="-514350">
              <a:lnSpc>
                <a:spcPct val="150000"/>
              </a:lnSpc>
            </a:pPr>
            <a:r>
              <a:rPr lang="en-US" sz="2800" b="1" u="sng" dirty="0" smtClean="0"/>
              <a:t>Laundry  Timings</a:t>
            </a:r>
            <a:r>
              <a:rPr lang="en-US" sz="2800" dirty="0" smtClean="0"/>
              <a:t>.   Should be changed to 12 pm to 1pm, when two supervisors are on duty, so that one of them can ensure proper preparation of room during admissions.  The change of timings may be possible only if additional bed sheets are available, since the HK Staff is generally in want of fresh sheets early in the morning. </a:t>
            </a:r>
          </a:p>
          <a:p>
            <a:pPr marL="514350" indent="-514350">
              <a:lnSpc>
                <a:spcPct val="150000"/>
              </a:lnSpc>
              <a:buNone/>
            </a:pPr>
            <a:endParaRPr lang="en-US" sz="2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u="sng" dirty="0" smtClean="0">
                <a:solidFill>
                  <a:srgbClr val="C00000"/>
                </a:solidFill>
                <a:latin typeface="Monotype Corsiva" pitchFamily="66" charset="0"/>
              </a:rPr>
              <a:t>Recommendations</a:t>
            </a:r>
            <a:endParaRPr lang="en-US" sz="6000" b="1" u="sng" dirty="0">
              <a:solidFill>
                <a:srgbClr val="C00000"/>
              </a:solidFill>
              <a:latin typeface="Monotype Corsiva" pitchFamily="66" charset="0"/>
            </a:endParaRPr>
          </a:p>
        </p:txBody>
      </p:sp>
      <p:sp>
        <p:nvSpPr>
          <p:cNvPr id="3" name="Content Placeholder 2"/>
          <p:cNvSpPr>
            <a:spLocks noGrp="1"/>
          </p:cNvSpPr>
          <p:nvPr>
            <p:ph idx="1"/>
          </p:nvPr>
        </p:nvSpPr>
        <p:spPr>
          <a:xfrm>
            <a:off x="228600" y="609600"/>
            <a:ext cx="8915400" cy="6248400"/>
          </a:xfrm>
        </p:spPr>
        <p:txBody>
          <a:bodyPr>
            <a:normAutofit/>
          </a:bodyPr>
          <a:lstStyle/>
          <a:p>
            <a:pPr marL="514350" indent="-514350">
              <a:lnSpc>
                <a:spcPct val="150000"/>
              </a:lnSpc>
            </a:pPr>
            <a:r>
              <a:rPr lang="en-US" b="1" u="sng" dirty="0" smtClean="0"/>
              <a:t>Process for Advance Preparation of the Room</a:t>
            </a:r>
            <a:r>
              <a:rPr lang="en-US" dirty="0" smtClean="0"/>
              <a:t>.</a:t>
            </a:r>
          </a:p>
          <a:p>
            <a:pPr marL="914400" lvl="1" indent="-514350">
              <a:lnSpc>
                <a:spcPct val="150000"/>
              </a:lnSpc>
              <a:buFont typeface="Wingdings" pitchFamily="2" charset="2"/>
              <a:buChar char="ü"/>
            </a:pPr>
            <a:r>
              <a:rPr lang="en-US" dirty="0" smtClean="0"/>
              <a:t>Advance preparation and allotment of room/bed in alphabetic/ numeric seniority.</a:t>
            </a:r>
          </a:p>
          <a:p>
            <a:pPr marL="914400" lvl="1" indent="-514350">
              <a:lnSpc>
                <a:spcPct val="150000"/>
              </a:lnSpc>
              <a:buFont typeface="Wingdings" pitchFamily="2" charset="2"/>
              <a:buChar char="ü"/>
            </a:pPr>
            <a:r>
              <a:rPr lang="en-US" dirty="0" smtClean="0"/>
              <a:t>E.g., if 406, 408 are occupied and 407 and 409 are vacant, then 407 be considered first for allotment.</a:t>
            </a:r>
          </a:p>
          <a:p>
            <a:pPr marL="914400" lvl="1" indent="-514350">
              <a:lnSpc>
                <a:spcPct val="150000"/>
              </a:lnSpc>
              <a:buFont typeface="Wingdings" pitchFamily="2" charset="2"/>
              <a:buChar char="ü"/>
            </a:pPr>
            <a:r>
              <a:rPr lang="en-US" dirty="0" smtClean="0"/>
              <a:t>Similarly, if Bed No 204 a, b , c, are occupied and 204 d, e, f are vacant; then 204 d should be considered first for the allotment. Accordingly, HK keeps it ready for occupation.</a:t>
            </a:r>
          </a:p>
          <a:p>
            <a:pPr marL="514350" indent="-514350">
              <a:lnSpc>
                <a:spcPct val="150000"/>
              </a:lnSpc>
            </a:pPr>
            <a:endParaRPr lang="en-US" dirty="0" smtClean="0"/>
          </a:p>
          <a:p>
            <a:pPr marL="514350" indent="-514350">
              <a:lnSpc>
                <a:spcPct val="150000"/>
              </a:lnSpc>
            </a:pPr>
            <a:endParaRPr lang="en-US" dirty="0" smtClean="0"/>
          </a:p>
          <a:p>
            <a:pPr marL="514350" indent="-514350">
              <a:lnSpc>
                <a:spcPct val="150000"/>
              </a:lnSpc>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5400" b="1" u="sng" dirty="0" smtClean="0">
                <a:solidFill>
                  <a:srgbClr val="C00000"/>
                </a:solidFill>
                <a:latin typeface="Monotype Corsiva" pitchFamily="66" charset="0"/>
              </a:rPr>
              <a:t>Recommendations</a:t>
            </a:r>
            <a:endParaRPr lang="en-US" sz="5400" b="1" u="sng" dirty="0">
              <a:solidFill>
                <a:srgbClr val="C00000"/>
              </a:solidFill>
              <a:latin typeface="Monotype Corsiva" pitchFamily="66" charset="0"/>
            </a:endParaRPr>
          </a:p>
        </p:txBody>
      </p:sp>
      <p:sp>
        <p:nvSpPr>
          <p:cNvPr id="3" name="Content Placeholder 2"/>
          <p:cNvSpPr>
            <a:spLocks noGrp="1"/>
          </p:cNvSpPr>
          <p:nvPr>
            <p:ph idx="1"/>
          </p:nvPr>
        </p:nvSpPr>
        <p:spPr>
          <a:xfrm>
            <a:off x="228600" y="762001"/>
            <a:ext cx="8686800" cy="5867399"/>
          </a:xfrm>
        </p:spPr>
        <p:txBody>
          <a:bodyPr>
            <a:normAutofit/>
          </a:bodyPr>
          <a:lstStyle/>
          <a:p>
            <a:pPr marL="514350" indent="-514350"/>
            <a:r>
              <a:rPr lang="en-US" b="1" u="sng" dirty="0" smtClean="0"/>
              <a:t>Problem Situation</a:t>
            </a:r>
            <a:r>
              <a:rPr lang="en-US" dirty="0" smtClean="0"/>
              <a:t>. </a:t>
            </a:r>
          </a:p>
          <a:p>
            <a:pPr marL="914400" lvl="1" indent="-514350">
              <a:buFont typeface="Wingdings" pitchFamily="2" charset="2"/>
              <a:buChar char="ü"/>
            </a:pPr>
            <a:r>
              <a:rPr lang="en-US" dirty="0" smtClean="0"/>
              <a:t> If 204 b falls vacant later in the day, then reception &amp; Floor Mgr will consider it first for allotment. </a:t>
            </a:r>
          </a:p>
          <a:p>
            <a:pPr marL="914400" lvl="1" indent="-514350">
              <a:buFont typeface="Wingdings" pitchFamily="2" charset="2"/>
              <a:buChar char="ü"/>
            </a:pPr>
            <a:r>
              <a:rPr lang="en-US" dirty="0" smtClean="0"/>
              <a:t>However, HK may not  prepare 204 b for the day, since 204 d is already prepared and available for occupation.</a:t>
            </a:r>
            <a:endParaRPr lang="en-US" b="1" u="sng" dirty="0" smtClean="0"/>
          </a:p>
          <a:p>
            <a:pPr marL="514350" indent="-514350"/>
            <a:r>
              <a:rPr lang="en-US" b="1" u="sng" dirty="0" smtClean="0"/>
              <a:t>Solution  Recommended</a:t>
            </a:r>
            <a:r>
              <a:rPr lang="en-US" dirty="0" smtClean="0"/>
              <a:t>. </a:t>
            </a:r>
          </a:p>
          <a:p>
            <a:pPr marL="914400" lvl="1" indent="-514350">
              <a:buFont typeface="Wingdings" pitchFamily="2" charset="2"/>
              <a:buChar char="ü"/>
            </a:pPr>
            <a:r>
              <a:rPr lang="en-US" dirty="0" smtClean="0"/>
              <a:t>HIS to show date/time of discharge on the ‘bed management’ screen.</a:t>
            </a:r>
          </a:p>
          <a:p>
            <a:pPr marL="914400" lvl="1" indent="-514350">
              <a:buFont typeface="Wingdings" pitchFamily="2" charset="2"/>
              <a:buChar char="ü"/>
            </a:pPr>
            <a:r>
              <a:rPr lang="en-US" dirty="0" smtClean="0"/>
              <a:t>Reception should not initiate allotment of room/bed vacated on the same day unless there is no other option.</a:t>
            </a:r>
          </a:p>
          <a:p>
            <a:pPr marL="514350" indent="-514350"/>
            <a:endParaRPr lang="en-US" dirty="0" smtClean="0"/>
          </a:p>
          <a:p>
            <a:pPr marL="514350" indent="-514350"/>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6600" b="1" u="sng" dirty="0" smtClean="0">
                <a:solidFill>
                  <a:srgbClr val="C00000"/>
                </a:solidFill>
                <a:latin typeface="Monotype Corsiva" pitchFamily="66" charset="0"/>
              </a:rPr>
              <a:t>Recommendations</a:t>
            </a:r>
            <a:endParaRPr lang="en-US" sz="6600" b="1" u="sng" dirty="0">
              <a:solidFill>
                <a:srgbClr val="C00000"/>
              </a:solidFill>
              <a:latin typeface="Monotype Corsiva" pitchFamily="66" charset="0"/>
            </a:endParaRPr>
          </a:p>
        </p:txBody>
      </p:sp>
      <p:sp>
        <p:nvSpPr>
          <p:cNvPr id="3" name="Content Placeholder 2"/>
          <p:cNvSpPr>
            <a:spLocks noGrp="1"/>
          </p:cNvSpPr>
          <p:nvPr>
            <p:ph idx="1"/>
          </p:nvPr>
        </p:nvSpPr>
        <p:spPr>
          <a:xfrm>
            <a:off x="152400" y="990600"/>
            <a:ext cx="8915400" cy="5943600"/>
          </a:xfrm>
        </p:spPr>
        <p:txBody>
          <a:bodyPr>
            <a:noAutofit/>
          </a:bodyPr>
          <a:lstStyle/>
          <a:p>
            <a:pPr marL="514350" indent="-514350">
              <a:lnSpc>
                <a:spcPct val="150000"/>
              </a:lnSpc>
            </a:pPr>
            <a:r>
              <a:rPr lang="en-US" sz="2800" dirty="0" smtClean="0"/>
              <a:t>Most of the complaints are in Semi Private, Private and Deluxe category of rooms. Generally these patients want good service in return of their money. HK Supervisors should be sensitised on this aspect.</a:t>
            </a:r>
          </a:p>
          <a:p>
            <a:pPr marL="514350" indent="-514350">
              <a:lnSpc>
                <a:spcPct val="150000"/>
              </a:lnSpc>
            </a:pPr>
            <a:r>
              <a:rPr lang="en-US" sz="2800" dirty="0" smtClean="0"/>
              <a:t>Private and Deluxe category of rooms can be fully prepared and latched/ locked for occupation. Morning round of HK In- Charge and HK Supervisor can carry out a detailed inspection of these rooms for better quality control</a:t>
            </a:r>
          </a:p>
          <a:p>
            <a:pPr marL="514350" indent="-514350">
              <a:lnSpc>
                <a:spcPct val="150000"/>
              </a:lnSpc>
              <a:buNone/>
            </a:pP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u="sng" dirty="0" smtClean="0">
                <a:solidFill>
                  <a:srgbClr val="C00000"/>
                </a:solidFill>
                <a:latin typeface="Monotype Corsiva" pitchFamily="66" charset="0"/>
              </a:rPr>
              <a:t>Objective</a:t>
            </a:r>
            <a:endParaRPr lang="en-US" sz="6000" b="1" u="sng" dirty="0">
              <a:solidFill>
                <a:srgbClr val="C00000"/>
              </a:solidFill>
              <a:latin typeface="Monotype Corsiva" pitchFamily="66" charset="0"/>
            </a:endParaRPr>
          </a:p>
        </p:txBody>
      </p:sp>
      <p:sp>
        <p:nvSpPr>
          <p:cNvPr id="3" name="Content Placeholder 2"/>
          <p:cNvSpPr>
            <a:spLocks noGrp="1"/>
          </p:cNvSpPr>
          <p:nvPr>
            <p:ph idx="1"/>
          </p:nvPr>
        </p:nvSpPr>
        <p:spPr>
          <a:xfrm>
            <a:off x="228600" y="762000"/>
            <a:ext cx="8915400" cy="6248400"/>
          </a:xfrm>
        </p:spPr>
        <p:txBody>
          <a:bodyPr>
            <a:normAutofit fontScale="70000" lnSpcReduction="20000"/>
          </a:bodyPr>
          <a:lstStyle/>
          <a:p>
            <a:pPr marL="514350" indent="-514350">
              <a:lnSpc>
                <a:spcPct val="150000"/>
              </a:lnSpc>
            </a:pPr>
            <a:r>
              <a:rPr lang="en-IN" sz="4000" b="1" u="sng" dirty="0" smtClean="0"/>
              <a:t>General  Objective</a:t>
            </a:r>
            <a:r>
              <a:rPr lang="en-IN" sz="4000" dirty="0" smtClean="0"/>
              <a:t>.  To streamline the process so as to ensure room readiness on patient admission/ transfer.</a:t>
            </a:r>
          </a:p>
          <a:p>
            <a:pPr lvl="0">
              <a:lnSpc>
                <a:spcPct val="150000"/>
              </a:lnSpc>
            </a:pPr>
            <a:r>
              <a:rPr lang="en-IN" sz="4000" b="1" u="sng" dirty="0" smtClean="0"/>
              <a:t>Specific Objectives</a:t>
            </a:r>
            <a:r>
              <a:rPr lang="en-IN" sz="4000" dirty="0" smtClean="0"/>
              <a:t>.</a:t>
            </a:r>
          </a:p>
          <a:p>
            <a:pPr lvl="1">
              <a:lnSpc>
                <a:spcPct val="150000"/>
              </a:lnSpc>
              <a:buFont typeface="Wingdings" pitchFamily="2" charset="2"/>
              <a:buChar char="ü"/>
            </a:pPr>
            <a:r>
              <a:rPr lang="en-IN" sz="4000" dirty="0" smtClean="0"/>
              <a:t>To study the existing process for preparation of room for patient on admission.</a:t>
            </a:r>
          </a:p>
          <a:p>
            <a:pPr lvl="1">
              <a:lnSpc>
                <a:spcPct val="150000"/>
              </a:lnSpc>
              <a:buFont typeface="Wingdings" pitchFamily="2" charset="2"/>
              <a:buChar char="ü"/>
            </a:pPr>
            <a:r>
              <a:rPr lang="en-IN" sz="4000" dirty="0" smtClean="0"/>
              <a:t>To identify reasons for non-compliance of laid down processes and problems in ensuring a well prepared room on admission.</a:t>
            </a:r>
          </a:p>
          <a:p>
            <a:pPr lvl="1">
              <a:lnSpc>
                <a:spcPct val="150000"/>
              </a:lnSpc>
              <a:buFont typeface="Wingdings" pitchFamily="2" charset="2"/>
              <a:buChar char="ü"/>
            </a:pPr>
            <a:r>
              <a:rPr lang="en-IN" sz="4000" dirty="0" smtClean="0"/>
              <a:t>To suggest remedial measures for ensuring room readiness.</a:t>
            </a:r>
            <a:endParaRPr lang="en-US" sz="4000" dirty="0" smtClean="0"/>
          </a:p>
          <a:p>
            <a:pPr marL="514350" indent="-514350">
              <a:lnSpc>
                <a:spcPct val="150000"/>
              </a:lnSpc>
            </a:pPr>
            <a:endParaRPr lang="en-US" dirty="0" smtClean="0"/>
          </a:p>
          <a:p>
            <a:pPr marL="514350" indent="-514350">
              <a:lnSpc>
                <a:spcPct val="150000"/>
              </a:lnSpc>
            </a:pPr>
            <a:endParaRPr lang="en-US" dirty="0" smtClean="0"/>
          </a:p>
          <a:p>
            <a:pPr marL="514350" indent="-514350">
              <a:lnSpc>
                <a:spcPct val="150000"/>
              </a:lnSpc>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839200" cy="1905000"/>
          </a:xfrm>
        </p:spPr>
        <p:txBody>
          <a:bodyPr>
            <a:noAutofit/>
          </a:bodyPr>
          <a:lstStyle/>
          <a:p>
            <a:pPr algn="ctr">
              <a:buNone/>
            </a:pPr>
            <a:endParaRPr lang="en-US" sz="4800" dirty="0" smtClean="0"/>
          </a:p>
          <a:p>
            <a:pPr algn="ctr">
              <a:buNone/>
            </a:pPr>
            <a:r>
              <a:rPr lang="en-US" sz="4800" dirty="0" smtClean="0"/>
              <a:t>     </a:t>
            </a:r>
            <a:r>
              <a:rPr lang="en-US" sz="7200" b="1" u="sng" dirty="0" smtClean="0">
                <a:solidFill>
                  <a:srgbClr val="C00000"/>
                </a:solidFill>
                <a:latin typeface="Monotype Corsiva" pitchFamily="66" charset="0"/>
              </a:rPr>
              <a:t>Thank   You</a:t>
            </a:r>
          </a:p>
          <a:p>
            <a:pPr algn="ctr">
              <a:buNone/>
            </a:pPr>
            <a:endParaRPr lang="en-US" sz="4800" dirty="0" smtClean="0"/>
          </a:p>
          <a:p>
            <a:pPr algn="ctr">
              <a:buNone/>
            </a:pPr>
            <a:endParaRPr lang="en-US" sz="4800" dirty="0"/>
          </a:p>
        </p:txBody>
      </p:sp>
      <p:pic>
        <p:nvPicPr>
          <p:cNvPr id="4" name="Picture 5" descr="C:\Users\Sundeep Chugh\Desktop\iihmr\summer trg\photos\steve.jpg"/>
          <p:cNvPicPr>
            <a:picLocks noChangeAspect="1" noChangeArrowheads="1"/>
          </p:cNvPicPr>
          <p:nvPr/>
        </p:nvPicPr>
        <p:blipFill>
          <a:blip r:embed="rId2" cstate="print"/>
          <a:srcRect/>
          <a:stretch>
            <a:fillRect/>
          </a:stretch>
        </p:blipFill>
        <p:spPr bwMode="auto">
          <a:xfrm>
            <a:off x="2572891" y="2438003"/>
            <a:ext cx="3655293" cy="365529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u="sng" dirty="0" smtClean="0">
                <a:solidFill>
                  <a:srgbClr val="C00000"/>
                </a:solidFill>
                <a:latin typeface="Monotype Corsiva" pitchFamily="66" charset="0"/>
              </a:rPr>
              <a:t>Methodology</a:t>
            </a:r>
            <a:endParaRPr lang="en-US" sz="6000" b="1" u="sng" dirty="0">
              <a:solidFill>
                <a:srgbClr val="C00000"/>
              </a:solidFill>
              <a:latin typeface="Monotype Corsiva" pitchFamily="66" charset="0"/>
            </a:endParaRPr>
          </a:p>
        </p:txBody>
      </p:sp>
      <p:sp>
        <p:nvSpPr>
          <p:cNvPr id="3" name="Content Placeholder 2"/>
          <p:cNvSpPr>
            <a:spLocks noGrp="1"/>
          </p:cNvSpPr>
          <p:nvPr>
            <p:ph idx="1"/>
          </p:nvPr>
        </p:nvSpPr>
        <p:spPr>
          <a:xfrm>
            <a:off x="228600" y="762000"/>
            <a:ext cx="8915400" cy="6248400"/>
          </a:xfrm>
        </p:spPr>
        <p:txBody>
          <a:bodyPr>
            <a:normAutofit lnSpcReduction="10000"/>
          </a:bodyPr>
          <a:lstStyle/>
          <a:p>
            <a:pPr marL="514350" indent="-514350">
              <a:lnSpc>
                <a:spcPct val="200000"/>
              </a:lnSpc>
            </a:pPr>
            <a:r>
              <a:rPr lang="en-IN" sz="2800" b="1" u="sng" dirty="0" smtClean="0"/>
              <a:t>Study  Design.</a:t>
            </a:r>
            <a:r>
              <a:rPr lang="en-IN" sz="2800" dirty="0" smtClean="0"/>
              <a:t>  The study was prospective and descriptive in nature.</a:t>
            </a:r>
          </a:p>
          <a:p>
            <a:pPr marL="514350" indent="-514350">
              <a:lnSpc>
                <a:spcPct val="200000"/>
              </a:lnSpc>
            </a:pPr>
            <a:r>
              <a:rPr lang="en-US" sz="2800" b="1" u="sng" dirty="0" smtClean="0"/>
              <a:t>Study  Period</a:t>
            </a:r>
            <a:r>
              <a:rPr lang="en-US" sz="2800" dirty="0" smtClean="0"/>
              <a:t>.  From 01 Feb 14 to 30 Apr 14.</a:t>
            </a:r>
          </a:p>
          <a:p>
            <a:pPr marL="514350" indent="-514350">
              <a:lnSpc>
                <a:spcPct val="200000"/>
              </a:lnSpc>
            </a:pPr>
            <a:r>
              <a:rPr lang="en-US" sz="2800" b="1" u="sng" dirty="0" smtClean="0"/>
              <a:t>Study Population</a:t>
            </a:r>
            <a:r>
              <a:rPr lang="en-US" sz="2800" dirty="0" smtClean="0"/>
              <a:t>. All patients getting admitted in </a:t>
            </a:r>
            <a:r>
              <a:rPr lang="en-US" sz="2800" dirty="0" err="1" smtClean="0"/>
              <a:t>Bensups</a:t>
            </a:r>
            <a:r>
              <a:rPr lang="en-US" sz="2800" dirty="0" smtClean="0"/>
              <a:t> Hospital in the months of Feb and Mar 14.</a:t>
            </a:r>
          </a:p>
          <a:p>
            <a:pPr marL="514350" indent="-514350">
              <a:lnSpc>
                <a:spcPct val="200000"/>
              </a:lnSpc>
            </a:pPr>
            <a:r>
              <a:rPr lang="en-US" sz="2800" b="1" u="sng" dirty="0" smtClean="0"/>
              <a:t>Study  Size</a:t>
            </a:r>
            <a:r>
              <a:rPr lang="en-US" sz="2800" dirty="0" smtClean="0"/>
              <a:t>. About 230 admissions were observed in the months of Feb and Mar 14.</a:t>
            </a:r>
          </a:p>
          <a:p>
            <a:pPr marL="514350" indent="-514350">
              <a:lnSpc>
                <a:spcPct val="200000"/>
              </a:lnSpc>
              <a:buNone/>
            </a:pPr>
            <a:endParaRPr lang="en-US" sz="2800" dirty="0" smtClean="0"/>
          </a:p>
          <a:p>
            <a:pPr marL="514350" indent="-514350">
              <a:lnSpc>
                <a:spcPct val="200000"/>
              </a:lnSpc>
            </a:pPr>
            <a:endParaRPr lang="en-US" dirty="0" smtClean="0"/>
          </a:p>
          <a:p>
            <a:pPr marL="514350" indent="-514350">
              <a:lnSpc>
                <a:spcPct val="200000"/>
              </a:lnSpc>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u="sng" dirty="0" smtClean="0">
                <a:solidFill>
                  <a:srgbClr val="C00000"/>
                </a:solidFill>
                <a:latin typeface="Monotype Corsiva" pitchFamily="66" charset="0"/>
              </a:rPr>
              <a:t>Methodology</a:t>
            </a:r>
            <a:endParaRPr lang="en-US" sz="6000" b="1" u="sng" dirty="0">
              <a:solidFill>
                <a:srgbClr val="C00000"/>
              </a:solidFill>
              <a:latin typeface="Monotype Corsiva" pitchFamily="66" charset="0"/>
            </a:endParaRPr>
          </a:p>
        </p:txBody>
      </p:sp>
      <p:sp>
        <p:nvSpPr>
          <p:cNvPr id="3" name="Content Placeholder 2"/>
          <p:cNvSpPr>
            <a:spLocks noGrp="1"/>
          </p:cNvSpPr>
          <p:nvPr>
            <p:ph idx="1"/>
          </p:nvPr>
        </p:nvSpPr>
        <p:spPr>
          <a:xfrm>
            <a:off x="228600" y="762000"/>
            <a:ext cx="8915400" cy="6248400"/>
          </a:xfrm>
        </p:spPr>
        <p:txBody>
          <a:bodyPr>
            <a:normAutofit/>
          </a:bodyPr>
          <a:lstStyle/>
          <a:p>
            <a:pPr marL="514350" indent="-514350">
              <a:lnSpc>
                <a:spcPct val="150000"/>
              </a:lnSpc>
            </a:pPr>
            <a:r>
              <a:rPr lang="en-US" sz="2800" b="1" u="sng" dirty="0" smtClean="0"/>
              <a:t>Type of Sampling</a:t>
            </a:r>
            <a:r>
              <a:rPr lang="en-US" sz="2800" dirty="0" smtClean="0"/>
              <a:t>.  Convenience sampling.</a:t>
            </a:r>
          </a:p>
          <a:p>
            <a:pPr marL="514350" indent="-514350">
              <a:lnSpc>
                <a:spcPct val="150000"/>
              </a:lnSpc>
            </a:pPr>
            <a:r>
              <a:rPr lang="en-US" sz="2800" b="1" u="sng" dirty="0" smtClean="0"/>
              <a:t>Type of Data</a:t>
            </a:r>
            <a:r>
              <a:rPr lang="en-US" sz="2800" dirty="0" smtClean="0"/>
              <a:t>.</a:t>
            </a:r>
          </a:p>
          <a:p>
            <a:pPr marL="914400" lvl="1" indent="-514350">
              <a:lnSpc>
                <a:spcPct val="150000"/>
              </a:lnSpc>
              <a:buFont typeface="Wingdings" pitchFamily="2" charset="2"/>
              <a:buChar char="ü"/>
            </a:pPr>
            <a:r>
              <a:rPr lang="en-US" b="1" u="sng" dirty="0" smtClean="0"/>
              <a:t>Primary  Data.</a:t>
            </a:r>
            <a:r>
              <a:rPr lang="en-US" dirty="0" smtClean="0"/>
              <a:t>  On time tracking sheet.</a:t>
            </a:r>
          </a:p>
          <a:p>
            <a:pPr marL="914400" lvl="1" indent="-514350">
              <a:lnSpc>
                <a:spcPct val="150000"/>
              </a:lnSpc>
              <a:buFont typeface="Wingdings" pitchFamily="2" charset="2"/>
              <a:buChar char="ü"/>
            </a:pPr>
            <a:r>
              <a:rPr lang="en-US" b="1" u="sng" dirty="0" smtClean="0"/>
              <a:t>Secondary Data.</a:t>
            </a:r>
            <a:r>
              <a:rPr lang="en-US" dirty="0" smtClean="0"/>
              <a:t>  Through HIS of the </a:t>
            </a:r>
            <a:r>
              <a:rPr lang="en-US" dirty="0" err="1" smtClean="0"/>
              <a:t>Bensups</a:t>
            </a:r>
            <a:r>
              <a:rPr lang="en-US" dirty="0" smtClean="0"/>
              <a:t> Hospital.</a:t>
            </a:r>
          </a:p>
          <a:p>
            <a:pPr marL="514350" indent="-514350">
              <a:lnSpc>
                <a:spcPct val="150000"/>
              </a:lnSpc>
            </a:pPr>
            <a:r>
              <a:rPr lang="en-US" sz="2800" b="1" u="sng" dirty="0" smtClean="0"/>
              <a:t>Data Collection Tools.</a:t>
            </a:r>
          </a:p>
          <a:p>
            <a:pPr marL="914400" lvl="1" indent="-514350">
              <a:lnSpc>
                <a:spcPct val="150000"/>
              </a:lnSpc>
              <a:buFont typeface="Wingdings" pitchFamily="2" charset="2"/>
              <a:buChar char="ü"/>
            </a:pPr>
            <a:r>
              <a:rPr lang="en-US" dirty="0" smtClean="0"/>
              <a:t>Direct observation.</a:t>
            </a:r>
          </a:p>
          <a:p>
            <a:pPr marL="914400" lvl="1" indent="-514350">
              <a:lnSpc>
                <a:spcPct val="150000"/>
              </a:lnSpc>
              <a:buFont typeface="Wingdings" pitchFamily="2" charset="2"/>
              <a:buChar char="ü"/>
            </a:pPr>
            <a:r>
              <a:rPr lang="en-US" dirty="0" smtClean="0"/>
              <a:t>Time tracking sheet.</a:t>
            </a:r>
          </a:p>
          <a:p>
            <a:pPr marL="914400" lvl="1" indent="-514350">
              <a:lnSpc>
                <a:spcPct val="150000"/>
              </a:lnSpc>
            </a:pPr>
            <a:endParaRPr lang="en-US" sz="2400" dirty="0" smtClean="0"/>
          </a:p>
          <a:p>
            <a:pPr marL="514350" indent="-514350">
              <a:lnSpc>
                <a:spcPct val="150000"/>
              </a:lnSpc>
            </a:pPr>
            <a:endParaRPr lang="en-US" sz="2800" dirty="0" smtClean="0"/>
          </a:p>
          <a:p>
            <a:pPr marL="514350" indent="-514350">
              <a:lnSpc>
                <a:spcPct val="150000"/>
              </a:lnSpc>
            </a:pPr>
            <a:endParaRPr lang="en-US" dirty="0" smtClean="0"/>
          </a:p>
          <a:p>
            <a:pPr marL="514350" indent="-514350">
              <a:lnSpc>
                <a:spcPct val="150000"/>
              </a:lnSpc>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6000" b="1" u="sng" dirty="0" smtClean="0">
                <a:solidFill>
                  <a:srgbClr val="C00000"/>
                </a:solidFill>
                <a:latin typeface="Monotype Corsiva" pitchFamily="66" charset="0"/>
              </a:rPr>
              <a:t>Methodology</a:t>
            </a:r>
            <a:endParaRPr lang="en-US" sz="6000" b="1" u="sng" dirty="0">
              <a:solidFill>
                <a:srgbClr val="C00000"/>
              </a:solidFill>
              <a:latin typeface="Monotype Corsiva" pitchFamily="66" charset="0"/>
            </a:endParaRPr>
          </a:p>
        </p:txBody>
      </p:sp>
      <p:sp>
        <p:nvSpPr>
          <p:cNvPr id="3" name="Content Placeholder 2"/>
          <p:cNvSpPr>
            <a:spLocks noGrp="1"/>
          </p:cNvSpPr>
          <p:nvPr>
            <p:ph idx="1"/>
          </p:nvPr>
        </p:nvSpPr>
        <p:spPr>
          <a:xfrm>
            <a:off x="228600" y="685800"/>
            <a:ext cx="8915400" cy="6248400"/>
          </a:xfrm>
        </p:spPr>
        <p:txBody>
          <a:bodyPr>
            <a:normAutofit fontScale="92500" lnSpcReduction="20000"/>
          </a:bodyPr>
          <a:lstStyle/>
          <a:p>
            <a:pPr marL="514350" indent="-514350">
              <a:lnSpc>
                <a:spcPct val="150000"/>
              </a:lnSpc>
            </a:pPr>
            <a:r>
              <a:rPr lang="en-US" sz="2800" b="1" u="sng" dirty="0" smtClean="0"/>
              <a:t>Time Tracking Sheet</a:t>
            </a:r>
            <a:r>
              <a:rPr lang="en-US" sz="2800" dirty="0" smtClean="0"/>
              <a:t>.  The occurrence of following events were recorded in time tracking sheet:-</a:t>
            </a:r>
          </a:p>
          <a:p>
            <a:pPr marL="914400" lvl="1" indent="-514350">
              <a:lnSpc>
                <a:spcPct val="150000"/>
              </a:lnSpc>
              <a:buFont typeface="Wingdings" pitchFamily="2" charset="2"/>
              <a:buChar char="ü"/>
            </a:pPr>
            <a:r>
              <a:rPr lang="en-US" dirty="0" smtClean="0"/>
              <a:t>Patient arrival time at IPD reception.</a:t>
            </a:r>
          </a:p>
          <a:p>
            <a:pPr marL="914400" lvl="1" indent="-514350">
              <a:lnSpc>
                <a:spcPct val="150000"/>
              </a:lnSpc>
              <a:buFont typeface="Wingdings" pitchFamily="2" charset="2"/>
              <a:buChar char="ü"/>
            </a:pPr>
            <a:r>
              <a:rPr lang="en-US" dirty="0" smtClean="0"/>
              <a:t> Time at which reception </a:t>
            </a:r>
            <a:r>
              <a:rPr lang="en-US" dirty="0" smtClean="0"/>
              <a:t>clerk informs </a:t>
            </a:r>
            <a:r>
              <a:rPr lang="en-US" dirty="0" smtClean="0"/>
              <a:t>Floor Manager to confirm room availability and consequent allotment.</a:t>
            </a:r>
          </a:p>
          <a:p>
            <a:pPr marL="914400" lvl="1" indent="-514350">
              <a:lnSpc>
                <a:spcPct val="150000"/>
              </a:lnSpc>
              <a:buFont typeface="Wingdings" pitchFamily="2" charset="2"/>
              <a:buChar char="ü"/>
            </a:pPr>
            <a:r>
              <a:rPr lang="en-US" dirty="0" smtClean="0"/>
              <a:t>Time at which Floor Manager informs HK Supervisor about room allotment.</a:t>
            </a:r>
          </a:p>
          <a:p>
            <a:pPr marL="914400" lvl="1" indent="-514350">
              <a:lnSpc>
                <a:spcPct val="150000"/>
              </a:lnSpc>
              <a:buFont typeface="Wingdings" pitchFamily="2" charset="2"/>
              <a:buChar char="ü"/>
            </a:pPr>
            <a:r>
              <a:rPr lang="en-US" dirty="0" smtClean="0"/>
              <a:t>Time at which HK Supervisor checks the room preparedness and confirms it ready for occupation.</a:t>
            </a:r>
          </a:p>
          <a:p>
            <a:pPr marL="914400" lvl="1" indent="-514350">
              <a:lnSpc>
                <a:spcPct val="150000"/>
              </a:lnSpc>
              <a:buFont typeface="Wingdings" pitchFamily="2" charset="2"/>
              <a:buChar char="ü"/>
            </a:pPr>
            <a:r>
              <a:rPr lang="en-US" dirty="0" smtClean="0"/>
              <a:t>Complaints if any about the room by the patient/ attendant.</a:t>
            </a:r>
          </a:p>
          <a:p>
            <a:pPr marL="514350" indent="-514350">
              <a:lnSpc>
                <a:spcPct val="150000"/>
              </a:lnSpc>
            </a:pPr>
            <a:endParaRPr lang="en-US" dirty="0" smtClean="0"/>
          </a:p>
          <a:p>
            <a:pPr marL="514350" indent="-514350">
              <a:lnSpc>
                <a:spcPct val="150000"/>
              </a:lnSpc>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6000" b="1" u="sng" dirty="0" smtClean="0">
                <a:solidFill>
                  <a:srgbClr val="C00000"/>
                </a:solidFill>
                <a:latin typeface="Monotype Corsiva" pitchFamily="66" charset="0"/>
              </a:rPr>
              <a:t>Limitations  of the Study</a:t>
            </a:r>
            <a:endParaRPr lang="en-US" sz="6000" b="1" u="sng" dirty="0">
              <a:solidFill>
                <a:srgbClr val="C00000"/>
              </a:solidFill>
              <a:latin typeface="Monotype Corsiva" pitchFamily="66" charset="0"/>
            </a:endParaRPr>
          </a:p>
        </p:txBody>
      </p:sp>
      <p:sp>
        <p:nvSpPr>
          <p:cNvPr id="3" name="Content Placeholder 2"/>
          <p:cNvSpPr>
            <a:spLocks noGrp="1"/>
          </p:cNvSpPr>
          <p:nvPr>
            <p:ph idx="1"/>
          </p:nvPr>
        </p:nvSpPr>
        <p:spPr>
          <a:xfrm>
            <a:off x="228600" y="1447800"/>
            <a:ext cx="8915400" cy="6248400"/>
          </a:xfrm>
        </p:spPr>
        <p:txBody>
          <a:bodyPr>
            <a:normAutofit/>
          </a:bodyPr>
          <a:lstStyle/>
          <a:p>
            <a:pPr marL="514350" indent="-514350">
              <a:lnSpc>
                <a:spcPct val="200000"/>
              </a:lnSpc>
            </a:pPr>
            <a:r>
              <a:rPr lang="en-US" sz="2800" dirty="0" smtClean="0"/>
              <a:t>Admissions  occurring between 9 am  and 5.30 pm only were observed.</a:t>
            </a:r>
          </a:p>
          <a:p>
            <a:pPr marL="514350" indent="-514350">
              <a:lnSpc>
                <a:spcPct val="200000"/>
              </a:lnSpc>
            </a:pPr>
            <a:r>
              <a:rPr lang="en-US" sz="2800" dirty="0" smtClean="0"/>
              <a:t>No observations recorded on Sundays and holidays.</a:t>
            </a:r>
          </a:p>
          <a:p>
            <a:pPr marL="514350" indent="-514350">
              <a:lnSpc>
                <a:spcPct val="200000"/>
              </a:lnSpc>
            </a:pPr>
            <a:r>
              <a:rPr lang="en-US" sz="2800" dirty="0" smtClean="0"/>
              <a:t>Admissions in ICU /  emergency were not observed as there were no complaints in this category.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4800" b="1" u="sng" dirty="0" smtClean="0">
                <a:solidFill>
                  <a:srgbClr val="C00000"/>
                </a:solidFill>
                <a:latin typeface="Monotype Corsiva" pitchFamily="66" charset="0"/>
              </a:rPr>
              <a:t>Definitions</a:t>
            </a:r>
            <a:endParaRPr lang="en-US" sz="4800" b="1" u="sng" dirty="0">
              <a:solidFill>
                <a:srgbClr val="C00000"/>
              </a:solidFill>
              <a:latin typeface="Monotype Corsiva" pitchFamily="66" charset="0"/>
            </a:endParaRPr>
          </a:p>
        </p:txBody>
      </p:sp>
      <p:sp>
        <p:nvSpPr>
          <p:cNvPr id="3" name="Content Placeholder 2"/>
          <p:cNvSpPr>
            <a:spLocks noGrp="1"/>
          </p:cNvSpPr>
          <p:nvPr>
            <p:ph idx="1"/>
          </p:nvPr>
        </p:nvSpPr>
        <p:spPr>
          <a:xfrm>
            <a:off x="0" y="838200"/>
            <a:ext cx="9144000" cy="6248400"/>
          </a:xfrm>
        </p:spPr>
        <p:txBody>
          <a:bodyPr>
            <a:noAutofit/>
          </a:bodyPr>
          <a:lstStyle/>
          <a:p>
            <a:pPr marL="514350" indent="-514350">
              <a:lnSpc>
                <a:spcPct val="150000"/>
              </a:lnSpc>
            </a:pPr>
            <a:r>
              <a:rPr lang="en-US" sz="2400" b="1" u="sng" dirty="0" smtClean="0"/>
              <a:t>Complaints.</a:t>
            </a:r>
            <a:r>
              <a:rPr lang="en-US" sz="2400" dirty="0" smtClean="0"/>
              <a:t>  Reports of following nature were accepted as complaint against room readiness:-</a:t>
            </a:r>
          </a:p>
          <a:p>
            <a:pPr marL="914400" lvl="1" indent="-514350">
              <a:lnSpc>
                <a:spcPct val="150000"/>
              </a:lnSpc>
              <a:buFont typeface="Wingdings" pitchFamily="2" charset="2"/>
              <a:buChar char="ü"/>
            </a:pPr>
            <a:r>
              <a:rPr lang="en-US" sz="2400" dirty="0" smtClean="0"/>
              <a:t>Bed sheet stained / torn/ not spread properly. Bed sheet not available for attendant’s bed.</a:t>
            </a:r>
          </a:p>
          <a:p>
            <a:pPr marL="914400" lvl="1" indent="-514350">
              <a:lnSpc>
                <a:spcPct val="150000"/>
              </a:lnSpc>
              <a:buFont typeface="Wingdings" pitchFamily="2" charset="2"/>
              <a:buChar char="ü"/>
            </a:pPr>
            <a:r>
              <a:rPr lang="en-US" sz="2400" dirty="0" smtClean="0"/>
              <a:t>Cleanliness of the room / toilet not up to the standard. Waste bucket not cleared of old garbage.</a:t>
            </a:r>
          </a:p>
          <a:p>
            <a:pPr marL="914400" lvl="1" indent="-514350">
              <a:lnSpc>
                <a:spcPct val="150000"/>
              </a:lnSpc>
              <a:buFont typeface="Wingdings" pitchFamily="2" charset="2"/>
              <a:buChar char="ü"/>
            </a:pPr>
            <a:r>
              <a:rPr lang="en-US" sz="2400" dirty="0" smtClean="0"/>
              <a:t>Water glass or jug not cleaned properly. </a:t>
            </a:r>
          </a:p>
          <a:p>
            <a:pPr marL="914400" lvl="1" indent="-514350">
              <a:lnSpc>
                <a:spcPct val="150000"/>
              </a:lnSpc>
              <a:buFont typeface="Wingdings" pitchFamily="2" charset="2"/>
              <a:buChar char="ü"/>
            </a:pPr>
            <a:r>
              <a:rPr lang="en-US" sz="2400" dirty="0" smtClean="0"/>
              <a:t>Furniture not dusted properly or not laid out as per instructions.</a:t>
            </a:r>
          </a:p>
          <a:p>
            <a:pPr marL="914400" lvl="1" indent="-514350">
              <a:lnSpc>
                <a:spcPct val="150000"/>
              </a:lnSpc>
              <a:buFont typeface="Wingdings" pitchFamily="2" charset="2"/>
              <a:buChar char="ü"/>
            </a:pPr>
            <a:r>
              <a:rPr lang="en-US" sz="2400" dirty="0" smtClean="0"/>
              <a:t>Any foul smell in the room/ toilet.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ole Efficacy Lab in Org Behaviour Aug 12">
  <a:themeElements>
    <a:clrScheme name="Custom 1">
      <a:dk1>
        <a:sysClr val="windowText" lastClr="000000"/>
      </a:dk1>
      <a:lt1>
        <a:sysClr val="window" lastClr="FFFFFF"/>
      </a:lt1>
      <a:dk2>
        <a:srgbClr val="424456"/>
      </a:dk2>
      <a:lt2>
        <a:srgbClr val="DEDEDE"/>
      </a:lt2>
      <a:accent1>
        <a:srgbClr val="00FF00"/>
      </a:accent1>
      <a:accent2>
        <a:srgbClr val="FF6699"/>
      </a:accent2>
      <a:accent3>
        <a:srgbClr val="009900"/>
      </a:accent3>
      <a:accent4>
        <a:srgbClr val="FF0000"/>
      </a:accent4>
      <a:accent5>
        <a:srgbClr val="004C00"/>
      </a:accent5>
      <a:accent6>
        <a:srgbClr val="FF3300"/>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11814</TotalTime>
  <Words>2291</Words>
  <Application>Microsoft Office PowerPoint</Application>
  <PresentationFormat>On-screen Show (4:3)</PresentationFormat>
  <Paragraphs>221</Paragraphs>
  <Slides>40</Slides>
  <Notes>0</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Office Theme</vt:lpstr>
      <vt:lpstr>Role Efficacy Lab in Org Behaviour Aug 12</vt:lpstr>
      <vt:lpstr>Slide 1</vt:lpstr>
      <vt:lpstr>About  Bensups   Hospital</vt:lpstr>
      <vt:lpstr>Introduction  :  Problem  </vt:lpstr>
      <vt:lpstr>Objective</vt:lpstr>
      <vt:lpstr>Methodology</vt:lpstr>
      <vt:lpstr>Methodology</vt:lpstr>
      <vt:lpstr>Methodology</vt:lpstr>
      <vt:lpstr>Limitations  of the Study</vt:lpstr>
      <vt:lpstr>Definitions</vt:lpstr>
      <vt:lpstr>Definitions</vt:lpstr>
      <vt:lpstr>Slide 11</vt:lpstr>
      <vt:lpstr>Existing  Procedure</vt:lpstr>
      <vt:lpstr>Slide 13</vt:lpstr>
      <vt:lpstr>Slide 14</vt:lpstr>
      <vt:lpstr>Preparation  of  Room  in  Advance  </vt:lpstr>
      <vt:lpstr>HK  Supervisor  :  Responsibilities</vt:lpstr>
      <vt:lpstr>Availability  Pattern  of  HK  Supervisor</vt:lpstr>
      <vt:lpstr>Slide 18</vt:lpstr>
      <vt:lpstr>HK  Supervisor  :  Availability &amp; Responsibilities</vt:lpstr>
      <vt:lpstr>H K Supervisor :  How to Contact ?</vt:lpstr>
      <vt:lpstr>Problem  : Preparation  of  Room  in  Advance  </vt:lpstr>
      <vt:lpstr>Problem  : Bed Sheets</vt:lpstr>
      <vt:lpstr>Slide 23</vt:lpstr>
      <vt:lpstr>Slide 24</vt:lpstr>
      <vt:lpstr>Slide 25</vt:lpstr>
      <vt:lpstr>Slide 26</vt:lpstr>
      <vt:lpstr>Slide 27</vt:lpstr>
      <vt:lpstr>Slide 28</vt:lpstr>
      <vt:lpstr>Slide 29</vt:lpstr>
      <vt:lpstr>Summary  of Findings  </vt:lpstr>
      <vt:lpstr>Summary  of Findings  </vt:lpstr>
      <vt:lpstr>Summary  of Findings  </vt:lpstr>
      <vt:lpstr>Summary  of Findings  </vt:lpstr>
      <vt:lpstr>Summary  of Findings  </vt:lpstr>
      <vt:lpstr>Recommendations</vt:lpstr>
      <vt:lpstr>Recommendations</vt:lpstr>
      <vt:lpstr>Recommendations</vt:lpstr>
      <vt:lpstr>Recommendations</vt:lpstr>
      <vt:lpstr>Recommendations</vt:lpstr>
      <vt:lpstr>Slide 40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Sundeep Chugh</dc:creator>
  <cp:lastModifiedBy>Sundeep Chugh</cp:lastModifiedBy>
  <cp:revision>46</cp:revision>
  <dcterms:created xsi:type="dcterms:W3CDTF">2006-08-16T00:00:00Z</dcterms:created>
  <dcterms:modified xsi:type="dcterms:W3CDTF">2014-05-08T16:45:40Z</dcterms:modified>
</cp:coreProperties>
</file>