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charts/chart2.xml" ContentType="application/vnd.openxmlformats-officedocument.drawingml.chart+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88" r:id="rId7"/>
    <p:sldId id="262" r:id="rId8"/>
    <p:sldId id="316" r:id="rId9"/>
    <p:sldId id="263" r:id="rId10"/>
    <p:sldId id="264" r:id="rId11"/>
    <p:sldId id="265" r:id="rId12"/>
    <p:sldId id="266" r:id="rId13"/>
    <p:sldId id="267" r:id="rId14"/>
    <p:sldId id="268" r:id="rId15"/>
    <p:sldId id="269" r:id="rId16"/>
    <p:sldId id="290" r:id="rId17"/>
    <p:sldId id="292" r:id="rId18"/>
    <p:sldId id="296" r:id="rId19"/>
    <p:sldId id="318" r:id="rId20"/>
    <p:sldId id="303" r:id="rId21"/>
    <p:sldId id="304" r:id="rId22"/>
    <p:sldId id="317" r:id="rId23"/>
    <p:sldId id="310" r:id="rId24"/>
    <p:sldId id="311" r:id="rId25"/>
    <p:sldId id="312" r:id="rId26"/>
    <p:sldId id="313" r:id="rId27"/>
    <p:sldId id="314" r:id="rId28"/>
    <p:sldId id="315"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coding%20.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Pulkit%20Kathuria\Documents\FINAL%20COD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pie3DChart>
        <c:varyColors val="1"/>
      </c:pie3DChart>
    </c:plotArea>
    <c:legend>
      <c:legendPos val="r"/>
      <c:layout>
        <c:manualLayout>
          <c:xMode val="edge"/>
          <c:yMode val="edge"/>
          <c:x val="0.67246487150441514"/>
          <c:y val="0.25307594346896778"/>
          <c:w val="0.31764526163759582"/>
          <c:h val="0.59644512964562768"/>
        </c:manualLayout>
      </c:layout>
      <c:txPr>
        <a:bodyPr/>
        <a:lstStyle/>
        <a:p>
          <a:pPr rtl="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stacked"/>
        <c:overlap val="100"/>
        <c:axId val="68794240"/>
        <c:axId val="68795776"/>
      </c:barChart>
      <c:catAx>
        <c:axId val="68794240"/>
        <c:scaling>
          <c:orientation val="minMax"/>
        </c:scaling>
        <c:axPos val="b"/>
        <c:tickLblPos val="nextTo"/>
        <c:crossAx val="68795776"/>
        <c:crosses val="autoZero"/>
        <c:auto val="1"/>
        <c:lblAlgn val="ctr"/>
        <c:lblOffset val="100"/>
      </c:catAx>
      <c:valAx>
        <c:axId val="68795776"/>
        <c:scaling>
          <c:orientation val="minMax"/>
        </c:scaling>
        <c:axPos val="l"/>
        <c:title>
          <c:tx>
            <c:rich>
              <a:bodyPr rot="-5400000" vert="horz"/>
              <a:lstStyle/>
              <a:p>
                <a:pPr>
                  <a:defRPr/>
                </a:pPr>
                <a:r>
                  <a:rPr lang="en-IN"/>
                  <a:t>Mean</a:t>
                </a:r>
                <a:r>
                  <a:rPr lang="en-IN" baseline="0"/>
                  <a:t> Score</a:t>
                </a:r>
                <a:endParaRPr lang="en-IN"/>
              </a:p>
            </c:rich>
          </c:tx>
          <c:layout/>
        </c:title>
        <c:numFmt formatCode="General" sourceLinked="1"/>
        <c:tickLblPos val="nextTo"/>
        <c:crossAx val="68794240"/>
        <c:crosses val="autoZero"/>
        <c:crossBetween val="between"/>
      </c:valAx>
    </c:plotArea>
    <c:plotVisOnly val="1"/>
  </c:chart>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8C7666-0A5E-48B7-A671-1EAD859B9D5F}"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IN"/>
        </a:p>
      </dgm:t>
    </dgm:pt>
    <dgm:pt modelId="{528EFB60-B1F9-4A9E-834B-2C25DCAA46F5}">
      <dgm:prSet/>
      <dgm:spPr/>
      <dgm:t>
        <a:bodyPr/>
        <a:lstStyle/>
        <a:p>
          <a:pPr rtl="0"/>
          <a:r>
            <a:rPr lang="en-US" dirty="0" smtClean="0"/>
            <a:t>NHI, a 104</a:t>
          </a:r>
          <a:r>
            <a:rPr lang="en-US" b="1" dirty="0" smtClean="0"/>
            <a:t> bedded hospital, </a:t>
          </a:r>
          <a:r>
            <a:rPr lang="en-US" dirty="0" smtClean="0"/>
            <a:t>running successfully for the past 31 years.</a:t>
          </a:r>
          <a:endParaRPr lang="en-IN" dirty="0"/>
        </a:p>
      </dgm:t>
    </dgm:pt>
    <dgm:pt modelId="{559DB017-4305-4E9D-B1C0-4490A699DABC}" type="parTrans" cxnId="{1DBF2715-E233-4CFA-A8B8-23443A7F535E}">
      <dgm:prSet/>
      <dgm:spPr/>
      <dgm:t>
        <a:bodyPr/>
        <a:lstStyle/>
        <a:p>
          <a:endParaRPr lang="en-IN"/>
        </a:p>
      </dgm:t>
    </dgm:pt>
    <dgm:pt modelId="{AD988DB8-D3D3-447D-8866-136AE1D03285}" type="sibTrans" cxnId="{1DBF2715-E233-4CFA-A8B8-23443A7F535E}">
      <dgm:prSet/>
      <dgm:spPr/>
      <dgm:t>
        <a:bodyPr/>
        <a:lstStyle/>
        <a:p>
          <a:endParaRPr lang="en-IN"/>
        </a:p>
      </dgm:t>
    </dgm:pt>
    <dgm:pt modelId="{275C442B-6136-49B2-9A50-21716A24C0EA}">
      <dgm:prSet/>
      <dgm:spPr/>
      <dgm:t>
        <a:bodyPr/>
        <a:lstStyle/>
        <a:p>
          <a:pPr rtl="0"/>
          <a:r>
            <a:rPr lang="en-US" dirty="0" smtClean="0"/>
            <a:t>Brainchild of Doyen of Cardiology, Dr. S. Padmavati</a:t>
          </a:r>
          <a:endParaRPr lang="en-US" dirty="0"/>
        </a:p>
      </dgm:t>
    </dgm:pt>
    <dgm:pt modelId="{201BD86E-5FF7-4D67-A91B-5EFA76BBEF7C}" type="parTrans" cxnId="{C16FDBD7-4173-4417-A108-B564E98E7768}">
      <dgm:prSet/>
      <dgm:spPr/>
      <dgm:t>
        <a:bodyPr/>
        <a:lstStyle/>
        <a:p>
          <a:endParaRPr lang="en-IN"/>
        </a:p>
      </dgm:t>
    </dgm:pt>
    <dgm:pt modelId="{BB59EB16-0E26-462F-83CE-27714E3E7E67}" type="sibTrans" cxnId="{C16FDBD7-4173-4417-A108-B564E98E7768}">
      <dgm:prSet/>
      <dgm:spPr/>
      <dgm:t>
        <a:bodyPr/>
        <a:lstStyle/>
        <a:p>
          <a:endParaRPr lang="en-IN"/>
        </a:p>
      </dgm:t>
    </dgm:pt>
    <dgm:pt modelId="{0E491B67-180F-4574-9E34-8E6F4A9549CC}">
      <dgm:prSet/>
      <dgm:spPr>
        <a:solidFill>
          <a:srgbClr val="0070C0"/>
        </a:solidFill>
      </dgm:spPr>
      <dgm:t>
        <a:bodyPr/>
        <a:lstStyle/>
        <a:p>
          <a:pPr rtl="0"/>
          <a:r>
            <a:rPr lang="en-US" dirty="0" smtClean="0"/>
            <a:t>Landmark  in healthcare delivery in India</a:t>
          </a:r>
          <a:endParaRPr lang="en-IN" dirty="0"/>
        </a:p>
      </dgm:t>
    </dgm:pt>
    <dgm:pt modelId="{C36DF254-0078-4366-966A-E4840AB05C1E}" type="parTrans" cxnId="{A85C31F6-8DC5-4392-BF3A-0A24384CE234}">
      <dgm:prSet/>
      <dgm:spPr/>
      <dgm:t>
        <a:bodyPr/>
        <a:lstStyle/>
        <a:p>
          <a:endParaRPr lang="en-IN"/>
        </a:p>
      </dgm:t>
    </dgm:pt>
    <dgm:pt modelId="{C6A13DD6-842E-42A9-8A4C-9515B48EEC5C}" type="sibTrans" cxnId="{A85C31F6-8DC5-4392-BF3A-0A24384CE234}">
      <dgm:prSet/>
      <dgm:spPr/>
      <dgm:t>
        <a:bodyPr/>
        <a:lstStyle/>
        <a:p>
          <a:endParaRPr lang="en-IN"/>
        </a:p>
      </dgm:t>
    </dgm:pt>
    <dgm:pt modelId="{6A5AB8FC-5A93-4E3F-A665-F5B7D78521B2}">
      <dgm:prSet/>
      <dgm:spPr>
        <a:solidFill>
          <a:srgbClr val="7030A0"/>
        </a:solidFill>
      </dgm:spPr>
      <dgm:t>
        <a:bodyPr/>
        <a:lstStyle/>
        <a:p>
          <a:pPr rtl="0"/>
          <a:r>
            <a:rPr lang="en-US" dirty="0" smtClean="0"/>
            <a:t>First</a:t>
          </a:r>
          <a:r>
            <a:rPr lang="en-US" baseline="0" dirty="0" smtClean="0"/>
            <a:t> Heart Institute in India</a:t>
          </a:r>
          <a:endParaRPr lang="en-US" dirty="0"/>
        </a:p>
      </dgm:t>
    </dgm:pt>
    <dgm:pt modelId="{D7442A0A-1ADA-407D-B7C8-B0596254978C}" type="parTrans" cxnId="{CC2FB427-24CF-4D3E-8A80-02B4DD198E0A}">
      <dgm:prSet/>
      <dgm:spPr/>
      <dgm:t>
        <a:bodyPr/>
        <a:lstStyle/>
        <a:p>
          <a:endParaRPr lang="en-IN"/>
        </a:p>
      </dgm:t>
    </dgm:pt>
    <dgm:pt modelId="{6225365B-3E0A-490D-B848-A296C5441776}" type="sibTrans" cxnId="{CC2FB427-24CF-4D3E-8A80-02B4DD198E0A}">
      <dgm:prSet/>
      <dgm:spPr/>
      <dgm:t>
        <a:bodyPr/>
        <a:lstStyle/>
        <a:p>
          <a:endParaRPr lang="en-IN"/>
        </a:p>
      </dgm:t>
    </dgm:pt>
    <dgm:pt modelId="{3E9B90E9-318C-4F21-8DF6-9C21C0460F7E}">
      <dgm:prSet/>
      <dgm:spPr>
        <a:solidFill>
          <a:srgbClr val="002060"/>
        </a:solidFill>
      </dgm:spPr>
      <dgm:t>
        <a:bodyPr/>
        <a:lstStyle/>
        <a:p>
          <a:pPr rtl="0"/>
          <a:r>
            <a:rPr lang="en-IN" b="0" i="0" dirty="0" smtClean="0"/>
            <a:t>First private sector cardiac catheterisation laboratory to be established in the </a:t>
          </a:r>
          <a:r>
            <a:rPr lang="en-IN" b="1" i="0" dirty="0" smtClean="0"/>
            <a:t>'Southern Hemisphere'</a:t>
          </a:r>
          <a:endParaRPr lang="en-US" dirty="0"/>
        </a:p>
      </dgm:t>
    </dgm:pt>
    <dgm:pt modelId="{7656578F-2C35-476D-87AB-3290FE738B7B}" type="parTrans" cxnId="{C699331F-18FE-4614-927E-9E8B26F3B701}">
      <dgm:prSet/>
      <dgm:spPr/>
      <dgm:t>
        <a:bodyPr/>
        <a:lstStyle/>
        <a:p>
          <a:endParaRPr lang="en-IN"/>
        </a:p>
      </dgm:t>
    </dgm:pt>
    <dgm:pt modelId="{BC9478D6-B59E-4967-857B-80D31BEAD9D3}" type="sibTrans" cxnId="{C699331F-18FE-4614-927E-9E8B26F3B701}">
      <dgm:prSet/>
      <dgm:spPr/>
      <dgm:t>
        <a:bodyPr/>
        <a:lstStyle/>
        <a:p>
          <a:endParaRPr lang="en-IN"/>
        </a:p>
      </dgm:t>
    </dgm:pt>
    <dgm:pt modelId="{94E3DF61-51C1-4268-8C1D-0DF6C0271F68}" type="pres">
      <dgm:prSet presAssocID="{318C7666-0A5E-48B7-A671-1EAD859B9D5F}" presName="linear" presStyleCnt="0">
        <dgm:presLayoutVars>
          <dgm:animLvl val="lvl"/>
          <dgm:resizeHandles val="exact"/>
        </dgm:presLayoutVars>
      </dgm:prSet>
      <dgm:spPr/>
      <dgm:t>
        <a:bodyPr/>
        <a:lstStyle/>
        <a:p>
          <a:endParaRPr lang="en-IN"/>
        </a:p>
      </dgm:t>
    </dgm:pt>
    <dgm:pt modelId="{5C46C10A-DF1C-42BA-8921-620872953B57}" type="pres">
      <dgm:prSet presAssocID="{528EFB60-B1F9-4A9E-834B-2C25DCAA46F5}" presName="parentText" presStyleLbl="node1" presStyleIdx="0" presStyleCnt="5">
        <dgm:presLayoutVars>
          <dgm:chMax val="0"/>
          <dgm:bulletEnabled val="1"/>
        </dgm:presLayoutVars>
      </dgm:prSet>
      <dgm:spPr/>
      <dgm:t>
        <a:bodyPr/>
        <a:lstStyle/>
        <a:p>
          <a:endParaRPr lang="en-IN"/>
        </a:p>
      </dgm:t>
    </dgm:pt>
    <dgm:pt modelId="{55628B9E-5918-4AA5-9E7D-7A8589B8AEA4}" type="pres">
      <dgm:prSet presAssocID="{AD988DB8-D3D3-447D-8866-136AE1D03285}" presName="spacer" presStyleCnt="0"/>
      <dgm:spPr/>
    </dgm:pt>
    <dgm:pt modelId="{7C7E1A29-B618-41F0-8D80-1F3C490A85A2}" type="pres">
      <dgm:prSet presAssocID="{275C442B-6136-49B2-9A50-21716A24C0EA}" presName="parentText" presStyleLbl="node1" presStyleIdx="1" presStyleCnt="5">
        <dgm:presLayoutVars>
          <dgm:chMax val="0"/>
          <dgm:bulletEnabled val="1"/>
        </dgm:presLayoutVars>
      </dgm:prSet>
      <dgm:spPr/>
      <dgm:t>
        <a:bodyPr/>
        <a:lstStyle/>
        <a:p>
          <a:endParaRPr lang="en-IN"/>
        </a:p>
      </dgm:t>
    </dgm:pt>
    <dgm:pt modelId="{11AC70F1-62D6-4D32-A091-7E700BED4D36}" type="pres">
      <dgm:prSet presAssocID="{BB59EB16-0E26-462F-83CE-27714E3E7E67}" presName="spacer" presStyleCnt="0"/>
      <dgm:spPr/>
    </dgm:pt>
    <dgm:pt modelId="{FD256218-496C-4FB0-B20A-9B5BA8A17489}" type="pres">
      <dgm:prSet presAssocID="{0E491B67-180F-4574-9E34-8E6F4A9549CC}" presName="parentText" presStyleLbl="node1" presStyleIdx="2" presStyleCnt="5">
        <dgm:presLayoutVars>
          <dgm:chMax val="0"/>
          <dgm:bulletEnabled val="1"/>
        </dgm:presLayoutVars>
      </dgm:prSet>
      <dgm:spPr/>
      <dgm:t>
        <a:bodyPr/>
        <a:lstStyle/>
        <a:p>
          <a:endParaRPr lang="en-IN"/>
        </a:p>
      </dgm:t>
    </dgm:pt>
    <dgm:pt modelId="{D4AEDCE6-57FA-4CDB-BFA0-8754C411F2DC}" type="pres">
      <dgm:prSet presAssocID="{C6A13DD6-842E-42A9-8A4C-9515B48EEC5C}" presName="spacer" presStyleCnt="0"/>
      <dgm:spPr/>
    </dgm:pt>
    <dgm:pt modelId="{C0EB6853-BABE-40CB-913B-F41B40418B62}" type="pres">
      <dgm:prSet presAssocID="{6A5AB8FC-5A93-4E3F-A665-F5B7D78521B2}" presName="parentText" presStyleLbl="node1" presStyleIdx="3" presStyleCnt="5">
        <dgm:presLayoutVars>
          <dgm:chMax val="0"/>
          <dgm:bulletEnabled val="1"/>
        </dgm:presLayoutVars>
      </dgm:prSet>
      <dgm:spPr/>
      <dgm:t>
        <a:bodyPr/>
        <a:lstStyle/>
        <a:p>
          <a:endParaRPr lang="en-IN"/>
        </a:p>
      </dgm:t>
    </dgm:pt>
    <dgm:pt modelId="{9E130C5A-7158-4902-9DAF-C4692E6248CB}" type="pres">
      <dgm:prSet presAssocID="{6225365B-3E0A-490D-B848-A296C5441776}" presName="spacer" presStyleCnt="0"/>
      <dgm:spPr/>
    </dgm:pt>
    <dgm:pt modelId="{D9E81817-B99C-4248-A18B-56DC6EF0977C}" type="pres">
      <dgm:prSet presAssocID="{3E9B90E9-318C-4F21-8DF6-9C21C0460F7E}" presName="parentText" presStyleLbl="node1" presStyleIdx="4" presStyleCnt="5">
        <dgm:presLayoutVars>
          <dgm:chMax val="0"/>
          <dgm:bulletEnabled val="1"/>
        </dgm:presLayoutVars>
      </dgm:prSet>
      <dgm:spPr/>
      <dgm:t>
        <a:bodyPr/>
        <a:lstStyle/>
        <a:p>
          <a:endParaRPr lang="en-IN"/>
        </a:p>
      </dgm:t>
    </dgm:pt>
  </dgm:ptLst>
  <dgm:cxnLst>
    <dgm:cxn modelId="{CC2FB427-24CF-4D3E-8A80-02B4DD198E0A}" srcId="{318C7666-0A5E-48B7-A671-1EAD859B9D5F}" destId="{6A5AB8FC-5A93-4E3F-A665-F5B7D78521B2}" srcOrd="3" destOrd="0" parTransId="{D7442A0A-1ADA-407D-B7C8-B0596254978C}" sibTransId="{6225365B-3E0A-490D-B848-A296C5441776}"/>
    <dgm:cxn modelId="{A6CD6390-ED7A-45EA-BEE9-A4D6DF7633B8}" type="presOf" srcId="{275C442B-6136-49B2-9A50-21716A24C0EA}" destId="{7C7E1A29-B618-41F0-8D80-1F3C490A85A2}" srcOrd="0" destOrd="0" presId="urn:microsoft.com/office/officeart/2005/8/layout/vList2"/>
    <dgm:cxn modelId="{A85C31F6-8DC5-4392-BF3A-0A24384CE234}" srcId="{318C7666-0A5E-48B7-A671-1EAD859B9D5F}" destId="{0E491B67-180F-4574-9E34-8E6F4A9549CC}" srcOrd="2" destOrd="0" parTransId="{C36DF254-0078-4366-966A-E4840AB05C1E}" sibTransId="{C6A13DD6-842E-42A9-8A4C-9515B48EEC5C}"/>
    <dgm:cxn modelId="{C699331F-18FE-4614-927E-9E8B26F3B701}" srcId="{318C7666-0A5E-48B7-A671-1EAD859B9D5F}" destId="{3E9B90E9-318C-4F21-8DF6-9C21C0460F7E}" srcOrd="4" destOrd="0" parTransId="{7656578F-2C35-476D-87AB-3290FE738B7B}" sibTransId="{BC9478D6-B59E-4967-857B-80D31BEAD9D3}"/>
    <dgm:cxn modelId="{B80CB4A7-2216-4177-9CDC-D55D45AE57D9}" type="presOf" srcId="{318C7666-0A5E-48B7-A671-1EAD859B9D5F}" destId="{94E3DF61-51C1-4268-8C1D-0DF6C0271F68}" srcOrd="0" destOrd="0" presId="urn:microsoft.com/office/officeart/2005/8/layout/vList2"/>
    <dgm:cxn modelId="{9E55C770-ADEE-4FD8-818F-50F141117BED}" type="presOf" srcId="{528EFB60-B1F9-4A9E-834B-2C25DCAA46F5}" destId="{5C46C10A-DF1C-42BA-8921-620872953B57}" srcOrd="0" destOrd="0" presId="urn:microsoft.com/office/officeart/2005/8/layout/vList2"/>
    <dgm:cxn modelId="{543A824D-68D5-4DE3-AC14-BF7B188FA890}" type="presOf" srcId="{0E491B67-180F-4574-9E34-8E6F4A9549CC}" destId="{FD256218-496C-4FB0-B20A-9B5BA8A17489}" srcOrd="0" destOrd="0" presId="urn:microsoft.com/office/officeart/2005/8/layout/vList2"/>
    <dgm:cxn modelId="{1DBF2715-E233-4CFA-A8B8-23443A7F535E}" srcId="{318C7666-0A5E-48B7-A671-1EAD859B9D5F}" destId="{528EFB60-B1F9-4A9E-834B-2C25DCAA46F5}" srcOrd="0" destOrd="0" parTransId="{559DB017-4305-4E9D-B1C0-4490A699DABC}" sibTransId="{AD988DB8-D3D3-447D-8866-136AE1D03285}"/>
    <dgm:cxn modelId="{DEBBF5E7-9482-43A7-A949-6F1AD00CBF1B}" type="presOf" srcId="{3E9B90E9-318C-4F21-8DF6-9C21C0460F7E}" destId="{D9E81817-B99C-4248-A18B-56DC6EF0977C}" srcOrd="0" destOrd="0" presId="urn:microsoft.com/office/officeart/2005/8/layout/vList2"/>
    <dgm:cxn modelId="{C16FDBD7-4173-4417-A108-B564E98E7768}" srcId="{318C7666-0A5E-48B7-A671-1EAD859B9D5F}" destId="{275C442B-6136-49B2-9A50-21716A24C0EA}" srcOrd="1" destOrd="0" parTransId="{201BD86E-5FF7-4D67-A91B-5EFA76BBEF7C}" sibTransId="{BB59EB16-0E26-462F-83CE-27714E3E7E67}"/>
    <dgm:cxn modelId="{01B6E2FF-6D9F-4D94-9F13-1B09528C2CE3}" type="presOf" srcId="{6A5AB8FC-5A93-4E3F-A665-F5B7D78521B2}" destId="{C0EB6853-BABE-40CB-913B-F41B40418B62}" srcOrd="0" destOrd="0" presId="urn:microsoft.com/office/officeart/2005/8/layout/vList2"/>
    <dgm:cxn modelId="{1C92DE61-7095-4896-8766-443BA084411B}" type="presParOf" srcId="{94E3DF61-51C1-4268-8C1D-0DF6C0271F68}" destId="{5C46C10A-DF1C-42BA-8921-620872953B57}" srcOrd="0" destOrd="0" presId="urn:microsoft.com/office/officeart/2005/8/layout/vList2"/>
    <dgm:cxn modelId="{20A2ECF2-35D3-4EE6-9C42-A8D66EDBF50B}" type="presParOf" srcId="{94E3DF61-51C1-4268-8C1D-0DF6C0271F68}" destId="{55628B9E-5918-4AA5-9E7D-7A8589B8AEA4}" srcOrd="1" destOrd="0" presId="urn:microsoft.com/office/officeart/2005/8/layout/vList2"/>
    <dgm:cxn modelId="{F8BF20D2-64D8-4005-ADB6-F215855AB398}" type="presParOf" srcId="{94E3DF61-51C1-4268-8C1D-0DF6C0271F68}" destId="{7C7E1A29-B618-41F0-8D80-1F3C490A85A2}" srcOrd="2" destOrd="0" presId="urn:microsoft.com/office/officeart/2005/8/layout/vList2"/>
    <dgm:cxn modelId="{E7F3907C-762B-47B4-9E28-E84F95EF252B}" type="presParOf" srcId="{94E3DF61-51C1-4268-8C1D-0DF6C0271F68}" destId="{11AC70F1-62D6-4D32-A091-7E700BED4D36}" srcOrd="3" destOrd="0" presId="urn:microsoft.com/office/officeart/2005/8/layout/vList2"/>
    <dgm:cxn modelId="{14FEC1BE-17F2-4258-BE1D-CA1147AFDB23}" type="presParOf" srcId="{94E3DF61-51C1-4268-8C1D-0DF6C0271F68}" destId="{FD256218-496C-4FB0-B20A-9B5BA8A17489}" srcOrd="4" destOrd="0" presId="urn:microsoft.com/office/officeart/2005/8/layout/vList2"/>
    <dgm:cxn modelId="{B5412EA0-040C-4E20-8807-3A50A5C66194}" type="presParOf" srcId="{94E3DF61-51C1-4268-8C1D-0DF6C0271F68}" destId="{D4AEDCE6-57FA-4CDB-BFA0-8754C411F2DC}" srcOrd="5" destOrd="0" presId="urn:microsoft.com/office/officeart/2005/8/layout/vList2"/>
    <dgm:cxn modelId="{87247E99-FC38-4224-9E81-4F41C57C792A}" type="presParOf" srcId="{94E3DF61-51C1-4268-8C1D-0DF6C0271F68}" destId="{C0EB6853-BABE-40CB-913B-F41B40418B62}" srcOrd="6" destOrd="0" presId="urn:microsoft.com/office/officeart/2005/8/layout/vList2"/>
    <dgm:cxn modelId="{865B8926-BED9-457B-82E9-478F14CEA4A7}" type="presParOf" srcId="{94E3DF61-51C1-4268-8C1D-0DF6C0271F68}" destId="{9E130C5A-7158-4902-9DAF-C4692E6248CB}" srcOrd="7" destOrd="0" presId="urn:microsoft.com/office/officeart/2005/8/layout/vList2"/>
    <dgm:cxn modelId="{A023DB5F-F407-4ECE-899E-7C73336018DA}" type="presParOf" srcId="{94E3DF61-51C1-4268-8C1D-0DF6C0271F68}" destId="{D9E81817-B99C-4248-A18B-56DC6EF0977C}"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E40B4A-086D-45A0-820B-8CB667F9A0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5C1D866D-E9DF-4943-94B8-2E7931C1C2F4}">
      <dgm:prSet phldrT="[Text]"/>
      <dgm:spPr/>
      <dgm:t>
        <a:bodyPr/>
        <a:lstStyle/>
        <a:p>
          <a:pPr algn="just"/>
          <a:r>
            <a:rPr lang="en-IN" dirty="0" smtClean="0"/>
            <a:t>HIS- A Mechanized document and information system in Hospitals.</a:t>
          </a:r>
          <a:endParaRPr lang="en-IN" dirty="0"/>
        </a:p>
      </dgm:t>
    </dgm:pt>
    <dgm:pt modelId="{096F4C34-BF6F-4164-AE94-FCFA474F6F43}" type="parTrans" cxnId="{A9216E75-1E64-4EDE-913D-A127320F4ED9}">
      <dgm:prSet/>
      <dgm:spPr/>
      <dgm:t>
        <a:bodyPr/>
        <a:lstStyle/>
        <a:p>
          <a:endParaRPr lang="en-IN"/>
        </a:p>
      </dgm:t>
    </dgm:pt>
    <dgm:pt modelId="{682F3AFA-F045-446E-B7C0-E7EF4D28460C}" type="sibTrans" cxnId="{A9216E75-1E64-4EDE-913D-A127320F4ED9}">
      <dgm:prSet/>
      <dgm:spPr/>
      <dgm:t>
        <a:bodyPr/>
        <a:lstStyle/>
        <a:p>
          <a:endParaRPr lang="en-IN"/>
        </a:p>
      </dgm:t>
    </dgm:pt>
    <dgm:pt modelId="{C92A5019-3932-4C40-9923-540695FF2A49}">
      <dgm:prSet phldrT="[Text]"/>
      <dgm:spPr/>
      <dgm:t>
        <a:bodyPr/>
        <a:lstStyle/>
        <a:p>
          <a:pPr algn="just"/>
          <a:r>
            <a:rPr lang="en-IN" b="0" i="0" dirty="0" smtClean="0"/>
            <a:t>Manage the medical, administrative, financial and legal aspects of a  Hospital and its service processing</a:t>
          </a:r>
          <a:endParaRPr lang="en-IN" dirty="0"/>
        </a:p>
      </dgm:t>
    </dgm:pt>
    <dgm:pt modelId="{0079D6EC-AB08-49C3-AF7A-18DB66481072}" type="parTrans" cxnId="{BFB666B2-9AC8-4A65-9F45-627E82735413}">
      <dgm:prSet/>
      <dgm:spPr/>
      <dgm:t>
        <a:bodyPr/>
        <a:lstStyle/>
        <a:p>
          <a:endParaRPr lang="en-IN"/>
        </a:p>
      </dgm:t>
    </dgm:pt>
    <dgm:pt modelId="{9D289134-6527-4B51-87EC-DBDC55AE7F9C}" type="sibTrans" cxnId="{BFB666B2-9AC8-4A65-9F45-627E82735413}">
      <dgm:prSet/>
      <dgm:spPr/>
      <dgm:t>
        <a:bodyPr/>
        <a:lstStyle/>
        <a:p>
          <a:endParaRPr lang="en-IN"/>
        </a:p>
      </dgm:t>
    </dgm:pt>
    <dgm:pt modelId="{DFEC1036-5953-4643-AB37-379A054F8274}" type="pres">
      <dgm:prSet presAssocID="{95E40B4A-086D-45A0-820B-8CB667F9A0BC}" presName="linear" presStyleCnt="0">
        <dgm:presLayoutVars>
          <dgm:animLvl val="lvl"/>
          <dgm:resizeHandles val="exact"/>
        </dgm:presLayoutVars>
      </dgm:prSet>
      <dgm:spPr/>
      <dgm:t>
        <a:bodyPr/>
        <a:lstStyle/>
        <a:p>
          <a:endParaRPr lang="en-IN"/>
        </a:p>
      </dgm:t>
    </dgm:pt>
    <dgm:pt modelId="{4715BBAD-58E3-41C5-B675-8588C4AEEE73}" type="pres">
      <dgm:prSet presAssocID="{5C1D866D-E9DF-4943-94B8-2E7931C1C2F4}" presName="parentText" presStyleLbl="node1" presStyleIdx="0" presStyleCnt="2">
        <dgm:presLayoutVars>
          <dgm:chMax val="0"/>
          <dgm:bulletEnabled val="1"/>
        </dgm:presLayoutVars>
      </dgm:prSet>
      <dgm:spPr/>
      <dgm:t>
        <a:bodyPr/>
        <a:lstStyle/>
        <a:p>
          <a:endParaRPr lang="en-IN"/>
        </a:p>
      </dgm:t>
    </dgm:pt>
    <dgm:pt modelId="{FD9DD8A5-991D-4C1F-926E-C637529411FA}" type="pres">
      <dgm:prSet presAssocID="{682F3AFA-F045-446E-B7C0-E7EF4D28460C}" presName="spacer" presStyleCnt="0"/>
      <dgm:spPr/>
    </dgm:pt>
    <dgm:pt modelId="{57BE091D-44B9-4BB9-96BF-1867FA0C4F41}" type="pres">
      <dgm:prSet presAssocID="{C92A5019-3932-4C40-9923-540695FF2A49}" presName="parentText" presStyleLbl="node1" presStyleIdx="1" presStyleCnt="2">
        <dgm:presLayoutVars>
          <dgm:chMax val="0"/>
          <dgm:bulletEnabled val="1"/>
        </dgm:presLayoutVars>
      </dgm:prSet>
      <dgm:spPr/>
      <dgm:t>
        <a:bodyPr/>
        <a:lstStyle/>
        <a:p>
          <a:endParaRPr lang="en-IN"/>
        </a:p>
      </dgm:t>
    </dgm:pt>
  </dgm:ptLst>
  <dgm:cxnLst>
    <dgm:cxn modelId="{BFB666B2-9AC8-4A65-9F45-627E82735413}" srcId="{95E40B4A-086D-45A0-820B-8CB667F9A0BC}" destId="{C92A5019-3932-4C40-9923-540695FF2A49}" srcOrd="1" destOrd="0" parTransId="{0079D6EC-AB08-49C3-AF7A-18DB66481072}" sibTransId="{9D289134-6527-4B51-87EC-DBDC55AE7F9C}"/>
    <dgm:cxn modelId="{30C8B99C-879F-4325-8257-6F243700D4B2}" type="presOf" srcId="{95E40B4A-086D-45A0-820B-8CB667F9A0BC}" destId="{DFEC1036-5953-4643-AB37-379A054F8274}" srcOrd="0" destOrd="0" presId="urn:microsoft.com/office/officeart/2005/8/layout/vList2"/>
    <dgm:cxn modelId="{A9216E75-1E64-4EDE-913D-A127320F4ED9}" srcId="{95E40B4A-086D-45A0-820B-8CB667F9A0BC}" destId="{5C1D866D-E9DF-4943-94B8-2E7931C1C2F4}" srcOrd="0" destOrd="0" parTransId="{096F4C34-BF6F-4164-AE94-FCFA474F6F43}" sibTransId="{682F3AFA-F045-446E-B7C0-E7EF4D28460C}"/>
    <dgm:cxn modelId="{21000385-7FF8-475E-A6BD-58CE6FAB1CFF}" type="presOf" srcId="{5C1D866D-E9DF-4943-94B8-2E7931C1C2F4}" destId="{4715BBAD-58E3-41C5-B675-8588C4AEEE73}" srcOrd="0" destOrd="0" presId="urn:microsoft.com/office/officeart/2005/8/layout/vList2"/>
    <dgm:cxn modelId="{AFFFA0B2-6AF3-4C93-A3CE-3C49A1269843}" type="presOf" srcId="{C92A5019-3932-4C40-9923-540695FF2A49}" destId="{57BE091D-44B9-4BB9-96BF-1867FA0C4F41}" srcOrd="0" destOrd="0" presId="urn:microsoft.com/office/officeart/2005/8/layout/vList2"/>
    <dgm:cxn modelId="{FB26D8D6-E70B-47F3-A6B7-4D6183263FB3}" type="presParOf" srcId="{DFEC1036-5953-4643-AB37-379A054F8274}" destId="{4715BBAD-58E3-41C5-B675-8588C4AEEE73}" srcOrd="0" destOrd="0" presId="urn:microsoft.com/office/officeart/2005/8/layout/vList2"/>
    <dgm:cxn modelId="{6A8C49BB-48CE-4513-A4D7-DD52C904D2DD}" type="presParOf" srcId="{DFEC1036-5953-4643-AB37-379A054F8274}" destId="{FD9DD8A5-991D-4C1F-926E-C637529411FA}" srcOrd="1" destOrd="0" presId="urn:microsoft.com/office/officeart/2005/8/layout/vList2"/>
    <dgm:cxn modelId="{0593FDE0-5183-4AD0-9CCA-D5F7EF20C317}" type="presParOf" srcId="{DFEC1036-5953-4643-AB37-379A054F8274}" destId="{57BE091D-44B9-4BB9-96BF-1867FA0C4F41}"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DDED9C-1EB8-4239-B4B6-6A6CF9FCFC7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EBC81843-A530-4F61-9243-ED33CB682A58}">
      <dgm:prSet phldrT="[Text]"/>
      <dgm:spPr/>
      <dgm:t>
        <a:bodyPr/>
        <a:lstStyle/>
        <a:p>
          <a:r>
            <a:rPr lang="en-IN" dirty="0" smtClean="0"/>
            <a:t>General Objective</a:t>
          </a:r>
          <a:endParaRPr lang="en-IN" dirty="0"/>
        </a:p>
      </dgm:t>
    </dgm:pt>
    <dgm:pt modelId="{52F131AE-2FEA-4F76-ADE2-3FEA3E898D23}" type="parTrans" cxnId="{24F55DB6-C9BD-465D-9280-614E3F40DAC2}">
      <dgm:prSet/>
      <dgm:spPr/>
      <dgm:t>
        <a:bodyPr/>
        <a:lstStyle/>
        <a:p>
          <a:endParaRPr lang="en-IN"/>
        </a:p>
      </dgm:t>
    </dgm:pt>
    <dgm:pt modelId="{72512750-99CD-4EED-A1DB-A223F3A2AFFC}" type="sibTrans" cxnId="{24F55DB6-C9BD-465D-9280-614E3F40DAC2}">
      <dgm:prSet/>
      <dgm:spPr/>
      <dgm:t>
        <a:bodyPr/>
        <a:lstStyle/>
        <a:p>
          <a:endParaRPr lang="en-IN"/>
        </a:p>
      </dgm:t>
    </dgm:pt>
    <dgm:pt modelId="{2488C8E1-C68F-4DE3-9F6D-A6A1698E0C42}">
      <dgm:prSet phldrT="[Text]"/>
      <dgm:spPr/>
      <dgm:t>
        <a:bodyPr/>
        <a:lstStyle/>
        <a:p>
          <a:pPr algn="just"/>
          <a:r>
            <a:rPr lang="en-US" dirty="0" smtClean="0"/>
            <a:t>To evaluate the impact of Hospital Information System on Hospital operations and explore areas for improvement.</a:t>
          </a:r>
          <a:endParaRPr lang="en-IN" dirty="0"/>
        </a:p>
      </dgm:t>
    </dgm:pt>
    <dgm:pt modelId="{CC875D9F-472E-428F-86E0-3FC75D2D38C2}" type="parTrans" cxnId="{3D135956-DE02-4634-9401-E8688E3E58A0}">
      <dgm:prSet/>
      <dgm:spPr/>
      <dgm:t>
        <a:bodyPr/>
        <a:lstStyle/>
        <a:p>
          <a:endParaRPr lang="en-IN"/>
        </a:p>
      </dgm:t>
    </dgm:pt>
    <dgm:pt modelId="{1588A997-00CA-4066-B183-B6A2C78C8D48}" type="sibTrans" cxnId="{3D135956-DE02-4634-9401-E8688E3E58A0}">
      <dgm:prSet/>
      <dgm:spPr/>
      <dgm:t>
        <a:bodyPr/>
        <a:lstStyle/>
        <a:p>
          <a:endParaRPr lang="en-IN"/>
        </a:p>
      </dgm:t>
    </dgm:pt>
    <dgm:pt modelId="{A1AC9DF5-CC77-4778-920B-DD808C223F57}">
      <dgm:prSet phldrT="[Text]"/>
      <dgm:spPr/>
      <dgm:t>
        <a:bodyPr/>
        <a:lstStyle/>
        <a:p>
          <a:r>
            <a:rPr lang="en-IN" dirty="0" smtClean="0"/>
            <a:t>Specific Objectives</a:t>
          </a:r>
          <a:endParaRPr lang="en-IN" dirty="0"/>
        </a:p>
      </dgm:t>
    </dgm:pt>
    <dgm:pt modelId="{A5E677F5-4A50-4200-B614-7E57B5AE937C}" type="parTrans" cxnId="{2D6AD01E-8767-4A23-9853-A63CAD5BBB1B}">
      <dgm:prSet/>
      <dgm:spPr/>
      <dgm:t>
        <a:bodyPr/>
        <a:lstStyle/>
        <a:p>
          <a:endParaRPr lang="en-IN"/>
        </a:p>
      </dgm:t>
    </dgm:pt>
    <dgm:pt modelId="{E63DD424-EDEE-4730-9E74-5A5BE672C73F}" type="sibTrans" cxnId="{2D6AD01E-8767-4A23-9853-A63CAD5BBB1B}">
      <dgm:prSet/>
      <dgm:spPr/>
      <dgm:t>
        <a:bodyPr/>
        <a:lstStyle/>
        <a:p>
          <a:endParaRPr lang="en-IN"/>
        </a:p>
      </dgm:t>
    </dgm:pt>
    <dgm:pt modelId="{A55A6F89-B6CF-4E1B-BED2-0FD34F5A2E13}">
      <dgm:prSet phldrT="[Text]" custT="1"/>
      <dgm:spPr/>
      <dgm:t>
        <a:bodyPr/>
        <a:lstStyle/>
        <a:p>
          <a:r>
            <a:rPr lang="en-US" sz="2000" dirty="0" smtClean="0"/>
            <a:t>To evaluate end user perception regarding use of HIS.</a:t>
          </a:r>
          <a:endParaRPr lang="en-IN" sz="2000" dirty="0"/>
        </a:p>
      </dgm:t>
    </dgm:pt>
    <dgm:pt modelId="{E873A88C-7FEE-4720-B400-37ADE75EEDB2}" type="parTrans" cxnId="{7AED6E2B-42C0-40A3-A069-7E8420AA7016}">
      <dgm:prSet/>
      <dgm:spPr/>
      <dgm:t>
        <a:bodyPr/>
        <a:lstStyle/>
        <a:p>
          <a:endParaRPr lang="en-IN"/>
        </a:p>
      </dgm:t>
    </dgm:pt>
    <dgm:pt modelId="{35217384-D8FD-4CD3-A903-B3B86425E5E7}" type="sibTrans" cxnId="{7AED6E2B-42C0-40A3-A069-7E8420AA7016}">
      <dgm:prSet/>
      <dgm:spPr/>
      <dgm:t>
        <a:bodyPr/>
        <a:lstStyle/>
        <a:p>
          <a:endParaRPr lang="en-IN"/>
        </a:p>
      </dgm:t>
    </dgm:pt>
    <dgm:pt modelId="{274FCC4F-51A6-46B4-8656-89001BEA1FDD}">
      <dgm:prSet phldrT="[Text]" custT="1"/>
      <dgm:spPr/>
      <dgm:t>
        <a:bodyPr/>
        <a:lstStyle/>
        <a:p>
          <a:r>
            <a:rPr lang="en-US" sz="2000" dirty="0" smtClean="0"/>
            <a:t>To give the necessary recommendations.</a:t>
          </a:r>
          <a:endParaRPr lang="en-IN" sz="2000" dirty="0"/>
        </a:p>
      </dgm:t>
    </dgm:pt>
    <dgm:pt modelId="{504E7DB2-AFE4-4FA5-BF25-77296ABC0440}" type="parTrans" cxnId="{B5141EFC-CEB8-4FA7-AA67-84BF681C97FF}">
      <dgm:prSet/>
      <dgm:spPr/>
      <dgm:t>
        <a:bodyPr/>
        <a:lstStyle/>
        <a:p>
          <a:endParaRPr lang="en-IN"/>
        </a:p>
      </dgm:t>
    </dgm:pt>
    <dgm:pt modelId="{5A12C508-F886-4B57-8747-9026E572D270}" type="sibTrans" cxnId="{B5141EFC-CEB8-4FA7-AA67-84BF681C97FF}">
      <dgm:prSet/>
      <dgm:spPr/>
      <dgm:t>
        <a:bodyPr/>
        <a:lstStyle/>
        <a:p>
          <a:endParaRPr lang="en-IN"/>
        </a:p>
      </dgm:t>
    </dgm:pt>
    <dgm:pt modelId="{596C574C-65C0-461F-ABDA-2790F1729E1B}" type="pres">
      <dgm:prSet presAssocID="{07DDED9C-1EB8-4239-B4B6-6A6CF9FCFC72}" presName="Name0" presStyleCnt="0">
        <dgm:presLayoutVars>
          <dgm:dir/>
          <dgm:animLvl val="lvl"/>
          <dgm:resizeHandles/>
        </dgm:presLayoutVars>
      </dgm:prSet>
      <dgm:spPr/>
      <dgm:t>
        <a:bodyPr/>
        <a:lstStyle/>
        <a:p>
          <a:endParaRPr lang="en-IN"/>
        </a:p>
      </dgm:t>
    </dgm:pt>
    <dgm:pt modelId="{33B8BD2A-496D-4C09-838C-A78A341FCB0C}" type="pres">
      <dgm:prSet presAssocID="{EBC81843-A530-4F61-9243-ED33CB682A58}" presName="linNode" presStyleCnt="0"/>
      <dgm:spPr/>
    </dgm:pt>
    <dgm:pt modelId="{7472F2A9-CBD6-442C-8FCA-9E0C419D6975}" type="pres">
      <dgm:prSet presAssocID="{EBC81843-A530-4F61-9243-ED33CB682A58}" presName="parentShp" presStyleLbl="node1" presStyleIdx="0" presStyleCnt="2" custScaleX="95157" custScaleY="65444">
        <dgm:presLayoutVars>
          <dgm:bulletEnabled val="1"/>
        </dgm:presLayoutVars>
      </dgm:prSet>
      <dgm:spPr/>
      <dgm:t>
        <a:bodyPr/>
        <a:lstStyle/>
        <a:p>
          <a:endParaRPr lang="en-IN"/>
        </a:p>
      </dgm:t>
    </dgm:pt>
    <dgm:pt modelId="{EB51932D-B6B8-4D72-ACFD-A1247D06F507}" type="pres">
      <dgm:prSet presAssocID="{EBC81843-A530-4F61-9243-ED33CB682A58}" presName="childShp" presStyleLbl="bgAccFollowNode1" presStyleIdx="0" presStyleCnt="2" custScaleX="103115" custScaleY="65444">
        <dgm:presLayoutVars>
          <dgm:bulletEnabled val="1"/>
        </dgm:presLayoutVars>
      </dgm:prSet>
      <dgm:spPr/>
      <dgm:t>
        <a:bodyPr/>
        <a:lstStyle/>
        <a:p>
          <a:endParaRPr lang="en-IN"/>
        </a:p>
      </dgm:t>
    </dgm:pt>
    <dgm:pt modelId="{6A22D1B3-D0A6-4463-9142-10194EBDBDFD}" type="pres">
      <dgm:prSet presAssocID="{72512750-99CD-4EED-A1DB-A223F3A2AFFC}" presName="spacing" presStyleCnt="0"/>
      <dgm:spPr/>
    </dgm:pt>
    <dgm:pt modelId="{5653CCDC-F63B-4455-846D-575139F8E473}" type="pres">
      <dgm:prSet presAssocID="{A1AC9DF5-CC77-4778-920B-DD808C223F57}" presName="linNode" presStyleCnt="0"/>
      <dgm:spPr/>
    </dgm:pt>
    <dgm:pt modelId="{3FB62944-6C1B-4B15-8FBA-6D3606AF2556}" type="pres">
      <dgm:prSet presAssocID="{A1AC9DF5-CC77-4778-920B-DD808C223F57}" presName="parentShp" presStyleLbl="node1" presStyleIdx="1" presStyleCnt="2" custScaleX="96262" custScaleY="68264">
        <dgm:presLayoutVars>
          <dgm:bulletEnabled val="1"/>
        </dgm:presLayoutVars>
      </dgm:prSet>
      <dgm:spPr/>
      <dgm:t>
        <a:bodyPr/>
        <a:lstStyle/>
        <a:p>
          <a:endParaRPr lang="en-IN"/>
        </a:p>
      </dgm:t>
    </dgm:pt>
    <dgm:pt modelId="{31434F17-EB5C-47C6-A220-6BFBD7F3F5C7}" type="pres">
      <dgm:prSet presAssocID="{A1AC9DF5-CC77-4778-920B-DD808C223F57}" presName="childShp" presStyleLbl="bgAccFollowNode1" presStyleIdx="1" presStyleCnt="2" custScaleX="105607" custScaleY="57619">
        <dgm:presLayoutVars>
          <dgm:bulletEnabled val="1"/>
        </dgm:presLayoutVars>
      </dgm:prSet>
      <dgm:spPr/>
      <dgm:t>
        <a:bodyPr/>
        <a:lstStyle/>
        <a:p>
          <a:endParaRPr lang="en-IN"/>
        </a:p>
      </dgm:t>
    </dgm:pt>
  </dgm:ptLst>
  <dgm:cxnLst>
    <dgm:cxn modelId="{B6A06524-8EF8-4D02-BA8D-C6AF8D090B1E}" type="presOf" srcId="{2488C8E1-C68F-4DE3-9F6D-A6A1698E0C42}" destId="{EB51932D-B6B8-4D72-ACFD-A1247D06F507}" srcOrd="0" destOrd="0" presId="urn:microsoft.com/office/officeart/2005/8/layout/vList6"/>
    <dgm:cxn modelId="{7AED6E2B-42C0-40A3-A069-7E8420AA7016}" srcId="{A1AC9DF5-CC77-4778-920B-DD808C223F57}" destId="{A55A6F89-B6CF-4E1B-BED2-0FD34F5A2E13}" srcOrd="0" destOrd="0" parTransId="{E873A88C-7FEE-4720-B400-37ADE75EEDB2}" sibTransId="{35217384-D8FD-4CD3-A903-B3B86425E5E7}"/>
    <dgm:cxn modelId="{B5141EFC-CEB8-4FA7-AA67-84BF681C97FF}" srcId="{A1AC9DF5-CC77-4778-920B-DD808C223F57}" destId="{274FCC4F-51A6-46B4-8656-89001BEA1FDD}" srcOrd="1" destOrd="0" parTransId="{504E7DB2-AFE4-4FA5-BF25-77296ABC0440}" sibTransId="{5A12C508-F886-4B57-8747-9026E572D270}"/>
    <dgm:cxn modelId="{24F55DB6-C9BD-465D-9280-614E3F40DAC2}" srcId="{07DDED9C-1EB8-4239-B4B6-6A6CF9FCFC72}" destId="{EBC81843-A530-4F61-9243-ED33CB682A58}" srcOrd="0" destOrd="0" parTransId="{52F131AE-2FEA-4F76-ADE2-3FEA3E898D23}" sibTransId="{72512750-99CD-4EED-A1DB-A223F3A2AFFC}"/>
    <dgm:cxn modelId="{FFE280E3-0237-4C85-B18D-8153CD86AC28}" type="presOf" srcId="{274FCC4F-51A6-46B4-8656-89001BEA1FDD}" destId="{31434F17-EB5C-47C6-A220-6BFBD7F3F5C7}" srcOrd="0" destOrd="1" presId="urn:microsoft.com/office/officeart/2005/8/layout/vList6"/>
    <dgm:cxn modelId="{3D135956-DE02-4634-9401-E8688E3E58A0}" srcId="{EBC81843-A530-4F61-9243-ED33CB682A58}" destId="{2488C8E1-C68F-4DE3-9F6D-A6A1698E0C42}" srcOrd="0" destOrd="0" parTransId="{CC875D9F-472E-428F-86E0-3FC75D2D38C2}" sibTransId="{1588A997-00CA-4066-B183-B6A2C78C8D48}"/>
    <dgm:cxn modelId="{DD01FC58-5C69-46CC-9F43-5969D7DDC7A8}" type="presOf" srcId="{EBC81843-A530-4F61-9243-ED33CB682A58}" destId="{7472F2A9-CBD6-442C-8FCA-9E0C419D6975}" srcOrd="0" destOrd="0" presId="urn:microsoft.com/office/officeart/2005/8/layout/vList6"/>
    <dgm:cxn modelId="{2D6AD01E-8767-4A23-9853-A63CAD5BBB1B}" srcId="{07DDED9C-1EB8-4239-B4B6-6A6CF9FCFC72}" destId="{A1AC9DF5-CC77-4778-920B-DD808C223F57}" srcOrd="1" destOrd="0" parTransId="{A5E677F5-4A50-4200-B614-7E57B5AE937C}" sibTransId="{E63DD424-EDEE-4730-9E74-5A5BE672C73F}"/>
    <dgm:cxn modelId="{87F21A7A-E0D9-4F2E-8E73-8DE498BA8A2D}" type="presOf" srcId="{07DDED9C-1EB8-4239-B4B6-6A6CF9FCFC72}" destId="{596C574C-65C0-461F-ABDA-2790F1729E1B}" srcOrd="0" destOrd="0" presId="urn:microsoft.com/office/officeart/2005/8/layout/vList6"/>
    <dgm:cxn modelId="{B551A8B4-BE2D-40A4-8FD9-64610AFE80A2}" type="presOf" srcId="{A55A6F89-B6CF-4E1B-BED2-0FD34F5A2E13}" destId="{31434F17-EB5C-47C6-A220-6BFBD7F3F5C7}" srcOrd="0" destOrd="0" presId="urn:microsoft.com/office/officeart/2005/8/layout/vList6"/>
    <dgm:cxn modelId="{A86FECF1-7E50-4EAF-8565-2BBFBABDABDD}" type="presOf" srcId="{A1AC9DF5-CC77-4778-920B-DD808C223F57}" destId="{3FB62944-6C1B-4B15-8FBA-6D3606AF2556}" srcOrd="0" destOrd="0" presId="urn:microsoft.com/office/officeart/2005/8/layout/vList6"/>
    <dgm:cxn modelId="{22882A42-75CE-4E2A-91B8-A245BC1F75C7}" type="presParOf" srcId="{596C574C-65C0-461F-ABDA-2790F1729E1B}" destId="{33B8BD2A-496D-4C09-838C-A78A341FCB0C}" srcOrd="0" destOrd="0" presId="urn:microsoft.com/office/officeart/2005/8/layout/vList6"/>
    <dgm:cxn modelId="{EF4B9FDC-FF07-483C-A4E4-066E27531E49}" type="presParOf" srcId="{33B8BD2A-496D-4C09-838C-A78A341FCB0C}" destId="{7472F2A9-CBD6-442C-8FCA-9E0C419D6975}" srcOrd="0" destOrd="0" presId="urn:microsoft.com/office/officeart/2005/8/layout/vList6"/>
    <dgm:cxn modelId="{03D3FD67-4A0B-4B0B-82A0-7DA4B2A1599B}" type="presParOf" srcId="{33B8BD2A-496D-4C09-838C-A78A341FCB0C}" destId="{EB51932D-B6B8-4D72-ACFD-A1247D06F507}" srcOrd="1" destOrd="0" presId="urn:microsoft.com/office/officeart/2005/8/layout/vList6"/>
    <dgm:cxn modelId="{ECDA5BAC-46D1-456D-B883-5432C10BF887}" type="presParOf" srcId="{596C574C-65C0-461F-ABDA-2790F1729E1B}" destId="{6A22D1B3-D0A6-4463-9142-10194EBDBDFD}" srcOrd="1" destOrd="0" presId="urn:microsoft.com/office/officeart/2005/8/layout/vList6"/>
    <dgm:cxn modelId="{9CA05657-A74B-44DA-AA8F-3BAC9F6D7AEC}" type="presParOf" srcId="{596C574C-65C0-461F-ABDA-2790F1729E1B}" destId="{5653CCDC-F63B-4455-846D-575139F8E473}" srcOrd="2" destOrd="0" presId="urn:microsoft.com/office/officeart/2005/8/layout/vList6"/>
    <dgm:cxn modelId="{7E0025FE-4688-4678-8CB2-A60439D52962}" type="presParOf" srcId="{5653CCDC-F63B-4455-846D-575139F8E473}" destId="{3FB62944-6C1B-4B15-8FBA-6D3606AF2556}" srcOrd="0" destOrd="0" presId="urn:microsoft.com/office/officeart/2005/8/layout/vList6"/>
    <dgm:cxn modelId="{38FACFF0-7CFF-4536-BCDE-E2BBDED7F33A}" type="presParOf" srcId="{5653CCDC-F63B-4455-846D-575139F8E473}" destId="{31434F17-EB5C-47C6-A220-6BFBD7F3F5C7}"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B4FCF3-6D1F-4AFA-B54D-F2B48893D2C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C2A66987-220E-47CC-A498-0255B5C41ACE}">
      <dgm:prSet phldrT="[Text]"/>
      <dgm:spPr/>
      <dgm:t>
        <a:bodyPr/>
        <a:lstStyle/>
        <a:p>
          <a:r>
            <a:rPr lang="en-IN" dirty="0" smtClean="0"/>
            <a:t>System speed should be increased</a:t>
          </a:r>
          <a:endParaRPr lang="en-IN" dirty="0"/>
        </a:p>
      </dgm:t>
    </dgm:pt>
    <dgm:pt modelId="{5B241DE0-DC48-4F17-972E-9BAC43D3F78A}" type="parTrans" cxnId="{39176956-68A7-4DE9-8228-9C255527D5BC}">
      <dgm:prSet/>
      <dgm:spPr/>
      <dgm:t>
        <a:bodyPr/>
        <a:lstStyle/>
        <a:p>
          <a:endParaRPr lang="en-IN"/>
        </a:p>
      </dgm:t>
    </dgm:pt>
    <dgm:pt modelId="{E19CAB25-50F4-482A-AAB9-68B7F0E8ADCB}" type="sibTrans" cxnId="{39176956-68A7-4DE9-8228-9C255527D5BC}">
      <dgm:prSet/>
      <dgm:spPr/>
      <dgm:t>
        <a:bodyPr/>
        <a:lstStyle/>
        <a:p>
          <a:endParaRPr lang="en-IN"/>
        </a:p>
      </dgm:t>
    </dgm:pt>
    <dgm:pt modelId="{26143285-DD97-4993-989C-2E44FACA4F60}">
      <dgm:prSet phldrT="[Text]"/>
      <dgm:spPr/>
      <dgm:t>
        <a:bodyPr/>
        <a:lstStyle/>
        <a:p>
          <a:r>
            <a:rPr lang="en-IN" dirty="0" smtClean="0"/>
            <a:t>Patient Diagnosis should be available in system </a:t>
          </a:r>
          <a:endParaRPr lang="en-IN" dirty="0"/>
        </a:p>
      </dgm:t>
    </dgm:pt>
    <dgm:pt modelId="{63D48478-696B-4890-A852-7D7023ACA64C}" type="parTrans" cxnId="{83BC91DC-7AD9-4BAB-ABF2-85F1E30D966C}">
      <dgm:prSet/>
      <dgm:spPr/>
      <dgm:t>
        <a:bodyPr/>
        <a:lstStyle/>
        <a:p>
          <a:endParaRPr lang="en-IN"/>
        </a:p>
      </dgm:t>
    </dgm:pt>
    <dgm:pt modelId="{D9D062BB-C0A4-4D66-BAF7-0D4FD1433630}" type="sibTrans" cxnId="{83BC91DC-7AD9-4BAB-ABF2-85F1E30D966C}">
      <dgm:prSet/>
      <dgm:spPr/>
      <dgm:t>
        <a:bodyPr/>
        <a:lstStyle/>
        <a:p>
          <a:endParaRPr lang="en-IN"/>
        </a:p>
      </dgm:t>
    </dgm:pt>
    <dgm:pt modelId="{FD271CE9-82D9-4194-AB1C-CB31FE45C47A}">
      <dgm:prSet phldrT="[Text]"/>
      <dgm:spPr/>
      <dgm:t>
        <a:bodyPr/>
        <a:lstStyle/>
        <a:p>
          <a:r>
            <a:rPr lang="en-IN" dirty="0" smtClean="0"/>
            <a:t>More Number of systems in ICCU</a:t>
          </a:r>
          <a:endParaRPr lang="en-IN" dirty="0"/>
        </a:p>
      </dgm:t>
    </dgm:pt>
    <dgm:pt modelId="{032D36A5-F7AE-4B16-9EF4-C6954C9EAE01}" type="parTrans" cxnId="{E73D7138-C2C1-490C-BD9F-A1A962BAAB43}">
      <dgm:prSet/>
      <dgm:spPr/>
      <dgm:t>
        <a:bodyPr/>
        <a:lstStyle/>
        <a:p>
          <a:endParaRPr lang="en-IN"/>
        </a:p>
      </dgm:t>
    </dgm:pt>
    <dgm:pt modelId="{22CB00CB-4884-4A6D-AB86-7EBD017B9910}" type="sibTrans" cxnId="{E73D7138-C2C1-490C-BD9F-A1A962BAAB43}">
      <dgm:prSet/>
      <dgm:spPr/>
      <dgm:t>
        <a:bodyPr/>
        <a:lstStyle/>
        <a:p>
          <a:endParaRPr lang="en-IN"/>
        </a:p>
      </dgm:t>
    </dgm:pt>
    <dgm:pt modelId="{C31E38B1-C287-4489-B2AB-485B3EC2B3D4}">
      <dgm:prSet phldrT="[Text]"/>
      <dgm:spPr/>
      <dgm:t>
        <a:bodyPr/>
        <a:lstStyle/>
        <a:p>
          <a:r>
            <a:rPr lang="en-IN" dirty="0" smtClean="0"/>
            <a:t>Option for indent of pharmacy items should be available</a:t>
          </a:r>
          <a:endParaRPr lang="en-IN" dirty="0"/>
        </a:p>
      </dgm:t>
    </dgm:pt>
    <dgm:pt modelId="{4D19714E-AC33-4711-AB20-04862764A026}" type="parTrans" cxnId="{97CF7F59-07AB-4071-A634-B40BBC2B279C}">
      <dgm:prSet/>
      <dgm:spPr/>
      <dgm:t>
        <a:bodyPr/>
        <a:lstStyle/>
        <a:p>
          <a:endParaRPr lang="en-IN"/>
        </a:p>
      </dgm:t>
    </dgm:pt>
    <dgm:pt modelId="{84B2D609-87A6-4566-AE7B-05BB95732720}" type="sibTrans" cxnId="{97CF7F59-07AB-4071-A634-B40BBC2B279C}">
      <dgm:prSet/>
      <dgm:spPr/>
      <dgm:t>
        <a:bodyPr/>
        <a:lstStyle/>
        <a:p>
          <a:endParaRPr lang="en-IN"/>
        </a:p>
      </dgm:t>
    </dgm:pt>
    <dgm:pt modelId="{3546071C-DAB0-4EF4-8156-F5E75951CECA}" type="pres">
      <dgm:prSet presAssocID="{5FB4FCF3-6D1F-4AFA-B54D-F2B48893D2C5}" presName="linear" presStyleCnt="0">
        <dgm:presLayoutVars>
          <dgm:animLvl val="lvl"/>
          <dgm:resizeHandles val="exact"/>
        </dgm:presLayoutVars>
      </dgm:prSet>
      <dgm:spPr/>
      <dgm:t>
        <a:bodyPr/>
        <a:lstStyle/>
        <a:p>
          <a:endParaRPr lang="en-IN"/>
        </a:p>
      </dgm:t>
    </dgm:pt>
    <dgm:pt modelId="{5BB45BAC-066E-4DE6-857C-5B07AAE38DFB}" type="pres">
      <dgm:prSet presAssocID="{C2A66987-220E-47CC-A498-0255B5C41ACE}" presName="parentText" presStyleLbl="node1" presStyleIdx="0" presStyleCnt="2">
        <dgm:presLayoutVars>
          <dgm:chMax val="0"/>
          <dgm:bulletEnabled val="1"/>
        </dgm:presLayoutVars>
      </dgm:prSet>
      <dgm:spPr/>
      <dgm:t>
        <a:bodyPr/>
        <a:lstStyle/>
        <a:p>
          <a:endParaRPr lang="en-IN"/>
        </a:p>
      </dgm:t>
    </dgm:pt>
    <dgm:pt modelId="{FAB186EE-60BE-4D76-A618-DA55A70EFA2A}" type="pres">
      <dgm:prSet presAssocID="{C2A66987-220E-47CC-A498-0255B5C41ACE}" presName="childText" presStyleLbl="revTx" presStyleIdx="0" presStyleCnt="2">
        <dgm:presLayoutVars>
          <dgm:bulletEnabled val="1"/>
        </dgm:presLayoutVars>
      </dgm:prSet>
      <dgm:spPr/>
      <dgm:t>
        <a:bodyPr/>
        <a:lstStyle/>
        <a:p>
          <a:endParaRPr lang="en-IN"/>
        </a:p>
      </dgm:t>
    </dgm:pt>
    <dgm:pt modelId="{FDDC530F-4FCC-4CF2-9D2F-CDE2D95FDFDD}" type="pres">
      <dgm:prSet presAssocID="{FD271CE9-82D9-4194-AB1C-CB31FE45C47A}" presName="parentText" presStyleLbl="node1" presStyleIdx="1" presStyleCnt="2">
        <dgm:presLayoutVars>
          <dgm:chMax val="0"/>
          <dgm:bulletEnabled val="1"/>
        </dgm:presLayoutVars>
      </dgm:prSet>
      <dgm:spPr/>
      <dgm:t>
        <a:bodyPr/>
        <a:lstStyle/>
        <a:p>
          <a:endParaRPr lang="en-IN"/>
        </a:p>
      </dgm:t>
    </dgm:pt>
    <dgm:pt modelId="{5955AF35-442F-4E44-930A-F869CA0DCF10}" type="pres">
      <dgm:prSet presAssocID="{FD271CE9-82D9-4194-AB1C-CB31FE45C47A}" presName="childText" presStyleLbl="revTx" presStyleIdx="1" presStyleCnt="2">
        <dgm:presLayoutVars>
          <dgm:bulletEnabled val="1"/>
        </dgm:presLayoutVars>
      </dgm:prSet>
      <dgm:spPr/>
      <dgm:t>
        <a:bodyPr/>
        <a:lstStyle/>
        <a:p>
          <a:endParaRPr lang="en-IN"/>
        </a:p>
      </dgm:t>
    </dgm:pt>
  </dgm:ptLst>
  <dgm:cxnLst>
    <dgm:cxn modelId="{1C255370-0D34-404B-8B50-CECA49B25048}" type="presOf" srcId="{26143285-DD97-4993-989C-2E44FACA4F60}" destId="{FAB186EE-60BE-4D76-A618-DA55A70EFA2A}" srcOrd="0" destOrd="0" presId="urn:microsoft.com/office/officeart/2005/8/layout/vList2"/>
    <dgm:cxn modelId="{63CAAE32-1C68-4EBB-BE8F-416DAB7FE9EE}" type="presOf" srcId="{5FB4FCF3-6D1F-4AFA-B54D-F2B48893D2C5}" destId="{3546071C-DAB0-4EF4-8156-F5E75951CECA}" srcOrd="0" destOrd="0" presId="urn:microsoft.com/office/officeart/2005/8/layout/vList2"/>
    <dgm:cxn modelId="{E73D7138-C2C1-490C-BD9F-A1A962BAAB43}" srcId="{5FB4FCF3-6D1F-4AFA-B54D-F2B48893D2C5}" destId="{FD271CE9-82D9-4194-AB1C-CB31FE45C47A}" srcOrd="1" destOrd="0" parTransId="{032D36A5-F7AE-4B16-9EF4-C6954C9EAE01}" sibTransId="{22CB00CB-4884-4A6D-AB86-7EBD017B9910}"/>
    <dgm:cxn modelId="{39176956-68A7-4DE9-8228-9C255527D5BC}" srcId="{5FB4FCF3-6D1F-4AFA-B54D-F2B48893D2C5}" destId="{C2A66987-220E-47CC-A498-0255B5C41ACE}" srcOrd="0" destOrd="0" parTransId="{5B241DE0-DC48-4F17-972E-9BAC43D3F78A}" sibTransId="{E19CAB25-50F4-482A-AAB9-68B7F0E8ADCB}"/>
    <dgm:cxn modelId="{E3244909-D824-4596-AD5B-93EAAC518540}" type="presOf" srcId="{C31E38B1-C287-4489-B2AB-485B3EC2B3D4}" destId="{5955AF35-442F-4E44-930A-F869CA0DCF10}" srcOrd="0" destOrd="0" presId="urn:microsoft.com/office/officeart/2005/8/layout/vList2"/>
    <dgm:cxn modelId="{97CF7F59-07AB-4071-A634-B40BBC2B279C}" srcId="{FD271CE9-82D9-4194-AB1C-CB31FE45C47A}" destId="{C31E38B1-C287-4489-B2AB-485B3EC2B3D4}" srcOrd="0" destOrd="0" parTransId="{4D19714E-AC33-4711-AB20-04862764A026}" sibTransId="{84B2D609-87A6-4566-AE7B-05BB95732720}"/>
    <dgm:cxn modelId="{23DB91FD-6661-43A4-B33C-0E4C0255AEF5}" type="presOf" srcId="{C2A66987-220E-47CC-A498-0255B5C41ACE}" destId="{5BB45BAC-066E-4DE6-857C-5B07AAE38DFB}" srcOrd="0" destOrd="0" presId="urn:microsoft.com/office/officeart/2005/8/layout/vList2"/>
    <dgm:cxn modelId="{83BC91DC-7AD9-4BAB-ABF2-85F1E30D966C}" srcId="{C2A66987-220E-47CC-A498-0255B5C41ACE}" destId="{26143285-DD97-4993-989C-2E44FACA4F60}" srcOrd="0" destOrd="0" parTransId="{63D48478-696B-4890-A852-7D7023ACA64C}" sibTransId="{D9D062BB-C0A4-4D66-BAF7-0D4FD1433630}"/>
    <dgm:cxn modelId="{6D10AE88-9692-48A9-9EF0-6C7A901A0AB3}" type="presOf" srcId="{FD271CE9-82D9-4194-AB1C-CB31FE45C47A}" destId="{FDDC530F-4FCC-4CF2-9D2F-CDE2D95FDFDD}" srcOrd="0" destOrd="0" presId="urn:microsoft.com/office/officeart/2005/8/layout/vList2"/>
    <dgm:cxn modelId="{2D90AB71-4455-4205-A001-C8C83C22681C}" type="presParOf" srcId="{3546071C-DAB0-4EF4-8156-F5E75951CECA}" destId="{5BB45BAC-066E-4DE6-857C-5B07AAE38DFB}" srcOrd="0" destOrd="0" presId="urn:microsoft.com/office/officeart/2005/8/layout/vList2"/>
    <dgm:cxn modelId="{6752F717-F855-4A5F-BE65-A23E0DCB6427}" type="presParOf" srcId="{3546071C-DAB0-4EF4-8156-F5E75951CECA}" destId="{FAB186EE-60BE-4D76-A618-DA55A70EFA2A}" srcOrd="1" destOrd="0" presId="urn:microsoft.com/office/officeart/2005/8/layout/vList2"/>
    <dgm:cxn modelId="{9509B3BE-F93B-4FC3-ADF9-C798D2D2139E}" type="presParOf" srcId="{3546071C-DAB0-4EF4-8156-F5E75951CECA}" destId="{FDDC530F-4FCC-4CF2-9D2F-CDE2D95FDFDD}" srcOrd="2" destOrd="0" presId="urn:microsoft.com/office/officeart/2005/8/layout/vList2"/>
    <dgm:cxn modelId="{2E0439EE-7162-4903-A39C-92F371C234B1}" type="presParOf" srcId="{3546071C-DAB0-4EF4-8156-F5E75951CECA}" destId="{5955AF35-442F-4E44-930A-F869CA0DCF10}"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624A4E-7C23-4F18-94C7-865415EBD2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B660A62B-901D-4A8D-8C6A-61F2E0223A65}">
      <dgm:prSet phldrT="[Text]"/>
      <dgm:spPr/>
      <dgm:t>
        <a:bodyPr/>
        <a:lstStyle/>
        <a:p>
          <a:r>
            <a:rPr lang="en-IN" dirty="0" smtClean="0"/>
            <a:t>1. System speed is noted as a major problem which should be increased.</a:t>
          </a:r>
          <a:endParaRPr lang="en-IN" dirty="0"/>
        </a:p>
      </dgm:t>
    </dgm:pt>
    <dgm:pt modelId="{FA988AE4-9BD2-4C9A-BE07-C817980B7E56}" type="parTrans" cxnId="{EA746144-2EB9-4170-B666-7BDF8E19593F}">
      <dgm:prSet/>
      <dgm:spPr/>
      <dgm:t>
        <a:bodyPr/>
        <a:lstStyle/>
        <a:p>
          <a:endParaRPr lang="en-IN"/>
        </a:p>
      </dgm:t>
    </dgm:pt>
    <dgm:pt modelId="{22C6438F-0C41-4BF9-9D38-178A46509196}" type="sibTrans" cxnId="{EA746144-2EB9-4170-B666-7BDF8E19593F}">
      <dgm:prSet/>
      <dgm:spPr/>
      <dgm:t>
        <a:bodyPr/>
        <a:lstStyle/>
        <a:p>
          <a:endParaRPr lang="en-IN"/>
        </a:p>
      </dgm:t>
    </dgm:pt>
    <dgm:pt modelId="{CE5637E0-F9A8-41EC-B611-0F9DDADEBE40}">
      <dgm:prSet phldrT="[Text]"/>
      <dgm:spPr/>
      <dgm:t>
        <a:bodyPr/>
        <a:lstStyle/>
        <a:p>
          <a:r>
            <a:rPr lang="en-IN" dirty="0" smtClean="0"/>
            <a:t>2. Start of Patient Pharmacy indents with HIS.</a:t>
          </a:r>
          <a:endParaRPr lang="en-IN" dirty="0"/>
        </a:p>
      </dgm:t>
    </dgm:pt>
    <dgm:pt modelId="{F90EC1E5-316E-47F8-A392-558ED9D84BF9}" type="parTrans" cxnId="{18A6408B-0F11-49E1-A08A-AB589AE32BD5}">
      <dgm:prSet/>
      <dgm:spPr/>
      <dgm:t>
        <a:bodyPr/>
        <a:lstStyle/>
        <a:p>
          <a:endParaRPr lang="en-IN"/>
        </a:p>
      </dgm:t>
    </dgm:pt>
    <dgm:pt modelId="{73B95312-895F-4A07-9C74-A4AC4B53DD57}" type="sibTrans" cxnId="{18A6408B-0F11-49E1-A08A-AB589AE32BD5}">
      <dgm:prSet/>
      <dgm:spPr/>
      <dgm:t>
        <a:bodyPr/>
        <a:lstStyle/>
        <a:p>
          <a:endParaRPr lang="en-IN"/>
        </a:p>
      </dgm:t>
    </dgm:pt>
    <dgm:pt modelId="{BE2E8CFA-1FCD-4FDC-ADAA-B0E50C225C11}">
      <dgm:prSet phldrT="[Text]"/>
      <dgm:spPr/>
      <dgm:t>
        <a:bodyPr/>
        <a:lstStyle/>
        <a:p>
          <a:r>
            <a:rPr lang="en-IN" dirty="0" smtClean="0"/>
            <a:t>3. Option for Returnable gate pass for returning goods to supplier.</a:t>
          </a:r>
          <a:endParaRPr lang="en-IN" dirty="0"/>
        </a:p>
      </dgm:t>
    </dgm:pt>
    <dgm:pt modelId="{0DFF3B2E-652E-43A8-8AD6-BF7FAEAC8618}" type="parTrans" cxnId="{0C3BDC5A-7F7E-41B5-B123-009CA6AE34EB}">
      <dgm:prSet/>
      <dgm:spPr/>
      <dgm:t>
        <a:bodyPr/>
        <a:lstStyle/>
        <a:p>
          <a:endParaRPr lang="en-IN"/>
        </a:p>
      </dgm:t>
    </dgm:pt>
    <dgm:pt modelId="{0CF6271F-516D-4F56-B5A0-1B7BF1388255}" type="sibTrans" cxnId="{0C3BDC5A-7F7E-41B5-B123-009CA6AE34EB}">
      <dgm:prSet/>
      <dgm:spPr/>
      <dgm:t>
        <a:bodyPr/>
        <a:lstStyle/>
        <a:p>
          <a:endParaRPr lang="en-IN"/>
        </a:p>
      </dgm:t>
    </dgm:pt>
    <dgm:pt modelId="{99891B74-A64D-44B8-9D07-C474E560A470}">
      <dgm:prSet phldrT="[Text]"/>
      <dgm:spPr/>
      <dgm:t>
        <a:bodyPr/>
        <a:lstStyle/>
        <a:p>
          <a:r>
            <a:rPr lang="en-IN" dirty="0" smtClean="0"/>
            <a:t>4. More systems in ICCU/Bed Side Monitors should be provided. </a:t>
          </a:r>
          <a:endParaRPr lang="en-IN" dirty="0"/>
        </a:p>
      </dgm:t>
    </dgm:pt>
    <dgm:pt modelId="{C564EA67-7050-4ACF-AA2A-E1A2D11B7D1C}" type="parTrans" cxnId="{F1160CC1-2996-43DF-A947-2F78B82752A0}">
      <dgm:prSet/>
      <dgm:spPr/>
      <dgm:t>
        <a:bodyPr/>
        <a:lstStyle/>
        <a:p>
          <a:endParaRPr lang="en-IN"/>
        </a:p>
      </dgm:t>
    </dgm:pt>
    <dgm:pt modelId="{1C6A0704-1279-4D11-BC79-6F6FD5125C6D}" type="sibTrans" cxnId="{F1160CC1-2996-43DF-A947-2F78B82752A0}">
      <dgm:prSet/>
      <dgm:spPr/>
      <dgm:t>
        <a:bodyPr/>
        <a:lstStyle/>
        <a:p>
          <a:endParaRPr lang="en-IN"/>
        </a:p>
      </dgm:t>
    </dgm:pt>
    <dgm:pt modelId="{65FDF83C-DBA6-4728-99F7-52200A6C8B36}">
      <dgm:prSet phldrT="[Text]"/>
      <dgm:spPr/>
      <dgm:t>
        <a:bodyPr/>
        <a:lstStyle/>
        <a:p>
          <a:r>
            <a:rPr lang="en-IN" dirty="0" smtClean="0"/>
            <a:t>5. Alternate billing option in case server is down for long hours.	</a:t>
          </a:r>
          <a:endParaRPr lang="en-IN" dirty="0"/>
        </a:p>
      </dgm:t>
    </dgm:pt>
    <dgm:pt modelId="{18598794-A51E-430C-800B-0762971D0957}" type="parTrans" cxnId="{9AA384CE-2996-4D8E-A995-2E3C70100149}">
      <dgm:prSet/>
      <dgm:spPr/>
      <dgm:t>
        <a:bodyPr/>
        <a:lstStyle/>
        <a:p>
          <a:endParaRPr lang="en-IN"/>
        </a:p>
      </dgm:t>
    </dgm:pt>
    <dgm:pt modelId="{B2F252A0-779C-4CB8-B62C-25E9573C26D0}" type="sibTrans" cxnId="{9AA384CE-2996-4D8E-A995-2E3C70100149}">
      <dgm:prSet/>
      <dgm:spPr/>
      <dgm:t>
        <a:bodyPr/>
        <a:lstStyle/>
        <a:p>
          <a:endParaRPr lang="en-IN"/>
        </a:p>
      </dgm:t>
    </dgm:pt>
    <dgm:pt modelId="{66D6E1C1-6829-4960-8738-2EC82AF3861C}">
      <dgm:prSet phldrT="[Text]"/>
      <dgm:spPr/>
      <dgm:t>
        <a:bodyPr/>
        <a:lstStyle/>
        <a:p>
          <a:r>
            <a:rPr lang="en-IN" dirty="0" smtClean="0"/>
            <a:t>6. Patient Diagnosis such as diet/diagnosis should be added in system.</a:t>
          </a:r>
          <a:endParaRPr lang="en-IN" dirty="0"/>
        </a:p>
      </dgm:t>
    </dgm:pt>
    <dgm:pt modelId="{1AC34168-935F-469A-9598-A12F9B59F190}" type="parTrans" cxnId="{821A3204-A648-49B7-B191-E486FE5FDE68}">
      <dgm:prSet/>
      <dgm:spPr/>
      <dgm:t>
        <a:bodyPr/>
        <a:lstStyle/>
        <a:p>
          <a:endParaRPr lang="en-IN"/>
        </a:p>
      </dgm:t>
    </dgm:pt>
    <dgm:pt modelId="{0B7F2B78-C0E5-4EC7-8661-A798D6A6D1C6}" type="sibTrans" cxnId="{821A3204-A648-49B7-B191-E486FE5FDE68}">
      <dgm:prSet/>
      <dgm:spPr/>
      <dgm:t>
        <a:bodyPr/>
        <a:lstStyle/>
        <a:p>
          <a:endParaRPr lang="en-IN"/>
        </a:p>
      </dgm:t>
    </dgm:pt>
    <dgm:pt modelId="{FB67B98A-9393-466B-AC80-4FF31B9C4A7E}" type="pres">
      <dgm:prSet presAssocID="{0F624A4E-7C23-4F18-94C7-865415EBD219}" presName="linear" presStyleCnt="0">
        <dgm:presLayoutVars>
          <dgm:animLvl val="lvl"/>
          <dgm:resizeHandles val="exact"/>
        </dgm:presLayoutVars>
      </dgm:prSet>
      <dgm:spPr/>
      <dgm:t>
        <a:bodyPr/>
        <a:lstStyle/>
        <a:p>
          <a:endParaRPr lang="en-IN"/>
        </a:p>
      </dgm:t>
    </dgm:pt>
    <dgm:pt modelId="{CC341418-F7C3-4A42-8384-D8D236F393AE}" type="pres">
      <dgm:prSet presAssocID="{B660A62B-901D-4A8D-8C6A-61F2E0223A65}" presName="parentText" presStyleLbl="node1" presStyleIdx="0" presStyleCnt="6">
        <dgm:presLayoutVars>
          <dgm:chMax val="0"/>
          <dgm:bulletEnabled val="1"/>
        </dgm:presLayoutVars>
      </dgm:prSet>
      <dgm:spPr/>
      <dgm:t>
        <a:bodyPr/>
        <a:lstStyle/>
        <a:p>
          <a:endParaRPr lang="en-IN"/>
        </a:p>
      </dgm:t>
    </dgm:pt>
    <dgm:pt modelId="{C63829D2-DD7E-4A6E-8782-82983AF3D60F}" type="pres">
      <dgm:prSet presAssocID="{22C6438F-0C41-4BF9-9D38-178A46509196}" presName="spacer" presStyleCnt="0"/>
      <dgm:spPr/>
    </dgm:pt>
    <dgm:pt modelId="{71BD26F2-2DC9-40AC-98DC-01340AB5B388}" type="pres">
      <dgm:prSet presAssocID="{CE5637E0-F9A8-41EC-B611-0F9DDADEBE40}" presName="parentText" presStyleLbl="node1" presStyleIdx="1" presStyleCnt="6">
        <dgm:presLayoutVars>
          <dgm:chMax val="0"/>
          <dgm:bulletEnabled val="1"/>
        </dgm:presLayoutVars>
      </dgm:prSet>
      <dgm:spPr/>
      <dgm:t>
        <a:bodyPr/>
        <a:lstStyle/>
        <a:p>
          <a:endParaRPr lang="en-IN"/>
        </a:p>
      </dgm:t>
    </dgm:pt>
    <dgm:pt modelId="{54F6C9C8-0B78-4367-B7CC-CF45809BFDBD}" type="pres">
      <dgm:prSet presAssocID="{73B95312-895F-4A07-9C74-A4AC4B53DD57}" presName="spacer" presStyleCnt="0"/>
      <dgm:spPr/>
    </dgm:pt>
    <dgm:pt modelId="{507A6565-662A-4C9C-8C1E-F5D133F6AC2A}" type="pres">
      <dgm:prSet presAssocID="{BE2E8CFA-1FCD-4FDC-ADAA-B0E50C225C11}" presName="parentText" presStyleLbl="node1" presStyleIdx="2" presStyleCnt="6">
        <dgm:presLayoutVars>
          <dgm:chMax val="0"/>
          <dgm:bulletEnabled val="1"/>
        </dgm:presLayoutVars>
      </dgm:prSet>
      <dgm:spPr/>
      <dgm:t>
        <a:bodyPr/>
        <a:lstStyle/>
        <a:p>
          <a:endParaRPr lang="en-IN"/>
        </a:p>
      </dgm:t>
    </dgm:pt>
    <dgm:pt modelId="{5D24ED62-2F97-4E29-8AF7-9EFFB9F77455}" type="pres">
      <dgm:prSet presAssocID="{0CF6271F-516D-4F56-B5A0-1B7BF1388255}" presName="spacer" presStyleCnt="0"/>
      <dgm:spPr/>
    </dgm:pt>
    <dgm:pt modelId="{90E493AD-51DF-4EE8-87E4-C27F465B22B5}" type="pres">
      <dgm:prSet presAssocID="{99891B74-A64D-44B8-9D07-C474E560A470}" presName="parentText" presStyleLbl="node1" presStyleIdx="3" presStyleCnt="6">
        <dgm:presLayoutVars>
          <dgm:chMax val="0"/>
          <dgm:bulletEnabled val="1"/>
        </dgm:presLayoutVars>
      </dgm:prSet>
      <dgm:spPr/>
      <dgm:t>
        <a:bodyPr/>
        <a:lstStyle/>
        <a:p>
          <a:endParaRPr lang="en-IN"/>
        </a:p>
      </dgm:t>
    </dgm:pt>
    <dgm:pt modelId="{B4001A40-C03E-4EFB-8B69-D88D658B3FFF}" type="pres">
      <dgm:prSet presAssocID="{1C6A0704-1279-4D11-BC79-6F6FD5125C6D}" presName="spacer" presStyleCnt="0"/>
      <dgm:spPr/>
    </dgm:pt>
    <dgm:pt modelId="{9C80C9BC-93D5-4740-BDB4-D5861512F718}" type="pres">
      <dgm:prSet presAssocID="{65FDF83C-DBA6-4728-99F7-52200A6C8B36}" presName="parentText" presStyleLbl="node1" presStyleIdx="4" presStyleCnt="6">
        <dgm:presLayoutVars>
          <dgm:chMax val="0"/>
          <dgm:bulletEnabled val="1"/>
        </dgm:presLayoutVars>
      </dgm:prSet>
      <dgm:spPr/>
      <dgm:t>
        <a:bodyPr/>
        <a:lstStyle/>
        <a:p>
          <a:endParaRPr lang="en-IN"/>
        </a:p>
      </dgm:t>
    </dgm:pt>
    <dgm:pt modelId="{63DDCB9B-5390-4CF9-B88B-D748768774FC}" type="pres">
      <dgm:prSet presAssocID="{B2F252A0-779C-4CB8-B62C-25E9573C26D0}" presName="spacer" presStyleCnt="0"/>
      <dgm:spPr/>
    </dgm:pt>
    <dgm:pt modelId="{A214382F-4847-48DE-810C-60A276EC27BA}" type="pres">
      <dgm:prSet presAssocID="{66D6E1C1-6829-4960-8738-2EC82AF3861C}" presName="parentText" presStyleLbl="node1" presStyleIdx="5" presStyleCnt="6">
        <dgm:presLayoutVars>
          <dgm:chMax val="0"/>
          <dgm:bulletEnabled val="1"/>
        </dgm:presLayoutVars>
      </dgm:prSet>
      <dgm:spPr/>
      <dgm:t>
        <a:bodyPr/>
        <a:lstStyle/>
        <a:p>
          <a:endParaRPr lang="en-IN"/>
        </a:p>
      </dgm:t>
    </dgm:pt>
  </dgm:ptLst>
  <dgm:cxnLst>
    <dgm:cxn modelId="{CBF8E165-C42D-43F1-908D-82BB79103025}" type="presOf" srcId="{99891B74-A64D-44B8-9D07-C474E560A470}" destId="{90E493AD-51DF-4EE8-87E4-C27F465B22B5}" srcOrd="0" destOrd="0" presId="urn:microsoft.com/office/officeart/2005/8/layout/vList2"/>
    <dgm:cxn modelId="{E7801786-09CF-468F-98A9-8086E47F28C9}" type="presOf" srcId="{65FDF83C-DBA6-4728-99F7-52200A6C8B36}" destId="{9C80C9BC-93D5-4740-BDB4-D5861512F718}" srcOrd="0" destOrd="0" presId="urn:microsoft.com/office/officeart/2005/8/layout/vList2"/>
    <dgm:cxn modelId="{200E866D-CAC4-4A9F-B268-5F441001E85F}" type="presOf" srcId="{0F624A4E-7C23-4F18-94C7-865415EBD219}" destId="{FB67B98A-9393-466B-AC80-4FF31B9C4A7E}" srcOrd="0" destOrd="0" presId="urn:microsoft.com/office/officeart/2005/8/layout/vList2"/>
    <dgm:cxn modelId="{F1160CC1-2996-43DF-A947-2F78B82752A0}" srcId="{0F624A4E-7C23-4F18-94C7-865415EBD219}" destId="{99891B74-A64D-44B8-9D07-C474E560A470}" srcOrd="3" destOrd="0" parTransId="{C564EA67-7050-4ACF-AA2A-E1A2D11B7D1C}" sibTransId="{1C6A0704-1279-4D11-BC79-6F6FD5125C6D}"/>
    <dgm:cxn modelId="{821A3204-A648-49B7-B191-E486FE5FDE68}" srcId="{0F624A4E-7C23-4F18-94C7-865415EBD219}" destId="{66D6E1C1-6829-4960-8738-2EC82AF3861C}" srcOrd="5" destOrd="0" parTransId="{1AC34168-935F-469A-9598-A12F9B59F190}" sibTransId="{0B7F2B78-C0E5-4EC7-8661-A798D6A6D1C6}"/>
    <dgm:cxn modelId="{18A6408B-0F11-49E1-A08A-AB589AE32BD5}" srcId="{0F624A4E-7C23-4F18-94C7-865415EBD219}" destId="{CE5637E0-F9A8-41EC-B611-0F9DDADEBE40}" srcOrd="1" destOrd="0" parTransId="{F90EC1E5-316E-47F8-A392-558ED9D84BF9}" sibTransId="{73B95312-895F-4A07-9C74-A4AC4B53DD57}"/>
    <dgm:cxn modelId="{EA746144-2EB9-4170-B666-7BDF8E19593F}" srcId="{0F624A4E-7C23-4F18-94C7-865415EBD219}" destId="{B660A62B-901D-4A8D-8C6A-61F2E0223A65}" srcOrd="0" destOrd="0" parTransId="{FA988AE4-9BD2-4C9A-BE07-C817980B7E56}" sibTransId="{22C6438F-0C41-4BF9-9D38-178A46509196}"/>
    <dgm:cxn modelId="{9AA384CE-2996-4D8E-A995-2E3C70100149}" srcId="{0F624A4E-7C23-4F18-94C7-865415EBD219}" destId="{65FDF83C-DBA6-4728-99F7-52200A6C8B36}" srcOrd="4" destOrd="0" parTransId="{18598794-A51E-430C-800B-0762971D0957}" sibTransId="{B2F252A0-779C-4CB8-B62C-25E9573C26D0}"/>
    <dgm:cxn modelId="{0C3BDC5A-7F7E-41B5-B123-009CA6AE34EB}" srcId="{0F624A4E-7C23-4F18-94C7-865415EBD219}" destId="{BE2E8CFA-1FCD-4FDC-ADAA-B0E50C225C11}" srcOrd="2" destOrd="0" parTransId="{0DFF3B2E-652E-43A8-8AD6-BF7FAEAC8618}" sibTransId="{0CF6271F-516D-4F56-B5A0-1B7BF1388255}"/>
    <dgm:cxn modelId="{9D65CCD8-F533-4086-B1A1-28064AD059B5}" type="presOf" srcId="{CE5637E0-F9A8-41EC-B611-0F9DDADEBE40}" destId="{71BD26F2-2DC9-40AC-98DC-01340AB5B388}" srcOrd="0" destOrd="0" presId="urn:microsoft.com/office/officeart/2005/8/layout/vList2"/>
    <dgm:cxn modelId="{4826F2CD-71BE-4D80-B71B-83D86B006D01}" type="presOf" srcId="{BE2E8CFA-1FCD-4FDC-ADAA-B0E50C225C11}" destId="{507A6565-662A-4C9C-8C1E-F5D133F6AC2A}" srcOrd="0" destOrd="0" presId="urn:microsoft.com/office/officeart/2005/8/layout/vList2"/>
    <dgm:cxn modelId="{D7FCDC78-CF8F-4BC8-BEB5-8569A6A342A1}" type="presOf" srcId="{66D6E1C1-6829-4960-8738-2EC82AF3861C}" destId="{A214382F-4847-48DE-810C-60A276EC27BA}" srcOrd="0" destOrd="0" presId="urn:microsoft.com/office/officeart/2005/8/layout/vList2"/>
    <dgm:cxn modelId="{68FACBF3-A1C3-40ED-A35B-A6259660EBA0}" type="presOf" srcId="{B660A62B-901D-4A8D-8C6A-61F2E0223A65}" destId="{CC341418-F7C3-4A42-8384-D8D236F393AE}" srcOrd="0" destOrd="0" presId="urn:microsoft.com/office/officeart/2005/8/layout/vList2"/>
    <dgm:cxn modelId="{94E7E044-A931-42A8-94A6-849099942319}" type="presParOf" srcId="{FB67B98A-9393-466B-AC80-4FF31B9C4A7E}" destId="{CC341418-F7C3-4A42-8384-D8D236F393AE}" srcOrd="0" destOrd="0" presId="urn:microsoft.com/office/officeart/2005/8/layout/vList2"/>
    <dgm:cxn modelId="{8F012B9B-ABA8-4894-B811-9F3F87D2726D}" type="presParOf" srcId="{FB67B98A-9393-466B-AC80-4FF31B9C4A7E}" destId="{C63829D2-DD7E-4A6E-8782-82983AF3D60F}" srcOrd="1" destOrd="0" presId="urn:microsoft.com/office/officeart/2005/8/layout/vList2"/>
    <dgm:cxn modelId="{7D37EA3D-59F2-42AD-88CA-0FACCEF88D41}" type="presParOf" srcId="{FB67B98A-9393-466B-AC80-4FF31B9C4A7E}" destId="{71BD26F2-2DC9-40AC-98DC-01340AB5B388}" srcOrd="2" destOrd="0" presId="urn:microsoft.com/office/officeart/2005/8/layout/vList2"/>
    <dgm:cxn modelId="{D8DD3585-BA2B-47E8-AE37-4985EFAAF053}" type="presParOf" srcId="{FB67B98A-9393-466B-AC80-4FF31B9C4A7E}" destId="{54F6C9C8-0B78-4367-B7CC-CF45809BFDBD}" srcOrd="3" destOrd="0" presId="urn:microsoft.com/office/officeart/2005/8/layout/vList2"/>
    <dgm:cxn modelId="{2526FFDC-5311-4C43-9402-12FB85E0264F}" type="presParOf" srcId="{FB67B98A-9393-466B-AC80-4FF31B9C4A7E}" destId="{507A6565-662A-4C9C-8C1E-F5D133F6AC2A}" srcOrd="4" destOrd="0" presId="urn:microsoft.com/office/officeart/2005/8/layout/vList2"/>
    <dgm:cxn modelId="{2D5A780A-E316-4CF4-9130-6EF3BC1C2F74}" type="presParOf" srcId="{FB67B98A-9393-466B-AC80-4FF31B9C4A7E}" destId="{5D24ED62-2F97-4E29-8AF7-9EFFB9F77455}" srcOrd="5" destOrd="0" presId="urn:microsoft.com/office/officeart/2005/8/layout/vList2"/>
    <dgm:cxn modelId="{B56FDB04-B0AE-4694-9311-27D7FED9F361}" type="presParOf" srcId="{FB67B98A-9393-466B-AC80-4FF31B9C4A7E}" destId="{90E493AD-51DF-4EE8-87E4-C27F465B22B5}" srcOrd="6" destOrd="0" presId="urn:microsoft.com/office/officeart/2005/8/layout/vList2"/>
    <dgm:cxn modelId="{EDFE04C3-42EB-40CE-8805-2CE3D5A5D185}" type="presParOf" srcId="{FB67B98A-9393-466B-AC80-4FF31B9C4A7E}" destId="{B4001A40-C03E-4EFB-8B69-D88D658B3FFF}" srcOrd="7" destOrd="0" presId="urn:microsoft.com/office/officeart/2005/8/layout/vList2"/>
    <dgm:cxn modelId="{6BAE49E6-812E-4BAF-8E75-F0295D8510DB}" type="presParOf" srcId="{FB67B98A-9393-466B-AC80-4FF31B9C4A7E}" destId="{9C80C9BC-93D5-4740-BDB4-D5861512F718}" srcOrd="8" destOrd="0" presId="urn:microsoft.com/office/officeart/2005/8/layout/vList2"/>
    <dgm:cxn modelId="{E1B2671C-EEEE-46B6-A240-CEE1ECBC7D7D}" type="presParOf" srcId="{FB67B98A-9393-466B-AC80-4FF31B9C4A7E}" destId="{63DDCB9B-5390-4CF9-B88B-D748768774FC}" srcOrd="9" destOrd="0" presId="urn:microsoft.com/office/officeart/2005/8/layout/vList2"/>
    <dgm:cxn modelId="{1B36EC0B-0D18-4FA1-B5D7-085EBB144274}" type="presParOf" srcId="{FB67B98A-9393-466B-AC80-4FF31B9C4A7E}" destId="{A214382F-4847-48DE-810C-60A276EC27BA}" srcOrd="1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46C10A-DF1C-42BA-8921-620872953B57}">
      <dsp:nvSpPr>
        <dsp:cNvPr id="0" name=""/>
        <dsp:cNvSpPr/>
      </dsp:nvSpPr>
      <dsp:spPr>
        <a:xfrm>
          <a:off x="0" y="53571"/>
          <a:ext cx="7848600" cy="83537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NHI, a 104</a:t>
          </a:r>
          <a:r>
            <a:rPr lang="en-US" sz="2100" b="1" kern="1200" dirty="0" smtClean="0"/>
            <a:t> bedded hospital, </a:t>
          </a:r>
          <a:r>
            <a:rPr lang="en-US" sz="2100" kern="1200" dirty="0" smtClean="0"/>
            <a:t>running successfully for the past 31 years.</a:t>
          </a:r>
          <a:endParaRPr lang="en-IN" sz="2100" kern="1200" dirty="0"/>
        </a:p>
      </dsp:txBody>
      <dsp:txXfrm>
        <a:off x="0" y="53571"/>
        <a:ext cx="7848600" cy="835379"/>
      </dsp:txXfrm>
    </dsp:sp>
    <dsp:sp modelId="{7C7E1A29-B618-41F0-8D80-1F3C490A85A2}">
      <dsp:nvSpPr>
        <dsp:cNvPr id="0" name=""/>
        <dsp:cNvSpPr/>
      </dsp:nvSpPr>
      <dsp:spPr>
        <a:xfrm>
          <a:off x="0" y="949431"/>
          <a:ext cx="7848600" cy="835379"/>
        </a:xfrm>
        <a:prstGeom prst="round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Brainchild of Doyen of Cardiology, Dr. S. Padmavati</a:t>
          </a:r>
          <a:endParaRPr lang="en-US" sz="2100" kern="1200" dirty="0"/>
        </a:p>
      </dsp:txBody>
      <dsp:txXfrm>
        <a:off x="0" y="949431"/>
        <a:ext cx="7848600" cy="835379"/>
      </dsp:txXfrm>
    </dsp:sp>
    <dsp:sp modelId="{FD256218-496C-4FB0-B20A-9B5BA8A17489}">
      <dsp:nvSpPr>
        <dsp:cNvPr id="0" name=""/>
        <dsp:cNvSpPr/>
      </dsp:nvSpPr>
      <dsp:spPr>
        <a:xfrm>
          <a:off x="0" y="1845291"/>
          <a:ext cx="7848600" cy="835379"/>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Landmark  in healthcare delivery in India</a:t>
          </a:r>
          <a:endParaRPr lang="en-IN" sz="2100" kern="1200" dirty="0"/>
        </a:p>
      </dsp:txBody>
      <dsp:txXfrm>
        <a:off x="0" y="1845291"/>
        <a:ext cx="7848600" cy="835379"/>
      </dsp:txXfrm>
    </dsp:sp>
    <dsp:sp modelId="{C0EB6853-BABE-40CB-913B-F41B40418B62}">
      <dsp:nvSpPr>
        <dsp:cNvPr id="0" name=""/>
        <dsp:cNvSpPr/>
      </dsp:nvSpPr>
      <dsp:spPr>
        <a:xfrm>
          <a:off x="0" y="2741151"/>
          <a:ext cx="7848600" cy="835379"/>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First</a:t>
          </a:r>
          <a:r>
            <a:rPr lang="en-US" sz="2100" kern="1200" baseline="0" dirty="0" smtClean="0"/>
            <a:t> Heart Institute in India</a:t>
          </a:r>
          <a:endParaRPr lang="en-US" sz="2100" kern="1200" dirty="0"/>
        </a:p>
      </dsp:txBody>
      <dsp:txXfrm>
        <a:off x="0" y="2741151"/>
        <a:ext cx="7848600" cy="835379"/>
      </dsp:txXfrm>
    </dsp:sp>
    <dsp:sp modelId="{D9E81817-B99C-4248-A18B-56DC6EF0977C}">
      <dsp:nvSpPr>
        <dsp:cNvPr id="0" name=""/>
        <dsp:cNvSpPr/>
      </dsp:nvSpPr>
      <dsp:spPr>
        <a:xfrm>
          <a:off x="0" y="3637011"/>
          <a:ext cx="7848600" cy="835379"/>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IN" sz="2100" b="0" i="0" kern="1200" dirty="0" smtClean="0"/>
            <a:t>First private sector cardiac catheterisation laboratory to be established in the </a:t>
          </a:r>
          <a:r>
            <a:rPr lang="en-IN" sz="2100" b="1" i="0" kern="1200" dirty="0" smtClean="0"/>
            <a:t>'Southern Hemisphere'</a:t>
          </a:r>
          <a:endParaRPr lang="en-US" sz="2100" kern="1200" dirty="0"/>
        </a:p>
      </dsp:txBody>
      <dsp:txXfrm>
        <a:off x="0" y="3637011"/>
        <a:ext cx="7848600" cy="8353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15BBAD-58E3-41C5-B675-8588C4AEEE73}">
      <dsp:nvSpPr>
        <dsp:cNvPr id="0" name=""/>
        <dsp:cNvSpPr/>
      </dsp:nvSpPr>
      <dsp:spPr>
        <a:xfrm>
          <a:off x="0" y="123792"/>
          <a:ext cx="7704856" cy="21257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just" defTabSz="1689100">
            <a:lnSpc>
              <a:spcPct val="90000"/>
            </a:lnSpc>
            <a:spcBef>
              <a:spcPct val="0"/>
            </a:spcBef>
            <a:spcAft>
              <a:spcPct val="35000"/>
            </a:spcAft>
          </a:pPr>
          <a:r>
            <a:rPr lang="en-IN" sz="3800" kern="1200" dirty="0" smtClean="0"/>
            <a:t>HIS- A Mechanized document and information system in Hospitals.</a:t>
          </a:r>
          <a:endParaRPr lang="en-IN" sz="3800" kern="1200" dirty="0"/>
        </a:p>
      </dsp:txBody>
      <dsp:txXfrm>
        <a:off x="0" y="123792"/>
        <a:ext cx="7704856" cy="2125743"/>
      </dsp:txXfrm>
    </dsp:sp>
    <dsp:sp modelId="{57BE091D-44B9-4BB9-96BF-1867FA0C4F41}">
      <dsp:nvSpPr>
        <dsp:cNvPr id="0" name=""/>
        <dsp:cNvSpPr/>
      </dsp:nvSpPr>
      <dsp:spPr>
        <a:xfrm>
          <a:off x="0" y="2358976"/>
          <a:ext cx="7704856" cy="21257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just" defTabSz="1689100">
            <a:lnSpc>
              <a:spcPct val="90000"/>
            </a:lnSpc>
            <a:spcBef>
              <a:spcPct val="0"/>
            </a:spcBef>
            <a:spcAft>
              <a:spcPct val="35000"/>
            </a:spcAft>
          </a:pPr>
          <a:r>
            <a:rPr lang="en-IN" sz="3800" b="0" i="0" kern="1200" dirty="0" smtClean="0"/>
            <a:t>Manage the medical, administrative, financial and legal aspects of a  Hospital and its service processing</a:t>
          </a:r>
          <a:endParaRPr lang="en-IN" sz="3800" kern="1200" dirty="0"/>
        </a:p>
      </dsp:txBody>
      <dsp:txXfrm>
        <a:off x="0" y="2358976"/>
        <a:ext cx="7704856" cy="212574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51932D-B6B8-4D72-ACFD-A1247D06F507}">
      <dsp:nvSpPr>
        <dsp:cNvPr id="0" name=""/>
        <dsp:cNvSpPr/>
      </dsp:nvSpPr>
      <dsp:spPr>
        <a:xfrm>
          <a:off x="2935311" y="1854"/>
          <a:ext cx="4766917" cy="216259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just" defTabSz="977900">
            <a:lnSpc>
              <a:spcPct val="90000"/>
            </a:lnSpc>
            <a:spcBef>
              <a:spcPct val="0"/>
            </a:spcBef>
            <a:spcAft>
              <a:spcPct val="15000"/>
            </a:spcAft>
            <a:buChar char="••"/>
          </a:pPr>
          <a:r>
            <a:rPr lang="en-US" sz="2200" kern="1200" dirty="0" smtClean="0"/>
            <a:t>To evaluate the impact of Hospital Information System on Hospital operations and explore areas for improvement.</a:t>
          </a:r>
          <a:endParaRPr lang="en-IN" sz="2200" kern="1200" dirty="0"/>
        </a:p>
      </dsp:txBody>
      <dsp:txXfrm>
        <a:off x="2935311" y="1854"/>
        <a:ext cx="4766917" cy="2162591"/>
      </dsp:txXfrm>
    </dsp:sp>
    <dsp:sp modelId="{7472F2A9-CBD6-442C-8FCA-9E0C419D6975}">
      <dsp:nvSpPr>
        <dsp:cNvPr id="0" name=""/>
        <dsp:cNvSpPr/>
      </dsp:nvSpPr>
      <dsp:spPr>
        <a:xfrm>
          <a:off x="2627" y="1854"/>
          <a:ext cx="2932683" cy="2162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en-IN" sz="4200" kern="1200" dirty="0" smtClean="0"/>
            <a:t>General Objective</a:t>
          </a:r>
          <a:endParaRPr lang="en-IN" sz="4200" kern="1200" dirty="0"/>
        </a:p>
      </dsp:txBody>
      <dsp:txXfrm>
        <a:off x="2627" y="1854"/>
        <a:ext cx="2932683" cy="2162591"/>
      </dsp:txXfrm>
    </dsp:sp>
    <dsp:sp modelId="{31434F17-EB5C-47C6-A220-6BFBD7F3F5C7}">
      <dsp:nvSpPr>
        <dsp:cNvPr id="0" name=""/>
        <dsp:cNvSpPr/>
      </dsp:nvSpPr>
      <dsp:spPr>
        <a:xfrm>
          <a:off x="2912507" y="2670776"/>
          <a:ext cx="4791534" cy="190401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To evaluate end user perception regarding use of HIS.</a:t>
          </a:r>
          <a:endParaRPr lang="en-IN" sz="2000" kern="1200" dirty="0"/>
        </a:p>
        <a:p>
          <a:pPr marL="228600" lvl="1" indent="-228600" algn="l" defTabSz="889000">
            <a:lnSpc>
              <a:spcPct val="90000"/>
            </a:lnSpc>
            <a:spcBef>
              <a:spcPct val="0"/>
            </a:spcBef>
            <a:spcAft>
              <a:spcPct val="15000"/>
            </a:spcAft>
            <a:buChar char="••"/>
          </a:pPr>
          <a:r>
            <a:rPr lang="en-US" sz="2000" kern="1200" dirty="0" smtClean="0"/>
            <a:t>To give the necessary recommendations.</a:t>
          </a:r>
          <a:endParaRPr lang="en-IN" sz="2000" kern="1200" dirty="0"/>
        </a:p>
      </dsp:txBody>
      <dsp:txXfrm>
        <a:off x="2912507" y="2670776"/>
        <a:ext cx="4791534" cy="1904015"/>
      </dsp:txXfrm>
    </dsp:sp>
    <dsp:sp modelId="{3FB62944-6C1B-4B15-8FBA-6D3606AF2556}">
      <dsp:nvSpPr>
        <dsp:cNvPr id="0" name=""/>
        <dsp:cNvSpPr/>
      </dsp:nvSpPr>
      <dsp:spPr>
        <a:xfrm>
          <a:off x="814" y="2494895"/>
          <a:ext cx="2911692" cy="22557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lvl="0" algn="ctr" defTabSz="1866900">
            <a:lnSpc>
              <a:spcPct val="90000"/>
            </a:lnSpc>
            <a:spcBef>
              <a:spcPct val="0"/>
            </a:spcBef>
            <a:spcAft>
              <a:spcPct val="35000"/>
            </a:spcAft>
          </a:pPr>
          <a:r>
            <a:rPr lang="en-IN" sz="4200" kern="1200" dirty="0" smtClean="0"/>
            <a:t>Specific Objectives</a:t>
          </a:r>
          <a:endParaRPr lang="en-IN" sz="4200" kern="1200" dirty="0"/>
        </a:p>
      </dsp:txBody>
      <dsp:txXfrm>
        <a:off x="814" y="2494895"/>
        <a:ext cx="2911692" cy="225577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B45BAC-066E-4DE6-857C-5B07AAE38DFB}">
      <dsp:nvSpPr>
        <dsp:cNvPr id="0" name=""/>
        <dsp:cNvSpPr/>
      </dsp:nvSpPr>
      <dsp:spPr>
        <a:xfrm>
          <a:off x="0" y="331536"/>
          <a:ext cx="7704856" cy="9833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IN" sz="4100" kern="1200" dirty="0" smtClean="0"/>
            <a:t>System speed should be increased</a:t>
          </a:r>
          <a:endParaRPr lang="en-IN" sz="4100" kern="1200" dirty="0"/>
        </a:p>
      </dsp:txBody>
      <dsp:txXfrm>
        <a:off x="0" y="331536"/>
        <a:ext cx="7704856" cy="983384"/>
      </dsp:txXfrm>
    </dsp:sp>
    <dsp:sp modelId="{FAB186EE-60BE-4D76-A618-DA55A70EFA2A}">
      <dsp:nvSpPr>
        <dsp:cNvPr id="0" name=""/>
        <dsp:cNvSpPr/>
      </dsp:nvSpPr>
      <dsp:spPr>
        <a:xfrm>
          <a:off x="0" y="1314921"/>
          <a:ext cx="7704856" cy="997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629"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IN" sz="3200" kern="1200" dirty="0" smtClean="0"/>
            <a:t>Patient Diagnosis should be available in system </a:t>
          </a:r>
          <a:endParaRPr lang="en-IN" sz="3200" kern="1200" dirty="0"/>
        </a:p>
      </dsp:txBody>
      <dsp:txXfrm>
        <a:off x="0" y="1314921"/>
        <a:ext cx="7704856" cy="997222"/>
      </dsp:txXfrm>
    </dsp:sp>
    <dsp:sp modelId="{FDDC530F-4FCC-4CF2-9D2F-CDE2D95FDFDD}">
      <dsp:nvSpPr>
        <dsp:cNvPr id="0" name=""/>
        <dsp:cNvSpPr/>
      </dsp:nvSpPr>
      <dsp:spPr>
        <a:xfrm>
          <a:off x="0" y="2312143"/>
          <a:ext cx="7704856" cy="9833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en-IN" sz="4100" kern="1200" dirty="0" smtClean="0"/>
            <a:t>More Number of systems in ICCU</a:t>
          </a:r>
          <a:endParaRPr lang="en-IN" sz="4100" kern="1200" dirty="0"/>
        </a:p>
      </dsp:txBody>
      <dsp:txXfrm>
        <a:off x="0" y="2312143"/>
        <a:ext cx="7704856" cy="983384"/>
      </dsp:txXfrm>
    </dsp:sp>
    <dsp:sp modelId="{5955AF35-442F-4E44-930A-F869CA0DCF10}">
      <dsp:nvSpPr>
        <dsp:cNvPr id="0" name=""/>
        <dsp:cNvSpPr/>
      </dsp:nvSpPr>
      <dsp:spPr>
        <a:xfrm>
          <a:off x="0" y="3295528"/>
          <a:ext cx="7704856" cy="997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629"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IN" sz="3200" kern="1200" dirty="0" smtClean="0"/>
            <a:t>Option for indent of pharmacy items should be available</a:t>
          </a:r>
          <a:endParaRPr lang="en-IN" sz="3200" kern="1200" dirty="0"/>
        </a:p>
      </dsp:txBody>
      <dsp:txXfrm>
        <a:off x="0" y="3295528"/>
        <a:ext cx="7704856" cy="99722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341418-F7C3-4A42-8384-D8D236F393AE}">
      <dsp:nvSpPr>
        <dsp:cNvPr id="0" name=""/>
        <dsp:cNvSpPr/>
      </dsp:nvSpPr>
      <dsp:spPr>
        <a:xfrm>
          <a:off x="0" y="1009187"/>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1. System speed is noted as a major problem which should be increased.</a:t>
          </a:r>
          <a:endParaRPr lang="en-IN" sz="2000" kern="1200" dirty="0"/>
        </a:p>
      </dsp:txBody>
      <dsp:txXfrm>
        <a:off x="0" y="1009187"/>
        <a:ext cx="7776864" cy="479700"/>
      </dsp:txXfrm>
    </dsp:sp>
    <dsp:sp modelId="{71BD26F2-2DC9-40AC-98DC-01340AB5B388}">
      <dsp:nvSpPr>
        <dsp:cNvPr id="0" name=""/>
        <dsp:cNvSpPr/>
      </dsp:nvSpPr>
      <dsp:spPr>
        <a:xfrm>
          <a:off x="0" y="1546487"/>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2. Start of Patient Pharmacy indents with HIS.</a:t>
          </a:r>
          <a:endParaRPr lang="en-IN" sz="2000" kern="1200" dirty="0"/>
        </a:p>
      </dsp:txBody>
      <dsp:txXfrm>
        <a:off x="0" y="1546487"/>
        <a:ext cx="7776864" cy="479700"/>
      </dsp:txXfrm>
    </dsp:sp>
    <dsp:sp modelId="{507A6565-662A-4C9C-8C1E-F5D133F6AC2A}">
      <dsp:nvSpPr>
        <dsp:cNvPr id="0" name=""/>
        <dsp:cNvSpPr/>
      </dsp:nvSpPr>
      <dsp:spPr>
        <a:xfrm>
          <a:off x="0" y="2083787"/>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3. Option for Returnable gate pass for returning goods to supplier.</a:t>
          </a:r>
          <a:endParaRPr lang="en-IN" sz="2000" kern="1200" dirty="0"/>
        </a:p>
      </dsp:txBody>
      <dsp:txXfrm>
        <a:off x="0" y="2083787"/>
        <a:ext cx="7776864" cy="479700"/>
      </dsp:txXfrm>
    </dsp:sp>
    <dsp:sp modelId="{90E493AD-51DF-4EE8-87E4-C27F465B22B5}">
      <dsp:nvSpPr>
        <dsp:cNvPr id="0" name=""/>
        <dsp:cNvSpPr/>
      </dsp:nvSpPr>
      <dsp:spPr>
        <a:xfrm>
          <a:off x="0" y="2621087"/>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4. More systems in ICCU/Bed Side Monitors should be provided. </a:t>
          </a:r>
          <a:endParaRPr lang="en-IN" sz="2000" kern="1200" dirty="0"/>
        </a:p>
      </dsp:txBody>
      <dsp:txXfrm>
        <a:off x="0" y="2621087"/>
        <a:ext cx="7776864" cy="479700"/>
      </dsp:txXfrm>
    </dsp:sp>
    <dsp:sp modelId="{9C80C9BC-93D5-4740-BDB4-D5861512F718}">
      <dsp:nvSpPr>
        <dsp:cNvPr id="0" name=""/>
        <dsp:cNvSpPr/>
      </dsp:nvSpPr>
      <dsp:spPr>
        <a:xfrm>
          <a:off x="0" y="3158388"/>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5. Alternate billing option in case server is down for long hours.	</a:t>
          </a:r>
          <a:endParaRPr lang="en-IN" sz="2000" kern="1200" dirty="0"/>
        </a:p>
      </dsp:txBody>
      <dsp:txXfrm>
        <a:off x="0" y="3158388"/>
        <a:ext cx="7776864" cy="479700"/>
      </dsp:txXfrm>
    </dsp:sp>
    <dsp:sp modelId="{A214382F-4847-48DE-810C-60A276EC27BA}">
      <dsp:nvSpPr>
        <dsp:cNvPr id="0" name=""/>
        <dsp:cNvSpPr/>
      </dsp:nvSpPr>
      <dsp:spPr>
        <a:xfrm>
          <a:off x="0" y="3695688"/>
          <a:ext cx="777686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smtClean="0"/>
            <a:t>6. Patient Diagnosis such as diet/diagnosis should be added in system.</a:t>
          </a:r>
          <a:endParaRPr lang="en-IN" sz="2000" kern="1200" dirty="0"/>
        </a:p>
      </dsp:txBody>
      <dsp:txXfrm>
        <a:off x="0" y="3695688"/>
        <a:ext cx="7776864" cy="4797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0.0808</cdr:x>
      <cdr:y>0</cdr:y>
    </cdr:from>
    <cdr:to>
      <cdr:x>0.78133</cdr:x>
      <cdr:y>0.36363</cdr:y>
    </cdr:to>
    <cdr:sp macro="" textlink="">
      <cdr:nvSpPr>
        <cdr:cNvPr id="2" name="Rectangle 1"/>
        <cdr:cNvSpPr/>
      </cdr:nvSpPr>
      <cdr:spPr>
        <a:xfrm xmlns:a="http://schemas.openxmlformats.org/drawingml/2006/main">
          <a:off x="622541" y="0"/>
          <a:ext cx="5397503" cy="1754326"/>
        </a:xfrm>
        <a:prstGeom xmlns:a="http://schemas.openxmlformats.org/drawingml/2006/main" prst="rect">
          <a:avLst/>
        </a:prstGeom>
        <a:gradFill xmlns:a="http://schemas.openxmlformats.org/drawingml/2006/main"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xmlns:a="http://schemas.openxmlformats.org/drawingml/2006/main">
          <a:noFill/>
        </a:ln>
        <a:effectLst xmlns:a="http://schemas.openxmlformats.org/drawingml/2006/main">
          <a:glow rad="228600">
            <a:srgbClr val="4F81BD">
              <a:satMod val="175000"/>
              <a:alpha val="40000"/>
            </a:srgbClr>
          </a:glow>
          <a:outerShdw blurRad="40000" dist="23000" dir="5400000" rotWithShape="0">
            <a:srgbClr val="000000">
              <a:alpha val="35000"/>
            </a:srgbClr>
          </a:outerShdw>
        </a:effectLst>
        <a:scene3d xmlns:a="http://schemas.openxmlformats.org/drawingml/2006/main">
          <a:camera prst="orthographicFront">
            <a:rot lat="0" lon="0" rev="0"/>
          </a:camera>
          <a:lightRig rig="threePt" dir="t">
            <a:rot lat="0" lon="0" rev="1200000"/>
          </a:lightRig>
        </a:scene3d>
        <a:sp3d xmlns:a="http://schemas.openxmlformats.org/drawingml/2006/main">
          <a:bevelT w="63500" h="25400"/>
        </a:sp3d>
      </cdr:spPr>
      <cdr:style>
        <a:lnRef xmlns:a="http://schemas.openxmlformats.org/drawingml/2006/main" idx="0">
          <a:schemeClr val="accent1"/>
        </a:lnRef>
        <a:fillRef xmlns:a="http://schemas.openxmlformats.org/drawingml/2006/main" idx="3">
          <a:schemeClr val="accent1"/>
        </a:fillRef>
        <a:effectRef xmlns:a="http://schemas.openxmlformats.org/drawingml/2006/main" idx="3">
          <a:schemeClr val="accent1"/>
        </a:effectRef>
        <a:fontRef xmlns:a="http://schemas.openxmlformats.org/drawingml/2006/main" idx="minor">
          <a:schemeClr val="lt1"/>
        </a:fontRef>
      </cdr:style>
      <cdr:txBody>
        <a:bodyPr xmlns:a="http://schemas.openxmlformats.org/drawingml/2006/main" wrap="none" lIns="91440" tIns="45720" rIns="91440" bIns="45720">
          <a:spAutoFit/>
        </a:bodyPr>
        <a:lstStyle xmlns:a="http://schemas.openxmlformats.org/drawingml/2006/main">
          <a:defPPr>
            <a:defRPr lang="en-US"/>
          </a:defPPr>
          <a:lvl1pPr marL="0" algn="l" defTabSz="914400" rtl="0" eaLnBrk="1" latinLnBrk="0" hangingPunct="1">
            <a:defRPr sz="1800" kern="1200">
              <a:solidFill>
                <a:sysClr val="window" lastClr="FFFFFF"/>
              </a:solidFill>
              <a:latin typeface="Calibri"/>
            </a:defRPr>
          </a:lvl1pPr>
          <a:lvl2pPr marL="457200" algn="l" defTabSz="914400" rtl="0" eaLnBrk="1" latinLnBrk="0" hangingPunct="1">
            <a:defRPr sz="1800" kern="1200">
              <a:solidFill>
                <a:sysClr val="window" lastClr="FFFFFF"/>
              </a:solidFill>
              <a:latin typeface="Calibri"/>
            </a:defRPr>
          </a:lvl2pPr>
          <a:lvl3pPr marL="914400" algn="l" defTabSz="914400" rtl="0" eaLnBrk="1" latinLnBrk="0" hangingPunct="1">
            <a:defRPr sz="1800" kern="1200">
              <a:solidFill>
                <a:sysClr val="window" lastClr="FFFFFF"/>
              </a:solidFill>
              <a:latin typeface="Calibri"/>
            </a:defRPr>
          </a:lvl3pPr>
          <a:lvl4pPr marL="1371600" algn="l" defTabSz="914400" rtl="0" eaLnBrk="1" latinLnBrk="0" hangingPunct="1">
            <a:defRPr sz="1800" kern="1200">
              <a:solidFill>
                <a:sysClr val="window" lastClr="FFFFFF"/>
              </a:solidFill>
              <a:latin typeface="Calibri"/>
            </a:defRPr>
          </a:lvl4pPr>
          <a:lvl5pPr marL="1828800" algn="l" defTabSz="914400" rtl="0" eaLnBrk="1" latinLnBrk="0" hangingPunct="1">
            <a:defRPr sz="1800" kern="1200">
              <a:solidFill>
                <a:sysClr val="window" lastClr="FFFFFF"/>
              </a:solidFill>
              <a:latin typeface="Calibri"/>
            </a:defRPr>
          </a:lvl5pPr>
          <a:lvl6pPr marL="2286000" algn="l" defTabSz="914400" rtl="0" eaLnBrk="1" latinLnBrk="0" hangingPunct="1">
            <a:defRPr sz="1800" kern="1200">
              <a:solidFill>
                <a:sysClr val="window" lastClr="FFFFFF"/>
              </a:solidFill>
              <a:latin typeface="Calibri"/>
            </a:defRPr>
          </a:lvl6pPr>
          <a:lvl7pPr marL="2743200" algn="l" defTabSz="914400" rtl="0" eaLnBrk="1" latinLnBrk="0" hangingPunct="1">
            <a:defRPr sz="1800" kern="1200">
              <a:solidFill>
                <a:sysClr val="window" lastClr="FFFFFF"/>
              </a:solidFill>
              <a:latin typeface="Calibri"/>
            </a:defRPr>
          </a:lvl7pPr>
          <a:lvl8pPr marL="3200400" algn="l" defTabSz="914400" rtl="0" eaLnBrk="1" latinLnBrk="0" hangingPunct="1">
            <a:defRPr sz="1800" kern="1200">
              <a:solidFill>
                <a:sysClr val="window" lastClr="FFFFFF"/>
              </a:solidFill>
              <a:latin typeface="Calibri"/>
            </a:defRPr>
          </a:lvl8pPr>
          <a:lvl9pPr marL="3657600" algn="l" defTabSz="914400" rtl="0" eaLnBrk="1" latinLnBrk="0" hangingPunct="1">
            <a:defRPr sz="1800" kern="1200">
              <a:solidFill>
                <a:sysClr val="window" lastClr="FFFFFF"/>
              </a:solidFill>
              <a:latin typeface="Calibri"/>
            </a:defRPr>
          </a:lvl9pPr>
        </a:lstStyle>
        <a:p xmlns:a="http://schemas.openxmlformats.org/drawingml/2006/main">
          <a:pPr algn="ctr"/>
          <a:r>
            <a:rPr lang="en-US" sz="5400" b="1" dirty="0" smtClean="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rPr>
            <a:t>ORGANIZATIONAL</a:t>
          </a:r>
        </a:p>
        <a:p xmlns:a="http://schemas.openxmlformats.org/drawingml/2006/main">
          <a:pPr algn="ctr"/>
          <a:r>
            <a:rPr lang="en-US" sz="5400" b="1" cap="none" spc="0" dirty="0" smtClean="0">
              <a:ln w="10541" cmpd="sng">
                <a:solidFill>
                  <a:srgbClr val="4F81BD">
                    <a:shade val="88000"/>
                    <a:satMod val="110000"/>
                  </a:srgbClr>
                </a:solidFill>
                <a:prstDash val="solid"/>
              </a:ln>
              <a:effectLst>
                <a:glow rad="228600">
                  <a:srgbClr val="4F81BD">
                    <a:satMod val="175000"/>
                    <a:alpha val="40000"/>
                  </a:srgbClr>
                </a:glow>
              </a:effectLst>
            </a:rPr>
            <a:t>WORK FLOW</a:t>
          </a:r>
          <a:endParaRPr lang="en-US" sz="5400" b="1" cap="none" spc="0" dirty="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F7E64A-4C0A-41E0-9908-FA90E6156CDC}" type="datetimeFigureOut">
              <a:rPr lang="en-IN" smtClean="0"/>
              <a:pPr/>
              <a:t>31-05-2013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9A6B93-9B73-4F7E-AAA5-DF7055F2BE2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22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A9A6B93-9B73-4F7E-AAA5-DF7055F2BE2D}" type="slidenum">
              <a:rPr lang="en-IN" smtClean="0"/>
              <a:pPr/>
              <a:t>29</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5DC3F-649D-4DE7-9AB5-32C1DA466040}"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1CFCC-47E2-4315-ABDE-506A0E32FF39}" type="datetimeFigureOut">
              <a:rPr lang="en-IN" smtClean="0"/>
              <a:pPr/>
              <a:t>31-05-2013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C84457-C3DE-49A3-9E7A-F328E0061F8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1CFCC-47E2-4315-ABDE-506A0E32FF39}" type="datetimeFigureOut">
              <a:rPr lang="en-IN" smtClean="0"/>
              <a:pPr/>
              <a:t>31-05-2013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84457-C3DE-49A3-9E7A-F328E0061F8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2084938" y="2542138"/>
            <a:ext cx="5148808"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612264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257800"/>
            <a:ext cx="1295400" cy="1447800"/>
          </a:xfrm>
          <a:prstGeom prst="rect">
            <a:avLst/>
          </a:prstGeom>
          <a:noFill/>
          <a:ln>
            <a:noFill/>
          </a:ln>
        </p:spPr>
      </p:pic>
      <p:sp>
        <p:nvSpPr>
          <p:cNvPr id="12" name="Rectangle 11"/>
          <p:cNvSpPr/>
          <p:nvPr/>
        </p:nvSpPr>
        <p:spPr>
          <a:xfrm>
            <a:off x="1115616" y="620688"/>
            <a:ext cx="5400600" cy="923330"/>
          </a:xfrm>
          <a:prstGeom prst="rect">
            <a:avLst/>
          </a:prstGeom>
          <a:noFill/>
        </p:spPr>
        <p:txBody>
          <a:bodyPr wrap="square" lIns="91440" tIns="45720" rIns="91440" bIns="45720">
            <a:spAutoFit/>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DISSERTATION AT</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3" name="Up Ribbon 12"/>
          <p:cNvSpPr/>
          <p:nvPr/>
        </p:nvSpPr>
        <p:spPr>
          <a:xfrm>
            <a:off x="1403648" y="5373216"/>
            <a:ext cx="7056784" cy="648072"/>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b="1" dirty="0" smtClean="0"/>
              <a:t>PULKIT KATHURIA (PG/11/O75)</a:t>
            </a:r>
            <a:endParaRPr lang="en-IN" b="1" dirty="0"/>
          </a:p>
        </p:txBody>
      </p:sp>
      <p:pic>
        <p:nvPicPr>
          <p:cNvPr id="14" name="Picture 2"/>
          <p:cNvPicPr>
            <a:picLocks noGrp="1" noChangeAspect="1" noChangeArrowheads="1"/>
          </p:cNvPicPr>
          <p:nvPr>
            <p:ph idx="1"/>
          </p:nvPr>
        </p:nvPicPr>
        <p:blipFill>
          <a:blip r:embed="rId3" cstate="print"/>
          <a:srcRect/>
          <a:stretch>
            <a:fillRect/>
          </a:stretch>
        </p:blipFill>
        <p:spPr bwMode="auto">
          <a:xfrm>
            <a:off x="755576" y="1732715"/>
            <a:ext cx="7684610" cy="34964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6048672"/>
            <a:ext cx="1295400" cy="836712"/>
          </a:xfrm>
          <a:prstGeom prst="rect">
            <a:avLst/>
          </a:prstGeom>
          <a:noFill/>
          <a:ln>
            <a:noFill/>
          </a:ln>
        </p:spPr>
      </p:pic>
      <p:sp>
        <p:nvSpPr>
          <p:cNvPr id="12" name="Content Placeholder 11"/>
          <p:cNvSpPr>
            <a:spLocks noGrp="1"/>
          </p:cNvSpPr>
          <p:nvPr>
            <p:ph idx="1"/>
          </p:nvPr>
        </p:nvSpPr>
        <p:spPr>
          <a:xfrm>
            <a:off x="611560" y="980728"/>
            <a:ext cx="8229600" cy="5516563"/>
          </a:xfrm>
        </p:spPr>
        <p:txBody>
          <a:bodyPr>
            <a:normAutofit/>
          </a:bodyPr>
          <a:lstStyle/>
          <a:p>
            <a:endParaRPr lang="en-US" sz="2400" dirty="0"/>
          </a:p>
          <a:p>
            <a:pPr>
              <a:buNone/>
            </a:pPr>
            <a:endParaRPr lang="en-US" sz="2200" dirty="0"/>
          </a:p>
        </p:txBody>
      </p:sp>
      <p:sp>
        <p:nvSpPr>
          <p:cNvPr id="13" name="TextBox 12"/>
          <p:cNvSpPr txBox="1"/>
          <p:nvPr/>
        </p:nvSpPr>
        <p:spPr>
          <a:xfrm>
            <a:off x="899592" y="836712"/>
            <a:ext cx="7056784" cy="461665"/>
          </a:xfrm>
          <a:prstGeom prst="rect">
            <a:avLst/>
          </a:prstGeom>
          <a:noFill/>
        </p:spPr>
        <p:txBody>
          <a:bodyPr wrap="square" rtlCol="0">
            <a:spAutoFit/>
          </a:bodyPr>
          <a:lstStyle/>
          <a:p>
            <a:pPr algn="just"/>
            <a:r>
              <a:rPr lang="en-IN" sz="2400" b="1" dirty="0" smtClean="0">
                <a:latin typeface="Times New Roman" pitchFamily="18" charset="0"/>
                <a:cs typeface="Times New Roman" pitchFamily="18" charset="0"/>
              </a:rPr>
              <a:t> DEMOGRAPHIC PROFILE OF USERS</a:t>
            </a:r>
            <a:endParaRPr lang="en-IN" sz="2800" b="1" dirty="0">
              <a:latin typeface="Times New Roman" pitchFamily="18" charset="0"/>
              <a:cs typeface="Times New Roman" pitchFamily="18" charset="0"/>
            </a:endParaRPr>
          </a:p>
        </p:txBody>
      </p:sp>
      <p:graphicFrame>
        <p:nvGraphicFramePr>
          <p:cNvPr id="15" name="Table 14"/>
          <p:cNvGraphicFramePr>
            <a:graphicFrameLocks noGrp="1"/>
          </p:cNvGraphicFramePr>
          <p:nvPr/>
        </p:nvGraphicFramePr>
        <p:xfrm>
          <a:off x="755576" y="1412778"/>
          <a:ext cx="7632847" cy="4608506"/>
        </p:xfrm>
        <a:graphic>
          <a:graphicData uri="http://schemas.openxmlformats.org/drawingml/2006/table">
            <a:tbl>
              <a:tblPr/>
              <a:tblGrid>
                <a:gridCol w="3098155"/>
                <a:gridCol w="4534692"/>
              </a:tblGrid>
              <a:tr h="711866">
                <a:tc>
                  <a:txBody>
                    <a:bodyPr/>
                    <a:lstStyle/>
                    <a:p>
                      <a:pPr>
                        <a:lnSpc>
                          <a:spcPct val="115000"/>
                        </a:lnSpc>
                        <a:spcAft>
                          <a:spcPts val="0"/>
                        </a:spcAft>
                      </a:pPr>
                      <a:r>
                        <a:rPr lang="en-US" sz="2000" b="1" dirty="0">
                          <a:solidFill>
                            <a:srgbClr val="000000"/>
                          </a:solidFill>
                          <a:latin typeface="+mj-lt"/>
                          <a:ea typeface="Times New Roman"/>
                          <a:cs typeface="Times New Roman"/>
                        </a:rPr>
                        <a:t>Demographic Profile</a:t>
                      </a:r>
                      <a:endParaRPr lang="en-IN" sz="1800" dirty="0">
                        <a:latin typeface="+mj-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b="1" dirty="0">
                          <a:solidFill>
                            <a:srgbClr val="000000"/>
                          </a:solidFill>
                          <a:latin typeface="+mj-lt"/>
                          <a:ea typeface="Times New Roman"/>
                          <a:cs typeface="Times New Roman"/>
                        </a:rPr>
                        <a:t>Number in Total </a:t>
                      </a:r>
                      <a:r>
                        <a:rPr lang="en-US" sz="2000" dirty="0">
                          <a:solidFill>
                            <a:srgbClr val="000000"/>
                          </a:solidFill>
                          <a:latin typeface="+mj-lt"/>
                          <a:ea typeface="Times New Roman"/>
                          <a:cs typeface="Calibri"/>
                        </a:rPr>
                        <a:t>(50)</a:t>
                      </a:r>
                      <a:endParaRPr lang="en-IN" sz="2000" dirty="0">
                        <a:latin typeface="+mj-lt"/>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1100" dirty="0">
                          <a:solidFill>
                            <a:srgbClr val="000000"/>
                          </a:solidFill>
                          <a:latin typeface="Calibri"/>
                          <a:ea typeface="Times New Roman"/>
                          <a:cs typeface="Calibri"/>
                        </a:rPr>
                        <a:t> </a:t>
                      </a:r>
                      <a:endParaRPr lang="en-IN"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solidFill>
                            <a:srgbClr val="000000"/>
                          </a:solidFill>
                          <a:latin typeface="Calibri"/>
                          <a:ea typeface="Times New Roman"/>
                          <a:cs typeface="Calibri"/>
                        </a:rPr>
                        <a:t> </a:t>
                      </a:r>
                      <a:endParaRPr lang="en-IN" sz="11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b="1" dirty="0">
                          <a:solidFill>
                            <a:srgbClr val="000000"/>
                          </a:solidFill>
                          <a:latin typeface="Calibri"/>
                          <a:ea typeface="Times New Roman"/>
                          <a:cs typeface="Calibri"/>
                        </a:rPr>
                        <a:t>Gender</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solidFill>
                            <a:srgbClr val="000000"/>
                          </a:solidFill>
                          <a:latin typeface="Calibri"/>
                          <a:ea typeface="Times New Roman"/>
                          <a:cs typeface="Calibri"/>
                        </a:rPr>
                        <a:t> </a:t>
                      </a:r>
                      <a:endParaRPr lang="en-IN" sz="11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Male</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18(36.00%)</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Female</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32(64.00%)</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 </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solidFill>
                            <a:srgbClr val="000000"/>
                          </a:solidFill>
                          <a:latin typeface="Calibri"/>
                          <a:ea typeface="Times New Roman"/>
                          <a:cs typeface="Calibri"/>
                        </a:rPr>
                        <a:t> </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b="1" dirty="0">
                          <a:solidFill>
                            <a:srgbClr val="000000"/>
                          </a:solidFill>
                          <a:latin typeface="Calibri"/>
                          <a:ea typeface="Times New Roman"/>
                          <a:cs typeface="Calibri"/>
                        </a:rPr>
                        <a:t>Age</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2000" dirty="0">
                          <a:solidFill>
                            <a:srgbClr val="000000"/>
                          </a:solidFill>
                          <a:latin typeface="Calibri"/>
                          <a:ea typeface="Times New Roman"/>
                          <a:cs typeface="Calibri"/>
                        </a:rPr>
                        <a:t> </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20-30</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32(64.00%)</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31-40</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8(16.00%)</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41-50</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9(18%)</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51-60</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Calibri"/>
                          <a:ea typeface="Times New Roman"/>
                          <a:cs typeface="Calibri"/>
                        </a:rPr>
                        <a:t>1(2%)</a:t>
                      </a:r>
                      <a:endParaRPr lang="en-IN" sz="20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40">
                <a:tc>
                  <a:txBody>
                    <a:bodyPr/>
                    <a:lstStyle/>
                    <a:p>
                      <a:pPr>
                        <a:lnSpc>
                          <a:spcPct val="115000"/>
                        </a:lnSpc>
                        <a:spcAft>
                          <a:spcPts val="0"/>
                        </a:spcAft>
                      </a:pPr>
                      <a:r>
                        <a:rPr lang="en-US" sz="2000" dirty="0">
                          <a:solidFill>
                            <a:srgbClr val="000000"/>
                          </a:solidFill>
                          <a:latin typeface="Calibri"/>
                          <a:ea typeface="Times New Roman"/>
                          <a:cs typeface="Calibri"/>
                        </a:rPr>
                        <a:t> </a:t>
                      </a:r>
                      <a:endParaRPr lang="en-IN" sz="20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dirty="0">
                          <a:solidFill>
                            <a:srgbClr val="000000"/>
                          </a:solidFill>
                          <a:latin typeface="Calibri"/>
                          <a:ea typeface="Times New Roman"/>
                          <a:cs typeface="Calibri"/>
                        </a:rPr>
                        <a:t> </a:t>
                      </a:r>
                      <a:endParaRPr lang="en-IN" sz="12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5733256"/>
            <a:ext cx="1006350" cy="1124744"/>
          </a:xfrm>
          <a:prstGeom prst="rect">
            <a:avLst/>
          </a:prstGeom>
          <a:noFill/>
          <a:ln>
            <a:noFill/>
          </a:ln>
        </p:spPr>
      </p:pic>
      <p:sp>
        <p:nvSpPr>
          <p:cNvPr id="12" name="Content Placeholder 11"/>
          <p:cNvSpPr>
            <a:spLocks noGrp="1"/>
          </p:cNvSpPr>
          <p:nvPr>
            <p:ph idx="1"/>
          </p:nvPr>
        </p:nvSpPr>
        <p:spPr>
          <a:xfrm>
            <a:off x="611560" y="980728"/>
            <a:ext cx="8229600" cy="5516563"/>
          </a:xfrm>
        </p:spPr>
        <p:txBody>
          <a:bodyPr>
            <a:normAutofit/>
          </a:bodyPr>
          <a:lstStyle/>
          <a:p>
            <a:endParaRPr lang="en-US" sz="2400" dirty="0"/>
          </a:p>
          <a:p>
            <a:pPr>
              <a:buNone/>
            </a:pPr>
            <a:endParaRPr lang="en-US" sz="2200" dirty="0"/>
          </a:p>
        </p:txBody>
      </p:sp>
      <p:sp>
        <p:nvSpPr>
          <p:cNvPr id="17" name="TextBox 16"/>
          <p:cNvSpPr txBox="1"/>
          <p:nvPr/>
        </p:nvSpPr>
        <p:spPr>
          <a:xfrm>
            <a:off x="755576" y="620688"/>
            <a:ext cx="7056784" cy="461665"/>
          </a:xfrm>
          <a:prstGeom prst="rect">
            <a:avLst/>
          </a:prstGeom>
          <a:noFill/>
        </p:spPr>
        <p:txBody>
          <a:bodyPr wrap="square" rtlCol="0">
            <a:spAutoFit/>
          </a:bodyPr>
          <a:lstStyle/>
          <a:p>
            <a:pPr algn="just"/>
            <a:r>
              <a:rPr lang="en-IN" sz="2400" b="1" dirty="0" smtClean="0">
                <a:latin typeface="Times New Roman" pitchFamily="18" charset="0"/>
                <a:cs typeface="Times New Roman" pitchFamily="18" charset="0"/>
              </a:rPr>
              <a:t>   DEPARTMENTS</a:t>
            </a:r>
            <a:endParaRPr lang="en-IN" sz="2800" b="1" dirty="0">
              <a:latin typeface="Times New Roman" pitchFamily="18" charset="0"/>
              <a:cs typeface="Times New Roman" pitchFamily="18" charset="0"/>
            </a:endParaRPr>
          </a:p>
        </p:txBody>
      </p:sp>
      <p:graphicFrame>
        <p:nvGraphicFramePr>
          <p:cNvPr id="14" name="Table 13"/>
          <p:cNvGraphicFramePr>
            <a:graphicFrameLocks noGrp="1"/>
          </p:cNvGraphicFramePr>
          <p:nvPr/>
        </p:nvGraphicFramePr>
        <p:xfrm>
          <a:off x="683569" y="1268760"/>
          <a:ext cx="7776863" cy="4896539"/>
        </p:xfrm>
        <a:graphic>
          <a:graphicData uri="http://schemas.openxmlformats.org/drawingml/2006/table">
            <a:tbl>
              <a:tblPr/>
              <a:tblGrid>
                <a:gridCol w="2800213"/>
                <a:gridCol w="1482558"/>
                <a:gridCol w="1567800"/>
                <a:gridCol w="1926292"/>
              </a:tblGrid>
              <a:tr h="996721">
                <a:tc>
                  <a:txBody>
                    <a:bodyPr/>
                    <a:lstStyle/>
                    <a:p>
                      <a:pPr algn="just">
                        <a:lnSpc>
                          <a:spcPct val="115000"/>
                        </a:lnSpc>
                        <a:spcAft>
                          <a:spcPts val="0"/>
                        </a:spcAft>
                      </a:pPr>
                      <a:r>
                        <a:rPr lang="en-US" sz="1600" b="1" dirty="0">
                          <a:latin typeface="Times New Roman"/>
                          <a:ea typeface="Calibri"/>
                          <a:cs typeface="Times New Roman"/>
                        </a:rPr>
                        <a:t>Department</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a:latin typeface="Times New Roman"/>
                          <a:ea typeface="Calibri"/>
                          <a:cs typeface="Times New Roman"/>
                        </a:rPr>
                        <a:t>Total Users</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a:latin typeface="Times New Roman"/>
                          <a:ea typeface="Calibri"/>
                          <a:cs typeface="Times New Roman"/>
                        </a:rPr>
                        <a:t>Total number of questionnaire distributed</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b="1">
                          <a:latin typeface="Times New Roman"/>
                          <a:ea typeface="Calibri"/>
                          <a:cs typeface="Times New Roman"/>
                        </a:rPr>
                        <a:t>Number of respondents who responded</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Nursing</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70</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60</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27</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Laboratory</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20</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20</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8</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Pharmacy</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General store</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Operations  &amp; Quality</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EDP</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3</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3</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Physiotherapy</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4</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4</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3</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Nuclear Medicine</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Blood Bank</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dirty="0">
                          <a:latin typeface="Times New Roman"/>
                          <a:ea typeface="Calibri"/>
                          <a:cs typeface="Times New Roman"/>
                        </a:rPr>
                        <a:t>Dialysis</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2</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2</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a:latin typeface="Times New Roman"/>
                          <a:ea typeface="Calibri"/>
                          <a:cs typeface="Times New Roman"/>
                        </a:rPr>
                        <a:t>Dietary</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2</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r>
                        <a:rPr lang="en-US" sz="1600">
                          <a:latin typeface="Times New Roman"/>
                          <a:ea typeface="Calibri"/>
                          <a:cs typeface="Times New Roman"/>
                        </a:rPr>
                        <a:t>Library</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1</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1</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986">
                <a:tc>
                  <a:txBody>
                    <a:bodyPr/>
                    <a:lstStyle/>
                    <a:p>
                      <a:pPr algn="just">
                        <a:lnSpc>
                          <a:spcPct val="115000"/>
                        </a:lnSpc>
                        <a:spcAft>
                          <a:spcPts val="0"/>
                        </a:spcAft>
                      </a:pPr>
                      <a:endParaRPr lang="en-US" sz="1600">
                        <a:latin typeface="Times New Roman"/>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a:latin typeface="Times New Roman"/>
                          <a:ea typeface="Calibri"/>
                          <a:cs typeface="Times New Roman"/>
                        </a:rPr>
                        <a:t>110</a:t>
                      </a:r>
                      <a:endParaRPr lang="en-IN" sz="140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97</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latin typeface="Times New Roman"/>
                          <a:ea typeface="Calibri"/>
                          <a:cs typeface="Times New Roman"/>
                        </a:rPr>
                        <a:t>50</a:t>
                      </a:r>
                      <a:endParaRPr lang="en-IN" sz="1400" dirty="0">
                        <a:latin typeface="Calibri"/>
                        <a:ea typeface="Calibri"/>
                        <a:cs typeface="Times New Roman"/>
                      </a:endParaRPr>
                    </a:p>
                  </a:txBody>
                  <a:tcPr marL="67442" marR="674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5410200"/>
            <a:ext cx="1295400" cy="1447800"/>
          </a:xfrm>
          <a:prstGeom prst="rect">
            <a:avLst/>
          </a:prstGeom>
          <a:noFill/>
          <a:ln>
            <a:noFill/>
          </a:ln>
        </p:spPr>
      </p:pic>
      <p:sp>
        <p:nvSpPr>
          <p:cNvPr id="12" name="Content Placeholder 11"/>
          <p:cNvSpPr>
            <a:spLocks noGrp="1"/>
          </p:cNvSpPr>
          <p:nvPr>
            <p:ph idx="1"/>
          </p:nvPr>
        </p:nvSpPr>
        <p:spPr>
          <a:xfrm>
            <a:off x="611560" y="980728"/>
            <a:ext cx="8229600" cy="5516563"/>
          </a:xfrm>
        </p:spPr>
        <p:txBody>
          <a:bodyPr>
            <a:normAutofit/>
          </a:bodyPr>
          <a:lstStyle/>
          <a:p>
            <a:endParaRPr lang="en-US" sz="2400" dirty="0"/>
          </a:p>
          <a:p>
            <a:pPr>
              <a:buNone/>
            </a:pPr>
            <a:endParaRPr lang="en-US" sz="2200" dirty="0"/>
          </a:p>
        </p:txBody>
      </p:sp>
      <p:sp>
        <p:nvSpPr>
          <p:cNvPr id="13" name="TextBox 12"/>
          <p:cNvSpPr txBox="1"/>
          <p:nvPr/>
        </p:nvSpPr>
        <p:spPr>
          <a:xfrm>
            <a:off x="827584" y="836712"/>
            <a:ext cx="7056784" cy="461665"/>
          </a:xfrm>
          <a:prstGeom prst="rect">
            <a:avLst/>
          </a:prstGeom>
          <a:noFill/>
        </p:spPr>
        <p:txBody>
          <a:bodyPr wrap="square" rtlCol="0">
            <a:spAutoFit/>
          </a:bodyPr>
          <a:lstStyle/>
          <a:p>
            <a:pPr algn="just"/>
            <a:r>
              <a:rPr lang="en-IN" sz="2400" b="1" dirty="0" smtClean="0">
                <a:latin typeface="Times New Roman" pitchFamily="18" charset="0"/>
                <a:cs typeface="Times New Roman" pitchFamily="18" charset="0"/>
              </a:rPr>
              <a:t> QUALIFICATION OF RESPONDENTS</a:t>
            </a:r>
            <a:endParaRPr lang="en-IN" sz="2800" b="1" dirty="0">
              <a:latin typeface="Times New Roman" pitchFamily="18" charset="0"/>
              <a:cs typeface="Times New Roman" pitchFamily="18" charset="0"/>
            </a:endParaRPr>
          </a:p>
        </p:txBody>
      </p:sp>
      <p:graphicFrame>
        <p:nvGraphicFramePr>
          <p:cNvPr id="16" name="Table 15"/>
          <p:cNvGraphicFramePr>
            <a:graphicFrameLocks noGrp="1"/>
          </p:cNvGraphicFramePr>
          <p:nvPr/>
        </p:nvGraphicFramePr>
        <p:xfrm>
          <a:off x="899592" y="1484784"/>
          <a:ext cx="7416824" cy="4283634"/>
        </p:xfrm>
        <a:graphic>
          <a:graphicData uri="http://schemas.openxmlformats.org/drawingml/2006/table">
            <a:tbl>
              <a:tblPr/>
              <a:tblGrid>
                <a:gridCol w="3710153"/>
                <a:gridCol w="3706671"/>
              </a:tblGrid>
              <a:tr h="1062118">
                <a:tc>
                  <a:txBody>
                    <a:bodyPr/>
                    <a:lstStyle/>
                    <a:p>
                      <a:pPr marL="457200">
                        <a:lnSpc>
                          <a:spcPct val="150000"/>
                        </a:lnSpc>
                        <a:spcAft>
                          <a:spcPts val="0"/>
                        </a:spcAft>
                      </a:pPr>
                      <a:r>
                        <a:rPr lang="en-US" sz="2400" b="1" dirty="0">
                          <a:latin typeface="Times New Roman"/>
                          <a:ea typeface="Calibri"/>
                          <a:cs typeface="Times New Roman"/>
                        </a:rPr>
                        <a:t>Educational Qualification</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b="1" dirty="0">
                          <a:latin typeface="Times New Roman"/>
                          <a:ea typeface="Calibri"/>
                          <a:cs typeface="Times New Roman"/>
                        </a:rPr>
                        <a:t>Number of Respondents</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118">
                <a:tc>
                  <a:txBody>
                    <a:bodyPr/>
                    <a:lstStyle/>
                    <a:p>
                      <a:pPr marL="457200">
                        <a:lnSpc>
                          <a:spcPct val="150000"/>
                        </a:lnSpc>
                        <a:spcAft>
                          <a:spcPts val="0"/>
                        </a:spcAft>
                      </a:pPr>
                      <a:r>
                        <a:rPr lang="en-US" sz="2400" dirty="0">
                          <a:latin typeface="Times New Roman"/>
                          <a:ea typeface="Calibri"/>
                          <a:cs typeface="Times New Roman"/>
                        </a:rPr>
                        <a:t>Graduate</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dirty="0">
                          <a:latin typeface="Times New Roman"/>
                          <a:ea typeface="Calibri"/>
                          <a:cs typeface="Times New Roman"/>
                        </a:rPr>
                        <a:t>39</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118">
                <a:tc>
                  <a:txBody>
                    <a:bodyPr/>
                    <a:lstStyle/>
                    <a:p>
                      <a:pPr marL="457200">
                        <a:lnSpc>
                          <a:spcPct val="150000"/>
                        </a:lnSpc>
                        <a:spcAft>
                          <a:spcPts val="0"/>
                        </a:spcAft>
                      </a:pPr>
                      <a:r>
                        <a:rPr lang="en-US" sz="2400" dirty="0">
                          <a:latin typeface="Times New Roman"/>
                          <a:ea typeface="Calibri"/>
                          <a:cs typeface="Times New Roman"/>
                        </a:rPr>
                        <a:t>Post Graduate</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dirty="0">
                          <a:latin typeface="Times New Roman"/>
                          <a:ea typeface="Calibri"/>
                          <a:cs typeface="Times New Roman"/>
                        </a:rPr>
                        <a:t>8</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118">
                <a:tc>
                  <a:txBody>
                    <a:bodyPr/>
                    <a:lstStyle/>
                    <a:p>
                      <a:pPr marL="457200">
                        <a:lnSpc>
                          <a:spcPct val="150000"/>
                        </a:lnSpc>
                        <a:spcAft>
                          <a:spcPts val="0"/>
                        </a:spcAft>
                      </a:pPr>
                      <a:r>
                        <a:rPr lang="en-US" sz="2400" dirty="0">
                          <a:latin typeface="Times New Roman"/>
                          <a:ea typeface="Calibri"/>
                          <a:cs typeface="Times New Roman"/>
                        </a:rPr>
                        <a:t>Doctorate</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dirty="0">
                          <a:latin typeface="Times New Roman"/>
                          <a:ea typeface="Calibri"/>
                          <a:cs typeface="Times New Roman"/>
                        </a:rPr>
                        <a:t>3</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5410200"/>
            <a:ext cx="1295400" cy="1447800"/>
          </a:xfrm>
          <a:prstGeom prst="rect">
            <a:avLst/>
          </a:prstGeom>
          <a:noFill/>
          <a:ln>
            <a:noFill/>
          </a:ln>
        </p:spPr>
      </p:pic>
      <p:sp>
        <p:nvSpPr>
          <p:cNvPr id="12" name="Content Placeholder 11"/>
          <p:cNvSpPr>
            <a:spLocks noGrp="1"/>
          </p:cNvSpPr>
          <p:nvPr>
            <p:ph idx="1"/>
          </p:nvPr>
        </p:nvSpPr>
        <p:spPr>
          <a:xfrm>
            <a:off x="611560" y="980728"/>
            <a:ext cx="8229600" cy="5516563"/>
          </a:xfrm>
        </p:spPr>
        <p:txBody>
          <a:bodyPr>
            <a:normAutofit/>
          </a:bodyPr>
          <a:lstStyle/>
          <a:p>
            <a:endParaRPr lang="en-US" sz="2400" dirty="0"/>
          </a:p>
          <a:p>
            <a:pPr>
              <a:buNone/>
            </a:pPr>
            <a:endParaRPr lang="en-US" sz="2200" dirty="0"/>
          </a:p>
        </p:txBody>
      </p:sp>
      <p:sp>
        <p:nvSpPr>
          <p:cNvPr id="86017" name="Rectangle 1"/>
          <p:cNvSpPr>
            <a:spLocks noChangeArrowheads="1"/>
          </p:cNvSpPr>
          <p:nvPr/>
        </p:nvSpPr>
        <p:spPr bwMode="auto">
          <a:xfrm>
            <a:off x="755576" y="718538"/>
            <a:ext cx="489114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000" b="1" dirty="0" smtClean="0">
                <a:latin typeface="Times New Roman" pitchFamily="18" charset="0"/>
                <a:ea typeface="Calibri" pitchFamily="34" charset="0"/>
                <a:cs typeface="Times New Roman" pitchFamily="18" charset="0"/>
              </a:rPr>
              <a:t> </a:t>
            </a:r>
            <a:r>
              <a:rPr lang="en-US" sz="2400" b="1" dirty="0" smtClean="0">
                <a:latin typeface="Times New Roman" pitchFamily="18" charset="0"/>
                <a:ea typeface="Calibri" pitchFamily="34" charset="0"/>
                <a:cs typeface="Times New Roman" pitchFamily="18" charset="0"/>
              </a:rPr>
              <a:t>PREVIOUS EXPOSURE TO HIS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3" name="Table 12"/>
          <p:cNvGraphicFramePr>
            <a:graphicFrameLocks noGrp="1"/>
          </p:cNvGraphicFramePr>
          <p:nvPr/>
        </p:nvGraphicFramePr>
        <p:xfrm>
          <a:off x="899592" y="1484784"/>
          <a:ext cx="7488832" cy="4464495"/>
        </p:xfrm>
        <a:graphic>
          <a:graphicData uri="http://schemas.openxmlformats.org/drawingml/2006/table">
            <a:tbl>
              <a:tblPr/>
              <a:tblGrid>
                <a:gridCol w="3746174"/>
                <a:gridCol w="3742658"/>
              </a:tblGrid>
              <a:tr h="1520651">
                <a:tc>
                  <a:txBody>
                    <a:bodyPr/>
                    <a:lstStyle/>
                    <a:p>
                      <a:pPr marL="457200">
                        <a:lnSpc>
                          <a:spcPct val="150000"/>
                        </a:lnSpc>
                        <a:spcAft>
                          <a:spcPts val="0"/>
                        </a:spcAft>
                      </a:pPr>
                      <a:r>
                        <a:rPr lang="en-US" sz="2400" b="1" dirty="0" smtClean="0">
                          <a:latin typeface="Times New Roman"/>
                          <a:ea typeface="Calibri"/>
                          <a:cs typeface="Times New Roman"/>
                        </a:rPr>
                        <a:t>Previous</a:t>
                      </a:r>
                      <a:r>
                        <a:rPr lang="en-US" sz="2400" b="1" baseline="0" dirty="0" smtClean="0">
                          <a:latin typeface="Times New Roman"/>
                          <a:ea typeface="Calibri"/>
                          <a:cs typeface="Times New Roman"/>
                        </a:rPr>
                        <a:t> Exposure To HIS</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b="1" dirty="0">
                          <a:latin typeface="Times New Roman"/>
                          <a:ea typeface="Calibri"/>
                          <a:cs typeface="Times New Roman"/>
                        </a:rPr>
                        <a:t>Number of Respondents</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1922">
                <a:tc>
                  <a:txBody>
                    <a:bodyPr/>
                    <a:lstStyle/>
                    <a:p>
                      <a:pPr marL="457200">
                        <a:lnSpc>
                          <a:spcPct val="150000"/>
                        </a:lnSpc>
                        <a:spcAft>
                          <a:spcPts val="0"/>
                        </a:spcAft>
                      </a:pPr>
                      <a:r>
                        <a:rPr lang="en-US" sz="2400" dirty="0" smtClean="0">
                          <a:latin typeface="Times New Roman"/>
                          <a:ea typeface="Calibri"/>
                          <a:cs typeface="Times New Roman"/>
                        </a:rPr>
                        <a:t>Yes</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dirty="0" smtClean="0">
                          <a:latin typeface="Times New Roman"/>
                          <a:ea typeface="Calibri"/>
                          <a:cs typeface="Times New Roman"/>
                        </a:rPr>
                        <a:t>20</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1922">
                <a:tc>
                  <a:txBody>
                    <a:bodyPr/>
                    <a:lstStyle/>
                    <a:p>
                      <a:pPr marL="457200">
                        <a:lnSpc>
                          <a:spcPct val="150000"/>
                        </a:lnSpc>
                        <a:spcAft>
                          <a:spcPts val="0"/>
                        </a:spcAft>
                      </a:pPr>
                      <a:r>
                        <a:rPr lang="en-US" sz="2400" dirty="0" smtClean="0">
                          <a:latin typeface="Times New Roman"/>
                          <a:ea typeface="Calibri"/>
                          <a:cs typeface="Times New Roman"/>
                        </a:rPr>
                        <a:t>No</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50000"/>
                        </a:lnSpc>
                        <a:spcAft>
                          <a:spcPts val="0"/>
                        </a:spcAft>
                      </a:pPr>
                      <a:r>
                        <a:rPr lang="en-US" sz="2400" dirty="0" smtClean="0">
                          <a:latin typeface="Times New Roman"/>
                          <a:ea typeface="Calibri"/>
                          <a:cs typeface="Times New Roman"/>
                        </a:rPr>
                        <a:t>30</a:t>
                      </a:r>
                      <a:endParaRPr lang="en-IN"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5410200"/>
            <a:ext cx="1295400" cy="1447800"/>
          </a:xfrm>
          <a:prstGeom prst="rect">
            <a:avLst/>
          </a:prstGeom>
          <a:noFill/>
          <a:ln>
            <a:noFill/>
          </a:ln>
        </p:spPr>
      </p:pic>
      <p:sp>
        <p:nvSpPr>
          <p:cNvPr id="12" name="Content Placeholder 11"/>
          <p:cNvSpPr>
            <a:spLocks noGrp="1"/>
          </p:cNvSpPr>
          <p:nvPr>
            <p:ph idx="1"/>
          </p:nvPr>
        </p:nvSpPr>
        <p:spPr>
          <a:xfrm>
            <a:off x="611560" y="980728"/>
            <a:ext cx="8229600" cy="5516563"/>
          </a:xfrm>
        </p:spPr>
        <p:txBody>
          <a:bodyPr>
            <a:normAutofit/>
          </a:bodyPr>
          <a:lstStyle/>
          <a:p>
            <a:endParaRPr lang="en-US" sz="2400" dirty="0"/>
          </a:p>
          <a:p>
            <a:pPr>
              <a:buNone/>
            </a:pPr>
            <a:endParaRPr lang="en-US" sz="2200" dirty="0"/>
          </a:p>
        </p:txBody>
      </p:sp>
      <p:graphicFrame>
        <p:nvGraphicFramePr>
          <p:cNvPr id="14" name="Chart 13"/>
          <p:cNvGraphicFramePr/>
          <p:nvPr/>
        </p:nvGraphicFramePr>
        <p:xfrm>
          <a:off x="827584" y="1412776"/>
          <a:ext cx="7704856" cy="48245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p:nvPr/>
        </p:nvGraphicFramePr>
        <p:xfrm>
          <a:off x="971600" y="2276872"/>
          <a:ext cx="7704856" cy="482453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6309320"/>
            <a:ext cx="1070778" cy="548680"/>
          </a:xfrm>
          <a:prstGeom prst="rect">
            <a:avLst/>
          </a:prstGeom>
          <a:noFill/>
          <a:ln>
            <a:noFill/>
          </a:ln>
        </p:spPr>
      </p:pic>
      <p:graphicFrame>
        <p:nvGraphicFramePr>
          <p:cNvPr id="15" name="Table 14"/>
          <p:cNvGraphicFramePr>
            <a:graphicFrameLocks noGrp="1"/>
          </p:cNvGraphicFramePr>
          <p:nvPr/>
        </p:nvGraphicFramePr>
        <p:xfrm>
          <a:off x="683566" y="692697"/>
          <a:ext cx="7848873" cy="5434848"/>
        </p:xfrm>
        <a:graphic>
          <a:graphicData uri="http://schemas.openxmlformats.org/drawingml/2006/table">
            <a:tbl>
              <a:tblPr/>
              <a:tblGrid>
                <a:gridCol w="1368154"/>
                <a:gridCol w="864271"/>
                <a:gridCol w="1270617"/>
                <a:gridCol w="1052682"/>
                <a:gridCol w="1204918"/>
                <a:gridCol w="929397"/>
                <a:gridCol w="1158834"/>
              </a:tblGrid>
              <a:tr h="3151675">
                <a:tc>
                  <a:txBody>
                    <a:bodyPr/>
                    <a:lstStyle/>
                    <a:p>
                      <a:pPr>
                        <a:lnSpc>
                          <a:spcPct val="115000"/>
                        </a:lnSpc>
                        <a:spcAft>
                          <a:spcPts val="0"/>
                        </a:spcAft>
                      </a:pPr>
                      <a:endParaRPr lang="en-US" sz="1400" dirty="0">
                        <a:latin typeface="Calibri"/>
                        <a:ea typeface="Calibri"/>
                        <a:cs typeface="Times New Roman"/>
                      </a:endParaRPr>
                    </a:p>
                    <a:p>
                      <a:pPr>
                        <a:lnSpc>
                          <a:spcPct val="115000"/>
                        </a:lnSpc>
                        <a:spcAft>
                          <a:spcPts val="0"/>
                        </a:spcAft>
                      </a:pPr>
                      <a:r>
                        <a:rPr lang="en-US" sz="1600" b="1" dirty="0" smtClean="0">
                          <a:latin typeface="Calibri"/>
                          <a:ea typeface="Calibri"/>
                          <a:cs typeface="Times New Roman"/>
                        </a:rPr>
                        <a:t>STATEMENTS</a:t>
                      </a:r>
                      <a:endParaRPr lang="en-IN" sz="16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r>
                        <a:rPr lang="en-US" sz="1600" dirty="0" smtClean="0">
                          <a:latin typeface="Calibri"/>
                          <a:ea typeface="Calibri"/>
                          <a:cs typeface="Times New Roman"/>
                        </a:rPr>
                        <a:t> </a:t>
                      </a:r>
                      <a:r>
                        <a:rPr lang="en-US" sz="1600" b="1" dirty="0">
                          <a:latin typeface="Calibri"/>
                          <a:ea typeface="Calibri"/>
                          <a:cs typeface="Times New Roman"/>
                        </a:rPr>
                        <a:t>VALUE </a:t>
                      </a:r>
                      <a:endParaRPr lang="en-IN" sz="1600"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nSpc>
                          <a:spcPct val="115000"/>
                        </a:lnSpc>
                        <a:spcAft>
                          <a:spcPts val="0"/>
                        </a:spcAft>
                      </a:pPr>
                      <a:r>
                        <a:rPr lang="en-US" sz="1400" b="1" dirty="0">
                          <a:latin typeface="Calibri"/>
                          <a:ea typeface="Calibri"/>
                          <a:cs typeface="Times New Roman"/>
                        </a:rPr>
                        <a:t>IT is helpful in clinical practice</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400" b="1" dirty="0">
                          <a:latin typeface="Calibri"/>
                          <a:ea typeface="Calibri"/>
                          <a:cs typeface="Times New Roman"/>
                        </a:rPr>
                        <a:t>HIS has helped in scheduling appointments effectively</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latin typeface="Calibri"/>
                          <a:ea typeface="Calibri"/>
                          <a:cs typeface="Times New Roman"/>
                        </a:rPr>
                        <a:t>HIS has reduced duplication of work</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latin typeface="Calibri"/>
                          <a:ea typeface="Calibri"/>
                          <a:cs typeface="Times New Roman"/>
                        </a:rPr>
                        <a:t>HIS has reduced number of manual errors</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latin typeface="Calibri"/>
                          <a:ea typeface="Calibri"/>
                          <a:cs typeface="Times New Roman"/>
                        </a:rPr>
                        <a:t>HIS has provided easier access to data</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latin typeface="Calibri"/>
                          <a:ea typeface="Calibri"/>
                          <a:cs typeface="Times New Roman"/>
                        </a:rPr>
                        <a:t>Consumables TAT has decreased with HIS</a:t>
                      </a:r>
                      <a:endParaRPr lang="en-IN" sz="14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8510">
                <a:tc>
                  <a:txBody>
                    <a:bodyPr/>
                    <a:lstStyle/>
                    <a:p>
                      <a:pPr>
                        <a:lnSpc>
                          <a:spcPct val="115000"/>
                        </a:lnSpc>
                        <a:spcAft>
                          <a:spcPts val="0"/>
                        </a:spcAft>
                      </a:pPr>
                      <a:r>
                        <a:rPr lang="en-US" sz="1600" b="1" dirty="0">
                          <a:latin typeface="Calibri"/>
                          <a:ea typeface="Calibri"/>
                          <a:cs typeface="Times New Roman"/>
                        </a:rPr>
                        <a:t>MEAN</a:t>
                      </a:r>
                      <a:endParaRPr lang="en-IN" sz="16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4.32</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3.5</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a:solidFill>
                            <a:srgbClr val="000000"/>
                          </a:solidFill>
                          <a:latin typeface="Calibri"/>
                          <a:ea typeface="Calibri"/>
                          <a:cs typeface="Times New Roman"/>
                        </a:rPr>
                        <a:t>4.08</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a:solidFill>
                            <a:srgbClr val="000000"/>
                          </a:solidFill>
                          <a:latin typeface="Calibri"/>
                          <a:ea typeface="Calibri"/>
                          <a:cs typeface="Times New Roman"/>
                        </a:rPr>
                        <a:t>3.78</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dirty="0">
                          <a:solidFill>
                            <a:srgbClr val="000000"/>
                          </a:solidFill>
                          <a:latin typeface="Calibri"/>
                          <a:ea typeface="Calibri"/>
                          <a:cs typeface="Times New Roman"/>
                        </a:rPr>
                        <a:t>4.3</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a:solidFill>
                            <a:srgbClr val="000000"/>
                          </a:solidFill>
                          <a:latin typeface="Calibri"/>
                          <a:ea typeface="Calibri"/>
                          <a:cs typeface="Times New Roman"/>
                        </a:rPr>
                        <a:t>4.06</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6482">
                <a:tc>
                  <a:txBody>
                    <a:bodyPr/>
                    <a:lstStyle/>
                    <a:p>
                      <a:pPr>
                        <a:lnSpc>
                          <a:spcPct val="115000"/>
                        </a:lnSpc>
                        <a:spcAft>
                          <a:spcPts val="0"/>
                        </a:spcAft>
                      </a:pPr>
                      <a:r>
                        <a:rPr lang="en-US" sz="1600" b="1" dirty="0">
                          <a:latin typeface="Calibri"/>
                          <a:ea typeface="Calibri"/>
                          <a:cs typeface="Times New Roman"/>
                        </a:rPr>
                        <a:t>STANDARD DEVIATION</a:t>
                      </a:r>
                      <a:endParaRPr lang="en-IN" sz="16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0.47</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1.57</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a:solidFill>
                            <a:srgbClr val="000000"/>
                          </a:solidFill>
                          <a:latin typeface="Calibri"/>
                          <a:ea typeface="Calibri"/>
                          <a:cs typeface="Times New Roman"/>
                        </a:rPr>
                        <a:t>0.67</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a:solidFill>
                            <a:srgbClr val="000000"/>
                          </a:solidFill>
                          <a:latin typeface="Calibri"/>
                          <a:ea typeface="Calibri"/>
                          <a:cs typeface="Times New Roman"/>
                        </a:rPr>
                        <a:t>0.89</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dirty="0">
                          <a:solidFill>
                            <a:srgbClr val="000000"/>
                          </a:solidFill>
                          <a:latin typeface="Calibri"/>
                          <a:ea typeface="Calibri"/>
                          <a:cs typeface="Times New Roman"/>
                        </a:rPr>
                        <a:t>0.61</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a:solidFill>
                            <a:srgbClr val="000000"/>
                          </a:solidFill>
                          <a:latin typeface="Calibri"/>
                          <a:ea typeface="Calibri"/>
                          <a:cs typeface="Times New Roman"/>
                        </a:rPr>
                        <a:t>0.68</a:t>
                      </a:r>
                      <a:endParaRPr lang="en-IN" sz="1600" b="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9916">
                <a:tc>
                  <a:txBody>
                    <a:bodyPr/>
                    <a:lstStyle/>
                    <a:p>
                      <a:pPr>
                        <a:lnSpc>
                          <a:spcPct val="115000"/>
                        </a:lnSpc>
                        <a:spcAft>
                          <a:spcPts val="0"/>
                        </a:spcAft>
                      </a:pPr>
                      <a:r>
                        <a:rPr lang="en-US" sz="1600" b="1" dirty="0">
                          <a:latin typeface="Calibri"/>
                          <a:ea typeface="Calibri"/>
                          <a:cs typeface="Times New Roman"/>
                        </a:rPr>
                        <a:t>COFFICIENT OF VARIATION</a:t>
                      </a:r>
                      <a:endParaRPr lang="en-IN" sz="1600" b="1" dirty="0">
                        <a:latin typeface="Calibri"/>
                        <a:ea typeface="Calibri"/>
                        <a:cs typeface="Times New Roman"/>
                      </a:endParaRPr>
                    </a:p>
                  </a:txBody>
                  <a:tcPr marL="67456" marR="674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10.91</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44.81</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dirty="0">
                          <a:solidFill>
                            <a:srgbClr val="000000"/>
                          </a:solidFill>
                          <a:latin typeface="Calibri"/>
                          <a:ea typeface="Calibri"/>
                          <a:cs typeface="Times New Roman"/>
                        </a:rPr>
                        <a:t>16.30</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dirty="0">
                          <a:solidFill>
                            <a:srgbClr val="000000"/>
                          </a:solidFill>
                          <a:latin typeface="Calibri"/>
                          <a:ea typeface="Calibri"/>
                          <a:cs typeface="Times New Roman"/>
                        </a:rPr>
                        <a:t>23.47</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0" dirty="0">
                          <a:solidFill>
                            <a:srgbClr val="000000"/>
                          </a:solidFill>
                          <a:latin typeface="Calibri"/>
                          <a:ea typeface="Calibri"/>
                          <a:cs typeface="Times New Roman"/>
                        </a:rPr>
                        <a:t>14.29</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b="0" dirty="0">
                          <a:solidFill>
                            <a:srgbClr val="000000"/>
                          </a:solidFill>
                          <a:latin typeface="Calibri"/>
                          <a:ea typeface="Calibri"/>
                          <a:cs typeface="Times New Roman"/>
                        </a:rPr>
                        <a:t>16.81</a:t>
                      </a:r>
                      <a:endParaRPr lang="en-IN" sz="1600" b="0" dirty="0">
                        <a:latin typeface="Calibri"/>
                        <a:ea typeface="Calibri"/>
                        <a:cs typeface="Times New Roman"/>
                      </a:endParaRPr>
                    </a:p>
                  </a:txBody>
                  <a:tcPr marL="67456" marR="6745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257800"/>
            <a:ext cx="1295400" cy="1447800"/>
          </a:xfrm>
          <a:prstGeom prst="rect">
            <a:avLst/>
          </a:prstGeom>
          <a:noFill/>
          <a:ln>
            <a:noFill/>
          </a:ln>
        </p:spPr>
      </p:pic>
      <p:sp>
        <p:nvSpPr>
          <p:cNvPr id="14" name="Rectangle 13"/>
          <p:cNvSpPr/>
          <p:nvPr/>
        </p:nvSpPr>
        <p:spPr>
          <a:xfrm>
            <a:off x="1768511" y="2551827"/>
            <a:ext cx="5606984" cy="92333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glow rad="228600">
              <a:srgbClr val="4F81BD">
                <a:satMod val="175000"/>
                <a:alpha val="40000"/>
              </a:srgbClr>
            </a:glow>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wrap="none" lIns="91440" tIns="45720" rIns="91440" bIns="4572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400" b="1" dirty="0" smtClean="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rPr>
              <a:t>USER PERSPECTIVE</a:t>
            </a:r>
            <a:endParaRPr lang="en-US" sz="5400" b="1" cap="none" spc="0" dirty="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198314" y="3890918"/>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547664" y="630932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5813648"/>
            <a:ext cx="934420" cy="1044352"/>
          </a:xfrm>
          <a:prstGeom prst="rect">
            <a:avLst/>
          </a:prstGeom>
          <a:noFill/>
          <a:ln>
            <a:noFill/>
          </a:ln>
        </p:spPr>
      </p:pic>
      <p:sp>
        <p:nvSpPr>
          <p:cNvPr id="9" name="Title 8"/>
          <p:cNvSpPr>
            <a:spLocks noGrp="1"/>
          </p:cNvSpPr>
          <p:nvPr>
            <p:ph type="title"/>
          </p:nvPr>
        </p:nvSpPr>
        <p:spPr/>
        <p:txBody>
          <a:bodyPr>
            <a:normAutofit fontScale="90000"/>
          </a:bodyPr>
          <a:lstStyle/>
          <a:p>
            <a:pPr algn="l"/>
            <a:r>
              <a:rPr lang="en-US" b="1" dirty="0" smtClean="0"/>
              <a:t/>
            </a:r>
            <a:br>
              <a:rPr lang="en-US" b="1" dirty="0" smtClean="0"/>
            </a:br>
            <a:endParaRPr lang="en-US" sz="3100" dirty="0"/>
          </a:p>
        </p:txBody>
      </p:sp>
      <p:graphicFrame>
        <p:nvGraphicFramePr>
          <p:cNvPr id="14" name="Table 13"/>
          <p:cNvGraphicFramePr>
            <a:graphicFrameLocks noGrp="1"/>
          </p:cNvGraphicFramePr>
          <p:nvPr/>
        </p:nvGraphicFramePr>
        <p:xfrm>
          <a:off x="755576" y="620689"/>
          <a:ext cx="7848872" cy="5544614"/>
        </p:xfrm>
        <a:graphic>
          <a:graphicData uri="http://schemas.openxmlformats.org/drawingml/2006/table">
            <a:tbl>
              <a:tblPr/>
              <a:tblGrid>
                <a:gridCol w="1467079"/>
                <a:gridCol w="1100309"/>
                <a:gridCol w="843997"/>
                <a:gridCol w="1041886"/>
                <a:gridCol w="1042676"/>
                <a:gridCol w="1060829"/>
                <a:gridCol w="1292096"/>
              </a:tblGrid>
              <a:tr h="3228735">
                <a:tc>
                  <a:txBody>
                    <a:bodyPr/>
                    <a:lstStyle/>
                    <a:p>
                      <a:pPr>
                        <a:lnSpc>
                          <a:spcPct val="115000"/>
                        </a:lnSpc>
                        <a:spcAft>
                          <a:spcPts val="0"/>
                        </a:spcAft>
                      </a:pPr>
                      <a:endParaRPr lang="en-US" sz="1600" dirty="0">
                        <a:latin typeface="Calibri"/>
                        <a:ea typeface="Calibri"/>
                        <a:cs typeface="Times New Roman"/>
                      </a:endParaRPr>
                    </a:p>
                    <a:p>
                      <a:pPr>
                        <a:lnSpc>
                          <a:spcPct val="115000"/>
                        </a:lnSpc>
                        <a:spcAft>
                          <a:spcPts val="0"/>
                        </a:spcAft>
                      </a:pPr>
                      <a:r>
                        <a:rPr lang="en-US" sz="1600" b="1" dirty="0">
                          <a:latin typeface="Calibri"/>
                          <a:ea typeface="Calibri"/>
                          <a:cs typeface="Times New Roman"/>
                        </a:rPr>
                        <a:t>STATEMENTS</a:t>
                      </a:r>
                      <a:endParaRPr lang="en-IN" sz="16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endParaRPr lang="en-US" sz="1600" b="1" dirty="0" smtClean="0">
                        <a:latin typeface="Calibri"/>
                        <a:ea typeface="Calibri"/>
                        <a:cs typeface="Times New Roman"/>
                      </a:endParaRPr>
                    </a:p>
                    <a:p>
                      <a:pPr algn="ctr">
                        <a:lnSpc>
                          <a:spcPct val="115000"/>
                        </a:lnSpc>
                        <a:spcAft>
                          <a:spcPts val="0"/>
                        </a:spcAft>
                      </a:pPr>
                      <a:r>
                        <a:rPr lang="en-US" sz="1600" b="1" dirty="0" smtClean="0">
                          <a:latin typeface="Calibri"/>
                          <a:ea typeface="Calibri"/>
                          <a:cs typeface="Times New Roman"/>
                        </a:rPr>
                        <a:t>VALUE      </a:t>
                      </a:r>
                      <a:endParaRPr lang="en-IN" sz="1600"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nSpc>
                          <a:spcPct val="115000"/>
                        </a:lnSpc>
                        <a:spcAft>
                          <a:spcPts val="0"/>
                        </a:spcAft>
                      </a:pPr>
                      <a:r>
                        <a:rPr lang="en-US" sz="1600" b="1" dirty="0">
                          <a:latin typeface="Calibri"/>
                          <a:ea typeface="Calibri"/>
                          <a:cs typeface="Times New Roman"/>
                        </a:rPr>
                        <a:t>HIS has made my job tough</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saves time</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has reduced my efficiency</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has increased mental stress</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Working on HIS is easier than manual work</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has reduced my documentation work</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3808">
                <a:tc>
                  <a:txBody>
                    <a:bodyPr/>
                    <a:lstStyle/>
                    <a:p>
                      <a:pPr>
                        <a:lnSpc>
                          <a:spcPct val="115000"/>
                        </a:lnSpc>
                        <a:spcAft>
                          <a:spcPts val="0"/>
                        </a:spcAft>
                      </a:pPr>
                      <a:r>
                        <a:rPr lang="en-US" sz="1600" b="1" dirty="0">
                          <a:latin typeface="Calibri"/>
                          <a:ea typeface="Calibri"/>
                          <a:cs typeface="Times New Roman"/>
                        </a:rPr>
                        <a:t>MEAN</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3.28</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4</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3.16</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3.26</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3.98</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3.52</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362">
                <a:tc>
                  <a:txBody>
                    <a:bodyPr/>
                    <a:lstStyle/>
                    <a:p>
                      <a:pPr>
                        <a:lnSpc>
                          <a:spcPct val="115000"/>
                        </a:lnSpc>
                        <a:spcAft>
                          <a:spcPts val="0"/>
                        </a:spcAft>
                      </a:pPr>
                      <a:r>
                        <a:rPr lang="en-US" sz="1600" b="1" dirty="0">
                          <a:latin typeface="Calibri"/>
                          <a:ea typeface="Calibri"/>
                          <a:cs typeface="Times New Roman"/>
                        </a:rPr>
                        <a:t>STANDARD DEVIATION</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1.05</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0.70</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0.98</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0.90</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0.84</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0.89</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709">
                <a:tc>
                  <a:txBody>
                    <a:bodyPr/>
                    <a:lstStyle/>
                    <a:p>
                      <a:pPr>
                        <a:lnSpc>
                          <a:spcPct val="115000"/>
                        </a:lnSpc>
                        <a:spcAft>
                          <a:spcPts val="0"/>
                        </a:spcAft>
                      </a:pPr>
                      <a:r>
                        <a:rPr lang="en-US" sz="1600" b="1" dirty="0">
                          <a:latin typeface="Calibri"/>
                          <a:ea typeface="Calibri"/>
                          <a:cs typeface="Times New Roman"/>
                        </a:rPr>
                        <a:t>COFFICIENT OF VARIATION</a:t>
                      </a:r>
                      <a:endParaRPr lang="en-IN" sz="1600" b="1" dirty="0">
                        <a:latin typeface="Calibri"/>
                        <a:ea typeface="Calibri"/>
                        <a:cs typeface="Times New Roman"/>
                      </a:endParaRPr>
                    </a:p>
                  </a:txBody>
                  <a:tcPr marL="66208" marR="66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32.03</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17.50</a:t>
                      </a:r>
                      <a:endParaRPr lang="en-IN" sz="160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30.90</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27.58</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21.23</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25.18</a:t>
                      </a:r>
                      <a:endParaRPr lang="en-IN" sz="1600" dirty="0">
                        <a:latin typeface="Calibri"/>
                        <a:ea typeface="Calibri"/>
                        <a:cs typeface="Times New Roman"/>
                      </a:endParaRPr>
                    </a:p>
                  </a:txBody>
                  <a:tcPr marL="66208" marR="662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257800"/>
            <a:ext cx="1295400" cy="1447800"/>
          </a:xfrm>
          <a:prstGeom prst="rect">
            <a:avLst/>
          </a:prstGeom>
          <a:noFill/>
          <a:ln>
            <a:noFill/>
          </a:ln>
        </p:spPr>
      </p:pic>
      <p:sp>
        <p:nvSpPr>
          <p:cNvPr id="14" name="Rectangle 13"/>
          <p:cNvSpPr/>
          <p:nvPr/>
        </p:nvSpPr>
        <p:spPr>
          <a:xfrm>
            <a:off x="1021261" y="2551827"/>
            <a:ext cx="7101496" cy="92333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glow rad="228600">
              <a:srgbClr val="4F81BD">
                <a:satMod val="175000"/>
                <a:alpha val="40000"/>
              </a:srgbClr>
            </a:glow>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wrap="none" lIns="91440" tIns="45720" rIns="91440" bIns="4572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400" b="1" dirty="0" smtClean="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rPr>
              <a:t>PATIENT CARE DELIVERY</a:t>
            </a:r>
            <a:endParaRPr lang="en-US" sz="5400" b="1" cap="none" spc="0" dirty="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0528" y="6165304"/>
            <a:ext cx="1295400" cy="692696"/>
          </a:xfrm>
          <a:prstGeom prst="rect">
            <a:avLst/>
          </a:prstGeom>
          <a:noFill/>
          <a:ln>
            <a:noFill/>
          </a:ln>
        </p:spPr>
      </p:pic>
      <p:graphicFrame>
        <p:nvGraphicFramePr>
          <p:cNvPr id="9" name="Table 8"/>
          <p:cNvGraphicFramePr>
            <a:graphicFrameLocks noGrp="1"/>
          </p:cNvGraphicFramePr>
          <p:nvPr/>
        </p:nvGraphicFramePr>
        <p:xfrm>
          <a:off x="611560" y="548681"/>
          <a:ext cx="7848872" cy="5616623"/>
        </p:xfrm>
        <a:graphic>
          <a:graphicData uri="http://schemas.openxmlformats.org/drawingml/2006/table">
            <a:tbl>
              <a:tblPr/>
              <a:tblGrid>
                <a:gridCol w="1152128"/>
                <a:gridCol w="864096"/>
                <a:gridCol w="1584176"/>
                <a:gridCol w="1271608"/>
                <a:gridCol w="1084043"/>
                <a:gridCol w="973473"/>
                <a:gridCol w="919348"/>
              </a:tblGrid>
              <a:tr h="2708969">
                <a:tc>
                  <a:txBody>
                    <a:bodyPr/>
                    <a:lstStyle/>
                    <a:p>
                      <a:pPr>
                        <a:lnSpc>
                          <a:spcPct val="115000"/>
                        </a:lnSpc>
                        <a:spcAft>
                          <a:spcPts val="0"/>
                        </a:spcAft>
                      </a:pPr>
                      <a:endParaRPr lang="en-US" sz="1600" dirty="0">
                        <a:latin typeface="Calibri"/>
                        <a:ea typeface="Calibri"/>
                        <a:cs typeface="Times New Roman"/>
                      </a:endParaRPr>
                    </a:p>
                    <a:p>
                      <a:pPr>
                        <a:lnSpc>
                          <a:spcPct val="115000"/>
                        </a:lnSpc>
                        <a:spcAft>
                          <a:spcPts val="0"/>
                        </a:spcAft>
                      </a:pPr>
                      <a:r>
                        <a:rPr lang="en-US" sz="1400" b="1" dirty="0">
                          <a:latin typeface="Calibri"/>
                          <a:ea typeface="Calibri"/>
                          <a:cs typeface="Times New Roman"/>
                        </a:rPr>
                        <a:t>STATEMENTS</a:t>
                      </a:r>
                      <a:endParaRPr lang="en-IN" sz="14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r>
                        <a:rPr lang="en-US" sz="1600" dirty="0">
                          <a:latin typeface="Calibri"/>
                          <a:ea typeface="Calibri"/>
                          <a:cs typeface="Times New Roman"/>
                        </a:rPr>
                        <a:t>    </a:t>
                      </a:r>
                      <a:endParaRPr lang="en-IN" sz="1600" dirty="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endParaRPr lang="en-US" sz="1600" dirty="0" smtClean="0">
                        <a:latin typeface="Calibri"/>
                        <a:ea typeface="Calibri"/>
                        <a:cs typeface="Times New Roman"/>
                      </a:endParaRPr>
                    </a:p>
                    <a:p>
                      <a:pPr algn="ctr">
                        <a:lnSpc>
                          <a:spcPct val="115000"/>
                        </a:lnSpc>
                        <a:spcAft>
                          <a:spcPts val="0"/>
                        </a:spcAft>
                      </a:pPr>
                      <a:r>
                        <a:rPr lang="en-US" sz="1600" b="1" dirty="0" smtClean="0">
                          <a:latin typeface="Calibri"/>
                          <a:ea typeface="Calibri"/>
                          <a:cs typeface="Times New Roman"/>
                        </a:rPr>
                        <a:t>VALUE </a:t>
                      </a:r>
                      <a:r>
                        <a:rPr lang="en-US" sz="1600" dirty="0" smtClean="0">
                          <a:latin typeface="Calibri"/>
                          <a:ea typeface="Calibri"/>
                          <a:cs typeface="Times New Roman"/>
                        </a:rPr>
                        <a:t>   </a:t>
                      </a:r>
                      <a:endParaRPr lang="en-IN" sz="1600"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nSpc>
                          <a:spcPct val="115000"/>
                        </a:lnSpc>
                        <a:spcAft>
                          <a:spcPts val="0"/>
                        </a:spcAft>
                      </a:pPr>
                      <a:r>
                        <a:rPr lang="en-US" sz="1600" dirty="0">
                          <a:latin typeface="Calibri"/>
                          <a:ea typeface="Calibri"/>
                          <a:cs typeface="Times New Roman"/>
                        </a:rPr>
                        <a:t>Better patient care </a:t>
                      </a:r>
                      <a:r>
                        <a:rPr lang="en-US" sz="1600" dirty="0" smtClean="0">
                          <a:latin typeface="Calibri"/>
                          <a:ea typeface="Calibri"/>
                          <a:cs typeface="Times New Roman"/>
                        </a:rPr>
                        <a:t>- </a:t>
                      </a:r>
                      <a:r>
                        <a:rPr lang="en-US" sz="1600" dirty="0">
                          <a:latin typeface="Calibri"/>
                          <a:ea typeface="Calibri"/>
                          <a:cs typeface="Times New Roman"/>
                        </a:rPr>
                        <a:t>possible with HIS</a:t>
                      </a:r>
                      <a:endParaRPr lang="en-IN" sz="1600"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Calibri"/>
                          <a:ea typeface="Calibri"/>
                          <a:cs typeface="Times New Roman"/>
                        </a:rPr>
                        <a:t>Interdepartmental</a:t>
                      </a:r>
                      <a:endParaRPr lang="en-IN" sz="1600">
                        <a:latin typeface="Calibri"/>
                        <a:ea typeface="Calibri"/>
                        <a:cs typeface="Times New Roman"/>
                      </a:endParaRPr>
                    </a:p>
                    <a:p>
                      <a:pPr>
                        <a:lnSpc>
                          <a:spcPct val="115000"/>
                        </a:lnSpc>
                        <a:spcAft>
                          <a:spcPts val="0"/>
                        </a:spcAft>
                      </a:pPr>
                      <a:r>
                        <a:rPr lang="en-US" sz="1600">
                          <a:latin typeface="Calibri"/>
                          <a:ea typeface="Calibri"/>
                          <a:cs typeface="Times New Roman"/>
                        </a:rPr>
                        <a:t>Communication with regards to patient data improved with HIS</a:t>
                      </a:r>
                      <a:endParaRPr lang="en-IN" sz="160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Interdepartmental</a:t>
                      </a:r>
                      <a:endParaRPr lang="en-IN" sz="1600" dirty="0">
                        <a:latin typeface="Calibri"/>
                        <a:ea typeface="Calibri"/>
                        <a:cs typeface="Times New Roman"/>
                      </a:endParaRPr>
                    </a:p>
                    <a:p>
                      <a:pPr>
                        <a:lnSpc>
                          <a:spcPct val="115000"/>
                        </a:lnSpc>
                        <a:spcAft>
                          <a:spcPts val="0"/>
                        </a:spcAft>
                      </a:pPr>
                      <a:r>
                        <a:rPr lang="en-US" sz="1600" dirty="0">
                          <a:latin typeface="Calibri"/>
                          <a:ea typeface="Calibri"/>
                          <a:cs typeface="Times New Roman"/>
                        </a:rPr>
                        <a:t>Coordination </a:t>
                      </a:r>
                      <a:r>
                        <a:rPr lang="en-US" sz="1600" dirty="0" smtClean="0">
                          <a:latin typeface="Calibri"/>
                          <a:ea typeface="Calibri"/>
                          <a:cs typeface="Times New Roman"/>
                        </a:rPr>
                        <a:t>- </a:t>
                      </a:r>
                      <a:r>
                        <a:rPr lang="en-US" sz="1600" dirty="0">
                          <a:latin typeface="Calibri"/>
                          <a:ea typeface="Calibri"/>
                          <a:cs typeface="Times New Roman"/>
                        </a:rPr>
                        <a:t>improved with HIS</a:t>
                      </a:r>
                      <a:endParaRPr lang="en-IN" sz="1600"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HIS </a:t>
                      </a:r>
                      <a:r>
                        <a:rPr lang="en-US" sz="1600" dirty="0" smtClean="0">
                          <a:latin typeface="Calibri"/>
                          <a:ea typeface="Calibri"/>
                          <a:cs typeface="Times New Roman"/>
                        </a:rPr>
                        <a:t> </a:t>
                      </a:r>
                      <a:r>
                        <a:rPr lang="en-US" sz="1600" dirty="0">
                          <a:latin typeface="Calibri"/>
                          <a:ea typeface="Calibri"/>
                          <a:cs typeface="Times New Roman"/>
                        </a:rPr>
                        <a:t>made registration/</a:t>
                      </a:r>
                      <a:endParaRPr lang="en-IN" sz="1600" dirty="0">
                        <a:latin typeface="Calibri"/>
                        <a:ea typeface="Calibri"/>
                        <a:cs typeface="Times New Roman"/>
                      </a:endParaRPr>
                    </a:p>
                    <a:p>
                      <a:pPr>
                        <a:lnSpc>
                          <a:spcPct val="115000"/>
                        </a:lnSpc>
                        <a:spcAft>
                          <a:spcPts val="0"/>
                        </a:spcAft>
                      </a:pPr>
                      <a:r>
                        <a:rPr lang="en-US" sz="1600" dirty="0">
                          <a:latin typeface="Calibri"/>
                          <a:ea typeface="Calibri"/>
                          <a:cs typeface="Times New Roman"/>
                        </a:rPr>
                        <a:t>admission of patient easier </a:t>
                      </a:r>
                      <a:endParaRPr lang="en-IN" sz="1600"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Calibri"/>
                          <a:ea typeface="Calibri"/>
                          <a:cs typeface="Times New Roman"/>
                        </a:rPr>
                        <a:t>Retrieving old reports</a:t>
                      </a:r>
                      <a:endParaRPr lang="en-IN" sz="1600">
                        <a:latin typeface="Calibri"/>
                        <a:ea typeface="Calibri"/>
                        <a:cs typeface="Times New Roman"/>
                      </a:endParaRPr>
                    </a:p>
                    <a:p>
                      <a:pPr>
                        <a:lnSpc>
                          <a:spcPct val="115000"/>
                        </a:lnSpc>
                        <a:spcAft>
                          <a:spcPts val="0"/>
                        </a:spcAft>
                      </a:pPr>
                      <a:r>
                        <a:rPr lang="en-US" sz="1600">
                          <a:latin typeface="Calibri"/>
                          <a:ea typeface="Calibri"/>
                          <a:cs typeface="Times New Roman"/>
                        </a:rPr>
                        <a:t>Became less time consuming</a:t>
                      </a:r>
                      <a:endParaRPr lang="en-IN" sz="160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HIS made discharge process slow</a:t>
                      </a:r>
                      <a:endParaRPr lang="en-IN" sz="1600"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9732">
                <a:tc>
                  <a:txBody>
                    <a:bodyPr/>
                    <a:lstStyle/>
                    <a:p>
                      <a:pPr>
                        <a:lnSpc>
                          <a:spcPct val="115000"/>
                        </a:lnSpc>
                        <a:spcAft>
                          <a:spcPts val="0"/>
                        </a:spcAft>
                      </a:pPr>
                      <a:r>
                        <a:rPr lang="en-US" sz="1600" b="1">
                          <a:latin typeface="Calibri"/>
                          <a:ea typeface="Calibri"/>
                          <a:cs typeface="Times New Roman"/>
                        </a:rPr>
                        <a:t>MEAN</a:t>
                      </a:r>
                      <a:endParaRPr lang="en-IN" sz="1600" b="1">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3.32</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3.62</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3.64</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3.3</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3.5</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2.26</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3961">
                <a:tc>
                  <a:txBody>
                    <a:bodyPr/>
                    <a:lstStyle/>
                    <a:p>
                      <a:pPr>
                        <a:lnSpc>
                          <a:spcPct val="115000"/>
                        </a:lnSpc>
                        <a:spcAft>
                          <a:spcPts val="0"/>
                        </a:spcAft>
                      </a:pPr>
                      <a:r>
                        <a:rPr lang="en-US" sz="1600" b="1">
                          <a:latin typeface="Calibri"/>
                          <a:ea typeface="Calibri"/>
                          <a:cs typeface="Times New Roman"/>
                        </a:rPr>
                        <a:t>STANDARD DEVIATION</a:t>
                      </a:r>
                      <a:endParaRPr lang="en-IN" sz="1600" b="1">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1.36</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1.18</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1.03</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1.67</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1.43</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1.74</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3961">
                <a:tc>
                  <a:txBody>
                    <a:bodyPr/>
                    <a:lstStyle/>
                    <a:p>
                      <a:pPr>
                        <a:lnSpc>
                          <a:spcPct val="115000"/>
                        </a:lnSpc>
                        <a:spcAft>
                          <a:spcPts val="0"/>
                        </a:spcAft>
                      </a:pPr>
                      <a:r>
                        <a:rPr lang="en-US" sz="1600" b="1" dirty="0">
                          <a:latin typeface="Calibri"/>
                          <a:ea typeface="Calibri"/>
                          <a:cs typeface="Times New Roman"/>
                        </a:rPr>
                        <a:t>COFFICIENT OF VARIATION</a:t>
                      </a:r>
                      <a:endParaRPr lang="en-IN" sz="1600" b="1" dirty="0">
                        <a:latin typeface="Calibri"/>
                        <a:ea typeface="Calibri"/>
                        <a:cs typeface="Times New Roman"/>
                      </a:endParaRPr>
                    </a:p>
                  </a:txBody>
                  <a:tcPr marL="64857" marR="648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41.02</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latin typeface="Calibri"/>
                          <a:ea typeface="Calibri"/>
                          <a:cs typeface="Times New Roman"/>
                        </a:rPr>
                        <a:t>32.49</a:t>
                      </a:r>
                      <a:endParaRPr lang="en-IN" sz="160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28.17</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50.58</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40.92</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0000"/>
                          </a:solidFill>
                          <a:latin typeface="Calibri"/>
                          <a:ea typeface="Calibri"/>
                          <a:cs typeface="Times New Roman"/>
                        </a:rPr>
                        <a:t>76.80</a:t>
                      </a:r>
                      <a:endParaRPr lang="en-IN" sz="1600" dirty="0">
                        <a:latin typeface="Calibri"/>
                        <a:ea typeface="Calibri"/>
                        <a:cs typeface="Times New Roman"/>
                      </a:endParaRPr>
                    </a:p>
                  </a:txBody>
                  <a:tcPr marL="64857" marR="648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5229200"/>
            <a:ext cx="1295400" cy="1447800"/>
          </a:xfrm>
          <a:prstGeom prst="rect">
            <a:avLst/>
          </a:prstGeom>
          <a:noFill/>
          <a:ln>
            <a:noFill/>
          </a:ln>
        </p:spPr>
      </p:pic>
      <p:sp>
        <p:nvSpPr>
          <p:cNvPr id="13" name="Title 12"/>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INTRODUCTION</a:t>
            </a:r>
            <a:endParaRPr lang="en-US" sz="3200" b="1" dirty="0">
              <a:latin typeface="Times New Roman" pitchFamily="18" charset="0"/>
              <a:cs typeface="Times New Roman" pitchFamily="18" charset="0"/>
            </a:endParaRPr>
          </a:p>
        </p:txBody>
      </p:sp>
      <p:graphicFrame>
        <p:nvGraphicFramePr>
          <p:cNvPr id="12" name="Content Placeholder 11"/>
          <p:cNvGraphicFramePr>
            <a:graphicFrameLocks noGrp="1"/>
          </p:cNvGraphicFramePr>
          <p:nvPr>
            <p:ph idx="1"/>
          </p:nvPr>
        </p:nvGraphicFramePr>
        <p:xfrm>
          <a:off x="683568" y="1268760"/>
          <a:ext cx="784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 name="Picture 13" descr="nhi"/>
          <p:cNvPicPr>
            <a:picLocks noChangeAspect="1" noChangeArrowheads="1"/>
          </p:cNvPicPr>
          <p:nvPr/>
        </p:nvPicPr>
        <p:blipFill>
          <a:blip r:embed="rId8" cstate="print"/>
          <a:srcRect/>
          <a:stretch>
            <a:fillRect/>
          </a:stretch>
        </p:blipFill>
        <p:spPr bwMode="auto">
          <a:xfrm>
            <a:off x="6660232" y="188640"/>
            <a:ext cx="2483768" cy="8640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257800"/>
            <a:ext cx="1295400" cy="1447800"/>
          </a:xfrm>
          <a:prstGeom prst="rect">
            <a:avLst/>
          </a:prstGeom>
          <a:noFill/>
          <a:ln>
            <a:noFill/>
          </a:ln>
        </p:spPr>
      </p:pic>
      <p:sp>
        <p:nvSpPr>
          <p:cNvPr id="14" name="Rectangle 13"/>
          <p:cNvSpPr/>
          <p:nvPr/>
        </p:nvSpPr>
        <p:spPr>
          <a:xfrm>
            <a:off x="827584" y="2551827"/>
            <a:ext cx="7272808" cy="92333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glow rad="228600">
              <a:srgbClr val="4F81BD">
                <a:satMod val="175000"/>
                <a:alpha val="40000"/>
              </a:srgbClr>
            </a:glow>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wrap="square" lIns="91440" tIns="45720" rIns="91440" bIns="45720">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400" b="1" cap="none" spc="0" dirty="0" smtClean="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rPr>
              <a:t>HIS SUPPORT SYSTEM</a:t>
            </a:r>
            <a:endParaRPr lang="en-US" sz="5400" b="1" cap="none" spc="0" dirty="0">
              <a:ln w="10541" cmpd="sng">
                <a:solidFill>
                  <a:srgbClr val="4F81BD">
                    <a:shade val="88000"/>
                    <a:satMod val="110000"/>
                  </a:srgbClr>
                </a:solidFill>
                <a:prstDash val="solid"/>
              </a:ln>
              <a:solidFill>
                <a:sysClr val="window" lastClr="FFFFFF"/>
              </a:solidFill>
              <a:effectLst>
                <a:glow rad="228600">
                  <a:srgbClr val="4F81BD">
                    <a:satMod val="175000"/>
                    <a:alpha val="40000"/>
                  </a:srgbClr>
                </a:glo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2040314" y="248047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6309320"/>
            <a:ext cx="1295400" cy="548680"/>
          </a:xfrm>
          <a:prstGeom prst="rect">
            <a:avLst/>
          </a:prstGeom>
          <a:noFill/>
          <a:ln>
            <a:noFill/>
          </a:ln>
        </p:spPr>
      </p:pic>
      <p:graphicFrame>
        <p:nvGraphicFramePr>
          <p:cNvPr id="14" name="Table 13"/>
          <p:cNvGraphicFramePr>
            <a:graphicFrameLocks noGrp="1"/>
          </p:cNvGraphicFramePr>
          <p:nvPr/>
        </p:nvGraphicFramePr>
        <p:xfrm>
          <a:off x="683568" y="548680"/>
          <a:ext cx="7848873" cy="5702941"/>
        </p:xfrm>
        <a:graphic>
          <a:graphicData uri="http://schemas.openxmlformats.org/drawingml/2006/table">
            <a:tbl>
              <a:tblPr/>
              <a:tblGrid>
                <a:gridCol w="1247018"/>
                <a:gridCol w="1005899"/>
                <a:gridCol w="1561489"/>
                <a:gridCol w="1026956"/>
                <a:gridCol w="1026956"/>
                <a:gridCol w="833501"/>
                <a:gridCol w="1147054"/>
              </a:tblGrid>
              <a:tr h="3391349">
                <a:tc>
                  <a:txBody>
                    <a:bodyPr/>
                    <a:lstStyle/>
                    <a:p>
                      <a:pPr>
                        <a:lnSpc>
                          <a:spcPct val="115000"/>
                        </a:lnSpc>
                        <a:spcAft>
                          <a:spcPts val="0"/>
                        </a:spcAft>
                      </a:pPr>
                      <a:endParaRPr lang="en-US" sz="1600" b="1" dirty="0">
                        <a:latin typeface="Calibri"/>
                        <a:ea typeface="Calibri"/>
                        <a:cs typeface="Times New Roman"/>
                      </a:endParaRPr>
                    </a:p>
                    <a:p>
                      <a:pPr>
                        <a:lnSpc>
                          <a:spcPct val="115000"/>
                        </a:lnSpc>
                        <a:spcAft>
                          <a:spcPts val="0"/>
                        </a:spcAft>
                      </a:pPr>
                      <a:r>
                        <a:rPr lang="en-US" sz="1600" b="1" dirty="0">
                          <a:latin typeface="Calibri"/>
                          <a:ea typeface="Calibri"/>
                          <a:cs typeface="Times New Roman"/>
                        </a:rPr>
                        <a:t>STATEMENTS</a:t>
                      </a:r>
                      <a:endParaRPr lang="en-IN" sz="1600" b="1" dirty="0">
                        <a:latin typeface="Calibri"/>
                        <a:ea typeface="Calibri"/>
                        <a:cs typeface="Times New Roman"/>
                      </a:endParaRPr>
                    </a:p>
                    <a:p>
                      <a:pPr algn="ctr">
                        <a:lnSpc>
                          <a:spcPct val="115000"/>
                        </a:lnSpc>
                        <a:spcAft>
                          <a:spcPts val="0"/>
                        </a:spcAft>
                      </a:pPr>
                      <a:r>
                        <a:rPr lang="en-US" sz="1600" b="1" dirty="0">
                          <a:latin typeface="Calibri"/>
                          <a:ea typeface="Calibri"/>
                          <a:cs typeface="Times New Roman"/>
                        </a:rPr>
                        <a:t>         </a:t>
                      </a:r>
                      <a:endParaRPr lang="en-IN" sz="1600" b="1" dirty="0">
                        <a:latin typeface="Calibri"/>
                        <a:ea typeface="Calibri"/>
                        <a:cs typeface="Times New Roman"/>
                      </a:endParaRPr>
                    </a:p>
                    <a:p>
                      <a:pPr algn="ctr">
                        <a:lnSpc>
                          <a:spcPct val="115000"/>
                        </a:lnSpc>
                        <a:spcAft>
                          <a:spcPts val="0"/>
                        </a:spcAft>
                      </a:pPr>
                      <a:r>
                        <a:rPr lang="en-US" sz="1600" b="1" dirty="0">
                          <a:latin typeface="Calibri"/>
                          <a:ea typeface="Calibri"/>
                          <a:cs typeface="Times New Roman"/>
                        </a:rPr>
                        <a:t>  </a:t>
                      </a:r>
                      <a:endParaRPr lang="en-IN" sz="1600" b="1" dirty="0">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endParaRPr lang="en-US" sz="1600" b="1" dirty="0" smtClean="0">
                        <a:solidFill>
                          <a:srgbClr val="000000"/>
                        </a:solidFill>
                        <a:latin typeface="Calibri"/>
                        <a:ea typeface="Calibri"/>
                        <a:cs typeface="Times New Roman"/>
                      </a:endParaRPr>
                    </a:p>
                    <a:p>
                      <a:pPr algn="ctr">
                        <a:lnSpc>
                          <a:spcPct val="115000"/>
                        </a:lnSpc>
                        <a:spcAft>
                          <a:spcPts val="0"/>
                        </a:spcAft>
                      </a:pPr>
                      <a:r>
                        <a:rPr lang="en-US" sz="1600" b="1" dirty="0" smtClean="0">
                          <a:solidFill>
                            <a:srgbClr val="000000"/>
                          </a:solidFill>
                          <a:latin typeface="Calibri"/>
                          <a:ea typeface="Calibri"/>
                          <a:cs typeface="Times New Roman"/>
                        </a:rPr>
                        <a:t>VALUE      </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nSpc>
                          <a:spcPct val="115000"/>
                        </a:lnSpc>
                        <a:spcAft>
                          <a:spcPts val="0"/>
                        </a:spcAft>
                      </a:pPr>
                      <a:r>
                        <a:rPr lang="en-US" sz="1600" b="1" dirty="0" smtClean="0">
                          <a:latin typeface="Calibri"/>
                          <a:ea typeface="Calibri"/>
                          <a:cs typeface="Times New Roman"/>
                        </a:rPr>
                        <a:t>Training</a:t>
                      </a:r>
                      <a:r>
                        <a:rPr lang="en-US" sz="1600" b="1" baseline="0" dirty="0" smtClean="0">
                          <a:latin typeface="Calibri"/>
                          <a:ea typeface="Calibri"/>
                          <a:cs typeface="Times New Roman"/>
                        </a:rPr>
                        <a:t> helped to perform better</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team always provide necessary support</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Login is always a problem</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Server down is always a problem</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Slow down of system is always a problem</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Calibri"/>
                          <a:ea typeface="Calibri"/>
                          <a:cs typeface="Times New Roman"/>
                        </a:rPr>
                        <a:t>HIS implemented at NHI is best solution for HIS</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093">
                <a:tc>
                  <a:txBody>
                    <a:bodyPr/>
                    <a:lstStyle/>
                    <a:p>
                      <a:pPr>
                        <a:lnSpc>
                          <a:spcPct val="115000"/>
                        </a:lnSpc>
                        <a:spcAft>
                          <a:spcPts val="0"/>
                        </a:spcAft>
                      </a:pPr>
                      <a:r>
                        <a:rPr lang="en-US" sz="1600" b="1" dirty="0">
                          <a:latin typeface="Calibri"/>
                          <a:ea typeface="Calibri"/>
                          <a:cs typeface="Times New Roman"/>
                        </a:rPr>
                        <a:t>MEAN</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4.04</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3.88</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2.94</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2.82</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2.22</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3.66</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1251">
                <a:tc>
                  <a:txBody>
                    <a:bodyPr/>
                    <a:lstStyle/>
                    <a:p>
                      <a:pPr>
                        <a:lnSpc>
                          <a:spcPct val="115000"/>
                        </a:lnSpc>
                        <a:spcAft>
                          <a:spcPts val="0"/>
                        </a:spcAft>
                      </a:pPr>
                      <a:r>
                        <a:rPr lang="en-US" sz="1600" b="1">
                          <a:latin typeface="Calibri"/>
                          <a:ea typeface="Calibri"/>
                          <a:cs typeface="Times New Roman"/>
                        </a:rPr>
                        <a:t>STANDARD DEVIATION</a:t>
                      </a:r>
                      <a:endParaRPr lang="en-IN" sz="1600" b="1">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0.67</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0.72</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1.04</a:t>
                      </a:r>
                      <a:endParaRPr lang="en-IN" sz="160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1.00</a:t>
                      </a:r>
                      <a:endParaRPr lang="en-IN" sz="160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0.97</a:t>
                      </a:r>
                      <a:endParaRPr lang="en-IN" sz="160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a:solidFill>
                            <a:srgbClr val="000000"/>
                          </a:solidFill>
                          <a:latin typeface="Calibri"/>
                          <a:ea typeface="Calibri"/>
                          <a:cs typeface="Times New Roman"/>
                        </a:rPr>
                        <a:t>0.85</a:t>
                      </a:r>
                      <a:endParaRPr lang="en-IN" sz="160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5296">
                <a:tc>
                  <a:txBody>
                    <a:bodyPr/>
                    <a:lstStyle/>
                    <a:p>
                      <a:pPr>
                        <a:lnSpc>
                          <a:spcPct val="115000"/>
                        </a:lnSpc>
                        <a:spcAft>
                          <a:spcPts val="0"/>
                        </a:spcAft>
                      </a:pPr>
                      <a:r>
                        <a:rPr lang="en-US" sz="1600" b="1" dirty="0">
                          <a:latin typeface="Calibri"/>
                          <a:ea typeface="Calibri"/>
                          <a:cs typeface="Times New Roman"/>
                        </a:rPr>
                        <a:t>COFFICIENT OF VARIATION</a:t>
                      </a:r>
                      <a:endParaRPr lang="en-IN" sz="1600" b="1" dirty="0">
                        <a:latin typeface="Calibri"/>
                        <a:ea typeface="Calibri"/>
                        <a:cs typeface="Times New Roman"/>
                      </a:endParaRPr>
                    </a:p>
                  </a:txBody>
                  <a:tcPr marL="63888" marR="638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16.56</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18.51</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35.31</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35.60</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43.92</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600" dirty="0">
                          <a:solidFill>
                            <a:srgbClr val="000000"/>
                          </a:solidFill>
                          <a:latin typeface="Calibri"/>
                          <a:ea typeface="Calibri"/>
                          <a:cs typeface="Times New Roman"/>
                        </a:rPr>
                        <a:t>23.16</a:t>
                      </a:r>
                      <a:endParaRPr lang="en-IN" sz="1600" dirty="0">
                        <a:latin typeface="Calibri"/>
                        <a:ea typeface="Calibri"/>
                        <a:cs typeface="Times New Roman"/>
                      </a:endParaRPr>
                    </a:p>
                  </a:txBody>
                  <a:tcPr marL="63888" marR="6388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14" name="Rectangle 13"/>
          <p:cNvSpPr/>
          <p:nvPr/>
        </p:nvSpPr>
        <p:spPr>
          <a:xfrm>
            <a:off x="1835697" y="2636912"/>
            <a:ext cx="5037276" cy="1754326"/>
          </a:xfrm>
          <a:prstGeom prst="rect">
            <a:avLst/>
          </a:prstGeom>
          <a:effectLst>
            <a:glow rad="2286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wrap="none" lIns="91440" tIns="45720" rIns="91440" bIns="45720">
            <a:spAutoFit/>
          </a:bodyPr>
          <a:lstStyle/>
          <a:p>
            <a:pPr algn="ctr"/>
            <a:r>
              <a:rPr lang="en-US" sz="5400" b="1" dirty="0" smtClean="0">
                <a:ln w="10541" cmpd="sng">
                  <a:solidFill>
                    <a:schemeClr val="accent1">
                      <a:shade val="88000"/>
                      <a:satMod val="110000"/>
                    </a:schemeClr>
                  </a:solidFill>
                  <a:prstDash val="solid"/>
                </a:ln>
                <a:solidFill>
                  <a:schemeClr val="bg1"/>
                </a:solidFill>
                <a:effectLst>
                  <a:glow rad="228600">
                    <a:schemeClr val="accent1">
                      <a:satMod val="175000"/>
                      <a:alpha val="40000"/>
                    </a:schemeClr>
                  </a:glow>
                </a:effectLst>
              </a:rPr>
              <a:t> OTHER</a:t>
            </a:r>
          </a:p>
          <a:p>
            <a:pPr algn="ctr"/>
            <a:r>
              <a:rPr lang="en-US" sz="5400" b="1" dirty="0" smtClean="0">
                <a:ln w="10541" cmpd="sng">
                  <a:solidFill>
                    <a:schemeClr val="accent1">
                      <a:shade val="88000"/>
                      <a:satMod val="110000"/>
                    </a:schemeClr>
                  </a:solidFill>
                  <a:prstDash val="solid"/>
                </a:ln>
                <a:solidFill>
                  <a:schemeClr val="bg1"/>
                </a:solidFill>
                <a:effectLst>
                  <a:glow rad="228600">
                    <a:schemeClr val="accent1">
                      <a:satMod val="175000"/>
                      <a:alpha val="40000"/>
                    </a:schemeClr>
                  </a:glow>
                </a:effectLst>
              </a:rPr>
              <a:t>STUDY FINDINGS</a:t>
            </a:r>
            <a:endParaRPr lang="en-US" sz="5400" b="1" cap="none" spc="0" dirty="0">
              <a:ln w="10541" cmpd="sng">
                <a:solidFill>
                  <a:schemeClr val="accent1">
                    <a:shade val="88000"/>
                    <a:satMod val="110000"/>
                  </a:schemeClr>
                </a:solidFill>
                <a:prstDash val="solid"/>
              </a:ln>
              <a:solidFill>
                <a:schemeClr val="bg1"/>
              </a:solidFill>
              <a:effectLst>
                <a:glow rad="228600">
                  <a:schemeClr val="accent1">
                    <a:satMod val="175000"/>
                    <a:alpha val="40000"/>
                  </a:schemeClr>
                </a:glo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6093296"/>
            <a:ext cx="1295400" cy="764704"/>
          </a:xfrm>
          <a:prstGeom prst="rect">
            <a:avLst/>
          </a:prstGeom>
          <a:noFill/>
          <a:ln>
            <a:noFill/>
          </a:ln>
        </p:spPr>
      </p:pic>
      <p:sp>
        <p:nvSpPr>
          <p:cNvPr id="9" name="Title 8"/>
          <p:cNvSpPr>
            <a:spLocks noGrp="1"/>
          </p:cNvSpPr>
          <p:nvPr>
            <p:ph type="title"/>
          </p:nvPr>
        </p:nvSpPr>
        <p:spPr/>
        <p:txBody>
          <a:bodyPr>
            <a:normAutofit fontScale="90000"/>
          </a:bodyPr>
          <a:lstStyle/>
          <a:p>
            <a:pPr algn="l"/>
            <a:r>
              <a:rPr lang="en-US" b="1" dirty="0" smtClean="0"/>
              <a:t/>
            </a:r>
            <a:br>
              <a:rPr lang="en-US" b="1" dirty="0" smtClean="0"/>
            </a:br>
            <a:r>
              <a:rPr lang="en-US" b="1" dirty="0" smtClean="0"/>
              <a:t>  </a:t>
            </a:r>
            <a:r>
              <a:rPr lang="en-US" sz="2700" b="1" dirty="0" smtClean="0">
                <a:latin typeface="Times New Roman" pitchFamily="18" charset="0"/>
                <a:cs typeface="Times New Roman" pitchFamily="18" charset="0"/>
              </a:rPr>
              <a:t>AGE WISE USER PERCEPTION</a:t>
            </a:r>
            <a:endParaRPr lang="en-US" sz="3100" dirty="0"/>
          </a:p>
        </p:txBody>
      </p:sp>
      <p:graphicFrame>
        <p:nvGraphicFramePr>
          <p:cNvPr id="12" name="Table 11"/>
          <p:cNvGraphicFramePr>
            <a:graphicFrameLocks noGrp="1"/>
          </p:cNvGraphicFramePr>
          <p:nvPr/>
        </p:nvGraphicFramePr>
        <p:xfrm>
          <a:off x="755576" y="1556791"/>
          <a:ext cx="7704857" cy="4608514"/>
        </p:xfrm>
        <a:graphic>
          <a:graphicData uri="http://schemas.openxmlformats.org/drawingml/2006/table">
            <a:tbl>
              <a:tblPr/>
              <a:tblGrid>
                <a:gridCol w="1499148"/>
                <a:gridCol w="1684943"/>
                <a:gridCol w="1518706"/>
                <a:gridCol w="1501406"/>
                <a:gridCol w="1500654"/>
              </a:tblGrid>
              <a:tr h="1523530">
                <a:tc>
                  <a:txBody>
                    <a:bodyPr/>
                    <a:lstStyle/>
                    <a:p>
                      <a:pPr algn="ctr">
                        <a:lnSpc>
                          <a:spcPct val="115000"/>
                        </a:lnSpc>
                        <a:spcAft>
                          <a:spcPts val="0"/>
                        </a:spcAft>
                      </a:pPr>
                      <a:r>
                        <a:rPr lang="en-US" sz="1600" b="1" dirty="0">
                          <a:latin typeface="+mn-lt"/>
                          <a:ea typeface="Calibri"/>
                          <a:cs typeface="Times New Roman"/>
                        </a:rPr>
                        <a:t>Age</a:t>
                      </a:r>
                      <a:endParaRPr lang="en-IN" sz="1600" dirty="0">
                        <a:latin typeface="+mn-lt"/>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Organizational</a:t>
                      </a:r>
                      <a:endParaRPr lang="en-IN" sz="1600" dirty="0">
                        <a:latin typeface="+mn-lt"/>
                        <a:ea typeface="Calibri"/>
                        <a:cs typeface="Times New Roman"/>
                      </a:endParaRPr>
                    </a:p>
                    <a:p>
                      <a:pPr>
                        <a:lnSpc>
                          <a:spcPct val="115000"/>
                        </a:lnSpc>
                        <a:spcAft>
                          <a:spcPts val="0"/>
                        </a:spcAft>
                      </a:pPr>
                      <a:r>
                        <a:rPr lang="en-US" sz="1600" b="1" dirty="0">
                          <a:latin typeface="+mn-lt"/>
                          <a:ea typeface="Calibri"/>
                          <a:cs typeface="Times New Roman"/>
                        </a:rPr>
                        <a:t>Work Flow Average Score</a:t>
                      </a:r>
                      <a:endParaRPr lang="en-IN" sz="1600" dirty="0">
                        <a:latin typeface="+mn-lt"/>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User Perception Average Score</a:t>
                      </a:r>
                      <a:endParaRPr lang="en-IN" sz="1600" dirty="0">
                        <a:latin typeface="+mn-lt"/>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Patient Care Delivery Average Score</a:t>
                      </a:r>
                      <a:endParaRPr lang="en-IN" sz="1600" dirty="0">
                        <a:latin typeface="+mn-lt"/>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HIS Support System Average Score</a:t>
                      </a:r>
                      <a:endParaRPr lang="en-IN" sz="1600" dirty="0">
                        <a:latin typeface="+mn-lt"/>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246">
                <a:tc>
                  <a:txBody>
                    <a:bodyPr/>
                    <a:lstStyle/>
                    <a:p>
                      <a:pPr>
                        <a:lnSpc>
                          <a:spcPct val="115000"/>
                        </a:lnSpc>
                        <a:spcAft>
                          <a:spcPts val="0"/>
                        </a:spcAft>
                      </a:pPr>
                      <a:r>
                        <a:rPr lang="en-US" sz="1600" b="1">
                          <a:latin typeface="Times New Roman"/>
                          <a:ea typeface="Calibri"/>
                          <a:cs typeface="Times New Roman"/>
                        </a:rPr>
                        <a:t>20-30 Yrs.</a:t>
                      </a:r>
                      <a:endParaRPr lang="en-IN" sz="1100" b="1">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4.11</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3.52</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246">
                <a:tc>
                  <a:txBody>
                    <a:bodyPr/>
                    <a:lstStyle/>
                    <a:p>
                      <a:pPr>
                        <a:lnSpc>
                          <a:spcPct val="115000"/>
                        </a:lnSpc>
                        <a:spcAft>
                          <a:spcPts val="0"/>
                        </a:spcAft>
                      </a:pPr>
                      <a:r>
                        <a:rPr lang="en-US" sz="1600" b="1">
                          <a:latin typeface="Times New Roman"/>
                          <a:ea typeface="Calibri"/>
                          <a:cs typeface="Times New Roman"/>
                        </a:rPr>
                        <a:t>31-40 Yrs.</a:t>
                      </a:r>
                      <a:endParaRPr lang="en-IN" sz="1100" b="1">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3.83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3.42</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3.25</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246">
                <a:tc>
                  <a:txBody>
                    <a:bodyPr/>
                    <a:lstStyle/>
                    <a:p>
                      <a:pPr>
                        <a:lnSpc>
                          <a:spcPct val="115000"/>
                        </a:lnSpc>
                        <a:spcAft>
                          <a:spcPts val="0"/>
                        </a:spcAft>
                      </a:pPr>
                      <a:r>
                        <a:rPr lang="en-US" sz="1600" b="1">
                          <a:latin typeface="Times New Roman"/>
                          <a:ea typeface="Calibri"/>
                          <a:cs typeface="Times New Roman"/>
                        </a:rPr>
                        <a:t>41-50 Yrs.</a:t>
                      </a:r>
                      <a:endParaRPr lang="en-IN" sz="1100" b="1">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3.78</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3.67</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2.63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3.41</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246">
                <a:tc>
                  <a:txBody>
                    <a:bodyPr/>
                    <a:lstStyle/>
                    <a:p>
                      <a:pPr>
                        <a:lnSpc>
                          <a:spcPct val="115000"/>
                        </a:lnSpc>
                        <a:spcAft>
                          <a:spcPts val="0"/>
                        </a:spcAft>
                      </a:pPr>
                      <a:r>
                        <a:rPr lang="en-US" sz="1600" b="1" dirty="0">
                          <a:latin typeface="Times New Roman"/>
                          <a:ea typeface="Calibri"/>
                          <a:cs typeface="Times New Roman"/>
                        </a:rPr>
                        <a:t>Above 50 Yrs</a:t>
                      </a:r>
                      <a:endParaRPr lang="en-IN" sz="1100" b="1" dirty="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3.83</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3.67</a:t>
                      </a:r>
                      <a:endParaRPr lang="en-IN" sz="110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Times New Roman"/>
                          <a:ea typeface="Calibri"/>
                          <a:cs typeface="Times New Roman"/>
                        </a:rPr>
                        <a:t>3.24</a:t>
                      </a:r>
                      <a:endParaRPr lang="en-IN" sz="1100" dirty="0">
                        <a:latin typeface="Calibri"/>
                        <a:ea typeface="Calibri"/>
                        <a:cs typeface="Times New Roman"/>
                      </a:endParaRPr>
                    </a:p>
                  </a:txBody>
                  <a:tcPr marL="64275" marR="64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9" name="Title 8"/>
          <p:cNvSpPr>
            <a:spLocks noGrp="1"/>
          </p:cNvSpPr>
          <p:nvPr>
            <p:ph type="title"/>
          </p:nvPr>
        </p:nvSpPr>
        <p:spPr>
          <a:xfrm>
            <a:off x="539552" y="0"/>
            <a:ext cx="8229600" cy="1143000"/>
          </a:xfrm>
        </p:spPr>
        <p:txBody>
          <a:bodyPr>
            <a:normAutofit fontScale="90000"/>
          </a:bodyPr>
          <a:lstStyle/>
          <a:p>
            <a:pPr algn="l"/>
            <a:r>
              <a:rPr lang="en-US" b="1" dirty="0" smtClean="0"/>
              <a:t/>
            </a:r>
            <a:br>
              <a:rPr lang="en-US" b="1" dirty="0" smtClean="0"/>
            </a:br>
            <a:r>
              <a:rPr lang="en-US" b="1" dirty="0" smtClean="0"/>
              <a:t> </a:t>
            </a:r>
            <a:r>
              <a:rPr lang="en-US" sz="2700" b="1" dirty="0" smtClean="0">
                <a:latin typeface="Times New Roman" pitchFamily="18" charset="0"/>
                <a:cs typeface="Times New Roman" pitchFamily="18" charset="0"/>
              </a:rPr>
              <a:t> GENDER WISE USER PERCEPTION</a:t>
            </a:r>
            <a:endParaRPr lang="en-US" sz="3100" dirty="0"/>
          </a:p>
        </p:txBody>
      </p:sp>
      <p:graphicFrame>
        <p:nvGraphicFramePr>
          <p:cNvPr id="13" name="Table 12"/>
          <p:cNvGraphicFramePr>
            <a:graphicFrameLocks noGrp="1"/>
          </p:cNvGraphicFramePr>
          <p:nvPr/>
        </p:nvGraphicFramePr>
        <p:xfrm>
          <a:off x="755576" y="1268761"/>
          <a:ext cx="7704855" cy="4824536"/>
        </p:xfrm>
        <a:graphic>
          <a:graphicData uri="http://schemas.openxmlformats.org/drawingml/2006/table">
            <a:tbl>
              <a:tblPr/>
              <a:tblGrid>
                <a:gridCol w="1498953"/>
                <a:gridCol w="1684864"/>
                <a:gridCol w="1518962"/>
                <a:gridCol w="1501455"/>
                <a:gridCol w="1500621"/>
              </a:tblGrid>
              <a:tr h="1889522">
                <a:tc>
                  <a:txBody>
                    <a:bodyPr/>
                    <a:lstStyle/>
                    <a:p>
                      <a:pPr>
                        <a:lnSpc>
                          <a:spcPct val="115000"/>
                        </a:lnSpc>
                        <a:spcAft>
                          <a:spcPts val="0"/>
                        </a:spcAft>
                        <a:tabLst>
                          <a:tab pos="337820" algn="l"/>
                          <a:tab pos="494665" algn="ctr"/>
                        </a:tabLst>
                      </a:pPr>
                      <a:r>
                        <a:rPr lang="en-US" sz="1600" b="1" dirty="0">
                          <a:latin typeface="+mn-lt"/>
                          <a:ea typeface="Calibri"/>
                          <a:cs typeface="Times New Roman"/>
                        </a:rPr>
                        <a:t>Gender</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Organizational</a:t>
                      </a:r>
                      <a:endParaRPr lang="en-IN" sz="1600" dirty="0">
                        <a:latin typeface="+mn-lt"/>
                        <a:ea typeface="Calibri"/>
                        <a:cs typeface="Times New Roman"/>
                      </a:endParaRPr>
                    </a:p>
                    <a:p>
                      <a:pPr>
                        <a:lnSpc>
                          <a:spcPct val="115000"/>
                        </a:lnSpc>
                        <a:spcAft>
                          <a:spcPts val="0"/>
                        </a:spcAft>
                      </a:pPr>
                      <a:r>
                        <a:rPr lang="en-US" sz="1600" b="1" dirty="0">
                          <a:latin typeface="+mn-lt"/>
                          <a:ea typeface="Calibri"/>
                          <a:cs typeface="Times New Roman"/>
                        </a:rPr>
                        <a:t>Work Flow Average Score</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User Perception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Patient Care Delivery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HIS Support System Average Score</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7507">
                <a:tc>
                  <a:txBody>
                    <a:bodyPr/>
                    <a:lstStyle/>
                    <a:p>
                      <a:pPr>
                        <a:lnSpc>
                          <a:spcPct val="115000"/>
                        </a:lnSpc>
                        <a:spcAft>
                          <a:spcPts val="0"/>
                        </a:spcAft>
                      </a:pPr>
                      <a:r>
                        <a:rPr lang="en-US" sz="1600" b="1">
                          <a:latin typeface="Times New Roman"/>
                          <a:ea typeface="Calibri"/>
                          <a:cs typeface="Times New Roman"/>
                        </a:rPr>
                        <a:t>Males</a:t>
                      </a:r>
                      <a:endParaRPr lang="en-IN" sz="12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4.12</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3.53</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3.36</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3.44</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7507">
                <a:tc>
                  <a:txBody>
                    <a:bodyPr/>
                    <a:lstStyle/>
                    <a:p>
                      <a:pPr>
                        <a:lnSpc>
                          <a:spcPct val="115000"/>
                        </a:lnSpc>
                        <a:spcAft>
                          <a:spcPts val="0"/>
                        </a:spcAft>
                      </a:pPr>
                      <a:r>
                        <a:rPr lang="en-US" sz="1600" b="1" dirty="0">
                          <a:latin typeface="Times New Roman"/>
                          <a:ea typeface="Calibri"/>
                          <a:cs typeface="Times New Roman"/>
                        </a:rPr>
                        <a:t>Females</a:t>
                      </a:r>
                      <a:endParaRPr lang="en-IN" sz="12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3.94</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3.54</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3.22</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Times New Roman"/>
                          <a:ea typeface="Calibri"/>
                          <a:cs typeface="Times New Roman"/>
                        </a:rPr>
                        <a:t>3.27</a:t>
                      </a:r>
                      <a:endParaRPr lang="en-IN"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6237312"/>
            <a:ext cx="1295400" cy="620688"/>
          </a:xfrm>
          <a:prstGeom prst="rect">
            <a:avLst/>
          </a:prstGeom>
          <a:noFill/>
          <a:ln>
            <a:noFill/>
          </a:ln>
        </p:spPr>
      </p:pic>
      <p:sp>
        <p:nvSpPr>
          <p:cNvPr id="9" name="Title 8"/>
          <p:cNvSpPr>
            <a:spLocks noGrp="1"/>
          </p:cNvSpPr>
          <p:nvPr>
            <p:ph type="title"/>
          </p:nvPr>
        </p:nvSpPr>
        <p:spPr>
          <a:xfrm>
            <a:off x="683568" y="0"/>
            <a:ext cx="8229600" cy="1143000"/>
          </a:xfrm>
        </p:spPr>
        <p:txBody>
          <a:bodyPr>
            <a:normAutofit fontScale="90000"/>
          </a:bodyPr>
          <a:lstStyle/>
          <a:p>
            <a:pPr algn="l"/>
            <a:r>
              <a:rPr lang="en-US" b="1" dirty="0" smtClean="0"/>
              <a:t/>
            </a:r>
            <a:br>
              <a:rPr lang="en-US" b="1" dirty="0" smtClean="0"/>
            </a:br>
            <a:r>
              <a:rPr lang="en-US" sz="2700" b="1" dirty="0" smtClean="0">
                <a:latin typeface="Times New Roman" pitchFamily="18" charset="0"/>
                <a:cs typeface="Times New Roman" pitchFamily="18" charset="0"/>
              </a:rPr>
              <a:t>USER PERCEPTION WITH EXPERIENCE</a:t>
            </a:r>
            <a:endParaRPr lang="en-US" sz="3100" dirty="0"/>
          </a:p>
        </p:txBody>
      </p:sp>
      <p:graphicFrame>
        <p:nvGraphicFramePr>
          <p:cNvPr id="12" name="Table 11"/>
          <p:cNvGraphicFramePr>
            <a:graphicFrameLocks noGrp="1"/>
          </p:cNvGraphicFramePr>
          <p:nvPr/>
        </p:nvGraphicFramePr>
        <p:xfrm>
          <a:off x="755576" y="1268760"/>
          <a:ext cx="7704856" cy="4896544"/>
        </p:xfrm>
        <a:graphic>
          <a:graphicData uri="http://schemas.openxmlformats.org/drawingml/2006/table">
            <a:tbl>
              <a:tblPr/>
              <a:tblGrid>
                <a:gridCol w="1499101"/>
                <a:gridCol w="1684642"/>
                <a:gridCol w="1518805"/>
                <a:gridCol w="1501564"/>
                <a:gridCol w="1500744"/>
              </a:tblGrid>
              <a:tr h="1830484">
                <a:tc>
                  <a:txBody>
                    <a:bodyPr/>
                    <a:lstStyle/>
                    <a:p>
                      <a:pPr algn="ctr">
                        <a:lnSpc>
                          <a:spcPct val="115000"/>
                        </a:lnSpc>
                        <a:spcAft>
                          <a:spcPts val="0"/>
                        </a:spcAft>
                      </a:pPr>
                      <a:r>
                        <a:rPr lang="en-US" sz="1600" b="1" dirty="0">
                          <a:latin typeface="+mn-lt"/>
                          <a:ea typeface="Calibri"/>
                          <a:cs typeface="Times New Roman"/>
                        </a:rPr>
                        <a:t>Experience</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Organizational</a:t>
                      </a:r>
                      <a:endParaRPr lang="en-IN" sz="1600">
                        <a:latin typeface="+mn-lt"/>
                        <a:ea typeface="Calibri"/>
                        <a:cs typeface="Times New Roman"/>
                      </a:endParaRPr>
                    </a:p>
                    <a:p>
                      <a:pPr>
                        <a:lnSpc>
                          <a:spcPct val="115000"/>
                        </a:lnSpc>
                        <a:spcAft>
                          <a:spcPts val="0"/>
                        </a:spcAft>
                      </a:pPr>
                      <a:r>
                        <a:rPr lang="en-US" sz="1600" b="1">
                          <a:latin typeface="+mn-lt"/>
                          <a:ea typeface="Calibri"/>
                          <a:cs typeface="Times New Roman"/>
                        </a:rPr>
                        <a:t>Work Flow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User Perception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Patient Care Delivery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HIS Support System Average Score</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515">
                <a:tc>
                  <a:txBody>
                    <a:bodyPr/>
                    <a:lstStyle/>
                    <a:p>
                      <a:pPr>
                        <a:lnSpc>
                          <a:spcPct val="115000"/>
                        </a:lnSpc>
                        <a:spcAft>
                          <a:spcPts val="0"/>
                        </a:spcAft>
                      </a:pPr>
                      <a:r>
                        <a:rPr lang="en-US" sz="1600" b="1">
                          <a:latin typeface="Times New Roman"/>
                          <a:ea typeface="Calibri"/>
                          <a:cs typeface="Times New Roman"/>
                        </a:rPr>
                        <a:t>0-1 Yrs.</a:t>
                      </a:r>
                      <a:endParaRPr lang="en-IN" sz="12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4.13</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3.70</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3.67</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3.46</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515">
                <a:tc>
                  <a:txBody>
                    <a:bodyPr/>
                    <a:lstStyle/>
                    <a:p>
                      <a:pPr>
                        <a:lnSpc>
                          <a:spcPct val="115000"/>
                        </a:lnSpc>
                        <a:spcAft>
                          <a:spcPts val="0"/>
                        </a:spcAft>
                      </a:pPr>
                      <a:r>
                        <a:rPr lang="en-US" sz="1600" b="1">
                          <a:latin typeface="Times New Roman"/>
                          <a:ea typeface="Calibri"/>
                          <a:cs typeface="Times New Roman"/>
                        </a:rPr>
                        <a:t>1-3 Yrs.</a:t>
                      </a:r>
                      <a:endParaRPr lang="en-IN" sz="12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3.85</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3.38</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2.88</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3.29</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515">
                <a:tc>
                  <a:txBody>
                    <a:bodyPr/>
                    <a:lstStyle/>
                    <a:p>
                      <a:pPr>
                        <a:lnSpc>
                          <a:spcPct val="115000"/>
                        </a:lnSpc>
                        <a:spcAft>
                          <a:spcPts val="0"/>
                        </a:spcAft>
                      </a:pPr>
                      <a:r>
                        <a:rPr lang="en-US" sz="1600" b="1" dirty="0">
                          <a:latin typeface="Times New Roman"/>
                          <a:ea typeface="Calibri"/>
                          <a:cs typeface="Times New Roman"/>
                        </a:rPr>
                        <a:t>3-5 Yrs.</a:t>
                      </a:r>
                      <a:endParaRPr lang="en-IN" sz="12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4.12</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3.37</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3.67</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3.18</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515">
                <a:tc>
                  <a:txBody>
                    <a:bodyPr/>
                    <a:lstStyle/>
                    <a:p>
                      <a:pPr>
                        <a:lnSpc>
                          <a:spcPct val="115000"/>
                        </a:lnSpc>
                        <a:spcAft>
                          <a:spcPts val="0"/>
                        </a:spcAft>
                      </a:pPr>
                      <a:r>
                        <a:rPr lang="en-US" sz="1600" b="1" dirty="0">
                          <a:latin typeface="Times New Roman"/>
                          <a:ea typeface="Calibri"/>
                          <a:cs typeface="Times New Roman"/>
                        </a:rPr>
                        <a:t>Above 5 yrs</a:t>
                      </a:r>
                      <a:endParaRPr lang="en-IN" sz="12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3.97</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3.64</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3.11</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Times New Roman"/>
                          <a:ea typeface="Calibri"/>
                          <a:cs typeface="Times New Roman"/>
                        </a:rPr>
                        <a:t>3.41</a:t>
                      </a:r>
                      <a:endParaRPr lang="en-IN"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9" name="Title 8"/>
          <p:cNvSpPr>
            <a:spLocks noGrp="1"/>
          </p:cNvSpPr>
          <p:nvPr>
            <p:ph type="title"/>
          </p:nvPr>
        </p:nvSpPr>
        <p:spPr>
          <a:xfrm>
            <a:off x="734888" y="620688"/>
            <a:ext cx="8229600" cy="1143000"/>
          </a:xfrm>
        </p:spPr>
        <p:txBody>
          <a:bodyPr>
            <a:normAutofit fontScale="90000"/>
          </a:bodyPr>
          <a:lstStyle/>
          <a:p>
            <a:pPr algn="l"/>
            <a:r>
              <a:rPr lang="en-US" sz="3600" b="1" dirty="0" smtClean="0"/>
              <a:t>User Perception with Previous exposure to HIS</a:t>
            </a:r>
            <a:endParaRPr lang="en-US" sz="3100" dirty="0"/>
          </a:p>
        </p:txBody>
      </p:sp>
      <p:graphicFrame>
        <p:nvGraphicFramePr>
          <p:cNvPr id="12" name="Table 11"/>
          <p:cNvGraphicFramePr>
            <a:graphicFrameLocks noGrp="1"/>
          </p:cNvGraphicFramePr>
          <p:nvPr/>
        </p:nvGraphicFramePr>
        <p:xfrm>
          <a:off x="827586" y="1700808"/>
          <a:ext cx="7560839" cy="4464495"/>
        </p:xfrm>
        <a:graphic>
          <a:graphicData uri="http://schemas.openxmlformats.org/drawingml/2006/table">
            <a:tbl>
              <a:tblPr/>
              <a:tblGrid>
                <a:gridCol w="1470858"/>
                <a:gridCol w="1653202"/>
                <a:gridCol w="1491029"/>
                <a:gridCol w="1473279"/>
                <a:gridCol w="1472471"/>
              </a:tblGrid>
              <a:tr h="2180790">
                <a:tc>
                  <a:txBody>
                    <a:bodyPr/>
                    <a:lstStyle/>
                    <a:p>
                      <a:pPr>
                        <a:lnSpc>
                          <a:spcPct val="115000"/>
                        </a:lnSpc>
                        <a:spcAft>
                          <a:spcPts val="0"/>
                        </a:spcAft>
                        <a:tabLst>
                          <a:tab pos="337820" algn="l"/>
                          <a:tab pos="494665" algn="ctr"/>
                        </a:tabLst>
                      </a:pPr>
                      <a:r>
                        <a:rPr lang="en-US" sz="1600" b="1" dirty="0">
                          <a:latin typeface="+mn-lt"/>
                          <a:ea typeface="Calibri"/>
                          <a:cs typeface="Times New Roman"/>
                        </a:rPr>
                        <a:t>Previous Worked With HIS</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Organizational</a:t>
                      </a:r>
                      <a:endParaRPr lang="en-IN" sz="1600">
                        <a:latin typeface="+mn-lt"/>
                        <a:ea typeface="Calibri"/>
                        <a:cs typeface="Times New Roman"/>
                      </a:endParaRPr>
                    </a:p>
                    <a:p>
                      <a:pPr>
                        <a:lnSpc>
                          <a:spcPct val="115000"/>
                        </a:lnSpc>
                        <a:spcAft>
                          <a:spcPts val="0"/>
                        </a:spcAft>
                      </a:pPr>
                      <a:r>
                        <a:rPr lang="en-US" sz="1600" b="1">
                          <a:latin typeface="+mn-lt"/>
                          <a:ea typeface="Calibri"/>
                          <a:cs typeface="Times New Roman"/>
                        </a:rPr>
                        <a:t>Work Flow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User Perception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a:latin typeface="+mn-lt"/>
                          <a:ea typeface="Calibri"/>
                          <a:cs typeface="Times New Roman"/>
                        </a:rPr>
                        <a:t>Patient Care Delivery Average Score</a:t>
                      </a:r>
                      <a:endParaRPr lang="en-IN"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b="1" dirty="0">
                          <a:latin typeface="+mn-lt"/>
                          <a:ea typeface="Calibri"/>
                          <a:cs typeface="Times New Roman"/>
                        </a:rPr>
                        <a:t>HIS Support System Average Score</a:t>
                      </a:r>
                      <a:endParaRPr lang="en-IN"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9185">
                <a:tc>
                  <a:txBody>
                    <a:bodyPr/>
                    <a:lstStyle/>
                    <a:p>
                      <a:pPr>
                        <a:lnSpc>
                          <a:spcPct val="115000"/>
                        </a:lnSpc>
                        <a:spcAft>
                          <a:spcPts val="0"/>
                        </a:spcAft>
                      </a:pPr>
                      <a:r>
                        <a:rPr lang="en-US" sz="1600" b="1">
                          <a:latin typeface="Times New Roman"/>
                          <a:ea typeface="Calibri"/>
                          <a:cs typeface="Times New Roman"/>
                        </a:rPr>
                        <a:t> Yes</a:t>
                      </a:r>
                      <a:endParaRPr lang="en-IN" sz="12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4.04</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3.62</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3.53</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3.31</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4520">
                <a:tc>
                  <a:txBody>
                    <a:bodyPr/>
                    <a:lstStyle/>
                    <a:p>
                      <a:pPr>
                        <a:lnSpc>
                          <a:spcPct val="115000"/>
                        </a:lnSpc>
                        <a:spcAft>
                          <a:spcPts val="0"/>
                        </a:spcAft>
                      </a:pPr>
                      <a:r>
                        <a:rPr lang="en-US" sz="1600" b="1" dirty="0">
                          <a:latin typeface="Times New Roman"/>
                          <a:ea typeface="Calibri"/>
                          <a:cs typeface="Times New Roman"/>
                        </a:rPr>
                        <a:t> No</a:t>
                      </a:r>
                      <a:endParaRPr lang="en-IN" sz="12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3.98</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3.48</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a:latin typeface="Times New Roman"/>
                          <a:ea typeface="Calibri"/>
                          <a:cs typeface="Times New Roman"/>
                        </a:rPr>
                        <a:t>3.11</a:t>
                      </a:r>
                      <a:endParaRPr lang="en-IN"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Times New Roman"/>
                          <a:ea typeface="Calibri"/>
                          <a:cs typeface="Times New Roman"/>
                        </a:rPr>
                        <a:t>3.35</a:t>
                      </a:r>
                      <a:endParaRPr lang="en-IN"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5570328"/>
            <a:ext cx="1152128" cy="1287672"/>
          </a:xfrm>
          <a:prstGeom prst="rect">
            <a:avLst/>
          </a:prstGeom>
          <a:noFill/>
          <a:ln>
            <a:noFill/>
          </a:ln>
        </p:spPr>
      </p:pic>
      <p:sp>
        <p:nvSpPr>
          <p:cNvPr id="9" name="Title 8"/>
          <p:cNvSpPr>
            <a:spLocks noGrp="1"/>
          </p:cNvSpPr>
          <p:nvPr>
            <p:ph type="title"/>
          </p:nvPr>
        </p:nvSpPr>
        <p:spPr>
          <a:xfrm>
            <a:off x="734888" y="620688"/>
            <a:ext cx="8229600" cy="1143000"/>
          </a:xfrm>
        </p:spPr>
        <p:txBody>
          <a:bodyPr>
            <a:normAutofit/>
          </a:bodyPr>
          <a:lstStyle/>
          <a:p>
            <a:pPr algn="l"/>
            <a:r>
              <a:rPr lang="en-US" sz="3600" b="1" dirty="0" smtClean="0"/>
              <a:t> SUGESSTIONS BY USERS</a:t>
            </a:r>
            <a:endParaRPr lang="en-US" sz="3100" dirty="0"/>
          </a:p>
        </p:txBody>
      </p:sp>
      <p:graphicFrame>
        <p:nvGraphicFramePr>
          <p:cNvPr id="13" name="Diagram 12"/>
          <p:cNvGraphicFramePr/>
          <p:nvPr/>
        </p:nvGraphicFramePr>
        <p:xfrm>
          <a:off x="611560" y="1397000"/>
          <a:ext cx="7704856" cy="4624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2536" y="5570328"/>
            <a:ext cx="1152128" cy="1287672"/>
          </a:xfrm>
          <a:prstGeom prst="rect">
            <a:avLst/>
          </a:prstGeom>
          <a:noFill/>
          <a:ln>
            <a:noFill/>
          </a:ln>
        </p:spPr>
      </p:pic>
      <p:sp>
        <p:nvSpPr>
          <p:cNvPr id="9" name="Title 8"/>
          <p:cNvSpPr>
            <a:spLocks noGrp="1"/>
          </p:cNvSpPr>
          <p:nvPr>
            <p:ph type="title"/>
          </p:nvPr>
        </p:nvSpPr>
        <p:spPr>
          <a:xfrm>
            <a:off x="734888" y="620688"/>
            <a:ext cx="8229600" cy="1143000"/>
          </a:xfrm>
        </p:spPr>
        <p:txBody>
          <a:bodyPr>
            <a:normAutofit/>
          </a:bodyPr>
          <a:lstStyle/>
          <a:p>
            <a:pPr algn="l"/>
            <a:r>
              <a:rPr lang="en-US" sz="3600" b="1" dirty="0" smtClean="0"/>
              <a:t> RECOMMENDATIONS</a:t>
            </a:r>
            <a:endParaRPr lang="en-US" sz="3100" dirty="0"/>
          </a:p>
        </p:txBody>
      </p:sp>
      <p:graphicFrame>
        <p:nvGraphicFramePr>
          <p:cNvPr id="12" name="Diagram 11"/>
          <p:cNvGraphicFramePr/>
          <p:nvPr/>
        </p:nvGraphicFramePr>
        <p:xfrm>
          <a:off x="683568" y="908720"/>
          <a:ext cx="777686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0528" y="5410200"/>
            <a:ext cx="1295400" cy="1447800"/>
          </a:xfrm>
          <a:prstGeom prst="rect">
            <a:avLst/>
          </a:prstGeom>
          <a:noFill/>
          <a:ln>
            <a:noFill/>
          </a:ln>
        </p:spPr>
      </p:pic>
      <p:sp>
        <p:nvSpPr>
          <p:cNvPr id="15" name="Content Placeholder 2"/>
          <p:cNvSpPr txBox="1">
            <a:spLocks/>
          </p:cNvSpPr>
          <p:nvPr/>
        </p:nvSpPr>
        <p:spPr>
          <a:xfrm>
            <a:off x="381000" y="76200"/>
            <a:ext cx="8229600" cy="6453187"/>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IN" sz="3200" b="1" i="0" u="none" strike="noStrike" kern="1200" cap="none" spc="0" normalizeH="0" baseline="0" noProof="0" dirty="0" smtClean="0">
              <a:ln>
                <a:noFill/>
              </a:ln>
              <a:solidFill>
                <a:schemeClr val="tx1"/>
              </a:solidFill>
              <a:effectLst/>
              <a:uLnTx/>
              <a:uFillTx/>
              <a:latin typeface="IrisUPC" pitchFamily="34" charset="-34"/>
              <a:ea typeface="+mn-ea"/>
              <a:cs typeface="IrisUPC" pitchFamily="34" charset="-34"/>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IN" sz="3200" b="1" i="0" u="none" strike="noStrike" kern="1200" cap="none" spc="0" normalizeH="0" baseline="0" noProof="0" dirty="0" smtClean="0">
                <a:ln>
                  <a:noFill/>
                </a:ln>
                <a:solidFill>
                  <a:schemeClr val="tx1"/>
                </a:solidFill>
                <a:effectLst/>
                <a:uLnTx/>
                <a:uFillTx/>
                <a:latin typeface="IrisUPC" pitchFamily="34" charset="-34"/>
                <a:ea typeface="+mn-ea"/>
                <a:cs typeface="IrisUPC" pitchFamily="34" charset="-34"/>
              </a:rPr>
              <a:t>  </a:t>
            </a:r>
            <a:r>
              <a:rPr kumimoji="0" lang="en-IN" sz="24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en-US" sz="20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pic>
        <p:nvPicPr>
          <p:cNvPr id="12" name="Picture 11" descr="Improve-Email-Thank-You-Page.jpg"/>
          <p:cNvPicPr>
            <a:picLocks noChangeAspect="1"/>
          </p:cNvPicPr>
          <p:nvPr/>
        </p:nvPicPr>
        <p:blipFill>
          <a:blip r:embed="rId4" cstate="print"/>
          <a:stretch>
            <a:fillRect/>
          </a:stretch>
        </p:blipFill>
        <p:spPr>
          <a:xfrm>
            <a:off x="971600" y="1124744"/>
            <a:ext cx="6624736" cy="45365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5410200"/>
            <a:ext cx="1295400" cy="1447800"/>
          </a:xfrm>
          <a:prstGeom prst="rect">
            <a:avLst/>
          </a:prstGeom>
          <a:noFill/>
          <a:ln>
            <a:noFill/>
          </a:ln>
        </p:spPr>
      </p:pic>
      <p:sp>
        <p:nvSpPr>
          <p:cNvPr id="12" name="TextBox 11"/>
          <p:cNvSpPr txBox="1"/>
          <p:nvPr/>
        </p:nvSpPr>
        <p:spPr>
          <a:xfrm>
            <a:off x="827585" y="660752"/>
            <a:ext cx="7560840" cy="329320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4000" b="1" dirty="0" smtClean="0"/>
              <a:t>User Perception regarding Impact </a:t>
            </a:r>
          </a:p>
          <a:p>
            <a:pPr algn="ctr"/>
            <a:r>
              <a:rPr lang="en-US" sz="4000" b="1" dirty="0" smtClean="0"/>
              <a:t>Of Implementation of </a:t>
            </a:r>
          </a:p>
          <a:p>
            <a:pPr algn="ctr"/>
            <a:r>
              <a:rPr lang="en-US" sz="4000" b="1" dirty="0" smtClean="0"/>
              <a:t>Hospital Information System</a:t>
            </a:r>
          </a:p>
          <a:p>
            <a:pPr algn="ctr"/>
            <a:r>
              <a:rPr lang="en-US" sz="4000" b="1" dirty="0" smtClean="0"/>
              <a:t> on Hospital functioning</a:t>
            </a:r>
            <a:endParaRPr lang="en-IN" sz="2400" dirty="0" smtClean="0"/>
          </a:p>
          <a:p>
            <a:pPr algn="ctr"/>
            <a:r>
              <a:rPr lang="en-US" sz="2400" b="1" dirty="0" smtClean="0"/>
              <a:t> </a:t>
            </a:r>
            <a:endParaRPr lang="en-IN" sz="2400" dirty="0" smtClean="0"/>
          </a:p>
          <a:p>
            <a:pPr algn="ctr"/>
            <a:endParaRPr lang="en-IN" sz="2400" dirty="0"/>
          </a:p>
        </p:txBody>
      </p:sp>
      <p:pic>
        <p:nvPicPr>
          <p:cNvPr id="37890" name="Picture 2" descr="http://www.gsphospital.com/wp-content/uploads/2012/11/Hospital-Information01.jpg"/>
          <p:cNvPicPr>
            <a:picLocks noChangeAspect="1" noChangeArrowheads="1"/>
          </p:cNvPicPr>
          <p:nvPr/>
        </p:nvPicPr>
        <p:blipFill>
          <a:blip r:embed="rId3" cstate="print"/>
          <a:srcRect/>
          <a:stretch>
            <a:fillRect/>
          </a:stretch>
        </p:blipFill>
        <p:spPr bwMode="auto">
          <a:xfrm>
            <a:off x="827584" y="3212976"/>
            <a:ext cx="7560840" cy="295232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5410200"/>
            <a:ext cx="1295400" cy="1447800"/>
          </a:xfrm>
          <a:prstGeom prst="rect">
            <a:avLst/>
          </a:prstGeom>
          <a:noFill/>
          <a:ln>
            <a:noFill/>
          </a:ln>
        </p:spPr>
      </p:pic>
      <p:sp>
        <p:nvSpPr>
          <p:cNvPr id="9" name="Title 8"/>
          <p:cNvSpPr>
            <a:spLocks noGrp="1"/>
          </p:cNvSpPr>
          <p:nvPr>
            <p:ph type="title"/>
          </p:nvPr>
        </p:nvSpPr>
        <p:spPr/>
        <p:txBody>
          <a:bodyPr>
            <a:normAutofit/>
          </a:bodyPr>
          <a:lstStyle/>
          <a:p>
            <a:pPr algn="l"/>
            <a:r>
              <a:rPr lang="en-US" sz="3200" dirty="0" smtClean="0"/>
              <a:t>    </a:t>
            </a:r>
            <a:br>
              <a:rPr lang="en-US" sz="3200" dirty="0" smtClean="0"/>
            </a:br>
            <a:r>
              <a:rPr lang="en-US" sz="3200" dirty="0"/>
              <a:t> </a:t>
            </a:r>
            <a:r>
              <a:rPr lang="en-US" sz="3200" dirty="0" smtClean="0"/>
              <a:t>   </a:t>
            </a:r>
            <a:r>
              <a:rPr lang="en-US" sz="3200" b="1" dirty="0" smtClean="0">
                <a:latin typeface="Times New Roman" pitchFamily="18" charset="0"/>
                <a:cs typeface="Times New Roman" pitchFamily="18" charset="0"/>
              </a:rPr>
              <a:t>INTRODUCTION</a:t>
            </a:r>
            <a:endParaRPr lang="en-US" sz="3200" b="1" dirty="0">
              <a:latin typeface="Times New Roman" pitchFamily="18" charset="0"/>
              <a:cs typeface="Times New Roman" pitchFamily="18" charset="0"/>
            </a:endParaRPr>
          </a:p>
        </p:txBody>
      </p:sp>
      <p:graphicFrame>
        <p:nvGraphicFramePr>
          <p:cNvPr id="12" name="Diagram 11"/>
          <p:cNvGraphicFramePr/>
          <p:nvPr/>
        </p:nvGraphicFramePr>
        <p:xfrm>
          <a:off x="683568" y="1412776"/>
          <a:ext cx="770485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2400" y="5257800"/>
            <a:ext cx="1295400" cy="1447800"/>
          </a:xfrm>
          <a:prstGeom prst="rect">
            <a:avLst/>
          </a:prstGeom>
          <a:noFill/>
          <a:ln>
            <a:noFill/>
          </a:ln>
        </p:spPr>
      </p:pic>
      <p:sp>
        <p:nvSpPr>
          <p:cNvPr id="9" name="Title 8"/>
          <p:cNvSpPr>
            <a:spLocks noGrp="1"/>
          </p:cNvSpPr>
          <p:nvPr>
            <p:ph type="title"/>
          </p:nvPr>
        </p:nvSpPr>
        <p:spPr/>
        <p:txBody>
          <a:bodyPr>
            <a:normAutofit/>
          </a:bodyPr>
          <a:lstStyle/>
          <a:p>
            <a:pPr algn="l"/>
            <a:r>
              <a:rPr lang="en-US" sz="3200" dirty="0" smtClean="0"/>
              <a:t>    </a:t>
            </a:r>
            <a:br>
              <a:rPr lang="en-US" sz="3200" dirty="0" smtClean="0"/>
            </a:br>
            <a:r>
              <a:rPr lang="en-US" sz="3200" dirty="0" smtClean="0"/>
              <a:t>  </a:t>
            </a:r>
            <a:r>
              <a:rPr lang="en-US" sz="3200" b="1" dirty="0" smtClean="0">
                <a:latin typeface="Times New Roman" pitchFamily="18" charset="0"/>
                <a:cs typeface="Times New Roman" pitchFamily="18" charset="0"/>
              </a:rPr>
              <a:t>RATIONALE</a:t>
            </a: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OF THE STUDY</a:t>
            </a:r>
            <a:endParaRPr lang="en-US" sz="3200" b="1" dirty="0">
              <a:latin typeface="Times New Roman" pitchFamily="18" charset="0"/>
              <a:cs typeface="Times New Roman" pitchFamily="18" charset="0"/>
            </a:endParaRPr>
          </a:p>
        </p:txBody>
      </p:sp>
      <p:sp>
        <p:nvSpPr>
          <p:cNvPr id="14" name="Content Placeholder 13"/>
          <p:cNvSpPr>
            <a:spLocks noGrp="1"/>
          </p:cNvSpPr>
          <p:nvPr>
            <p:ph idx="1"/>
          </p:nvPr>
        </p:nvSpPr>
        <p:spPr>
          <a:xfrm>
            <a:off x="914400" y="1268760"/>
            <a:ext cx="8229600" cy="4525963"/>
          </a:xfrm>
        </p:spPr>
        <p:txBody>
          <a:bodyPr>
            <a:normAutofit fontScale="77500" lnSpcReduction="20000"/>
          </a:bodyPr>
          <a:lstStyle/>
          <a:p>
            <a:pPr lvl="0"/>
            <a:endParaRPr lang="en-IN" sz="2200" dirty="0" smtClean="0"/>
          </a:p>
          <a:p>
            <a:pPr algn="just">
              <a:buFont typeface="Wingdings" pitchFamily="2" charset="2"/>
              <a:buChar char="Ø"/>
            </a:pPr>
            <a:r>
              <a:rPr lang="en-IN" sz="2800" dirty="0" smtClean="0">
                <a:latin typeface="Times New Roman" pitchFamily="18" charset="0"/>
                <a:cs typeface="Times New Roman" pitchFamily="18" charset="0"/>
              </a:rPr>
              <a:t>Lot of Expenditure involved in Implementation of HIS.</a:t>
            </a:r>
          </a:p>
          <a:p>
            <a:pPr algn="just">
              <a:buNone/>
            </a:pPr>
            <a:endParaRPr lang="en-IN" sz="2800" dirty="0" smtClean="0">
              <a:latin typeface="Times New Roman" pitchFamily="18" charset="0"/>
              <a:cs typeface="Times New Roman" pitchFamily="18" charset="0"/>
            </a:endParaRPr>
          </a:p>
          <a:p>
            <a:pPr algn="just">
              <a:buNone/>
            </a:pPr>
            <a:endParaRPr lang="en-IN" sz="2800" dirty="0" smtClean="0">
              <a:latin typeface="Times New Roman" pitchFamily="18" charset="0"/>
              <a:cs typeface="Times New Roman" pitchFamily="18" charset="0"/>
            </a:endParaRPr>
          </a:p>
          <a:p>
            <a:pPr algn="just">
              <a:buFont typeface="Wingdings" pitchFamily="2" charset="2"/>
              <a:buChar char="Ø"/>
            </a:pPr>
            <a:r>
              <a:rPr lang="en-IN" sz="2800" dirty="0" smtClean="0">
                <a:latin typeface="Times New Roman" pitchFamily="18" charset="0"/>
                <a:cs typeface="Times New Roman" pitchFamily="18" charset="0"/>
              </a:rPr>
              <a:t>Implemented in June 2012, No study conducted till date</a:t>
            </a:r>
          </a:p>
          <a:p>
            <a:pPr algn="just">
              <a:buNone/>
            </a:pPr>
            <a:endParaRPr lang="en-IN" sz="2600" dirty="0" smtClean="0">
              <a:latin typeface="Times New Roman" pitchFamily="18" charset="0"/>
              <a:cs typeface="Times New Roman" pitchFamily="18" charset="0"/>
            </a:endParaRPr>
          </a:p>
          <a:p>
            <a:pPr algn="just">
              <a:buNone/>
            </a:pPr>
            <a:endParaRPr lang="en-IN" sz="2200" dirty="0" smtClean="0">
              <a:latin typeface="Times New Roman" pitchFamily="18" charset="0"/>
              <a:cs typeface="Times New Roman" pitchFamily="18" charset="0"/>
            </a:endParaRPr>
          </a:p>
          <a:p>
            <a:pPr algn="just">
              <a:buFont typeface="Wingdings" pitchFamily="2" charset="2"/>
              <a:buChar char="Ø"/>
            </a:pPr>
            <a:r>
              <a:rPr lang="en-IN" sz="2200"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From managerial point of view, need was felt to evaluate end </a:t>
            </a:r>
          </a:p>
          <a:p>
            <a:pPr algn="just">
              <a:buNone/>
            </a:pPr>
            <a:r>
              <a:rPr lang="en-IN" sz="2800" dirty="0" smtClean="0">
                <a:latin typeface="Times New Roman" pitchFamily="18" charset="0"/>
                <a:cs typeface="Times New Roman" pitchFamily="18" charset="0"/>
              </a:rPr>
              <a:t>      user perception</a:t>
            </a:r>
            <a:r>
              <a:rPr lang="en-IN" sz="2200" dirty="0" smtClean="0">
                <a:latin typeface="Times New Roman" pitchFamily="18" charset="0"/>
                <a:cs typeface="Times New Roman" pitchFamily="18" charset="0"/>
              </a:rPr>
              <a:t>.</a:t>
            </a:r>
          </a:p>
          <a:p>
            <a:pPr algn="just">
              <a:buNone/>
            </a:pPr>
            <a:endParaRPr lang="en-IN" sz="22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Evaluation will help to assess how far the HIS has been </a:t>
            </a:r>
          </a:p>
          <a:p>
            <a:pPr algn="just">
              <a:buNone/>
            </a:pPr>
            <a:r>
              <a:rPr lang="en-US" sz="2800" dirty="0" smtClean="0">
                <a:latin typeface="Times New Roman" pitchFamily="18" charset="0"/>
                <a:cs typeface="Times New Roman" pitchFamily="18" charset="0"/>
              </a:rPr>
              <a:t>      successful in improving the overall functioning of the hospital</a:t>
            </a:r>
            <a:r>
              <a:rPr lang="en-IN" sz="2800" dirty="0" smtClean="0">
                <a:latin typeface="Times New Roman" pitchFamily="18" charset="0"/>
                <a:cs typeface="Times New Roman" pitchFamily="18" charset="0"/>
              </a:rPr>
              <a:t> </a:t>
            </a:r>
          </a:p>
          <a:p>
            <a:pPr algn="just">
              <a:buFont typeface="Wingdings" pitchFamily="2" charset="2"/>
              <a:buChar char="Ø"/>
            </a:pPr>
            <a:endParaRPr lang="en-IN" sz="2200" dirty="0" smtClean="0">
              <a:latin typeface="Times New Roman" pitchFamily="18" charset="0"/>
              <a:cs typeface="Times New Roman" pitchFamily="18" charset="0"/>
            </a:endParaRPr>
          </a:p>
          <a:p>
            <a:pPr algn="just">
              <a:buNone/>
            </a:pPr>
            <a:r>
              <a:rPr lang="en-IN" sz="2200" dirty="0" smtClean="0">
                <a:latin typeface="Times New Roman" pitchFamily="18" charset="0"/>
                <a:cs typeface="Times New Roman" pitchFamily="18" charset="0"/>
              </a:rPr>
              <a:t>.   </a:t>
            </a:r>
          </a:p>
          <a:p>
            <a:pPr algn="just">
              <a:buNone/>
            </a:pPr>
            <a:endParaRPr lang="en-US" sz="2200" dirty="0" smtClean="0">
              <a:latin typeface="Times New Roman" pitchFamily="18" charset="0"/>
              <a:cs typeface="Times New Roman" pitchFamily="18" charset="0"/>
            </a:endParaRPr>
          </a:p>
          <a:p>
            <a:pPr algn="just">
              <a:buFont typeface="Wingdings" pitchFamily="2" charset="2"/>
              <a:buChar char="Ø"/>
            </a:pP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5410200"/>
            <a:ext cx="1295400" cy="1447800"/>
          </a:xfrm>
          <a:prstGeom prst="rect">
            <a:avLst/>
          </a:prstGeom>
          <a:noFill/>
          <a:ln>
            <a:noFill/>
          </a:ln>
        </p:spPr>
      </p:pic>
      <p:sp>
        <p:nvSpPr>
          <p:cNvPr id="9" name="Title 8"/>
          <p:cNvSpPr>
            <a:spLocks noGrp="1"/>
          </p:cNvSpPr>
          <p:nvPr>
            <p:ph type="title"/>
          </p:nvPr>
        </p:nvSpPr>
        <p:spPr/>
        <p:txBody>
          <a:bodyPr>
            <a:normAutofit/>
          </a:bodyPr>
          <a:lstStyle/>
          <a:p>
            <a:pPr algn="l"/>
            <a:r>
              <a:rPr lang="en-US" sz="3200" dirty="0" smtClean="0"/>
              <a:t>    </a:t>
            </a:r>
            <a:br>
              <a:rPr lang="en-US" sz="3200" dirty="0" smtClean="0"/>
            </a:br>
            <a:r>
              <a:rPr lang="en-US" sz="3200" dirty="0"/>
              <a:t> </a:t>
            </a:r>
            <a:r>
              <a:rPr lang="en-US" sz="3200" dirty="0" smtClean="0"/>
              <a:t>  </a:t>
            </a:r>
            <a:endParaRPr lang="en-US" sz="3200" b="1" dirty="0">
              <a:latin typeface="Times New Roman" pitchFamily="18" charset="0"/>
              <a:cs typeface="Times New Roman" pitchFamily="18" charset="0"/>
            </a:endParaRPr>
          </a:p>
        </p:txBody>
      </p:sp>
      <p:sp>
        <p:nvSpPr>
          <p:cNvPr id="13" name="Title 8"/>
          <p:cNvSpPr txBox="1">
            <a:spLocks/>
          </p:cNvSpPr>
          <p:nvPr/>
        </p:nvSpPr>
        <p:spPr>
          <a:xfrm>
            <a:off x="539552" y="260648"/>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mj-cs"/>
              </a:rPr>
              <a:t>    </a:t>
            </a:r>
            <a:br>
              <a:rPr kumimoji="0" lang="en-US" sz="3200" b="0" i="0" u="none" strike="noStrike" kern="1200" cap="none" spc="0" normalizeH="0" baseline="0" noProof="0" dirty="0" smtClean="0">
                <a:ln>
                  <a:noFill/>
                </a:ln>
                <a:solidFill>
                  <a:schemeClr val="tx1"/>
                </a:solidFill>
                <a:effectLst/>
                <a:uLnTx/>
                <a:uFillTx/>
                <a:latin typeface="+mj-lt"/>
                <a:ea typeface="+mj-ea"/>
                <a:cs typeface="+mj-cs"/>
              </a:rPr>
            </a:b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3200" b="1"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OBJECTIVES OF THE STUDY</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aphicFrame>
        <p:nvGraphicFramePr>
          <p:cNvPr id="14" name="Diagram 13"/>
          <p:cNvGraphicFramePr/>
          <p:nvPr/>
        </p:nvGraphicFramePr>
        <p:xfrm>
          <a:off x="683568" y="1412776"/>
          <a:ext cx="7704856"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12" name="Content Placeholder 11"/>
          <p:cNvSpPr>
            <a:spLocks noGrp="1"/>
          </p:cNvSpPr>
          <p:nvPr>
            <p:ph idx="1"/>
          </p:nvPr>
        </p:nvSpPr>
        <p:spPr>
          <a:xfrm>
            <a:off x="683568" y="980728"/>
            <a:ext cx="8229600" cy="5516563"/>
          </a:xfrm>
        </p:spPr>
        <p:txBody>
          <a:bodyPr>
            <a:normAutofit/>
          </a:bodyPr>
          <a:lstStyle/>
          <a:p>
            <a:pPr>
              <a:buNone/>
            </a:pPr>
            <a:r>
              <a:rPr lang="en-US" b="1" dirty="0" smtClean="0">
                <a:latin typeface="Times New Roman" pitchFamily="18" charset="0"/>
                <a:cs typeface="Times New Roman" pitchFamily="18" charset="0"/>
              </a:rPr>
              <a:t>METHODOLOGY</a:t>
            </a:r>
            <a:endParaRPr lang="en-US" dirty="0">
              <a:latin typeface="Times New Roman" pitchFamily="18" charset="0"/>
              <a:cs typeface="Times New Roman" pitchFamily="18" charset="0"/>
            </a:endParaRPr>
          </a:p>
          <a:p>
            <a:pPr>
              <a:buNone/>
            </a:pPr>
            <a:endParaRPr lang="en-US" sz="2200" dirty="0"/>
          </a:p>
          <a:p>
            <a:pPr algn="just">
              <a:buFont typeface="Wingdings" pitchFamily="2" charset="2"/>
              <a:buChar char="Ø"/>
            </a:pPr>
            <a:r>
              <a:rPr lang="en-US" sz="2400" b="1" dirty="0" smtClean="0">
                <a:latin typeface="Times New Roman" pitchFamily="18" charset="0"/>
                <a:cs typeface="Times New Roman" pitchFamily="18" charset="0"/>
              </a:rPr>
              <a:t>Study </a:t>
            </a:r>
            <a:r>
              <a:rPr lang="en-US" sz="2400" b="1" dirty="0">
                <a:latin typeface="Times New Roman" pitchFamily="18" charset="0"/>
                <a:cs typeface="Times New Roman" pitchFamily="18" charset="0"/>
              </a:rPr>
              <a:t>Design</a:t>
            </a:r>
            <a:r>
              <a:rPr lang="en-US" sz="2200" b="1" dirty="0"/>
              <a:t>:  </a:t>
            </a:r>
            <a:r>
              <a:rPr lang="en-US" sz="2000" dirty="0">
                <a:latin typeface="Times New Roman" pitchFamily="18" charset="0"/>
                <a:cs typeface="Times New Roman" pitchFamily="18" charset="0"/>
              </a:rPr>
              <a:t>Cross-sectional, descriptive study</a:t>
            </a:r>
            <a:r>
              <a:rPr lang="en-US" sz="2000" dirty="0" smtClean="0">
                <a:latin typeface="Times New Roman" pitchFamily="18" charset="0"/>
                <a:cs typeface="Times New Roman" pitchFamily="18" charset="0"/>
              </a:rPr>
              <a:t>.</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r>
              <a:rPr lang="en-US" sz="2400" b="1" dirty="0" smtClean="0">
                <a:latin typeface="Times New Roman" pitchFamily="18" charset="0"/>
                <a:cs typeface="Times New Roman" pitchFamily="18" charset="0"/>
              </a:rPr>
              <a:t>Study Area</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National Heart </a:t>
            </a:r>
            <a:r>
              <a:rPr lang="en-US" sz="2000" dirty="0" err="1" smtClean="0">
                <a:latin typeface="Times New Roman" pitchFamily="18" charset="0"/>
                <a:cs typeface="Times New Roman" pitchFamily="18" charset="0"/>
              </a:rPr>
              <a:t>Institiute</a:t>
            </a:r>
            <a:r>
              <a:rPr lang="en-US" sz="2000" dirty="0" smtClean="0">
                <a:latin typeface="Times New Roman" pitchFamily="18" charset="0"/>
                <a:cs typeface="Times New Roman" pitchFamily="18" charset="0"/>
              </a:rPr>
              <a:t>, East of Kailash</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defRPr/>
            </a:pPr>
            <a:r>
              <a:rPr lang="en-IN" sz="2400" b="1" dirty="0" smtClean="0">
                <a:latin typeface="Times New Roman" pitchFamily="18" charset="0"/>
                <a:cs typeface="Times New Roman" pitchFamily="18" charset="0"/>
              </a:rPr>
              <a:t>Sampling method: </a:t>
            </a:r>
            <a:r>
              <a:rPr lang="en-IN" sz="2000" dirty="0" smtClean="0">
                <a:latin typeface="Times New Roman" pitchFamily="18" charset="0"/>
                <a:cs typeface="Times New Roman" pitchFamily="18" charset="0"/>
              </a:rPr>
              <a:t>Convenient sampling method</a:t>
            </a:r>
          </a:p>
          <a:p>
            <a:pPr algn="just">
              <a:buFont typeface="Wingdings" pitchFamily="2" charset="2"/>
              <a:buChar char="Ø"/>
              <a:defRPr/>
            </a:pPr>
            <a:endParaRPr lang="en-IN" sz="2000" dirty="0" smtClean="0">
              <a:latin typeface="Times New Roman" pitchFamily="18" charset="0"/>
              <a:cs typeface="Times New Roman" pitchFamily="18" charset="0"/>
            </a:endParaRPr>
          </a:p>
          <a:p>
            <a:pPr algn="just">
              <a:buFont typeface="Wingdings" pitchFamily="2" charset="2"/>
              <a:buChar char="Ø"/>
              <a:defRPr/>
            </a:pPr>
            <a:r>
              <a:rPr lang="en-IN" sz="2400" b="1" dirty="0" smtClean="0">
                <a:latin typeface="Times New Roman" pitchFamily="18" charset="0"/>
                <a:cs typeface="Times New Roman" pitchFamily="18" charset="0"/>
              </a:rPr>
              <a:t>Sampling Tool:  </a:t>
            </a:r>
            <a:r>
              <a:rPr lang="en-IN" sz="24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Questionnaire</a:t>
            </a:r>
          </a:p>
          <a:p>
            <a:pPr algn="just">
              <a:buFont typeface="Wingdings" pitchFamily="2" charset="2"/>
              <a:buChar char="Ø"/>
              <a:defRPr/>
            </a:pPr>
            <a:endParaRPr lang="en-IN" sz="2000" dirty="0" smtClean="0">
              <a:latin typeface="Times New Roman" pitchFamily="18" charset="0"/>
              <a:cs typeface="Times New Roman" pitchFamily="18" charset="0"/>
            </a:endParaRPr>
          </a:p>
          <a:p>
            <a:pPr algn="just">
              <a:buFont typeface="Wingdings" pitchFamily="2" charset="2"/>
              <a:buChar char="Ø"/>
            </a:pPr>
            <a:r>
              <a:rPr lang="en-US" sz="2400" b="1" dirty="0" smtClean="0">
                <a:latin typeface="Times New Roman" pitchFamily="18" charset="0"/>
                <a:cs typeface="Times New Roman" pitchFamily="18" charset="0"/>
              </a:rPr>
              <a:t>Study </a:t>
            </a:r>
            <a:r>
              <a:rPr lang="en-US" sz="2400" b="1" dirty="0">
                <a:latin typeface="Times New Roman" pitchFamily="18" charset="0"/>
                <a:cs typeface="Times New Roman" pitchFamily="18" charset="0"/>
              </a:rPr>
              <a:t>Population</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End Users of the System at NHI </a:t>
            </a:r>
          </a:p>
          <a:p>
            <a:endParaRPr lang="en-US" sz="2400" dirty="0"/>
          </a:p>
          <a:p>
            <a:pPr>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12" name="Content Placeholder 11"/>
          <p:cNvSpPr>
            <a:spLocks noGrp="1"/>
          </p:cNvSpPr>
          <p:nvPr>
            <p:ph idx="1"/>
          </p:nvPr>
        </p:nvSpPr>
        <p:spPr>
          <a:xfrm>
            <a:off x="683568" y="980728"/>
            <a:ext cx="7776864" cy="5877272"/>
          </a:xfrm>
        </p:spPr>
        <p:txBody>
          <a:bodyPr>
            <a:normAutofit/>
          </a:bodyPr>
          <a:lstStyle/>
          <a:p>
            <a:pPr>
              <a:buNone/>
            </a:pPr>
            <a:r>
              <a:rPr lang="en-US" b="1"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a:p>
            <a:pPr>
              <a:buNone/>
            </a:pPr>
            <a:endParaRPr lang="en-US" sz="2200" dirty="0"/>
          </a:p>
          <a:p>
            <a:pPr algn="just">
              <a:buFont typeface="Wingdings" pitchFamily="2" charset="2"/>
              <a:buChar char="Ø"/>
            </a:pPr>
            <a:r>
              <a:rPr lang="en-US" sz="2400" b="1" dirty="0" smtClean="0">
                <a:latin typeface="Times New Roman" pitchFamily="18" charset="0"/>
                <a:cs typeface="Times New Roman" pitchFamily="18" charset="0"/>
              </a:rPr>
              <a:t>Duration of the study</a:t>
            </a:r>
            <a:r>
              <a:rPr lang="en-US" sz="2200" b="1" dirty="0" smtClean="0"/>
              <a:t>: </a:t>
            </a:r>
            <a:r>
              <a:rPr lang="en-US" sz="2000" dirty="0" smtClean="0">
                <a:latin typeface="Times New Roman"/>
                <a:ea typeface="Calibri"/>
              </a:rPr>
              <a:t>2 Months (March-April, 2013) </a:t>
            </a:r>
          </a:p>
          <a:p>
            <a:pPr algn="just">
              <a:buFont typeface="Wingdings" pitchFamily="2" charset="2"/>
              <a:buChar char="Ø"/>
            </a:pPr>
            <a:endParaRPr lang="en-US" sz="2400" b="1" dirty="0" smtClean="0">
              <a:latin typeface="Times New Roman" pitchFamily="18" charset="0"/>
              <a:cs typeface="Times New Roman" pitchFamily="18" charset="0"/>
            </a:endParaRPr>
          </a:p>
          <a:p>
            <a:pPr algn="just">
              <a:buFont typeface="Wingdings" pitchFamily="2" charset="2"/>
              <a:buChar char="Ø"/>
            </a:pPr>
            <a:r>
              <a:rPr lang="en-US" sz="2400" b="1" dirty="0" smtClean="0">
                <a:latin typeface="Times New Roman" pitchFamily="18" charset="0"/>
                <a:cs typeface="Times New Roman" pitchFamily="18" charset="0"/>
              </a:rPr>
              <a:t>Sample Size</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50</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defRPr/>
            </a:pPr>
            <a:r>
              <a:rPr lang="en-IN" sz="2400" b="1" dirty="0" smtClean="0">
                <a:latin typeface="Times New Roman" pitchFamily="18" charset="0"/>
                <a:cs typeface="Times New Roman" pitchFamily="18" charset="0"/>
              </a:rPr>
              <a:t>Response Rate: </a:t>
            </a:r>
            <a:r>
              <a:rPr lang="en-IN" sz="2000" dirty="0" smtClean="0">
                <a:latin typeface="Times New Roman" pitchFamily="18" charset="0"/>
                <a:cs typeface="Times New Roman" pitchFamily="18" charset="0"/>
              </a:rPr>
              <a:t>51.54 (50 Users </a:t>
            </a:r>
            <a:r>
              <a:rPr lang="en-IN" sz="2000" smtClean="0">
                <a:latin typeface="Times New Roman" pitchFamily="18" charset="0"/>
                <a:cs typeface="Times New Roman" pitchFamily="18" charset="0"/>
              </a:rPr>
              <a:t>responded out of 97)</a:t>
            </a:r>
            <a:endParaRPr lang="en-IN" sz="2000" dirty="0" smtClean="0">
              <a:latin typeface="Times New Roman" pitchFamily="18" charset="0"/>
              <a:cs typeface="Times New Roman" pitchFamily="18" charset="0"/>
            </a:endParaRPr>
          </a:p>
          <a:p>
            <a:pPr algn="just">
              <a:buFont typeface="Wingdings" pitchFamily="2" charset="2"/>
              <a:buChar char="Ø"/>
              <a:defRPr/>
            </a:pPr>
            <a:endParaRPr lang="en-IN" sz="2000" dirty="0" smtClean="0">
              <a:latin typeface="Times New Roman" pitchFamily="18" charset="0"/>
              <a:cs typeface="Times New Roman" pitchFamily="18" charset="0"/>
            </a:endParaRPr>
          </a:p>
          <a:p>
            <a:pPr algn="just">
              <a:buFont typeface="Wingdings" pitchFamily="2" charset="2"/>
              <a:buChar char="Ø"/>
              <a:defRPr/>
            </a:pPr>
            <a:r>
              <a:rPr lang="en-IN" sz="2000" b="1" dirty="0" smtClean="0">
                <a:latin typeface="Times New Roman" pitchFamily="18" charset="0"/>
                <a:cs typeface="Times New Roman" pitchFamily="18" charset="0"/>
              </a:rPr>
              <a:t> Major Users : </a:t>
            </a:r>
            <a:r>
              <a:rPr lang="en-US" sz="2000" dirty="0" smtClean="0">
                <a:latin typeface="Times New Roman" pitchFamily="18" charset="0"/>
                <a:cs typeface="Times New Roman" pitchFamily="18" charset="0"/>
              </a:rPr>
              <a:t>a) Nursing Staff b) Laboratory Staff c) Store Incharge and Store assistant d) Pharmacy Department e) Operations and Quality  f) Dietary Staff g) E.D.P h) Others (Dialysis, Physiotherapy, Nuclear Medicine, Blood Bank, Library ) </a:t>
            </a:r>
            <a:endParaRPr lang="en-IN" sz="2000" dirty="0" smtClean="0">
              <a:latin typeface="Times New Roman" pitchFamily="18" charset="0"/>
              <a:cs typeface="Times New Roman" pitchFamily="18" charset="0"/>
            </a:endParaRPr>
          </a:p>
          <a:p>
            <a:pPr algn="just">
              <a:buFont typeface="Wingdings" pitchFamily="2" charset="2"/>
              <a:buChar char="Ø"/>
              <a:defRPr/>
            </a:pPr>
            <a:endParaRPr lang="en-IN" sz="2000" dirty="0" smtClean="0">
              <a:latin typeface="Times New Roman" pitchFamily="18" charset="0"/>
              <a:cs typeface="Times New Roman" pitchFamily="18" charset="0"/>
            </a:endParaRPr>
          </a:p>
          <a:p>
            <a:pPr>
              <a:buNone/>
            </a:pPr>
            <a:endParaRPr lang="en-US" sz="2400" dirty="0"/>
          </a:p>
          <a:p>
            <a:pPr>
              <a:buNone/>
            </a:pP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5400000">
            <a:off x="-3132951" y="3279516"/>
            <a:ext cx="6787634" cy="369332"/>
          </a:xfrm>
          <a:prstGeom prst="rect">
            <a:avLst/>
          </a:prstGeom>
          <a:noFill/>
        </p:spPr>
        <p:txBody>
          <a:bodyPr wrap="square" rtlCol="0">
            <a:spAutoFit/>
          </a:bodyPr>
          <a:lstStyle/>
          <a:p>
            <a:endParaRPr lang="en-US" dirty="0"/>
          </a:p>
        </p:txBody>
      </p:sp>
      <p:sp>
        <p:nvSpPr>
          <p:cNvPr id="7" name="TextBox 6"/>
          <p:cNvSpPr txBox="1"/>
          <p:nvPr/>
        </p:nvSpPr>
        <p:spPr>
          <a:xfrm rot="5400000">
            <a:off x="-1987034" y="2444234"/>
            <a:ext cx="4953000" cy="369332"/>
          </a:xfrm>
          <a:prstGeom prst="rect">
            <a:avLst/>
          </a:prstGeom>
          <a:solidFill>
            <a:srgbClr val="00B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8" name="TextBox 7"/>
          <p:cNvSpPr txBox="1"/>
          <p:nvPr/>
        </p:nvSpPr>
        <p:spPr>
          <a:xfrm>
            <a:off x="609600" y="152400"/>
            <a:ext cx="5715000" cy="381000"/>
          </a:xfrm>
          <a:prstGeom prst="rect">
            <a:avLst/>
          </a:prstGeom>
          <a:solidFill>
            <a:srgbClr val="00B050"/>
          </a:solidFill>
        </p:spPr>
        <p:txBody>
          <a:bodyPr wrap="square" rtlCol="0">
            <a:spAutoFit/>
          </a:bodyPr>
          <a:lstStyle/>
          <a:p>
            <a:endParaRPr lang="en-US" dirty="0"/>
          </a:p>
        </p:txBody>
      </p:sp>
      <p:sp>
        <p:nvSpPr>
          <p:cNvPr id="10" name="TextBox 9"/>
          <p:cNvSpPr txBox="1"/>
          <p:nvPr/>
        </p:nvSpPr>
        <p:spPr>
          <a:xfrm rot="5400000">
            <a:off x="6063734" y="3853934"/>
            <a:ext cx="5181600" cy="369332"/>
          </a:xfrm>
          <a:prstGeom prst="rect">
            <a:avLst/>
          </a:prstGeom>
          <a:solidFill>
            <a:srgbClr val="92D050"/>
          </a:solidFill>
        </p:spPr>
        <p:txBody>
          <a:bodyPr wrap="square" rtlCol="0">
            <a:spAutoFit/>
          </a:bodyPr>
          <a:lstStyle/>
          <a:p>
            <a:pPr lvl="0">
              <a:spcBef>
                <a:spcPct val="20000"/>
              </a:spcBef>
              <a:defRPr/>
            </a:pPr>
            <a:endParaRPr lang="en-IN" b="1" dirty="0">
              <a:latin typeface="IrisUPC" pitchFamily="34" charset="-34"/>
              <a:cs typeface="IrisUPC" pitchFamily="34" charset="-34"/>
            </a:endParaRPr>
          </a:p>
        </p:txBody>
      </p:sp>
      <p:sp>
        <p:nvSpPr>
          <p:cNvPr id="11" name="TextBox 10"/>
          <p:cNvSpPr txBox="1"/>
          <p:nvPr/>
        </p:nvSpPr>
        <p:spPr>
          <a:xfrm>
            <a:off x="1447800" y="6248400"/>
            <a:ext cx="7391400" cy="381000"/>
          </a:xfrm>
          <a:prstGeom prst="rect">
            <a:avLst/>
          </a:prstGeom>
          <a:solidFill>
            <a:srgbClr val="92D050"/>
          </a:solidFill>
        </p:spPr>
        <p:txBody>
          <a:bodyPr wrap="square" rtlCol="0">
            <a:spAutoFit/>
          </a:bodyPr>
          <a:lstStyle/>
          <a:p>
            <a:endParaRPr lang="en-US" dirty="0"/>
          </a:p>
        </p:txBody>
      </p:sp>
      <p:pic>
        <p:nvPicPr>
          <p:cNvPr id="1027" name="Picture 3" descr="C:\Users\sakshi\Desktop\medical_symbol.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2536" y="5410200"/>
            <a:ext cx="1295400" cy="1447800"/>
          </a:xfrm>
          <a:prstGeom prst="rect">
            <a:avLst/>
          </a:prstGeom>
          <a:noFill/>
          <a:ln>
            <a:noFill/>
          </a:ln>
        </p:spPr>
      </p:pic>
      <p:sp>
        <p:nvSpPr>
          <p:cNvPr id="14" name="Rectangle 13"/>
          <p:cNvSpPr/>
          <p:nvPr/>
        </p:nvSpPr>
        <p:spPr>
          <a:xfrm>
            <a:off x="1835696" y="2636912"/>
            <a:ext cx="5037276" cy="923330"/>
          </a:xfrm>
          <a:prstGeom prst="rect">
            <a:avLst/>
          </a:prstGeom>
          <a:effectLst>
            <a:glow rad="2286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wrap="none" lIns="91440" tIns="45720" rIns="91440" bIns="45720">
            <a:spAutoFit/>
          </a:bodyPr>
          <a:lstStyle/>
          <a:p>
            <a:pPr algn="ctr"/>
            <a:r>
              <a:rPr lang="en-US" sz="5400" b="1" dirty="0" smtClean="0">
                <a:ln w="10541" cmpd="sng">
                  <a:solidFill>
                    <a:schemeClr val="accent1">
                      <a:shade val="88000"/>
                      <a:satMod val="110000"/>
                    </a:schemeClr>
                  </a:solidFill>
                  <a:prstDash val="solid"/>
                </a:ln>
                <a:solidFill>
                  <a:schemeClr val="bg1"/>
                </a:solidFill>
                <a:effectLst>
                  <a:glow rad="228600">
                    <a:schemeClr val="accent1">
                      <a:satMod val="175000"/>
                      <a:alpha val="40000"/>
                    </a:schemeClr>
                  </a:glow>
                </a:effectLst>
              </a:rPr>
              <a:t>STUDY FINDINGS</a:t>
            </a:r>
            <a:endParaRPr lang="en-US" sz="5400" b="1" cap="none" spc="0" dirty="0">
              <a:ln w="10541" cmpd="sng">
                <a:solidFill>
                  <a:schemeClr val="accent1">
                    <a:shade val="88000"/>
                    <a:satMod val="110000"/>
                  </a:schemeClr>
                </a:solidFill>
                <a:prstDash val="solid"/>
              </a:ln>
              <a:solidFill>
                <a:schemeClr val="bg1"/>
              </a:solidFill>
              <a:effectLst>
                <a:glow rad="228600">
                  <a:schemeClr val="accent1">
                    <a:satMod val="175000"/>
                    <a:alpha val="40000"/>
                  </a:schemeClr>
                </a:glo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TotalTime>
  <Words>1023</Words>
  <Application>Microsoft Office PowerPoint</Application>
  <PresentationFormat>On-screen Show (4:3)</PresentationFormat>
  <Paragraphs>435</Paragraphs>
  <Slides>29</Slides>
  <Notes>11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INTRODUCTION</vt:lpstr>
      <vt:lpstr>Slide 3</vt:lpstr>
      <vt:lpstr>         INTRODUCTION</vt:lpstr>
      <vt:lpstr>       RATIONALE OF THE STUDY</vt:lpstr>
      <vt:lpstr>        </vt:lpstr>
      <vt:lpstr>Slide 7</vt:lpstr>
      <vt:lpstr>Slide 8</vt:lpstr>
      <vt:lpstr>Slide 9</vt:lpstr>
      <vt:lpstr>Slide 10</vt:lpstr>
      <vt:lpstr>Slide 11</vt:lpstr>
      <vt:lpstr>Slide 12</vt:lpstr>
      <vt:lpstr>Slide 13</vt:lpstr>
      <vt:lpstr>Slide 14</vt:lpstr>
      <vt:lpstr>Slide 15</vt:lpstr>
      <vt:lpstr>Slide 16</vt:lpstr>
      <vt:lpstr> </vt:lpstr>
      <vt:lpstr>Slide 18</vt:lpstr>
      <vt:lpstr>Slide 19</vt:lpstr>
      <vt:lpstr>Slide 20</vt:lpstr>
      <vt:lpstr>Slide 21</vt:lpstr>
      <vt:lpstr>Slide 22</vt:lpstr>
      <vt:lpstr>   AGE WISE USER PERCEPTION</vt:lpstr>
      <vt:lpstr>   GENDER WISE USER PERCEPTION</vt:lpstr>
      <vt:lpstr> USER PERCEPTION WITH EXPERIENCE</vt:lpstr>
      <vt:lpstr>User Perception with Previous exposure to HIS</vt:lpstr>
      <vt:lpstr> SUGESSTIONS BY USERS</vt:lpstr>
      <vt:lpstr> RECOMMENDATIONS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Pulkit Kathuria</dc:creator>
  <cp:lastModifiedBy>Pulkit Kathuria</cp:lastModifiedBy>
  <cp:revision>21</cp:revision>
  <dcterms:created xsi:type="dcterms:W3CDTF">2012-06-14T18:34:30Z</dcterms:created>
  <dcterms:modified xsi:type="dcterms:W3CDTF">2013-05-30T19:29:38Z</dcterms:modified>
</cp:coreProperties>
</file>