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8" r:id="rId2"/>
    <p:sldId id="289" r:id="rId3"/>
    <p:sldId id="271" r:id="rId4"/>
    <p:sldId id="290" r:id="rId5"/>
    <p:sldId id="291" r:id="rId6"/>
    <p:sldId id="273" r:id="rId7"/>
    <p:sldId id="274" r:id="rId8"/>
    <p:sldId id="275" r:id="rId9"/>
    <p:sldId id="276" r:id="rId10"/>
    <p:sldId id="277" r:id="rId11"/>
    <p:sldId id="278" r:id="rId12"/>
    <p:sldId id="285" r:id="rId13"/>
    <p:sldId id="286" r:id="rId14"/>
    <p:sldId id="28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Dissertation%20Report\Analysis.PS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Dissertation%20Report\Analysis.PSC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Dissertation%20Report\Analysis.PS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student\Desktop\Dissertation%20Report\Analysis.PS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en-US" sz="1600" dirty="0" smtClean="0"/>
              <a:t> work load:</a:t>
            </a:r>
          </a:p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en-US" sz="1600" dirty="0" smtClean="0"/>
              <a:t>Unit </a:t>
            </a:r>
            <a:r>
              <a:rPr lang="en-US" sz="1600" dirty="0"/>
              <a:t>has sufficient staff to handle work load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'C:\Documents and Settings\student\Desktop\Dissertation Report\[PSC ANALYSIS.xlsx]Sheet3'!$J$3</c:f>
              <c:strCache>
                <c:ptCount val="1"/>
                <c:pt idx="0">
                  <c:v>Unit has sufficient staff to handle work load</c:v>
                </c:pt>
              </c:strCache>
            </c:strRef>
          </c:tx>
          <c:dLbls>
            <c:dLbl>
              <c:idx val="3"/>
              <c:layout>
                <c:manualLayout>
                  <c:x val="-1.4418416447943998E-2"/>
                  <c:y val="-3.5476815398075628E-3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'C:\Documents and Settings\student\Desktop\Dissertation Report\[PSC ANALYSIS.xlsx]Sheet3'!$K$2:$O$2</c:f>
              <c:strCache>
                <c:ptCount val="5"/>
                <c:pt idx="0">
                  <c:v>Never </c:v>
                </c:pt>
                <c:pt idx="1">
                  <c:v>Rarely  </c:v>
                </c:pt>
                <c:pt idx="2">
                  <c:v>Sometimes</c:v>
                </c:pt>
                <c:pt idx="3">
                  <c:v>Most of the times   </c:v>
                </c:pt>
                <c:pt idx="4">
                  <c:v>Always</c:v>
                </c:pt>
              </c:strCache>
            </c:strRef>
          </c:cat>
          <c:val>
            <c:numRef>
              <c:f>'C:\Documents and Settings\student\Desktop\Dissertation Report\[PSC ANALYSIS.xlsx]Sheet3'!$K$3:$O$3</c:f>
              <c:numCache>
                <c:formatCode>General</c:formatCode>
                <c:ptCount val="5"/>
                <c:pt idx="0">
                  <c:v>30</c:v>
                </c:pt>
                <c:pt idx="1">
                  <c:v>24.279999999999987</c:v>
                </c:pt>
                <c:pt idx="2">
                  <c:v>18.571000000000005</c:v>
                </c:pt>
                <c:pt idx="3">
                  <c:v>7.1419999999999995</c:v>
                </c:pt>
                <c:pt idx="4">
                  <c:v>20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/>
              <a:t>About supervisor/manager </a:t>
            </a:r>
            <a:endParaRPr lang="en-US" dirty="0" smtClean="0"/>
          </a:p>
        </c:rich>
      </c:tx>
      <c:layout/>
    </c:title>
    <c:view3D>
      <c:rAngAx val="1"/>
    </c:view3D>
    <c:plotArea>
      <c:layout>
        <c:manualLayout>
          <c:layoutTarget val="inner"/>
          <c:xMode val="edge"/>
          <c:yMode val="edge"/>
          <c:x val="1.8707482993197282E-2"/>
          <c:y val="0.17078745287132344"/>
          <c:w val="0.96258503401360562"/>
          <c:h val="0.74550380876657563"/>
        </c:manualLayout>
      </c:layout>
      <c:bar3DChart>
        <c:barDir val="col"/>
        <c:grouping val="clustered"/>
        <c:ser>
          <c:idx val="0"/>
          <c:order val="0"/>
          <c:tx>
            <c:strRef>
              <c:f>'C:\Documents and Settings\student\Desktop\Dissertation Report\[PSC ANALYSIS.xlsx]Sheet3'!$K$16</c:f>
              <c:strCache>
                <c:ptCount val="1"/>
                <c:pt idx="0">
                  <c:v>Never </c:v>
                </c:pt>
              </c:strCache>
            </c:strRef>
          </c:tx>
          <c:cat>
            <c:strRef>
              <c:f>'C:\Documents and Settings\student\Desktop\Dissertation Report\[PSC ANALYSIS.xlsx]Sheet3'!$J$17:$J$20</c:f>
              <c:strCache>
                <c:ptCount val="4"/>
                <c:pt idx="0">
                  <c:v>   Appreciation from supervisor</c:v>
                </c:pt>
                <c:pt idx="1">
                  <c:v>Considers staff suggestions</c:v>
                </c:pt>
                <c:pt idx="2">
                  <c:v>  Take shortcuts, when pressure mounts</c:v>
                </c:pt>
                <c:pt idx="3">
                  <c:v>Repeated patient safety problems are ignored</c:v>
                </c:pt>
              </c:strCache>
            </c:strRef>
          </c:cat>
          <c:val>
            <c:numRef>
              <c:f>'C:\Documents and Settings\student\Desktop\Dissertation Report\[PSC ANALYSIS.xlsx]Sheet3'!$K$17:$K$20</c:f>
              <c:numCache>
                <c:formatCode>General</c:formatCode>
                <c:ptCount val="4"/>
                <c:pt idx="0">
                  <c:v>10</c:v>
                </c:pt>
                <c:pt idx="1">
                  <c:v>20</c:v>
                </c:pt>
                <c:pt idx="2">
                  <c:v>6</c:v>
                </c:pt>
                <c:pt idx="3">
                  <c:v>24</c:v>
                </c:pt>
              </c:numCache>
            </c:numRef>
          </c:val>
        </c:ser>
        <c:ser>
          <c:idx val="1"/>
          <c:order val="1"/>
          <c:tx>
            <c:strRef>
              <c:f>'C:\Documents and Settings\student\Desktop\Dissertation Report\[PSC ANALYSIS.xlsx]Sheet3'!$L$16</c:f>
              <c:strCache>
                <c:ptCount val="1"/>
                <c:pt idx="0">
                  <c:v>Rarely  </c:v>
                </c:pt>
              </c:strCache>
            </c:strRef>
          </c:tx>
          <c:cat>
            <c:strRef>
              <c:f>'C:\Documents and Settings\student\Desktop\Dissertation Report\[PSC ANALYSIS.xlsx]Sheet3'!$J$17:$J$20</c:f>
              <c:strCache>
                <c:ptCount val="4"/>
                <c:pt idx="0">
                  <c:v>   Appreciation from supervisor</c:v>
                </c:pt>
                <c:pt idx="1">
                  <c:v>Considers staff suggestions</c:v>
                </c:pt>
                <c:pt idx="2">
                  <c:v>  Take shortcuts, when pressure mounts</c:v>
                </c:pt>
                <c:pt idx="3">
                  <c:v>Repeated patient safety problems are ignored</c:v>
                </c:pt>
              </c:strCache>
            </c:strRef>
          </c:cat>
          <c:val>
            <c:numRef>
              <c:f>'C:\Documents and Settings\student\Desktop\Dissertation Report\[PSC ANALYSIS.xlsx]Sheet3'!$L$17:$L$20</c:f>
              <c:numCache>
                <c:formatCode>General</c:formatCode>
                <c:ptCount val="4"/>
                <c:pt idx="0">
                  <c:v>0</c:v>
                </c:pt>
                <c:pt idx="1">
                  <c:v>24</c:v>
                </c:pt>
                <c:pt idx="2">
                  <c:v>4</c:v>
                </c:pt>
                <c:pt idx="3">
                  <c:v>9</c:v>
                </c:pt>
              </c:numCache>
            </c:numRef>
          </c:val>
        </c:ser>
        <c:ser>
          <c:idx val="2"/>
          <c:order val="2"/>
          <c:tx>
            <c:strRef>
              <c:f>'C:\Documents and Settings\student\Desktop\Dissertation Report\[PSC ANALYSIS.xlsx]Sheet3'!$M$16</c:f>
              <c:strCache>
                <c:ptCount val="1"/>
                <c:pt idx="0">
                  <c:v>Sometimes</c:v>
                </c:pt>
              </c:strCache>
            </c:strRef>
          </c:tx>
          <c:cat>
            <c:strRef>
              <c:f>'C:\Documents and Settings\student\Desktop\Dissertation Report\[PSC ANALYSIS.xlsx]Sheet3'!$J$17:$J$20</c:f>
              <c:strCache>
                <c:ptCount val="4"/>
                <c:pt idx="0">
                  <c:v>   Appreciation from supervisor</c:v>
                </c:pt>
                <c:pt idx="1">
                  <c:v>Considers staff suggestions</c:v>
                </c:pt>
                <c:pt idx="2">
                  <c:v>  Take shortcuts, when pressure mounts</c:v>
                </c:pt>
                <c:pt idx="3">
                  <c:v>Repeated patient safety problems are ignored</c:v>
                </c:pt>
              </c:strCache>
            </c:strRef>
          </c:cat>
          <c:val>
            <c:numRef>
              <c:f>'C:\Documents and Settings\student\Desktop\Dissertation Report\[PSC ANALYSIS.xlsx]Sheet3'!$M$17:$M$20</c:f>
              <c:numCache>
                <c:formatCode>General</c:formatCode>
                <c:ptCount val="4"/>
                <c:pt idx="0">
                  <c:v>50</c:v>
                </c:pt>
                <c:pt idx="1">
                  <c:v>31</c:v>
                </c:pt>
                <c:pt idx="2">
                  <c:v>26</c:v>
                </c:pt>
                <c:pt idx="3">
                  <c:v>20</c:v>
                </c:pt>
              </c:numCache>
            </c:numRef>
          </c:val>
        </c:ser>
        <c:ser>
          <c:idx val="3"/>
          <c:order val="3"/>
          <c:tx>
            <c:strRef>
              <c:f>'C:\Documents and Settings\student\Desktop\Dissertation Report\[PSC ANALYSIS.xlsx]Sheet3'!$N$16</c:f>
              <c:strCache>
                <c:ptCount val="1"/>
                <c:pt idx="0">
                  <c:v>Most of the times   </c:v>
                </c:pt>
              </c:strCache>
            </c:strRef>
          </c:tx>
          <c:cat>
            <c:strRef>
              <c:f>'C:\Documents and Settings\student\Desktop\Dissertation Report\[PSC ANALYSIS.xlsx]Sheet3'!$J$17:$J$20</c:f>
              <c:strCache>
                <c:ptCount val="4"/>
                <c:pt idx="0">
                  <c:v>   Appreciation from supervisor</c:v>
                </c:pt>
                <c:pt idx="1">
                  <c:v>Considers staff suggestions</c:v>
                </c:pt>
                <c:pt idx="2">
                  <c:v>  Take shortcuts, when pressure mounts</c:v>
                </c:pt>
                <c:pt idx="3">
                  <c:v>Repeated patient safety problems are ignored</c:v>
                </c:pt>
              </c:strCache>
            </c:strRef>
          </c:cat>
          <c:val>
            <c:numRef>
              <c:f>'C:\Documents and Settings\student\Desktop\Dissertation Report\[PSC ANALYSIS.xlsx]Sheet3'!$N$17:$N$20</c:f>
              <c:numCache>
                <c:formatCode>General</c:formatCode>
                <c:ptCount val="4"/>
                <c:pt idx="0">
                  <c:v>40</c:v>
                </c:pt>
                <c:pt idx="1">
                  <c:v>12</c:v>
                </c:pt>
                <c:pt idx="2">
                  <c:v>61</c:v>
                </c:pt>
                <c:pt idx="3">
                  <c:v>16</c:v>
                </c:pt>
              </c:numCache>
            </c:numRef>
          </c:val>
        </c:ser>
        <c:ser>
          <c:idx val="4"/>
          <c:order val="4"/>
          <c:tx>
            <c:strRef>
              <c:f>'C:\Documents and Settings\student\Desktop\Dissertation Report\[PSC ANALYSIS.xlsx]Sheet3'!$O$16</c:f>
              <c:strCache>
                <c:ptCount val="1"/>
                <c:pt idx="0">
                  <c:v>Always</c:v>
                </c:pt>
              </c:strCache>
            </c:strRef>
          </c:tx>
          <c:cat>
            <c:strRef>
              <c:f>'C:\Documents and Settings\student\Desktop\Dissertation Report\[PSC ANALYSIS.xlsx]Sheet3'!$J$17:$J$20</c:f>
              <c:strCache>
                <c:ptCount val="4"/>
                <c:pt idx="0">
                  <c:v>   Appreciation from supervisor</c:v>
                </c:pt>
                <c:pt idx="1">
                  <c:v>Considers staff suggestions</c:v>
                </c:pt>
                <c:pt idx="2">
                  <c:v>  Take shortcuts, when pressure mounts</c:v>
                </c:pt>
                <c:pt idx="3">
                  <c:v>Repeated patient safety problems are ignored</c:v>
                </c:pt>
              </c:strCache>
            </c:strRef>
          </c:cat>
          <c:val>
            <c:numRef>
              <c:f>'C:\Documents and Settings\student\Desktop\Dissertation Report\[PSC ANALYSIS.xlsx]Sheet3'!$O$17:$O$20</c:f>
              <c:numCache>
                <c:formatCode>General</c:formatCode>
                <c:ptCount val="4"/>
                <c:pt idx="0">
                  <c:v>0</c:v>
                </c:pt>
                <c:pt idx="1">
                  <c:v>13</c:v>
                </c:pt>
                <c:pt idx="2">
                  <c:v>3</c:v>
                </c:pt>
                <c:pt idx="3">
                  <c:v>31</c:v>
                </c:pt>
              </c:numCache>
            </c:numRef>
          </c:val>
        </c:ser>
        <c:dLbls>
          <c:showVal val="1"/>
        </c:dLbls>
        <c:shape val="box"/>
        <c:axId val="74791168"/>
        <c:axId val="74805248"/>
        <c:axId val="0"/>
      </c:bar3DChart>
      <c:catAx>
        <c:axId val="74791168"/>
        <c:scaling>
          <c:orientation val="minMax"/>
        </c:scaling>
        <c:axPos val="b"/>
        <c:majorTickMark val="none"/>
        <c:tickLblPos val="nextTo"/>
        <c:crossAx val="74805248"/>
        <c:crosses val="autoZero"/>
        <c:auto val="1"/>
        <c:lblAlgn val="ctr"/>
        <c:lblOffset val="100"/>
      </c:catAx>
      <c:valAx>
        <c:axId val="74805248"/>
        <c:scaling>
          <c:orientation val="minMax"/>
        </c:scaling>
        <c:delete val="1"/>
        <c:axPos val="l"/>
        <c:numFmt formatCode="General" sourceLinked="1"/>
        <c:tickLblPos val="none"/>
        <c:crossAx val="74791168"/>
        <c:crosses val="autoZero"/>
        <c:crossBetween val="between"/>
      </c:valAx>
      <c:spPr>
        <a:gradFill rotWithShape="1">
          <a:gsLst>
            <a:gs pos="0">
              <a:schemeClr val="accent4">
                <a:tint val="35000"/>
                <a:satMod val="260000"/>
              </a:schemeClr>
            </a:gs>
            <a:gs pos="30000">
              <a:schemeClr val="accent4">
                <a:tint val="38000"/>
                <a:satMod val="260000"/>
              </a:schemeClr>
            </a:gs>
            <a:gs pos="75000">
              <a:schemeClr val="accent4">
                <a:tint val="55000"/>
                <a:satMod val="255000"/>
              </a:schemeClr>
            </a:gs>
            <a:gs pos="100000">
              <a:schemeClr val="accent4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 w="12700" cap="flat" cmpd="sng" algn="ctr">
          <a:solidFill>
            <a:schemeClr val="accent4"/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c:spPr>
    </c:plotArea>
    <c:legend>
      <c:legendPos val="t"/>
      <c:layout/>
    </c:legend>
    <c:plotVisOnly val="1"/>
  </c:chart>
  <c:spPr>
    <a:gradFill rotWithShape="1">
      <a:gsLst>
        <a:gs pos="0">
          <a:schemeClr val="accent4">
            <a:tint val="35000"/>
            <a:satMod val="260000"/>
          </a:schemeClr>
        </a:gs>
        <a:gs pos="30000">
          <a:schemeClr val="accent4">
            <a:tint val="38000"/>
            <a:satMod val="260000"/>
          </a:schemeClr>
        </a:gs>
        <a:gs pos="75000">
          <a:schemeClr val="accent4">
            <a:tint val="55000"/>
            <a:satMod val="255000"/>
          </a:schemeClr>
        </a:gs>
        <a:gs pos="100000">
          <a:schemeClr val="accent4">
            <a:tint val="70000"/>
            <a:satMod val="255000"/>
          </a:schemeClr>
        </a:gs>
      </a:gsLst>
      <a:path path="circle">
        <a:fillToRect l="5000" t="100000" r="120000" b="10000"/>
      </a:path>
    </a:gradFill>
    <a:ln w="12700" cap="flat" cmpd="sng" algn="ctr">
      <a:solidFill>
        <a:schemeClr val="accent4">
          <a:shade val="70000"/>
          <a:satMod val="150000"/>
        </a:schemeClr>
      </a:solidFill>
      <a:prstDash val="solid"/>
    </a:ln>
    <a:effectLst>
      <a:outerShdw blurRad="50800" dist="250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 smtClean="0"/>
              <a:t>Intradepartmental Communication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'C:\Documents and Settings\student\Desktop\Dissertation Report\[PSC ANALYSIS.xlsx]Sheet3'!$K$49</c:f>
              <c:strCache>
                <c:ptCount val="1"/>
                <c:pt idx="0">
                  <c:v>Never </c:v>
                </c:pt>
              </c:strCache>
            </c:strRef>
          </c:tx>
          <c:cat>
            <c:strRef>
              <c:f>'C:\Documents and Settings\student\Desktop\Dissertation Report\[PSC ANALYSIS.xlsx]Sheet3'!$J$50:$J$56</c:f>
              <c:strCache>
                <c:ptCount val="7"/>
                <c:pt idx="0">
                  <c:v> Feedback on changes provided</c:v>
                </c:pt>
                <c:pt idx="2">
                  <c:v>     Communication of errors happening in unit</c:v>
                </c:pt>
                <c:pt idx="4">
                  <c:v>   Freedom to question authority</c:v>
                </c:pt>
                <c:pt idx="6">
                  <c:v>Fear of questioning</c:v>
                </c:pt>
              </c:strCache>
            </c:strRef>
          </c:cat>
          <c:val>
            <c:numRef>
              <c:f>'C:\Documents and Settings\student\Desktop\Dissertation Report\[PSC ANALYSIS.xlsx]Sheet3'!$K$50:$K$56</c:f>
              <c:numCache>
                <c:formatCode>General</c:formatCode>
                <c:ptCount val="7"/>
                <c:pt idx="0">
                  <c:v>19</c:v>
                </c:pt>
                <c:pt idx="2">
                  <c:v>16</c:v>
                </c:pt>
                <c:pt idx="4">
                  <c:v>27</c:v>
                </c:pt>
                <c:pt idx="6">
                  <c:v>34</c:v>
                </c:pt>
              </c:numCache>
            </c:numRef>
          </c:val>
        </c:ser>
        <c:ser>
          <c:idx val="1"/>
          <c:order val="1"/>
          <c:tx>
            <c:strRef>
              <c:f>'C:\Documents and Settings\student\Desktop\Dissertation Report\[PSC ANALYSIS.xlsx]Sheet3'!$L$49</c:f>
              <c:strCache>
                <c:ptCount val="1"/>
                <c:pt idx="0">
                  <c:v>Rarely  </c:v>
                </c:pt>
              </c:strCache>
            </c:strRef>
          </c:tx>
          <c:cat>
            <c:strRef>
              <c:f>'C:\Documents and Settings\student\Desktop\Dissertation Report\[PSC ANALYSIS.xlsx]Sheet3'!$J$50:$J$56</c:f>
              <c:strCache>
                <c:ptCount val="7"/>
                <c:pt idx="0">
                  <c:v> Feedback on changes provided</c:v>
                </c:pt>
                <c:pt idx="2">
                  <c:v>     Communication of errors happening in unit</c:v>
                </c:pt>
                <c:pt idx="4">
                  <c:v>   Freedom to question authority</c:v>
                </c:pt>
                <c:pt idx="6">
                  <c:v>Fear of questioning</c:v>
                </c:pt>
              </c:strCache>
            </c:strRef>
          </c:cat>
          <c:val>
            <c:numRef>
              <c:f>'C:\Documents and Settings\student\Desktop\Dissertation Report\[PSC ANALYSIS.xlsx]Sheet3'!$L$50:$L$56</c:f>
              <c:numCache>
                <c:formatCode>General</c:formatCode>
                <c:ptCount val="7"/>
                <c:pt idx="0">
                  <c:v>23</c:v>
                </c:pt>
                <c:pt idx="2">
                  <c:v>11</c:v>
                </c:pt>
                <c:pt idx="4">
                  <c:v>29</c:v>
                </c:pt>
                <c:pt idx="6">
                  <c:v>26</c:v>
                </c:pt>
              </c:numCache>
            </c:numRef>
          </c:val>
        </c:ser>
        <c:ser>
          <c:idx val="2"/>
          <c:order val="2"/>
          <c:tx>
            <c:strRef>
              <c:f>'C:\Documents and Settings\student\Desktop\Dissertation Report\[PSC ANALYSIS.xlsx]Sheet3'!$M$49</c:f>
              <c:strCache>
                <c:ptCount val="1"/>
                <c:pt idx="0">
                  <c:v>Sometimes</c:v>
                </c:pt>
              </c:strCache>
            </c:strRef>
          </c:tx>
          <c:cat>
            <c:strRef>
              <c:f>'C:\Documents and Settings\student\Desktop\Dissertation Report\[PSC ANALYSIS.xlsx]Sheet3'!$J$50:$J$56</c:f>
              <c:strCache>
                <c:ptCount val="7"/>
                <c:pt idx="0">
                  <c:v> Feedback on changes provided</c:v>
                </c:pt>
                <c:pt idx="2">
                  <c:v>     Communication of errors happening in unit</c:v>
                </c:pt>
                <c:pt idx="4">
                  <c:v>   Freedom to question authority</c:v>
                </c:pt>
                <c:pt idx="6">
                  <c:v>Fear of questioning</c:v>
                </c:pt>
              </c:strCache>
            </c:strRef>
          </c:cat>
          <c:val>
            <c:numRef>
              <c:f>'C:\Documents and Settings\student\Desktop\Dissertation Report\[PSC ANALYSIS.xlsx]Sheet3'!$M$50:$M$56</c:f>
              <c:numCache>
                <c:formatCode>General</c:formatCode>
                <c:ptCount val="7"/>
                <c:pt idx="0">
                  <c:v>50</c:v>
                </c:pt>
                <c:pt idx="2">
                  <c:v>34</c:v>
                </c:pt>
                <c:pt idx="4">
                  <c:v>26</c:v>
                </c:pt>
                <c:pt idx="6">
                  <c:v>13</c:v>
                </c:pt>
              </c:numCache>
            </c:numRef>
          </c:val>
        </c:ser>
        <c:ser>
          <c:idx val="3"/>
          <c:order val="3"/>
          <c:tx>
            <c:strRef>
              <c:f>'C:\Documents and Settings\student\Desktop\Dissertation Report\[PSC ANALYSIS.xlsx]Sheet3'!$N$49</c:f>
              <c:strCache>
                <c:ptCount val="1"/>
                <c:pt idx="0">
                  <c:v>Most of the times   </c:v>
                </c:pt>
              </c:strCache>
            </c:strRef>
          </c:tx>
          <c:cat>
            <c:strRef>
              <c:f>'C:\Documents and Settings\student\Desktop\Dissertation Report\[PSC ANALYSIS.xlsx]Sheet3'!$J$50:$J$56</c:f>
              <c:strCache>
                <c:ptCount val="7"/>
                <c:pt idx="0">
                  <c:v> Feedback on changes provided</c:v>
                </c:pt>
                <c:pt idx="2">
                  <c:v>     Communication of errors happening in unit</c:v>
                </c:pt>
                <c:pt idx="4">
                  <c:v>   Freedom to question authority</c:v>
                </c:pt>
                <c:pt idx="6">
                  <c:v>Fear of questioning</c:v>
                </c:pt>
              </c:strCache>
            </c:strRef>
          </c:cat>
          <c:val>
            <c:numRef>
              <c:f>'C:\Documents and Settings\student\Desktop\Dissertation Report\[PSC ANALYSIS.xlsx]Sheet3'!$N$50:$N$56</c:f>
              <c:numCache>
                <c:formatCode>General</c:formatCode>
                <c:ptCount val="7"/>
                <c:pt idx="0">
                  <c:v>7</c:v>
                </c:pt>
                <c:pt idx="2">
                  <c:v>21</c:v>
                </c:pt>
                <c:pt idx="4">
                  <c:v>13</c:v>
                </c:pt>
                <c:pt idx="6">
                  <c:v>23</c:v>
                </c:pt>
              </c:numCache>
            </c:numRef>
          </c:val>
        </c:ser>
        <c:ser>
          <c:idx val="4"/>
          <c:order val="4"/>
          <c:tx>
            <c:strRef>
              <c:f>'C:\Documents and Settings\student\Desktop\Dissertation Report\[PSC ANALYSIS.xlsx]Sheet3'!$O$49</c:f>
              <c:strCache>
                <c:ptCount val="1"/>
                <c:pt idx="0">
                  <c:v>Always</c:v>
                </c:pt>
              </c:strCache>
            </c:strRef>
          </c:tx>
          <c:cat>
            <c:strRef>
              <c:f>'C:\Documents and Settings\student\Desktop\Dissertation Report\[PSC ANALYSIS.xlsx]Sheet3'!$J$50:$J$56</c:f>
              <c:strCache>
                <c:ptCount val="7"/>
                <c:pt idx="0">
                  <c:v> Feedback on changes provided</c:v>
                </c:pt>
                <c:pt idx="2">
                  <c:v>     Communication of errors happening in unit</c:v>
                </c:pt>
                <c:pt idx="4">
                  <c:v>   Freedom to question authority</c:v>
                </c:pt>
                <c:pt idx="6">
                  <c:v>Fear of questioning</c:v>
                </c:pt>
              </c:strCache>
            </c:strRef>
          </c:cat>
          <c:val>
            <c:numRef>
              <c:f>'C:\Documents and Settings\student\Desktop\Dissertation Report\[PSC ANALYSIS.xlsx]Sheet3'!$O$50:$O$56</c:f>
              <c:numCache>
                <c:formatCode>General</c:formatCode>
                <c:ptCount val="7"/>
                <c:pt idx="0">
                  <c:v>1</c:v>
                </c:pt>
                <c:pt idx="2">
                  <c:v>17</c:v>
                </c:pt>
                <c:pt idx="4">
                  <c:v>5</c:v>
                </c:pt>
                <c:pt idx="6">
                  <c:v>4</c:v>
                </c:pt>
              </c:numCache>
            </c:numRef>
          </c:val>
        </c:ser>
        <c:axId val="74841088"/>
        <c:axId val="74978048"/>
      </c:barChart>
      <c:catAx>
        <c:axId val="74841088"/>
        <c:scaling>
          <c:orientation val="minMax"/>
        </c:scaling>
        <c:axPos val="b"/>
        <c:majorTickMark val="none"/>
        <c:tickLblPos val="nextTo"/>
        <c:crossAx val="74978048"/>
        <c:crosses val="autoZero"/>
        <c:auto val="1"/>
        <c:lblAlgn val="ctr"/>
        <c:lblOffset val="100"/>
      </c:catAx>
      <c:valAx>
        <c:axId val="7497804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7484108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spPr>
    <a:gradFill rotWithShape="1">
      <a:gsLst>
        <a:gs pos="0">
          <a:schemeClr val="accent3">
            <a:tint val="35000"/>
            <a:satMod val="260000"/>
          </a:schemeClr>
        </a:gs>
        <a:gs pos="30000">
          <a:schemeClr val="accent3">
            <a:tint val="38000"/>
            <a:satMod val="260000"/>
          </a:schemeClr>
        </a:gs>
        <a:gs pos="75000">
          <a:schemeClr val="accent3">
            <a:tint val="55000"/>
            <a:satMod val="255000"/>
          </a:schemeClr>
        </a:gs>
        <a:gs pos="100000">
          <a:schemeClr val="accent3">
            <a:tint val="70000"/>
            <a:satMod val="255000"/>
          </a:schemeClr>
        </a:gs>
      </a:gsLst>
      <a:path path="circle">
        <a:fillToRect l="5000" t="100000" r="120000" b="10000"/>
      </a:path>
    </a:gradFill>
    <a:ln w="12700" cap="flat" cmpd="sng" algn="ctr">
      <a:solidFill>
        <a:schemeClr val="accent3"/>
      </a:solidFill>
      <a:prstDash val="solid"/>
    </a:ln>
    <a:effectLst>
      <a:outerShdw blurRad="50800" dist="25000" dir="5400000" rotWithShape="0">
        <a:srgbClr val="000000">
          <a:alpha val="40000"/>
        </a:srgbClr>
      </a:outerShdw>
    </a:effectLst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Efforts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of management towards patient safety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'C:\Documents and Settings\student\Desktop\Dissertation Report\[PSC ANALYSIS.xlsx]Sheet3'!$K$60</c:f>
              <c:strCache>
                <c:ptCount val="1"/>
                <c:pt idx="0">
                  <c:v>Never </c:v>
                </c:pt>
              </c:strCache>
            </c:strRef>
          </c:tx>
          <c:cat>
            <c:strRef>
              <c:f>'C:\Documents and Settings\student\Desktop\Dissertation Report\[PSC ANALYSIS.xlsx]Sheet3'!$J$61:$J$64</c:f>
              <c:strCache>
                <c:ptCount val="4"/>
                <c:pt idx="0">
                  <c:v>     Training provided on patient safety</c:v>
                </c:pt>
                <c:pt idx="1">
                  <c:v>Good interunit coordination</c:v>
                </c:pt>
                <c:pt idx="2">
                  <c:v> Coordination and communication problems while transferring patients</c:v>
                </c:pt>
                <c:pt idx="3">
                  <c:v>Management takes strict action if patient safety compromised</c:v>
                </c:pt>
              </c:strCache>
            </c:strRef>
          </c:cat>
          <c:val>
            <c:numRef>
              <c:f>'C:\Documents and Settings\student\Desktop\Dissertation Report\[PSC ANALYSIS.xlsx]Sheet3'!$K$61:$K$64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44</c:v>
                </c:pt>
                <c:pt idx="3">
                  <c:v>6</c:v>
                </c:pt>
              </c:numCache>
            </c:numRef>
          </c:val>
        </c:ser>
        <c:ser>
          <c:idx val="1"/>
          <c:order val="1"/>
          <c:tx>
            <c:strRef>
              <c:f>'C:\Documents and Settings\student\Desktop\Dissertation Report\[PSC ANALYSIS.xlsx]Sheet3'!$L$60</c:f>
              <c:strCache>
                <c:ptCount val="1"/>
                <c:pt idx="0">
                  <c:v>Rarely  </c:v>
                </c:pt>
              </c:strCache>
            </c:strRef>
          </c:tx>
          <c:cat>
            <c:strRef>
              <c:f>'C:\Documents and Settings\student\Desktop\Dissertation Report\[PSC ANALYSIS.xlsx]Sheet3'!$J$61:$J$64</c:f>
              <c:strCache>
                <c:ptCount val="4"/>
                <c:pt idx="0">
                  <c:v>     Training provided on patient safety</c:v>
                </c:pt>
                <c:pt idx="1">
                  <c:v>Good interunit coordination</c:v>
                </c:pt>
                <c:pt idx="2">
                  <c:v> Coordination and communication problems while transferring patients</c:v>
                </c:pt>
                <c:pt idx="3">
                  <c:v>Management takes strict action if patient safety compromised</c:v>
                </c:pt>
              </c:strCache>
            </c:strRef>
          </c:cat>
          <c:val>
            <c:numRef>
              <c:f>'C:\Documents and Settings\student\Desktop\Dissertation Report\[PSC ANALYSIS.xlsx]Sheet3'!$L$61:$L$64</c:f>
              <c:numCache>
                <c:formatCode>General</c:formatCode>
                <c:ptCount val="4"/>
                <c:pt idx="0">
                  <c:v>8</c:v>
                </c:pt>
                <c:pt idx="1">
                  <c:v>3</c:v>
                </c:pt>
                <c:pt idx="2">
                  <c:v>21</c:v>
                </c:pt>
                <c:pt idx="3">
                  <c:v>17</c:v>
                </c:pt>
              </c:numCache>
            </c:numRef>
          </c:val>
        </c:ser>
        <c:ser>
          <c:idx val="2"/>
          <c:order val="2"/>
          <c:tx>
            <c:strRef>
              <c:f>'C:\Documents and Settings\student\Desktop\Dissertation Report\[PSC ANALYSIS.xlsx]Sheet3'!$M$60</c:f>
              <c:strCache>
                <c:ptCount val="1"/>
                <c:pt idx="0">
                  <c:v>Sometimes</c:v>
                </c:pt>
              </c:strCache>
            </c:strRef>
          </c:tx>
          <c:cat>
            <c:strRef>
              <c:f>'C:\Documents and Settings\student\Desktop\Dissertation Report\[PSC ANALYSIS.xlsx]Sheet3'!$J$61:$J$64</c:f>
              <c:strCache>
                <c:ptCount val="4"/>
                <c:pt idx="0">
                  <c:v>     Training provided on patient safety</c:v>
                </c:pt>
                <c:pt idx="1">
                  <c:v>Good interunit coordination</c:v>
                </c:pt>
                <c:pt idx="2">
                  <c:v> Coordination and communication problems while transferring patients</c:v>
                </c:pt>
                <c:pt idx="3">
                  <c:v>Management takes strict action if patient safety compromised</c:v>
                </c:pt>
              </c:strCache>
            </c:strRef>
          </c:cat>
          <c:val>
            <c:numRef>
              <c:f>'C:\Documents and Settings\student\Desktop\Dissertation Report\[PSC ANALYSIS.xlsx]Sheet3'!$M$61:$M$64</c:f>
              <c:numCache>
                <c:formatCode>General</c:formatCode>
                <c:ptCount val="4"/>
                <c:pt idx="0">
                  <c:v>61</c:v>
                </c:pt>
                <c:pt idx="1">
                  <c:v>20</c:v>
                </c:pt>
                <c:pt idx="2">
                  <c:v>16</c:v>
                </c:pt>
                <c:pt idx="3">
                  <c:v>54</c:v>
                </c:pt>
              </c:numCache>
            </c:numRef>
          </c:val>
        </c:ser>
        <c:ser>
          <c:idx val="3"/>
          <c:order val="3"/>
          <c:tx>
            <c:strRef>
              <c:f>'C:\Documents and Settings\student\Desktop\Dissertation Report\[PSC ANALYSIS.xlsx]Sheet3'!$N$60</c:f>
              <c:strCache>
                <c:ptCount val="1"/>
                <c:pt idx="0">
                  <c:v>Most of the times   </c:v>
                </c:pt>
              </c:strCache>
            </c:strRef>
          </c:tx>
          <c:cat>
            <c:strRef>
              <c:f>'C:\Documents and Settings\student\Desktop\Dissertation Report\[PSC ANALYSIS.xlsx]Sheet3'!$J$61:$J$64</c:f>
              <c:strCache>
                <c:ptCount val="4"/>
                <c:pt idx="0">
                  <c:v>     Training provided on patient safety</c:v>
                </c:pt>
                <c:pt idx="1">
                  <c:v>Good interunit coordination</c:v>
                </c:pt>
                <c:pt idx="2">
                  <c:v> Coordination and communication problems while transferring patients</c:v>
                </c:pt>
                <c:pt idx="3">
                  <c:v>Management takes strict action if patient safety compromised</c:v>
                </c:pt>
              </c:strCache>
            </c:strRef>
          </c:cat>
          <c:val>
            <c:numRef>
              <c:f>'C:\Documents and Settings\student\Desktop\Dissertation Report\[PSC ANALYSIS.xlsx]Sheet3'!$N$61:$N$64</c:f>
              <c:numCache>
                <c:formatCode>General</c:formatCode>
                <c:ptCount val="4"/>
                <c:pt idx="0">
                  <c:v>19</c:v>
                </c:pt>
                <c:pt idx="1">
                  <c:v>50</c:v>
                </c:pt>
                <c:pt idx="2">
                  <c:v>11</c:v>
                </c:pt>
                <c:pt idx="3">
                  <c:v>19</c:v>
                </c:pt>
              </c:numCache>
            </c:numRef>
          </c:val>
        </c:ser>
        <c:ser>
          <c:idx val="4"/>
          <c:order val="4"/>
          <c:tx>
            <c:strRef>
              <c:f>'C:\Documents and Settings\student\Desktop\Dissertation Report\[PSC ANALYSIS.xlsx]Sheet3'!$O$60</c:f>
              <c:strCache>
                <c:ptCount val="1"/>
                <c:pt idx="0">
                  <c:v>Always</c:v>
                </c:pt>
              </c:strCache>
            </c:strRef>
          </c:tx>
          <c:cat>
            <c:strRef>
              <c:f>'C:\Documents and Settings\student\Desktop\Dissertation Report\[PSC ANALYSIS.xlsx]Sheet3'!$J$61:$J$64</c:f>
              <c:strCache>
                <c:ptCount val="4"/>
                <c:pt idx="0">
                  <c:v>     Training provided on patient safety</c:v>
                </c:pt>
                <c:pt idx="1">
                  <c:v>Good interunit coordination</c:v>
                </c:pt>
                <c:pt idx="2">
                  <c:v> Coordination and communication problems while transferring patients</c:v>
                </c:pt>
                <c:pt idx="3">
                  <c:v>Management takes strict action if patient safety compromised</c:v>
                </c:pt>
              </c:strCache>
            </c:strRef>
          </c:cat>
          <c:val>
            <c:numRef>
              <c:f>'C:\Documents and Settings\student\Desktop\Dissertation Report\[PSC ANALYSIS.xlsx]Sheet3'!$O$61:$O$64</c:f>
              <c:numCache>
                <c:formatCode>General</c:formatCode>
                <c:ptCount val="4"/>
                <c:pt idx="0">
                  <c:v>10</c:v>
                </c:pt>
                <c:pt idx="1">
                  <c:v>24</c:v>
                </c:pt>
                <c:pt idx="2">
                  <c:v>8</c:v>
                </c:pt>
                <c:pt idx="3">
                  <c:v>4</c:v>
                </c:pt>
              </c:numCache>
            </c:numRef>
          </c:val>
        </c:ser>
        <c:axId val="75027200"/>
        <c:axId val="75028736"/>
      </c:barChart>
      <c:catAx>
        <c:axId val="75027200"/>
        <c:scaling>
          <c:orientation val="minMax"/>
        </c:scaling>
        <c:axPos val="b"/>
        <c:majorTickMark val="none"/>
        <c:tickLblPos val="nextTo"/>
        <c:crossAx val="75028736"/>
        <c:crosses val="autoZero"/>
        <c:auto val="1"/>
        <c:lblAlgn val="ctr"/>
        <c:lblOffset val="100"/>
      </c:catAx>
      <c:valAx>
        <c:axId val="7502873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0.10204081632653061"/>
              <c:y val="0.23559238998377921"/>
            </c:manualLayout>
          </c:layout>
        </c:title>
        <c:numFmt formatCode="General" sourceLinked="1"/>
        <c:majorTickMark val="none"/>
        <c:tickLblPos val="nextTo"/>
        <c:crossAx val="7502720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spPr>
    <a:solidFill>
      <a:schemeClr val="dk1"/>
    </a:solidFill>
    <a:ln w="25400" cap="flat" cmpd="sng" algn="ctr">
      <a:solidFill>
        <a:schemeClr val="dk1">
          <a:shade val="50000"/>
        </a:schemeClr>
      </a:solidFill>
      <a:prstDash val="solid"/>
    </a:ln>
    <a:effectLst/>
  </c:spPr>
  <c:txPr>
    <a:bodyPr/>
    <a:lstStyle/>
    <a:p>
      <a:pPr>
        <a:defRPr>
          <a:solidFill>
            <a:schemeClr val="lt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4360CB-C337-4F0D-A5C4-36B7EAD6A61F}" type="doc">
      <dgm:prSet loTypeId="urn:microsoft.com/office/officeart/2005/8/layout/venn1" loCatId="relationship" qsTypeId="urn:microsoft.com/office/officeart/2005/8/quickstyle/simple1" qsCatId="simple" csTypeId="urn:microsoft.com/office/officeart/2005/8/colors/colorful1" csCatId="colorful" phldr="1"/>
      <dgm:spPr/>
    </dgm:pt>
    <dgm:pt modelId="{89271BE9-097C-45B5-BE7A-48CEC61E7EBB}">
      <dgm:prSet phldrT="[Text]" custT="1"/>
      <dgm:spPr/>
      <dgm:t>
        <a:bodyPr/>
        <a:lstStyle/>
        <a:p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Facility &amp; equipment safety</a:t>
          </a:r>
          <a:endParaRPr lang="en-US" sz="1400" dirty="0">
            <a:latin typeface="Times New Roman" pitchFamily="18" charset="0"/>
            <a:cs typeface="Times New Roman" pitchFamily="18" charset="0"/>
          </a:endParaRPr>
        </a:p>
      </dgm:t>
    </dgm:pt>
    <dgm:pt modelId="{BD4F99CF-F1B2-4841-8198-4D8D9694D008}" type="parTrans" cxnId="{939249CD-9D6F-428D-BB83-DD1C3ECA6F68}">
      <dgm:prSet/>
      <dgm:spPr/>
      <dgm:t>
        <a:bodyPr/>
        <a:lstStyle/>
        <a:p>
          <a:endParaRPr lang="en-US"/>
        </a:p>
      </dgm:t>
    </dgm:pt>
    <dgm:pt modelId="{EA49CD61-4428-4D3C-A319-920F6265FF33}" type="sibTrans" cxnId="{939249CD-9D6F-428D-BB83-DD1C3ECA6F68}">
      <dgm:prSet/>
      <dgm:spPr/>
      <dgm:t>
        <a:bodyPr/>
        <a:lstStyle/>
        <a:p>
          <a:endParaRPr lang="en-US"/>
        </a:p>
      </dgm:t>
    </dgm:pt>
    <dgm:pt modelId="{2B00DDA2-F2E6-4FD4-9F82-4FC33B011267}">
      <dgm:prSet phldrT="[Text]" custT="1"/>
      <dgm:spPr/>
      <dgm:t>
        <a:bodyPr/>
        <a:lstStyle/>
        <a:p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Knowledge &amp; Skills</a:t>
          </a:r>
        </a:p>
      </dgm:t>
    </dgm:pt>
    <dgm:pt modelId="{3FAD0459-FEA8-48D3-ADBA-95B0C5FD9DFE}" type="parTrans" cxnId="{776C685C-C150-4A07-B7E8-933A09DA5FA9}">
      <dgm:prSet/>
      <dgm:spPr/>
      <dgm:t>
        <a:bodyPr/>
        <a:lstStyle/>
        <a:p>
          <a:endParaRPr lang="en-US"/>
        </a:p>
      </dgm:t>
    </dgm:pt>
    <dgm:pt modelId="{B60011DA-C0AD-4D02-BD2B-5B1B4DD2E3C5}" type="sibTrans" cxnId="{776C685C-C150-4A07-B7E8-933A09DA5FA9}">
      <dgm:prSet/>
      <dgm:spPr/>
      <dgm:t>
        <a:bodyPr/>
        <a:lstStyle/>
        <a:p>
          <a:endParaRPr lang="en-US"/>
        </a:p>
      </dgm:t>
    </dgm:pt>
    <dgm:pt modelId="{ED5A7A35-E6EF-4812-BF46-2A712BF08EF7}">
      <dgm:prSet phldrT="[Text]" custT="1"/>
      <dgm:spPr/>
      <dgm:t>
        <a:bodyPr/>
        <a:lstStyle/>
        <a:p>
          <a:r>
            <a:rPr lang="en-US" sz="1400" dirty="0" smtClean="0">
              <a:latin typeface="Times New Roman" pitchFamily="18" charset="0"/>
              <a:cs typeface="Times New Roman" pitchFamily="18" charset="0"/>
            </a:rPr>
            <a:t>Organizational Culture</a:t>
          </a:r>
        </a:p>
      </dgm:t>
    </dgm:pt>
    <dgm:pt modelId="{B5A17A44-6F46-40AF-B665-0C5031A3DEED}" type="parTrans" cxnId="{C5B599D6-1AC4-4277-9410-76F12DC8D472}">
      <dgm:prSet/>
      <dgm:spPr/>
      <dgm:t>
        <a:bodyPr/>
        <a:lstStyle/>
        <a:p>
          <a:endParaRPr lang="en-US"/>
        </a:p>
      </dgm:t>
    </dgm:pt>
    <dgm:pt modelId="{C8DAC312-718D-4073-873F-4AE2498045C7}" type="sibTrans" cxnId="{C5B599D6-1AC4-4277-9410-76F12DC8D472}">
      <dgm:prSet/>
      <dgm:spPr/>
      <dgm:t>
        <a:bodyPr/>
        <a:lstStyle/>
        <a:p>
          <a:endParaRPr lang="en-US"/>
        </a:p>
      </dgm:t>
    </dgm:pt>
    <dgm:pt modelId="{AB8B6280-A6A9-4293-82C5-A703A1BE7AE9}" type="pres">
      <dgm:prSet presAssocID="{184360CB-C337-4F0D-A5C4-36B7EAD6A61F}" presName="compositeShape" presStyleCnt="0">
        <dgm:presLayoutVars>
          <dgm:chMax val="7"/>
          <dgm:dir/>
          <dgm:resizeHandles val="exact"/>
        </dgm:presLayoutVars>
      </dgm:prSet>
      <dgm:spPr/>
    </dgm:pt>
    <dgm:pt modelId="{DA9DF298-AA1D-4253-9949-854B491AC8A6}" type="pres">
      <dgm:prSet presAssocID="{89271BE9-097C-45B5-BE7A-48CEC61E7EBB}" presName="circ1" presStyleLbl="vennNode1" presStyleIdx="0" presStyleCnt="3" custLinFactNeighborX="-2172" custLinFactNeighborY="384"/>
      <dgm:spPr/>
      <dgm:t>
        <a:bodyPr/>
        <a:lstStyle/>
        <a:p>
          <a:endParaRPr lang="en-US"/>
        </a:p>
      </dgm:t>
    </dgm:pt>
    <dgm:pt modelId="{80C04B9C-33C4-4052-BE14-679A941D592F}" type="pres">
      <dgm:prSet presAssocID="{89271BE9-097C-45B5-BE7A-48CEC61E7EB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0F39AD-38F1-4FD3-A74D-E701AFC7AD4C}" type="pres">
      <dgm:prSet presAssocID="{2B00DDA2-F2E6-4FD4-9F82-4FC33B011267}" presName="circ2" presStyleLbl="vennNode1" presStyleIdx="1" presStyleCnt="3"/>
      <dgm:spPr/>
      <dgm:t>
        <a:bodyPr/>
        <a:lstStyle/>
        <a:p>
          <a:endParaRPr lang="en-US"/>
        </a:p>
      </dgm:t>
    </dgm:pt>
    <dgm:pt modelId="{3FCF2242-EB4F-479F-941E-42085330D70A}" type="pres">
      <dgm:prSet presAssocID="{2B00DDA2-F2E6-4FD4-9F82-4FC33B01126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A6D203-C04B-45E7-A085-86AE443A7547}" type="pres">
      <dgm:prSet presAssocID="{ED5A7A35-E6EF-4812-BF46-2A712BF08EF7}" presName="circ3" presStyleLbl="vennNode1" presStyleIdx="2" presStyleCnt="3"/>
      <dgm:spPr/>
      <dgm:t>
        <a:bodyPr/>
        <a:lstStyle/>
        <a:p>
          <a:endParaRPr lang="en-US"/>
        </a:p>
      </dgm:t>
    </dgm:pt>
    <dgm:pt modelId="{E0E92E26-7786-49F2-93DF-E049A1D7D4A8}" type="pres">
      <dgm:prSet presAssocID="{ED5A7A35-E6EF-4812-BF46-2A712BF08EF7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39249CD-9D6F-428D-BB83-DD1C3ECA6F68}" srcId="{184360CB-C337-4F0D-A5C4-36B7EAD6A61F}" destId="{89271BE9-097C-45B5-BE7A-48CEC61E7EBB}" srcOrd="0" destOrd="0" parTransId="{BD4F99CF-F1B2-4841-8198-4D8D9694D008}" sibTransId="{EA49CD61-4428-4D3C-A319-920F6265FF33}"/>
    <dgm:cxn modelId="{31552CDE-ABB8-4907-8AF9-40C785E30209}" type="presOf" srcId="{ED5A7A35-E6EF-4812-BF46-2A712BF08EF7}" destId="{E0E92E26-7786-49F2-93DF-E049A1D7D4A8}" srcOrd="1" destOrd="0" presId="urn:microsoft.com/office/officeart/2005/8/layout/venn1"/>
    <dgm:cxn modelId="{9BC596DC-5B50-4EA1-BA7D-A8E2A326F5E2}" type="presOf" srcId="{2B00DDA2-F2E6-4FD4-9F82-4FC33B011267}" destId="{3FCF2242-EB4F-479F-941E-42085330D70A}" srcOrd="1" destOrd="0" presId="urn:microsoft.com/office/officeart/2005/8/layout/venn1"/>
    <dgm:cxn modelId="{A0054049-CEC7-497C-9B88-C7EE8D6759C2}" type="presOf" srcId="{89271BE9-097C-45B5-BE7A-48CEC61E7EBB}" destId="{80C04B9C-33C4-4052-BE14-679A941D592F}" srcOrd="1" destOrd="0" presId="urn:microsoft.com/office/officeart/2005/8/layout/venn1"/>
    <dgm:cxn modelId="{C5B599D6-1AC4-4277-9410-76F12DC8D472}" srcId="{184360CB-C337-4F0D-A5C4-36B7EAD6A61F}" destId="{ED5A7A35-E6EF-4812-BF46-2A712BF08EF7}" srcOrd="2" destOrd="0" parTransId="{B5A17A44-6F46-40AF-B665-0C5031A3DEED}" sibTransId="{C8DAC312-718D-4073-873F-4AE2498045C7}"/>
    <dgm:cxn modelId="{17745C02-76A6-4E0E-886F-CFE50DF083D3}" type="presOf" srcId="{ED5A7A35-E6EF-4812-BF46-2A712BF08EF7}" destId="{BAA6D203-C04B-45E7-A085-86AE443A7547}" srcOrd="0" destOrd="0" presId="urn:microsoft.com/office/officeart/2005/8/layout/venn1"/>
    <dgm:cxn modelId="{776C685C-C150-4A07-B7E8-933A09DA5FA9}" srcId="{184360CB-C337-4F0D-A5C4-36B7EAD6A61F}" destId="{2B00DDA2-F2E6-4FD4-9F82-4FC33B011267}" srcOrd="1" destOrd="0" parTransId="{3FAD0459-FEA8-48D3-ADBA-95B0C5FD9DFE}" sibTransId="{B60011DA-C0AD-4D02-BD2B-5B1B4DD2E3C5}"/>
    <dgm:cxn modelId="{3D6F42FA-D013-416D-BE8D-CC390D77B0B5}" type="presOf" srcId="{2B00DDA2-F2E6-4FD4-9F82-4FC33B011267}" destId="{FD0F39AD-38F1-4FD3-A74D-E701AFC7AD4C}" srcOrd="0" destOrd="0" presId="urn:microsoft.com/office/officeart/2005/8/layout/venn1"/>
    <dgm:cxn modelId="{61A8BEBD-1FC6-4A0B-BE75-C9A5B8DDE6CA}" type="presOf" srcId="{89271BE9-097C-45B5-BE7A-48CEC61E7EBB}" destId="{DA9DF298-AA1D-4253-9949-854B491AC8A6}" srcOrd="0" destOrd="0" presId="urn:microsoft.com/office/officeart/2005/8/layout/venn1"/>
    <dgm:cxn modelId="{A8F9F6A3-896F-49E2-8563-37F3D9CFA653}" type="presOf" srcId="{184360CB-C337-4F0D-A5C4-36B7EAD6A61F}" destId="{AB8B6280-A6A9-4293-82C5-A703A1BE7AE9}" srcOrd="0" destOrd="0" presId="urn:microsoft.com/office/officeart/2005/8/layout/venn1"/>
    <dgm:cxn modelId="{3F2E8F02-71DF-47E8-9F21-749F00E116BB}" type="presParOf" srcId="{AB8B6280-A6A9-4293-82C5-A703A1BE7AE9}" destId="{DA9DF298-AA1D-4253-9949-854B491AC8A6}" srcOrd="0" destOrd="0" presId="urn:microsoft.com/office/officeart/2005/8/layout/venn1"/>
    <dgm:cxn modelId="{B28EA3AB-85E9-4E6B-86EF-1B99C93581A9}" type="presParOf" srcId="{AB8B6280-A6A9-4293-82C5-A703A1BE7AE9}" destId="{80C04B9C-33C4-4052-BE14-679A941D592F}" srcOrd="1" destOrd="0" presId="urn:microsoft.com/office/officeart/2005/8/layout/venn1"/>
    <dgm:cxn modelId="{9A94E00A-70AB-4464-9207-0A1B0581EDC9}" type="presParOf" srcId="{AB8B6280-A6A9-4293-82C5-A703A1BE7AE9}" destId="{FD0F39AD-38F1-4FD3-A74D-E701AFC7AD4C}" srcOrd="2" destOrd="0" presId="urn:microsoft.com/office/officeart/2005/8/layout/venn1"/>
    <dgm:cxn modelId="{E273FC6E-C97D-41EB-B06A-701E6EF8B33C}" type="presParOf" srcId="{AB8B6280-A6A9-4293-82C5-A703A1BE7AE9}" destId="{3FCF2242-EB4F-479F-941E-42085330D70A}" srcOrd="3" destOrd="0" presId="urn:microsoft.com/office/officeart/2005/8/layout/venn1"/>
    <dgm:cxn modelId="{44F4740B-34CD-4840-9AB4-5BDEF86E857D}" type="presParOf" srcId="{AB8B6280-A6A9-4293-82C5-A703A1BE7AE9}" destId="{BAA6D203-C04B-45E7-A085-86AE443A7547}" srcOrd="4" destOrd="0" presId="urn:microsoft.com/office/officeart/2005/8/layout/venn1"/>
    <dgm:cxn modelId="{AD7D5EF2-4D5E-49CA-9489-5F90BBBE5F5A}" type="presParOf" srcId="{AB8B6280-A6A9-4293-82C5-A703A1BE7AE9}" destId="{E0E92E26-7786-49F2-93DF-E049A1D7D4A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3A36DCF-72CB-4640-97CD-306E0FA811AF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A842BF-30C6-4AD6-93AF-169784CDEDD7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Jeevan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jyoti</a:t>
          </a:r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hospital,allahabad,u.p</a:t>
          </a:r>
          <a:endParaRPr lang="en-US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6E145DC-754A-4CC2-BEF0-0C8B4BCA2C42}" type="parTrans" cxnId="{B8188C1E-2393-43C2-B80B-DFDDF3DC5DB0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F71FAFC-6DD7-49C9-AED8-1DA8B8504FA3}" type="sibTrans" cxnId="{B8188C1E-2393-43C2-B80B-DFDDF3DC5DB0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BBD4D82-D910-43EA-B5F8-B9FB6C48520A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Clinical Departments</a:t>
          </a:r>
          <a:endParaRPr lang="en-US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2B7C94C-AE7E-4182-BB87-C60D3393B9D4}" type="parTrans" cxnId="{DC29D110-F311-445E-8BF2-09CE5762CAE4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E544DA1-1A57-4F8C-8413-2577099DB177}" type="sibTrans" cxnId="{DC29D110-F311-445E-8BF2-09CE5762CAE4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D5EDDD54-A580-440E-8FE4-7B7C8FABE91A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Pharmacy</a:t>
          </a:r>
          <a:endParaRPr lang="en-US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7FAB83C-EC0E-45B7-8A62-C1B24C213EFC}" type="parTrans" cxnId="{5D3AECEE-E901-4020-8A2B-1039D16A1CA5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CBF78A9-4039-4A70-A5D9-7FBF03080B38}" type="sibTrans" cxnId="{5D3AECEE-E901-4020-8A2B-1039D16A1CA5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7D4C43F-A9D9-4FD7-B40B-97D5B3D43CE2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Laboratory</a:t>
          </a:r>
          <a:endParaRPr lang="en-US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A76EAA3-3A15-44F6-878D-F55614EB1D5F}" type="parTrans" cxnId="{BAD8A14D-ED40-4873-9981-9498171B5562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8249681-2361-4E09-9697-8AB8CC9D2590}" type="sibTrans" cxnId="{BAD8A14D-ED40-4873-9981-9498171B5562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B545D8-DB98-46EE-819B-C12B91073F54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Non Clinical Departments</a:t>
          </a:r>
          <a:endParaRPr lang="en-US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10E022-A52E-48E4-84A6-F8AF9B609ABE}" type="parTrans" cxnId="{B49A0813-9EF7-45CE-A38D-23F4C87B61D9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8220F3-3C15-48F1-9097-8CF5F03B5123}" type="sibTrans" cxnId="{B49A0813-9EF7-45CE-A38D-23F4C87B61D9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3008F1CB-7F5D-4393-87AE-9DC70C5A7101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Imaging</a:t>
          </a:r>
          <a:endParaRPr lang="en-US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950AC6C-143E-446E-9BB1-638DB1F19B0E}" type="parTrans" cxnId="{21C03105-2A87-4516-965D-87693B1D8E50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17D1E6-EE15-4CD7-B580-7E086A677866}" type="sibTrans" cxnId="{21C03105-2A87-4516-965D-87693B1D8E50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455F418-7F06-4C16-985C-952AB4DE8C6D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Nursing</a:t>
          </a:r>
          <a:endParaRPr lang="en-US" sz="1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B28CF61-D914-4F02-86E9-BF948AC57AC8}" type="parTrans" cxnId="{EF046B1C-84D3-445C-A84A-C94FCA0432E3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D3D603-67CA-4A0C-A517-F85BA858A8D9}" type="sibTrans" cxnId="{EF046B1C-84D3-445C-A84A-C94FCA0432E3}">
      <dgm:prSet/>
      <dgm:spPr/>
      <dgm:t>
        <a:bodyPr/>
        <a:lstStyle/>
        <a:p>
          <a:endParaRPr lang="en-US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6A6D6D22-B4D5-446F-B042-7B94BA00B996}" type="pres">
      <dgm:prSet presAssocID="{23A36DCF-72CB-4640-97CD-306E0FA811A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DDDB11-75B0-4CC8-8F79-5A4E31C413F0}" type="pres">
      <dgm:prSet presAssocID="{23A36DCF-72CB-4640-97CD-306E0FA811AF}" presName="hierFlow" presStyleCnt="0"/>
      <dgm:spPr/>
    </dgm:pt>
    <dgm:pt modelId="{9E341E49-7526-4E6B-AB02-6C105BD2CB80}" type="pres">
      <dgm:prSet presAssocID="{23A36DCF-72CB-4640-97CD-306E0FA811A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962C42E2-6E74-48AA-8BA0-C4B95253AEA3}" type="pres">
      <dgm:prSet presAssocID="{8EA842BF-30C6-4AD6-93AF-169784CDEDD7}" presName="Name14" presStyleCnt="0"/>
      <dgm:spPr/>
    </dgm:pt>
    <dgm:pt modelId="{40F5B088-AA22-4969-B793-8368DDB7432F}" type="pres">
      <dgm:prSet presAssocID="{8EA842BF-30C6-4AD6-93AF-169784CDEDD7}" presName="level1Shape" presStyleLbl="node0" presStyleIdx="0" presStyleCnt="1" custScaleX="181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9604F84-D331-4B62-84E5-14F264807B35}" type="pres">
      <dgm:prSet presAssocID="{8EA842BF-30C6-4AD6-93AF-169784CDEDD7}" presName="hierChild2" presStyleCnt="0"/>
      <dgm:spPr/>
    </dgm:pt>
    <dgm:pt modelId="{39F907A2-908A-4E0A-A00C-C822B731ED6C}" type="pres">
      <dgm:prSet presAssocID="{72B7C94C-AE7E-4182-BB87-C60D3393B9D4}" presName="Name19" presStyleLbl="parChTrans1D2" presStyleIdx="0" presStyleCnt="2"/>
      <dgm:spPr/>
      <dgm:t>
        <a:bodyPr/>
        <a:lstStyle/>
        <a:p>
          <a:endParaRPr lang="en-US"/>
        </a:p>
      </dgm:t>
    </dgm:pt>
    <dgm:pt modelId="{130EA63F-4DE9-441A-B655-F820AC8440EF}" type="pres">
      <dgm:prSet presAssocID="{9BBD4D82-D910-43EA-B5F8-B9FB6C48520A}" presName="Name21" presStyleCnt="0"/>
      <dgm:spPr/>
    </dgm:pt>
    <dgm:pt modelId="{46444C21-468A-4EB7-B735-D6928801A3CF}" type="pres">
      <dgm:prSet presAssocID="{9BBD4D82-D910-43EA-B5F8-B9FB6C48520A}" presName="level2Shape" presStyleLbl="node2" presStyleIdx="0" presStyleCnt="2"/>
      <dgm:spPr/>
      <dgm:t>
        <a:bodyPr/>
        <a:lstStyle/>
        <a:p>
          <a:endParaRPr lang="en-US"/>
        </a:p>
      </dgm:t>
    </dgm:pt>
    <dgm:pt modelId="{5D00FC38-8022-4780-B106-38B2EA34CA78}" type="pres">
      <dgm:prSet presAssocID="{9BBD4D82-D910-43EA-B5F8-B9FB6C48520A}" presName="hierChild3" presStyleCnt="0"/>
      <dgm:spPr/>
    </dgm:pt>
    <dgm:pt modelId="{F6FF6FD0-C745-4BD9-B4FD-66E437339312}" type="pres">
      <dgm:prSet presAssocID="{97FAB83C-EC0E-45B7-8A62-C1B24C213EFC}" presName="Name19" presStyleLbl="parChTrans1D3" presStyleIdx="0" presStyleCnt="4"/>
      <dgm:spPr/>
      <dgm:t>
        <a:bodyPr/>
        <a:lstStyle/>
        <a:p>
          <a:endParaRPr lang="en-US"/>
        </a:p>
      </dgm:t>
    </dgm:pt>
    <dgm:pt modelId="{64FC5D68-4B2E-4A57-8FD0-D5AE2A1A3587}" type="pres">
      <dgm:prSet presAssocID="{D5EDDD54-A580-440E-8FE4-7B7C8FABE91A}" presName="Name21" presStyleCnt="0"/>
      <dgm:spPr/>
    </dgm:pt>
    <dgm:pt modelId="{7B44966D-A482-4C8C-860D-37A4D76D95E5}" type="pres">
      <dgm:prSet presAssocID="{D5EDDD54-A580-440E-8FE4-7B7C8FABE91A}" presName="level2Shape" presStyleLbl="node3" presStyleIdx="0" presStyleCnt="4"/>
      <dgm:spPr/>
      <dgm:t>
        <a:bodyPr/>
        <a:lstStyle/>
        <a:p>
          <a:endParaRPr lang="en-US"/>
        </a:p>
      </dgm:t>
    </dgm:pt>
    <dgm:pt modelId="{151B22C4-2B8C-4428-B675-E7F57E6AE768}" type="pres">
      <dgm:prSet presAssocID="{D5EDDD54-A580-440E-8FE4-7B7C8FABE91A}" presName="hierChild3" presStyleCnt="0"/>
      <dgm:spPr/>
    </dgm:pt>
    <dgm:pt modelId="{DF8E6608-FB6F-49BB-AF29-6EEE8BC087DF}" type="pres">
      <dgm:prSet presAssocID="{6A76EAA3-3A15-44F6-878D-F55614EB1D5F}" presName="Name19" presStyleLbl="parChTrans1D3" presStyleIdx="1" presStyleCnt="4"/>
      <dgm:spPr/>
      <dgm:t>
        <a:bodyPr/>
        <a:lstStyle/>
        <a:p>
          <a:endParaRPr lang="en-US"/>
        </a:p>
      </dgm:t>
    </dgm:pt>
    <dgm:pt modelId="{E6CA0DC7-B635-4E04-B639-BB6BC6690A15}" type="pres">
      <dgm:prSet presAssocID="{57D4C43F-A9D9-4FD7-B40B-97D5B3D43CE2}" presName="Name21" presStyleCnt="0"/>
      <dgm:spPr/>
    </dgm:pt>
    <dgm:pt modelId="{925FB952-5FBB-4C0E-A208-45D33C913AA4}" type="pres">
      <dgm:prSet presAssocID="{57D4C43F-A9D9-4FD7-B40B-97D5B3D43CE2}" presName="level2Shape" presStyleLbl="node3" presStyleIdx="1" presStyleCnt="4"/>
      <dgm:spPr/>
      <dgm:t>
        <a:bodyPr/>
        <a:lstStyle/>
        <a:p>
          <a:endParaRPr lang="en-US"/>
        </a:p>
      </dgm:t>
    </dgm:pt>
    <dgm:pt modelId="{CB135AE3-6ED8-41D6-8D21-9421ED4076F9}" type="pres">
      <dgm:prSet presAssocID="{57D4C43F-A9D9-4FD7-B40B-97D5B3D43CE2}" presName="hierChild3" presStyleCnt="0"/>
      <dgm:spPr/>
    </dgm:pt>
    <dgm:pt modelId="{56AA94F5-073A-4ECF-ABA8-F327F2F3FE9D}" type="pres">
      <dgm:prSet presAssocID="{B950AC6C-143E-446E-9BB1-638DB1F19B0E}" presName="Name19" presStyleLbl="parChTrans1D3" presStyleIdx="2" presStyleCnt="4"/>
      <dgm:spPr/>
      <dgm:t>
        <a:bodyPr/>
        <a:lstStyle/>
        <a:p>
          <a:endParaRPr lang="en-US"/>
        </a:p>
      </dgm:t>
    </dgm:pt>
    <dgm:pt modelId="{BCD9A8C8-2059-4738-8FD2-4A5D36FF5D42}" type="pres">
      <dgm:prSet presAssocID="{3008F1CB-7F5D-4393-87AE-9DC70C5A7101}" presName="Name21" presStyleCnt="0"/>
      <dgm:spPr/>
    </dgm:pt>
    <dgm:pt modelId="{9E616153-422A-485F-A03A-A3A54EA02547}" type="pres">
      <dgm:prSet presAssocID="{3008F1CB-7F5D-4393-87AE-9DC70C5A7101}" presName="level2Shape" presStyleLbl="node3" presStyleIdx="2" presStyleCnt="4"/>
      <dgm:spPr/>
      <dgm:t>
        <a:bodyPr/>
        <a:lstStyle/>
        <a:p>
          <a:endParaRPr lang="en-US"/>
        </a:p>
      </dgm:t>
    </dgm:pt>
    <dgm:pt modelId="{5388D528-CB76-49CB-A2B4-39B3C466E2EB}" type="pres">
      <dgm:prSet presAssocID="{3008F1CB-7F5D-4393-87AE-9DC70C5A7101}" presName="hierChild3" presStyleCnt="0"/>
      <dgm:spPr/>
    </dgm:pt>
    <dgm:pt modelId="{E8C225B0-97CB-490A-B310-7275D0740FFF}" type="pres">
      <dgm:prSet presAssocID="{5B28CF61-D914-4F02-86E9-BF948AC57AC8}" presName="Name19" presStyleLbl="parChTrans1D3" presStyleIdx="3" presStyleCnt="4"/>
      <dgm:spPr/>
      <dgm:t>
        <a:bodyPr/>
        <a:lstStyle/>
        <a:p>
          <a:endParaRPr lang="en-US"/>
        </a:p>
      </dgm:t>
    </dgm:pt>
    <dgm:pt modelId="{22006CBF-A382-4B4F-B2D1-FFF76CF4096E}" type="pres">
      <dgm:prSet presAssocID="{F455F418-7F06-4C16-985C-952AB4DE8C6D}" presName="Name21" presStyleCnt="0"/>
      <dgm:spPr/>
    </dgm:pt>
    <dgm:pt modelId="{BFA5FA25-4A14-42A8-A0BE-07E2E565A091}" type="pres">
      <dgm:prSet presAssocID="{F455F418-7F06-4C16-985C-952AB4DE8C6D}" presName="level2Shape" presStyleLbl="node3" presStyleIdx="3" presStyleCnt="4"/>
      <dgm:spPr/>
      <dgm:t>
        <a:bodyPr/>
        <a:lstStyle/>
        <a:p>
          <a:endParaRPr lang="en-US"/>
        </a:p>
      </dgm:t>
    </dgm:pt>
    <dgm:pt modelId="{E44A580B-D25D-4E22-B67F-7E69A8132C39}" type="pres">
      <dgm:prSet presAssocID="{F455F418-7F06-4C16-985C-952AB4DE8C6D}" presName="hierChild3" presStyleCnt="0"/>
      <dgm:spPr/>
    </dgm:pt>
    <dgm:pt modelId="{71F64ACE-D1DF-430C-BE2D-C5B1B73F9A67}" type="pres">
      <dgm:prSet presAssocID="{4C10E022-A52E-48E4-84A6-F8AF9B609ABE}" presName="Name19" presStyleLbl="parChTrans1D2" presStyleIdx="1" presStyleCnt="2"/>
      <dgm:spPr/>
      <dgm:t>
        <a:bodyPr/>
        <a:lstStyle/>
        <a:p>
          <a:endParaRPr lang="en-US"/>
        </a:p>
      </dgm:t>
    </dgm:pt>
    <dgm:pt modelId="{93EAC4EB-6027-4B89-BB51-31AA8EF7B385}" type="pres">
      <dgm:prSet presAssocID="{59B545D8-DB98-46EE-819B-C12B91073F54}" presName="Name21" presStyleCnt="0"/>
      <dgm:spPr/>
    </dgm:pt>
    <dgm:pt modelId="{86ED4BAE-6A90-49AF-812E-A1BFB4D151D4}" type="pres">
      <dgm:prSet presAssocID="{59B545D8-DB98-46EE-819B-C12B91073F54}" presName="level2Shape" presStyleLbl="node2" presStyleIdx="1" presStyleCnt="2"/>
      <dgm:spPr/>
      <dgm:t>
        <a:bodyPr/>
        <a:lstStyle/>
        <a:p>
          <a:endParaRPr lang="en-US"/>
        </a:p>
      </dgm:t>
    </dgm:pt>
    <dgm:pt modelId="{AD3B7156-29BE-418C-AFA9-C022F88A2835}" type="pres">
      <dgm:prSet presAssocID="{59B545D8-DB98-46EE-819B-C12B91073F54}" presName="hierChild3" presStyleCnt="0"/>
      <dgm:spPr/>
    </dgm:pt>
    <dgm:pt modelId="{D48CD66D-C748-416F-BDED-9E1987A2DDD0}" type="pres">
      <dgm:prSet presAssocID="{23A36DCF-72CB-4640-97CD-306E0FA811AF}" presName="bgShapesFlow" presStyleCnt="0"/>
      <dgm:spPr/>
    </dgm:pt>
  </dgm:ptLst>
  <dgm:cxnLst>
    <dgm:cxn modelId="{D01BE11A-F82A-4B03-B1ED-BF9DDA5A74AB}" type="presOf" srcId="{6A76EAA3-3A15-44F6-878D-F55614EB1D5F}" destId="{DF8E6608-FB6F-49BB-AF29-6EEE8BC087DF}" srcOrd="0" destOrd="0" presId="urn:microsoft.com/office/officeart/2005/8/layout/hierarchy6"/>
    <dgm:cxn modelId="{FFE4A1D1-E765-4E30-9F8C-1534FDF54B2C}" type="presOf" srcId="{B950AC6C-143E-446E-9BB1-638DB1F19B0E}" destId="{56AA94F5-073A-4ECF-ABA8-F327F2F3FE9D}" srcOrd="0" destOrd="0" presId="urn:microsoft.com/office/officeart/2005/8/layout/hierarchy6"/>
    <dgm:cxn modelId="{F59DE442-23C9-49F3-A6BE-FA22DFBE234A}" type="presOf" srcId="{9BBD4D82-D910-43EA-B5F8-B9FB6C48520A}" destId="{46444C21-468A-4EB7-B735-D6928801A3CF}" srcOrd="0" destOrd="0" presId="urn:microsoft.com/office/officeart/2005/8/layout/hierarchy6"/>
    <dgm:cxn modelId="{7321EC86-C99D-4828-B692-9CA1908A4DCC}" type="presOf" srcId="{72B7C94C-AE7E-4182-BB87-C60D3393B9D4}" destId="{39F907A2-908A-4E0A-A00C-C822B731ED6C}" srcOrd="0" destOrd="0" presId="urn:microsoft.com/office/officeart/2005/8/layout/hierarchy6"/>
    <dgm:cxn modelId="{4D5E6066-DE96-480A-93FA-0EAF1791FE29}" type="presOf" srcId="{59B545D8-DB98-46EE-819B-C12B91073F54}" destId="{86ED4BAE-6A90-49AF-812E-A1BFB4D151D4}" srcOrd="0" destOrd="0" presId="urn:microsoft.com/office/officeart/2005/8/layout/hierarchy6"/>
    <dgm:cxn modelId="{5C3F8F3F-D919-4A62-A9A8-62DE0F479CA3}" type="presOf" srcId="{97FAB83C-EC0E-45B7-8A62-C1B24C213EFC}" destId="{F6FF6FD0-C745-4BD9-B4FD-66E437339312}" srcOrd="0" destOrd="0" presId="urn:microsoft.com/office/officeart/2005/8/layout/hierarchy6"/>
    <dgm:cxn modelId="{EB23EEEC-6770-41A8-ACD4-3ADFEF5EB4DC}" type="presOf" srcId="{D5EDDD54-A580-440E-8FE4-7B7C8FABE91A}" destId="{7B44966D-A482-4C8C-860D-37A4D76D95E5}" srcOrd="0" destOrd="0" presId="urn:microsoft.com/office/officeart/2005/8/layout/hierarchy6"/>
    <dgm:cxn modelId="{5D3AECEE-E901-4020-8A2B-1039D16A1CA5}" srcId="{9BBD4D82-D910-43EA-B5F8-B9FB6C48520A}" destId="{D5EDDD54-A580-440E-8FE4-7B7C8FABE91A}" srcOrd="0" destOrd="0" parTransId="{97FAB83C-EC0E-45B7-8A62-C1B24C213EFC}" sibTransId="{5CBF78A9-4039-4A70-A5D9-7FBF03080B38}"/>
    <dgm:cxn modelId="{A84AAD57-2009-4305-812E-288117F4C3BF}" type="presOf" srcId="{57D4C43F-A9D9-4FD7-B40B-97D5B3D43CE2}" destId="{925FB952-5FBB-4C0E-A208-45D33C913AA4}" srcOrd="0" destOrd="0" presId="urn:microsoft.com/office/officeart/2005/8/layout/hierarchy6"/>
    <dgm:cxn modelId="{8B8E05A0-1CE3-46BD-9BCB-9BBFA4F2D7D3}" type="presOf" srcId="{3008F1CB-7F5D-4393-87AE-9DC70C5A7101}" destId="{9E616153-422A-485F-A03A-A3A54EA02547}" srcOrd="0" destOrd="0" presId="urn:microsoft.com/office/officeart/2005/8/layout/hierarchy6"/>
    <dgm:cxn modelId="{DC29D110-F311-445E-8BF2-09CE5762CAE4}" srcId="{8EA842BF-30C6-4AD6-93AF-169784CDEDD7}" destId="{9BBD4D82-D910-43EA-B5F8-B9FB6C48520A}" srcOrd="0" destOrd="0" parTransId="{72B7C94C-AE7E-4182-BB87-C60D3393B9D4}" sibTransId="{8E544DA1-1A57-4F8C-8413-2577099DB177}"/>
    <dgm:cxn modelId="{BAD8A14D-ED40-4873-9981-9498171B5562}" srcId="{9BBD4D82-D910-43EA-B5F8-B9FB6C48520A}" destId="{57D4C43F-A9D9-4FD7-B40B-97D5B3D43CE2}" srcOrd="1" destOrd="0" parTransId="{6A76EAA3-3A15-44F6-878D-F55614EB1D5F}" sibTransId="{08249681-2361-4E09-9697-8AB8CC9D2590}"/>
    <dgm:cxn modelId="{EF046B1C-84D3-445C-A84A-C94FCA0432E3}" srcId="{9BBD4D82-D910-43EA-B5F8-B9FB6C48520A}" destId="{F455F418-7F06-4C16-985C-952AB4DE8C6D}" srcOrd="3" destOrd="0" parTransId="{5B28CF61-D914-4F02-86E9-BF948AC57AC8}" sibTransId="{A4D3D603-67CA-4A0C-A517-F85BA858A8D9}"/>
    <dgm:cxn modelId="{629436E1-8984-4F68-8C34-E17DE941E23B}" type="presOf" srcId="{4C10E022-A52E-48E4-84A6-F8AF9B609ABE}" destId="{71F64ACE-D1DF-430C-BE2D-C5B1B73F9A67}" srcOrd="0" destOrd="0" presId="urn:microsoft.com/office/officeart/2005/8/layout/hierarchy6"/>
    <dgm:cxn modelId="{8E56BA89-EA41-4C22-80AC-6838DD89C1C0}" type="presOf" srcId="{5B28CF61-D914-4F02-86E9-BF948AC57AC8}" destId="{E8C225B0-97CB-490A-B310-7275D0740FFF}" srcOrd="0" destOrd="0" presId="urn:microsoft.com/office/officeart/2005/8/layout/hierarchy6"/>
    <dgm:cxn modelId="{D0DD11BF-BD85-4E7D-9BF6-CD8C272EF469}" type="presOf" srcId="{23A36DCF-72CB-4640-97CD-306E0FA811AF}" destId="{6A6D6D22-B4D5-446F-B042-7B94BA00B996}" srcOrd="0" destOrd="0" presId="urn:microsoft.com/office/officeart/2005/8/layout/hierarchy6"/>
    <dgm:cxn modelId="{24598F97-8114-40EC-BC38-B1B152C18813}" type="presOf" srcId="{F455F418-7F06-4C16-985C-952AB4DE8C6D}" destId="{BFA5FA25-4A14-42A8-A0BE-07E2E565A091}" srcOrd="0" destOrd="0" presId="urn:microsoft.com/office/officeart/2005/8/layout/hierarchy6"/>
    <dgm:cxn modelId="{B8188C1E-2393-43C2-B80B-DFDDF3DC5DB0}" srcId="{23A36DCF-72CB-4640-97CD-306E0FA811AF}" destId="{8EA842BF-30C6-4AD6-93AF-169784CDEDD7}" srcOrd="0" destOrd="0" parTransId="{46E145DC-754A-4CC2-BEF0-0C8B4BCA2C42}" sibTransId="{CF71FAFC-6DD7-49C9-AED8-1DA8B8504FA3}"/>
    <dgm:cxn modelId="{97C85946-4260-4EB2-8A27-4E9ED26F9727}" type="presOf" srcId="{8EA842BF-30C6-4AD6-93AF-169784CDEDD7}" destId="{40F5B088-AA22-4969-B793-8368DDB7432F}" srcOrd="0" destOrd="0" presId="urn:microsoft.com/office/officeart/2005/8/layout/hierarchy6"/>
    <dgm:cxn modelId="{B49A0813-9EF7-45CE-A38D-23F4C87B61D9}" srcId="{8EA842BF-30C6-4AD6-93AF-169784CDEDD7}" destId="{59B545D8-DB98-46EE-819B-C12B91073F54}" srcOrd="1" destOrd="0" parTransId="{4C10E022-A52E-48E4-84A6-F8AF9B609ABE}" sibTransId="{598220F3-3C15-48F1-9097-8CF5F03B5123}"/>
    <dgm:cxn modelId="{21C03105-2A87-4516-965D-87693B1D8E50}" srcId="{9BBD4D82-D910-43EA-B5F8-B9FB6C48520A}" destId="{3008F1CB-7F5D-4393-87AE-9DC70C5A7101}" srcOrd="2" destOrd="0" parTransId="{B950AC6C-143E-446E-9BB1-638DB1F19B0E}" sibTransId="{5317D1E6-EE15-4CD7-B580-7E086A677866}"/>
    <dgm:cxn modelId="{54ADDB44-ECC7-4533-84E7-5687D49BAEBF}" type="presParOf" srcId="{6A6D6D22-B4D5-446F-B042-7B94BA00B996}" destId="{48DDDB11-75B0-4CC8-8F79-5A4E31C413F0}" srcOrd="0" destOrd="0" presId="urn:microsoft.com/office/officeart/2005/8/layout/hierarchy6"/>
    <dgm:cxn modelId="{584A49DD-0CD8-49DB-824B-68792D351FE2}" type="presParOf" srcId="{48DDDB11-75B0-4CC8-8F79-5A4E31C413F0}" destId="{9E341E49-7526-4E6B-AB02-6C105BD2CB80}" srcOrd="0" destOrd="0" presId="urn:microsoft.com/office/officeart/2005/8/layout/hierarchy6"/>
    <dgm:cxn modelId="{2644F86A-0698-411F-9BAD-804FFD05592E}" type="presParOf" srcId="{9E341E49-7526-4E6B-AB02-6C105BD2CB80}" destId="{962C42E2-6E74-48AA-8BA0-C4B95253AEA3}" srcOrd="0" destOrd="0" presId="urn:microsoft.com/office/officeart/2005/8/layout/hierarchy6"/>
    <dgm:cxn modelId="{2A872452-29BE-411F-A1A3-465A30B13B1B}" type="presParOf" srcId="{962C42E2-6E74-48AA-8BA0-C4B95253AEA3}" destId="{40F5B088-AA22-4969-B793-8368DDB7432F}" srcOrd="0" destOrd="0" presId="urn:microsoft.com/office/officeart/2005/8/layout/hierarchy6"/>
    <dgm:cxn modelId="{D6BA4C45-6A83-484C-B549-1E5AF735016D}" type="presParOf" srcId="{962C42E2-6E74-48AA-8BA0-C4B95253AEA3}" destId="{C9604F84-D331-4B62-84E5-14F264807B35}" srcOrd="1" destOrd="0" presId="urn:microsoft.com/office/officeart/2005/8/layout/hierarchy6"/>
    <dgm:cxn modelId="{350317F6-8175-45EB-9A62-403626902953}" type="presParOf" srcId="{C9604F84-D331-4B62-84E5-14F264807B35}" destId="{39F907A2-908A-4E0A-A00C-C822B731ED6C}" srcOrd="0" destOrd="0" presId="urn:microsoft.com/office/officeart/2005/8/layout/hierarchy6"/>
    <dgm:cxn modelId="{C04F4297-71E1-4220-AA7D-6E0A03C003A4}" type="presParOf" srcId="{C9604F84-D331-4B62-84E5-14F264807B35}" destId="{130EA63F-4DE9-441A-B655-F820AC8440EF}" srcOrd="1" destOrd="0" presId="urn:microsoft.com/office/officeart/2005/8/layout/hierarchy6"/>
    <dgm:cxn modelId="{D3AC5903-BC94-4730-B642-CC1966FC764E}" type="presParOf" srcId="{130EA63F-4DE9-441A-B655-F820AC8440EF}" destId="{46444C21-468A-4EB7-B735-D6928801A3CF}" srcOrd="0" destOrd="0" presId="urn:microsoft.com/office/officeart/2005/8/layout/hierarchy6"/>
    <dgm:cxn modelId="{E5C5AD71-AF70-4848-8D34-DC6498375FDD}" type="presParOf" srcId="{130EA63F-4DE9-441A-B655-F820AC8440EF}" destId="{5D00FC38-8022-4780-B106-38B2EA34CA78}" srcOrd="1" destOrd="0" presId="urn:microsoft.com/office/officeart/2005/8/layout/hierarchy6"/>
    <dgm:cxn modelId="{1CB36DBF-80F6-4778-AD0F-532EE8AD2D25}" type="presParOf" srcId="{5D00FC38-8022-4780-B106-38B2EA34CA78}" destId="{F6FF6FD0-C745-4BD9-B4FD-66E437339312}" srcOrd="0" destOrd="0" presId="urn:microsoft.com/office/officeart/2005/8/layout/hierarchy6"/>
    <dgm:cxn modelId="{03083079-EF23-43FB-A9B8-E049CEA1405B}" type="presParOf" srcId="{5D00FC38-8022-4780-B106-38B2EA34CA78}" destId="{64FC5D68-4B2E-4A57-8FD0-D5AE2A1A3587}" srcOrd="1" destOrd="0" presId="urn:microsoft.com/office/officeart/2005/8/layout/hierarchy6"/>
    <dgm:cxn modelId="{8F86E935-20D0-4280-B1E5-E9039B18DB5E}" type="presParOf" srcId="{64FC5D68-4B2E-4A57-8FD0-D5AE2A1A3587}" destId="{7B44966D-A482-4C8C-860D-37A4D76D95E5}" srcOrd="0" destOrd="0" presId="urn:microsoft.com/office/officeart/2005/8/layout/hierarchy6"/>
    <dgm:cxn modelId="{BB3920D7-952D-49AB-8173-ADC250A133CA}" type="presParOf" srcId="{64FC5D68-4B2E-4A57-8FD0-D5AE2A1A3587}" destId="{151B22C4-2B8C-4428-B675-E7F57E6AE768}" srcOrd="1" destOrd="0" presId="urn:microsoft.com/office/officeart/2005/8/layout/hierarchy6"/>
    <dgm:cxn modelId="{95F77E20-7B1F-4E56-8073-AC8C5CAB19C4}" type="presParOf" srcId="{5D00FC38-8022-4780-B106-38B2EA34CA78}" destId="{DF8E6608-FB6F-49BB-AF29-6EEE8BC087DF}" srcOrd="2" destOrd="0" presId="urn:microsoft.com/office/officeart/2005/8/layout/hierarchy6"/>
    <dgm:cxn modelId="{BDBAC41E-484E-4255-B877-9B02B4FD70B6}" type="presParOf" srcId="{5D00FC38-8022-4780-B106-38B2EA34CA78}" destId="{E6CA0DC7-B635-4E04-B639-BB6BC6690A15}" srcOrd="3" destOrd="0" presId="urn:microsoft.com/office/officeart/2005/8/layout/hierarchy6"/>
    <dgm:cxn modelId="{805B4EBA-7D8A-476C-A1DD-55994CE1A932}" type="presParOf" srcId="{E6CA0DC7-B635-4E04-B639-BB6BC6690A15}" destId="{925FB952-5FBB-4C0E-A208-45D33C913AA4}" srcOrd="0" destOrd="0" presId="urn:microsoft.com/office/officeart/2005/8/layout/hierarchy6"/>
    <dgm:cxn modelId="{43BFC5EC-3E5E-46EB-B096-439760E00918}" type="presParOf" srcId="{E6CA0DC7-B635-4E04-B639-BB6BC6690A15}" destId="{CB135AE3-6ED8-41D6-8D21-9421ED4076F9}" srcOrd="1" destOrd="0" presId="urn:microsoft.com/office/officeart/2005/8/layout/hierarchy6"/>
    <dgm:cxn modelId="{AE90D668-385E-414B-8239-E5F4B8C955B7}" type="presParOf" srcId="{5D00FC38-8022-4780-B106-38B2EA34CA78}" destId="{56AA94F5-073A-4ECF-ABA8-F327F2F3FE9D}" srcOrd="4" destOrd="0" presId="urn:microsoft.com/office/officeart/2005/8/layout/hierarchy6"/>
    <dgm:cxn modelId="{FD114EB7-483A-458F-BC20-12123ABEE1B5}" type="presParOf" srcId="{5D00FC38-8022-4780-B106-38B2EA34CA78}" destId="{BCD9A8C8-2059-4738-8FD2-4A5D36FF5D42}" srcOrd="5" destOrd="0" presId="urn:microsoft.com/office/officeart/2005/8/layout/hierarchy6"/>
    <dgm:cxn modelId="{32472BE7-887A-4A57-A26C-F840B1731018}" type="presParOf" srcId="{BCD9A8C8-2059-4738-8FD2-4A5D36FF5D42}" destId="{9E616153-422A-485F-A03A-A3A54EA02547}" srcOrd="0" destOrd="0" presId="urn:microsoft.com/office/officeart/2005/8/layout/hierarchy6"/>
    <dgm:cxn modelId="{46AC364A-7D04-45DA-ADE9-24997C1557D4}" type="presParOf" srcId="{BCD9A8C8-2059-4738-8FD2-4A5D36FF5D42}" destId="{5388D528-CB76-49CB-A2B4-39B3C466E2EB}" srcOrd="1" destOrd="0" presId="urn:microsoft.com/office/officeart/2005/8/layout/hierarchy6"/>
    <dgm:cxn modelId="{B763717E-E2B8-428A-9DF5-7704E19446E1}" type="presParOf" srcId="{5D00FC38-8022-4780-B106-38B2EA34CA78}" destId="{E8C225B0-97CB-490A-B310-7275D0740FFF}" srcOrd="6" destOrd="0" presId="urn:microsoft.com/office/officeart/2005/8/layout/hierarchy6"/>
    <dgm:cxn modelId="{B83A6499-23AE-4E9A-B8E9-BB1CD444CE49}" type="presParOf" srcId="{5D00FC38-8022-4780-B106-38B2EA34CA78}" destId="{22006CBF-A382-4B4F-B2D1-FFF76CF4096E}" srcOrd="7" destOrd="0" presId="urn:microsoft.com/office/officeart/2005/8/layout/hierarchy6"/>
    <dgm:cxn modelId="{4A38277E-DB5D-44BD-8B36-DE32C757FF83}" type="presParOf" srcId="{22006CBF-A382-4B4F-B2D1-FFF76CF4096E}" destId="{BFA5FA25-4A14-42A8-A0BE-07E2E565A091}" srcOrd="0" destOrd="0" presId="urn:microsoft.com/office/officeart/2005/8/layout/hierarchy6"/>
    <dgm:cxn modelId="{07E52FA7-50FF-46A6-9CAE-FFCF4C26EEC3}" type="presParOf" srcId="{22006CBF-A382-4B4F-B2D1-FFF76CF4096E}" destId="{E44A580B-D25D-4E22-B67F-7E69A8132C39}" srcOrd="1" destOrd="0" presId="urn:microsoft.com/office/officeart/2005/8/layout/hierarchy6"/>
    <dgm:cxn modelId="{EEBEF32C-55CD-4627-87B8-F7B00A3A187F}" type="presParOf" srcId="{C9604F84-D331-4B62-84E5-14F264807B35}" destId="{71F64ACE-D1DF-430C-BE2D-C5B1B73F9A67}" srcOrd="2" destOrd="0" presId="urn:microsoft.com/office/officeart/2005/8/layout/hierarchy6"/>
    <dgm:cxn modelId="{D29668E2-A5F7-41C5-95A7-F84BC40FAEB6}" type="presParOf" srcId="{C9604F84-D331-4B62-84E5-14F264807B35}" destId="{93EAC4EB-6027-4B89-BB51-31AA8EF7B385}" srcOrd="3" destOrd="0" presId="urn:microsoft.com/office/officeart/2005/8/layout/hierarchy6"/>
    <dgm:cxn modelId="{9FF87B08-BD99-4D0D-BFA5-27F75266254B}" type="presParOf" srcId="{93EAC4EB-6027-4B89-BB51-31AA8EF7B385}" destId="{86ED4BAE-6A90-49AF-812E-A1BFB4D151D4}" srcOrd="0" destOrd="0" presId="urn:microsoft.com/office/officeart/2005/8/layout/hierarchy6"/>
    <dgm:cxn modelId="{522B3F8E-276D-4C7B-9A8B-A5D02FAFFC89}" type="presParOf" srcId="{93EAC4EB-6027-4B89-BB51-31AA8EF7B385}" destId="{AD3B7156-29BE-418C-AFA9-C022F88A2835}" srcOrd="1" destOrd="0" presId="urn:microsoft.com/office/officeart/2005/8/layout/hierarchy6"/>
    <dgm:cxn modelId="{64A64F92-E9F4-46F7-A90D-03A8DE47EBA4}" type="presParOf" srcId="{6A6D6D22-B4D5-446F-B042-7B94BA00B996}" destId="{D48CD66D-C748-416F-BDED-9E1987A2DDD0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A9DF298-AA1D-4253-9949-854B491AC8A6}">
      <dsp:nvSpPr>
        <dsp:cNvPr id="0" name=""/>
        <dsp:cNvSpPr/>
      </dsp:nvSpPr>
      <dsp:spPr>
        <a:xfrm>
          <a:off x="825493" y="317503"/>
          <a:ext cx="2434269" cy="2434269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Facility &amp; equipment safety</a:t>
          </a:r>
          <a:endParaRPr lang="en-US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50062" y="743501"/>
        <a:ext cx="1785130" cy="1095421"/>
      </dsp:txXfrm>
    </dsp:sp>
    <dsp:sp modelId="{FD0F39AD-38F1-4FD3-A74D-E701AFC7AD4C}">
      <dsp:nvSpPr>
        <dsp:cNvPr id="0" name=""/>
        <dsp:cNvSpPr/>
      </dsp:nvSpPr>
      <dsp:spPr>
        <a:xfrm>
          <a:off x="1756730" y="1829574"/>
          <a:ext cx="2434269" cy="243426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Knowledge &amp; Skills</a:t>
          </a:r>
        </a:p>
      </dsp:txBody>
      <dsp:txXfrm>
        <a:off x="2501211" y="2458427"/>
        <a:ext cx="1460561" cy="1338848"/>
      </dsp:txXfrm>
    </dsp:sp>
    <dsp:sp modelId="{BAA6D203-C04B-45E7-A085-86AE443A7547}">
      <dsp:nvSpPr>
        <dsp:cNvPr id="0" name=""/>
        <dsp:cNvSpPr/>
      </dsp:nvSpPr>
      <dsp:spPr>
        <a:xfrm>
          <a:off x="0" y="1829574"/>
          <a:ext cx="2434269" cy="2434269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Times New Roman" pitchFamily="18" charset="0"/>
              <a:cs typeface="Times New Roman" pitchFamily="18" charset="0"/>
            </a:rPr>
            <a:t>Organizational Culture</a:t>
          </a:r>
        </a:p>
      </dsp:txBody>
      <dsp:txXfrm>
        <a:off x="229227" y="2458427"/>
        <a:ext cx="1460561" cy="13388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F5B088-AA22-4969-B793-8368DDB7432F}">
      <dsp:nvSpPr>
        <dsp:cNvPr id="0" name=""/>
        <dsp:cNvSpPr/>
      </dsp:nvSpPr>
      <dsp:spPr>
        <a:xfrm>
          <a:off x="4263536" y="2678"/>
          <a:ext cx="2178283" cy="800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Jeevan</a:t>
          </a:r>
          <a:r>
            <a:rPr lang="en-US" sz="1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jyoti</a:t>
          </a:r>
          <a:r>
            <a:rPr lang="en-US" sz="1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50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hospital,allahabad,u.p</a:t>
          </a:r>
          <a:endParaRPr lang="en-US" sz="15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63536" y="2678"/>
        <a:ext cx="2178283" cy="800695"/>
      </dsp:txXfrm>
    </dsp:sp>
    <dsp:sp modelId="{39F907A2-908A-4E0A-A00C-C822B731ED6C}">
      <dsp:nvSpPr>
        <dsp:cNvPr id="0" name=""/>
        <dsp:cNvSpPr/>
      </dsp:nvSpPr>
      <dsp:spPr>
        <a:xfrm>
          <a:off x="4572000" y="803374"/>
          <a:ext cx="780677" cy="320278"/>
        </a:xfrm>
        <a:custGeom>
          <a:avLst/>
          <a:gdLst/>
          <a:ahLst/>
          <a:cxnLst/>
          <a:rect l="0" t="0" r="0" b="0"/>
          <a:pathLst>
            <a:path>
              <a:moveTo>
                <a:pt x="780677" y="0"/>
              </a:moveTo>
              <a:lnTo>
                <a:pt x="780677" y="160139"/>
              </a:lnTo>
              <a:lnTo>
                <a:pt x="0" y="160139"/>
              </a:lnTo>
              <a:lnTo>
                <a:pt x="0" y="320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444C21-468A-4EB7-B735-D6928801A3CF}">
      <dsp:nvSpPr>
        <dsp:cNvPr id="0" name=""/>
        <dsp:cNvSpPr/>
      </dsp:nvSpPr>
      <dsp:spPr>
        <a:xfrm>
          <a:off x="3971478" y="1123652"/>
          <a:ext cx="1201042" cy="800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Clinical Departments</a:t>
          </a:r>
          <a:endParaRPr lang="en-US" sz="15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71478" y="1123652"/>
        <a:ext cx="1201042" cy="800695"/>
      </dsp:txXfrm>
    </dsp:sp>
    <dsp:sp modelId="{F6FF6FD0-C745-4BD9-B4FD-66E437339312}">
      <dsp:nvSpPr>
        <dsp:cNvPr id="0" name=""/>
        <dsp:cNvSpPr/>
      </dsp:nvSpPr>
      <dsp:spPr>
        <a:xfrm>
          <a:off x="2229966" y="1924347"/>
          <a:ext cx="2342033" cy="320278"/>
        </a:xfrm>
        <a:custGeom>
          <a:avLst/>
          <a:gdLst/>
          <a:ahLst/>
          <a:cxnLst/>
          <a:rect l="0" t="0" r="0" b="0"/>
          <a:pathLst>
            <a:path>
              <a:moveTo>
                <a:pt x="2342033" y="0"/>
              </a:moveTo>
              <a:lnTo>
                <a:pt x="2342033" y="160139"/>
              </a:lnTo>
              <a:lnTo>
                <a:pt x="0" y="160139"/>
              </a:lnTo>
              <a:lnTo>
                <a:pt x="0" y="3202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4966D-A482-4C8C-860D-37A4D76D95E5}">
      <dsp:nvSpPr>
        <dsp:cNvPr id="0" name=""/>
        <dsp:cNvSpPr/>
      </dsp:nvSpPr>
      <dsp:spPr>
        <a:xfrm>
          <a:off x="1629444" y="2244625"/>
          <a:ext cx="1201042" cy="800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Pharmacy</a:t>
          </a:r>
          <a:endParaRPr lang="en-US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629444" y="2244625"/>
        <a:ext cx="1201042" cy="800695"/>
      </dsp:txXfrm>
    </dsp:sp>
    <dsp:sp modelId="{DF8E6608-FB6F-49BB-AF29-6EEE8BC087DF}">
      <dsp:nvSpPr>
        <dsp:cNvPr id="0" name=""/>
        <dsp:cNvSpPr/>
      </dsp:nvSpPr>
      <dsp:spPr>
        <a:xfrm>
          <a:off x="3791322" y="1924347"/>
          <a:ext cx="780677" cy="320278"/>
        </a:xfrm>
        <a:custGeom>
          <a:avLst/>
          <a:gdLst/>
          <a:ahLst/>
          <a:cxnLst/>
          <a:rect l="0" t="0" r="0" b="0"/>
          <a:pathLst>
            <a:path>
              <a:moveTo>
                <a:pt x="780677" y="0"/>
              </a:moveTo>
              <a:lnTo>
                <a:pt x="780677" y="160139"/>
              </a:lnTo>
              <a:lnTo>
                <a:pt x="0" y="160139"/>
              </a:lnTo>
              <a:lnTo>
                <a:pt x="0" y="3202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5FB952-5FBB-4C0E-A208-45D33C913AA4}">
      <dsp:nvSpPr>
        <dsp:cNvPr id="0" name=""/>
        <dsp:cNvSpPr/>
      </dsp:nvSpPr>
      <dsp:spPr>
        <a:xfrm>
          <a:off x="3190800" y="2244625"/>
          <a:ext cx="1201042" cy="800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Laboratory</a:t>
          </a:r>
          <a:endParaRPr lang="en-US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90800" y="2244625"/>
        <a:ext cx="1201042" cy="800695"/>
      </dsp:txXfrm>
    </dsp:sp>
    <dsp:sp modelId="{56AA94F5-073A-4ECF-ABA8-F327F2F3FE9D}">
      <dsp:nvSpPr>
        <dsp:cNvPr id="0" name=""/>
        <dsp:cNvSpPr/>
      </dsp:nvSpPr>
      <dsp:spPr>
        <a:xfrm>
          <a:off x="4572000" y="1924347"/>
          <a:ext cx="780677" cy="320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139"/>
              </a:lnTo>
              <a:lnTo>
                <a:pt x="780677" y="160139"/>
              </a:lnTo>
              <a:lnTo>
                <a:pt x="780677" y="3202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616153-422A-485F-A03A-A3A54EA02547}">
      <dsp:nvSpPr>
        <dsp:cNvPr id="0" name=""/>
        <dsp:cNvSpPr/>
      </dsp:nvSpPr>
      <dsp:spPr>
        <a:xfrm>
          <a:off x="4752156" y="2244625"/>
          <a:ext cx="1201042" cy="800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Imaging</a:t>
          </a:r>
          <a:endParaRPr lang="en-US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52156" y="2244625"/>
        <a:ext cx="1201042" cy="800695"/>
      </dsp:txXfrm>
    </dsp:sp>
    <dsp:sp modelId="{E8C225B0-97CB-490A-B310-7275D0740FFF}">
      <dsp:nvSpPr>
        <dsp:cNvPr id="0" name=""/>
        <dsp:cNvSpPr/>
      </dsp:nvSpPr>
      <dsp:spPr>
        <a:xfrm>
          <a:off x="4572000" y="1924347"/>
          <a:ext cx="2342033" cy="320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139"/>
              </a:lnTo>
              <a:lnTo>
                <a:pt x="2342033" y="160139"/>
              </a:lnTo>
              <a:lnTo>
                <a:pt x="2342033" y="32027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A5FA25-4A14-42A8-A0BE-07E2E565A091}">
      <dsp:nvSpPr>
        <dsp:cNvPr id="0" name=""/>
        <dsp:cNvSpPr/>
      </dsp:nvSpPr>
      <dsp:spPr>
        <a:xfrm>
          <a:off x="6313512" y="2244625"/>
          <a:ext cx="1201042" cy="800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Nursing</a:t>
          </a:r>
          <a:endParaRPr lang="en-US" sz="1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313512" y="2244625"/>
        <a:ext cx="1201042" cy="800695"/>
      </dsp:txXfrm>
    </dsp:sp>
    <dsp:sp modelId="{71F64ACE-D1DF-430C-BE2D-C5B1B73F9A67}">
      <dsp:nvSpPr>
        <dsp:cNvPr id="0" name=""/>
        <dsp:cNvSpPr/>
      </dsp:nvSpPr>
      <dsp:spPr>
        <a:xfrm>
          <a:off x="5352677" y="803374"/>
          <a:ext cx="780677" cy="3202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139"/>
              </a:lnTo>
              <a:lnTo>
                <a:pt x="780677" y="160139"/>
              </a:lnTo>
              <a:lnTo>
                <a:pt x="780677" y="32027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D4BAE-6A90-49AF-812E-A1BFB4D151D4}">
      <dsp:nvSpPr>
        <dsp:cNvPr id="0" name=""/>
        <dsp:cNvSpPr/>
      </dsp:nvSpPr>
      <dsp:spPr>
        <a:xfrm>
          <a:off x="5532834" y="1123652"/>
          <a:ext cx="1201042" cy="8006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Non Clinical Departments</a:t>
          </a:r>
          <a:endParaRPr lang="en-US" sz="15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532834" y="1123652"/>
        <a:ext cx="1201042" cy="8006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88314-31E6-49E7-BED5-D4F1187CA2AE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41B38-D41A-4364-813A-B7096FED5A1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B4D82-BBC0-4110-A19A-762848D2278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17-May-13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Eras Bold ITC" pitchFamily="34" charset="0"/>
                <a:cs typeface="Aharoni" pitchFamily="2" charset="-79"/>
              </a:rPr>
              <a:t>Assessment of Patient Safety at JEEVAN JYOTI HOSPITAL , ALLAHABAD,U.P</a:t>
            </a:r>
            <a:r>
              <a:rPr lang="en-US" b="1" dirty="0" smtClean="0">
                <a:solidFill>
                  <a:srgbClr val="FF0000"/>
                </a:solidFill>
                <a:latin typeface="Eras Bold ITC" pitchFamily="34" charset="0"/>
                <a:cs typeface="Aharoni" pitchFamily="2" charset="-79"/>
              </a:rPr>
              <a:t>”</a:t>
            </a:r>
            <a:endParaRPr lang="en-US" dirty="0"/>
          </a:p>
        </p:txBody>
      </p:sp>
      <p:pic>
        <p:nvPicPr>
          <p:cNvPr id="4" name="Picture 2" descr="C:\Users\2012\Desktop\Jeevan-Jyoti-Hospital-36172_imag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57400"/>
            <a:ext cx="9031705" cy="48006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181600" y="5105400"/>
            <a:ext cx="297180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 Black" pitchFamily="34" charset="0"/>
              </a:rPr>
              <a:t>Prachi</a:t>
            </a:r>
            <a:r>
              <a:rPr lang="en-US" sz="280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latin typeface="Arial Black" pitchFamily="34" charset="0"/>
              </a:rPr>
              <a:t> Gupta</a:t>
            </a:r>
          </a:p>
          <a:p>
            <a:pPr algn="ctr"/>
            <a:r>
              <a:rPr lang="en-US" sz="2800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/>
                <a:latin typeface="Arial Black" pitchFamily="34" charset="0"/>
              </a:rPr>
              <a:t>Pg/11/119</a:t>
            </a:r>
            <a:endParaRPr lang="en-US" sz="2800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Intradepartmental communication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Content Placeholder 36"/>
          <p:cNvGraphicFramePr>
            <a:graphicFrameLocks noGrp="1"/>
          </p:cNvGraphicFramePr>
          <p:nvPr>
            <p:ph sz="quarter" idx="2"/>
          </p:nvPr>
        </p:nvGraphicFramePr>
        <p:xfrm>
          <a:off x="1828800" y="1371600"/>
          <a:ext cx="5029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85800" y="0"/>
          <a:ext cx="7467600" cy="3806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Chart 5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3962400"/>
            <a:ext cx="436245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sz="1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Some of the most critical causes that have presently compromised patient safety in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Jeevan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Jyoti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 smtClean="0">
                <a:latin typeface="Times New Roman" pitchFamily="18" charset="0"/>
                <a:cs typeface="Times New Roman" pitchFamily="18" charset="0"/>
              </a:rPr>
              <a:t>Hospital,Allahabad</a:t>
            </a: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 are as follows:;</a:t>
            </a: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Lack of Training</a:t>
            </a:r>
          </a:p>
          <a:p>
            <a:pPr lvl="0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Improper information sharing</a:t>
            </a:r>
          </a:p>
          <a:p>
            <a:pPr lvl="0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Lack of feedback mechanism</a:t>
            </a:r>
          </a:p>
          <a:p>
            <a:pPr lvl="0"/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Lack of strict monitoring of facility safety</a:t>
            </a:r>
          </a:p>
          <a:p>
            <a:pPr lvl="0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Absence of standardization in processes across departments of Pharmacy, Laboratory and Imaging.</a:t>
            </a: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Recommendations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After approval, all the policies and procedures should be communicated to the concerned departments, implemented &amp; monitored.</a:t>
            </a: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Induction &amp; orientation Program</a:t>
            </a: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Manpower planning</a:t>
            </a: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Regular training of staff on patient safety, error reporting, Medication errors, teamwork and safety leadership.</a:t>
            </a: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Open communication should be encouraged.</a:t>
            </a:r>
          </a:p>
          <a:p>
            <a:pPr marL="457200" indent="-457200"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Annual Maintenance Contract</a:t>
            </a:r>
          </a:p>
          <a:p>
            <a:pPr marL="457200" indent="-457200">
              <a:buFont typeface="Wingdings"/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Root Cause Analysis</a:t>
            </a:r>
          </a:p>
          <a:p>
            <a:pPr marL="457200" indent="-45720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 algn="ctr">
              <a:buNone/>
            </a:pPr>
            <a:r>
              <a:rPr lang="en-US" sz="6000" b="1" dirty="0" smtClean="0">
                <a:solidFill>
                  <a:srgbClr val="0070C0"/>
                </a:solidFill>
                <a:latin typeface="Algerian" pitchFamily="82" charset="0"/>
              </a:rPr>
              <a:t>THANK YOU</a:t>
            </a:r>
            <a:endParaRPr lang="en-US" sz="6000" b="1" dirty="0">
              <a:solidFill>
                <a:srgbClr val="0070C0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Patient safety is defined as “the prevention of harm to patients.”</a:t>
            </a:r>
          </a:p>
          <a:p>
            <a:r>
              <a:rPr lang="en-US" sz="2400" dirty="0" smtClean="0"/>
              <a:t>Its Emphasis is placed on the system of care delivery that</a:t>
            </a:r>
          </a:p>
          <a:p>
            <a:r>
              <a:rPr lang="en-US" sz="2400" dirty="0" smtClean="0"/>
              <a:t> (1) prevents errors;</a:t>
            </a:r>
          </a:p>
          <a:p>
            <a:r>
              <a:rPr lang="en-US" sz="2400" dirty="0" smtClean="0"/>
              <a:t> (2) learns from the errors that do occur; and</a:t>
            </a:r>
          </a:p>
          <a:p>
            <a:r>
              <a:rPr lang="en-US" sz="2400" dirty="0" smtClean="0"/>
              <a:t>(3) is to  built a culture of safety that involves health care professionals, organizations, and patients.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533400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three main factors whose intersection is crucial to ensure highest degree of patient safety</a:t>
            </a:r>
            <a:endParaRPr lang="en-US" sz="3600" b="1" u="sng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Lucida Console" pitchFamily="49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09600" y="838200"/>
          <a:ext cx="41910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Flowchart: Connector 4"/>
          <p:cNvSpPr/>
          <p:nvPr/>
        </p:nvSpPr>
        <p:spPr>
          <a:xfrm>
            <a:off x="6629400" y="1447800"/>
            <a:ext cx="2057400" cy="2743200"/>
          </a:xfrm>
          <a:prstGeom prst="flowChartConnector">
            <a:avLst/>
          </a:prstGeom>
          <a:solidFill>
            <a:srgbClr val="92D050"/>
          </a:solidFill>
          <a:effectLst>
            <a:glow rad="101600">
              <a:schemeClr val="accent1">
                <a:satMod val="175000"/>
                <a:alpha val="40000"/>
              </a:schemeClr>
            </a:glow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Patient Safety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800600" y="2514600"/>
            <a:ext cx="15240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 flipV="1">
            <a:off x="3352800" y="7162800"/>
            <a:ext cx="5181600" cy="5334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Rionale</a:t>
            </a:r>
            <a:r>
              <a:rPr lang="en-US" dirty="0" smtClean="0">
                <a:solidFill>
                  <a:schemeClr val="tx1"/>
                </a:solidFill>
              </a:rPr>
              <a:t>: To bring to notice the current state of patient safety in clinical departments of the hospital to the top management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22860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The safety culture of an organization:  is the product of values, attitudes, perceptions, compe­tencies and patterns of behavior of individuals and groups that determine the "Patient Safety" style and proficiency of an organization</a:t>
            </a:r>
          </a:p>
          <a:p>
            <a:pPr>
              <a:buNone/>
            </a:pPr>
            <a:r>
              <a:rPr lang="en-US" sz="2400" dirty="0" smtClean="0"/>
              <a:t>.</a:t>
            </a:r>
          </a:p>
          <a:p>
            <a:r>
              <a:rPr lang="en-US" sz="2400" dirty="0" smtClean="0"/>
              <a:t>Knowledge and skills: of doctors, nurses, paramedics as well as the managers and technicians can lead the entire healthcare system in achievement of goal when the employees perform their duty responsibly.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973763"/>
          </a:xfrm>
        </p:spPr>
        <p:txBody>
          <a:bodyPr/>
          <a:lstStyle/>
          <a:p>
            <a:pPr lvl="0"/>
            <a:endParaRPr lang="en-US" sz="2400" dirty="0" smtClean="0"/>
          </a:p>
          <a:p>
            <a:pPr lvl="0"/>
            <a:endParaRPr lang="en-US" sz="2400" dirty="0" smtClean="0"/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Safe facility means a better facility design, and its good management and </a:t>
            </a:r>
            <a:r>
              <a:rPr lang="en-US" sz="2400" dirty="0" err="1" smtClean="0"/>
              <a:t>control.The</a:t>
            </a:r>
            <a:r>
              <a:rPr lang="en-US" sz="2400" dirty="0" smtClean="0"/>
              <a:t> patients' and families' perception of safe patient care is directly related to the facility design, appearance and maintenance. For example: a non functional lift, poor lighting send a strong message of poor maintenance, which can turn out to be a reason for an adverse event in a healthcare organization.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066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Aim: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Assesment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of patient safety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458200" cy="5257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en-US" sz="2400" b="1" u="sng" dirty="0" smtClean="0">
                <a:solidFill>
                  <a:schemeClr val="tx1"/>
                </a:solidFill>
              </a:rPr>
              <a:t>Objective of the study</a:t>
            </a:r>
          </a:p>
          <a:p>
            <a:pPr algn="ctr">
              <a:buNone/>
            </a:pPr>
            <a:endParaRPr lang="en-US" sz="2400" u="sng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General Objective:</a:t>
            </a:r>
          </a:p>
          <a:p>
            <a:pPr>
              <a:buNone/>
            </a:pPr>
            <a:r>
              <a:rPr lang="en-US" b="1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Identification of current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state of patient safety  practices existing in the hospital and provide recommendations for improving the quality of the same.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Specific Objective: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study the patient safety culture of the hospital.</a:t>
            </a:r>
          </a:p>
          <a:p>
            <a:pPr lvl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Develop a facility safety checklist</a:t>
            </a:r>
          </a:p>
          <a:p>
            <a:pPr>
              <a:buNone/>
            </a:pP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503238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latin typeface="Lucida Console" pitchFamily="49" charset="0"/>
                <a:cs typeface="Times New Roman" pitchFamily="18" charset="0"/>
              </a:rPr>
              <a:t>Methodology</a:t>
            </a:r>
            <a:endParaRPr lang="en-US" sz="3600" b="1" dirty="0">
              <a:latin typeface="Lucida Console" pitchFamily="49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229600" cy="5711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1800" b="1" dirty="0" smtClean="0">
                <a:latin typeface="Times New Roman" pitchFamily="18" charset="0"/>
                <a:cs typeface="Times New Roman" pitchFamily="18" charset="0"/>
              </a:rPr>
              <a:t>Study area: 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Clinical Departments of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Jeevan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1800" dirty="0" err="1" smtClean="0">
                <a:latin typeface="Times New Roman" pitchFamily="18" charset="0"/>
                <a:cs typeface="Times New Roman" pitchFamily="18" charset="0"/>
              </a:rPr>
              <a:t>Jyoti</a:t>
            </a:r>
            <a:r>
              <a:rPr lang="en-GB" sz="1800" dirty="0" smtClean="0">
                <a:latin typeface="Times New Roman" pitchFamily="18" charset="0"/>
                <a:cs typeface="Times New Roman" pitchFamily="18" charset="0"/>
              </a:rPr>
              <a:t> Hospital </a:t>
            </a:r>
          </a:p>
          <a:p>
            <a:pPr>
              <a:buNone/>
            </a:pPr>
            <a:r>
              <a:rPr lang="en-GB" sz="1800" b="1" dirty="0" smtClean="0">
                <a:latin typeface="Times New Roman" pitchFamily="18" charset="0"/>
                <a:cs typeface="Times New Roman" pitchFamily="18" charset="0"/>
              </a:rPr>
              <a:t>Study tools: </a:t>
            </a:r>
          </a:p>
          <a:p>
            <a:pPr lvl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1. Survey on Organizational patient safety culture through  quantitative approach (Questionnaire) </a:t>
            </a:r>
          </a:p>
          <a:p>
            <a:pPr lvl="0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2. Risk assessment of the Facility through qualitative approach (Facility management and safety checklist)</a:t>
            </a:r>
          </a:p>
          <a:p>
            <a:pPr algn="ctr">
              <a:buNone/>
            </a:pPr>
            <a:r>
              <a:rPr lang="en-GB" sz="1800" b="1" u="sng" dirty="0" smtClean="0">
                <a:solidFill>
                  <a:srgbClr val="0070C0"/>
                </a:solidFill>
              </a:rPr>
              <a:t>Pictorial representation of sampling and data collection</a:t>
            </a:r>
            <a:endParaRPr lang="en-US" sz="18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-76200" y="3810000"/>
          <a:ext cx="91440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44562"/>
          </a:xfrm>
        </p:spPr>
        <p:txBody>
          <a:bodyPr/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Results &amp; findings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447800" y="2438400"/>
          <a:ext cx="53340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6781800" y="2209800"/>
            <a:ext cx="1981200" cy="411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sufficient number of staff to handle workload varied among the respondents almost 54% of them feel that their work units do not have sufficient number of staff to handle the workload effectively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supervisors encourage their staff when they work as per, the patient safety protocols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5"/>
          <p:cNvGraphicFramePr>
            <a:graphicFrameLocks noGrp="1"/>
          </p:cNvGraphicFramePr>
          <p:nvPr>
            <p:ph sz="quarter" idx="1"/>
          </p:nvPr>
        </p:nvGraphicFramePr>
        <p:xfrm>
          <a:off x="381000" y="2286000"/>
          <a:ext cx="6553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549</Words>
  <Application>Microsoft Office PowerPoint</Application>
  <PresentationFormat>On-screen Show (4:3)</PresentationFormat>
  <Paragraphs>96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Assessment of Patient Safety at JEEVAN JYOTI HOSPITAL , ALLAHABAD,U.P”</vt:lpstr>
      <vt:lpstr>INTRODUCTION</vt:lpstr>
      <vt:lpstr>three main factors whose intersection is crucial to ensure highest degree of patient safety</vt:lpstr>
      <vt:lpstr>Slide 4</vt:lpstr>
      <vt:lpstr>Slide 5</vt:lpstr>
      <vt:lpstr>Aim: Assesment of patient safety</vt:lpstr>
      <vt:lpstr>Methodology</vt:lpstr>
      <vt:lpstr>Results &amp; findings</vt:lpstr>
      <vt:lpstr>The supervisors encourage their staff when they work as per, the patient safety protocols</vt:lpstr>
      <vt:lpstr>Intradepartmental communication</vt:lpstr>
      <vt:lpstr>Slide 11</vt:lpstr>
      <vt:lpstr>Conclusion</vt:lpstr>
      <vt:lpstr>  Recommendations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“Assessment of Patient Safety at JEEVAN JYOTI HOSPITAL , ALLAHABAD,U.P”</dc:title>
  <dc:creator>2012</dc:creator>
  <cp:lastModifiedBy>2012</cp:lastModifiedBy>
  <cp:revision>33</cp:revision>
  <dcterms:created xsi:type="dcterms:W3CDTF">2006-08-16T00:00:00Z</dcterms:created>
  <dcterms:modified xsi:type="dcterms:W3CDTF">2013-05-17T03:03:16Z</dcterms:modified>
</cp:coreProperties>
</file>