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2" r:id="rId6"/>
    <p:sldId id="261" r:id="rId7"/>
    <p:sldId id="263" r:id="rId8"/>
    <p:sldId id="258" r:id="rId9"/>
    <p:sldId id="264" r:id="rId10"/>
    <p:sldId id="283" r:id="rId11"/>
    <p:sldId id="265" r:id="rId12"/>
    <p:sldId id="266" r:id="rId13"/>
    <p:sldId id="276" r:id="rId14"/>
    <p:sldId id="290" r:id="rId15"/>
    <p:sldId id="267" r:id="rId16"/>
    <p:sldId id="277" r:id="rId17"/>
    <p:sldId id="291" r:id="rId18"/>
    <p:sldId id="268" r:id="rId19"/>
    <p:sldId id="278" r:id="rId20"/>
    <p:sldId id="284" r:id="rId21"/>
    <p:sldId id="279" r:id="rId22"/>
    <p:sldId id="285" r:id="rId23"/>
    <p:sldId id="270" r:id="rId24"/>
    <p:sldId id="280" r:id="rId25"/>
    <p:sldId id="286" r:id="rId26"/>
    <p:sldId id="271" r:id="rId27"/>
    <p:sldId id="281" r:id="rId28"/>
    <p:sldId id="272" r:id="rId29"/>
    <p:sldId id="282" r:id="rId30"/>
    <p:sldId id="287" r:id="rId31"/>
    <p:sldId id="288" r:id="rId32"/>
    <p:sldId id="273" r:id="rId33"/>
    <p:sldId id="289" r:id="rId34"/>
    <p:sldId id="274" r:id="rId35"/>
    <p:sldId id="29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98F1"/>
    <a:srgbClr val="A6ADF4"/>
    <a:srgbClr val="CCECFF"/>
    <a:srgbClr val="FFCC99"/>
    <a:srgbClr val="CCCCFF"/>
    <a:srgbClr val="66CCFF"/>
    <a:srgbClr val="FFCCCC"/>
    <a:srgbClr val="FF9999"/>
    <a:srgbClr val="00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7DB92F3-55BB-411B-83FF-09FCB60A9CBD}" type="datetimeFigureOut">
              <a:rPr lang="en-IN" smtClean="0"/>
              <a:pPr/>
              <a:t>6/1/2013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7DB92F3-55BB-411B-83FF-09FCB60A9CBD}" type="datetimeFigureOut">
              <a:rPr lang="en-IN" smtClean="0"/>
              <a:pPr/>
              <a:t>6/1/2013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7DB92F3-55BB-411B-83FF-09FCB60A9CBD}" type="datetimeFigureOut">
              <a:rPr lang="en-IN" smtClean="0"/>
              <a:pPr/>
              <a:t>6/1/2013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7DB92F3-55BB-411B-83FF-09FCB60A9CBD}" type="datetimeFigureOut">
              <a:rPr lang="en-IN" smtClean="0"/>
              <a:pPr/>
              <a:t>6/1/2013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B92F3-55BB-411B-83FF-09FCB60A9CBD}" type="datetimeFigureOut">
              <a:rPr lang="en-IN" smtClean="0"/>
              <a:pPr/>
              <a:t>6/1/2013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7DB92F3-55BB-411B-83FF-09FCB60A9CBD}" type="datetimeFigureOut">
              <a:rPr lang="en-IN" smtClean="0"/>
              <a:pPr/>
              <a:t>6/1/2013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7DB92F3-55BB-411B-83FF-09FCB60A9CBD}" type="datetimeFigureOut">
              <a:rPr lang="en-IN" smtClean="0"/>
              <a:pPr/>
              <a:t>6/1/2013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7DB92F3-55BB-411B-83FF-09FCB60A9CBD}" type="datetimeFigureOut">
              <a:rPr lang="en-IN" smtClean="0"/>
              <a:pPr/>
              <a:t>6/1/2013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B92F3-55BB-411B-83FF-09FCB60A9CBD}" type="datetimeFigureOut">
              <a:rPr lang="en-IN" smtClean="0"/>
              <a:pPr/>
              <a:t>6/1/2013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B92F3-55BB-411B-83FF-09FCB60A9CBD}" type="datetimeFigureOut">
              <a:rPr lang="en-IN" smtClean="0"/>
              <a:pPr/>
              <a:t>6/1/2013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B92F3-55BB-411B-83FF-09FCB60A9CBD}" type="datetimeFigureOut">
              <a:rPr lang="en-IN" smtClean="0"/>
              <a:pPr/>
              <a:t>6/1/2013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290415-75C6-4FEC-9E97-65EBD084FB3F}" type="slidenum">
              <a:rPr lang="en-IN" smtClean="0"/>
              <a:pPr/>
              <a:t>‹#›</a:t>
            </a:fld>
            <a:endParaRPr lang="en-IN"/>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F98F1"/>
            </a:gs>
            <a:gs pos="53000">
              <a:srgbClr val="D4DEFF"/>
            </a:gs>
            <a:gs pos="83000">
              <a:srgbClr val="D4DEFF"/>
            </a:gs>
            <a:gs pos="100000">
              <a:srgbClr val="96AB94"/>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B92F3-55BB-411B-83FF-09FCB60A9CBD}" type="datetimeFigureOut">
              <a:rPr lang="en-IN" smtClean="0"/>
              <a:pPr/>
              <a:t>6/1/2013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90415-75C6-4FEC-9E97-65EBD084FB3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stCondLst>
                                            <p:cond delay="0"/>
                                          </p:stCondLst>
                                        </p:cTn>
                                        <p:tgtEl>
                                          <p:spTgt spid="3">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stCondLst>
                                            <p:cond delay="0"/>
                                          </p:stCondLst>
                                        </p:cTn>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stCondLst>
                                            <p:cond delay="0"/>
                                          </p:stCondLst>
                                        </p:cTn>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stCondLst>
                                            <p:cond delay="0"/>
                                          </p:stCondLst>
                                        </p:cTn>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stCondLst>
                                            <p:cond delay="0"/>
                                          </p:stCondLst>
                                        </p:cTn>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23528" y="3068960"/>
            <a:ext cx="8588567" cy="3456384"/>
          </a:xfrm>
          <a:prstGeom prst="rect">
            <a:avLst/>
          </a:prstGeom>
          <a:noFill/>
          <a:ln w="9525">
            <a:noFill/>
            <a:miter lim="800000"/>
            <a:headEnd/>
            <a:tailEnd/>
          </a:ln>
          <a:effectLst/>
        </p:spPr>
      </p:pic>
      <p:sp>
        <p:nvSpPr>
          <p:cNvPr id="5" name="Title 4"/>
          <p:cNvSpPr>
            <a:spLocks noGrp="1"/>
          </p:cNvSpPr>
          <p:nvPr>
            <p:ph type="ctrTitle"/>
          </p:nvPr>
        </p:nvSpPr>
        <p:spPr>
          <a:xfrm>
            <a:off x="323528" y="476672"/>
            <a:ext cx="8568952" cy="2232248"/>
          </a:xfrm>
        </p:spPr>
        <p:txBody>
          <a:bodyPr>
            <a:noAutofit/>
          </a:bodyPr>
          <a:lstStyle/>
          <a:p>
            <a:r>
              <a:rPr lang="en-US" sz="3200" b="1" dirty="0" smtClean="0">
                <a:latin typeface="Arabic Typesetting" pitchFamily="66" charset="-78"/>
                <a:cs typeface="Arabic Typesetting" pitchFamily="66" charset="-78"/>
              </a:rPr>
              <a:t>ISSUES, CHALLENGES AND STRATEGIES OF ONLINE </a:t>
            </a:r>
            <a:r>
              <a:rPr lang="en-US" sz="3200" b="1" dirty="0" smtClean="0">
                <a:latin typeface="Arabic Typesetting" pitchFamily="66" charset="-78"/>
                <a:cs typeface="Arabic Typesetting" pitchFamily="66" charset="-78"/>
              </a:rPr>
              <a:t>MARKETING in HEALTHCARE INDUSTRY</a:t>
            </a:r>
            <a:r>
              <a:rPr lang="en-US" b="1" dirty="0" smtClean="0">
                <a:latin typeface="Bradley Hand ITC" pitchFamily="66" charset="0"/>
                <a:cs typeface="Arabic Typesetting" pitchFamily="66" charset="-78"/>
              </a:rPr>
              <a:t/>
            </a:r>
            <a:br>
              <a:rPr lang="en-US" b="1" dirty="0" smtClean="0">
                <a:latin typeface="Bradley Hand ITC" pitchFamily="66" charset="0"/>
                <a:cs typeface="Arabic Typesetting" pitchFamily="66" charset="-78"/>
              </a:rPr>
            </a:br>
            <a:r>
              <a:rPr lang="en-US" sz="2800" b="1" dirty="0" smtClean="0">
                <a:latin typeface="Bradley Hand ITC" pitchFamily="66" charset="0"/>
                <a:cs typeface="Arabic Typesetting" pitchFamily="66" charset="-78"/>
              </a:rPr>
              <a:t>:</a:t>
            </a:r>
            <a:r>
              <a:rPr lang="en-US" b="1" dirty="0" smtClean="0">
                <a:latin typeface="Bradley Hand ITC" pitchFamily="66" charset="0"/>
                <a:cs typeface="Arabic Typesetting" pitchFamily="66" charset="-78"/>
              </a:rPr>
              <a:t> </a:t>
            </a:r>
            <a:r>
              <a:rPr lang="en-US" sz="2800" b="1" dirty="0" smtClean="0">
                <a:latin typeface="Bradley Hand ITC" pitchFamily="66" charset="0"/>
                <a:cs typeface="Arabic Typesetting" pitchFamily="66" charset="-78"/>
              </a:rPr>
              <a:t>an Exploratory Study</a:t>
            </a:r>
            <a:endParaRPr lang="en-IN" b="1" dirty="0">
              <a:latin typeface="Bradley Hand ITC" pitchFamily="66" charset="0"/>
              <a:cs typeface="Arabic Typesetting" pitchFamily="66"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4464496"/>
          </a:xfrm>
        </p:spPr>
        <p:txBody>
          <a:bodyPr>
            <a:normAutofit fontScale="92500"/>
          </a:bodyPr>
          <a:lstStyle/>
          <a:p>
            <a:pPr algn="ctr">
              <a:buNone/>
            </a:pPr>
            <a:endParaRPr lang="en-IN" sz="3300" dirty="0" smtClean="0">
              <a:latin typeface="Arabic Typesetting" pitchFamily="66" charset="-78"/>
              <a:cs typeface="Arabic Typesetting" pitchFamily="66" charset="-78"/>
            </a:endParaRPr>
          </a:p>
          <a:p>
            <a:pPr>
              <a:buNone/>
            </a:pPr>
            <a:r>
              <a:rPr lang="en-US" sz="5400" dirty="0" smtClean="0">
                <a:latin typeface="Arabic Typesetting" pitchFamily="66" charset="-78"/>
                <a:cs typeface="Arabic Typesetting" pitchFamily="66" charset="-78"/>
              </a:rPr>
              <a:t>SPECIFIC OBJECTIVES </a:t>
            </a:r>
            <a:r>
              <a:rPr lang="en-US" sz="4600" dirty="0" smtClean="0">
                <a:latin typeface="Arabic Typesetting" pitchFamily="66" charset="-78"/>
                <a:cs typeface="Arabic Typesetting" pitchFamily="66" charset="-78"/>
              </a:rPr>
              <a:t>(</a:t>
            </a:r>
            <a:r>
              <a:rPr lang="en-US" sz="4600" dirty="0" err="1" smtClean="0">
                <a:latin typeface="Arabic Typesetting" pitchFamily="66" charset="-78"/>
                <a:cs typeface="Arabic Typesetting" pitchFamily="66" charset="-78"/>
              </a:rPr>
              <a:t>contd</a:t>
            </a:r>
            <a:r>
              <a:rPr lang="en-US" sz="4600" dirty="0" smtClean="0">
                <a:latin typeface="Arabic Typesetting" pitchFamily="66" charset="-78"/>
                <a:cs typeface="Arabic Typesetting" pitchFamily="66" charset="-78"/>
              </a:rPr>
              <a:t>)</a:t>
            </a:r>
            <a:r>
              <a:rPr lang="en-US" sz="4100" dirty="0" smtClean="0">
                <a:latin typeface="Arabic Typesetting" pitchFamily="66" charset="-78"/>
                <a:cs typeface="Arabic Typesetting" pitchFamily="66" charset="-78"/>
              </a:rPr>
              <a:t>: </a:t>
            </a:r>
          </a:p>
          <a:p>
            <a:pPr lvl="0">
              <a:buNone/>
            </a:pPr>
            <a:r>
              <a:rPr lang="en-IN" dirty="0" smtClean="0">
                <a:latin typeface="Arabic Typesetting" pitchFamily="66" charset="-78"/>
                <a:cs typeface="Arabic Typesetting" pitchFamily="66" charset="-78"/>
              </a:rPr>
              <a:t>To analyze what impact does online marketing have on the revenue generation.</a:t>
            </a:r>
          </a:p>
          <a:p>
            <a:pPr lvl="0">
              <a:buNone/>
            </a:pPr>
            <a:r>
              <a:rPr lang="en-IN" dirty="0" smtClean="0">
                <a:latin typeface="Arabic Typesetting" pitchFamily="66" charset="-78"/>
                <a:cs typeface="Arabic Typesetting" pitchFamily="66" charset="-78"/>
              </a:rPr>
              <a:t>To enumerate what challenges do they face while practicing online marketing</a:t>
            </a:r>
            <a:endParaRPr lang="en-IN" sz="2800" dirty="0" smtClean="0">
              <a:latin typeface="Arabic Typesetting" pitchFamily="66" charset="-78"/>
              <a:cs typeface="Arabic Typesetting" pitchFamily="66" charset="-78"/>
            </a:endParaRPr>
          </a:p>
          <a:p>
            <a:pPr>
              <a:buNone/>
            </a:pPr>
            <a:endParaRPr lang="en-US" dirty="0" smtClean="0">
              <a:latin typeface="Arabic Typesetting" pitchFamily="66" charset="-78"/>
              <a:cs typeface="Arabic Typesetting" pitchFamily="66" charset="-78"/>
            </a:endParaRPr>
          </a:p>
          <a:p>
            <a:pPr>
              <a:buNone/>
            </a:pPr>
            <a:endParaRPr lang="en-US" dirty="0" smtClean="0">
              <a:latin typeface="Arabic Typesetting" pitchFamily="66" charset="-78"/>
              <a:cs typeface="Arabic Typesetting" pitchFamily="66" charset="-78"/>
            </a:endParaRPr>
          </a:p>
          <a:p>
            <a:pPr>
              <a:buNone/>
            </a:pPr>
            <a:endParaRPr lang="en-IN" dirty="0">
              <a:latin typeface="Arabic Typesetting" pitchFamily="66" charset="-78"/>
              <a:cs typeface="Arabic Typesetting" pitchFamily="66"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a:bodyPr>
          <a:lstStyle/>
          <a:p>
            <a:r>
              <a:rPr lang="en-US" sz="5400" dirty="0" smtClean="0">
                <a:latin typeface="Arabic Typesetting" pitchFamily="66" charset="-78"/>
                <a:cs typeface="Arabic Typesetting" pitchFamily="66" charset="-78"/>
              </a:rPr>
              <a:t>METHODOLOGY</a:t>
            </a:r>
            <a:endParaRPr lang="en-IN" sz="5400" dirty="0">
              <a:latin typeface="Arabic Typesetting" pitchFamily="66" charset="-78"/>
              <a:cs typeface="Arabic Typesetting" pitchFamily="66" charset="-78"/>
            </a:endParaRPr>
          </a:p>
        </p:txBody>
      </p:sp>
      <p:sp>
        <p:nvSpPr>
          <p:cNvPr id="3" name="Content Placeholder 2"/>
          <p:cNvSpPr>
            <a:spLocks noGrp="1"/>
          </p:cNvSpPr>
          <p:nvPr>
            <p:ph idx="1"/>
          </p:nvPr>
        </p:nvSpPr>
        <p:spPr>
          <a:xfrm>
            <a:off x="467544" y="2060848"/>
            <a:ext cx="8229600" cy="3412976"/>
          </a:xfrm>
        </p:spPr>
        <p:txBody>
          <a:bodyPr/>
          <a:lstStyle/>
          <a:p>
            <a:pPr>
              <a:buNone/>
            </a:pPr>
            <a:r>
              <a:rPr lang="en-US" sz="3600" dirty="0" smtClean="0">
                <a:latin typeface="Arabic Typesetting" pitchFamily="66" charset="-78"/>
                <a:cs typeface="Arabic Typesetting" pitchFamily="66" charset="-78"/>
              </a:rPr>
              <a:t>Study area: </a:t>
            </a:r>
            <a:r>
              <a:rPr lang="en-US" sz="3600" dirty="0" err="1" smtClean="0">
                <a:latin typeface="Arabic Typesetting" pitchFamily="66" charset="-78"/>
                <a:cs typeface="Arabic Typesetting" pitchFamily="66" charset="-78"/>
              </a:rPr>
              <a:t>Gurgaon</a:t>
            </a:r>
            <a:r>
              <a:rPr lang="en-US" sz="3600" dirty="0" smtClean="0">
                <a:latin typeface="Arabic Typesetting" pitchFamily="66" charset="-78"/>
                <a:cs typeface="Arabic Typesetting" pitchFamily="66" charset="-78"/>
              </a:rPr>
              <a:t>, Haryana</a:t>
            </a:r>
          </a:p>
          <a:p>
            <a:pPr>
              <a:buNone/>
            </a:pPr>
            <a:r>
              <a:rPr lang="en-US" sz="3600" dirty="0" smtClean="0">
                <a:latin typeface="Arabic Typesetting" pitchFamily="66" charset="-78"/>
                <a:cs typeface="Arabic Typesetting" pitchFamily="66" charset="-78"/>
              </a:rPr>
              <a:t>Study design: Cross-sectional and Exploratory</a:t>
            </a:r>
          </a:p>
          <a:p>
            <a:pPr>
              <a:buNone/>
            </a:pPr>
            <a:r>
              <a:rPr lang="en-US" sz="3600" dirty="0" smtClean="0">
                <a:latin typeface="Arabic Typesetting" pitchFamily="66" charset="-78"/>
                <a:cs typeface="Arabic Typesetting" pitchFamily="66" charset="-78"/>
              </a:rPr>
              <a:t>Sampling method: Convenience Sampling</a:t>
            </a:r>
          </a:p>
          <a:p>
            <a:pPr>
              <a:buNone/>
            </a:pPr>
            <a:r>
              <a:rPr lang="en-US" sz="3600" dirty="0" smtClean="0">
                <a:latin typeface="Arabic Typesetting" pitchFamily="66" charset="-78"/>
                <a:cs typeface="Arabic Typesetting" pitchFamily="66" charset="-78"/>
              </a:rPr>
              <a:t>Sampling population: Healthcare facilities and Clinicians</a:t>
            </a:r>
          </a:p>
          <a:p>
            <a:pPr>
              <a:buNone/>
            </a:pPr>
            <a:r>
              <a:rPr lang="en-US" sz="3600" dirty="0" smtClean="0">
                <a:latin typeface="Arabic Typesetting" pitchFamily="66" charset="-78"/>
                <a:cs typeface="Arabic Typesetting" pitchFamily="66" charset="-78"/>
              </a:rPr>
              <a:t>Data collection method: In-depth interview</a:t>
            </a:r>
            <a:endParaRPr lang="en-IN" dirty="0">
              <a:latin typeface="Arabic Typesetting" pitchFamily="66" charset="-78"/>
              <a:cs typeface="Arabic Typesetting" pitchFamily="66"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smtClean="0">
              <a:latin typeface="Arabic Typesetting" pitchFamily="66" charset="-78"/>
              <a:cs typeface="Arabic Typesetting" pitchFamily="66" charset="-78"/>
            </a:endParaRPr>
          </a:p>
        </p:txBody>
      </p:sp>
      <p:sp>
        <p:nvSpPr>
          <p:cNvPr id="3" name="Content Placeholder 2"/>
          <p:cNvSpPr>
            <a:spLocks noGrp="1"/>
          </p:cNvSpPr>
          <p:nvPr>
            <p:ph idx="1"/>
          </p:nvPr>
        </p:nvSpPr>
        <p:spPr>
          <a:xfrm>
            <a:off x="457200" y="1600200"/>
            <a:ext cx="8229600" cy="4997152"/>
          </a:xfrm>
        </p:spPr>
        <p:txBody>
          <a:bodyPr>
            <a:normAutofit fontScale="55000" lnSpcReduction="20000"/>
          </a:bodyPr>
          <a:lstStyle/>
          <a:p>
            <a:pPr marL="571500" indent="-571500">
              <a:buAutoNum type="romanUcPeriod"/>
            </a:pPr>
            <a:r>
              <a:rPr lang="en-US" sz="6500" u="sng" dirty="0" smtClean="0">
                <a:latin typeface="Arabic Typesetting" pitchFamily="66" charset="-78"/>
                <a:cs typeface="Arabic Typesetting" pitchFamily="66" charset="-78"/>
              </a:rPr>
              <a:t>Awareness level: </a:t>
            </a:r>
            <a:r>
              <a:rPr lang="en-US" sz="3600" dirty="0" smtClean="0">
                <a:latin typeface="Arabic Typesetting" pitchFamily="66" charset="-78"/>
                <a:cs typeface="Arabic Typesetting" pitchFamily="66" charset="-78"/>
              </a:rPr>
              <a:t/>
            </a:r>
            <a:br>
              <a:rPr lang="en-US" sz="3600" dirty="0" smtClean="0">
                <a:latin typeface="Arabic Typesetting" pitchFamily="66" charset="-78"/>
                <a:cs typeface="Arabic Typesetting" pitchFamily="66" charset="-78"/>
              </a:rPr>
            </a:br>
            <a:endParaRPr lang="en-US" sz="3600" dirty="0" smtClean="0">
              <a:latin typeface="Arabic Typesetting" pitchFamily="66" charset="-78"/>
              <a:cs typeface="Arabic Typesetting" pitchFamily="66" charset="-78"/>
            </a:endParaRPr>
          </a:p>
          <a:p>
            <a:pPr>
              <a:buNone/>
            </a:pPr>
            <a:r>
              <a:rPr lang="en-IN" sz="3600" dirty="0" smtClean="0">
                <a:latin typeface="Arabic Typesetting" pitchFamily="66" charset="-78"/>
                <a:cs typeface="Arabic Typesetting" pitchFamily="66" charset="-78"/>
              </a:rPr>
              <a:t>“</a:t>
            </a:r>
            <a:r>
              <a:rPr lang="en-IN" sz="5800" i="1" dirty="0" smtClean="0">
                <a:latin typeface="Arabic Typesetting" pitchFamily="66" charset="-78"/>
                <a:cs typeface="Arabic Typesetting" pitchFamily="66" charset="-78"/>
              </a:rPr>
              <a:t>We do have a website of our hospital. We made it in the year 2010 and the updation is done by the marketing consultants.”</a:t>
            </a:r>
          </a:p>
          <a:p>
            <a:pPr>
              <a:buNone/>
            </a:pPr>
            <a:r>
              <a:rPr lang="en-US" sz="5800" i="1" dirty="0" smtClean="0">
                <a:latin typeface="Arabic Typesetting" pitchFamily="66" charset="-78"/>
                <a:cs typeface="Arabic Typesetting" pitchFamily="66" charset="-78"/>
              </a:rPr>
              <a:t>“</a:t>
            </a:r>
            <a:r>
              <a:rPr lang="en-IN" sz="5800" i="1" dirty="0" smtClean="0">
                <a:latin typeface="Arabic Typesetting" pitchFamily="66" charset="-78"/>
                <a:cs typeface="Arabic Typesetting" pitchFamily="66" charset="-78"/>
              </a:rPr>
              <a:t>At present we have a large number of patients coming to us... we are already short of resources, that is the reason why we do not involve ourselves in websites and everything else... Once we are able to receive more funds, we might consider it. ”</a:t>
            </a:r>
          </a:p>
          <a:p>
            <a:pPr>
              <a:buNone/>
            </a:pPr>
            <a:r>
              <a:rPr lang="en-IN" sz="5800" i="1" dirty="0" smtClean="0">
                <a:latin typeface="Arabic Typesetting" pitchFamily="66" charset="-78"/>
                <a:cs typeface="Arabic Typesetting" pitchFamily="66" charset="-78"/>
              </a:rPr>
              <a:t>“Our new centre just opened in the city...that is when we decided we could go ahead with the website.” </a:t>
            </a:r>
          </a:p>
          <a:p>
            <a:pPr marL="571500" indent="-571500">
              <a:buNone/>
            </a:pPr>
            <a:r>
              <a:rPr lang="en-US" sz="4300" dirty="0" smtClean="0">
                <a:latin typeface="Arabic Typesetting" pitchFamily="66" charset="-78"/>
                <a:cs typeface="Arabic Typesetting" pitchFamily="66" charset="-78"/>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smtClean="0">
              <a:latin typeface="Arabic Typesetting" pitchFamily="66" charset="-78"/>
              <a:cs typeface="Arabic Typesetting" pitchFamily="66" charset="-78"/>
            </a:endParaRPr>
          </a:p>
        </p:txBody>
      </p:sp>
      <p:sp>
        <p:nvSpPr>
          <p:cNvPr id="3" name="Content Placeholder 2"/>
          <p:cNvSpPr>
            <a:spLocks noGrp="1"/>
          </p:cNvSpPr>
          <p:nvPr>
            <p:ph idx="1"/>
          </p:nvPr>
        </p:nvSpPr>
        <p:spPr>
          <a:xfrm>
            <a:off x="467544" y="1484784"/>
            <a:ext cx="8229600" cy="4608512"/>
          </a:xfrm>
        </p:spPr>
        <p:txBody>
          <a:bodyPr>
            <a:normAutofit/>
          </a:bodyPr>
          <a:lstStyle/>
          <a:p>
            <a:pPr marL="571500" indent="-571500">
              <a:buNone/>
            </a:pPr>
            <a:r>
              <a:rPr lang="en-US" sz="3600" dirty="0" smtClean="0">
                <a:latin typeface="Arabic Typesetting" pitchFamily="66" charset="-78"/>
                <a:cs typeface="Arabic Typesetting" pitchFamily="66" charset="-78"/>
              </a:rPr>
              <a:t>Inference:</a:t>
            </a:r>
          </a:p>
          <a:p>
            <a:pPr marL="571500" indent="-571500">
              <a:buFontTx/>
              <a:buChar char="-"/>
            </a:pPr>
            <a:r>
              <a:rPr lang="en-IN" sz="3600" dirty="0" smtClean="0">
                <a:latin typeface="Arabic Typesetting" pitchFamily="66" charset="-78"/>
                <a:cs typeface="Arabic Typesetting" pitchFamily="66" charset="-78"/>
              </a:rPr>
              <a:t>Out of all the healthcare professionals interviewed approx10% denied of having practiced any online activity</a:t>
            </a:r>
          </a:p>
          <a:p>
            <a:pPr marL="571500" indent="-571500">
              <a:buFontTx/>
              <a:buChar char="-"/>
            </a:pPr>
            <a:r>
              <a:rPr lang="en-US" sz="3600" dirty="0" smtClean="0">
                <a:latin typeface="Arabic Typesetting" pitchFamily="66" charset="-78"/>
                <a:cs typeface="Arabic Typesetting" pitchFamily="66" charset="-78"/>
              </a:rPr>
              <a:t>However, Online marketing meant owning websites</a:t>
            </a:r>
            <a:endParaRPr lang="en-IN" sz="3600" dirty="0" smtClean="0">
              <a:latin typeface="Arabic Typesetting" pitchFamily="66" charset="-78"/>
              <a:cs typeface="Arabic Typesetting" pitchFamily="66" charset="-78"/>
            </a:endParaRPr>
          </a:p>
          <a:p>
            <a:pPr marL="571500" indent="-571500">
              <a:buNone/>
            </a:pPr>
            <a:endParaRPr lang="en-US" sz="3600" dirty="0" smtClean="0">
              <a:latin typeface="Arabic Typesetting" pitchFamily="66" charset="-78"/>
              <a:cs typeface="Arabic Typesetting" pitchFamily="66" charset="-78"/>
            </a:endParaRPr>
          </a:p>
          <a:p>
            <a:pPr marL="571500" indent="-571500">
              <a:buNone/>
            </a:pPr>
            <a:endParaRPr lang="en-US" sz="3600" dirty="0" smtClean="0">
              <a:latin typeface="Arabic Typesetting" pitchFamily="66" charset="-78"/>
              <a:cs typeface="Arabic Typesetting" pitchFamily="66"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smtClean="0">
              <a:latin typeface="Arabic Typesetting" pitchFamily="66" charset="-78"/>
              <a:cs typeface="Arabic Typesetting" pitchFamily="66" charset="-78"/>
            </a:endParaRPr>
          </a:p>
        </p:txBody>
      </p:sp>
      <p:sp>
        <p:nvSpPr>
          <p:cNvPr id="3" name="Content Placeholder 2"/>
          <p:cNvSpPr>
            <a:spLocks noGrp="1"/>
          </p:cNvSpPr>
          <p:nvPr>
            <p:ph idx="1"/>
          </p:nvPr>
        </p:nvSpPr>
        <p:spPr>
          <a:xfrm>
            <a:off x="467544" y="1484784"/>
            <a:ext cx="8229600" cy="4925144"/>
          </a:xfrm>
        </p:spPr>
        <p:txBody>
          <a:bodyPr>
            <a:normAutofit/>
          </a:bodyPr>
          <a:lstStyle/>
          <a:p>
            <a:pPr marL="571500" indent="-571500">
              <a:buNone/>
            </a:pPr>
            <a:r>
              <a:rPr lang="en-US" sz="3600" dirty="0" smtClean="0">
                <a:latin typeface="Arabic Typesetting" pitchFamily="66" charset="-78"/>
                <a:cs typeface="Arabic Typesetting" pitchFamily="66" charset="-78"/>
              </a:rPr>
              <a:t>II. </a:t>
            </a:r>
            <a:r>
              <a:rPr lang="en-US" sz="3600" u="sng" dirty="0" smtClean="0">
                <a:latin typeface="Arabic Typesetting" pitchFamily="66" charset="-78"/>
                <a:cs typeface="Arabic Typesetting" pitchFamily="66" charset="-78"/>
              </a:rPr>
              <a:t>Online activities opted by the healthcare professionals:</a:t>
            </a:r>
          </a:p>
          <a:p>
            <a:pPr marL="571500" indent="-571500">
              <a:buNone/>
            </a:pPr>
            <a:endParaRPr lang="en-US" sz="3600" u="sng" dirty="0" smtClean="0">
              <a:latin typeface="Arabic Typesetting" pitchFamily="66" charset="-78"/>
              <a:cs typeface="Arabic Typesetting" pitchFamily="66" charset="-78"/>
            </a:endParaRPr>
          </a:p>
          <a:p>
            <a:pPr marL="571500" indent="-571500">
              <a:buNone/>
            </a:pPr>
            <a:r>
              <a:rPr lang="en-US" sz="3600"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Activities such as online marketing, sharing publications and articles, social media as a medium, blogging and interaction with the masses are some of the activities we do on a regular basis.”</a:t>
            </a:r>
            <a:endParaRPr lang="en-IN" sz="3600" i="1" dirty="0" smtClean="0">
              <a:latin typeface="Arabic Typesetting" pitchFamily="66" charset="-78"/>
              <a:cs typeface="Arabic Typesetting" pitchFamily="66" charset="-78"/>
            </a:endParaRPr>
          </a:p>
          <a:p>
            <a:pPr marL="571500" indent="-571500">
              <a:buNone/>
            </a:pPr>
            <a:r>
              <a:rPr lang="en-US" sz="3600" i="1"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We can do it through website, Google, face book, ad listing on Just dial, etc”</a:t>
            </a:r>
            <a:endParaRPr lang="en-IN" sz="3600" i="1" dirty="0" smtClean="0">
              <a:latin typeface="Arabic Typesetting" pitchFamily="66" charset="-78"/>
              <a:cs typeface="Arabic Typesetting" pitchFamily="66" charset="-78"/>
            </a:endParaRPr>
          </a:p>
          <a:p>
            <a:pPr marL="571500" indent="-571500">
              <a:buNone/>
            </a:pPr>
            <a:endParaRPr lang="en-IN" sz="3600" dirty="0" smtClean="0">
              <a:latin typeface="Arabic Typesetting" pitchFamily="66" charset="-78"/>
              <a:cs typeface="Arabic Typesetting" pitchFamily="66" charset="-78"/>
            </a:endParaRPr>
          </a:p>
          <a:p>
            <a:pPr marL="571500" indent="-571500">
              <a:buNone/>
            </a:pPr>
            <a:endParaRPr lang="en-US" sz="3600" dirty="0" smtClean="0">
              <a:latin typeface="Arabic Typesetting" pitchFamily="66" charset="-78"/>
              <a:cs typeface="Arabic Typesetting" pitchFamily="66" charset="-78"/>
            </a:endParaRPr>
          </a:p>
          <a:p>
            <a:pPr marL="571500" indent="-571500">
              <a:buNone/>
            </a:pPr>
            <a:endParaRPr lang="en-US" sz="3600" dirty="0" smtClean="0">
              <a:latin typeface="Arabic Typesetting" pitchFamily="66" charset="-78"/>
              <a:cs typeface="Arabic Typesetting" pitchFamily="66"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781128"/>
          </a:xfrm>
        </p:spPr>
        <p:txBody>
          <a:bodyPr>
            <a:normAutofit/>
          </a:bodyPr>
          <a:lstStyle/>
          <a:p>
            <a:pPr>
              <a:buNone/>
            </a:pPr>
            <a:r>
              <a:rPr lang="en-US" i="1"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We have got the SEO of the website done on 5 keywords relevant to our business and specialties. </a:t>
            </a:r>
            <a:r>
              <a:rPr lang="en-IN" i="1" dirty="0" err="1" smtClean="0">
                <a:latin typeface="Arabic Typesetting" pitchFamily="66" charset="-78"/>
                <a:cs typeface="Arabic Typesetting" pitchFamily="66" charset="-78"/>
              </a:rPr>
              <a:t>Facebook</a:t>
            </a:r>
            <a:r>
              <a:rPr lang="en-IN" i="1" dirty="0" smtClean="0">
                <a:latin typeface="Arabic Typesetting" pitchFamily="66" charset="-78"/>
                <a:cs typeface="Arabic Typesetting" pitchFamily="66" charset="-78"/>
              </a:rPr>
              <a:t> is not very much used by us and reason is just the lack of time”</a:t>
            </a:r>
          </a:p>
          <a:p>
            <a:pPr>
              <a:buNone/>
            </a:pPr>
            <a:endParaRPr lang="en-US" i="1" dirty="0" smtClean="0">
              <a:latin typeface="Arabic Typesetting" pitchFamily="66" charset="-78"/>
              <a:cs typeface="Arabic Typesetting" pitchFamily="66" charset="-78"/>
            </a:endParaRPr>
          </a:p>
          <a:p>
            <a:pPr>
              <a:buNone/>
            </a:pPr>
            <a:r>
              <a:rPr lang="en-US" i="1"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I recently got a video shoot done for one rare surgery that I performed on an international patient...I got a lot of appreciation for it on you-tube”</a:t>
            </a:r>
          </a:p>
          <a:p>
            <a:pPr>
              <a:buNone/>
            </a:pPr>
            <a:endParaRPr lang="en-IN" sz="3600" dirty="0" smtClean="0">
              <a:latin typeface="Arabic Typesetting" pitchFamily="66" charset="-78"/>
              <a:cs typeface="Arabic Typesetting" pitchFamily="66" charset="-78"/>
            </a:endParaRPr>
          </a:p>
          <a:p>
            <a:pPr>
              <a:buNone/>
            </a:pPr>
            <a:endParaRPr lang="en-IN" sz="3600" dirty="0">
              <a:latin typeface="Arabic Typesetting" pitchFamily="66" charset="-78"/>
              <a:cs typeface="Arabic Typesetting" pitchFamily="66"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781128"/>
          </a:xfrm>
        </p:spPr>
        <p:txBody>
          <a:bodyPr>
            <a:normAutofit lnSpcReduction="10000"/>
          </a:bodyPr>
          <a:lstStyle/>
          <a:p>
            <a:pPr>
              <a:buNone/>
            </a:pPr>
            <a:r>
              <a:rPr lang="en-US" sz="3600" dirty="0" smtClean="0">
                <a:latin typeface="Arabic Typesetting" pitchFamily="66" charset="-78"/>
                <a:cs typeface="Arabic Typesetting" pitchFamily="66" charset="-78"/>
              </a:rPr>
              <a:t>Inference:</a:t>
            </a:r>
          </a:p>
          <a:p>
            <a:pPr>
              <a:buFontTx/>
              <a:buChar char="-"/>
            </a:pPr>
            <a:r>
              <a:rPr lang="en-IN" dirty="0" smtClean="0">
                <a:latin typeface="Arabic Typesetting" pitchFamily="66" charset="-78"/>
                <a:cs typeface="Arabic Typesetting" pitchFamily="66" charset="-78"/>
              </a:rPr>
              <a:t>Web- based marketing for most of the respondents meant creating websites and face book promotion</a:t>
            </a:r>
          </a:p>
          <a:p>
            <a:pPr>
              <a:buFontTx/>
              <a:buChar char="-"/>
            </a:pPr>
            <a:r>
              <a:rPr lang="en-IN" dirty="0" smtClean="0">
                <a:latin typeface="Arabic Typesetting" pitchFamily="66" charset="-78"/>
                <a:cs typeface="Arabic Typesetting" pitchFamily="66" charset="-78"/>
              </a:rPr>
              <a:t>10% of the respondents said that they were practicing promotion through e-mails and listing on various search engines</a:t>
            </a:r>
          </a:p>
          <a:p>
            <a:pPr>
              <a:buFontTx/>
              <a:buChar char="-"/>
            </a:pPr>
            <a:r>
              <a:rPr lang="en-IN" dirty="0" smtClean="0">
                <a:latin typeface="Arabic Typesetting" pitchFamily="66" charset="-78"/>
                <a:cs typeface="Arabic Typesetting" pitchFamily="66" charset="-78"/>
              </a:rPr>
              <a:t>indulging in activities such as blogs and discussion forums along with search engine listing and advertising</a:t>
            </a:r>
          </a:p>
          <a:p>
            <a:pPr>
              <a:buFontTx/>
              <a:buChar char="-"/>
            </a:pPr>
            <a:r>
              <a:rPr lang="en-IN" dirty="0" smtClean="0">
                <a:latin typeface="Arabic Typesetting" pitchFamily="66" charset="-78"/>
                <a:cs typeface="Arabic Typesetting" pitchFamily="66" charset="-78"/>
              </a:rPr>
              <a:t>20% also revealed the practice of sharing patient testimonial on YouTube and their websites</a:t>
            </a:r>
            <a:endParaRPr lang="en-US" dirty="0" smtClean="0">
              <a:latin typeface="Arabic Typesetting" pitchFamily="66" charset="-78"/>
              <a:cs typeface="Arabic Typesetting" pitchFamily="66" charset="-78"/>
            </a:endParaRPr>
          </a:p>
          <a:p>
            <a:pPr>
              <a:buNone/>
            </a:pPr>
            <a:endParaRPr lang="en-IN" sz="3600" dirty="0" smtClean="0">
              <a:latin typeface="Arabic Typesetting" pitchFamily="66" charset="-78"/>
              <a:cs typeface="Arabic Typesetting" pitchFamily="66" charset="-78"/>
            </a:endParaRPr>
          </a:p>
          <a:p>
            <a:pPr>
              <a:buNone/>
            </a:pPr>
            <a:endParaRPr lang="en-IN" sz="3600" dirty="0">
              <a:latin typeface="Arabic Typesetting" pitchFamily="66" charset="-78"/>
              <a:cs typeface="Arabic Typesetting" pitchFamily="66"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052736"/>
          </a:xfrm>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graphicFrame>
        <p:nvGraphicFramePr>
          <p:cNvPr id="4" name="Table 3"/>
          <p:cNvGraphicFramePr>
            <a:graphicFrameLocks noGrp="1"/>
          </p:cNvGraphicFramePr>
          <p:nvPr/>
        </p:nvGraphicFramePr>
        <p:xfrm>
          <a:off x="323528" y="1628800"/>
          <a:ext cx="8568954" cy="4484820"/>
        </p:xfrm>
        <a:graphic>
          <a:graphicData uri="http://schemas.openxmlformats.org/drawingml/2006/table">
            <a:tbl>
              <a:tblPr firstRow="1" bandRow="1">
                <a:tableStyleId>{616DA210-FB5B-4158-B5E0-FEB733F419BA}</a:tableStyleId>
              </a:tblPr>
              <a:tblGrid>
                <a:gridCol w="1428159"/>
                <a:gridCol w="1428159"/>
                <a:gridCol w="1428159"/>
                <a:gridCol w="1428159"/>
                <a:gridCol w="1428159"/>
                <a:gridCol w="1428159"/>
              </a:tblGrid>
              <a:tr h="1080120">
                <a:tc>
                  <a:txBody>
                    <a:bodyPr/>
                    <a:lstStyle/>
                    <a:p>
                      <a:endParaRPr lang="en-IN" dirty="0"/>
                    </a:p>
                  </a:txBody>
                  <a:tcPr/>
                </a:tc>
                <a:tc>
                  <a:txBody>
                    <a:bodyPr/>
                    <a:lstStyle/>
                    <a:p>
                      <a:pPr algn="ctr"/>
                      <a:r>
                        <a:rPr lang="en-US" dirty="0" smtClean="0"/>
                        <a:t>Doctors</a:t>
                      </a:r>
                      <a:endParaRPr lang="en-IN" dirty="0"/>
                    </a:p>
                  </a:txBody>
                  <a:tcPr/>
                </a:tc>
                <a:tc>
                  <a:txBody>
                    <a:bodyPr/>
                    <a:lstStyle/>
                    <a:p>
                      <a:pPr algn="ctr"/>
                      <a:r>
                        <a:rPr lang="en-US" dirty="0" smtClean="0"/>
                        <a:t>Specialty Clinics</a:t>
                      </a:r>
                      <a:endParaRPr lang="en-IN" dirty="0"/>
                    </a:p>
                  </a:txBody>
                  <a:tcPr/>
                </a:tc>
                <a:tc>
                  <a:txBody>
                    <a:bodyPr/>
                    <a:lstStyle/>
                    <a:p>
                      <a:pPr algn="ctr"/>
                      <a:r>
                        <a:rPr lang="en-US" dirty="0" smtClean="0"/>
                        <a:t>Diagnostic Centers</a:t>
                      </a:r>
                      <a:endParaRPr lang="en-IN" dirty="0"/>
                    </a:p>
                  </a:txBody>
                  <a:tcPr/>
                </a:tc>
                <a:tc>
                  <a:txBody>
                    <a:bodyPr/>
                    <a:lstStyle/>
                    <a:p>
                      <a:pPr algn="ctr"/>
                      <a:r>
                        <a:rPr lang="en-US" dirty="0" smtClean="0"/>
                        <a:t>Tertiary</a:t>
                      </a:r>
                      <a:r>
                        <a:rPr lang="en-US" baseline="0" dirty="0" smtClean="0"/>
                        <a:t> hospital</a:t>
                      </a:r>
                      <a:endParaRPr lang="en-IN" dirty="0"/>
                    </a:p>
                  </a:txBody>
                  <a:tcPr/>
                </a:tc>
                <a:tc>
                  <a:txBody>
                    <a:bodyPr/>
                    <a:lstStyle/>
                    <a:p>
                      <a:pPr algn="ctr"/>
                      <a:r>
                        <a:rPr lang="en-US" dirty="0" smtClean="0"/>
                        <a:t>Super</a:t>
                      </a:r>
                      <a:r>
                        <a:rPr lang="en-US" baseline="0" dirty="0" smtClean="0"/>
                        <a:t> specialty hospital</a:t>
                      </a:r>
                      <a:endParaRPr lang="en-IN" dirty="0"/>
                    </a:p>
                  </a:txBody>
                  <a:tcPr/>
                </a:tc>
              </a:tr>
              <a:tr h="485484">
                <a:tc>
                  <a:txBody>
                    <a:bodyPr/>
                    <a:lstStyle/>
                    <a:p>
                      <a:pPr algn="ctr"/>
                      <a:r>
                        <a:rPr lang="en-US" dirty="0" smtClean="0"/>
                        <a:t>Website</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r>
              <a:tr h="498561">
                <a:tc>
                  <a:txBody>
                    <a:bodyPr/>
                    <a:lstStyle/>
                    <a:p>
                      <a:pPr algn="ctr"/>
                      <a:r>
                        <a:rPr lang="en-US" dirty="0" smtClean="0"/>
                        <a:t>Ad listing</a:t>
                      </a:r>
                      <a:endParaRPr lang="en-IN" dirty="0"/>
                    </a:p>
                  </a:txBody>
                  <a:tcPr/>
                </a:tc>
                <a:tc>
                  <a:txBody>
                    <a:bodyPr/>
                    <a:lstStyle/>
                    <a:p>
                      <a:pPr algn="ct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endParaRPr lang="en-IN" dirty="0"/>
                    </a:p>
                  </a:txBody>
                  <a:tcPr/>
                </a:tc>
              </a:tr>
              <a:tr h="498561">
                <a:tc>
                  <a:txBody>
                    <a:bodyPr/>
                    <a:lstStyle/>
                    <a:p>
                      <a:pPr algn="ctr"/>
                      <a:r>
                        <a:rPr lang="en-US" dirty="0" smtClean="0"/>
                        <a:t>FB</a:t>
                      </a:r>
                      <a:r>
                        <a:rPr lang="en-US" baseline="0" dirty="0" smtClean="0"/>
                        <a:t> posts</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endParaRPr lang="en-IN" dirty="0"/>
                    </a:p>
                  </a:txBody>
                  <a:tcPr/>
                </a:tc>
                <a:tc>
                  <a:txBody>
                    <a:bodyPr/>
                    <a:lstStyle/>
                    <a:p>
                      <a:pPr marL="342900" indent="-342900" algn="ctr">
                        <a:buFont typeface="Wingdings" pitchFamily="2" charset="2"/>
                        <a:buChar char="ü"/>
                      </a:pPr>
                      <a:r>
                        <a:rPr lang="en-US" dirty="0" smtClean="0"/>
                        <a:t> </a:t>
                      </a:r>
                      <a:endParaRPr lang="en-IN" dirty="0"/>
                    </a:p>
                  </a:txBody>
                  <a:tcPr/>
                </a:tc>
                <a:tc>
                  <a:txBody>
                    <a:bodyPr/>
                    <a:lstStyle/>
                    <a:p>
                      <a:pPr algn="ctr"/>
                      <a:endParaRPr lang="en-IN" dirty="0"/>
                    </a:p>
                  </a:txBody>
                  <a:tcPr/>
                </a:tc>
                <a:tc>
                  <a:txBody>
                    <a:bodyPr/>
                    <a:lstStyle/>
                    <a:p>
                      <a:pPr algn="ctr">
                        <a:buFont typeface="Wingdings" pitchFamily="2" charset="2"/>
                        <a:buChar char="ü"/>
                      </a:pPr>
                      <a:r>
                        <a:rPr lang="en-US" dirty="0" smtClean="0"/>
                        <a:t> </a:t>
                      </a:r>
                      <a:endParaRPr lang="en-IN" dirty="0"/>
                    </a:p>
                  </a:txBody>
                  <a:tcPr/>
                </a:tc>
              </a:tr>
              <a:tr h="633102">
                <a:tc>
                  <a:txBody>
                    <a:bodyPr/>
                    <a:lstStyle/>
                    <a:p>
                      <a:pPr algn="ctr"/>
                      <a:r>
                        <a:rPr lang="en-US" dirty="0" smtClean="0"/>
                        <a:t>Articles and Blogs</a:t>
                      </a: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buFont typeface="Wingdings" pitchFamily="2" charset="2"/>
                        <a:buChar char="ü"/>
                      </a:pPr>
                      <a:r>
                        <a:rPr lang="en-US" dirty="0" smtClean="0"/>
                        <a:t> </a:t>
                      </a:r>
                      <a:endParaRPr lang="en-IN" dirty="0"/>
                    </a:p>
                  </a:txBody>
                  <a:tcPr/>
                </a:tc>
              </a:tr>
              <a:tr h="641007">
                <a:tc>
                  <a:txBody>
                    <a:bodyPr/>
                    <a:lstStyle/>
                    <a:p>
                      <a:pPr algn="ctr"/>
                      <a:r>
                        <a:rPr lang="en-US" dirty="0" smtClean="0"/>
                        <a:t>Keywords/ ranking</a:t>
                      </a: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endParaRPr lang="en-IN" dirty="0"/>
                    </a:p>
                  </a:txBody>
                  <a:tcPr/>
                </a:tc>
              </a:tr>
              <a:tr h="641007">
                <a:tc>
                  <a:txBody>
                    <a:bodyPr/>
                    <a:lstStyle/>
                    <a:p>
                      <a:pPr algn="ctr"/>
                      <a:r>
                        <a:rPr lang="en-US" dirty="0" smtClean="0"/>
                        <a:t>Video Promotion</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endParaRPr lang="en-IN"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997152"/>
          </a:xfrm>
        </p:spPr>
        <p:txBody>
          <a:bodyPr>
            <a:normAutofit lnSpcReduction="10000"/>
          </a:bodyPr>
          <a:lstStyle/>
          <a:p>
            <a:pPr>
              <a:buNone/>
            </a:pPr>
            <a:r>
              <a:rPr lang="en-US" sz="3600" dirty="0" smtClean="0">
                <a:latin typeface="Arabic Typesetting" pitchFamily="66" charset="-78"/>
                <a:cs typeface="Arabic Typesetting" pitchFamily="66" charset="-78"/>
              </a:rPr>
              <a:t>III. </a:t>
            </a:r>
            <a:r>
              <a:rPr lang="en-US" sz="3600" u="sng" dirty="0" smtClean="0">
                <a:latin typeface="Arabic Typesetting" pitchFamily="66" charset="-78"/>
                <a:cs typeface="Arabic Typesetting" pitchFamily="66" charset="-78"/>
              </a:rPr>
              <a:t>Reasons for opting for web based marketing</a:t>
            </a:r>
          </a:p>
          <a:p>
            <a:pPr>
              <a:buNone/>
            </a:pPr>
            <a:r>
              <a:rPr lang="en-IN" i="1" dirty="0" smtClean="0">
                <a:latin typeface="Arabic Typesetting" pitchFamily="66" charset="-78"/>
                <a:cs typeface="Arabic Typesetting" pitchFamily="66" charset="-78"/>
              </a:rPr>
              <a:t>“At present we have three independent centres and several collection centre employing about 100 people... I used to meet people who asked me...do you have a website? And I got tired of saying- no!!”</a:t>
            </a:r>
          </a:p>
          <a:p>
            <a:pPr>
              <a:buNone/>
            </a:pPr>
            <a:r>
              <a:rPr lang="en-US" sz="4000" i="1"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Of course there is no doubt that marketing does help and organisation grow. But in our case it is more of years of trust in the hospital that is fetching us patients.....We have a website of our hospital. It was basically created to enhance our marketing programme and also to add a virtual asset to the hospital so that our hospital can stand in the league of modern hospitals.”</a:t>
            </a:r>
            <a:endParaRPr lang="en-IN" sz="4000" i="1" dirty="0" smtClean="0">
              <a:latin typeface="Arabic Typesetting" pitchFamily="66" charset="-78"/>
              <a:cs typeface="Arabic Typesetting" pitchFamily="66" charset="-78"/>
            </a:endParaRPr>
          </a:p>
          <a:p>
            <a:pPr>
              <a:buNone/>
            </a:pPr>
            <a:endParaRPr lang="en-IN" sz="3600" dirty="0" smtClean="0">
              <a:latin typeface="Arabic Typesetting" pitchFamily="66" charset="-78"/>
              <a:cs typeface="Arabic Typesetting" pitchFamily="66"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997152"/>
          </a:xfrm>
        </p:spPr>
        <p:txBody>
          <a:bodyPr>
            <a:normAutofit/>
          </a:bodyPr>
          <a:lstStyle/>
          <a:p>
            <a:pPr>
              <a:buNone/>
            </a:pPr>
            <a:r>
              <a:rPr lang="en-IN" i="1" dirty="0" smtClean="0">
                <a:latin typeface="Arabic Typesetting" pitchFamily="66" charset="-78"/>
                <a:cs typeface="Arabic Typesetting" pitchFamily="66" charset="-78"/>
              </a:rPr>
              <a:t>“Today the availability of time to the customer is a problem both for taking an appointment and then receiving a report...”</a:t>
            </a:r>
          </a:p>
          <a:p>
            <a:pPr>
              <a:buNone/>
            </a:pPr>
            <a:r>
              <a:rPr lang="en-IN" i="1" dirty="0" smtClean="0">
                <a:latin typeface="Arabic Typesetting" pitchFamily="66" charset="-78"/>
                <a:cs typeface="Arabic Typesetting" pitchFamily="66" charset="-78"/>
              </a:rPr>
              <a:t>“Activities such as online marketing, publications, social media, participating in conferences and trade shows are the avenues for query generation.”</a:t>
            </a:r>
          </a:p>
          <a:p>
            <a:pPr>
              <a:buNone/>
            </a:pPr>
            <a:endParaRPr lang="en-IN" dirty="0" smtClean="0">
              <a:latin typeface="Arabic Typesetting" pitchFamily="66" charset="-78"/>
              <a:cs typeface="Arabic Typesetting" pitchFamily="66"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ea typeface="+mn-ea"/>
                <a:cs typeface="Arabic Typesetting" pitchFamily="66" charset="-78"/>
              </a:rPr>
              <a:t>CONTENT</a:t>
            </a:r>
            <a:endParaRPr lang="en-IN" sz="5400" dirty="0">
              <a:latin typeface="Arabic Typesetting" pitchFamily="66" charset="-78"/>
              <a:ea typeface="+mn-ea"/>
              <a:cs typeface="Arabic Typesetting" pitchFamily="66" charset="-78"/>
            </a:endParaRPr>
          </a:p>
        </p:txBody>
      </p:sp>
      <p:sp>
        <p:nvSpPr>
          <p:cNvPr id="3" name="Content Placeholder 2"/>
          <p:cNvSpPr>
            <a:spLocks noGrp="1"/>
          </p:cNvSpPr>
          <p:nvPr>
            <p:ph idx="1"/>
          </p:nvPr>
        </p:nvSpPr>
        <p:spPr>
          <a:xfrm>
            <a:off x="457200" y="1600200"/>
            <a:ext cx="8229600" cy="4709119"/>
          </a:xfrm>
        </p:spPr>
        <p:txBody>
          <a:bodyPr>
            <a:noAutofit/>
          </a:bodyPr>
          <a:lstStyle/>
          <a:p>
            <a:pPr marL="514350" indent="-514350">
              <a:buFont typeface="+mj-lt"/>
              <a:buAutoNum type="arabicPeriod"/>
            </a:pPr>
            <a:r>
              <a:rPr lang="en-US" sz="4000" dirty="0" smtClean="0">
                <a:latin typeface="Arabic Typesetting" pitchFamily="66" charset="-78"/>
                <a:cs typeface="Arabic Typesetting" pitchFamily="66" charset="-78"/>
              </a:rPr>
              <a:t>Introduction</a:t>
            </a:r>
          </a:p>
          <a:p>
            <a:pPr marL="514350" indent="-514350">
              <a:buFont typeface="+mj-lt"/>
              <a:buAutoNum type="arabicPeriod"/>
            </a:pPr>
            <a:r>
              <a:rPr lang="en-US" sz="4000" dirty="0" smtClean="0">
                <a:latin typeface="Arabic Typesetting" pitchFamily="66" charset="-78"/>
                <a:cs typeface="Arabic Typesetting" pitchFamily="66" charset="-78"/>
              </a:rPr>
              <a:t>Rationale of the study</a:t>
            </a:r>
          </a:p>
          <a:p>
            <a:pPr marL="514350" indent="-514350">
              <a:buFont typeface="+mj-lt"/>
              <a:buAutoNum type="arabicPeriod"/>
            </a:pPr>
            <a:r>
              <a:rPr lang="en-US" sz="4000" dirty="0" smtClean="0">
                <a:latin typeface="Arabic Typesetting" pitchFamily="66" charset="-78"/>
                <a:cs typeface="Arabic Typesetting" pitchFamily="66" charset="-78"/>
              </a:rPr>
              <a:t>Objectives</a:t>
            </a:r>
          </a:p>
          <a:p>
            <a:pPr marL="514350" indent="-514350">
              <a:buFont typeface="+mj-lt"/>
              <a:buAutoNum type="arabicPeriod"/>
            </a:pPr>
            <a:r>
              <a:rPr lang="en-US" sz="4000" dirty="0" smtClean="0">
                <a:latin typeface="Arabic Typesetting" pitchFamily="66" charset="-78"/>
                <a:cs typeface="Arabic Typesetting" pitchFamily="66" charset="-78"/>
              </a:rPr>
              <a:t>Methodology</a:t>
            </a:r>
          </a:p>
          <a:p>
            <a:pPr marL="514350" indent="-514350">
              <a:buFont typeface="+mj-lt"/>
              <a:buAutoNum type="arabicPeriod"/>
            </a:pPr>
            <a:r>
              <a:rPr lang="en-US" sz="4000" dirty="0" smtClean="0">
                <a:latin typeface="Arabic Typesetting" pitchFamily="66" charset="-78"/>
                <a:cs typeface="Arabic Typesetting" pitchFamily="66" charset="-78"/>
              </a:rPr>
              <a:t>Data Analysis and Discussion</a:t>
            </a:r>
          </a:p>
          <a:p>
            <a:pPr marL="514350" indent="-514350">
              <a:buFont typeface="+mj-lt"/>
              <a:buAutoNum type="arabicPeriod"/>
            </a:pPr>
            <a:r>
              <a:rPr lang="en-US" sz="4000" dirty="0" smtClean="0">
                <a:latin typeface="Arabic Typesetting" pitchFamily="66" charset="-78"/>
                <a:cs typeface="Arabic Typesetting" pitchFamily="66" charset="-78"/>
              </a:rPr>
              <a:t>Conclusion</a:t>
            </a:r>
          </a:p>
          <a:p>
            <a:pPr marL="514350" indent="-514350">
              <a:buFont typeface="+mj-lt"/>
              <a:buAutoNum type="arabicPeriod"/>
            </a:pPr>
            <a:r>
              <a:rPr lang="en-US" sz="4000" dirty="0" smtClean="0">
                <a:latin typeface="Arabic Typesetting" pitchFamily="66" charset="-78"/>
                <a:cs typeface="Arabic Typesetting" pitchFamily="66" charset="-78"/>
              </a:rPr>
              <a:t>Limitations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67544" y="1412776"/>
            <a:ext cx="8229600" cy="648072"/>
          </a:xfrm>
        </p:spPr>
        <p:txBody>
          <a:bodyPr>
            <a:normAutofit/>
          </a:bodyPr>
          <a:lstStyle/>
          <a:p>
            <a:pPr>
              <a:buNone/>
            </a:pPr>
            <a:r>
              <a:rPr lang="en-US" sz="3600" dirty="0" smtClean="0">
                <a:latin typeface="Arabic Typesetting" pitchFamily="66" charset="-78"/>
                <a:cs typeface="Arabic Typesetting" pitchFamily="66" charset="-78"/>
              </a:rPr>
              <a:t>Inference: </a:t>
            </a:r>
          </a:p>
          <a:p>
            <a:pPr>
              <a:buNone/>
            </a:pPr>
            <a:endParaRPr lang="en-IN" dirty="0" smtClean="0">
              <a:latin typeface="Arabic Typesetting" pitchFamily="66" charset="-78"/>
              <a:cs typeface="Arabic Typesetting" pitchFamily="66" charset="-78"/>
            </a:endParaRPr>
          </a:p>
        </p:txBody>
      </p:sp>
      <p:graphicFrame>
        <p:nvGraphicFramePr>
          <p:cNvPr id="4" name="Table 3"/>
          <p:cNvGraphicFramePr>
            <a:graphicFrameLocks noGrp="1"/>
          </p:cNvGraphicFramePr>
          <p:nvPr/>
        </p:nvGraphicFramePr>
        <p:xfrm>
          <a:off x="323529" y="2204864"/>
          <a:ext cx="8496942" cy="4376942"/>
        </p:xfrm>
        <a:graphic>
          <a:graphicData uri="http://schemas.openxmlformats.org/drawingml/2006/table">
            <a:tbl>
              <a:tblPr firstRow="1" bandRow="1">
                <a:tableStyleId>{616DA210-FB5B-4158-B5E0-FEB733F419BA}</a:tableStyleId>
              </a:tblPr>
              <a:tblGrid>
                <a:gridCol w="2376263"/>
                <a:gridCol w="1008112"/>
                <a:gridCol w="1152128"/>
                <a:gridCol w="1224136"/>
                <a:gridCol w="1224136"/>
                <a:gridCol w="1512167"/>
              </a:tblGrid>
              <a:tr h="857939">
                <a:tc>
                  <a:txBody>
                    <a:bodyPr/>
                    <a:lstStyle/>
                    <a:p>
                      <a:endParaRPr lang="en-IN" dirty="0"/>
                    </a:p>
                  </a:txBody>
                  <a:tcPr/>
                </a:tc>
                <a:tc>
                  <a:txBody>
                    <a:bodyPr/>
                    <a:lstStyle/>
                    <a:p>
                      <a:r>
                        <a:rPr lang="en-IN" sz="1800" kern="1200" dirty="0" smtClean="0"/>
                        <a:t>Doctors</a:t>
                      </a:r>
                      <a:endParaRPr lang="en-IN" dirty="0"/>
                    </a:p>
                  </a:txBody>
                  <a:tcPr/>
                </a:tc>
                <a:tc>
                  <a:txBody>
                    <a:bodyPr/>
                    <a:lstStyle/>
                    <a:p>
                      <a:r>
                        <a:rPr lang="en-IN" sz="1800" kern="1200" dirty="0" smtClean="0"/>
                        <a:t>Speciality clinics *</a:t>
                      </a:r>
                      <a:endParaRPr lang="en-IN" dirty="0"/>
                    </a:p>
                  </a:txBody>
                  <a:tcPr/>
                </a:tc>
                <a:tc>
                  <a:txBody>
                    <a:bodyPr/>
                    <a:lstStyle/>
                    <a:p>
                      <a:r>
                        <a:rPr lang="en-IN" sz="1800" kern="1200" dirty="0" smtClean="0"/>
                        <a:t>Diagnostic centres</a:t>
                      </a:r>
                      <a:endParaRPr lang="en-IN" dirty="0"/>
                    </a:p>
                  </a:txBody>
                  <a:tcPr/>
                </a:tc>
                <a:tc>
                  <a:txBody>
                    <a:bodyPr/>
                    <a:lstStyle/>
                    <a:p>
                      <a:r>
                        <a:rPr lang="en-IN" sz="1800" kern="1200" dirty="0" smtClean="0"/>
                        <a:t>Super speciality hospital **</a:t>
                      </a:r>
                      <a:endParaRPr lang="en-IN" dirty="0"/>
                    </a:p>
                  </a:txBody>
                  <a:tcPr/>
                </a:tc>
                <a:tc>
                  <a:txBody>
                    <a:bodyPr/>
                    <a:lstStyle/>
                    <a:p>
                      <a:r>
                        <a:rPr lang="en-IN" sz="1800" kern="1200" dirty="0" smtClean="0"/>
                        <a:t>Tertiary care hospitals ***</a:t>
                      </a:r>
                      <a:endParaRPr lang="en-IN" dirty="0"/>
                    </a:p>
                  </a:txBody>
                  <a:tcPr/>
                </a:tc>
              </a:tr>
              <a:tr h="523604">
                <a:tc>
                  <a:txBody>
                    <a:bodyPr/>
                    <a:lstStyle/>
                    <a:p>
                      <a:r>
                        <a:rPr lang="en-IN" sz="1800" kern="1200" dirty="0" smtClean="0"/>
                        <a:t>Awareness / education</a:t>
                      </a:r>
                      <a:endParaRPr lang="en-IN" dirty="0"/>
                    </a:p>
                  </a:txBody>
                  <a:tcPr/>
                </a:tc>
                <a:tc>
                  <a:txBody>
                    <a:bodyPr/>
                    <a:lstStyle/>
                    <a:p>
                      <a:pPr algn="ctr">
                        <a:buFont typeface="Wingdings" pitchFamily="2" charset="2"/>
                        <a:buChar char="ü"/>
                      </a:pPr>
                      <a:r>
                        <a:rPr lang="en-US" baseline="0" dirty="0" smtClean="0"/>
                        <a:t> </a:t>
                      </a:r>
                      <a:endParaRPr lang="en-US" dirty="0" smtClean="0"/>
                    </a:p>
                  </a:txBody>
                  <a:tcPr/>
                </a:tc>
                <a:tc>
                  <a:txBody>
                    <a:bodyPr/>
                    <a:lstStyle/>
                    <a:p>
                      <a:endParaRPr lang="en-IN"/>
                    </a:p>
                  </a:txBody>
                  <a:tcPr/>
                </a:tc>
                <a:tc>
                  <a:txBody>
                    <a:bodyPr/>
                    <a:lstStyle/>
                    <a:p>
                      <a:endParaRPr lang="en-IN"/>
                    </a:p>
                  </a:txBody>
                  <a:tcPr/>
                </a:tc>
                <a:tc>
                  <a:txBody>
                    <a:bodyPr/>
                    <a:lstStyle/>
                    <a:p>
                      <a:pPr algn="ctr">
                        <a:buFont typeface="Wingdings" pitchFamily="2" charset="2"/>
                        <a:buChar char="ü"/>
                      </a:pPr>
                      <a:r>
                        <a:rPr lang="en-US" dirty="0" smtClean="0"/>
                        <a:t> </a:t>
                      </a:r>
                      <a:endParaRPr lang="en-IN" dirty="0"/>
                    </a:p>
                  </a:txBody>
                  <a:tcPr/>
                </a:tc>
                <a:tc>
                  <a:txBody>
                    <a:bodyPr/>
                    <a:lstStyle/>
                    <a:p>
                      <a:endParaRPr lang="en-IN" dirty="0"/>
                    </a:p>
                  </a:txBody>
                  <a:tcPr/>
                </a:tc>
              </a:tr>
              <a:tr h="489823">
                <a:tc>
                  <a:txBody>
                    <a:bodyPr/>
                    <a:lstStyle/>
                    <a:p>
                      <a:r>
                        <a:rPr lang="en-IN" sz="1800" kern="1200" dirty="0" smtClean="0"/>
                        <a:t>Web presence</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r>
              <a:tr h="489823">
                <a:tc>
                  <a:txBody>
                    <a:bodyPr/>
                    <a:lstStyle/>
                    <a:p>
                      <a:r>
                        <a:rPr lang="en-IN" sz="1800" kern="1200" dirty="0" smtClean="0"/>
                        <a:t>Query generation</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endParaRPr lang="en-IN"/>
                    </a:p>
                  </a:txBody>
                  <a:tcPr/>
                </a:tc>
                <a:tc>
                  <a:txBody>
                    <a:bodyPr/>
                    <a:lstStyle/>
                    <a:p>
                      <a:r>
                        <a:rPr lang="en-US" dirty="0" smtClean="0"/>
                        <a:t> </a:t>
                      </a:r>
                      <a:endParaRPr lang="en-IN" dirty="0"/>
                    </a:p>
                  </a:txBody>
                  <a:tcPr/>
                </a:tc>
              </a:tr>
              <a:tr h="489823">
                <a:tc>
                  <a:txBody>
                    <a:bodyPr/>
                    <a:lstStyle/>
                    <a:p>
                      <a:r>
                        <a:rPr lang="en-IN" sz="1800" kern="1200" dirty="0" smtClean="0"/>
                        <a:t>Online Reporting</a:t>
                      </a:r>
                      <a:endParaRPr lang="en-IN" dirty="0"/>
                    </a:p>
                  </a:txBody>
                  <a:tcPr/>
                </a:tc>
                <a:tc>
                  <a:txBody>
                    <a:bodyPr/>
                    <a:lstStyle/>
                    <a:p>
                      <a:endParaRPr lang="en-IN" dirty="0"/>
                    </a:p>
                  </a:txBody>
                  <a:tcPr/>
                </a:tc>
                <a:tc>
                  <a:txBody>
                    <a:bodyPr/>
                    <a:lstStyle/>
                    <a:p>
                      <a:endParaRPr lang="en-IN"/>
                    </a:p>
                  </a:txBody>
                  <a:tcPr/>
                </a:tc>
                <a:tc>
                  <a:txBody>
                    <a:bodyPr/>
                    <a:lstStyle/>
                    <a:p>
                      <a:pPr algn="ctr">
                        <a:buFont typeface="Wingdings" pitchFamily="2" charset="2"/>
                        <a:buChar char="ü"/>
                      </a:pPr>
                      <a:r>
                        <a:rPr lang="en-US" dirty="0" smtClean="0"/>
                        <a:t> </a:t>
                      </a:r>
                      <a:endParaRPr lang="en-IN" dirty="0"/>
                    </a:p>
                  </a:txBody>
                  <a:tcPr/>
                </a:tc>
                <a:tc>
                  <a:txBody>
                    <a:bodyPr/>
                    <a:lstStyle/>
                    <a:p>
                      <a:endParaRPr lang="en-IN"/>
                    </a:p>
                  </a:txBody>
                  <a:tcPr/>
                </a:tc>
                <a:tc>
                  <a:txBody>
                    <a:bodyPr/>
                    <a:lstStyle/>
                    <a:p>
                      <a:endParaRPr lang="en-IN"/>
                    </a:p>
                  </a:txBody>
                  <a:tcPr/>
                </a:tc>
              </a:tr>
              <a:tr h="489823">
                <a:tc>
                  <a:txBody>
                    <a:bodyPr/>
                    <a:lstStyle/>
                    <a:p>
                      <a:r>
                        <a:rPr lang="en-IN" sz="1800" kern="1200" dirty="0" smtClean="0"/>
                        <a:t>Brand positioning</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endParaRPr lang="en-IN"/>
                    </a:p>
                  </a:txBody>
                  <a:tcPr/>
                </a:tc>
              </a:tr>
              <a:tr h="489823">
                <a:tc>
                  <a:txBody>
                    <a:bodyPr/>
                    <a:lstStyle/>
                    <a:p>
                      <a:r>
                        <a:rPr lang="en-IN" sz="1800" kern="1200" dirty="0" smtClean="0"/>
                        <a:t>Procure empanelments</a:t>
                      </a: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endParaRPr lang="en-IN" dirty="0"/>
                    </a:p>
                  </a:txBody>
                  <a:tcPr/>
                </a:tc>
                <a:tc>
                  <a:txBody>
                    <a:bodyPr/>
                    <a:lstStyle/>
                    <a:p>
                      <a:pPr algn="ctr">
                        <a:buFont typeface="Wingdings" pitchFamily="2" charset="2"/>
                        <a:buChar char="ü"/>
                      </a:pPr>
                      <a:r>
                        <a:rPr lang="en-US" dirty="0" smtClean="0"/>
                        <a:t> </a:t>
                      </a:r>
                      <a:endParaRPr lang="en-IN" dirty="0"/>
                    </a:p>
                  </a:txBody>
                  <a:tcPr/>
                </a:tc>
              </a:tr>
              <a:tr h="489823">
                <a:tc>
                  <a:txBody>
                    <a:bodyPr/>
                    <a:lstStyle/>
                    <a:p>
                      <a:r>
                        <a:rPr lang="en-IN" sz="1800" kern="1200" dirty="0" smtClean="0"/>
                        <a:t>Medical tourism</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endParaRPr lang="en-IN" dirty="0"/>
                    </a:p>
                  </a:txBody>
                  <a:tcPr/>
                </a:tc>
                <a:tc>
                  <a:txBody>
                    <a:bodyPr/>
                    <a:lstStyle/>
                    <a:p>
                      <a:pPr algn="ctr">
                        <a:buFont typeface="Wingdings" pitchFamily="2" charset="2"/>
                        <a:buChar char="ü"/>
                      </a:pPr>
                      <a:r>
                        <a:rPr lang="en-US" dirty="0" smtClean="0"/>
                        <a:t> </a:t>
                      </a:r>
                      <a:endParaRPr lang="en-IN" dirty="0"/>
                    </a:p>
                  </a:txBody>
                  <a:tcPr/>
                </a:tc>
                <a:tc>
                  <a:txBody>
                    <a:bodyPr/>
                    <a:lstStyle/>
                    <a:p>
                      <a:pPr algn="ctr"/>
                      <a:endParaRPr lang="en-IN"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997152"/>
          </a:xfrm>
        </p:spPr>
        <p:txBody>
          <a:bodyPr>
            <a:normAutofit/>
          </a:bodyPr>
          <a:lstStyle/>
          <a:p>
            <a:pPr>
              <a:buNone/>
            </a:pPr>
            <a:r>
              <a:rPr lang="en-US" dirty="0" smtClean="0">
                <a:latin typeface="Arabic Typesetting" pitchFamily="66" charset="-78"/>
                <a:cs typeface="Arabic Typesetting" pitchFamily="66" charset="-78"/>
              </a:rPr>
              <a:t>IV. </a:t>
            </a:r>
            <a:r>
              <a:rPr lang="en-US" sz="3600" u="sng" dirty="0" smtClean="0">
                <a:latin typeface="Arabic Typesetting" pitchFamily="66" charset="-78"/>
                <a:cs typeface="Arabic Typesetting" pitchFamily="66" charset="-78"/>
              </a:rPr>
              <a:t>Awareness regarding implications of Online Marketing</a:t>
            </a:r>
            <a:endParaRPr lang="en-US" u="sng" dirty="0" smtClean="0">
              <a:latin typeface="Arabic Typesetting" pitchFamily="66" charset="-78"/>
              <a:cs typeface="Arabic Typesetting" pitchFamily="66" charset="-78"/>
            </a:endParaRPr>
          </a:p>
          <a:p>
            <a:pPr>
              <a:buNone/>
            </a:pPr>
            <a:r>
              <a:rPr lang="en-IN"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We keep getting queries from the website. As a matter of fact we have got more than 40 patients through website in last one year.” </a:t>
            </a:r>
          </a:p>
          <a:p>
            <a:pPr>
              <a:buNone/>
            </a:pPr>
            <a:r>
              <a:rPr lang="en-US" i="1"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We keep getting queries from the website. My centre is a virtual brand but is slowly becoming an internationally acclaimed brand as we keep getting queries from so many international patients.”</a:t>
            </a:r>
          </a:p>
          <a:p>
            <a:pPr>
              <a:buNone/>
            </a:pPr>
            <a:r>
              <a:rPr lang="en-US" i="1"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For me, patients are the biggest benefit. That way I increase my revenue. We also get patient queries from the website... many TPA’s have done our empanelment in very less time.”</a:t>
            </a:r>
          </a:p>
          <a:p>
            <a:pPr>
              <a:buNone/>
            </a:pPr>
            <a:endParaRPr lang="en-IN" dirty="0">
              <a:latin typeface="Arabic Typesetting" pitchFamily="66" charset="-78"/>
              <a:cs typeface="Arabic Typesetting" pitchFamily="66"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3917032"/>
          </a:xfrm>
        </p:spPr>
        <p:txBody>
          <a:bodyPr>
            <a:normAutofit/>
          </a:bodyPr>
          <a:lstStyle/>
          <a:p>
            <a:pPr>
              <a:buNone/>
            </a:pPr>
            <a:r>
              <a:rPr lang="en-US" sz="3600" dirty="0" smtClean="0">
                <a:latin typeface="Arabic Typesetting" pitchFamily="66" charset="-78"/>
                <a:cs typeface="Arabic Typesetting" pitchFamily="66" charset="-78"/>
              </a:rPr>
              <a:t>Inference: </a:t>
            </a:r>
          </a:p>
          <a:p>
            <a:pPr>
              <a:buFontTx/>
              <a:buChar char="-"/>
            </a:pPr>
            <a:r>
              <a:rPr lang="en-US" dirty="0" smtClean="0">
                <a:latin typeface="Arabic Typesetting" pitchFamily="66" charset="-78"/>
                <a:cs typeface="Arabic Typesetting" pitchFamily="66" charset="-78"/>
              </a:rPr>
              <a:t>The most attractive implication was to receive queries (seen in all cases).</a:t>
            </a:r>
          </a:p>
          <a:p>
            <a:pPr>
              <a:buFontTx/>
              <a:buChar char="-"/>
            </a:pPr>
            <a:r>
              <a:rPr lang="en-US" dirty="0" smtClean="0">
                <a:latin typeface="Arabic Typesetting" pitchFamily="66" charset="-78"/>
                <a:cs typeface="Arabic Typesetting" pitchFamily="66" charset="-78"/>
              </a:rPr>
              <a:t>Expectations of getting empanelments, brand promotion were fulfilled</a:t>
            </a:r>
            <a:endParaRPr lang="en-IN" dirty="0">
              <a:latin typeface="Arabic Typesetting" pitchFamily="66" charset="-78"/>
              <a:cs typeface="Arabic Typesetting" pitchFamily="66"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709120"/>
          </a:xfrm>
        </p:spPr>
        <p:txBody>
          <a:bodyPr>
            <a:normAutofit lnSpcReduction="10000"/>
          </a:bodyPr>
          <a:lstStyle/>
          <a:p>
            <a:pPr>
              <a:buNone/>
            </a:pPr>
            <a:r>
              <a:rPr lang="en-US" sz="3600" dirty="0" smtClean="0">
                <a:latin typeface="Arabic Typesetting" pitchFamily="66" charset="-78"/>
                <a:cs typeface="Arabic Typesetting" pitchFamily="66" charset="-78"/>
              </a:rPr>
              <a:t>V. </a:t>
            </a:r>
            <a:r>
              <a:rPr lang="en-US" sz="3600" u="sng" dirty="0" smtClean="0">
                <a:latin typeface="Arabic Typesetting" pitchFamily="66" charset="-78"/>
                <a:cs typeface="Arabic Typesetting" pitchFamily="66" charset="-78"/>
              </a:rPr>
              <a:t>Understanding of terms such as Search Engine Optimization, Search Engine Registration, Social Media Optimization, Google Analytics</a:t>
            </a:r>
            <a:endParaRPr lang="en-US" u="sng" dirty="0" smtClean="0">
              <a:latin typeface="Arabic Typesetting" pitchFamily="66" charset="-78"/>
              <a:cs typeface="Arabic Typesetting" pitchFamily="66" charset="-78"/>
            </a:endParaRPr>
          </a:p>
          <a:p>
            <a:pPr>
              <a:buNone/>
            </a:pPr>
            <a:r>
              <a:rPr lang="en-US"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I definitely know about listing on the internet like JD, </a:t>
            </a:r>
            <a:r>
              <a:rPr lang="en-IN" i="1" dirty="0" err="1" smtClean="0">
                <a:latin typeface="Arabic Typesetting" pitchFamily="66" charset="-78"/>
                <a:cs typeface="Arabic Typesetting" pitchFamily="66" charset="-78"/>
              </a:rPr>
              <a:t>asklaila</a:t>
            </a:r>
            <a:r>
              <a:rPr lang="en-IN" i="1" dirty="0" smtClean="0">
                <a:latin typeface="Arabic Typesetting" pitchFamily="66" charset="-78"/>
                <a:cs typeface="Arabic Typesetting" pitchFamily="66" charset="-78"/>
              </a:rPr>
              <a:t>, and all, but I am not aware about the Analytics”</a:t>
            </a:r>
          </a:p>
          <a:p>
            <a:pPr>
              <a:buNone/>
            </a:pPr>
            <a:r>
              <a:rPr lang="en-US" i="1"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Yes I know about the keywords and query generation. I do not know Search Engine listing or Google analytics. However, I receive a report from the web designing company from time to time about the status of the website.”</a:t>
            </a:r>
          </a:p>
          <a:p>
            <a:pPr>
              <a:buNone/>
            </a:pPr>
            <a:endParaRPr lang="en-US" dirty="0" smtClean="0">
              <a:latin typeface="Arabic Typesetting" pitchFamily="66" charset="-78"/>
              <a:cs typeface="Arabic Typesetting" pitchFamily="66"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67544" y="1340768"/>
            <a:ext cx="8229600" cy="5256584"/>
          </a:xfrm>
        </p:spPr>
        <p:txBody>
          <a:bodyPr>
            <a:normAutofit/>
          </a:bodyPr>
          <a:lstStyle/>
          <a:p>
            <a:pPr>
              <a:buNone/>
            </a:pPr>
            <a:r>
              <a:rPr lang="en-US"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We were told by our website maker about a few keywords and the possible calls or queries (like you say), that we would get if our website is in the first few on Google. Is that what Google analysis means? ”</a:t>
            </a:r>
          </a:p>
          <a:p>
            <a:pPr>
              <a:buNone/>
            </a:pPr>
            <a:r>
              <a:rPr lang="en-IN" i="1" dirty="0" smtClean="0">
                <a:latin typeface="Arabic Typesetting" pitchFamily="66" charset="-78"/>
                <a:cs typeface="Arabic Typesetting" pitchFamily="66" charset="-78"/>
              </a:rPr>
              <a:t>“We have got the SEO of the website done on 5 keywords relevant to our business and specialties along with ad on JD (just dial). Face book is not very much used by us and reason is just the lack of time.”</a:t>
            </a:r>
          </a:p>
          <a:p>
            <a:pPr>
              <a:buNone/>
            </a:pPr>
            <a:endParaRPr lang="en-US" dirty="0" smtClean="0">
              <a:latin typeface="Arabic Typesetting" pitchFamily="66" charset="-78"/>
              <a:cs typeface="Arabic Typesetting" pitchFamily="66"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67544" y="1340768"/>
            <a:ext cx="8229600" cy="5256584"/>
          </a:xfrm>
        </p:spPr>
        <p:txBody>
          <a:bodyPr>
            <a:normAutofit/>
          </a:bodyPr>
          <a:lstStyle/>
          <a:p>
            <a:pPr>
              <a:buNone/>
            </a:pPr>
            <a:r>
              <a:rPr lang="en-US" sz="3600" dirty="0" smtClean="0">
                <a:latin typeface="Arabic Typesetting" pitchFamily="66" charset="-78"/>
                <a:cs typeface="Arabic Typesetting" pitchFamily="66" charset="-78"/>
              </a:rPr>
              <a:t>Inference (</a:t>
            </a:r>
            <a:r>
              <a:rPr lang="en-US" sz="3600" dirty="0" err="1" smtClean="0">
                <a:latin typeface="Arabic Typesetting" pitchFamily="66" charset="-78"/>
                <a:cs typeface="Arabic Typesetting" pitchFamily="66" charset="-78"/>
              </a:rPr>
              <a:t>contd</a:t>
            </a:r>
            <a:r>
              <a:rPr lang="en-US" sz="3600" dirty="0" smtClean="0">
                <a:latin typeface="Arabic Typesetting" pitchFamily="66" charset="-78"/>
                <a:cs typeface="Arabic Typesetting" pitchFamily="66" charset="-78"/>
              </a:rPr>
              <a:t>): </a:t>
            </a:r>
          </a:p>
          <a:p>
            <a:pPr>
              <a:buNone/>
            </a:pPr>
            <a:r>
              <a:rPr lang="en-US" dirty="0" smtClean="0">
                <a:latin typeface="Arabic Typesetting" pitchFamily="66" charset="-78"/>
                <a:cs typeface="Arabic Typesetting" pitchFamily="66" charset="-78"/>
              </a:rPr>
              <a:t> - Providers </a:t>
            </a:r>
            <a:r>
              <a:rPr lang="en-IN" dirty="0" smtClean="0">
                <a:latin typeface="Arabic Typesetting" pitchFamily="66" charset="-78"/>
                <a:cs typeface="Arabic Typesetting" pitchFamily="66" charset="-78"/>
              </a:rPr>
              <a:t>practicing online marketing knew about SEO and the use of keywords</a:t>
            </a:r>
          </a:p>
          <a:p>
            <a:pPr>
              <a:buFontTx/>
              <a:buChar char="-"/>
            </a:pPr>
            <a:r>
              <a:rPr lang="en-IN" dirty="0" smtClean="0">
                <a:latin typeface="Arabic Typesetting" pitchFamily="66" charset="-78"/>
                <a:cs typeface="Arabic Typesetting" pitchFamily="66" charset="-78"/>
              </a:rPr>
              <a:t>All were using social media like face book, twitter and LinkedIn to promote their business but unaware of the term, ‘SMO’</a:t>
            </a:r>
          </a:p>
          <a:p>
            <a:pPr>
              <a:buFontTx/>
              <a:buChar char="-"/>
            </a:pPr>
            <a:r>
              <a:rPr lang="en-IN" dirty="0" smtClean="0">
                <a:latin typeface="Arabic Typesetting" pitchFamily="66" charset="-78"/>
                <a:cs typeface="Arabic Typesetting" pitchFamily="66" charset="-78"/>
              </a:rPr>
              <a:t>It was seen that SER was a common practice for smaller setups (50-100 bedded hospitals) and speciality clinics</a:t>
            </a:r>
          </a:p>
          <a:p>
            <a:pPr>
              <a:buFontTx/>
              <a:buChar char="-"/>
            </a:pPr>
            <a:r>
              <a:rPr lang="en-IN" dirty="0" smtClean="0">
                <a:latin typeface="Arabic Typesetting" pitchFamily="66" charset="-78"/>
                <a:cs typeface="Arabic Typesetting" pitchFamily="66" charset="-78"/>
              </a:rPr>
              <a:t>The larger hospitals and individual doctors relied more on the SEO. </a:t>
            </a:r>
          </a:p>
          <a:p>
            <a:pPr>
              <a:buNone/>
            </a:pPr>
            <a:endParaRPr lang="en-US" dirty="0" smtClean="0">
              <a:latin typeface="Arabic Typesetting" pitchFamily="66" charset="-78"/>
              <a:cs typeface="Arabic Typesetting" pitchFamily="66"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67544" y="1412776"/>
            <a:ext cx="8229600" cy="5112568"/>
          </a:xfrm>
        </p:spPr>
        <p:txBody>
          <a:bodyPr>
            <a:normAutofit fontScale="85000" lnSpcReduction="20000"/>
          </a:bodyPr>
          <a:lstStyle/>
          <a:p>
            <a:pPr>
              <a:buNone/>
            </a:pPr>
            <a:r>
              <a:rPr lang="en-US" sz="3600" dirty="0" smtClean="0">
                <a:latin typeface="Arabic Typesetting" pitchFamily="66" charset="-78"/>
                <a:cs typeface="Arabic Typesetting" pitchFamily="66" charset="-78"/>
              </a:rPr>
              <a:t>VI. </a:t>
            </a:r>
            <a:r>
              <a:rPr lang="en-US" sz="4200" u="sng" dirty="0" smtClean="0">
                <a:latin typeface="Arabic Typesetting" pitchFamily="66" charset="-78"/>
                <a:cs typeface="Arabic Typesetting" pitchFamily="66" charset="-78"/>
              </a:rPr>
              <a:t>Impact of online marketing on revenue generation</a:t>
            </a:r>
            <a:endParaRPr lang="en-US" sz="3900" u="sng" dirty="0" smtClean="0">
              <a:latin typeface="Arabic Typesetting" pitchFamily="66" charset="-78"/>
              <a:cs typeface="Arabic Typesetting" pitchFamily="66" charset="-78"/>
            </a:endParaRPr>
          </a:p>
          <a:p>
            <a:pPr>
              <a:buNone/>
            </a:pPr>
            <a:endParaRPr lang="en-US" sz="3600" u="sng" dirty="0" smtClean="0">
              <a:latin typeface="Arabic Typesetting" pitchFamily="66" charset="-78"/>
              <a:cs typeface="Arabic Typesetting" pitchFamily="66" charset="-78"/>
            </a:endParaRPr>
          </a:p>
          <a:p>
            <a:pPr>
              <a:buNone/>
            </a:pPr>
            <a:r>
              <a:rPr lang="en-US" sz="3800" i="1" dirty="0" smtClean="0">
                <a:latin typeface="Arabic Typesetting" pitchFamily="66" charset="-78"/>
                <a:cs typeface="Arabic Typesetting" pitchFamily="66" charset="-78"/>
              </a:rPr>
              <a:t>“</a:t>
            </a:r>
            <a:r>
              <a:rPr lang="en-IN" sz="3800" i="1" dirty="0" smtClean="0">
                <a:latin typeface="Arabic Typesetting" pitchFamily="66" charset="-78"/>
                <a:cs typeface="Arabic Typesetting" pitchFamily="66" charset="-78"/>
              </a:rPr>
              <a:t>I think our hospital can attribute a total of 5% of its total revenue generation to website and other online activities.”</a:t>
            </a:r>
          </a:p>
          <a:p>
            <a:pPr>
              <a:buNone/>
            </a:pPr>
            <a:r>
              <a:rPr lang="en-US" sz="3800" i="1" dirty="0" smtClean="0">
                <a:latin typeface="Arabic Typesetting" pitchFamily="66" charset="-78"/>
                <a:cs typeface="Arabic Typesetting" pitchFamily="66" charset="-78"/>
              </a:rPr>
              <a:t>“</a:t>
            </a:r>
            <a:r>
              <a:rPr lang="en-IN" sz="3800" i="1" dirty="0" err="1" smtClean="0">
                <a:latin typeface="Arabic Typesetting" pitchFamily="66" charset="-78"/>
                <a:cs typeface="Arabic Typesetting" pitchFamily="66" charset="-78"/>
              </a:rPr>
              <a:t>Eversince</a:t>
            </a:r>
            <a:r>
              <a:rPr lang="en-IN" sz="3800" i="1" dirty="0" smtClean="0">
                <a:latin typeface="Arabic Typesetting" pitchFamily="66" charset="-78"/>
                <a:cs typeface="Arabic Typesetting" pitchFamily="66" charset="-78"/>
              </a:rPr>
              <a:t> I got my website up and running, I received a lot of queries from India and abroad, mainly, the United States. However, I along with my team could not convert any of those to a major procedure. So as of now, I can only attribute 1% of my revenue to the website”</a:t>
            </a:r>
          </a:p>
          <a:p>
            <a:pPr>
              <a:buNone/>
            </a:pPr>
            <a:endParaRPr lang="en-IN" dirty="0" smtClean="0">
              <a:latin typeface="Arabic Typesetting" pitchFamily="66" charset="-78"/>
              <a:cs typeface="Arabic Typesetting" pitchFamily="66" charset="-78"/>
            </a:endParaRPr>
          </a:p>
          <a:p>
            <a:pPr>
              <a:buNone/>
            </a:pPr>
            <a:r>
              <a:rPr lang="en-US" sz="3600" dirty="0" smtClean="0">
                <a:latin typeface="Arabic Typesetting" pitchFamily="66" charset="-78"/>
                <a:cs typeface="Arabic Typesetting" pitchFamily="66" charset="-78"/>
              </a:rPr>
              <a:t>  </a:t>
            </a:r>
          </a:p>
          <a:p>
            <a:pPr>
              <a:buNone/>
            </a:pPr>
            <a:endParaRPr lang="en-IN" sz="3600" dirty="0">
              <a:latin typeface="Arabic Typesetting" pitchFamily="66" charset="-78"/>
              <a:cs typeface="Arabic Typesetting" pitchFamily="66"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853136"/>
          </a:xfrm>
        </p:spPr>
        <p:txBody>
          <a:bodyPr>
            <a:normAutofit/>
          </a:bodyPr>
          <a:lstStyle/>
          <a:p>
            <a:pPr>
              <a:buNone/>
            </a:pPr>
            <a:r>
              <a:rPr lang="en-IN" i="1" dirty="0" smtClean="0">
                <a:latin typeface="Arabic Typesetting" pitchFamily="66" charset="-78"/>
                <a:cs typeface="Arabic Typesetting" pitchFamily="66" charset="-78"/>
              </a:rPr>
              <a:t>“Being an IVF specialist, I get a large number of international patients. Out of 100 patients, the break up is 50% referrals, 30% direct and 20% through the website. My team has done a superb job with the website. For me, the website has been a huge advantage.”</a:t>
            </a:r>
          </a:p>
          <a:p>
            <a:pPr>
              <a:buNone/>
            </a:pPr>
            <a:r>
              <a:rPr lang="en-US" sz="3600" dirty="0" smtClean="0">
                <a:latin typeface="Arabic Typesetting" pitchFamily="66" charset="-78"/>
                <a:cs typeface="Arabic Typesetting" pitchFamily="66" charset="-78"/>
              </a:rPr>
              <a:t>  Inference: </a:t>
            </a:r>
          </a:p>
          <a:p>
            <a:pPr>
              <a:buFontTx/>
              <a:buChar char="-"/>
            </a:pPr>
            <a:r>
              <a:rPr lang="en-IN" dirty="0" smtClean="0">
                <a:latin typeface="Arabic Typesetting" pitchFamily="66" charset="-78"/>
                <a:cs typeface="Arabic Typesetting" pitchFamily="66" charset="-78"/>
              </a:rPr>
              <a:t>Revenue generation ranged from 0% to 20%</a:t>
            </a:r>
          </a:p>
          <a:p>
            <a:pPr>
              <a:buFontTx/>
              <a:buChar char="-"/>
            </a:pPr>
            <a:r>
              <a:rPr lang="en-IN" dirty="0" smtClean="0">
                <a:latin typeface="Arabic Typesetting" pitchFamily="66" charset="-78"/>
                <a:cs typeface="Arabic Typesetting" pitchFamily="66" charset="-78"/>
              </a:rPr>
              <a:t>Variance can be as a result of the kind of services they have to offer (</a:t>
            </a:r>
            <a:r>
              <a:rPr lang="en-IN" dirty="0" err="1" smtClean="0">
                <a:latin typeface="Arabic Typesetting" pitchFamily="66" charset="-78"/>
                <a:cs typeface="Arabic Typesetting" pitchFamily="66" charset="-78"/>
              </a:rPr>
              <a:t>Gaurded</a:t>
            </a:r>
            <a:r>
              <a:rPr lang="en-IN" dirty="0" smtClean="0">
                <a:latin typeface="Arabic Typesetting" pitchFamily="66" charset="-78"/>
                <a:cs typeface="Arabic Typesetting" pitchFamily="66" charset="-78"/>
              </a:rPr>
              <a:t> vs. Elective Services)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709120"/>
          </a:xfrm>
        </p:spPr>
        <p:txBody>
          <a:bodyPr>
            <a:normAutofit fontScale="92500" lnSpcReduction="20000"/>
          </a:bodyPr>
          <a:lstStyle/>
          <a:p>
            <a:pPr>
              <a:buNone/>
            </a:pPr>
            <a:r>
              <a:rPr lang="en-US" sz="3600" dirty="0" smtClean="0">
                <a:latin typeface="Arabic Typesetting" pitchFamily="66" charset="-78"/>
                <a:cs typeface="Arabic Typesetting" pitchFamily="66" charset="-78"/>
              </a:rPr>
              <a:t>VII. </a:t>
            </a:r>
            <a:r>
              <a:rPr lang="en-US" sz="3900" u="sng" dirty="0" smtClean="0">
                <a:latin typeface="Arabic Typesetting" pitchFamily="66" charset="-78"/>
                <a:cs typeface="Arabic Typesetting" pitchFamily="66" charset="-78"/>
              </a:rPr>
              <a:t>Challenges faced by the Health care professionals </a:t>
            </a:r>
            <a:r>
              <a:rPr lang="en-US" sz="3900" u="sng" dirty="0" err="1" smtClean="0">
                <a:latin typeface="Arabic Typesetting" pitchFamily="66" charset="-78"/>
                <a:cs typeface="Arabic Typesetting" pitchFamily="66" charset="-78"/>
              </a:rPr>
              <a:t>w.r.t</a:t>
            </a:r>
            <a:r>
              <a:rPr lang="en-US" sz="3900" u="sng" dirty="0" smtClean="0">
                <a:latin typeface="Arabic Typesetting" pitchFamily="66" charset="-78"/>
                <a:cs typeface="Arabic Typesetting" pitchFamily="66" charset="-78"/>
              </a:rPr>
              <a:t>. online marketing </a:t>
            </a:r>
            <a:endParaRPr lang="en-US" sz="3600" u="sng" dirty="0" smtClean="0">
              <a:latin typeface="Arabic Typesetting" pitchFamily="66" charset="-78"/>
              <a:cs typeface="Arabic Typesetting" pitchFamily="66" charset="-78"/>
            </a:endParaRPr>
          </a:p>
          <a:p>
            <a:pPr>
              <a:buNone/>
            </a:pPr>
            <a:r>
              <a:rPr lang="en-US" sz="3600" i="1"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The problems are mainly due to need for continuous changes such as quick updation or addition of new information.”</a:t>
            </a:r>
            <a:endParaRPr lang="en-US" sz="3600" i="1" dirty="0" smtClean="0">
              <a:latin typeface="Arabic Typesetting" pitchFamily="66" charset="-78"/>
              <a:cs typeface="Arabic Typesetting" pitchFamily="66" charset="-78"/>
            </a:endParaRPr>
          </a:p>
          <a:p>
            <a:pPr>
              <a:buNone/>
            </a:pPr>
            <a:r>
              <a:rPr lang="en-US" sz="3600" i="1" dirty="0" smtClean="0">
                <a:latin typeface="Arabic Typesetting" pitchFamily="66" charset="-78"/>
                <a:cs typeface="Arabic Typesetting" pitchFamily="66" charset="-78"/>
              </a:rPr>
              <a:t>“</a:t>
            </a:r>
            <a:r>
              <a:rPr lang="en-IN" sz="3500" i="1" dirty="0" smtClean="0">
                <a:latin typeface="Arabic Typesetting" pitchFamily="66" charset="-78"/>
                <a:cs typeface="Arabic Typesetting" pitchFamily="66" charset="-78"/>
              </a:rPr>
              <a:t>The updates that we want to be done on the website are generally not done in time as we forget to inform our vendor of the same. Second thing is the </a:t>
            </a:r>
            <a:r>
              <a:rPr lang="en-IN" sz="3500" i="1" dirty="0" err="1" smtClean="0">
                <a:latin typeface="Arabic Typesetting" pitchFamily="66" charset="-78"/>
                <a:cs typeface="Arabic Typesetting" pitchFamily="66" charset="-78"/>
              </a:rPr>
              <a:t>facebook</a:t>
            </a:r>
            <a:r>
              <a:rPr lang="en-IN" sz="3500" i="1" dirty="0" smtClean="0">
                <a:latin typeface="Arabic Typesetting" pitchFamily="66" charset="-78"/>
                <a:cs typeface="Arabic Typesetting" pitchFamily="66" charset="-78"/>
              </a:rPr>
              <a:t>  promotion which is actually an activity that needs dedicated efforts from not only the marketing head but from the entire team, including the doctors. But somehow I feel they do not have that kind of orientation.”</a:t>
            </a:r>
            <a:endParaRPr lang="en-IN" sz="3600" i="1" dirty="0" smtClean="0">
              <a:latin typeface="Arabic Typesetting" pitchFamily="66" charset="-78"/>
              <a:cs typeface="Arabic Typesetting" pitchFamily="66" charset="-78"/>
            </a:endParaRPr>
          </a:p>
          <a:p>
            <a:pPr>
              <a:buNone/>
            </a:pPr>
            <a:endParaRPr lang="en-IN" sz="3600" dirty="0">
              <a:latin typeface="Arabic Typesetting" pitchFamily="66" charset="-78"/>
              <a:cs typeface="Arabic Typesetting" pitchFamily="66"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709120"/>
          </a:xfrm>
        </p:spPr>
        <p:txBody>
          <a:bodyPr>
            <a:normAutofit/>
          </a:bodyPr>
          <a:lstStyle/>
          <a:p>
            <a:pPr>
              <a:buNone/>
            </a:pPr>
            <a:r>
              <a:rPr lang="en-US" sz="3600" i="1" dirty="0" smtClean="0">
                <a:latin typeface="Arabic Typesetting" pitchFamily="66" charset="-78"/>
                <a:cs typeface="Arabic Typesetting" pitchFamily="66" charset="-78"/>
              </a:rPr>
              <a:t>“</a:t>
            </a:r>
            <a:r>
              <a:rPr lang="en-IN" i="1" dirty="0" smtClean="0">
                <a:latin typeface="Arabic Typesetting" pitchFamily="66" charset="-78"/>
                <a:cs typeface="Arabic Typesetting" pitchFamily="66" charset="-78"/>
              </a:rPr>
              <a:t>The biggest challenge that I face is the lack of time to have a look at the website on a regular basis and inform my vendor about the updates that need to be incorporated. Also I am not very active on </a:t>
            </a:r>
            <a:r>
              <a:rPr lang="en-IN" i="1" dirty="0" err="1" smtClean="0">
                <a:latin typeface="Arabic Typesetting" pitchFamily="66" charset="-78"/>
                <a:cs typeface="Arabic Typesetting" pitchFamily="66" charset="-78"/>
              </a:rPr>
              <a:t>facebook</a:t>
            </a:r>
            <a:r>
              <a:rPr lang="en-IN" i="1" dirty="0" smtClean="0">
                <a:latin typeface="Arabic Typesetting" pitchFamily="66" charset="-78"/>
                <a:cs typeface="Arabic Typesetting" pitchFamily="66" charset="-78"/>
              </a:rPr>
              <a:t> and stuff ,so leading from the font on </a:t>
            </a:r>
            <a:r>
              <a:rPr lang="en-IN" i="1" dirty="0" err="1" smtClean="0">
                <a:latin typeface="Arabic Typesetting" pitchFamily="66" charset="-78"/>
                <a:cs typeface="Arabic Typesetting" pitchFamily="66" charset="-78"/>
              </a:rPr>
              <a:t>facebook</a:t>
            </a:r>
            <a:r>
              <a:rPr lang="en-IN" i="1" dirty="0" smtClean="0">
                <a:latin typeface="Arabic Typesetting" pitchFamily="66" charset="-78"/>
                <a:cs typeface="Arabic Typesetting" pitchFamily="66" charset="-78"/>
              </a:rPr>
              <a:t> is not there. ”</a:t>
            </a:r>
            <a:br>
              <a:rPr lang="en-IN" i="1" dirty="0" smtClean="0">
                <a:latin typeface="Arabic Typesetting" pitchFamily="66" charset="-78"/>
                <a:cs typeface="Arabic Typesetting" pitchFamily="66" charset="-78"/>
              </a:rPr>
            </a:br>
            <a:endParaRPr lang="en-IN" i="1" dirty="0" smtClean="0">
              <a:latin typeface="Arabic Typesetting" pitchFamily="66" charset="-78"/>
              <a:cs typeface="Arabic Typesetting" pitchFamily="66" charset="-78"/>
            </a:endParaRPr>
          </a:p>
          <a:p>
            <a:pPr>
              <a:buNone/>
            </a:pPr>
            <a:r>
              <a:rPr lang="en-IN" i="1" dirty="0" smtClean="0">
                <a:latin typeface="Arabic Typesetting" pitchFamily="66" charset="-78"/>
                <a:cs typeface="Arabic Typesetting" pitchFamily="66" charset="-78"/>
              </a:rPr>
              <a:t>“If the hospitals or a doctors name is splattered across the web, one won’t be able to erase all traces of the bad stories published”</a:t>
            </a:r>
            <a:endParaRPr lang="en-IN" i="1" dirty="0">
              <a:latin typeface="Arabic Typesetting" pitchFamily="66" charset="-78"/>
              <a:cs typeface="Arabic Typesetting" pitchFamily="66"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INTRODUCTION</a:t>
            </a:r>
            <a:endParaRPr lang="en-IN" sz="5400" dirty="0">
              <a:latin typeface="Arabic Typesetting" pitchFamily="66" charset="-78"/>
              <a:cs typeface="Arabic Typesetting" pitchFamily="66" charset="-78"/>
            </a:endParaRPr>
          </a:p>
        </p:txBody>
      </p:sp>
      <p:sp>
        <p:nvSpPr>
          <p:cNvPr id="3" name="Content Placeholder 2"/>
          <p:cNvSpPr>
            <a:spLocks noGrp="1"/>
          </p:cNvSpPr>
          <p:nvPr>
            <p:ph idx="1"/>
          </p:nvPr>
        </p:nvSpPr>
        <p:spPr>
          <a:xfrm>
            <a:off x="467544" y="1340768"/>
            <a:ext cx="8229600" cy="5184576"/>
          </a:xfrm>
        </p:spPr>
        <p:txBody>
          <a:bodyPr>
            <a:normAutofit fontScale="92500" lnSpcReduction="20000"/>
          </a:bodyPr>
          <a:lstStyle/>
          <a:p>
            <a:r>
              <a:rPr lang="en-US" sz="3600" dirty="0" smtClean="0">
                <a:latin typeface="Arabic Typesetting" pitchFamily="66" charset="-78"/>
                <a:cs typeface="Arabic Typesetting" pitchFamily="66" charset="-78"/>
              </a:rPr>
              <a:t>Healthcare in India</a:t>
            </a:r>
          </a:p>
          <a:p>
            <a:pPr>
              <a:buNone/>
            </a:pPr>
            <a:r>
              <a:rPr lang="en-US" sz="3600" dirty="0" smtClean="0">
                <a:latin typeface="Arabic Typesetting" pitchFamily="66" charset="-78"/>
                <a:cs typeface="Arabic Typesetting" pitchFamily="66" charset="-78"/>
              </a:rPr>
              <a:t>Forms one of the largest sectors, revenue or </a:t>
            </a:r>
            <a:r>
              <a:rPr lang="en-US" sz="3600" dirty="0" err="1" smtClean="0">
                <a:latin typeface="Arabic Typesetting" pitchFamily="66" charset="-78"/>
                <a:cs typeface="Arabic Typesetting" pitchFamily="66" charset="-78"/>
              </a:rPr>
              <a:t>employement</a:t>
            </a:r>
            <a:r>
              <a:rPr lang="en-US" sz="3600" dirty="0" smtClean="0">
                <a:latin typeface="Arabic Typesetting" pitchFamily="66" charset="-78"/>
                <a:cs typeface="Arabic Typesetting" pitchFamily="66" charset="-78"/>
              </a:rPr>
              <a:t> </a:t>
            </a:r>
          </a:p>
          <a:p>
            <a:pPr>
              <a:buNone/>
            </a:pPr>
            <a:r>
              <a:rPr lang="en-US" sz="3600" dirty="0" smtClean="0">
                <a:latin typeface="Arabic Typesetting" pitchFamily="66" charset="-78"/>
                <a:cs typeface="Arabic Typesetting" pitchFamily="66" charset="-78"/>
              </a:rPr>
              <a:t>Private sector – 80% of the healthcare spending</a:t>
            </a:r>
          </a:p>
          <a:p>
            <a:pPr>
              <a:buNone/>
            </a:pPr>
            <a:r>
              <a:rPr lang="en-US" sz="3600" dirty="0" smtClean="0">
                <a:latin typeface="Arabic Typesetting" pitchFamily="66" charset="-78"/>
                <a:cs typeface="Arabic Typesetting" pitchFamily="66" charset="-78"/>
              </a:rPr>
              <a:t>Domestic and international investments – emerging super specialty hospitals</a:t>
            </a:r>
          </a:p>
          <a:p>
            <a:pPr>
              <a:buNone/>
            </a:pPr>
            <a:r>
              <a:rPr lang="en-US" sz="3600" dirty="0" smtClean="0">
                <a:latin typeface="Arabic Typesetting" pitchFamily="66" charset="-78"/>
                <a:cs typeface="Arabic Typesetting" pitchFamily="66" charset="-78"/>
              </a:rPr>
              <a:t>Advances in technology – </a:t>
            </a:r>
            <a:r>
              <a:rPr lang="en-US" sz="3600" dirty="0" err="1" smtClean="0">
                <a:latin typeface="Arabic Typesetting" pitchFamily="66" charset="-78"/>
                <a:cs typeface="Arabic Typesetting" pitchFamily="66" charset="-78"/>
              </a:rPr>
              <a:t>revolutionarizing</a:t>
            </a:r>
            <a:r>
              <a:rPr lang="en-US" sz="3600" dirty="0" smtClean="0">
                <a:latin typeface="Arabic Typesetting" pitchFamily="66" charset="-78"/>
                <a:cs typeface="Arabic Typesetting" pitchFamily="66" charset="-78"/>
              </a:rPr>
              <a:t> medicine</a:t>
            </a:r>
          </a:p>
          <a:p>
            <a:pPr>
              <a:buNone/>
            </a:pPr>
            <a:r>
              <a:rPr lang="en-US" sz="3600" dirty="0" smtClean="0">
                <a:latin typeface="Arabic Typesetting" pitchFamily="66" charset="-78"/>
                <a:cs typeface="Arabic Typesetting" pitchFamily="66" charset="-78"/>
              </a:rPr>
              <a:t>Computers – source for procuring medical/health information</a:t>
            </a:r>
          </a:p>
          <a:p>
            <a:endParaRPr lang="en-IN" sz="3600" dirty="0">
              <a:latin typeface="Arabic Typesetting" pitchFamily="66" charset="-78"/>
              <a:cs typeface="Arabic Typesetting" pitchFamily="66"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709120"/>
          </a:xfrm>
        </p:spPr>
        <p:txBody>
          <a:bodyPr>
            <a:normAutofit/>
          </a:bodyPr>
          <a:lstStyle/>
          <a:p>
            <a:pPr>
              <a:buNone/>
            </a:pPr>
            <a:r>
              <a:rPr lang="en-US" sz="3600" dirty="0" smtClean="0">
                <a:latin typeface="Arabic Typesetting" pitchFamily="66" charset="-78"/>
                <a:cs typeface="Arabic Typesetting" pitchFamily="66" charset="-78"/>
              </a:rPr>
              <a:t>VIII. </a:t>
            </a:r>
            <a:r>
              <a:rPr lang="en-US" sz="3600" u="sng" dirty="0" smtClean="0">
                <a:latin typeface="Arabic Typesetting" pitchFamily="66" charset="-78"/>
                <a:cs typeface="Arabic Typesetting" pitchFamily="66" charset="-78"/>
              </a:rPr>
              <a:t>Awareness about evaluation of  adopted strategies </a:t>
            </a:r>
          </a:p>
          <a:p>
            <a:pPr>
              <a:buNone/>
            </a:pPr>
            <a:r>
              <a:rPr lang="en-IN" i="1" dirty="0" smtClean="0">
                <a:latin typeface="Arabic Typesetting" pitchFamily="66" charset="-78"/>
                <a:cs typeface="Arabic Typesetting" pitchFamily="66" charset="-78"/>
              </a:rPr>
              <a:t>“My evaluation of the website is simple, if I keep getting queries and patients then my website is working fine.”</a:t>
            </a:r>
          </a:p>
          <a:p>
            <a:pPr>
              <a:buNone/>
            </a:pPr>
            <a:r>
              <a:rPr lang="en-IN" i="1" dirty="0" smtClean="0">
                <a:latin typeface="Arabic Typesetting" pitchFamily="66" charset="-78"/>
                <a:cs typeface="Arabic Typesetting" pitchFamily="66" charset="-78"/>
              </a:rPr>
              <a:t>“I go through the keyword ranking and content.”</a:t>
            </a:r>
          </a:p>
          <a:p>
            <a:pPr>
              <a:buNone/>
            </a:pPr>
            <a:r>
              <a:rPr lang="en-IN" i="1" dirty="0" smtClean="0">
                <a:latin typeface="Arabic Typesetting" pitchFamily="66" charset="-78"/>
                <a:cs typeface="Arabic Typesetting" pitchFamily="66" charset="-78"/>
              </a:rPr>
              <a:t>“I know that my website is good because I get patients who tell me that the website is very informative. What else is required other than that?”</a:t>
            </a:r>
          </a:p>
          <a:p>
            <a:pPr>
              <a:buNone/>
            </a:pPr>
            <a:endParaRPr lang="en-IN" i="1" dirty="0">
              <a:latin typeface="Arabic Typesetting" pitchFamily="66" charset="-78"/>
              <a:cs typeface="Arabic Typesetting" pitchFamily="66"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FINDINGS</a:t>
            </a:r>
            <a:endParaRPr lang="en-IN" sz="5400" dirty="0"/>
          </a:p>
        </p:txBody>
      </p:sp>
      <p:sp>
        <p:nvSpPr>
          <p:cNvPr id="3" name="Content Placeholder 2"/>
          <p:cNvSpPr>
            <a:spLocks noGrp="1"/>
          </p:cNvSpPr>
          <p:nvPr>
            <p:ph idx="1"/>
          </p:nvPr>
        </p:nvSpPr>
        <p:spPr>
          <a:xfrm>
            <a:off x="457200" y="1600200"/>
            <a:ext cx="8229600" cy="4709120"/>
          </a:xfrm>
        </p:spPr>
        <p:txBody>
          <a:bodyPr>
            <a:normAutofit/>
          </a:bodyPr>
          <a:lstStyle/>
          <a:p>
            <a:pPr>
              <a:buNone/>
            </a:pPr>
            <a:r>
              <a:rPr lang="en-IN" i="1" dirty="0" smtClean="0">
                <a:latin typeface="Arabic Typesetting" pitchFamily="66" charset="-78"/>
                <a:cs typeface="Arabic Typesetting" pitchFamily="66" charset="-78"/>
              </a:rPr>
              <a:t>“Through Google analytics, my team is able to tell me the status of the website in terms of number of visits and page views.”</a:t>
            </a:r>
          </a:p>
          <a:p>
            <a:pPr>
              <a:buNone/>
            </a:pPr>
            <a:r>
              <a:rPr lang="en-US" sz="3600" dirty="0" smtClean="0">
                <a:latin typeface="Arabic Typesetting" pitchFamily="66" charset="-78"/>
                <a:cs typeface="Arabic Typesetting" pitchFamily="66" charset="-78"/>
              </a:rPr>
              <a:t>Inference:</a:t>
            </a:r>
          </a:p>
          <a:p>
            <a:pPr>
              <a:buFontTx/>
              <a:buChar char="-"/>
            </a:pPr>
            <a:r>
              <a:rPr lang="en-US" dirty="0" smtClean="0">
                <a:latin typeface="Arabic Typesetting" pitchFamily="66" charset="-78"/>
                <a:cs typeface="Arabic Typesetting" pitchFamily="66" charset="-78"/>
              </a:rPr>
              <a:t>Only 10% aware about Google Analytics</a:t>
            </a:r>
          </a:p>
          <a:p>
            <a:pPr>
              <a:buFontTx/>
              <a:buChar char="-"/>
            </a:pPr>
            <a:r>
              <a:rPr lang="en-US" dirty="0" smtClean="0">
                <a:latin typeface="Arabic Typesetting" pitchFamily="66" charset="-78"/>
                <a:cs typeface="Arabic Typesetting" pitchFamily="66" charset="-78"/>
              </a:rPr>
              <a:t>Evaluation for most meant query generation and keyword ranking</a:t>
            </a:r>
          </a:p>
          <a:p>
            <a:pPr>
              <a:buFontTx/>
              <a:buChar char="-"/>
            </a:pPr>
            <a:r>
              <a:rPr lang="en-US" dirty="0" smtClean="0">
                <a:latin typeface="Arabic Typesetting" pitchFamily="66" charset="-78"/>
                <a:cs typeface="Arabic Typesetting" pitchFamily="66" charset="-78"/>
              </a:rPr>
              <a:t>No evaluation of listings, advertisements and video publications</a:t>
            </a:r>
          </a:p>
          <a:p>
            <a:pPr>
              <a:buFontTx/>
              <a:buChar char="-"/>
            </a:pPr>
            <a:endParaRPr lang="en-IN" dirty="0" smtClean="0">
              <a:latin typeface="Arabic Typesetting" pitchFamily="66" charset="-78"/>
              <a:cs typeface="Arabic Typesetting" pitchFamily="66" charset="-7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CONCLUSION</a:t>
            </a:r>
            <a:endParaRPr lang="en-IN" sz="5400" dirty="0"/>
          </a:p>
        </p:txBody>
      </p:sp>
      <p:sp>
        <p:nvSpPr>
          <p:cNvPr id="3" name="Content Placeholder 2"/>
          <p:cNvSpPr>
            <a:spLocks noGrp="1"/>
          </p:cNvSpPr>
          <p:nvPr>
            <p:ph idx="1"/>
          </p:nvPr>
        </p:nvSpPr>
        <p:spPr>
          <a:xfrm>
            <a:off x="457200" y="1600200"/>
            <a:ext cx="8229600" cy="4709120"/>
          </a:xfrm>
        </p:spPr>
        <p:txBody>
          <a:bodyPr>
            <a:normAutofit lnSpcReduction="10000"/>
          </a:bodyPr>
          <a:lstStyle/>
          <a:p>
            <a:pPr>
              <a:buFontTx/>
              <a:buChar char="-"/>
            </a:pPr>
            <a:r>
              <a:rPr lang="en-US" sz="3600" dirty="0" smtClean="0">
                <a:latin typeface="Arabic Typesetting" pitchFamily="66" charset="-78"/>
                <a:cs typeface="Arabic Typesetting" pitchFamily="66" charset="-78"/>
              </a:rPr>
              <a:t>Internet marketing is a tool being adopted not only by bigger players but also small set ups</a:t>
            </a:r>
          </a:p>
          <a:p>
            <a:pPr>
              <a:buFontTx/>
              <a:buChar char="-"/>
            </a:pPr>
            <a:r>
              <a:rPr lang="en-US" sz="3600" dirty="0" smtClean="0">
                <a:latin typeface="Arabic Typesetting" pitchFamily="66" charset="-78"/>
                <a:cs typeface="Arabic Typesetting" pitchFamily="66" charset="-78"/>
              </a:rPr>
              <a:t>Internet no longer a sales tool but also used for brand positioning</a:t>
            </a:r>
          </a:p>
          <a:p>
            <a:pPr>
              <a:buFontTx/>
              <a:buChar char="-"/>
            </a:pPr>
            <a:r>
              <a:rPr lang="en-US" sz="3600" dirty="0" smtClean="0">
                <a:latin typeface="Arabic Typesetting" pitchFamily="66" charset="-78"/>
                <a:cs typeface="Arabic Typesetting" pitchFamily="66" charset="-78"/>
              </a:rPr>
              <a:t>This study yielded that cost was a concern for providers with less resources (monetary)</a:t>
            </a:r>
          </a:p>
          <a:p>
            <a:pPr>
              <a:buFontTx/>
              <a:buChar char="-"/>
            </a:pPr>
            <a:r>
              <a:rPr lang="en-US" sz="3600" dirty="0" smtClean="0">
                <a:latin typeface="Arabic Typesetting" pitchFamily="66" charset="-78"/>
                <a:cs typeface="Arabic Typesetting" pitchFamily="66" charset="-78"/>
              </a:rPr>
              <a:t>Revenue generation is also an addition to the benefits offered by e-marketing</a:t>
            </a:r>
          </a:p>
          <a:p>
            <a:pPr>
              <a:buNone/>
            </a:pPr>
            <a:endParaRPr lang="en-US" sz="3600" dirty="0" smtClean="0">
              <a:latin typeface="Arabic Typesetting" pitchFamily="66" charset="-78"/>
              <a:cs typeface="Arabic Typesetting" pitchFamily="66" charset="-78"/>
            </a:endParaRPr>
          </a:p>
          <a:p>
            <a:pPr>
              <a:buNone/>
            </a:pPr>
            <a:endParaRPr lang="en-IN" sz="3600" dirty="0">
              <a:latin typeface="Arabic Typesetting" pitchFamily="66" charset="-78"/>
              <a:cs typeface="Arabic Typesetting" pitchFamily="66" charset="-7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CONCLUSION</a:t>
            </a:r>
            <a:endParaRPr lang="en-IN" sz="5400" dirty="0"/>
          </a:p>
        </p:txBody>
      </p:sp>
      <p:sp>
        <p:nvSpPr>
          <p:cNvPr id="3" name="Content Placeholder 2"/>
          <p:cNvSpPr>
            <a:spLocks noGrp="1"/>
          </p:cNvSpPr>
          <p:nvPr>
            <p:ph idx="1"/>
          </p:nvPr>
        </p:nvSpPr>
        <p:spPr>
          <a:xfrm>
            <a:off x="457200" y="1600200"/>
            <a:ext cx="8229600" cy="4709120"/>
          </a:xfrm>
        </p:spPr>
        <p:txBody>
          <a:bodyPr>
            <a:normAutofit/>
          </a:bodyPr>
          <a:lstStyle/>
          <a:p>
            <a:pPr>
              <a:buFontTx/>
              <a:buChar char="-"/>
            </a:pPr>
            <a:r>
              <a:rPr lang="en-US" sz="3600" dirty="0" smtClean="0">
                <a:latin typeface="Arabic Typesetting" pitchFamily="66" charset="-78"/>
                <a:cs typeface="Arabic Typesetting" pitchFamily="66" charset="-78"/>
              </a:rPr>
              <a:t>Technical incompetence is an issue for handling online marketing</a:t>
            </a:r>
          </a:p>
          <a:p>
            <a:pPr>
              <a:buFontTx/>
              <a:buChar char="-"/>
            </a:pPr>
            <a:r>
              <a:rPr lang="en-US" sz="3600" dirty="0" smtClean="0">
                <a:latin typeface="Arabic Typesetting" pitchFamily="66" charset="-78"/>
                <a:cs typeface="Arabic Typesetting" pitchFamily="66" charset="-78"/>
              </a:rPr>
              <a:t>Awareness and education about the various components of online marketing has to be encouraged</a:t>
            </a:r>
          </a:p>
          <a:p>
            <a:pPr>
              <a:buNone/>
            </a:pPr>
            <a:endParaRPr lang="en-IN" sz="3600" dirty="0">
              <a:latin typeface="Arabic Typesetting" pitchFamily="66" charset="-78"/>
              <a:cs typeface="Arabic Typesetting" pitchFamily="66" charset="-7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STUDY LIMITATIONS</a:t>
            </a:r>
            <a:endParaRPr lang="en-IN" sz="5400" dirty="0"/>
          </a:p>
        </p:txBody>
      </p:sp>
      <p:sp>
        <p:nvSpPr>
          <p:cNvPr id="3" name="Content Placeholder 2"/>
          <p:cNvSpPr>
            <a:spLocks noGrp="1"/>
          </p:cNvSpPr>
          <p:nvPr>
            <p:ph idx="1"/>
          </p:nvPr>
        </p:nvSpPr>
        <p:spPr>
          <a:xfrm>
            <a:off x="457200" y="1600200"/>
            <a:ext cx="8229600" cy="2764904"/>
          </a:xfrm>
        </p:spPr>
        <p:txBody>
          <a:bodyPr>
            <a:normAutofit/>
          </a:bodyPr>
          <a:lstStyle/>
          <a:p>
            <a:pPr>
              <a:buFont typeface="Arabic Typesetting" pitchFamily="66" charset="-78"/>
              <a:buChar char="–"/>
            </a:pPr>
            <a:r>
              <a:rPr lang="en-US" sz="3600" dirty="0" smtClean="0">
                <a:latin typeface="Arabic Typesetting" pitchFamily="66" charset="-78"/>
                <a:cs typeface="Arabic Typesetting" pitchFamily="66" charset="-78"/>
              </a:rPr>
              <a:t>Exploratory study- more research required</a:t>
            </a:r>
          </a:p>
          <a:p>
            <a:pPr>
              <a:buFont typeface="Arabic Typesetting" pitchFamily="66" charset="-78"/>
              <a:buChar char="–"/>
            </a:pPr>
            <a:r>
              <a:rPr lang="en-US" sz="3600" dirty="0" smtClean="0">
                <a:latin typeface="Arabic Typesetting" pitchFamily="66" charset="-78"/>
                <a:cs typeface="Arabic Typesetting" pitchFamily="66" charset="-78"/>
              </a:rPr>
              <a:t>Conducted in a limited study area</a:t>
            </a:r>
          </a:p>
          <a:p>
            <a:pPr>
              <a:buFont typeface="Arabic Typesetting" pitchFamily="66" charset="-78"/>
              <a:buChar char="–"/>
            </a:pPr>
            <a:r>
              <a:rPr lang="en-US" sz="3600" dirty="0" smtClean="0">
                <a:latin typeface="Arabic Typesetting" pitchFamily="66" charset="-78"/>
                <a:cs typeface="Arabic Typesetting" pitchFamily="66" charset="-78"/>
              </a:rPr>
              <a:t>Convenience sampling – bias cannot be ruled out</a:t>
            </a:r>
          </a:p>
          <a:p>
            <a:pPr>
              <a:buNone/>
            </a:pPr>
            <a:endParaRPr lang="en-US" sz="3600" dirty="0" smtClean="0">
              <a:latin typeface="Arabic Typesetting" pitchFamily="66" charset="-78"/>
              <a:cs typeface="Arabic Typesetting" pitchFamily="66" charset="-78"/>
            </a:endParaRPr>
          </a:p>
          <a:p>
            <a:pPr>
              <a:buNone/>
            </a:pPr>
            <a:endParaRPr lang="en-IN" sz="3600" dirty="0">
              <a:latin typeface="Arabic Typesetting" pitchFamily="66" charset="-78"/>
              <a:cs typeface="Arabic Typesetting" pitchFamily="66"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dirty="0" smtClean="0">
                <a:latin typeface="Arabic Typesetting" pitchFamily="66" charset="-78"/>
                <a:cs typeface="Arabic Typesetting" pitchFamily="66" charset="-78"/>
              </a:rPr>
              <a:t>Thank You !!</a:t>
            </a:r>
            <a:endParaRPr lang="en-IN" sz="5400" dirty="0">
              <a:latin typeface="Arabic Typesetting" pitchFamily="66" charset="-78"/>
              <a:cs typeface="Arabic Typesetting" pitchFamily="66" charset="-78"/>
            </a:endParaRPr>
          </a:p>
        </p:txBody>
      </p:sp>
      <p:sp>
        <p:nvSpPr>
          <p:cNvPr id="5" name="Subtitle 4"/>
          <p:cNvSpPr>
            <a:spLocks noGrp="1"/>
          </p:cNvSpPr>
          <p:nvPr>
            <p:ph type="subTitle" idx="1"/>
          </p:nvPr>
        </p:nvSpPr>
        <p:spPr>
          <a:xfrm>
            <a:off x="1371600" y="3886200"/>
            <a:ext cx="6400800" cy="2495128"/>
          </a:xfrm>
        </p:spPr>
        <p:txBody>
          <a:bodyPr>
            <a:normAutofit/>
          </a:bodyPr>
          <a:lstStyle/>
          <a:p>
            <a:r>
              <a:rPr lang="en-US" dirty="0" smtClean="0">
                <a:solidFill>
                  <a:schemeClr val="tx1"/>
                </a:solidFill>
                <a:latin typeface="Arabic Typesetting" pitchFamily="66" charset="-78"/>
                <a:cs typeface="Arabic Typesetting" pitchFamily="66" charset="-78"/>
              </a:rPr>
              <a:t>Presented by:</a:t>
            </a:r>
          </a:p>
          <a:p>
            <a:r>
              <a:rPr lang="en-US" dirty="0" smtClean="0">
                <a:solidFill>
                  <a:schemeClr val="tx1"/>
                </a:solidFill>
                <a:latin typeface="Arabic Typesetting" pitchFamily="66" charset="-78"/>
                <a:cs typeface="Arabic Typesetting" pitchFamily="66" charset="-78"/>
              </a:rPr>
              <a:t>Dr </a:t>
            </a:r>
            <a:r>
              <a:rPr lang="en-US" dirty="0" err="1" smtClean="0">
                <a:solidFill>
                  <a:schemeClr val="tx1"/>
                </a:solidFill>
                <a:latin typeface="Arabic Typesetting" pitchFamily="66" charset="-78"/>
                <a:cs typeface="Arabic Typesetting" pitchFamily="66" charset="-78"/>
              </a:rPr>
              <a:t>Nandini</a:t>
            </a:r>
            <a:r>
              <a:rPr lang="en-US" dirty="0" smtClean="0">
                <a:solidFill>
                  <a:schemeClr val="tx1"/>
                </a:solidFill>
                <a:latin typeface="Arabic Typesetting" pitchFamily="66" charset="-78"/>
                <a:cs typeface="Arabic Typesetting" pitchFamily="66" charset="-78"/>
              </a:rPr>
              <a:t> Sharma</a:t>
            </a:r>
          </a:p>
          <a:p>
            <a:r>
              <a:rPr lang="en-US" dirty="0" smtClean="0">
                <a:solidFill>
                  <a:schemeClr val="tx1"/>
                </a:solidFill>
                <a:latin typeface="Arabic Typesetting" pitchFamily="66" charset="-78"/>
                <a:cs typeface="Arabic Typesetting" pitchFamily="66" charset="-78"/>
              </a:rPr>
              <a:t>Guided by:</a:t>
            </a:r>
          </a:p>
          <a:p>
            <a:r>
              <a:rPr lang="en-US" dirty="0" smtClean="0">
                <a:solidFill>
                  <a:schemeClr val="tx1"/>
                </a:solidFill>
                <a:latin typeface="Arabic Typesetting" pitchFamily="66" charset="-78"/>
                <a:cs typeface="Arabic Typesetting" pitchFamily="66" charset="-78"/>
              </a:rPr>
              <a:t>Dr P.K. </a:t>
            </a:r>
            <a:r>
              <a:rPr lang="en-US" dirty="0" err="1" smtClean="0">
                <a:solidFill>
                  <a:schemeClr val="tx1"/>
                </a:solidFill>
                <a:latin typeface="Arabic Typesetting" pitchFamily="66" charset="-78"/>
                <a:cs typeface="Arabic Typesetting" pitchFamily="66" charset="-78"/>
              </a:rPr>
              <a:t>Taneja</a:t>
            </a:r>
            <a:endParaRPr lang="en-IN" dirty="0">
              <a:solidFill>
                <a:schemeClr val="tx1"/>
              </a:solidFill>
              <a:latin typeface="Arabic Typesetting" pitchFamily="66" charset="-78"/>
              <a:cs typeface="Arabic Typesetting" pitchFamily="66"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INTRODUCTION</a:t>
            </a:r>
            <a:endParaRPr lang="en-IN" sz="5400" dirty="0"/>
          </a:p>
        </p:txBody>
      </p:sp>
      <p:sp>
        <p:nvSpPr>
          <p:cNvPr id="3" name="Content Placeholder 2"/>
          <p:cNvSpPr>
            <a:spLocks noGrp="1"/>
          </p:cNvSpPr>
          <p:nvPr>
            <p:ph idx="1"/>
          </p:nvPr>
        </p:nvSpPr>
        <p:spPr>
          <a:xfrm>
            <a:off x="457200" y="1600200"/>
            <a:ext cx="8229600" cy="4853136"/>
          </a:xfrm>
        </p:spPr>
        <p:txBody>
          <a:bodyPr/>
          <a:lstStyle/>
          <a:p>
            <a:r>
              <a:rPr lang="en-US" sz="3600" dirty="0" smtClean="0">
                <a:latin typeface="Arabic Typesetting" pitchFamily="66" charset="-78"/>
                <a:cs typeface="Arabic Typesetting" pitchFamily="66" charset="-78"/>
              </a:rPr>
              <a:t>Need for marketing?</a:t>
            </a:r>
          </a:p>
          <a:p>
            <a:pPr>
              <a:buNone/>
            </a:pPr>
            <a:r>
              <a:rPr lang="en-US" sz="3600" dirty="0" smtClean="0">
                <a:latin typeface="Arabic Typesetting" pitchFamily="66" charset="-78"/>
                <a:cs typeface="Arabic Typesetting" pitchFamily="66" charset="-78"/>
              </a:rPr>
              <a:t>Earlier – </a:t>
            </a:r>
            <a:r>
              <a:rPr lang="en-US" dirty="0" smtClean="0">
                <a:latin typeface="Arabic Typesetting" pitchFamily="66" charset="-78"/>
                <a:cs typeface="Arabic Typesetting" pitchFamily="66" charset="-78"/>
              </a:rPr>
              <a:t>Direct</a:t>
            </a:r>
            <a:endParaRPr lang="en-US" sz="3600" dirty="0" smtClean="0">
              <a:latin typeface="Arabic Typesetting" pitchFamily="66" charset="-78"/>
              <a:cs typeface="Arabic Typesetting" pitchFamily="66" charset="-78"/>
            </a:endParaRPr>
          </a:p>
          <a:p>
            <a:pPr>
              <a:buNone/>
            </a:pPr>
            <a:r>
              <a:rPr lang="en-US" dirty="0" smtClean="0">
                <a:latin typeface="Arabic Typesetting" pitchFamily="66" charset="-78"/>
                <a:cs typeface="Arabic Typesetting" pitchFamily="66" charset="-78"/>
              </a:rPr>
              <a:t>                Referral</a:t>
            </a:r>
          </a:p>
          <a:p>
            <a:pPr>
              <a:buNone/>
            </a:pPr>
            <a:r>
              <a:rPr lang="en-US" dirty="0" smtClean="0">
                <a:latin typeface="Arabic Typesetting" pitchFamily="66" charset="-78"/>
                <a:cs typeface="Arabic Typesetting" pitchFamily="66" charset="-78"/>
              </a:rPr>
              <a:t>Now, Immense competition</a:t>
            </a:r>
          </a:p>
          <a:p>
            <a:pPr>
              <a:buFontTx/>
              <a:buChar char="-"/>
            </a:pPr>
            <a:r>
              <a:rPr lang="en-US" dirty="0" smtClean="0">
                <a:latin typeface="Arabic Typesetting" pitchFamily="66" charset="-78"/>
                <a:cs typeface="Arabic Typesetting" pitchFamily="66" charset="-78"/>
              </a:rPr>
              <a:t>Providers adopting innovative methods to market</a:t>
            </a:r>
          </a:p>
          <a:p>
            <a:pPr>
              <a:buFontTx/>
              <a:buChar char="-"/>
            </a:pPr>
            <a:r>
              <a:rPr lang="en-US" dirty="0" smtClean="0">
                <a:latin typeface="Arabic Typesetting" pitchFamily="66" charset="-78"/>
                <a:cs typeface="Arabic Typesetting" pitchFamily="66" charset="-78"/>
              </a:rPr>
              <a:t>Health seeking </a:t>
            </a:r>
            <a:r>
              <a:rPr lang="en-US" dirty="0" err="1" smtClean="0">
                <a:latin typeface="Arabic Typesetting" pitchFamily="66" charset="-78"/>
                <a:cs typeface="Arabic Typesetting" pitchFamily="66" charset="-78"/>
              </a:rPr>
              <a:t>behaviour</a:t>
            </a:r>
            <a:r>
              <a:rPr lang="en-US" dirty="0" smtClean="0">
                <a:latin typeface="Arabic Typesetting" pitchFamily="66" charset="-78"/>
                <a:cs typeface="Arabic Typesetting" pitchFamily="66" charset="-78"/>
              </a:rPr>
              <a:t> of user is undergoing a change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INTRODUCTION</a:t>
            </a:r>
            <a:endParaRPr lang="en-IN" sz="5400" dirty="0"/>
          </a:p>
        </p:txBody>
      </p:sp>
      <p:sp>
        <p:nvSpPr>
          <p:cNvPr id="3" name="Content Placeholder 2"/>
          <p:cNvSpPr>
            <a:spLocks noGrp="1"/>
          </p:cNvSpPr>
          <p:nvPr>
            <p:ph idx="1"/>
          </p:nvPr>
        </p:nvSpPr>
        <p:spPr/>
        <p:txBody>
          <a:bodyPr/>
          <a:lstStyle/>
          <a:p>
            <a:pPr algn="ctr">
              <a:buNone/>
            </a:pPr>
            <a:r>
              <a:rPr lang="en-US" dirty="0" smtClean="0">
                <a:latin typeface="Arabic Typesetting" pitchFamily="66" charset="-78"/>
                <a:cs typeface="Arabic Typesetting" pitchFamily="66" charset="-78"/>
              </a:rPr>
              <a:t>“WEB” is paving its way into the healthcare industry</a:t>
            </a:r>
          </a:p>
          <a:p>
            <a:pPr algn="ctr">
              <a:buNone/>
            </a:pPr>
            <a:endParaRPr lang="en-US" dirty="0" smtClean="0">
              <a:latin typeface="Arabic Typesetting" pitchFamily="66" charset="-78"/>
              <a:cs typeface="Arabic Typesetting" pitchFamily="66" charset="-78"/>
            </a:endParaRPr>
          </a:p>
          <a:p>
            <a:pPr algn="ctr">
              <a:buNone/>
            </a:pPr>
            <a:r>
              <a:rPr lang="en-US" dirty="0" smtClean="0">
                <a:latin typeface="Arabic Typesetting" pitchFamily="66" charset="-78"/>
                <a:cs typeface="Arabic Typesetting" pitchFamily="66" charset="-78"/>
              </a:rPr>
              <a:t>Enabling online presence and accessibility to the end user</a:t>
            </a:r>
          </a:p>
          <a:p>
            <a:pPr>
              <a:buNone/>
            </a:pPr>
            <a:endParaRPr lang="en-US" dirty="0" smtClean="0">
              <a:latin typeface="Arabic Typesetting" pitchFamily="66" charset="-78"/>
              <a:cs typeface="Arabic Typesetting" pitchFamily="66" charset="-78"/>
            </a:endParaRPr>
          </a:p>
          <a:p>
            <a:pPr>
              <a:buNone/>
            </a:pPr>
            <a:r>
              <a:rPr lang="en-US" dirty="0" smtClean="0">
                <a:latin typeface="Arabic Typesetting" pitchFamily="66" charset="-78"/>
                <a:cs typeface="Arabic Typesetting" pitchFamily="66" charset="-78"/>
              </a:rPr>
              <a:t>- Online marketing imperative to practice </a:t>
            </a:r>
          </a:p>
          <a:p>
            <a:pPr>
              <a:buNone/>
            </a:pPr>
            <a:endParaRPr lang="en-IN" dirty="0"/>
          </a:p>
        </p:txBody>
      </p:sp>
      <p:cxnSp>
        <p:nvCxnSpPr>
          <p:cNvPr id="4" name="Straight Arrow Connector 3"/>
          <p:cNvCxnSpPr/>
          <p:nvPr/>
        </p:nvCxnSpPr>
        <p:spPr>
          <a:xfrm>
            <a:off x="4716016" y="2060848"/>
            <a:ext cx="0" cy="792088"/>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INTRODUCTION</a:t>
            </a:r>
            <a:endParaRPr lang="en-IN" sz="5400" dirty="0"/>
          </a:p>
        </p:txBody>
      </p:sp>
      <p:sp>
        <p:nvSpPr>
          <p:cNvPr id="3" name="Content Placeholder 2"/>
          <p:cNvSpPr>
            <a:spLocks noGrp="1"/>
          </p:cNvSpPr>
          <p:nvPr>
            <p:ph idx="1"/>
          </p:nvPr>
        </p:nvSpPr>
        <p:spPr>
          <a:xfrm>
            <a:off x="457200" y="1600200"/>
            <a:ext cx="8229600" cy="4565104"/>
          </a:xfrm>
        </p:spPr>
        <p:txBody>
          <a:bodyPr>
            <a:normAutofit fontScale="92500" lnSpcReduction="10000"/>
          </a:bodyPr>
          <a:lstStyle/>
          <a:p>
            <a:r>
              <a:rPr lang="en-US" sz="3600" dirty="0" smtClean="0">
                <a:latin typeface="Arabic Typesetting" pitchFamily="66" charset="-78"/>
                <a:cs typeface="Arabic Typesetting" pitchFamily="66" charset="-78"/>
              </a:rPr>
              <a:t>Internet marketing</a:t>
            </a:r>
          </a:p>
          <a:p>
            <a:pPr algn="ctr">
              <a:buNone/>
            </a:pPr>
            <a:r>
              <a:rPr lang="en-US" dirty="0" smtClean="0">
                <a:latin typeface="Arabic Typesetting" pitchFamily="66" charset="-78"/>
                <a:cs typeface="Arabic Typesetting" pitchFamily="66" charset="-78"/>
              </a:rPr>
              <a:t>“</a:t>
            </a:r>
            <a:r>
              <a:rPr lang="en-IN" dirty="0" smtClean="0">
                <a:latin typeface="Arabic Typesetting" pitchFamily="66" charset="-78"/>
                <a:cs typeface="Arabic Typesetting" pitchFamily="66" charset="-78"/>
              </a:rPr>
              <a:t>It is a form of marketing where internet sources are used in order get in touch with customers”</a:t>
            </a:r>
          </a:p>
          <a:p>
            <a:pPr>
              <a:buNone/>
            </a:pPr>
            <a:r>
              <a:rPr lang="en-US" dirty="0" smtClean="0">
                <a:latin typeface="Arabic Typesetting" pitchFamily="66" charset="-78"/>
                <a:cs typeface="Arabic Typesetting" pitchFamily="66" charset="-78"/>
              </a:rPr>
              <a:t>Reason for adopting for E-marketing:</a:t>
            </a:r>
          </a:p>
          <a:p>
            <a:pPr>
              <a:buFontTx/>
              <a:buChar char="-"/>
            </a:pPr>
            <a:r>
              <a:rPr lang="en-IN" dirty="0" smtClean="0">
                <a:latin typeface="Arabic Typesetting" pitchFamily="66" charset="-78"/>
                <a:cs typeface="Arabic Typesetting" pitchFamily="66" charset="-78"/>
              </a:rPr>
              <a:t>India now has 3rd largest Internet population in the world i.e. 150 million internet users</a:t>
            </a:r>
          </a:p>
          <a:p>
            <a:pPr>
              <a:buFontTx/>
              <a:buChar char="-"/>
            </a:pPr>
            <a:r>
              <a:rPr lang="en-US" dirty="0" smtClean="0">
                <a:latin typeface="Arabic Typesetting" pitchFamily="66" charset="-78"/>
                <a:cs typeface="Arabic Typesetting" pitchFamily="66" charset="-78"/>
              </a:rPr>
              <a:t>Serves as a value addition to the service offered</a:t>
            </a:r>
            <a:endParaRPr lang="en-IN" dirty="0" smtClean="0">
              <a:latin typeface="Arabic Typesetting" pitchFamily="66" charset="-78"/>
              <a:cs typeface="Arabic Typesetting" pitchFamily="66"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INTRODUCTION</a:t>
            </a:r>
            <a:endParaRPr lang="en-IN" sz="5400" dirty="0"/>
          </a:p>
        </p:txBody>
      </p:sp>
      <p:sp>
        <p:nvSpPr>
          <p:cNvPr id="3" name="Content Placeholder 2"/>
          <p:cNvSpPr>
            <a:spLocks noGrp="1"/>
          </p:cNvSpPr>
          <p:nvPr>
            <p:ph idx="1"/>
          </p:nvPr>
        </p:nvSpPr>
        <p:spPr>
          <a:xfrm>
            <a:off x="457200" y="1600201"/>
            <a:ext cx="8229600" cy="2116832"/>
          </a:xfrm>
        </p:spPr>
        <p:txBody>
          <a:bodyPr>
            <a:normAutofit/>
          </a:bodyPr>
          <a:lstStyle/>
          <a:p>
            <a:r>
              <a:rPr lang="en-US" sz="3600" dirty="0" smtClean="0">
                <a:latin typeface="Arabic Typesetting" pitchFamily="66" charset="-78"/>
                <a:cs typeface="Arabic Typesetting" pitchFamily="66" charset="-78"/>
              </a:rPr>
              <a:t>What does Online marketing include?</a:t>
            </a:r>
          </a:p>
          <a:p>
            <a:pPr>
              <a:buNone/>
            </a:pPr>
            <a:endParaRPr lang="en-IN" sz="3600" dirty="0" smtClean="0">
              <a:latin typeface="Arabic Typesetting" pitchFamily="66" charset="-78"/>
              <a:cs typeface="Arabic Typesetting" pitchFamily="66" charset="-78"/>
            </a:endParaRPr>
          </a:p>
        </p:txBody>
      </p:sp>
      <p:pic>
        <p:nvPicPr>
          <p:cNvPr id="1026" name="Picture 2" descr="C:\Users\nandini sharma\Desktop\Dissertation\images\internet-marketing-course.jpg"/>
          <p:cNvPicPr>
            <a:picLocks noChangeAspect="1" noChangeArrowheads="1"/>
          </p:cNvPicPr>
          <p:nvPr/>
        </p:nvPicPr>
        <p:blipFill>
          <a:blip r:embed="rId2" cstate="print"/>
          <a:srcRect/>
          <a:stretch>
            <a:fillRect/>
          </a:stretch>
        </p:blipFill>
        <p:spPr bwMode="auto">
          <a:xfrm>
            <a:off x="2267744" y="2420888"/>
            <a:ext cx="4100661" cy="393736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abic Typesetting" pitchFamily="66" charset="-78"/>
                <a:cs typeface="Arabic Typesetting" pitchFamily="66" charset="-78"/>
              </a:rPr>
              <a:t>RATIONALE of STUDY</a:t>
            </a:r>
            <a:endParaRPr lang="en-IN" sz="5400" dirty="0">
              <a:latin typeface="Arabic Typesetting" pitchFamily="66" charset="-78"/>
              <a:cs typeface="Arabic Typesetting" pitchFamily="66" charset="-78"/>
            </a:endParaRPr>
          </a:p>
        </p:txBody>
      </p:sp>
      <p:sp>
        <p:nvSpPr>
          <p:cNvPr id="3" name="Content Placeholder 2"/>
          <p:cNvSpPr>
            <a:spLocks noGrp="1"/>
          </p:cNvSpPr>
          <p:nvPr>
            <p:ph idx="1"/>
          </p:nvPr>
        </p:nvSpPr>
        <p:spPr>
          <a:xfrm>
            <a:off x="611560" y="1600200"/>
            <a:ext cx="8075240" cy="4565103"/>
          </a:xfrm>
        </p:spPr>
        <p:txBody>
          <a:bodyPr>
            <a:normAutofit fontScale="92500"/>
          </a:bodyPr>
          <a:lstStyle/>
          <a:p>
            <a:pPr marL="514350" indent="-514350">
              <a:buFont typeface="+mj-lt"/>
              <a:buAutoNum type="arabicPeriod"/>
            </a:pPr>
            <a:r>
              <a:rPr lang="en-US" sz="3600" dirty="0" smtClean="0">
                <a:latin typeface="Arabic Typesetting" pitchFamily="66" charset="-78"/>
                <a:cs typeface="Arabic Typesetting" pitchFamily="66" charset="-78"/>
              </a:rPr>
              <a:t>Exploratory in nature</a:t>
            </a:r>
          </a:p>
          <a:p>
            <a:pPr marL="514350" indent="-514350">
              <a:buFont typeface="+mj-lt"/>
              <a:buAutoNum type="arabicPeriod"/>
            </a:pPr>
            <a:r>
              <a:rPr lang="en-US" sz="3600" dirty="0" smtClean="0">
                <a:latin typeface="Arabic Typesetting" pitchFamily="66" charset="-78"/>
                <a:cs typeface="Arabic Typesetting" pitchFamily="66" charset="-78"/>
              </a:rPr>
              <a:t>Studies have been done to assess its effectiveness, end user’s perspective, etc</a:t>
            </a:r>
          </a:p>
          <a:p>
            <a:pPr marL="514350" indent="-514350">
              <a:buFont typeface="+mj-lt"/>
              <a:buAutoNum type="arabicPeriod"/>
            </a:pPr>
            <a:r>
              <a:rPr lang="en-US" sz="3600" dirty="0" smtClean="0">
                <a:latin typeface="Arabic Typesetting" pitchFamily="66" charset="-78"/>
                <a:cs typeface="Arabic Typesetting" pitchFamily="66" charset="-78"/>
              </a:rPr>
              <a:t>To understand what the healthcare providers </a:t>
            </a:r>
            <a:r>
              <a:rPr lang="en-US" sz="3600" dirty="0" err="1" smtClean="0">
                <a:latin typeface="Arabic Typesetting" pitchFamily="66" charset="-78"/>
                <a:cs typeface="Arabic Typesetting" pitchFamily="66" charset="-78"/>
              </a:rPr>
              <a:t>forsee</a:t>
            </a:r>
            <a:r>
              <a:rPr lang="en-US" sz="3600" dirty="0" smtClean="0">
                <a:latin typeface="Arabic Typesetting" pitchFamily="66" charset="-78"/>
                <a:cs typeface="Arabic Typesetting" pitchFamily="66" charset="-78"/>
              </a:rPr>
              <a:t> from online marketing</a:t>
            </a:r>
          </a:p>
          <a:p>
            <a:pPr marL="514350" indent="-514350">
              <a:buFont typeface="+mj-lt"/>
              <a:buAutoNum type="arabicPeriod"/>
            </a:pPr>
            <a:r>
              <a:rPr lang="en-US" sz="3600" dirty="0" smtClean="0">
                <a:latin typeface="Arabic Typesetting" pitchFamily="66" charset="-78"/>
                <a:cs typeface="Arabic Typesetting" pitchFamily="66" charset="-78"/>
              </a:rPr>
              <a:t>Focus is on: Issues, Challenges and Strategies adopted </a:t>
            </a:r>
            <a:endParaRPr lang="en-IN" sz="3600" dirty="0">
              <a:latin typeface="Arabic Typesetting" pitchFamily="66" charset="-78"/>
              <a:cs typeface="Arabic Typesetting" pitchFamily="66"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336704"/>
          </a:xfrm>
        </p:spPr>
        <p:txBody>
          <a:bodyPr>
            <a:normAutofit fontScale="77500" lnSpcReduction="20000"/>
          </a:bodyPr>
          <a:lstStyle/>
          <a:p>
            <a:pPr algn="ctr">
              <a:buNone/>
            </a:pPr>
            <a:r>
              <a:rPr lang="en-US" sz="5800" dirty="0" smtClean="0">
                <a:latin typeface="Arabic Typesetting" pitchFamily="66" charset="-78"/>
                <a:cs typeface="Arabic Typesetting" pitchFamily="66" charset="-78"/>
              </a:rPr>
              <a:t>GENERAL OBJECTIVE</a:t>
            </a:r>
            <a:r>
              <a:rPr lang="en-US" sz="5200" dirty="0" smtClean="0">
                <a:latin typeface="Arabic Typesetting" pitchFamily="66" charset="-78"/>
                <a:cs typeface="Arabic Typesetting" pitchFamily="66" charset="-78"/>
              </a:rPr>
              <a:t>:</a:t>
            </a:r>
          </a:p>
          <a:p>
            <a:pPr algn="ctr">
              <a:buNone/>
            </a:pPr>
            <a:r>
              <a:rPr lang="en-IN" sz="3800" dirty="0" smtClean="0">
                <a:latin typeface="Arabic Typesetting" pitchFamily="66" charset="-78"/>
                <a:cs typeface="Arabic Typesetting" pitchFamily="66" charset="-78"/>
              </a:rPr>
              <a:t>To</a:t>
            </a:r>
            <a:r>
              <a:rPr lang="en-IN" sz="3800" b="1" dirty="0" smtClean="0">
                <a:latin typeface="Arabic Typesetting" pitchFamily="66" charset="-78"/>
                <a:cs typeface="Arabic Typesetting" pitchFamily="66" charset="-78"/>
              </a:rPr>
              <a:t> </a:t>
            </a:r>
            <a:r>
              <a:rPr lang="en-IN" sz="3800" dirty="0" smtClean="0">
                <a:latin typeface="Arabic Typesetting" pitchFamily="66" charset="-78"/>
                <a:cs typeface="Arabic Typesetting" pitchFamily="66" charset="-78"/>
              </a:rPr>
              <a:t>assess the level of awareness, issues and challenges with respect to Online Marketing</a:t>
            </a:r>
          </a:p>
          <a:p>
            <a:pPr algn="ctr">
              <a:buNone/>
            </a:pPr>
            <a:endParaRPr lang="en-IN" sz="3300" dirty="0" smtClean="0">
              <a:latin typeface="Arabic Typesetting" pitchFamily="66" charset="-78"/>
              <a:cs typeface="Arabic Typesetting" pitchFamily="66" charset="-78"/>
            </a:endParaRPr>
          </a:p>
          <a:p>
            <a:pPr>
              <a:buNone/>
            </a:pPr>
            <a:r>
              <a:rPr lang="en-US" sz="5800" dirty="0" smtClean="0">
                <a:latin typeface="Arabic Typesetting" pitchFamily="66" charset="-78"/>
                <a:cs typeface="Arabic Typesetting" pitchFamily="66" charset="-78"/>
              </a:rPr>
              <a:t>SPECIFIC OBJECTIVES</a:t>
            </a:r>
            <a:r>
              <a:rPr lang="en-US" sz="5200" dirty="0" smtClean="0">
                <a:latin typeface="Arabic Typesetting" pitchFamily="66" charset="-78"/>
                <a:cs typeface="Arabic Typesetting" pitchFamily="66" charset="-78"/>
              </a:rPr>
              <a:t>: </a:t>
            </a:r>
          </a:p>
          <a:p>
            <a:pPr lvl="0">
              <a:buNone/>
            </a:pPr>
            <a:r>
              <a:rPr lang="en-IN" sz="3800" dirty="0" smtClean="0">
                <a:latin typeface="Arabic Typesetting" pitchFamily="66" charset="-78"/>
                <a:cs typeface="Arabic Typesetting" pitchFamily="66" charset="-78"/>
              </a:rPr>
              <a:t>To assess the awareness amongst the healthcare professionals about web-based marketing</a:t>
            </a:r>
          </a:p>
          <a:p>
            <a:pPr lvl="0">
              <a:buNone/>
            </a:pPr>
            <a:r>
              <a:rPr lang="en-IN" sz="3800" dirty="0" smtClean="0">
                <a:latin typeface="Arabic Typesetting" pitchFamily="66" charset="-78"/>
                <a:cs typeface="Arabic Typesetting" pitchFamily="66" charset="-78"/>
              </a:rPr>
              <a:t>To enumerate the activities undertaken for internet marketing  </a:t>
            </a:r>
          </a:p>
          <a:p>
            <a:pPr lvl="0">
              <a:buNone/>
            </a:pPr>
            <a:r>
              <a:rPr lang="en-IN" sz="3800" dirty="0" smtClean="0">
                <a:latin typeface="Arabic Typesetting" pitchFamily="66" charset="-78"/>
                <a:cs typeface="Arabic Typesetting" pitchFamily="66" charset="-78"/>
              </a:rPr>
              <a:t>To evaluate their needs from online marketing</a:t>
            </a:r>
          </a:p>
          <a:p>
            <a:pPr lvl="0">
              <a:buNone/>
            </a:pPr>
            <a:r>
              <a:rPr lang="en-IN" sz="3800" dirty="0" smtClean="0">
                <a:latin typeface="Arabic Typesetting" pitchFamily="66" charset="-78"/>
                <a:cs typeface="Arabic Typesetting" pitchFamily="66" charset="-78"/>
              </a:rPr>
              <a:t>To assess the awareness regarding the implications of online marketing</a:t>
            </a:r>
          </a:p>
          <a:p>
            <a:pPr>
              <a:buNone/>
            </a:pPr>
            <a:endParaRPr lang="en-US" dirty="0" smtClean="0">
              <a:latin typeface="Arabic Typesetting" pitchFamily="66" charset="-78"/>
              <a:cs typeface="Arabic Typesetting" pitchFamily="66" charset="-78"/>
            </a:endParaRPr>
          </a:p>
          <a:p>
            <a:pPr>
              <a:buNone/>
            </a:pPr>
            <a:endParaRPr lang="en-US" dirty="0" smtClean="0">
              <a:latin typeface="Arabic Typesetting" pitchFamily="66" charset="-78"/>
              <a:cs typeface="Arabic Typesetting" pitchFamily="66" charset="-78"/>
            </a:endParaRPr>
          </a:p>
          <a:p>
            <a:pPr>
              <a:buNone/>
            </a:pPr>
            <a:endParaRPr lang="en-IN" dirty="0">
              <a:latin typeface="Arabic Typesetting" pitchFamily="66" charset="-78"/>
              <a:cs typeface="Arabic Typesetting" pitchFamily="66" charset="-78"/>
            </a:endParaRPr>
          </a:p>
        </p:txBody>
      </p:sp>
    </p:spTree>
  </p:cSld>
  <p:clrMapOvr>
    <a:masterClrMapping/>
  </p:clrMapOvr>
</p:sld>
</file>

<file path=ppt/theme/theme1.xml><?xml version="1.0" encoding="utf-8"?>
<a:theme xmlns:a="http://schemas.openxmlformats.org/drawingml/2006/main" name="Theme2">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636</TotalTime>
  <Words>1844</Words>
  <Application>Microsoft Office PowerPoint</Application>
  <PresentationFormat>On-screen Show (4:3)</PresentationFormat>
  <Paragraphs>223</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Theme2</vt:lpstr>
      <vt:lpstr>ISSUES, CHALLENGES AND STRATEGIES OF ONLINE MARKETING in HEALTHCARE INDUSTRY : an Exploratory Study</vt:lpstr>
      <vt:lpstr>CONTENT</vt:lpstr>
      <vt:lpstr>INTRODUCTION</vt:lpstr>
      <vt:lpstr>INTRODUCTION</vt:lpstr>
      <vt:lpstr>INTRODUCTION</vt:lpstr>
      <vt:lpstr>INTRODUCTION</vt:lpstr>
      <vt:lpstr>INTRODUCTION</vt:lpstr>
      <vt:lpstr>RATIONALE of STUDY</vt:lpstr>
      <vt:lpstr>Slide 9</vt:lpstr>
      <vt:lpstr>Slide 10</vt:lpstr>
      <vt:lpstr>METHODOLOGY</vt:lpstr>
      <vt:lpstr>FINDINGS</vt:lpstr>
      <vt:lpstr>FINDINGS</vt:lpstr>
      <vt:lpstr>FINDINGS</vt:lpstr>
      <vt:lpstr>FINDINGS</vt:lpstr>
      <vt:lpstr>FINDINGS</vt:lpstr>
      <vt:lpstr>FINDINGS</vt:lpstr>
      <vt:lpstr>FINDINGS</vt:lpstr>
      <vt:lpstr>FINDINGS</vt:lpstr>
      <vt:lpstr>FINDINGS</vt:lpstr>
      <vt:lpstr>FINDINGS</vt:lpstr>
      <vt:lpstr>FINDINGS</vt:lpstr>
      <vt:lpstr>FINDINGS</vt:lpstr>
      <vt:lpstr>FINDINGS</vt:lpstr>
      <vt:lpstr>FINDINGS</vt:lpstr>
      <vt:lpstr>FINDINGS</vt:lpstr>
      <vt:lpstr>FINDINGS</vt:lpstr>
      <vt:lpstr>FINDINGS</vt:lpstr>
      <vt:lpstr>FINDINGS</vt:lpstr>
      <vt:lpstr>FINDINGS</vt:lpstr>
      <vt:lpstr>FINDINGS</vt:lpstr>
      <vt:lpstr>CONCLUSION</vt:lpstr>
      <vt:lpstr>CONCLUSION</vt:lpstr>
      <vt:lpstr>STUDY LIMITATIONS</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Challenges and Strategies of Online Marketing: an Exploratory Study</dc:title>
  <dc:creator>nandini sharma</dc:creator>
  <cp:lastModifiedBy>iihnr31</cp:lastModifiedBy>
  <cp:revision>54</cp:revision>
  <dcterms:created xsi:type="dcterms:W3CDTF">2013-04-30T15:40:41Z</dcterms:created>
  <dcterms:modified xsi:type="dcterms:W3CDTF">2013-06-01T11:14:09Z</dcterms:modified>
</cp:coreProperties>
</file>