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69" r:id="rId3"/>
    <p:sldId id="270" r:id="rId4"/>
    <p:sldId id="309" r:id="rId5"/>
    <p:sldId id="277" r:id="rId6"/>
    <p:sldId id="310" r:id="rId7"/>
    <p:sldId id="312" r:id="rId8"/>
    <p:sldId id="286" r:id="rId9"/>
    <p:sldId id="287" r:id="rId10"/>
    <p:sldId id="266" r:id="rId11"/>
    <p:sldId id="301" r:id="rId12"/>
    <p:sldId id="302" r:id="rId13"/>
    <p:sldId id="298" r:id="rId14"/>
    <p:sldId id="303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97" autoAdjust="0"/>
  </p:normalViewPr>
  <p:slideViewPr>
    <p:cSldViewPr>
      <p:cViewPr>
        <p:scale>
          <a:sx n="70" d="100"/>
          <a:sy n="70" d="100"/>
        </p:scale>
        <p:origin x="-138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012\Desktop\2%20ques..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012\Desktop\2%20ques..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Cause of delay in discharge process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Sheet3!$A$1:$H$1</c:f>
              <c:strCache>
                <c:ptCount val="8"/>
                <c:pt idx="0">
                  <c:v>1.  Patient not willing to go</c:v>
                </c:pt>
                <c:pt idx="1">
                  <c:v>2.   Relatives delays</c:v>
                </c:pt>
                <c:pt idx="2">
                  <c:v>3. Consultant rounds are delayed</c:v>
                </c:pt>
                <c:pt idx="3">
                  <c:v>4. Correction in final draft of discharge summary</c:v>
                </c:pt>
                <c:pt idx="4">
                  <c:v>5.  shortage of staff</c:v>
                </c:pt>
                <c:pt idx="5">
                  <c:v>6. delay in sending the bill book for billing</c:v>
                </c:pt>
                <c:pt idx="7">
                  <c:v>7 TPA patients approval delay</c:v>
                </c:pt>
              </c:strCache>
            </c:strRef>
          </c:cat>
          <c:val>
            <c:numRef>
              <c:f>Sheet3!$A$2:$H$2</c:f>
              <c:numCache>
                <c:formatCode>General</c:formatCode>
                <c:ptCount val="8"/>
                <c:pt idx="0">
                  <c:v>11</c:v>
                </c:pt>
                <c:pt idx="1">
                  <c:v>10</c:v>
                </c:pt>
                <c:pt idx="2">
                  <c:v>33</c:v>
                </c:pt>
                <c:pt idx="3">
                  <c:v>19</c:v>
                </c:pt>
                <c:pt idx="4">
                  <c:v>4</c:v>
                </c:pt>
                <c:pt idx="5">
                  <c:v>6</c:v>
                </c:pt>
                <c:pt idx="7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patient</a:t>
            </a:r>
            <a:r>
              <a:rPr lang="en-US" baseline="0" dirty="0"/>
              <a:t> satisfaction </a:t>
            </a:r>
            <a:r>
              <a:rPr lang="en-US" baseline="0" dirty="0" smtClean="0"/>
              <a:t>after </a:t>
            </a:r>
            <a:r>
              <a:rPr lang="en-US" baseline="0" dirty="0"/>
              <a:t>from discharge process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7.4766185476815433E-2"/>
          <c:y val="0.29190981335666516"/>
          <c:w val="0.56779068241470121"/>
          <c:h val="0.53097623213764944"/>
        </c:manualLayout>
      </c:layout>
      <c:barChart>
        <c:barDir val="col"/>
        <c:grouping val="clustered"/>
        <c:ser>
          <c:idx val="0"/>
          <c:order val="0"/>
          <c:tx>
            <c:strRef>
              <c:f>Sheet2!$D$18</c:f>
              <c:strCache>
                <c:ptCount val="1"/>
                <c:pt idx="0">
                  <c:v>are from doctor side</c:v>
                </c:pt>
              </c:strCache>
            </c:strRef>
          </c:tx>
          <c:cat>
            <c:strRef>
              <c:f>Sheet2!$C$19:$C$24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avg.</c:v>
                </c:pt>
                <c:pt idx="3">
                  <c:v>poor</c:v>
                </c:pt>
              </c:strCache>
            </c:strRef>
          </c:cat>
          <c:val>
            <c:numRef>
              <c:f>Sheet2!$D$19:$D$24</c:f>
              <c:numCache>
                <c:formatCode>General</c:formatCode>
                <c:ptCount val="6"/>
                <c:pt idx="0">
                  <c:v>50</c:v>
                </c:pt>
                <c:pt idx="1">
                  <c:v>40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Sheet2!$E$18</c:f>
              <c:strCache>
                <c:ptCount val="1"/>
                <c:pt idx="0">
                  <c:v>Care from nursing side</c:v>
                </c:pt>
              </c:strCache>
            </c:strRef>
          </c:tx>
          <c:cat>
            <c:strRef>
              <c:f>Sheet2!$C$19:$C$24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avg.</c:v>
                </c:pt>
                <c:pt idx="3">
                  <c:v>poor</c:v>
                </c:pt>
              </c:strCache>
            </c:strRef>
          </c:cat>
          <c:val>
            <c:numRef>
              <c:f>Sheet2!$E$19:$E$24</c:f>
              <c:numCache>
                <c:formatCode>General</c:formatCode>
                <c:ptCount val="6"/>
                <c:pt idx="0">
                  <c:v>37</c:v>
                </c:pt>
                <c:pt idx="1">
                  <c:v>24</c:v>
                </c:pt>
                <c:pt idx="2">
                  <c:v>26</c:v>
                </c:pt>
                <c:pt idx="3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Sheet2!$F$18</c:f>
              <c:strCache>
                <c:ptCount val="1"/>
                <c:pt idx="0">
                  <c:v>Usefulness of discharge instruction</c:v>
                </c:pt>
              </c:strCache>
            </c:strRef>
          </c:tx>
          <c:cat>
            <c:strRef>
              <c:f>Sheet2!$C$19:$C$24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avg.</c:v>
                </c:pt>
                <c:pt idx="3">
                  <c:v>poor</c:v>
                </c:pt>
              </c:strCache>
            </c:strRef>
          </c:cat>
          <c:val>
            <c:numRef>
              <c:f>Sheet2!$F$19:$F$24</c:f>
              <c:numCache>
                <c:formatCode>General</c:formatCode>
                <c:ptCount val="6"/>
                <c:pt idx="0">
                  <c:v>61</c:v>
                </c:pt>
                <c:pt idx="1">
                  <c:v>26</c:v>
                </c:pt>
                <c:pt idx="2">
                  <c:v>10</c:v>
                </c:pt>
                <c:pt idx="3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Sheet2!$G$18</c:f>
              <c:strCache>
                <c:ptCount val="1"/>
                <c:pt idx="0">
                  <c:v>Attending the patients complaint on time</c:v>
                </c:pt>
              </c:strCache>
            </c:strRef>
          </c:tx>
          <c:cat>
            <c:strRef>
              <c:f>Sheet2!$C$19:$C$24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avg.</c:v>
                </c:pt>
                <c:pt idx="3">
                  <c:v>poor</c:v>
                </c:pt>
              </c:strCache>
            </c:strRef>
          </c:cat>
          <c:val>
            <c:numRef>
              <c:f>Sheet2!$G$19:$G$24</c:f>
              <c:numCache>
                <c:formatCode>General</c:formatCode>
                <c:ptCount val="6"/>
                <c:pt idx="0">
                  <c:v>31</c:v>
                </c:pt>
                <c:pt idx="1">
                  <c:v>29</c:v>
                </c:pt>
                <c:pt idx="2">
                  <c:v>24</c:v>
                </c:pt>
                <c:pt idx="3">
                  <c:v>16</c:v>
                </c:pt>
              </c:numCache>
            </c:numRef>
          </c:val>
        </c:ser>
        <c:axId val="64153472"/>
        <c:axId val="64155008"/>
      </c:barChart>
      <c:catAx>
        <c:axId val="64153472"/>
        <c:scaling>
          <c:orientation val="minMax"/>
        </c:scaling>
        <c:axPos val="b"/>
        <c:majorTickMark val="none"/>
        <c:tickLblPos val="nextTo"/>
        <c:crossAx val="64155008"/>
        <c:crosses val="autoZero"/>
        <c:auto val="1"/>
        <c:lblAlgn val="ctr"/>
        <c:lblOffset val="100"/>
      </c:catAx>
      <c:valAx>
        <c:axId val="641550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41534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F0AA9-30A0-4A60-9B7D-835A8EC7C24C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67AB9-E097-42B8-8614-2F8F702A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7AB9-E097-42B8-8614-2F8F702A76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7AB9-E097-42B8-8614-2F8F702A764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67AB9-E097-42B8-8614-2F8F702A76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1600" y="4572000"/>
            <a:ext cx="3962400" cy="685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“A Study on the Discharge Process  </a:t>
            </a:r>
            <a:r>
              <a:rPr lang="en-US" sz="3600" b="1" dirty="0" err="1" smtClean="0"/>
              <a:t>Managementof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err="1" smtClean="0"/>
              <a:t>Jeevan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Jyoti</a:t>
            </a:r>
            <a:r>
              <a:rPr lang="en-US" sz="3600" b="1" dirty="0" smtClean="0"/>
              <a:t> Hospital, </a:t>
            </a:r>
            <a:r>
              <a:rPr lang="en-US" sz="3600" b="1" dirty="0" err="1" smtClean="0"/>
              <a:t>Allahabad,U.P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715000"/>
            <a:ext cx="6400800" cy="1752600"/>
          </a:xfrm>
        </p:spPr>
        <p:txBody>
          <a:bodyPr/>
          <a:lstStyle/>
          <a:p>
            <a:pPr algn="r"/>
            <a:r>
              <a:rPr lang="en-US" b="1" dirty="0" err="1" smtClean="0"/>
              <a:t>Sadhna</a:t>
            </a:r>
            <a:r>
              <a:rPr lang="en-US" b="1" dirty="0" smtClean="0"/>
              <a:t> </a:t>
            </a:r>
            <a:r>
              <a:rPr lang="en-US" b="1" dirty="0" err="1" smtClean="0"/>
              <a:t>jha</a:t>
            </a:r>
            <a:endParaRPr lang="en-US" sz="24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r"/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PG/11/082</a:t>
            </a:r>
          </a:p>
          <a:p>
            <a:pPr algn="r"/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027" name="Picture 3" descr="C:\Users\2012\Desktop\Jeevan-Jyoti-Hospital-36172_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8006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572000"/>
          </a:xfrm>
        </p:spPr>
        <p:txBody>
          <a:bodyPr/>
          <a:lstStyle/>
          <a:p>
            <a:r>
              <a:rPr lang="en-US" dirty="0" smtClean="0"/>
              <a:t>Late rounds by doctors</a:t>
            </a:r>
          </a:p>
          <a:p>
            <a:r>
              <a:rPr lang="en-US" dirty="0" smtClean="0"/>
              <a:t>Delay in summary preparation</a:t>
            </a:r>
          </a:p>
          <a:p>
            <a:r>
              <a:rPr lang="en-US" dirty="0" smtClean="0"/>
              <a:t>Bill Clearance and TPA problem</a:t>
            </a:r>
          </a:p>
          <a:p>
            <a:r>
              <a:rPr lang="en-US" dirty="0" smtClean="0"/>
              <a:t>Nurse to patient ratio</a:t>
            </a:r>
          </a:p>
          <a:p>
            <a:r>
              <a:rPr lang="en-US" dirty="0" smtClean="0"/>
              <a:t>Reports not prepared on time </a:t>
            </a:r>
          </a:p>
          <a:p>
            <a:r>
              <a:rPr lang="en-US" dirty="0" smtClean="0"/>
              <a:t>General Duty Assistant (GDA)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Reasons for delay in discharge process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 lvl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1.Medical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dictionary in computer of the typing staff to avoid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errors</a:t>
            </a:r>
          </a:p>
          <a:p>
            <a:pPr lvl="0">
              <a:buNone/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2.Shifts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for typing staff (7AM to 3 PM,10 AM to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6PM) and Lunch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timings for the typing staff to be divided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buNone/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Night Resident makes discharge summary after initiating final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orders</a:t>
            </a:r>
          </a:p>
          <a:p>
            <a:pPr lvl="0">
              <a:buNone/>
            </a:pPr>
            <a:endParaRPr lang="en-US" sz="6400" dirty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US" sz="64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4.Junior Resident calls Consultant to check/correct the summaries. </a:t>
            </a:r>
          </a:p>
          <a:p>
            <a:pPr lv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5.Shift In charge to complete patient discharge file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Assigned Nurse completes Pharmacy Returns</a:t>
            </a:r>
          </a:p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Assigned Nurse - Early morning pending investigations to be completed</a:t>
            </a:r>
          </a:p>
          <a:p>
            <a:pPr lv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6. Morning shift Assigned Nurse to send Final billing by 9 am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pPr marL="514350" indent="-514350" algn="just"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Morning Resident to ensure all orders are complete &amp; reports received before rounds</a:t>
            </a:r>
          </a:p>
          <a:p>
            <a:pPr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8.. Consultant Rounds &amp; signing of discharge summary on time in the morning</a:t>
            </a:r>
          </a:p>
          <a:p>
            <a:pPr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9. Time monitoring for each discharge summary typing/preparation in Computer Department.</a:t>
            </a:r>
          </a:p>
          <a:p>
            <a:pPr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10. Typing staff to be advised to recheck for any queries with RMO before printing.</a:t>
            </a:r>
          </a:p>
          <a:p>
            <a:pPr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4. Discharges after 12pm should be charged for full day, this is to ensure that consultants finish their rounds before 12pm and help in timely discharges.</a:t>
            </a:r>
          </a:p>
          <a:p>
            <a:pPr algn="just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5. Rounds must be performed on a schedule that supports discharge appointments</a:t>
            </a:r>
          </a:p>
          <a:p>
            <a:pPr algn="just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6. Every discharge must have a written discharge plan that is comprehensive in scope and that addresses medications, therapies, dietary and other lifestyle modifications, follow-up care, patient education, and instructions about what to do if the condition worsens. This comprehensive discharge plan should be completed before the patient leaves the hospital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7.Discharge summary collected the next day after 12pm.(OPD card discharges)</a:t>
            </a:r>
          </a:p>
          <a:p>
            <a:pPr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7660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Thank you </a:t>
            </a:r>
            <a:r>
              <a:rPr lang="en-US" sz="4400" b="1" dirty="0" smtClean="0">
                <a:sym typeface="Wingdings" pitchFamily="2" charset="2"/>
              </a:rPr>
              <a:t> </a:t>
            </a:r>
            <a:r>
              <a:rPr lang="en-US" sz="4400" b="1" dirty="0" smtClean="0"/>
              <a:t> 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000" b="1" dirty="0" smtClean="0"/>
              <a:t>Wards management</a:t>
            </a:r>
          </a:p>
          <a:p>
            <a:r>
              <a:rPr lang="en-US" sz="2000" b="1" dirty="0" smtClean="0"/>
              <a:t>Coordinating discharges</a:t>
            </a:r>
          </a:p>
          <a:p>
            <a:r>
              <a:rPr lang="en-US" sz="2000" b="1" dirty="0" smtClean="0"/>
              <a:t>Data management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Daily data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Weekly data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cs typeface="Times New Roman" pitchFamily="18" charset="0"/>
              </a:rPr>
              <a:t>Reflection from Internship</a:t>
            </a:r>
            <a:endParaRPr lang="en-US" sz="44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86868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en-US" sz="2200" dirty="0" smtClean="0"/>
              <a:t>The discharge process is a critical bottleneck for efficient patient flow. </a:t>
            </a:r>
          </a:p>
          <a:p>
            <a:pPr algn="just">
              <a:buNone/>
            </a:pP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    Slow or unpredictable discharge translates into a reduction in effective bed capacity and admission process delays. </a:t>
            </a:r>
          </a:p>
          <a:p>
            <a:pPr algn="just">
              <a:buNone/>
            </a:pP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   Also patterns of bed</a:t>
            </a:r>
            <a:r>
              <a:rPr lang="en-US" sz="2200" b="1" dirty="0" smtClean="0"/>
              <a:t> </a:t>
            </a:r>
            <a:r>
              <a:rPr lang="en-US" sz="2200" dirty="0" smtClean="0"/>
              <a:t>occupancy enable us to develop tools which</a:t>
            </a:r>
            <a:r>
              <a:rPr lang="en-US" sz="2200" baseline="30000" dirty="0" smtClean="0"/>
              <a:t> </a:t>
            </a:r>
            <a:r>
              <a:rPr lang="en-US" sz="2200" dirty="0" smtClean="0"/>
              <a:t>assess performance measures based on activity within a hospital</a:t>
            </a:r>
            <a:r>
              <a:rPr lang="en-US" sz="2200" baseline="30000" dirty="0" smtClean="0"/>
              <a:t> </a:t>
            </a:r>
            <a:r>
              <a:rPr lang="en-US" sz="2200" dirty="0" smtClean="0"/>
              <a:t>and its beds, and hence they improve the efficiency of bed</a:t>
            </a:r>
            <a:r>
              <a:rPr lang="en-US" sz="2200" b="1" dirty="0" smtClean="0"/>
              <a:t> </a:t>
            </a:r>
            <a:r>
              <a:rPr lang="en-US" sz="2200" dirty="0" smtClean="0"/>
              <a:t>management and facilitate the more effective use of resources.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/>
              <a:t>Introduction &amp; Rationale of the study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u="sng" dirty="0" smtClean="0"/>
              <a:t>Objectives:-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1.To identify the main reasons in the delay of discharge process.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2. To study the patient satisfaction after discharge .</a:t>
            </a:r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r>
              <a:rPr lang="en-US" sz="2000" dirty="0" smtClean="0"/>
              <a:t>3. To provide recommendations for improving the quality of the discharge process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Objective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Area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Jeevan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Jyoti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Hospital, Allahabad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research method used was quantitative analysis.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Type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of data collected: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Primary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data was collected by using a discharge monitoring tool 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Sample size: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Total no. of discharges (105).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Duration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of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Study: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3months (10th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January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april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2013)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Tools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and Techniques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Data was collected by designing a discharge monitoring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tool.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Methodology of the </a:t>
            </a:r>
            <a:r>
              <a:rPr lang="en-US" sz="2000" dirty="0" smtClean="0"/>
              <a:t>Study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Cause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Pasent</a:t>
            </a:r>
            <a:r>
              <a:rPr lang="en-US" sz="3200" dirty="0" smtClean="0"/>
              <a:t> satisfaction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RCA for Discharge delays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33600" y="3276600"/>
            <a:ext cx="419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2324100" y="24765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4267200" y="2438400"/>
            <a:ext cx="1066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2209800" y="35052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4152900" y="3543300"/>
            <a:ext cx="1219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600200" y="1905000"/>
            <a:ext cx="914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Patient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3962400" y="1905000"/>
            <a:ext cx="152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Consultants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524000" y="4419600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Nurses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3733800" y="44958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Billing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24600" y="29718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Delayed Discharges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57200" y="5334000"/>
            <a:ext cx="7848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It was observed that maximum no. of delays in the discharge process were occurring in a particular area of the hospital.  The reasons for the delay are :-</a:t>
            </a:r>
          </a:p>
          <a:p>
            <a:pPr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-Attrition rate of nurses is high &amp; Untrained new  nurses</a:t>
            </a:r>
          </a:p>
          <a:p>
            <a:pPr lvl="0"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-The nursing in charge of this particular wing is on leave for a long period.</a:t>
            </a:r>
          </a:p>
          <a:p>
            <a:pPr lvl="0"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- Proper hand over not given.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799"/>
          <a:ext cx="8077200" cy="411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2895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 err="1">
                          <a:latin typeface="Arial"/>
                          <a:ea typeface="Times New Roman"/>
                          <a:cs typeface="Times New Roman"/>
                        </a:rPr>
                        <a:t>S.No</a:t>
                      </a:r>
                      <a:r>
                        <a:rPr lang="en-US" sz="1400" b="1" u="sng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latin typeface="Arial"/>
                          <a:ea typeface="Times New Roman"/>
                          <a:cs typeface="Times New Roman"/>
                        </a:rPr>
                        <a:t>Causes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>
                          <a:latin typeface="Arial"/>
                          <a:ea typeface="Times New Roman"/>
                          <a:cs typeface="Times New Roman"/>
                        </a:rPr>
                        <a:t>Percentage of occurrence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5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Patient not willing to go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5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Relatives delays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91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Consultant rounds are delayed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33%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85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1400" dirty="0" smtClean="0">
                          <a:latin typeface="Arial"/>
                          <a:ea typeface="Times New Roman"/>
                          <a:cs typeface="Times New Roman"/>
                        </a:rPr>
                        <a:t>                       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Correction in final draft of discharge summary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5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5.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Shortage of staff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8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Delay in sending the bill book for billing 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7.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Prior information about high billed amounts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37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Times New Roman"/>
                        </a:rPr>
                        <a:t>8.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TPA patients approval delay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for delay in Discharges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268</TotalTime>
  <Words>562</Words>
  <Application>Microsoft Office PowerPoint</Application>
  <PresentationFormat>On-screen Show (4:3)</PresentationFormat>
  <Paragraphs>130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“A Study on the Discharge Process  Managementof Jeevan Jyoti Hospital, Allahabad,U.P </vt:lpstr>
      <vt:lpstr>Reflection from Internship</vt:lpstr>
      <vt:lpstr>Introduction &amp; Rationale of the study</vt:lpstr>
      <vt:lpstr>Objective</vt:lpstr>
      <vt:lpstr>Methodology of the Study</vt:lpstr>
      <vt:lpstr>Cause</vt:lpstr>
      <vt:lpstr>Pasent satisfaction</vt:lpstr>
      <vt:lpstr>RCA for Discharge delays</vt:lpstr>
      <vt:lpstr>Reasons for delay in Discharges</vt:lpstr>
      <vt:lpstr>Reasons for delay in discharge process</vt:lpstr>
      <vt:lpstr>Recommendations.</vt:lpstr>
      <vt:lpstr>Slide 12</vt:lpstr>
      <vt:lpstr>Recommendations</vt:lpstr>
      <vt:lpstr>Slide 14</vt:lpstr>
      <vt:lpstr>Thank you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 Study on the Discharge Process of Fortis Escorts Heart Institute, Okhla, New Delhi” </dc:title>
  <dc:creator/>
  <cp:lastModifiedBy>2012</cp:lastModifiedBy>
  <cp:revision>54</cp:revision>
  <dcterms:created xsi:type="dcterms:W3CDTF">2006-08-16T00:00:00Z</dcterms:created>
  <dcterms:modified xsi:type="dcterms:W3CDTF">2013-05-17T03:18:55Z</dcterms:modified>
</cp:coreProperties>
</file>