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2" r:id="rId3"/>
    <p:sldId id="283" r:id="rId4"/>
    <p:sldId id="284" r:id="rId5"/>
    <p:sldId id="260" r:id="rId6"/>
    <p:sldId id="261" r:id="rId7"/>
    <p:sldId id="273" r:id="rId8"/>
    <p:sldId id="285" r:id="rId9"/>
    <p:sldId id="286" r:id="rId10"/>
    <p:sldId id="287" r:id="rId11"/>
    <p:sldId id="270" r:id="rId12"/>
    <p:sldId id="289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Sheet1!$D$7:$D$10</c:f>
              <c:strCache>
                <c:ptCount val="4"/>
                <c:pt idx="0">
                  <c:v>.05 ml</c:v>
                </c:pt>
                <c:pt idx="1">
                  <c:v>.01ml</c:v>
                </c:pt>
                <c:pt idx="2">
                  <c:v>both</c:v>
                </c:pt>
                <c:pt idx="3">
                  <c:v>.1ml</c:v>
                </c:pt>
              </c:strCache>
            </c:strRef>
          </c:cat>
          <c:val>
            <c:numRef>
              <c:f>Sheet1!$E$7:$E$10</c:f>
              <c:numCache>
                <c:formatCode>0%</c:formatCode>
                <c:ptCount val="4"/>
                <c:pt idx="0">
                  <c:v>0.16</c:v>
                </c:pt>
                <c:pt idx="1">
                  <c:v>0.08</c:v>
                </c:pt>
                <c:pt idx="2">
                  <c:v>0.31</c:v>
                </c:pt>
                <c:pt idx="3">
                  <c:v>0.45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6672896"/>
        <c:axId val="126674816"/>
      </c:barChart>
      <c:catAx>
        <c:axId val="126672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BCG DOSAGE</a:t>
                </a:r>
              </a:p>
            </c:rich>
          </c:tx>
          <c:layout>
            <c:manualLayout>
              <c:xMode val="edge"/>
              <c:yMode val="edge"/>
              <c:x val="0.38099575460443086"/>
              <c:y val="0.91503715565303712"/>
            </c:manualLayout>
          </c:layout>
          <c:overlay val="0"/>
        </c:title>
        <c:majorTickMark val="none"/>
        <c:minorTickMark val="none"/>
        <c:tickLblPos val="nextTo"/>
        <c:crossAx val="126674816"/>
        <c:crosses val="autoZero"/>
        <c:auto val="1"/>
        <c:lblAlgn val="ctr"/>
        <c:lblOffset val="100"/>
        <c:noMultiLvlLbl val="0"/>
      </c:catAx>
      <c:valAx>
        <c:axId val="1266748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0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US" sz="1000" baseline="0">
                    <a:latin typeface="Times New Roman" pitchFamily="18" charset="0"/>
                    <a:cs typeface="Times New Roman" pitchFamily="18" charset="0"/>
                  </a:rPr>
                  <a:t> OF ANMs</a:t>
                </a:r>
                <a:endParaRPr lang="en-US" sz="10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26672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Sheet2!$W$5:$W$6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Sheet2!$X$5:$X$6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696000"/>
        <c:axId val="36308096"/>
      </c:barChart>
      <c:catAx>
        <c:axId val="35696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308096"/>
        <c:crosses val="autoZero"/>
        <c:auto val="1"/>
        <c:lblAlgn val="ctr"/>
        <c:lblOffset val="100"/>
        <c:noMultiLvlLbl val="0"/>
      </c:catAx>
      <c:valAx>
        <c:axId val="363080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ANMs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35696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D81EA-CB51-484A-8F2B-B609EDCE15E5}" type="datetimeFigureOut">
              <a:rPr lang="en-IN" smtClean="0"/>
              <a:pPr/>
              <a:t>04-06-2013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4C111-235F-4E49-A95F-5BE143046F0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240359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“</a:t>
            </a:r>
            <a:r>
              <a:rPr lang="en-US" sz="3600" dirty="0"/>
              <a:t>A study on Knowledge </a:t>
            </a:r>
            <a:r>
              <a:rPr lang="en-US" sz="3600" dirty="0" smtClean="0"/>
              <a:t>and </a:t>
            </a:r>
            <a:r>
              <a:rPr lang="en-US" sz="3600" dirty="0"/>
              <a:t>Practice of Child Immunization among Auxiliary Nurse </a:t>
            </a:r>
            <a:r>
              <a:rPr lang="en-US" sz="3600" dirty="0" smtClean="0"/>
              <a:t>Midwives”</a:t>
            </a:r>
            <a:r>
              <a:rPr lang="en-US" sz="3600" dirty="0"/>
              <a:t/>
            </a:r>
            <a:br>
              <a:rPr lang="en-US" sz="3600" dirty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4941168"/>
            <a:ext cx="5148064" cy="1916832"/>
          </a:xfrm>
        </p:spPr>
        <p:txBody>
          <a:bodyPr/>
          <a:lstStyle/>
          <a:p>
            <a:r>
              <a:rPr lang="en-IN" b="1" i="1" dirty="0"/>
              <a:t>Ajay Singh Shekhawat </a:t>
            </a:r>
            <a:r>
              <a:rPr lang="en-IN" b="1" i="1" dirty="0" smtClean="0"/>
              <a:t>IIHMR-Delhi</a:t>
            </a:r>
            <a:endParaRPr lang="en-IN" dirty="0"/>
          </a:p>
          <a:p>
            <a:r>
              <a:rPr lang="en-US" b="1" i="1" dirty="0" smtClean="0"/>
              <a:t>PG/11/005</a:t>
            </a:r>
            <a:endParaRPr lang="en-IN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3) Practices </a:t>
            </a:r>
            <a:r>
              <a:rPr lang="en-US" sz="3200" b="1" dirty="0"/>
              <a:t>regarding immunization among Immunization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686349"/>
              </p:ext>
            </p:extLst>
          </p:nvPr>
        </p:nvGraphicFramePr>
        <p:xfrm>
          <a:off x="971599" y="1268761"/>
          <a:ext cx="6768753" cy="4857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800"/>
                <a:gridCol w="3476268"/>
                <a:gridCol w="1272533"/>
                <a:gridCol w="1368152"/>
              </a:tblGrid>
              <a:tr h="361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S.no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Questions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NO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b"/>
                </a:tc>
              </a:tr>
              <a:tr h="5417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</a:t>
                      </a:r>
                      <a:r>
                        <a:rPr lang="en-US" sz="100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Batch NO. &amp; Expiry Date of Vaccine recorded?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2366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Whether spirit allowed to dry before vaccination of killed vaccine?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63%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37%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3269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0.1ml AD syringe used for BCG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14%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875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normal saline used for cleaning the skin before BCG and Measles vaccination?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597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DPT &amp; Hep-B given on different sites?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24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Whether Vit-A given along with Measles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5417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Ice-pack applied on the vaccination site after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98%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2%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24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advised mother regarding adverse effect of vaccination?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  <a:tr h="4604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Whether advised mother regarding next schedule of immunization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100%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</a:rPr>
                        <a:t>nil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71" marR="605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ecommendations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There is a need to increase technical knowledge along with continuous motivation amongst the ANM’s highlighting the importance of immunization, adverse effects of vaccines and proper handling of the cold </a:t>
            </a:r>
            <a:r>
              <a:rPr lang="en-US" sz="2400" dirty="0" smtClean="0"/>
              <a:t>chain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Routinely training be given to the ANM’s prior to major routine immunization schedules to reduce the humanly errors so that newborn child remains free from diseases. </a:t>
            </a:r>
            <a:endParaRPr lang="en-US" sz="2400" dirty="0" smtClean="0"/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There should be a systematic work plan for the ANM’s at the Sub-Centre level so that they could prioritize depending upon the importance of the work. 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LIMITATIONS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sample size was too small to find out any significant relationship from the </a:t>
            </a:r>
            <a:r>
              <a:rPr lang="en-US" dirty="0" smtClean="0"/>
              <a:t>data.</a:t>
            </a:r>
          </a:p>
          <a:p>
            <a:r>
              <a:rPr lang="en-US" dirty="0" smtClean="0"/>
              <a:t> </a:t>
            </a:r>
            <a:r>
              <a:rPr lang="en-US" dirty="0"/>
              <a:t>Cultural gap and language barrier may also lead to biases as the ANM’s in the rural area are not used to such interviews.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4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Thank you</a:t>
            </a:r>
            <a:endParaRPr lang="en-IN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Operational </a:t>
            </a:r>
            <a:r>
              <a:rPr lang="en-US" b="1" dirty="0" smtClean="0"/>
              <a:t>Definitions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Fully </a:t>
            </a:r>
            <a:r>
              <a:rPr lang="en-US" b="1" dirty="0"/>
              <a:t>Immunized</a:t>
            </a:r>
            <a:r>
              <a:rPr lang="en-US" b="1" dirty="0" smtClean="0"/>
              <a:t>:-</a:t>
            </a:r>
            <a:r>
              <a:rPr lang="en-US" dirty="0"/>
              <a:t> An infant who has received BCG; three doses of DPT, OPV and Hepatitis B; and Measles before one year of </a:t>
            </a:r>
            <a:r>
              <a:rPr lang="en-US" dirty="0" smtClean="0"/>
              <a:t>age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Partially Immunized</a:t>
            </a:r>
            <a:r>
              <a:rPr lang="en-US" b="1" dirty="0" smtClean="0"/>
              <a:t>:-</a:t>
            </a:r>
            <a:r>
              <a:rPr lang="en-US" dirty="0"/>
              <a:t>A child who has received one or more vaccination but not all the vaccination according to UIP </a:t>
            </a:r>
            <a:r>
              <a:rPr lang="en-US" dirty="0" smtClean="0"/>
              <a:t>schedule</a:t>
            </a:r>
          </a:p>
          <a:p>
            <a:endParaRPr lang="en-US" dirty="0"/>
          </a:p>
          <a:p>
            <a:r>
              <a:rPr lang="en-US" b="1" dirty="0"/>
              <a:t>Left-outs / Non Immunized</a:t>
            </a:r>
            <a:r>
              <a:rPr lang="en-US" b="1" dirty="0" smtClean="0"/>
              <a:t>:-</a:t>
            </a:r>
            <a:r>
              <a:rPr lang="en-US" dirty="0"/>
              <a:t>Beneficiaries who do not utilize the immunization services for reasons including lack of knowledge, trust in immunization services or geographic and other reasons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Dropouts</a:t>
            </a:r>
            <a:r>
              <a:rPr lang="en-US" b="1" dirty="0" smtClean="0"/>
              <a:t>:-</a:t>
            </a:r>
            <a:r>
              <a:rPr lang="en-US" b="1" dirty="0"/>
              <a:t> </a:t>
            </a:r>
            <a:r>
              <a:rPr lang="en-US" dirty="0"/>
              <a:t>Children who receive one or more vaccination but do not return for subsequent immunization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Immunization </a:t>
            </a:r>
            <a:r>
              <a:rPr lang="en-US" dirty="0"/>
              <a:t>is one of the most cost effective public health interventions and was first introduced in India in 1978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Government of India </a:t>
            </a:r>
            <a:r>
              <a:rPr lang="en-US" dirty="0" smtClean="0"/>
              <a:t> </a:t>
            </a:r>
            <a:r>
              <a:rPr lang="en-US" dirty="0"/>
              <a:t>launched the Expanded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on immunization </a:t>
            </a:r>
            <a:r>
              <a:rPr lang="en-US" dirty="0"/>
              <a:t>in 1978 to protect children against </a:t>
            </a:r>
            <a:r>
              <a:rPr lang="en-US" dirty="0" smtClean="0"/>
              <a:t>diphtheria, </a:t>
            </a:r>
            <a:r>
              <a:rPr lang="en-US" dirty="0" err="1" smtClean="0"/>
              <a:t>pertusis</a:t>
            </a:r>
            <a:r>
              <a:rPr lang="en-US" dirty="0"/>
              <a:t>, tetanus, </a:t>
            </a:r>
            <a:r>
              <a:rPr lang="en-US" dirty="0" smtClean="0"/>
              <a:t>and typhoid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Vaccination </a:t>
            </a:r>
            <a:r>
              <a:rPr lang="en-US" dirty="0"/>
              <a:t>against polio through oral polio vaccine (OPV) was added to </a:t>
            </a:r>
            <a:r>
              <a:rPr lang="en-US" dirty="0" smtClean="0"/>
              <a:t>the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in 1979-80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BCG </a:t>
            </a:r>
            <a:r>
              <a:rPr lang="en-US" dirty="0"/>
              <a:t>vaccination against tuberculosis was added in 1981-82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Vaccination against measles was included in 1985-86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10544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1985, the Universal </a:t>
            </a:r>
            <a:r>
              <a:rPr lang="en-US" dirty="0" smtClean="0"/>
              <a:t>Immunization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was launched to </a:t>
            </a:r>
            <a:r>
              <a:rPr lang="en-US" dirty="0" smtClean="0"/>
              <a:t>protect </a:t>
            </a:r>
            <a:r>
              <a:rPr lang="en-US" dirty="0"/>
              <a:t>against </a:t>
            </a:r>
            <a:r>
              <a:rPr lang="en-US" dirty="0" err="1" smtClean="0"/>
              <a:t>tuberculosis,diphtheria</a:t>
            </a:r>
            <a:r>
              <a:rPr lang="en-US" dirty="0"/>
              <a:t>, </a:t>
            </a:r>
            <a:r>
              <a:rPr lang="en-US" dirty="0" err="1"/>
              <a:t>pertusis</a:t>
            </a:r>
            <a:r>
              <a:rPr lang="en-US" dirty="0"/>
              <a:t>, tetanus, poliomyelitis, </a:t>
            </a:r>
            <a:r>
              <a:rPr lang="en-US" dirty="0" smtClean="0"/>
              <a:t>and measles.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Pulse Polio </a:t>
            </a:r>
            <a:r>
              <a:rPr lang="en-US" dirty="0" smtClean="0"/>
              <a:t>Immunization (PPI</a:t>
            </a:r>
            <a:r>
              <a:rPr lang="en-US" dirty="0"/>
              <a:t>) campaign was initiated in 1995 to eradicate poliomyelitis from the </a:t>
            </a:r>
            <a:r>
              <a:rPr lang="en-US" dirty="0" smtClean="0"/>
              <a:t>country.</a:t>
            </a:r>
          </a:p>
          <a:p>
            <a:endParaRPr lang="en-US" dirty="0" smtClean="0"/>
          </a:p>
          <a:p>
            <a:r>
              <a:rPr lang="en-US" dirty="0"/>
              <a:t>The </a:t>
            </a:r>
            <a:r>
              <a:rPr lang="en-US" b="1" i="1" dirty="0"/>
              <a:t>National Family Health Survey </a:t>
            </a:r>
            <a:r>
              <a:rPr lang="en-US" dirty="0"/>
              <a:t>(2005-06) reports that only 43.5% of children in India received all of their primary vaccines by 12 months of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239" y="188640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 smtClean="0"/>
              <a:t>General objectives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400" dirty="0" smtClean="0"/>
              <a:t> </a:t>
            </a:r>
            <a:r>
              <a:rPr lang="en-US" sz="2400" dirty="0"/>
              <a:t>To assess the Knowledge, Attitude and Practices about immunization among Auxiliary Nurse Midwives of </a:t>
            </a:r>
            <a:r>
              <a:rPr lang="en-US" sz="2400" dirty="0" err="1"/>
              <a:t>Barari</a:t>
            </a:r>
            <a:r>
              <a:rPr lang="en-US" sz="2400" dirty="0"/>
              <a:t> Block</a:t>
            </a:r>
            <a:endParaRPr lang="en-IN" sz="2400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800" b="1" dirty="0" smtClean="0"/>
              <a:t>Specific objectives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IN" sz="2400" dirty="0" smtClean="0"/>
              <a:t> </a:t>
            </a:r>
            <a:r>
              <a:rPr lang="en-US" sz="2400" dirty="0"/>
              <a:t>To assess the Knowledge of the ANM regarding </a:t>
            </a:r>
            <a:r>
              <a:rPr lang="en-US" sz="2400" dirty="0" smtClean="0"/>
              <a:t>immunization</a:t>
            </a:r>
          </a:p>
          <a:p>
            <a:pPr lvl="0"/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/>
              <a:t>To find out the practices carried out by the ANM’s during </a:t>
            </a:r>
            <a:r>
              <a:rPr lang="en-US" sz="2400" dirty="0" smtClean="0"/>
              <a:t>immunization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 anchor="t">
            <a:normAutofit/>
          </a:bodyPr>
          <a:lstStyle/>
          <a:p>
            <a:r>
              <a:rPr lang="en-US" sz="4000" b="1" dirty="0" smtClean="0"/>
              <a:t>Methodology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7941568" cy="4824536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Study design-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cross-sectional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study</a:t>
            </a:r>
          </a:p>
          <a:p>
            <a:pPr marL="0" indent="0" algn="just">
              <a:buNone/>
            </a:pP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Study area-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block of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Katihar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district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Study Population: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- includes all the ANM’s of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Block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Sample size: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- 51( total ANM’s in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Block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Data collection tools and techniques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 indent="-34290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Semi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structured Questionnaire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formed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Data was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analyzed through  SPSS V.16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Secondary Data taken from BPMU unit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Barari,Katihar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</a:pPr>
            <a:r>
              <a:rPr lang="en-US" sz="2000" dirty="0"/>
              <a:t>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268760"/>
            <a:ext cx="5256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600" i="1" dirty="0" smtClean="0"/>
              <a:t>STUDY FINDINGS</a:t>
            </a:r>
            <a:endParaRPr lang="en-IN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1)Knowledge </a:t>
            </a:r>
            <a:r>
              <a:rPr lang="en-US" sz="3600" b="1" dirty="0"/>
              <a:t>regarding BCG dosage of infants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4811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47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2) Knowledge regarding fully immunized child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40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62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672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“A study on Knowledge and Practice of Child Immunization among Auxiliary Nurse Midwives” </vt:lpstr>
      <vt:lpstr> Operational Definitions </vt:lpstr>
      <vt:lpstr>Introduction</vt:lpstr>
      <vt:lpstr>Contd.</vt:lpstr>
      <vt:lpstr>PowerPoint Presentation</vt:lpstr>
      <vt:lpstr>Methodology </vt:lpstr>
      <vt:lpstr>PowerPoint Presentation</vt:lpstr>
      <vt:lpstr>1)Knowledge regarding BCG dosage of infants</vt:lpstr>
      <vt:lpstr>2) Knowledge regarding fully immunized child</vt:lpstr>
      <vt:lpstr>3) Practices regarding immunization among Immunization </vt:lpstr>
      <vt:lpstr>Recommendations</vt:lpstr>
      <vt:lpstr>LIMITATIONS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1)Delivery outcomes</dc:title>
  <dc:creator>ajay shekhawat</dc:creator>
  <cp:lastModifiedBy>Ajay</cp:lastModifiedBy>
  <cp:revision>19</cp:revision>
  <dcterms:created xsi:type="dcterms:W3CDTF">2012-06-13T09:27:18Z</dcterms:created>
  <dcterms:modified xsi:type="dcterms:W3CDTF">2013-06-04T18:25:42Z</dcterms:modified>
</cp:coreProperties>
</file>