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04-May-13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AHI_Doctor_Priviledges_29032013_DisilvaChkDone%20(1).xl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7244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Submitted by:- </a:t>
            </a:r>
            <a:r>
              <a:rPr lang="en-US" sz="2000" dirty="0" err="1" smtClean="0">
                <a:solidFill>
                  <a:schemeClr val="tx1"/>
                </a:solidFill>
              </a:rPr>
              <a:t>Amit</a:t>
            </a:r>
            <a:r>
              <a:rPr lang="en-US" sz="2000" dirty="0" smtClean="0">
                <a:solidFill>
                  <a:schemeClr val="tx1"/>
                </a:solidFill>
              </a:rPr>
              <a:t> Kr. </a:t>
            </a:r>
            <a:r>
              <a:rPr lang="en-US" sz="2000" dirty="0" err="1" smtClean="0">
                <a:solidFill>
                  <a:schemeClr val="tx1"/>
                </a:solidFill>
              </a:rPr>
              <a:t>Lakra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                            PG/11/008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                            2011-13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828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Dissertation on </a:t>
            </a:r>
            <a:br>
              <a:rPr lang="en-US" sz="3200" dirty="0" smtClean="0"/>
            </a:br>
            <a:r>
              <a:rPr lang="en-US" sz="3200" dirty="0" smtClean="0"/>
              <a:t>“Streamlining the Doctors’ privileges, credentials and payment system” </a:t>
            </a:r>
            <a:br>
              <a:rPr lang="en-US" sz="3200" dirty="0" smtClean="0"/>
            </a:br>
            <a:r>
              <a:rPr lang="en-US" sz="3200" dirty="0" smtClean="0"/>
              <a:t>at Asian Heart Institute, Mumbai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Aim &amp;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Aim </a:t>
            </a:r>
          </a:p>
          <a:p>
            <a:pPr>
              <a:buNone/>
            </a:pPr>
            <a:r>
              <a:rPr lang="en-US" dirty="0" smtClean="0"/>
              <a:t>    Streamlining the Doctors’ privileges, credentials and payment system. 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Objectives </a:t>
            </a:r>
          </a:p>
          <a:p>
            <a:pPr marL="514350" indent="-514350"/>
            <a:r>
              <a:rPr lang="en-US" dirty="0" smtClean="0"/>
              <a:t>General Objective: </a:t>
            </a:r>
          </a:p>
          <a:p>
            <a:pPr marL="514350" indent="-514350">
              <a:buNone/>
            </a:pPr>
            <a:r>
              <a:rPr lang="en-US" dirty="0" smtClean="0"/>
              <a:t>        Understanding the existing system of privileging, credentialing and payment system of doctors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/>
              <a:t>Specific Objectives: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To find out the loop holes in the old system of payment to the doctors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To study the new system of payment to the doctors as per their credentials and privileges.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Study Period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    15</a:t>
            </a:r>
            <a:r>
              <a:rPr lang="en-US" baseline="30000" dirty="0" smtClean="0"/>
              <a:t>th</a:t>
            </a:r>
            <a:r>
              <a:rPr lang="en-US" dirty="0" smtClean="0"/>
              <a:t> March to 10</a:t>
            </a:r>
            <a:r>
              <a:rPr lang="en-US" baseline="30000" dirty="0" smtClean="0"/>
              <a:t>th</a:t>
            </a:r>
            <a:r>
              <a:rPr lang="en-US" dirty="0" smtClean="0"/>
              <a:t> April at AHIRC, Mumbai</a:t>
            </a:r>
          </a:p>
          <a:p>
            <a:r>
              <a:rPr lang="en-US" b="1" dirty="0" smtClean="0"/>
              <a:t>Sample Size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Payment to 100 Consultants was observed</a:t>
            </a:r>
          </a:p>
          <a:p>
            <a:r>
              <a:rPr lang="en-US" b="1" dirty="0" smtClean="0"/>
              <a:t>Study Design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Observational Study with co-ordination with Marketing, Billing and IT Dept.</a:t>
            </a:r>
          </a:p>
          <a:p>
            <a:r>
              <a:rPr lang="en-US" b="1" dirty="0" smtClean="0"/>
              <a:t>Sampling Technique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Convenient sampling study 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Methodology </a:t>
            </a:r>
            <a:r>
              <a:rPr lang="en-US" sz="3200" b="1" dirty="0" smtClean="0"/>
              <a:t>contd.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Research Method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Quantitative </a:t>
            </a:r>
          </a:p>
          <a:p>
            <a:r>
              <a:rPr lang="en-US" b="1" dirty="0" smtClean="0"/>
              <a:t>Inclusion Criteria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Consultants only</a:t>
            </a:r>
          </a:p>
          <a:p>
            <a:r>
              <a:rPr lang="en-US" b="1" dirty="0" smtClean="0"/>
              <a:t>Exclusion Criteria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RMO,PA, CAs, CA, students</a:t>
            </a:r>
          </a:p>
          <a:p>
            <a:r>
              <a:rPr lang="en-US" b="1" dirty="0" smtClean="0"/>
              <a:t>Data Collection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Primary data </a:t>
            </a:r>
            <a:r>
              <a:rPr lang="en-US" dirty="0" smtClean="0"/>
              <a:t>– newly recruited consultants’ files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Secondary data </a:t>
            </a:r>
            <a:r>
              <a:rPr lang="en-US" dirty="0" smtClean="0"/>
              <a:t>– from Marketing, Billing and HMIS</a:t>
            </a:r>
          </a:p>
          <a:p>
            <a:r>
              <a:rPr lang="en-US" b="1" dirty="0" smtClean="0"/>
              <a:t>Data Analysis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Excel Software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 &amp; Study Findings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AHIRC – using MAGNUM software</a:t>
            </a:r>
          </a:p>
          <a:p>
            <a:r>
              <a:rPr lang="en-US" dirty="0" smtClean="0"/>
              <a:t>32 Specialties and 154 specialist doctors.</a:t>
            </a:r>
          </a:p>
          <a:p>
            <a:r>
              <a:rPr lang="en-US" dirty="0" smtClean="0"/>
              <a:t>Doctors paid based upon privileges what one possess.</a:t>
            </a:r>
          </a:p>
          <a:p>
            <a:r>
              <a:rPr lang="en-US" dirty="0" smtClean="0"/>
              <a:t>Based upon certain credentials and privileges, doctors are paid accordingly. </a:t>
            </a:r>
          </a:p>
          <a:p>
            <a:r>
              <a:rPr lang="en-US" smtClean="0"/>
              <a:t>18 % </a:t>
            </a:r>
            <a:r>
              <a:rPr lang="en-US" smtClean="0"/>
              <a:t>Doctors </a:t>
            </a:r>
            <a:r>
              <a:rPr lang="en-US" dirty="0" smtClean="0"/>
              <a:t>were not configured properly in the system as per their clinical services.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Discussion &amp; Study Findings </a:t>
            </a:r>
            <a:r>
              <a:rPr lang="en-US" sz="3200" b="1" dirty="0" smtClean="0"/>
              <a:t>contd.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066800" y="3657600"/>
          <a:ext cx="7315200" cy="2438400"/>
        </p:xfrm>
        <a:graphic>
          <a:graphicData uri="http://schemas.openxmlformats.org/drawingml/2006/table">
            <a:tbl>
              <a:tblPr/>
              <a:tblGrid>
                <a:gridCol w="4368616"/>
                <a:gridCol w="2946584"/>
              </a:tblGrid>
              <a:tr h="812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SERVICENAME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SERVICEGROUP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</a:tr>
              <a:tr h="1625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CABG - PROCEDURE CHARGES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CARDIO VASCULAR  AND THORACIC SURGERY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1447800"/>
            <a:ext cx="746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Doctors were paid according to Clinical  Service Groups instead of specific clinical services.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Discussion &amp; Study Findings </a:t>
            </a:r>
            <a:r>
              <a:rPr lang="en-US" sz="3200" b="1" dirty="0" smtClean="0"/>
              <a:t>contd.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229600" cy="1981199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Doctors’ privileges were not updated in the software regularly.</a:t>
            </a:r>
          </a:p>
          <a:p>
            <a:pPr>
              <a:buNone/>
            </a:pPr>
            <a:r>
              <a:rPr lang="en-US" sz="3600" dirty="0" smtClean="0">
                <a:hlinkClick r:id="rId2" action="ppaction://hlinkfile"/>
              </a:rPr>
              <a:t>AHI_Doctor_Priviledges_29032013_DisilvaChkDone (1).</a:t>
            </a:r>
            <a:r>
              <a:rPr lang="en-US" sz="3600" dirty="0" err="1" smtClean="0">
                <a:hlinkClick r:id="rId2" action="ppaction://hlinkfile"/>
              </a:rPr>
              <a:t>xls</a:t>
            </a:r>
            <a:endParaRPr lang="en-US" sz="3600" dirty="0" smtClean="0"/>
          </a:p>
          <a:p>
            <a:r>
              <a:rPr lang="en-US" sz="3600" dirty="0" smtClean="0"/>
              <a:t>Hospital’s affiliation rate was also applied to the Doctors’ professional fee.</a:t>
            </a:r>
          </a:p>
          <a:p>
            <a:pPr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3581400"/>
          <a:ext cx="7270749" cy="2804160"/>
        </p:xfrm>
        <a:graphic>
          <a:graphicData uri="http://schemas.openxmlformats.org/drawingml/2006/table">
            <a:tbl>
              <a:tblPr/>
              <a:tblGrid>
                <a:gridCol w="3205871"/>
                <a:gridCol w="1042122"/>
                <a:gridCol w="1890715"/>
                <a:gridCol w="1132041"/>
              </a:tblGrid>
              <a:tr h="4773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b="1" dirty="0">
                          <a:latin typeface="Times New Roman"/>
                          <a:ea typeface="Calibri"/>
                          <a:cs typeface="Times New Roman"/>
                        </a:rPr>
                        <a:t>PC RATE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b="1" dirty="0">
                          <a:latin typeface="Times New Roman"/>
                          <a:ea typeface="Calibri"/>
                          <a:cs typeface="Times New Roman"/>
                        </a:rPr>
                        <a:t>AFFILIATION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b="1" dirty="0">
                          <a:latin typeface="Times New Roman"/>
                          <a:ea typeface="Calibri"/>
                          <a:cs typeface="Times New Roman"/>
                        </a:rPr>
                        <a:t>DOC AMT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3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PHYSICIAN  CONSULTATION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350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dirty="0" smtClean="0">
                          <a:latin typeface="Times New Roman"/>
                          <a:ea typeface="Calibri"/>
                          <a:cs typeface="Times New Roman"/>
                        </a:rPr>
                        <a:t>25%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>
                          <a:latin typeface="Times New Roman"/>
                          <a:ea typeface="Calibri"/>
                          <a:cs typeface="Times New Roman"/>
                        </a:rPr>
                        <a:t>262.5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3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GYNAECOLOGIST CONSULTATION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dirty="0" smtClean="0">
                          <a:latin typeface="Times New Roman"/>
                          <a:ea typeface="Calibri"/>
                          <a:cs typeface="Times New Roman"/>
                        </a:rPr>
                        <a:t>25%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187.5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3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>
                          <a:latin typeface="Times New Roman"/>
                          <a:ea typeface="Calibri"/>
                          <a:cs typeface="Times New Roman"/>
                        </a:rPr>
                        <a:t>SURGEON CONSULTATION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dirty="0" smtClean="0">
                          <a:latin typeface="Times New Roman"/>
                          <a:ea typeface="Calibri"/>
                          <a:cs typeface="Times New Roman"/>
                        </a:rPr>
                        <a:t>25%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2000" dirty="0">
                          <a:latin typeface="Times New Roman"/>
                          <a:ea typeface="Calibri"/>
                          <a:cs typeface="Times New Roman"/>
                        </a:rPr>
                        <a:t>187.5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Discussion &amp; Study Findings </a:t>
            </a:r>
            <a:r>
              <a:rPr lang="en-US" sz="3200" b="1" dirty="0" smtClean="0"/>
              <a:t>contd.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IN" sz="3700" b="1" dirty="0" smtClean="0"/>
              <a:t>Payment process of referral fees</a:t>
            </a:r>
            <a:r>
              <a:rPr lang="en-IN" sz="3700" dirty="0" smtClean="0"/>
              <a:t>:</a:t>
            </a:r>
            <a:endParaRPr lang="en-US" sz="3700" dirty="0" smtClean="0"/>
          </a:p>
          <a:p>
            <a:pPr>
              <a:buNone/>
            </a:pPr>
            <a:r>
              <a:rPr lang="en-IN" dirty="0" smtClean="0"/>
              <a:t>		</a:t>
            </a:r>
            <a:endParaRPr lang="en-US" dirty="0" smtClean="0"/>
          </a:p>
          <a:p>
            <a:pPr lvl="0"/>
            <a:r>
              <a:rPr lang="en-IN" sz="3800" dirty="0" smtClean="0"/>
              <a:t>Marketing will fill up referral fees form issued to them by Billing.</a:t>
            </a:r>
            <a:endParaRPr lang="en-US" sz="3800" dirty="0" smtClean="0"/>
          </a:p>
          <a:p>
            <a:pPr lvl="0"/>
            <a:r>
              <a:rPr lang="en-IN" sz="3800" dirty="0" smtClean="0"/>
              <a:t>Marketing head will authorize the amount as mentioned on the form.</a:t>
            </a:r>
            <a:endParaRPr lang="en-US" sz="3800" dirty="0" smtClean="0"/>
          </a:p>
          <a:p>
            <a:pPr lvl="0"/>
            <a:r>
              <a:rPr lang="en-IN" sz="3800" dirty="0" smtClean="0"/>
              <a:t>Forms in duplicate copy will be sent by Marketing to Billing.</a:t>
            </a:r>
            <a:endParaRPr lang="en-US" sz="3800" dirty="0" smtClean="0"/>
          </a:p>
          <a:p>
            <a:pPr lvl="0"/>
            <a:r>
              <a:rPr lang="en-IN" sz="3800" dirty="0" smtClean="0"/>
              <a:t>Billing will prepare the credit note / debit note as per the decided policy, and will send one copy to accounts. Intimation will be sent to Marketing.</a:t>
            </a:r>
            <a:endParaRPr lang="en-US" sz="3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Recommendations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600" dirty="0" smtClean="0"/>
              <a:t>Once Doctor’s privileges are fixed by the concerned HOD it has to be cleared by Medical Director Office.</a:t>
            </a:r>
          </a:p>
          <a:p>
            <a:pPr lvl="0"/>
            <a:r>
              <a:rPr lang="en-US" sz="2600" dirty="0" smtClean="0"/>
              <a:t>After the nod of Medical Director Office Doctor’s privileges copy should be given to Marketing, Billing, IT Departments for further coordination.</a:t>
            </a:r>
          </a:p>
          <a:p>
            <a:pPr lvl="0"/>
            <a:r>
              <a:rPr lang="en-US" sz="2600" dirty="0" smtClean="0"/>
              <a:t>Proper Training for new staff to increase coordination and communication within the department and with other department.</a:t>
            </a:r>
          </a:p>
          <a:p>
            <a:pPr lvl="0"/>
            <a:r>
              <a:rPr lang="en-US" sz="2600" dirty="0" smtClean="0"/>
              <a:t>Accountability should be increased. JDs should be defined.</a:t>
            </a:r>
          </a:p>
          <a:p>
            <a:pPr lvl="0"/>
            <a:r>
              <a:rPr lang="en-US" sz="2600" dirty="0" smtClean="0"/>
              <a:t>Regular review of HMIS to decrease unnecessary duplication of work by maintaining log books.</a:t>
            </a:r>
          </a:p>
          <a:p>
            <a:pPr lvl="0"/>
            <a:r>
              <a:rPr lang="en-US" sz="2600" dirty="0" smtClean="0"/>
              <a:t>Training to front office staff so that a close estimation may be given to customers when asked for services charges or packages being offered in the hospital.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22" name="Picture 2" descr="C:\Users\iihmr\Desktop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676400"/>
            <a:ext cx="41148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b="1" dirty="0" smtClean="0"/>
              <a:t>Privilege/Credential/Payment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9812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Privileges – An exclusive right, Special advantage</a:t>
            </a:r>
          </a:p>
          <a:p>
            <a:r>
              <a:rPr lang="en-US" sz="3200" dirty="0" smtClean="0"/>
              <a:t>Credential – Educational, Professional certificates</a:t>
            </a:r>
          </a:p>
          <a:p>
            <a:r>
              <a:rPr lang="en-US" sz="3200" dirty="0" smtClean="0"/>
              <a:t>Doctors’ Payment – Professional fee paid to doctors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Abstract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Doctors payment based upon: 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Credentials </a:t>
            </a:r>
          </a:p>
          <a:p>
            <a:r>
              <a:rPr lang="en-US" dirty="0" smtClean="0"/>
              <a:t> CME Hours</a:t>
            </a:r>
          </a:p>
          <a:p>
            <a:r>
              <a:rPr lang="en-US" dirty="0" smtClean="0"/>
              <a:t>Higher Professional Diploma/Degree</a:t>
            </a:r>
          </a:p>
          <a:p>
            <a:r>
              <a:rPr lang="en-US" dirty="0" smtClean="0"/>
              <a:t>MMC registration or Renewal of MMC</a:t>
            </a:r>
          </a:p>
          <a:p>
            <a:r>
              <a:rPr lang="en-US" dirty="0" smtClean="0"/>
              <a:t>Indemnity Cover</a:t>
            </a:r>
          </a:p>
          <a:p>
            <a:r>
              <a:rPr lang="en-US" dirty="0" smtClean="0"/>
              <a:t>Conferences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Abstract </a:t>
            </a:r>
            <a:r>
              <a:rPr lang="en-US" sz="3200" b="1" dirty="0" smtClean="0"/>
              <a:t>contd.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800" dirty="0" smtClean="0"/>
              <a:t>Privileges </a:t>
            </a:r>
          </a:p>
          <a:p>
            <a:r>
              <a:rPr lang="en-US" sz="2800" dirty="0" smtClean="0"/>
              <a:t>Exclusive rights to perform certain clinical procedure</a:t>
            </a:r>
          </a:p>
          <a:p>
            <a:r>
              <a:rPr lang="en-US" sz="2800" dirty="0" smtClean="0"/>
              <a:t>Granted based upon credentials and professional experience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Pertaining to specific service instead of service group</a:t>
            </a:r>
          </a:p>
          <a:p>
            <a:r>
              <a:rPr lang="en-US" sz="2800" dirty="0" smtClean="0"/>
              <a:t>Varies from specialty to specialty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Abstract </a:t>
            </a:r>
            <a:r>
              <a:rPr lang="en-US" sz="3200" b="1" dirty="0" smtClean="0"/>
              <a:t>contd.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0574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Doctors’ payment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Consultants:</a:t>
            </a:r>
          </a:p>
          <a:p>
            <a:r>
              <a:rPr lang="en-US" sz="3200" dirty="0" smtClean="0"/>
              <a:t>Full Time Consultants – At the end of month</a:t>
            </a:r>
          </a:p>
          <a:p>
            <a:r>
              <a:rPr lang="en-US" sz="3200" dirty="0" smtClean="0"/>
              <a:t>Part Time Consultants – Paid per case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Organization Profile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b="1" dirty="0" smtClean="0"/>
              <a:t>Asian Heart Institute &amp; Research Centre, Mumbai</a:t>
            </a:r>
            <a:endParaRPr lang="en-US" sz="2700" b="1" dirty="0"/>
          </a:p>
        </p:txBody>
      </p:sp>
      <p:pic>
        <p:nvPicPr>
          <p:cNvPr id="1026" name="Picture 2" descr="C:\Users\iihmr\Desktop\download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057400"/>
            <a:ext cx="6400800" cy="4393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Organization Profile </a:t>
            </a:r>
            <a:r>
              <a:rPr lang="en-US" sz="3200" b="1" dirty="0" smtClean="0"/>
              <a:t>contd.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1336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India’s Highest accredited Hospital</a:t>
            </a:r>
          </a:p>
          <a:p>
            <a:r>
              <a:rPr lang="en-US" sz="3200" dirty="0" smtClean="0"/>
              <a:t>India’s Best Private Cardiac Hospital</a:t>
            </a:r>
          </a:p>
          <a:p>
            <a:r>
              <a:rPr lang="en-US" sz="3200" dirty="0" smtClean="0"/>
              <a:t> 250 Bedded Hospital</a:t>
            </a:r>
          </a:p>
          <a:p>
            <a:r>
              <a:rPr lang="en-US" sz="3200" dirty="0" smtClean="0"/>
              <a:t>32 Specialties along with 24*7 services </a:t>
            </a:r>
          </a:p>
          <a:p>
            <a:r>
              <a:rPr lang="en-US" sz="3200" dirty="0" smtClean="0"/>
              <a:t>Located in BKC, Mumbai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This study is based on the studying the previous system of the payment to the doctors.</a:t>
            </a:r>
          </a:p>
          <a:p>
            <a:r>
              <a:rPr lang="en-IN" dirty="0" smtClean="0"/>
              <a:t>Study period was from 15</a:t>
            </a:r>
            <a:r>
              <a:rPr lang="en-IN" baseline="30000" dirty="0" smtClean="0"/>
              <a:t>th</a:t>
            </a:r>
            <a:r>
              <a:rPr lang="en-IN" dirty="0" smtClean="0"/>
              <a:t> March to 10</a:t>
            </a:r>
            <a:r>
              <a:rPr lang="en-IN" baseline="30000" dirty="0" smtClean="0"/>
              <a:t>th</a:t>
            </a:r>
            <a:r>
              <a:rPr lang="en-IN" dirty="0" smtClean="0"/>
              <a:t> April 2013.</a:t>
            </a:r>
          </a:p>
          <a:p>
            <a:r>
              <a:rPr lang="en-IN" dirty="0" smtClean="0"/>
              <a:t>Payment to 100 Consultants both Full Time and Part Time Consultants was noticed.</a:t>
            </a:r>
          </a:p>
          <a:p>
            <a:r>
              <a:rPr lang="en-IN" dirty="0" smtClean="0"/>
              <a:t>Co-ordination with Marketing, Billing, IT dept and Front Office Department along with with the supervision of Medical Director Office. </a:t>
            </a:r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Rationale of the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know </a:t>
            </a:r>
            <a:r>
              <a:rPr lang="en-IN" dirty="0" smtClean="0"/>
              <a:t>what were the loop holes in previous payment system. </a:t>
            </a:r>
          </a:p>
          <a:p>
            <a:r>
              <a:rPr lang="en-IN" dirty="0" smtClean="0"/>
              <a:t>To know how Hospital has been modifying the payment system.</a:t>
            </a:r>
          </a:p>
          <a:p>
            <a:r>
              <a:rPr lang="en-IN" dirty="0" smtClean="0"/>
              <a:t> Studying the new modified system evolved by the hospital.</a:t>
            </a:r>
          </a:p>
          <a:p>
            <a:r>
              <a:rPr lang="en-IN" dirty="0" smtClean="0"/>
              <a:t>System’s implementation and its loop holes if any and its benefits.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156</TotalTime>
  <Words>697</Words>
  <Application>Microsoft Office PowerPoint</Application>
  <PresentationFormat>On-screen Show (4:3)</PresentationFormat>
  <Paragraphs>131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Dissertation on  “Streamlining the Doctors’ privileges, credentials and payment system”  at Asian Heart Institute, Mumbai</vt:lpstr>
      <vt:lpstr> Privilege/Credential/Payment</vt:lpstr>
      <vt:lpstr>Abstract</vt:lpstr>
      <vt:lpstr>Abstract contd.</vt:lpstr>
      <vt:lpstr>Abstract contd.</vt:lpstr>
      <vt:lpstr>Organization Profile  Asian Heart Institute &amp; Research Centre, Mumbai</vt:lpstr>
      <vt:lpstr>Organization Profile contd.</vt:lpstr>
      <vt:lpstr>Introduction</vt:lpstr>
      <vt:lpstr>Rationale of the Study</vt:lpstr>
      <vt:lpstr>Aim &amp; Objectives</vt:lpstr>
      <vt:lpstr>Methodology</vt:lpstr>
      <vt:lpstr>Methodology contd.</vt:lpstr>
      <vt:lpstr>Discussion &amp; Study Findings</vt:lpstr>
      <vt:lpstr>Discussion &amp; Study Findings contd.</vt:lpstr>
      <vt:lpstr>Discussion &amp; Study Findings contd.</vt:lpstr>
      <vt:lpstr>Discussion &amp; Study Findings contd.</vt:lpstr>
      <vt:lpstr>Recommendations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LAKRA</dc:creator>
  <cp:lastModifiedBy>iihmr</cp:lastModifiedBy>
  <cp:revision>22</cp:revision>
  <dcterms:created xsi:type="dcterms:W3CDTF">2006-08-16T00:00:00Z</dcterms:created>
  <dcterms:modified xsi:type="dcterms:W3CDTF">2013-05-04T09:04:33Z</dcterms:modified>
</cp:coreProperties>
</file>