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81" r:id="rId5"/>
    <p:sldId id="282" r:id="rId6"/>
    <p:sldId id="259" r:id="rId7"/>
    <p:sldId id="260" r:id="rId8"/>
    <p:sldId id="279" r:id="rId9"/>
    <p:sldId id="261" r:id="rId10"/>
    <p:sldId id="263" r:id="rId11"/>
    <p:sldId id="264" r:id="rId12"/>
    <p:sldId id="280"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6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eema\Desktop\nrhm\hbpnc\dissertation\checklist%20analysis%20yamuna%20nagar.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reema\Desktop\nrhm\hbpnc\dissertation\checklist%20analysis%20yamuna%20nagar.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reema\Desktop\nrhm\hbpnc\dissertation\checklist%20analysis%20yamuna%20nagar.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reema\Desktop\nrhm\hbpnc\dissertation\checklist%20analysis%20yamuna%20nagar.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nrhm\hbpnc\dissertation\checklist%20analysis%20yamuna%20nagar.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nrhm\hbpnc\dissertation\checklist%20analysis%20yamuna%20nagar.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nrhm\hbpnc\dissertation\checklist%20analysis%20yamuna%20nagar.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nrhm\hbpnc\dissertation\checklist%20analysis%20yamuna%20nagar.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nrhm\hbpnc\dissertation\checklist%20analysis%20yamuna%20nagar.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reema\Desktop\nrhm\hbpnc\dissertation\checklist%20analysis%20yamuna%20nagar.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nrhm\hbpnc\dissertation\checklist%20analysis%20yamuna%20nagar.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nrhm\hbpnc\dissertation\checklist%20analysis%20yamuna%20nagar.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nrhm\hbpnc\dissertation\checklist%20analysis%20yamuna%20nagar.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nrhm\hbpnc\dissertation\checklist%20analysis%20yamuna%20nagar.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nrhm\hbpnc\dissertation\checklist%20analysis%20yamuna%20naga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TRAINING STATUS</a:t>
            </a:r>
          </a:p>
        </c:rich>
      </c:tx>
      <c:layout/>
    </c:title>
    <c:plotArea>
      <c:layout/>
      <c:barChart>
        <c:barDir val="col"/>
        <c:grouping val="clustered"/>
        <c:ser>
          <c:idx val="0"/>
          <c:order val="0"/>
          <c:tx>
            <c:strRef>
              <c:f>Sheet7!$B$2</c:f>
              <c:strCache>
                <c:ptCount val="1"/>
                <c:pt idx="0">
                  <c:v>In place</c:v>
                </c:pt>
              </c:strCache>
            </c:strRef>
          </c:tx>
          <c:cat>
            <c:strRef>
              <c:f>Sheet7!$A$3:$A$9</c:f>
              <c:strCache>
                <c:ptCount val="7"/>
                <c:pt idx="0">
                  <c:v>ASHA</c:v>
                </c:pt>
                <c:pt idx="1">
                  <c:v>ANM</c:v>
                </c:pt>
                <c:pt idx="2">
                  <c:v>IA</c:v>
                </c:pt>
                <c:pt idx="3">
                  <c:v>LHV</c:v>
                </c:pt>
                <c:pt idx="4">
                  <c:v>BEE</c:v>
                </c:pt>
                <c:pt idx="5">
                  <c:v>PHN </c:v>
                </c:pt>
                <c:pt idx="6">
                  <c:v>M.O</c:v>
                </c:pt>
              </c:strCache>
            </c:strRef>
          </c:cat>
          <c:val>
            <c:numRef>
              <c:f>Sheet7!$B$3:$B$9</c:f>
              <c:numCache>
                <c:formatCode>General</c:formatCode>
                <c:ptCount val="7"/>
                <c:pt idx="0">
                  <c:v>653</c:v>
                </c:pt>
                <c:pt idx="1">
                  <c:v>162</c:v>
                </c:pt>
                <c:pt idx="2">
                  <c:v>19</c:v>
                </c:pt>
                <c:pt idx="3">
                  <c:v>15</c:v>
                </c:pt>
                <c:pt idx="4">
                  <c:v>3</c:v>
                </c:pt>
                <c:pt idx="5">
                  <c:v>2</c:v>
                </c:pt>
                <c:pt idx="6">
                  <c:v>82</c:v>
                </c:pt>
              </c:numCache>
            </c:numRef>
          </c:val>
        </c:ser>
        <c:ser>
          <c:idx val="1"/>
          <c:order val="1"/>
          <c:tx>
            <c:strRef>
              <c:f>Sheet7!$C$2</c:f>
              <c:strCache>
                <c:ptCount val="1"/>
                <c:pt idx="0">
                  <c:v>Trained</c:v>
                </c:pt>
              </c:strCache>
            </c:strRef>
          </c:tx>
          <c:cat>
            <c:strRef>
              <c:f>Sheet7!$A$3:$A$9</c:f>
              <c:strCache>
                <c:ptCount val="7"/>
                <c:pt idx="0">
                  <c:v>ASHA</c:v>
                </c:pt>
                <c:pt idx="1">
                  <c:v>ANM</c:v>
                </c:pt>
                <c:pt idx="2">
                  <c:v>IA</c:v>
                </c:pt>
                <c:pt idx="3">
                  <c:v>LHV</c:v>
                </c:pt>
                <c:pt idx="4">
                  <c:v>BEE</c:v>
                </c:pt>
                <c:pt idx="5">
                  <c:v>PHN </c:v>
                </c:pt>
                <c:pt idx="6">
                  <c:v>M.O</c:v>
                </c:pt>
              </c:strCache>
            </c:strRef>
          </c:cat>
          <c:val>
            <c:numRef>
              <c:f>Sheet7!$C$3:$C$9</c:f>
              <c:numCache>
                <c:formatCode>General</c:formatCode>
                <c:ptCount val="7"/>
                <c:pt idx="0">
                  <c:v>537</c:v>
                </c:pt>
                <c:pt idx="1">
                  <c:v>150</c:v>
                </c:pt>
                <c:pt idx="2">
                  <c:v>17</c:v>
                </c:pt>
                <c:pt idx="3">
                  <c:v>15</c:v>
                </c:pt>
                <c:pt idx="4">
                  <c:v>3</c:v>
                </c:pt>
                <c:pt idx="5">
                  <c:v>1</c:v>
                </c:pt>
                <c:pt idx="6">
                  <c:v>22</c:v>
                </c:pt>
              </c:numCache>
            </c:numRef>
          </c:val>
        </c:ser>
        <c:dLbls>
          <c:showVal val="1"/>
        </c:dLbls>
        <c:overlap val="-25"/>
        <c:axId val="69422080"/>
        <c:axId val="69571328"/>
      </c:barChart>
      <c:catAx>
        <c:axId val="69422080"/>
        <c:scaling>
          <c:orientation val="minMax"/>
        </c:scaling>
        <c:axPos val="b"/>
        <c:majorTickMark val="none"/>
        <c:tickLblPos val="nextTo"/>
        <c:crossAx val="69571328"/>
        <c:crosses val="autoZero"/>
        <c:auto val="1"/>
        <c:lblAlgn val="ctr"/>
        <c:lblOffset val="100"/>
      </c:catAx>
      <c:valAx>
        <c:axId val="69571328"/>
        <c:scaling>
          <c:orientation val="minMax"/>
        </c:scaling>
        <c:delete val="1"/>
        <c:axPos val="l"/>
        <c:numFmt formatCode="General" sourceLinked="1"/>
        <c:tickLblPos val="none"/>
        <c:crossAx val="69422080"/>
        <c:crosses val="autoZero"/>
        <c:crossBetween val="between"/>
      </c:valAx>
    </c:plotArea>
    <c:legend>
      <c:legendPos val="t"/>
      <c:layout/>
    </c:legend>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ASHA drug kit </a:t>
            </a:r>
          </a:p>
        </c:rich>
      </c:tx>
      <c:layout/>
    </c:title>
    <c:plotArea>
      <c:layout/>
      <c:barChart>
        <c:barDir val="col"/>
        <c:grouping val="clustered"/>
        <c:ser>
          <c:idx val="0"/>
          <c:order val="0"/>
          <c:tx>
            <c:strRef>
              <c:f>Sheet4!$O$2</c:f>
              <c:strCache>
                <c:ptCount val="1"/>
                <c:pt idx="0">
                  <c:v>ASHA drug kit</c:v>
                </c:pt>
              </c:strCache>
            </c:strRef>
          </c:tx>
          <c:cat>
            <c:strRef>
              <c:f>Sheet4!$N$3:$N$22</c:f>
              <c:strCache>
                <c:ptCount val="20"/>
                <c:pt idx="0">
                  <c:v>kishanpura</c:v>
                </c:pt>
                <c:pt idx="1">
                  <c:v>bahadurpur</c:v>
                </c:pt>
                <c:pt idx="2">
                  <c:v>bakana</c:v>
                </c:pt>
                <c:pt idx="3">
                  <c:v>baindi</c:v>
                </c:pt>
                <c:pt idx="4">
                  <c:v>aurnauli</c:v>
                </c:pt>
                <c:pt idx="5">
                  <c:v>sarawana</c:v>
                </c:pt>
                <c:pt idx="6">
                  <c:v>rasulpur</c:v>
                </c:pt>
                <c:pt idx="7">
                  <c:v>bilaspur</c:v>
                </c:pt>
                <c:pt idx="8">
                  <c:v>malikpur banger</c:v>
                </c:pt>
                <c:pt idx="9">
                  <c:v>haibaitpur</c:v>
                </c:pt>
                <c:pt idx="10">
                  <c:v>damla</c:v>
                </c:pt>
                <c:pt idx="11">
                  <c:v>kaptan majri</c:v>
                </c:pt>
                <c:pt idx="12">
                  <c:v>hangoli</c:v>
                </c:pt>
                <c:pt idx="13">
                  <c:v>daulatpur</c:v>
                </c:pt>
                <c:pt idx="14">
                  <c:v>khurdban</c:v>
                </c:pt>
                <c:pt idx="15">
                  <c:v>rattuwala</c:v>
                </c:pt>
                <c:pt idx="16">
                  <c:v>kalawar</c:v>
                </c:pt>
                <c:pt idx="17">
                  <c:v>chholi</c:v>
                </c:pt>
                <c:pt idx="18">
                  <c:v>machroli</c:v>
                </c:pt>
                <c:pt idx="19">
                  <c:v>bakarwala</c:v>
                </c:pt>
              </c:strCache>
            </c:strRef>
          </c:cat>
          <c:val>
            <c:numRef>
              <c:f>Sheet4!$O$3:$O$22</c:f>
              <c:numCache>
                <c:formatCode>General</c:formatCode>
                <c:ptCount val="20"/>
                <c:pt idx="0">
                  <c:v>3</c:v>
                </c:pt>
                <c:pt idx="1">
                  <c:v>3</c:v>
                </c:pt>
                <c:pt idx="2">
                  <c:v>7</c:v>
                </c:pt>
                <c:pt idx="3">
                  <c:v>4</c:v>
                </c:pt>
                <c:pt idx="4">
                  <c:v>4</c:v>
                </c:pt>
                <c:pt idx="5">
                  <c:v>7</c:v>
                </c:pt>
                <c:pt idx="6">
                  <c:v>1</c:v>
                </c:pt>
                <c:pt idx="7">
                  <c:v>0</c:v>
                </c:pt>
                <c:pt idx="8">
                  <c:v>4</c:v>
                </c:pt>
                <c:pt idx="9">
                  <c:v>7</c:v>
                </c:pt>
                <c:pt idx="10">
                  <c:v>3</c:v>
                </c:pt>
                <c:pt idx="11">
                  <c:v>3</c:v>
                </c:pt>
                <c:pt idx="12">
                  <c:v>7</c:v>
                </c:pt>
                <c:pt idx="13">
                  <c:v>4</c:v>
                </c:pt>
                <c:pt idx="14">
                  <c:v>4</c:v>
                </c:pt>
                <c:pt idx="15">
                  <c:v>7</c:v>
                </c:pt>
                <c:pt idx="16">
                  <c:v>1</c:v>
                </c:pt>
                <c:pt idx="17">
                  <c:v>0</c:v>
                </c:pt>
                <c:pt idx="18">
                  <c:v>4</c:v>
                </c:pt>
                <c:pt idx="19">
                  <c:v>7</c:v>
                </c:pt>
              </c:numCache>
            </c:numRef>
          </c:val>
        </c:ser>
        <c:ser>
          <c:idx val="1"/>
          <c:order val="1"/>
          <c:tx>
            <c:strRef>
              <c:f>Sheet4!$P$2</c:f>
              <c:strCache>
                <c:ptCount val="1"/>
                <c:pt idx="0">
                  <c:v>complete kit</c:v>
                </c:pt>
              </c:strCache>
            </c:strRef>
          </c:tx>
          <c:cat>
            <c:strRef>
              <c:f>Sheet4!$N$3:$N$22</c:f>
              <c:strCache>
                <c:ptCount val="20"/>
                <c:pt idx="0">
                  <c:v>kishanpura</c:v>
                </c:pt>
                <c:pt idx="1">
                  <c:v>bahadurpur</c:v>
                </c:pt>
                <c:pt idx="2">
                  <c:v>bakana</c:v>
                </c:pt>
                <c:pt idx="3">
                  <c:v>baindi</c:v>
                </c:pt>
                <c:pt idx="4">
                  <c:v>aurnauli</c:v>
                </c:pt>
                <c:pt idx="5">
                  <c:v>sarawana</c:v>
                </c:pt>
                <c:pt idx="6">
                  <c:v>rasulpur</c:v>
                </c:pt>
                <c:pt idx="7">
                  <c:v>bilaspur</c:v>
                </c:pt>
                <c:pt idx="8">
                  <c:v>malikpur banger</c:v>
                </c:pt>
                <c:pt idx="9">
                  <c:v>haibaitpur</c:v>
                </c:pt>
                <c:pt idx="10">
                  <c:v>damla</c:v>
                </c:pt>
                <c:pt idx="11">
                  <c:v>kaptan majri</c:v>
                </c:pt>
                <c:pt idx="12">
                  <c:v>hangoli</c:v>
                </c:pt>
                <c:pt idx="13">
                  <c:v>daulatpur</c:v>
                </c:pt>
                <c:pt idx="14">
                  <c:v>khurdban</c:v>
                </c:pt>
                <c:pt idx="15">
                  <c:v>rattuwala</c:v>
                </c:pt>
                <c:pt idx="16">
                  <c:v>kalawar</c:v>
                </c:pt>
                <c:pt idx="17">
                  <c:v>chholi</c:v>
                </c:pt>
                <c:pt idx="18">
                  <c:v>machroli</c:v>
                </c:pt>
                <c:pt idx="19">
                  <c:v>bakarwala</c:v>
                </c:pt>
              </c:strCache>
            </c:strRef>
          </c:cat>
          <c:val>
            <c:numRef>
              <c:f>Sheet4!$P$3:$P$22</c:f>
              <c:numCache>
                <c:formatCode>General</c:formatCode>
                <c:ptCount val="20"/>
                <c:pt idx="0">
                  <c:v>0</c:v>
                </c:pt>
                <c:pt idx="1">
                  <c:v>0</c:v>
                </c:pt>
                <c:pt idx="2">
                  <c:v>0</c:v>
                </c:pt>
                <c:pt idx="3">
                  <c:v>2</c:v>
                </c:pt>
                <c:pt idx="4">
                  <c:v>4</c:v>
                </c:pt>
                <c:pt idx="5">
                  <c:v>7</c:v>
                </c:pt>
                <c:pt idx="6">
                  <c:v>1</c:v>
                </c:pt>
                <c:pt idx="7">
                  <c:v>0</c:v>
                </c:pt>
                <c:pt idx="8">
                  <c:v>4</c:v>
                </c:pt>
                <c:pt idx="9">
                  <c:v>2</c:v>
                </c:pt>
                <c:pt idx="10">
                  <c:v>0</c:v>
                </c:pt>
                <c:pt idx="11">
                  <c:v>0</c:v>
                </c:pt>
                <c:pt idx="12">
                  <c:v>0</c:v>
                </c:pt>
                <c:pt idx="13">
                  <c:v>2</c:v>
                </c:pt>
                <c:pt idx="14">
                  <c:v>4</c:v>
                </c:pt>
                <c:pt idx="15">
                  <c:v>7</c:v>
                </c:pt>
                <c:pt idx="16">
                  <c:v>1</c:v>
                </c:pt>
                <c:pt idx="17">
                  <c:v>0</c:v>
                </c:pt>
                <c:pt idx="18">
                  <c:v>4</c:v>
                </c:pt>
                <c:pt idx="19">
                  <c:v>2</c:v>
                </c:pt>
              </c:numCache>
            </c:numRef>
          </c:val>
        </c:ser>
        <c:axId val="71623808"/>
        <c:axId val="71625344"/>
      </c:barChart>
      <c:catAx>
        <c:axId val="71623808"/>
        <c:scaling>
          <c:orientation val="minMax"/>
        </c:scaling>
        <c:axPos val="b"/>
        <c:majorTickMark val="none"/>
        <c:tickLblPos val="nextTo"/>
        <c:crossAx val="71625344"/>
        <c:crosses val="autoZero"/>
        <c:auto val="1"/>
        <c:lblAlgn val="ctr"/>
        <c:lblOffset val="100"/>
      </c:catAx>
      <c:valAx>
        <c:axId val="71625344"/>
        <c:scaling>
          <c:orientation val="minMax"/>
        </c:scaling>
        <c:axPos val="l"/>
        <c:majorGridlines/>
        <c:numFmt formatCode="General" sourceLinked="1"/>
        <c:majorTickMark val="none"/>
        <c:tickLblPos val="nextTo"/>
        <c:crossAx val="71623808"/>
        <c:crosses val="autoZero"/>
        <c:crossBetween val="between"/>
      </c:valAx>
    </c:plotArea>
    <c:legend>
      <c:legendPos val="r"/>
      <c:layout/>
    </c:legend>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barChart>
        <c:barDir val="col"/>
        <c:grouping val="clustered"/>
        <c:ser>
          <c:idx val="0"/>
          <c:order val="0"/>
          <c:tx>
            <c:strRef>
              <c:f>Sheet4!$AC$1</c:f>
              <c:strCache>
                <c:ptCount val="1"/>
              </c:strCache>
            </c:strRef>
          </c:tx>
          <c:cat>
            <c:strRef>
              <c:f>Sheet4!$AB$2:$AB$22</c:f>
              <c:strCache>
                <c:ptCount val="21"/>
                <c:pt idx="1">
                  <c:v>kishanpura</c:v>
                </c:pt>
                <c:pt idx="2">
                  <c:v>bahadurpur</c:v>
                </c:pt>
                <c:pt idx="3">
                  <c:v>bakana</c:v>
                </c:pt>
                <c:pt idx="4">
                  <c:v>baindi</c:v>
                </c:pt>
                <c:pt idx="5">
                  <c:v>aurnauli</c:v>
                </c:pt>
                <c:pt idx="6">
                  <c:v>sarawana</c:v>
                </c:pt>
                <c:pt idx="7">
                  <c:v>rasulpur</c:v>
                </c:pt>
                <c:pt idx="8">
                  <c:v>bilaspur</c:v>
                </c:pt>
                <c:pt idx="9">
                  <c:v>malikpur banger</c:v>
                </c:pt>
                <c:pt idx="10">
                  <c:v>haibaitpur</c:v>
                </c:pt>
                <c:pt idx="11">
                  <c:v>damla</c:v>
                </c:pt>
                <c:pt idx="12">
                  <c:v>kaptan majri</c:v>
                </c:pt>
                <c:pt idx="13">
                  <c:v>hangoli</c:v>
                </c:pt>
                <c:pt idx="14">
                  <c:v>daulatpur</c:v>
                </c:pt>
                <c:pt idx="15">
                  <c:v>khurdban</c:v>
                </c:pt>
                <c:pt idx="16">
                  <c:v>rattuwala</c:v>
                </c:pt>
                <c:pt idx="17">
                  <c:v>kalawar</c:v>
                </c:pt>
                <c:pt idx="18">
                  <c:v>chholi</c:v>
                </c:pt>
                <c:pt idx="19">
                  <c:v>machroli</c:v>
                </c:pt>
                <c:pt idx="20">
                  <c:v>bakarwala</c:v>
                </c:pt>
              </c:strCache>
            </c:strRef>
          </c:cat>
          <c:val>
            <c:numRef>
              <c:f>Sheet4!$AC$2:$AC$22</c:f>
              <c:numCache>
                <c:formatCode>General</c:formatCode>
                <c:ptCount val="21"/>
                <c:pt idx="1">
                  <c:v>0</c:v>
                </c:pt>
                <c:pt idx="2">
                  <c:v>6</c:v>
                </c:pt>
                <c:pt idx="3">
                  <c:v>0</c:v>
                </c:pt>
                <c:pt idx="4">
                  <c:v>1</c:v>
                </c:pt>
                <c:pt idx="5">
                  <c:v>1</c:v>
                </c:pt>
                <c:pt idx="6">
                  <c:v>0</c:v>
                </c:pt>
                <c:pt idx="7">
                  <c:v>2</c:v>
                </c:pt>
                <c:pt idx="8">
                  <c:v>3</c:v>
                </c:pt>
                <c:pt idx="9">
                  <c:v>3</c:v>
                </c:pt>
                <c:pt idx="10">
                  <c:v>4</c:v>
                </c:pt>
                <c:pt idx="11">
                  <c:v>0</c:v>
                </c:pt>
                <c:pt idx="12">
                  <c:v>6</c:v>
                </c:pt>
                <c:pt idx="13">
                  <c:v>0</c:v>
                </c:pt>
                <c:pt idx="14">
                  <c:v>1</c:v>
                </c:pt>
                <c:pt idx="15">
                  <c:v>1</c:v>
                </c:pt>
                <c:pt idx="16">
                  <c:v>0</c:v>
                </c:pt>
                <c:pt idx="17">
                  <c:v>2</c:v>
                </c:pt>
                <c:pt idx="18">
                  <c:v>3</c:v>
                </c:pt>
                <c:pt idx="19">
                  <c:v>3</c:v>
                </c:pt>
                <c:pt idx="20">
                  <c:v>4</c:v>
                </c:pt>
              </c:numCache>
            </c:numRef>
          </c:val>
        </c:ser>
        <c:dLbls>
          <c:showVal val="1"/>
        </c:dLbls>
        <c:overlap val="-25"/>
        <c:axId val="71634304"/>
        <c:axId val="71656576"/>
      </c:barChart>
      <c:catAx>
        <c:axId val="71634304"/>
        <c:scaling>
          <c:orientation val="minMax"/>
        </c:scaling>
        <c:axPos val="b"/>
        <c:majorTickMark val="none"/>
        <c:tickLblPos val="nextTo"/>
        <c:crossAx val="71656576"/>
        <c:crosses val="autoZero"/>
        <c:auto val="1"/>
        <c:lblAlgn val="ctr"/>
        <c:lblOffset val="100"/>
      </c:catAx>
      <c:valAx>
        <c:axId val="71656576"/>
        <c:scaling>
          <c:orientation val="minMax"/>
        </c:scaling>
        <c:delete val="1"/>
        <c:axPos val="l"/>
        <c:numFmt formatCode="General" sourceLinked="1"/>
        <c:tickLblPos val="none"/>
        <c:crossAx val="71634304"/>
        <c:crosses val="autoZero"/>
        <c:crossBetween val="between"/>
      </c:valAx>
    </c:plotArea>
    <c:plotVisOnly val="1"/>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chart>
    <c:title>
      <c:layout/>
    </c:title>
    <c:plotArea>
      <c:layout/>
      <c:barChart>
        <c:barDir val="col"/>
        <c:grouping val="clustered"/>
        <c:ser>
          <c:idx val="0"/>
          <c:order val="0"/>
          <c:tx>
            <c:strRef>
              <c:f>Sheet8!$L$3</c:f>
              <c:strCache>
                <c:ptCount val="1"/>
                <c:pt idx="0">
                  <c:v>birth preparedness visit</c:v>
                </c:pt>
              </c:strCache>
            </c:strRef>
          </c:tx>
          <c:cat>
            <c:strRef>
              <c:f>Sheet8!$M$2:$N$2</c:f>
              <c:strCache>
                <c:ptCount val="2"/>
                <c:pt idx="0">
                  <c:v>yes</c:v>
                </c:pt>
                <c:pt idx="1">
                  <c:v>no</c:v>
                </c:pt>
              </c:strCache>
            </c:strRef>
          </c:cat>
          <c:val>
            <c:numRef>
              <c:f>Sheet8!$M$3:$N$3</c:f>
              <c:numCache>
                <c:formatCode>General</c:formatCode>
                <c:ptCount val="2"/>
                <c:pt idx="0">
                  <c:v>82</c:v>
                </c:pt>
                <c:pt idx="1">
                  <c:v>18</c:v>
                </c:pt>
              </c:numCache>
            </c:numRef>
          </c:val>
        </c:ser>
        <c:axId val="71684480"/>
        <c:axId val="71686016"/>
      </c:barChart>
      <c:catAx>
        <c:axId val="71684480"/>
        <c:scaling>
          <c:orientation val="minMax"/>
        </c:scaling>
        <c:axPos val="b"/>
        <c:tickLblPos val="nextTo"/>
        <c:crossAx val="71686016"/>
        <c:crosses val="autoZero"/>
        <c:auto val="1"/>
        <c:lblAlgn val="ctr"/>
        <c:lblOffset val="100"/>
      </c:catAx>
      <c:valAx>
        <c:axId val="71686016"/>
        <c:scaling>
          <c:orientation val="minMax"/>
        </c:scaling>
        <c:axPos val="l"/>
        <c:majorGridlines/>
        <c:numFmt formatCode="General" sourceLinked="1"/>
        <c:tickLblPos val="nextTo"/>
        <c:crossAx val="71684480"/>
        <c:crosses val="autoZero"/>
        <c:crossBetween val="between"/>
      </c:valAx>
    </c:plotArea>
    <c:legend>
      <c:legendPos val="r"/>
      <c:layout/>
    </c:legend>
    <c:plotVisOnly val="1"/>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barChart>
        <c:barDir val="col"/>
        <c:grouping val="clustered"/>
        <c:ser>
          <c:idx val="0"/>
          <c:order val="0"/>
          <c:tx>
            <c:strRef>
              <c:f>Sheet6!$AF$4</c:f>
              <c:strCache>
                <c:ptCount val="1"/>
                <c:pt idx="0">
                  <c:v>delivery </c:v>
                </c:pt>
              </c:strCache>
            </c:strRef>
          </c:tx>
          <c:cat>
            <c:strRef>
              <c:f>Sheet6!$AG$3:$AI$3</c:f>
              <c:strCache>
                <c:ptCount val="3"/>
                <c:pt idx="0">
                  <c:v>home</c:v>
                </c:pt>
                <c:pt idx="1">
                  <c:v>private institute</c:v>
                </c:pt>
                <c:pt idx="2">
                  <c:v>govt. facility</c:v>
                </c:pt>
              </c:strCache>
            </c:strRef>
          </c:cat>
          <c:val>
            <c:numRef>
              <c:f>Sheet6!$AG$4:$AI$4</c:f>
              <c:numCache>
                <c:formatCode>General</c:formatCode>
                <c:ptCount val="3"/>
                <c:pt idx="0">
                  <c:v>3</c:v>
                </c:pt>
                <c:pt idx="1">
                  <c:v>71</c:v>
                </c:pt>
                <c:pt idx="2">
                  <c:v>26</c:v>
                </c:pt>
              </c:numCache>
            </c:numRef>
          </c:val>
        </c:ser>
        <c:dLbls>
          <c:showVal val="1"/>
        </c:dLbls>
        <c:overlap val="-25"/>
        <c:axId val="71710976"/>
        <c:axId val="71745536"/>
      </c:barChart>
      <c:catAx>
        <c:axId val="71710976"/>
        <c:scaling>
          <c:orientation val="minMax"/>
        </c:scaling>
        <c:axPos val="b"/>
        <c:majorTickMark val="none"/>
        <c:tickLblPos val="nextTo"/>
        <c:crossAx val="71745536"/>
        <c:crosses val="autoZero"/>
        <c:auto val="1"/>
        <c:lblAlgn val="ctr"/>
        <c:lblOffset val="100"/>
      </c:catAx>
      <c:valAx>
        <c:axId val="71745536"/>
        <c:scaling>
          <c:orientation val="minMax"/>
        </c:scaling>
        <c:delete val="1"/>
        <c:axPos val="l"/>
        <c:numFmt formatCode="General" sourceLinked="1"/>
        <c:tickLblPos val="none"/>
        <c:crossAx val="71710976"/>
        <c:crosses val="autoZero"/>
        <c:crossBetween val="between"/>
      </c:valAx>
    </c:plotArea>
    <c:legend>
      <c:legendPos val="t"/>
      <c:layout/>
    </c:legend>
    <c:plotVisOnly val="1"/>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neonatal health</a:t>
            </a:r>
          </a:p>
        </c:rich>
      </c:tx>
      <c:layout/>
    </c:title>
    <c:plotArea>
      <c:layout/>
      <c:barChart>
        <c:barDir val="col"/>
        <c:grouping val="clustered"/>
        <c:ser>
          <c:idx val="0"/>
          <c:order val="0"/>
          <c:tx>
            <c:strRef>
              <c:f>Sheet6!$S$3</c:f>
              <c:strCache>
                <c:ptCount val="1"/>
                <c:pt idx="0">
                  <c:v>Yes</c:v>
                </c:pt>
              </c:strCache>
            </c:strRef>
          </c:tx>
          <c:cat>
            <c:strRef>
              <c:f>Sheet6!$R$4:$R$12</c:f>
              <c:strCache>
                <c:ptCount val="9"/>
                <c:pt idx="0">
                  <c:v>birth preparedness visit</c:v>
                </c:pt>
                <c:pt idx="1">
                  <c:v>birth registration</c:v>
                </c:pt>
                <c:pt idx="2">
                  <c:v>record information</c:v>
                </c:pt>
                <c:pt idx="3">
                  <c:v>danger signs of mother and newborn</c:v>
                </c:pt>
                <c:pt idx="4">
                  <c:v>record temperature </c:v>
                </c:pt>
                <c:pt idx="5">
                  <c:v>recordweight </c:v>
                </c:pt>
                <c:pt idx="6">
                  <c:v>record respiratory rate</c:v>
                </c:pt>
                <c:pt idx="7">
                  <c:v>correct B F posture</c:v>
                </c:pt>
                <c:pt idx="8">
                  <c:v>keeping baby warm</c:v>
                </c:pt>
              </c:strCache>
            </c:strRef>
          </c:cat>
          <c:val>
            <c:numRef>
              <c:f>Sheet6!$S$4:$S$12</c:f>
              <c:numCache>
                <c:formatCode>General</c:formatCode>
                <c:ptCount val="9"/>
                <c:pt idx="0">
                  <c:v>82</c:v>
                </c:pt>
                <c:pt idx="1">
                  <c:v>73</c:v>
                </c:pt>
                <c:pt idx="2">
                  <c:v>83</c:v>
                </c:pt>
                <c:pt idx="3">
                  <c:v>58</c:v>
                </c:pt>
                <c:pt idx="4">
                  <c:v>69</c:v>
                </c:pt>
                <c:pt idx="5">
                  <c:v>76</c:v>
                </c:pt>
                <c:pt idx="6">
                  <c:v>24</c:v>
                </c:pt>
                <c:pt idx="7">
                  <c:v>72</c:v>
                </c:pt>
                <c:pt idx="8">
                  <c:v>94</c:v>
                </c:pt>
              </c:numCache>
            </c:numRef>
          </c:val>
        </c:ser>
        <c:ser>
          <c:idx val="1"/>
          <c:order val="1"/>
          <c:tx>
            <c:strRef>
              <c:f>Sheet6!$T$3</c:f>
              <c:strCache>
                <c:ptCount val="1"/>
                <c:pt idx="0">
                  <c:v>No</c:v>
                </c:pt>
              </c:strCache>
            </c:strRef>
          </c:tx>
          <c:cat>
            <c:strRef>
              <c:f>Sheet6!$R$4:$R$12</c:f>
              <c:strCache>
                <c:ptCount val="9"/>
                <c:pt idx="0">
                  <c:v>birth preparedness visit</c:v>
                </c:pt>
                <c:pt idx="1">
                  <c:v>birth registration</c:v>
                </c:pt>
                <c:pt idx="2">
                  <c:v>record information</c:v>
                </c:pt>
                <c:pt idx="3">
                  <c:v>danger signs of mother and newborn</c:v>
                </c:pt>
                <c:pt idx="4">
                  <c:v>record temperature </c:v>
                </c:pt>
                <c:pt idx="5">
                  <c:v>recordweight </c:v>
                </c:pt>
                <c:pt idx="6">
                  <c:v>record respiratory rate</c:v>
                </c:pt>
                <c:pt idx="7">
                  <c:v>correct B F posture</c:v>
                </c:pt>
                <c:pt idx="8">
                  <c:v>keeping baby warm</c:v>
                </c:pt>
              </c:strCache>
            </c:strRef>
          </c:cat>
          <c:val>
            <c:numRef>
              <c:f>Sheet6!$T$4:$T$12</c:f>
              <c:numCache>
                <c:formatCode>General</c:formatCode>
                <c:ptCount val="9"/>
                <c:pt idx="0">
                  <c:v>18</c:v>
                </c:pt>
                <c:pt idx="1">
                  <c:v>27</c:v>
                </c:pt>
                <c:pt idx="2">
                  <c:v>17</c:v>
                </c:pt>
                <c:pt idx="3">
                  <c:v>42</c:v>
                </c:pt>
                <c:pt idx="4">
                  <c:v>31</c:v>
                </c:pt>
                <c:pt idx="5">
                  <c:v>24</c:v>
                </c:pt>
                <c:pt idx="6">
                  <c:v>78</c:v>
                </c:pt>
                <c:pt idx="7">
                  <c:v>28</c:v>
                </c:pt>
                <c:pt idx="8">
                  <c:v>6</c:v>
                </c:pt>
              </c:numCache>
            </c:numRef>
          </c:val>
        </c:ser>
        <c:ser>
          <c:idx val="2"/>
          <c:order val="2"/>
          <c:tx>
            <c:strRef>
              <c:f>Sheet6!$U$3</c:f>
              <c:strCache>
                <c:ptCount val="1"/>
                <c:pt idx="0">
                  <c:v>Total</c:v>
                </c:pt>
              </c:strCache>
            </c:strRef>
          </c:tx>
          <c:cat>
            <c:strRef>
              <c:f>Sheet6!$R$4:$R$12</c:f>
              <c:strCache>
                <c:ptCount val="9"/>
                <c:pt idx="0">
                  <c:v>birth preparedness visit</c:v>
                </c:pt>
                <c:pt idx="1">
                  <c:v>birth registration</c:v>
                </c:pt>
                <c:pt idx="2">
                  <c:v>record information</c:v>
                </c:pt>
                <c:pt idx="3">
                  <c:v>danger signs of mother and newborn</c:v>
                </c:pt>
                <c:pt idx="4">
                  <c:v>record temperature </c:v>
                </c:pt>
                <c:pt idx="5">
                  <c:v>recordweight </c:v>
                </c:pt>
                <c:pt idx="6">
                  <c:v>record respiratory rate</c:v>
                </c:pt>
                <c:pt idx="7">
                  <c:v>correct B F posture</c:v>
                </c:pt>
                <c:pt idx="8">
                  <c:v>keeping baby warm</c:v>
                </c:pt>
              </c:strCache>
            </c:strRef>
          </c:cat>
          <c:val>
            <c:numRef>
              <c:f>Sheet6!$U$4:$U$12</c:f>
              <c:numCache>
                <c:formatCode>General</c:formatCode>
                <c:ptCount val="9"/>
                <c:pt idx="0">
                  <c:v>100</c:v>
                </c:pt>
                <c:pt idx="1">
                  <c:v>100</c:v>
                </c:pt>
                <c:pt idx="2">
                  <c:v>100</c:v>
                </c:pt>
                <c:pt idx="3">
                  <c:v>100</c:v>
                </c:pt>
                <c:pt idx="4">
                  <c:v>100</c:v>
                </c:pt>
                <c:pt idx="5">
                  <c:v>100</c:v>
                </c:pt>
                <c:pt idx="6">
                  <c:v>100</c:v>
                </c:pt>
                <c:pt idx="7">
                  <c:v>100</c:v>
                </c:pt>
                <c:pt idx="8">
                  <c:v>100</c:v>
                </c:pt>
              </c:numCache>
            </c:numRef>
          </c:val>
        </c:ser>
        <c:dLbls>
          <c:showVal val="1"/>
        </c:dLbls>
        <c:overlap val="-25"/>
        <c:axId val="71772800"/>
        <c:axId val="71795072"/>
      </c:barChart>
      <c:catAx>
        <c:axId val="71772800"/>
        <c:scaling>
          <c:orientation val="minMax"/>
        </c:scaling>
        <c:axPos val="b"/>
        <c:majorTickMark val="none"/>
        <c:tickLblPos val="nextTo"/>
        <c:crossAx val="71795072"/>
        <c:crosses val="autoZero"/>
        <c:auto val="1"/>
        <c:lblAlgn val="ctr"/>
        <c:lblOffset val="100"/>
      </c:catAx>
      <c:valAx>
        <c:axId val="71795072"/>
        <c:scaling>
          <c:orientation val="minMax"/>
        </c:scaling>
        <c:delete val="1"/>
        <c:axPos val="l"/>
        <c:numFmt formatCode="General" sourceLinked="1"/>
        <c:tickLblPos val="none"/>
        <c:crossAx val="71772800"/>
        <c:crosses val="autoZero"/>
        <c:crossBetween val="between"/>
      </c:valAx>
    </c:plotArea>
    <c:legend>
      <c:legendPos val="t"/>
      <c:layout/>
    </c:legend>
    <c:plotVisOnly val="1"/>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barChart>
        <c:barDir val="col"/>
        <c:grouping val="clustered"/>
        <c:ser>
          <c:idx val="0"/>
          <c:order val="0"/>
          <c:tx>
            <c:strRef>
              <c:f>Sheet6!$AA$3</c:f>
              <c:strCache>
                <c:ptCount val="1"/>
                <c:pt idx="0">
                  <c:v>Yes</c:v>
                </c:pt>
              </c:strCache>
            </c:strRef>
          </c:tx>
          <c:cat>
            <c:strRef>
              <c:f>Sheet6!$Z$4:$Z$8</c:f>
              <c:strCache>
                <c:ptCount val="5"/>
                <c:pt idx="0">
                  <c:v>when to wash hands</c:v>
                </c:pt>
                <c:pt idx="1">
                  <c:v>immunization</c:v>
                </c:pt>
                <c:pt idx="2">
                  <c:v>where to go if child is unwell</c:v>
                </c:pt>
                <c:pt idx="3">
                  <c:v>danger signs of baby</c:v>
                </c:pt>
                <c:pt idx="4">
                  <c:v>signs of sickness in mother</c:v>
                </c:pt>
              </c:strCache>
            </c:strRef>
          </c:cat>
          <c:val>
            <c:numRef>
              <c:f>Sheet6!$AA$4:$AA$8</c:f>
              <c:numCache>
                <c:formatCode>General</c:formatCode>
                <c:ptCount val="5"/>
                <c:pt idx="0">
                  <c:v>100</c:v>
                </c:pt>
                <c:pt idx="1">
                  <c:v>92</c:v>
                </c:pt>
                <c:pt idx="2">
                  <c:v>77</c:v>
                </c:pt>
                <c:pt idx="3">
                  <c:v>83</c:v>
                </c:pt>
                <c:pt idx="4">
                  <c:v>89</c:v>
                </c:pt>
              </c:numCache>
            </c:numRef>
          </c:val>
        </c:ser>
        <c:ser>
          <c:idx val="1"/>
          <c:order val="1"/>
          <c:tx>
            <c:strRef>
              <c:f>Sheet6!$AB$3</c:f>
              <c:strCache>
                <c:ptCount val="1"/>
                <c:pt idx="0">
                  <c:v>No</c:v>
                </c:pt>
              </c:strCache>
            </c:strRef>
          </c:tx>
          <c:cat>
            <c:strRef>
              <c:f>Sheet6!$Z$4:$Z$8</c:f>
              <c:strCache>
                <c:ptCount val="5"/>
                <c:pt idx="0">
                  <c:v>when to wash hands</c:v>
                </c:pt>
                <c:pt idx="1">
                  <c:v>immunization</c:v>
                </c:pt>
                <c:pt idx="2">
                  <c:v>where to go if child is unwell</c:v>
                </c:pt>
                <c:pt idx="3">
                  <c:v>danger signs of baby</c:v>
                </c:pt>
                <c:pt idx="4">
                  <c:v>signs of sickness in mother</c:v>
                </c:pt>
              </c:strCache>
            </c:strRef>
          </c:cat>
          <c:val>
            <c:numRef>
              <c:f>Sheet6!$AB$4:$AB$8</c:f>
              <c:numCache>
                <c:formatCode>General</c:formatCode>
                <c:ptCount val="5"/>
                <c:pt idx="0">
                  <c:v>0</c:v>
                </c:pt>
                <c:pt idx="1">
                  <c:v>8</c:v>
                </c:pt>
                <c:pt idx="2">
                  <c:v>23</c:v>
                </c:pt>
                <c:pt idx="3">
                  <c:v>17</c:v>
                </c:pt>
                <c:pt idx="4">
                  <c:v>11</c:v>
                </c:pt>
              </c:numCache>
            </c:numRef>
          </c:val>
        </c:ser>
        <c:ser>
          <c:idx val="2"/>
          <c:order val="2"/>
          <c:tx>
            <c:strRef>
              <c:f>Sheet6!$AC$3</c:f>
              <c:strCache>
                <c:ptCount val="1"/>
                <c:pt idx="0">
                  <c:v>Total</c:v>
                </c:pt>
              </c:strCache>
            </c:strRef>
          </c:tx>
          <c:cat>
            <c:strRef>
              <c:f>Sheet6!$Z$4:$Z$8</c:f>
              <c:strCache>
                <c:ptCount val="5"/>
                <c:pt idx="0">
                  <c:v>when to wash hands</c:v>
                </c:pt>
                <c:pt idx="1">
                  <c:v>immunization</c:v>
                </c:pt>
                <c:pt idx="2">
                  <c:v>where to go if child is unwell</c:v>
                </c:pt>
                <c:pt idx="3">
                  <c:v>danger signs of baby</c:v>
                </c:pt>
                <c:pt idx="4">
                  <c:v>signs of sickness in mother</c:v>
                </c:pt>
              </c:strCache>
            </c:strRef>
          </c:cat>
          <c:val>
            <c:numRef>
              <c:f>Sheet6!$AC$4:$AC$8</c:f>
              <c:numCache>
                <c:formatCode>General</c:formatCode>
                <c:ptCount val="5"/>
                <c:pt idx="0">
                  <c:v>100</c:v>
                </c:pt>
                <c:pt idx="1">
                  <c:v>100</c:v>
                </c:pt>
                <c:pt idx="2">
                  <c:v>100</c:v>
                </c:pt>
                <c:pt idx="3">
                  <c:v>100</c:v>
                </c:pt>
                <c:pt idx="4">
                  <c:v>100</c:v>
                </c:pt>
              </c:numCache>
            </c:numRef>
          </c:val>
        </c:ser>
        <c:dLbls>
          <c:showVal val="1"/>
        </c:dLbls>
        <c:overlap val="-25"/>
        <c:axId val="71826432"/>
        <c:axId val="71840512"/>
      </c:barChart>
      <c:catAx>
        <c:axId val="71826432"/>
        <c:scaling>
          <c:orientation val="minMax"/>
        </c:scaling>
        <c:axPos val="b"/>
        <c:majorTickMark val="none"/>
        <c:tickLblPos val="nextTo"/>
        <c:crossAx val="71840512"/>
        <c:crosses val="autoZero"/>
        <c:auto val="1"/>
        <c:lblAlgn val="ctr"/>
        <c:lblOffset val="100"/>
      </c:catAx>
      <c:valAx>
        <c:axId val="71840512"/>
        <c:scaling>
          <c:orientation val="minMax"/>
        </c:scaling>
        <c:delete val="1"/>
        <c:axPos val="l"/>
        <c:numFmt formatCode="General" sourceLinked="1"/>
        <c:tickLblPos val="none"/>
        <c:crossAx val="71826432"/>
        <c:crosses val="autoZero"/>
        <c:crossBetween val="between"/>
      </c:valAx>
    </c:plotArea>
    <c:legend>
      <c:legendPos val="t"/>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counter</a:t>
            </a:r>
            <a:r>
              <a:rPr lang="en-US" baseline="0"/>
              <a:t> signature</a:t>
            </a:r>
            <a:endParaRPr lang="en-US"/>
          </a:p>
        </c:rich>
      </c:tx>
      <c:layout/>
    </c:title>
    <c:plotArea>
      <c:layout/>
      <c:barChart>
        <c:barDir val="col"/>
        <c:grouping val="clustered"/>
        <c:ser>
          <c:idx val="0"/>
          <c:order val="0"/>
          <c:tx>
            <c:strRef>
              <c:f>Sheet1!$N$1</c:f>
              <c:strCache>
                <c:ptCount val="1"/>
                <c:pt idx="0">
                  <c:v>trained</c:v>
                </c:pt>
              </c:strCache>
            </c:strRef>
          </c:tx>
          <c:cat>
            <c:strRef>
              <c:f>Sheet1!$M$2:$M$11</c:f>
              <c:strCache>
                <c:ptCount val="10"/>
                <c:pt idx="0">
                  <c:v>Khizrabad</c:v>
                </c:pt>
                <c:pt idx="1">
                  <c:v>Radaur</c:v>
                </c:pt>
                <c:pt idx="2">
                  <c:v>Aurnoli</c:v>
                </c:pt>
                <c:pt idx="3">
                  <c:v>Sadhora</c:v>
                </c:pt>
                <c:pt idx="4">
                  <c:v>Bilaspur</c:v>
                </c:pt>
                <c:pt idx="5">
                  <c:v>Allahar</c:v>
                </c:pt>
                <c:pt idx="6">
                  <c:v>Haibatpur</c:v>
                </c:pt>
                <c:pt idx="7">
                  <c:v>Mustafabad</c:v>
                </c:pt>
                <c:pt idx="8">
                  <c:v>naharpur</c:v>
                </c:pt>
                <c:pt idx="9">
                  <c:v>rasulpur</c:v>
                </c:pt>
              </c:strCache>
            </c:strRef>
          </c:cat>
          <c:val>
            <c:numRef>
              <c:f>Sheet1!$N$2:$N$11</c:f>
              <c:numCache>
                <c:formatCode>General</c:formatCode>
                <c:ptCount val="10"/>
                <c:pt idx="0">
                  <c:v>1</c:v>
                </c:pt>
                <c:pt idx="1">
                  <c:v>1</c:v>
                </c:pt>
                <c:pt idx="2">
                  <c:v>1</c:v>
                </c:pt>
                <c:pt idx="3">
                  <c:v>1</c:v>
                </c:pt>
                <c:pt idx="4">
                  <c:v>1</c:v>
                </c:pt>
                <c:pt idx="5">
                  <c:v>1</c:v>
                </c:pt>
                <c:pt idx="6">
                  <c:v>1</c:v>
                </c:pt>
                <c:pt idx="7">
                  <c:v>1</c:v>
                </c:pt>
                <c:pt idx="8">
                  <c:v>1</c:v>
                </c:pt>
                <c:pt idx="9">
                  <c:v>1</c:v>
                </c:pt>
              </c:numCache>
            </c:numRef>
          </c:val>
        </c:ser>
        <c:ser>
          <c:idx val="1"/>
          <c:order val="1"/>
          <c:tx>
            <c:strRef>
              <c:f>Sheet1!$O$1</c:f>
              <c:strCache>
                <c:ptCount val="1"/>
                <c:pt idx="0">
                  <c:v>countersigned</c:v>
                </c:pt>
              </c:strCache>
            </c:strRef>
          </c:tx>
          <c:cat>
            <c:strRef>
              <c:f>Sheet1!$M$2:$M$11</c:f>
              <c:strCache>
                <c:ptCount val="10"/>
                <c:pt idx="0">
                  <c:v>Khizrabad</c:v>
                </c:pt>
                <c:pt idx="1">
                  <c:v>Radaur</c:v>
                </c:pt>
                <c:pt idx="2">
                  <c:v>Aurnoli</c:v>
                </c:pt>
                <c:pt idx="3">
                  <c:v>Sadhora</c:v>
                </c:pt>
                <c:pt idx="4">
                  <c:v>Bilaspur</c:v>
                </c:pt>
                <c:pt idx="5">
                  <c:v>Allahar</c:v>
                </c:pt>
                <c:pt idx="6">
                  <c:v>Haibatpur</c:v>
                </c:pt>
                <c:pt idx="7">
                  <c:v>Mustafabad</c:v>
                </c:pt>
                <c:pt idx="8">
                  <c:v>naharpur</c:v>
                </c:pt>
                <c:pt idx="9">
                  <c:v>rasulpur</c:v>
                </c:pt>
              </c:strCache>
            </c:strRef>
          </c:cat>
          <c:val>
            <c:numRef>
              <c:f>Sheet1!$O$2:$O$11</c:f>
              <c:numCache>
                <c:formatCode>General</c:formatCode>
                <c:ptCount val="10"/>
                <c:pt idx="0">
                  <c:v>0</c:v>
                </c:pt>
                <c:pt idx="1">
                  <c:v>1</c:v>
                </c:pt>
                <c:pt idx="2">
                  <c:v>1</c:v>
                </c:pt>
                <c:pt idx="3">
                  <c:v>1</c:v>
                </c:pt>
                <c:pt idx="4">
                  <c:v>0</c:v>
                </c:pt>
                <c:pt idx="5">
                  <c:v>0</c:v>
                </c:pt>
                <c:pt idx="6">
                  <c:v>1</c:v>
                </c:pt>
                <c:pt idx="7">
                  <c:v>1</c:v>
                </c:pt>
                <c:pt idx="8">
                  <c:v>1</c:v>
                </c:pt>
                <c:pt idx="9">
                  <c:v>1</c:v>
                </c:pt>
              </c:numCache>
            </c:numRef>
          </c:val>
        </c:ser>
        <c:gapWidth val="75"/>
        <c:overlap val="-25"/>
        <c:axId val="69591424"/>
        <c:axId val="69592960"/>
      </c:barChart>
      <c:catAx>
        <c:axId val="69591424"/>
        <c:scaling>
          <c:orientation val="minMax"/>
        </c:scaling>
        <c:axPos val="b"/>
        <c:numFmt formatCode="0.00%" sourceLinked="0"/>
        <c:majorTickMark val="none"/>
        <c:tickLblPos val="nextTo"/>
        <c:crossAx val="69592960"/>
        <c:crosses val="autoZero"/>
        <c:auto val="1"/>
        <c:lblAlgn val="ctr"/>
        <c:lblOffset val="100"/>
      </c:catAx>
      <c:valAx>
        <c:axId val="69592960"/>
        <c:scaling>
          <c:orientation val="minMax"/>
        </c:scaling>
        <c:delete val="1"/>
        <c:axPos val="l"/>
        <c:majorGridlines/>
        <c:numFmt formatCode="General" sourceLinked="1"/>
        <c:majorTickMark val="none"/>
        <c:tickLblPos val="none"/>
        <c:crossAx val="69591424"/>
        <c:crosses val="autoZero"/>
        <c:crossBetween val="between"/>
      </c:valAx>
    </c:plotArea>
    <c:legend>
      <c:legendPos val="b"/>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barChart>
        <c:barDir val="col"/>
        <c:grouping val="clustered"/>
        <c:ser>
          <c:idx val="0"/>
          <c:order val="0"/>
          <c:tx>
            <c:strRef>
              <c:f>Sheet9!$BD$2</c:f>
              <c:strCache>
                <c:ptCount val="1"/>
                <c:pt idx="0">
                  <c:v>HBPNC cards</c:v>
                </c:pt>
              </c:strCache>
            </c:strRef>
          </c:tx>
          <c:cat>
            <c:strRef>
              <c:f>Sheet9!$BE$1:$BF$1</c:f>
              <c:strCache>
                <c:ptCount val="2"/>
                <c:pt idx="0">
                  <c:v>correct</c:v>
                </c:pt>
                <c:pt idx="1">
                  <c:v>incorrect</c:v>
                </c:pt>
              </c:strCache>
            </c:strRef>
          </c:cat>
          <c:val>
            <c:numRef>
              <c:f>Sheet9!$BE$2:$BF$2</c:f>
              <c:numCache>
                <c:formatCode>General</c:formatCode>
                <c:ptCount val="2"/>
                <c:pt idx="0">
                  <c:v>32</c:v>
                </c:pt>
                <c:pt idx="1">
                  <c:v>68</c:v>
                </c:pt>
              </c:numCache>
            </c:numRef>
          </c:val>
        </c:ser>
        <c:dLbls>
          <c:showVal val="1"/>
        </c:dLbls>
        <c:overlap val="-25"/>
        <c:axId val="70143360"/>
        <c:axId val="70145152"/>
      </c:barChart>
      <c:catAx>
        <c:axId val="70143360"/>
        <c:scaling>
          <c:orientation val="minMax"/>
        </c:scaling>
        <c:axPos val="b"/>
        <c:majorTickMark val="none"/>
        <c:tickLblPos val="nextTo"/>
        <c:crossAx val="70145152"/>
        <c:crosses val="autoZero"/>
        <c:auto val="1"/>
        <c:lblAlgn val="ctr"/>
        <c:lblOffset val="100"/>
      </c:catAx>
      <c:valAx>
        <c:axId val="70145152"/>
        <c:scaling>
          <c:orientation val="minMax"/>
        </c:scaling>
        <c:delete val="1"/>
        <c:axPos val="l"/>
        <c:numFmt formatCode="General" sourceLinked="1"/>
        <c:tickLblPos val="none"/>
        <c:crossAx val="70143360"/>
        <c:crosses val="autoZero"/>
        <c:crossBetween val="between"/>
      </c:valAx>
    </c:plotArea>
    <c:legend>
      <c:legendPos val="t"/>
      <c:layout/>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
          <c:y val="0.15626866817086471"/>
          <c:w val="0.93888888888888911"/>
          <c:h val="0.76555724394099867"/>
        </c:manualLayout>
      </c:layout>
      <c:barChart>
        <c:barDir val="col"/>
        <c:grouping val="clustered"/>
        <c:ser>
          <c:idx val="0"/>
          <c:order val="0"/>
          <c:tx>
            <c:strRef>
              <c:f>Sheet8!$I$2</c:f>
              <c:strCache>
                <c:ptCount val="1"/>
                <c:pt idx="0">
                  <c:v>yes</c:v>
                </c:pt>
              </c:strCache>
            </c:strRef>
          </c:tx>
          <c:cat>
            <c:strRef>
              <c:f>Sheet8!$H$3:$H$5</c:f>
              <c:strCache>
                <c:ptCount val="3"/>
                <c:pt idx="0">
                  <c:v>JSSK</c:v>
                </c:pt>
                <c:pt idx="1">
                  <c:v>basic need</c:v>
                </c:pt>
                <c:pt idx="2">
                  <c:v>labour</c:v>
                </c:pt>
              </c:strCache>
            </c:strRef>
          </c:cat>
          <c:val>
            <c:numRef>
              <c:f>Sheet8!$I$3:$I$5</c:f>
              <c:numCache>
                <c:formatCode>General</c:formatCode>
                <c:ptCount val="3"/>
                <c:pt idx="0">
                  <c:v>30</c:v>
                </c:pt>
                <c:pt idx="1">
                  <c:v>45</c:v>
                </c:pt>
                <c:pt idx="2">
                  <c:v>50</c:v>
                </c:pt>
              </c:numCache>
            </c:numRef>
          </c:val>
        </c:ser>
        <c:ser>
          <c:idx val="1"/>
          <c:order val="1"/>
          <c:tx>
            <c:strRef>
              <c:f>Sheet8!$J$2</c:f>
              <c:strCache>
                <c:ptCount val="1"/>
                <c:pt idx="0">
                  <c:v>no</c:v>
                </c:pt>
              </c:strCache>
            </c:strRef>
          </c:tx>
          <c:cat>
            <c:strRef>
              <c:f>Sheet8!$H$3:$H$5</c:f>
              <c:strCache>
                <c:ptCount val="3"/>
                <c:pt idx="0">
                  <c:v>JSSK</c:v>
                </c:pt>
                <c:pt idx="1">
                  <c:v>basic need</c:v>
                </c:pt>
                <c:pt idx="2">
                  <c:v>labour</c:v>
                </c:pt>
              </c:strCache>
            </c:strRef>
          </c:cat>
          <c:val>
            <c:numRef>
              <c:f>Sheet8!$J$3:$J$5</c:f>
              <c:numCache>
                <c:formatCode>General</c:formatCode>
                <c:ptCount val="3"/>
                <c:pt idx="0">
                  <c:v>20</c:v>
                </c:pt>
                <c:pt idx="1">
                  <c:v>5</c:v>
                </c:pt>
                <c:pt idx="2">
                  <c:v>0</c:v>
                </c:pt>
              </c:numCache>
            </c:numRef>
          </c:val>
        </c:ser>
        <c:dLbls>
          <c:showVal val="1"/>
        </c:dLbls>
        <c:overlap val="-25"/>
        <c:axId val="70183552"/>
        <c:axId val="71377280"/>
      </c:barChart>
      <c:catAx>
        <c:axId val="70183552"/>
        <c:scaling>
          <c:orientation val="minMax"/>
        </c:scaling>
        <c:axPos val="b"/>
        <c:majorTickMark val="none"/>
        <c:tickLblPos val="nextTo"/>
        <c:crossAx val="71377280"/>
        <c:crosses val="autoZero"/>
        <c:auto val="1"/>
        <c:lblAlgn val="ctr"/>
        <c:lblOffset val="100"/>
      </c:catAx>
      <c:valAx>
        <c:axId val="71377280"/>
        <c:scaling>
          <c:orientation val="minMax"/>
        </c:scaling>
        <c:delete val="1"/>
        <c:axPos val="l"/>
        <c:numFmt formatCode="General" sourceLinked="1"/>
        <c:tickLblPos val="none"/>
        <c:crossAx val="70183552"/>
        <c:crosses val="autoZero"/>
        <c:crossBetween val="between"/>
      </c:valAx>
    </c:plotArea>
    <c:legend>
      <c:legendPos val="t"/>
      <c:layout/>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Sheet8!$AE$2</c:f>
              <c:strCache>
                <c:ptCount val="1"/>
                <c:pt idx="0">
                  <c:v>yes</c:v>
                </c:pt>
              </c:strCache>
            </c:strRef>
          </c:tx>
          <c:cat>
            <c:strRef>
              <c:f>Sheet8!$AD$3:$AD$11</c:f>
              <c:strCache>
                <c:ptCount val="9"/>
                <c:pt idx="0">
                  <c:v> convulsions/fit</c:v>
                </c:pt>
                <c:pt idx="1">
                  <c:v>fast breathing</c:v>
                </c:pt>
                <c:pt idx="2">
                  <c:v>chest indrawing</c:v>
                </c:pt>
                <c:pt idx="3">
                  <c:v>not able to feed or stopped</c:v>
                </c:pt>
                <c:pt idx="4">
                  <c:v> abnormal temperature</c:v>
                </c:pt>
                <c:pt idx="5">
                  <c:v>poor activity/lethargy</c:v>
                </c:pt>
                <c:pt idx="6">
                  <c:v>birth weight less than 2000gm</c:v>
                </c:pt>
                <c:pt idx="7">
                  <c:v>10 or more skin pustules or 1 large boil</c:v>
                </c:pt>
                <c:pt idx="8">
                  <c:v>yellow soles or palms</c:v>
                </c:pt>
              </c:strCache>
            </c:strRef>
          </c:cat>
          <c:val>
            <c:numRef>
              <c:f>Sheet8!$AE$3:$AE$11</c:f>
              <c:numCache>
                <c:formatCode>General</c:formatCode>
                <c:ptCount val="9"/>
                <c:pt idx="0">
                  <c:v>33</c:v>
                </c:pt>
                <c:pt idx="1">
                  <c:v>39</c:v>
                </c:pt>
                <c:pt idx="2">
                  <c:v>45</c:v>
                </c:pt>
                <c:pt idx="3">
                  <c:v>38</c:v>
                </c:pt>
                <c:pt idx="4">
                  <c:v>44</c:v>
                </c:pt>
                <c:pt idx="5">
                  <c:v>30</c:v>
                </c:pt>
                <c:pt idx="6">
                  <c:v>45</c:v>
                </c:pt>
                <c:pt idx="7">
                  <c:v>37</c:v>
                </c:pt>
                <c:pt idx="8">
                  <c:v>35</c:v>
                </c:pt>
              </c:numCache>
            </c:numRef>
          </c:val>
        </c:ser>
        <c:ser>
          <c:idx val="1"/>
          <c:order val="1"/>
          <c:tx>
            <c:strRef>
              <c:f>Sheet8!$AF$2</c:f>
              <c:strCache>
                <c:ptCount val="1"/>
                <c:pt idx="0">
                  <c:v>no</c:v>
                </c:pt>
              </c:strCache>
            </c:strRef>
          </c:tx>
          <c:cat>
            <c:strRef>
              <c:f>Sheet8!$AD$3:$AD$11</c:f>
              <c:strCache>
                <c:ptCount val="9"/>
                <c:pt idx="0">
                  <c:v> convulsions/fit</c:v>
                </c:pt>
                <c:pt idx="1">
                  <c:v>fast breathing</c:v>
                </c:pt>
                <c:pt idx="2">
                  <c:v>chest indrawing</c:v>
                </c:pt>
                <c:pt idx="3">
                  <c:v>not able to feed or stopped</c:v>
                </c:pt>
                <c:pt idx="4">
                  <c:v> abnormal temperature</c:v>
                </c:pt>
                <c:pt idx="5">
                  <c:v>poor activity/lethargy</c:v>
                </c:pt>
                <c:pt idx="6">
                  <c:v>birth weight less than 2000gm</c:v>
                </c:pt>
                <c:pt idx="7">
                  <c:v>10 or more skin pustules or 1 large boil</c:v>
                </c:pt>
                <c:pt idx="8">
                  <c:v>yellow soles or palms</c:v>
                </c:pt>
              </c:strCache>
            </c:strRef>
          </c:cat>
          <c:val>
            <c:numRef>
              <c:f>Sheet8!$AF$3:$AF$11</c:f>
              <c:numCache>
                <c:formatCode>General</c:formatCode>
                <c:ptCount val="9"/>
                <c:pt idx="0">
                  <c:v>17</c:v>
                </c:pt>
                <c:pt idx="1">
                  <c:v>11</c:v>
                </c:pt>
                <c:pt idx="2">
                  <c:v>5</c:v>
                </c:pt>
                <c:pt idx="3">
                  <c:v>12</c:v>
                </c:pt>
                <c:pt idx="4">
                  <c:v>6</c:v>
                </c:pt>
                <c:pt idx="5">
                  <c:v>20</c:v>
                </c:pt>
                <c:pt idx="6">
                  <c:v>5</c:v>
                </c:pt>
                <c:pt idx="7">
                  <c:v>13</c:v>
                </c:pt>
                <c:pt idx="8">
                  <c:v>15</c:v>
                </c:pt>
              </c:numCache>
            </c:numRef>
          </c:val>
        </c:ser>
        <c:ser>
          <c:idx val="2"/>
          <c:order val="2"/>
          <c:tx>
            <c:strRef>
              <c:f>Sheet8!$AG$2</c:f>
              <c:strCache>
                <c:ptCount val="1"/>
                <c:pt idx="0">
                  <c:v>total</c:v>
                </c:pt>
              </c:strCache>
            </c:strRef>
          </c:tx>
          <c:cat>
            <c:strRef>
              <c:f>Sheet8!$AD$3:$AD$11</c:f>
              <c:strCache>
                <c:ptCount val="9"/>
                <c:pt idx="0">
                  <c:v> convulsions/fit</c:v>
                </c:pt>
                <c:pt idx="1">
                  <c:v>fast breathing</c:v>
                </c:pt>
                <c:pt idx="2">
                  <c:v>chest indrawing</c:v>
                </c:pt>
                <c:pt idx="3">
                  <c:v>not able to feed or stopped</c:v>
                </c:pt>
                <c:pt idx="4">
                  <c:v> abnormal temperature</c:v>
                </c:pt>
                <c:pt idx="5">
                  <c:v>poor activity/lethargy</c:v>
                </c:pt>
                <c:pt idx="6">
                  <c:v>birth weight less than 2000gm</c:v>
                </c:pt>
                <c:pt idx="7">
                  <c:v>10 or more skin pustules or 1 large boil</c:v>
                </c:pt>
                <c:pt idx="8">
                  <c:v>yellow soles or palms</c:v>
                </c:pt>
              </c:strCache>
            </c:strRef>
          </c:cat>
          <c:val>
            <c:numRef>
              <c:f>Sheet8!$AG$3:$AG$11</c:f>
              <c:numCache>
                <c:formatCode>General</c:formatCode>
                <c:ptCount val="9"/>
                <c:pt idx="0">
                  <c:v>50</c:v>
                </c:pt>
                <c:pt idx="1">
                  <c:v>50</c:v>
                </c:pt>
                <c:pt idx="2">
                  <c:v>50</c:v>
                </c:pt>
                <c:pt idx="3">
                  <c:v>50</c:v>
                </c:pt>
                <c:pt idx="4">
                  <c:v>50</c:v>
                </c:pt>
                <c:pt idx="5">
                  <c:v>50</c:v>
                </c:pt>
                <c:pt idx="6">
                  <c:v>50</c:v>
                </c:pt>
                <c:pt idx="7">
                  <c:v>50</c:v>
                </c:pt>
                <c:pt idx="8">
                  <c:v>50</c:v>
                </c:pt>
              </c:numCache>
            </c:numRef>
          </c:val>
        </c:ser>
        <c:dLbls>
          <c:showVal val="1"/>
        </c:dLbls>
        <c:gapWidth val="75"/>
        <c:axId val="71407104"/>
        <c:axId val="71408640"/>
      </c:barChart>
      <c:catAx>
        <c:axId val="71407104"/>
        <c:scaling>
          <c:orientation val="minMax"/>
        </c:scaling>
        <c:axPos val="b"/>
        <c:majorTickMark val="none"/>
        <c:tickLblPos val="nextTo"/>
        <c:crossAx val="71408640"/>
        <c:crosses val="autoZero"/>
        <c:auto val="1"/>
        <c:lblAlgn val="ctr"/>
        <c:lblOffset val="100"/>
      </c:catAx>
      <c:valAx>
        <c:axId val="71408640"/>
        <c:scaling>
          <c:orientation val="minMax"/>
          <c:max val="50"/>
        </c:scaling>
        <c:axPos val="l"/>
        <c:numFmt formatCode="General" sourceLinked="1"/>
        <c:majorTickMark val="none"/>
        <c:tickLblPos val="nextTo"/>
        <c:crossAx val="71407104"/>
        <c:crosses val="autoZero"/>
        <c:crossBetween val="between"/>
      </c:valAx>
    </c:plotArea>
    <c:legend>
      <c:legendPos val="b"/>
      <c:layout/>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800" b="1" i="0" u="none" strike="noStrike" baseline="0"/>
              <a:t>local signs of illness of baby</a:t>
            </a:r>
            <a:endParaRPr lang="en-US"/>
          </a:p>
        </c:rich>
      </c:tx>
      <c:layout/>
    </c:title>
    <c:plotArea>
      <c:layout/>
      <c:barChart>
        <c:barDir val="col"/>
        <c:grouping val="clustered"/>
        <c:ser>
          <c:idx val="0"/>
          <c:order val="0"/>
          <c:tx>
            <c:strRef>
              <c:f>Sheet9!$H$1</c:f>
              <c:strCache>
                <c:ptCount val="1"/>
                <c:pt idx="0">
                  <c:v>Yes</c:v>
                </c:pt>
              </c:strCache>
            </c:strRef>
          </c:tx>
          <c:cat>
            <c:strRef>
              <c:f>Sheet9!$G$2:$G$4</c:f>
              <c:strCache>
                <c:ptCount val="3"/>
                <c:pt idx="0">
                  <c:v>less than 10 skin pustules</c:v>
                </c:pt>
                <c:pt idx="1">
                  <c:v>pus from or redness around umbilicus</c:v>
                </c:pt>
                <c:pt idx="2">
                  <c:v>pus discharge from eyes</c:v>
                </c:pt>
              </c:strCache>
            </c:strRef>
          </c:cat>
          <c:val>
            <c:numRef>
              <c:f>Sheet9!$H$2:$H$4</c:f>
              <c:numCache>
                <c:formatCode>General</c:formatCode>
                <c:ptCount val="3"/>
                <c:pt idx="0">
                  <c:v>24</c:v>
                </c:pt>
                <c:pt idx="1">
                  <c:v>44</c:v>
                </c:pt>
                <c:pt idx="2">
                  <c:v>39</c:v>
                </c:pt>
              </c:numCache>
            </c:numRef>
          </c:val>
        </c:ser>
        <c:ser>
          <c:idx val="1"/>
          <c:order val="1"/>
          <c:tx>
            <c:strRef>
              <c:f>Sheet9!$I$1</c:f>
              <c:strCache>
                <c:ptCount val="1"/>
                <c:pt idx="0">
                  <c:v>No</c:v>
                </c:pt>
              </c:strCache>
            </c:strRef>
          </c:tx>
          <c:cat>
            <c:strRef>
              <c:f>Sheet9!$G$2:$G$4</c:f>
              <c:strCache>
                <c:ptCount val="3"/>
                <c:pt idx="0">
                  <c:v>less than 10 skin pustules</c:v>
                </c:pt>
                <c:pt idx="1">
                  <c:v>pus from or redness around umbilicus</c:v>
                </c:pt>
                <c:pt idx="2">
                  <c:v>pus discharge from eyes</c:v>
                </c:pt>
              </c:strCache>
            </c:strRef>
          </c:cat>
          <c:val>
            <c:numRef>
              <c:f>Sheet9!$I$2:$I$4</c:f>
              <c:numCache>
                <c:formatCode>General</c:formatCode>
                <c:ptCount val="3"/>
                <c:pt idx="0">
                  <c:v>26</c:v>
                </c:pt>
                <c:pt idx="1">
                  <c:v>6</c:v>
                </c:pt>
                <c:pt idx="2">
                  <c:v>11</c:v>
                </c:pt>
              </c:numCache>
            </c:numRef>
          </c:val>
        </c:ser>
        <c:axId val="71458176"/>
        <c:axId val="71468160"/>
      </c:barChart>
      <c:catAx>
        <c:axId val="71458176"/>
        <c:scaling>
          <c:orientation val="minMax"/>
        </c:scaling>
        <c:axPos val="b"/>
        <c:majorTickMark val="none"/>
        <c:tickLblPos val="nextTo"/>
        <c:crossAx val="71468160"/>
        <c:crosses val="autoZero"/>
        <c:auto val="1"/>
        <c:lblAlgn val="ctr"/>
        <c:lblOffset val="100"/>
      </c:catAx>
      <c:valAx>
        <c:axId val="71468160"/>
        <c:scaling>
          <c:orientation val="minMax"/>
        </c:scaling>
        <c:axPos val="l"/>
        <c:majorGridlines/>
        <c:numFmt formatCode="General" sourceLinked="1"/>
        <c:majorTickMark val="none"/>
        <c:tickLblPos val="nextTo"/>
        <c:crossAx val="71458176"/>
        <c:crosses val="autoZero"/>
        <c:crossBetween val="between"/>
      </c:valAx>
    </c:plotArea>
    <c:legend>
      <c:legendPos val="r"/>
      <c:layout/>
    </c:legend>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Sheet9!$W$2</c:f>
              <c:strCache>
                <c:ptCount val="1"/>
                <c:pt idx="0">
                  <c:v>Yes</c:v>
                </c:pt>
              </c:strCache>
            </c:strRef>
          </c:tx>
          <c:cat>
            <c:strRef>
              <c:f>Sheet9!$V$3:$V$12</c:f>
              <c:strCache>
                <c:ptCount val="10"/>
                <c:pt idx="0">
                  <c:v>fill HBPNC card</c:v>
                </c:pt>
                <c:pt idx="1">
                  <c:v>measure weight of the baby</c:v>
                </c:pt>
                <c:pt idx="2">
                  <c:v>take temperature</c:v>
                </c:pt>
                <c:pt idx="3">
                  <c:v>measure respiratory rate</c:v>
                </c:pt>
                <c:pt idx="4">
                  <c:v>check for danger sign of new born</c:v>
                </c:pt>
                <c:pt idx="5">
                  <c:v>check for danger sign of mother</c:v>
                </c:pt>
                <c:pt idx="6">
                  <c:v>check when baby has been bathed first</c:v>
                </c:pt>
                <c:pt idx="7">
                  <c:v>is baby immunized with BCG.POLIO,HEP B</c:v>
                </c:pt>
                <c:pt idx="8">
                  <c:v>does baby need referral</c:v>
                </c:pt>
                <c:pt idx="9">
                  <c:v>is there any other problem</c:v>
                </c:pt>
              </c:strCache>
            </c:strRef>
          </c:cat>
          <c:val>
            <c:numRef>
              <c:f>Sheet9!$W$3:$W$12</c:f>
              <c:numCache>
                <c:formatCode>General</c:formatCode>
                <c:ptCount val="10"/>
                <c:pt idx="0">
                  <c:v>50</c:v>
                </c:pt>
                <c:pt idx="1">
                  <c:v>50</c:v>
                </c:pt>
                <c:pt idx="2">
                  <c:v>50</c:v>
                </c:pt>
                <c:pt idx="3">
                  <c:v>50</c:v>
                </c:pt>
                <c:pt idx="4">
                  <c:v>50</c:v>
                </c:pt>
                <c:pt idx="5">
                  <c:v>39</c:v>
                </c:pt>
                <c:pt idx="6">
                  <c:v>26</c:v>
                </c:pt>
                <c:pt idx="7">
                  <c:v>24</c:v>
                </c:pt>
                <c:pt idx="8">
                  <c:v>31</c:v>
                </c:pt>
                <c:pt idx="9">
                  <c:v>36</c:v>
                </c:pt>
              </c:numCache>
            </c:numRef>
          </c:val>
        </c:ser>
        <c:ser>
          <c:idx val="1"/>
          <c:order val="1"/>
          <c:tx>
            <c:strRef>
              <c:f>Sheet9!$X$2</c:f>
              <c:strCache>
                <c:ptCount val="1"/>
                <c:pt idx="0">
                  <c:v>No</c:v>
                </c:pt>
              </c:strCache>
            </c:strRef>
          </c:tx>
          <c:cat>
            <c:strRef>
              <c:f>Sheet9!$V$3:$V$12</c:f>
              <c:strCache>
                <c:ptCount val="10"/>
                <c:pt idx="0">
                  <c:v>fill HBPNC card</c:v>
                </c:pt>
                <c:pt idx="1">
                  <c:v>measure weight of the baby</c:v>
                </c:pt>
                <c:pt idx="2">
                  <c:v>take temperature</c:v>
                </c:pt>
                <c:pt idx="3">
                  <c:v>measure respiratory rate</c:v>
                </c:pt>
                <c:pt idx="4">
                  <c:v>check for danger sign of new born</c:v>
                </c:pt>
                <c:pt idx="5">
                  <c:v>check for danger sign of mother</c:v>
                </c:pt>
                <c:pt idx="6">
                  <c:v>check when baby has been bathed first</c:v>
                </c:pt>
                <c:pt idx="7">
                  <c:v>is baby immunized with BCG.POLIO,HEP B</c:v>
                </c:pt>
                <c:pt idx="8">
                  <c:v>does baby need referral</c:v>
                </c:pt>
                <c:pt idx="9">
                  <c:v>is there any other problem</c:v>
                </c:pt>
              </c:strCache>
            </c:strRef>
          </c:cat>
          <c:val>
            <c:numRef>
              <c:f>Sheet9!$X$3:$X$12</c:f>
              <c:numCache>
                <c:formatCode>General</c:formatCode>
                <c:ptCount val="10"/>
                <c:pt idx="0">
                  <c:v>0</c:v>
                </c:pt>
                <c:pt idx="1">
                  <c:v>0</c:v>
                </c:pt>
                <c:pt idx="2">
                  <c:v>0</c:v>
                </c:pt>
                <c:pt idx="3">
                  <c:v>0</c:v>
                </c:pt>
                <c:pt idx="4">
                  <c:v>0</c:v>
                </c:pt>
                <c:pt idx="5">
                  <c:v>11</c:v>
                </c:pt>
                <c:pt idx="6">
                  <c:v>24</c:v>
                </c:pt>
                <c:pt idx="7">
                  <c:v>26</c:v>
                </c:pt>
                <c:pt idx="8">
                  <c:v>19</c:v>
                </c:pt>
                <c:pt idx="9">
                  <c:v>14</c:v>
                </c:pt>
              </c:numCache>
            </c:numRef>
          </c:val>
        </c:ser>
        <c:ser>
          <c:idx val="2"/>
          <c:order val="2"/>
          <c:tx>
            <c:strRef>
              <c:f>Sheet9!$Y$2</c:f>
              <c:strCache>
                <c:ptCount val="1"/>
                <c:pt idx="0">
                  <c:v>Total</c:v>
                </c:pt>
              </c:strCache>
            </c:strRef>
          </c:tx>
          <c:cat>
            <c:strRef>
              <c:f>Sheet9!$V$3:$V$12</c:f>
              <c:strCache>
                <c:ptCount val="10"/>
                <c:pt idx="0">
                  <c:v>fill HBPNC card</c:v>
                </c:pt>
                <c:pt idx="1">
                  <c:v>measure weight of the baby</c:v>
                </c:pt>
                <c:pt idx="2">
                  <c:v>take temperature</c:v>
                </c:pt>
                <c:pt idx="3">
                  <c:v>measure respiratory rate</c:v>
                </c:pt>
                <c:pt idx="4">
                  <c:v>check for danger sign of new born</c:v>
                </c:pt>
                <c:pt idx="5">
                  <c:v>check for danger sign of mother</c:v>
                </c:pt>
                <c:pt idx="6">
                  <c:v>check when baby has been bathed first</c:v>
                </c:pt>
                <c:pt idx="7">
                  <c:v>is baby immunized with BCG.POLIO,HEP B</c:v>
                </c:pt>
                <c:pt idx="8">
                  <c:v>does baby need referral</c:v>
                </c:pt>
                <c:pt idx="9">
                  <c:v>is there any other problem</c:v>
                </c:pt>
              </c:strCache>
            </c:strRef>
          </c:cat>
          <c:val>
            <c:numRef>
              <c:f>Sheet9!$Y$3:$Y$12</c:f>
              <c:numCache>
                <c:formatCode>General</c:formatCode>
                <c:ptCount val="10"/>
                <c:pt idx="0">
                  <c:v>50</c:v>
                </c:pt>
                <c:pt idx="1">
                  <c:v>50</c:v>
                </c:pt>
                <c:pt idx="2">
                  <c:v>50</c:v>
                </c:pt>
                <c:pt idx="3">
                  <c:v>50</c:v>
                </c:pt>
                <c:pt idx="4">
                  <c:v>50</c:v>
                </c:pt>
                <c:pt idx="5">
                  <c:v>50</c:v>
                </c:pt>
                <c:pt idx="6">
                  <c:v>50</c:v>
                </c:pt>
                <c:pt idx="7">
                  <c:v>50</c:v>
                </c:pt>
                <c:pt idx="8">
                  <c:v>50</c:v>
                </c:pt>
                <c:pt idx="9">
                  <c:v>50</c:v>
                </c:pt>
              </c:numCache>
            </c:numRef>
          </c:val>
        </c:ser>
        <c:dLbls>
          <c:showVal val="1"/>
        </c:dLbls>
        <c:overlap val="-25"/>
        <c:axId val="71507968"/>
        <c:axId val="71509504"/>
      </c:barChart>
      <c:catAx>
        <c:axId val="71507968"/>
        <c:scaling>
          <c:orientation val="minMax"/>
        </c:scaling>
        <c:axPos val="b"/>
        <c:majorTickMark val="none"/>
        <c:tickLblPos val="nextTo"/>
        <c:crossAx val="71509504"/>
        <c:crosses val="autoZero"/>
        <c:auto val="1"/>
        <c:lblAlgn val="ctr"/>
        <c:lblOffset val="100"/>
      </c:catAx>
      <c:valAx>
        <c:axId val="71509504"/>
        <c:scaling>
          <c:orientation val="minMax"/>
        </c:scaling>
        <c:delete val="1"/>
        <c:axPos val="l"/>
        <c:numFmt formatCode="General" sourceLinked="1"/>
        <c:tickLblPos val="none"/>
        <c:crossAx val="71507968"/>
        <c:crosses val="autoZero"/>
        <c:crossBetween val="between"/>
      </c:valAx>
    </c:plotArea>
    <c:legend>
      <c:legendPos val="t"/>
      <c:layout/>
    </c:legend>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danger signs of mother</a:t>
            </a:r>
          </a:p>
        </c:rich>
      </c:tx>
      <c:layout/>
    </c:title>
    <c:plotArea>
      <c:layout/>
      <c:barChart>
        <c:barDir val="col"/>
        <c:grouping val="clustered"/>
        <c:ser>
          <c:idx val="0"/>
          <c:order val="0"/>
          <c:tx>
            <c:strRef>
              <c:f>Sheet9!$AJ$2</c:f>
              <c:strCache>
                <c:ptCount val="1"/>
                <c:pt idx="0">
                  <c:v>Yes</c:v>
                </c:pt>
              </c:strCache>
            </c:strRef>
          </c:tx>
          <c:cat>
            <c:strRef>
              <c:f>Sheet9!$AI$3:$AI$9</c:f>
              <c:strCache>
                <c:ptCount val="7"/>
                <c:pt idx="0">
                  <c:v>heavy bleeding</c:v>
                </c:pt>
                <c:pt idx="1">
                  <c:v>fever</c:v>
                </c:pt>
                <c:pt idx="2">
                  <c:v>convulsions/fits</c:v>
                </c:pt>
                <c:pt idx="3">
                  <c:v>severe pain abdomen</c:v>
                </c:pt>
                <c:pt idx="4">
                  <c:v>foul smelling discharge</c:v>
                </c:pt>
                <c:pt idx="5">
                  <c:v>is there any other problem</c:v>
                </c:pt>
                <c:pt idx="6">
                  <c:v>does mother need referral</c:v>
                </c:pt>
              </c:strCache>
            </c:strRef>
          </c:cat>
          <c:val>
            <c:numRef>
              <c:f>Sheet9!$AJ$3:$AJ$9</c:f>
              <c:numCache>
                <c:formatCode>General</c:formatCode>
                <c:ptCount val="7"/>
                <c:pt idx="0">
                  <c:v>41</c:v>
                </c:pt>
                <c:pt idx="1">
                  <c:v>41</c:v>
                </c:pt>
                <c:pt idx="2">
                  <c:v>36</c:v>
                </c:pt>
                <c:pt idx="3">
                  <c:v>39</c:v>
                </c:pt>
                <c:pt idx="4">
                  <c:v>39</c:v>
                </c:pt>
                <c:pt idx="5">
                  <c:v>37</c:v>
                </c:pt>
                <c:pt idx="6">
                  <c:v>29</c:v>
                </c:pt>
              </c:numCache>
            </c:numRef>
          </c:val>
        </c:ser>
        <c:ser>
          <c:idx val="1"/>
          <c:order val="1"/>
          <c:tx>
            <c:strRef>
              <c:f>Sheet9!$AK$2</c:f>
              <c:strCache>
                <c:ptCount val="1"/>
                <c:pt idx="0">
                  <c:v>No</c:v>
                </c:pt>
              </c:strCache>
            </c:strRef>
          </c:tx>
          <c:cat>
            <c:strRef>
              <c:f>Sheet9!$AI$3:$AI$9</c:f>
              <c:strCache>
                <c:ptCount val="7"/>
                <c:pt idx="0">
                  <c:v>heavy bleeding</c:v>
                </c:pt>
                <c:pt idx="1">
                  <c:v>fever</c:v>
                </c:pt>
                <c:pt idx="2">
                  <c:v>convulsions/fits</c:v>
                </c:pt>
                <c:pt idx="3">
                  <c:v>severe pain abdomen</c:v>
                </c:pt>
                <c:pt idx="4">
                  <c:v>foul smelling discharge</c:v>
                </c:pt>
                <c:pt idx="5">
                  <c:v>is there any other problem</c:v>
                </c:pt>
                <c:pt idx="6">
                  <c:v>does mother need referral</c:v>
                </c:pt>
              </c:strCache>
            </c:strRef>
          </c:cat>
          <c:val>
            <c:numRef>
              <c:f>Sheet9!$AK$3:$AK$9</c:f>
              <c:numCache>
                <c:formatCode>General</c:formatCode>
                <c:ptCount val="7"/>
                <c:pt idx="0">
                  <c:v>9</c:v>
                </c:pt>
                <c:pt idx="1">
                  <c:v>9</c:v>
                </c:pt>
                <c:pt idx="2">
                  <c:v>14</c:v>
                </c:pt>
                <c:pt idx="3">
                  <c:v>11</c:v>
                </c:pt>
                <c:pt idx="4">
                  <c:v>9</c:v>
                </c:pt>
                <c:pt idx="5">
                  <c:v>13</c:v>
                </c:pt>
                <c:pt idx="6">
                  <c:v>21</c:v>
                </c:pt>
              </c:numCache>
            </c:numRef>
          </c:val>
        </c:ser>
        <c:ser>
          <c:idx val="2"/>
          <c:order val="2"/>
          <c:tx>
            <c:strRef>
              <c:f>Sheet9!$AL$2</c:f>
              <c:strCache>
                <c:ptCount val="1"/>
                <c:pt idx="0">
                  <c:v>Total</c:v>
                </c:pt>
              </c:strCache>
            </c:strRef>
          </c:tx>
          <c:cat>
            <c:strRef>
              <c:f>Sheet9!$AI$3:$AI$9</c:f>
              <c:strCache>
                <c:ptCount val="7"/>
                <c:pt idx="0">
                  <c:v>heavy bleeding</c:v>
                </c:pt>
                <c:pt idx="1">
                  <c:v>fever</c:v>
                </c:pt>
                <c:pt idx="2">
                  <c:v>convulsions/fits</c:v>
                </c:pt>
                <c:pt idx="3">
                  <c:v>severe pain abdomen</c:v>
                </c:pt>
                <c:pt idx="4">
                  <c:v>foul smelling discharge</c:v>
                </c:pt>
                <c:pt idx="5">
                  <c:v>is there any other problem</c:v>
                </c:pt>
                <c:pt idx="6">
                  <c:v>does mother need referral</c:v>
                </c:pt>
              </c:strCache>
            </c:strRef>
          </c:cat>
          <c:val>
            <c:numRef>
              <c:f>Sheet9!$AL$3:$AL$9</c:f>
              <c:numCache>
                <c:formatCode>General</c:formatCode>
                <c:ptCount val="7"/>
                <c:pt idx="0">
                  <c:v>50</c:v>
                </c:pt>
                <c:pt idx="1">
                  <c:v>50</c:v>
                </c:pt>
                <c:pt idx="2">
                  <c:v>50</c:v>
                </c:pt>
                <c:pt idx="3">
                  <c:v>50</c:v>
                </c:pt>
                <c:pt idx="4">
                  <c:v>50</c:v>
                </c:pt>
                <c:pt idx="5">
                  <c:v>50</c:v>
                </c:pt>
                <c:pt idx="6">
                  <c:v>50</c:v>
                </c:pt>
              </c:numCache>
            </c:numRef>
          </c:val>
        </c:ser>
        <c:dLbls>
          <c:showVal val="1"/>
        </c:dLbls>
        <c:overlap val="-25"/>
        <c:axId val="71553024"/>
        <c:axId val="71554560"/>
      </c:barChart>
      <c:catAx>
        <c:axId val="71553024"/>
        <c:scaling>
          <c:orientation val="minMax"/>
        </c:scaling>
        <c:axPos val="b"/>
        <c:majorTickMark val="none"/>
        <c:tickLblPos val="nextTo"/>
        <c:crossAx val="71554560"/>
        <c:crosses val="autoZero"/>
        <c:auto val="1"/>
        <c:lblAlgn val="ctr"/>
        <c:lblOffset val="100"/>
      </c:catAx>
      <c:valAx>
        <c:axId val="71554560"/>
        <c:scaling>
          <c:orientation val="minMax"/>
        </c:scaling>
        <c:delete val="1"/>
        <c:axPos val="l"/>
        <c:numFmt formatCode="General" sourceLinked="1"/>
        <c:tickLblPos val="none"/>
        <c:crossAx val="71553024"/>
        <c:crosses val="autoZero"/>
        <c:crossBetween val="between"/>
      </c:valAx>
    </c:plotArea>
    <c:legend>
      <c:legendPos val="t"/>
      <c:layout/>
    </c:legend>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Sheet8!$AE$2</c:f>
              <c:strCache>
                <c:ptCount val="1"/>
                <c:pt idx="0">
                  <c:v>yes</c:v>
                </c:pt>
              </c:strCache>
            </c:strRef>
          </c:tx>
          <c:cat>
            <c:strRef>
              <c:f>Sheet8!$AD$3:$AD$11</c:f>
              <c:strCache>
                <c:ptCount val="9"/>
                <c:pt idx="0">
                  <c:v> convulsions/fit</c:v>
                </c:pt>
                <c:pt idx="1">
                  <c:v>fast breathing</c:v>
                </c:pt>
                <c:pt idx="2">
                  <c:v>chest indrawing</c:v>
                </c:pt>
                <c:pt idx="3">
                  <c:v>not able to feed or stopped</c:v>
                </c:pt>
                <c:pt idx="4">
                  <c:v> abnormal temperature</c:v>
                </c:pt>
                <c:pt idx="5">
                  <c:v>poor activity/lethargy</c:v>
                </c:pt>
                <c:pt idx="6">
                  <c:v>birth weight less than 2000gm</c:v>
                </c:pt>
                <c:pt idx="7">
                  <c:v>10 or more skin pustules or 1 large boil</c:v>
                </c:pt>
                <c:pt idx="8">
                  <c:v>yellow soles or palms</c:v>
                </c:pt>
              </c:strCache>
            </c:strRef>
          </c:cat>
          <c:val>
            <c:numRef>
              <c:f>Sheet8!$AE$3:$AE$11</c:f>
              <c:numCache>
                <c:formatCode>General</c:formatCode>
                <c:ptCount val="9"/>
                <c:pt idx="0">
                  <c:v>33</c:v>
                </c:pt>
                <c:pt idx="1">
                  <c:v>39</c:v>
                </c:pt>
                <c:pt idx="2">
                  <c:v>45</c:v>
                </c:pt>
                <c:pt idx="3">
                  <c:v>38</c:v>
                </c:pt>
                <c:pt idx="4">
                  <c:v>44</c:v>
                </c:pt>
                <c:pt idx="5">
                  <c:v>30</c:v>
                </c:pt>
                <c:pt idx="6">
                  <c:v>45</c:v>
                </c:pt>
                <c:pt idx="7">
                  <c:v>37</c:v>
                </c:pt>
                <c:pt idx="8">
                  <c:v>35</c:v>
                </c:pt>
              </c:numCache>
            </c:numRef>
          </c:val>
        </c:ser>
        <c:ser>
          <c:idx val="1"/>
          <c:order val="1"/>
          <c:tx>
            <c:strRef>
              <c:f>Sheet8!$AF$2</c:f>
              <c:strCache>
                <c:ptCount val="1"/>
                <c:pt idx="0">
                  <c:v>no</c:v>
                </c:pt>
              </c:strCache>
            </c:strRef>
          </c:tx>
          <c:cat>
            <c:strRef>
              <c:f>Sheet8!$AD$3:$AD$11</c:f>
              <c:strCache>
                <c:ptCount val="9"/>
                <c:pt idx="0">
                  <c:v> convulsions/fit</c:v>
                </c:pt>
                <c:pt idx="1">
                  <c:v>fast breathing</c:v>
                </c:pt>
                <c:pt idx="2">
                  <c:v>chest indrawing</c:v>
                </c:pt>
                <c:pt idx="3">
                  <c:v>not able to feed or stopped</c:v>
                </c:pt>
                <c:pt idx="4">
                  <c:v> abnormal temperature</c:v>
                </c:pt>
                <c:pt idx="5">
                  <c:v>poor activity/lethargy</c:v>
                </c:pt>
                <c:pt idx="6">
                  <c:v>birth weight less than 2000gm</c:v>
                </c:pt>
                <c:pt idx="7">
                  <c:v>10 or more skin pustules or 1 large boil</c:v>
                </c:pt>
                <c:pt idx="8">
                  <c:v>yellow soles or palms</c:v>
                </c:pt>
              </c:strCache>
            </c:strRef>
          </c:cat>
          <c:val>
            <c:numRef>
              <c:f>Sheet8!$AF$3:$AF$11</c:f>
              <c:numCache>
                <c:formatCode>General</c:formatCode>
                <c:ptCount val="9"/>
                <c:pt idx="0">
                  <c:v>17</c:v>
                </c:pt>
                <c:pt idx="1">
                  <c:v>11</c:v>
                </c:pt>
                <c:pt idx="2">
                  <c:v>5</c:v>
                </c:pt>
                <c:pt idx="3">
                  <c:v>12</c:v>
                </c:pt>
                <c:pt idx="4">
                  <c:v>6</c:v>
                </c:pt>
                <c:pt idx="5">
                  <c:v>20</c:v>
                </c:pt>
                <c:pt idx="6">
                  <c:v>5</c:v>
                </c:pt>
                <c:pt idx="7">
                  <c:v>13</c:v>
                </c:pt>
                <c:pt idx="8">
                  <c:v>15</c:v>
                </c:pt>
              </c:numCache>
            </c:numRef>
          </c:val>
        </c:ser>
        <c:ser>
          <c:idx val="2"/>
          <c:order val="2"/>
          <c:tx>
            <c:strRef>
              <c:f>Sheet8!$AG$2</c:f>
              <c:strCache>
                <c:ptCount val="1"/>
                <c:pt idx="0">
                  <c:v>total</c:v>
                </c:pt>
              </c:strCache>
            </c:strRef>
          </c:tx>
          <c:cat>
            <c:strRef>
              <c:f>Sheet8!$AD$3:$AD$11</c:f>
              <c:strCache>
                <c:ptCount val="9"/>
                <c:pt idx="0">
                  <c:v> convulsions/fit</c:v>
                </c:pt>
                <c:pt idx="1">
                  <c:v>fast breathing</c:v>
                </c:pt>
                <c:pt idx="2">
                  <c:v>chest indrawing</c:v>
                </c:pt>
                <c:pt idx="3">
                  <c:v>not able to feed or stopped</c:v>
                </c:pt>
                <c:pt idx="4">
                  <c:v> abnormal temperature</c:v>
                </c:pt>
                <c:pt idx="5">
                  <c:v>poor activity/lethargy</c:v>
                </c:pt>
                <c:pt idx="6">
                  <c:v>birth weight less than 2000gm</c:v>
                </c:pt>
                <c:pt idx="7">
                  <c:v>10 or more skin pustules or 1 large boil</c:v>
                </c:pt>
                <c:pt idx="8">
                  <c:v>yellow soles or palms</c:v>
                </c:pt>
              </c:strCache>
            </c:strRef>
          </c:cat>
          <c:val>
            <c:numRef>
              <c:f>Sheet8!$AG$3:$AG$11</c:f>
              <c:numCache>
                <c:formatCode>General</c:formatCode>
                <c:ptCount val="9"/>
                <c:pt idx="0">
                  <c:v>50</c:v>
                </c:pt>
                <c:pt idx="1">
                  <c:v>50</c:v>
                </c:pt>
                <c:pt idx="2">
                  <c:v>50</c:v>
                </c:pt>
                <c:pt idx="3">
                  <c:v>50</c:v>
                </c:pt>
                <c:pt idx="4">
                  <c:v>50</c:v>
                </c:pt>
                <c:pt idx="5">
                  <c:v>50</c:v>
                </c:pt>
                <c:pt idx="6">
                  <c:v>50</c:v>
                </c:pt>
                <c:pt idx="7">
                  <c:v>50</c:v>
                </c:pt>
                <c:pt idx="8">
                  <c:v>50</c:v>
                </c:pt>
              </c:numCache>
            </c:numRef>
          </c:val>
        </c:ser>
        <c:axId val="71586176"/>
        <c:axId val="71587712"/>
      </c:barChart>
      <c:catAx>
        <c:axId val="71586176"/>
        <c:scaling>
          <c:orientation val="minMax"/>
        </c:scaling>
        <c:axPos val="b"/>
        <c:tickLblPos val="nextTo"/>
        <c:crossAx val="71587712"/>
        <c:crosses val="autoZero"/>
        <c:auto val="1"/>
        <c:lblAlgn val="ctr"/>
        <c:lblOffset val="100"/>
      </c:catAx>
      <c:valAx>
        <c:axId val="71587712"/>
        <c:scaling>
          <c:orientation val="minMax"/>
        </c:scaling>
        <c:axPos val="l"/>
        <c:majorGridlines/>
        <c:numFmt formatCode="General" sourceLinked="1"/>
        <c:tickLblPos val="nextTo"/>
        <c:crossAx val="71586176"/>
        <c:crosses val="autoZero"/>
        <c:crossBetween val="between"/>
      </c:valAx>
    </c:plotArea>
    <c:legend>
      <c:legendPos val="r"/>
      <c:layout/>
    </c:legend>
    <c:plotVisOnly val="1"/>
  </c:chart>
  <c:externalData r:id="rId1"/>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5/3/2013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5/3/2013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5/3/2013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5/3/2013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5/3/2013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5/3/2013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5/3/2013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5/3/2013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
            </a:r>
            <a:br>
              <a:rPr lang="en-US" b="1" dirty="0" smtClean="0"/>
            </a:br>
            <a:r>
              <a:rPr lang="en-US" dirty="0" smtClean="0"/>
              <a:t/>
            </a:r>
            <a:br>
              <a:rPr lang="en-US" dirty="0" smtClean="0"/>
            </a:br>
            <a:r>
              <a:rPr lang="en-US" b="1" dirty="0" smtClean="0"/>
              <a:t>“Concurrent Evaluation of Home Based Postnatal Care in District Yamunanagar, Haryana”</a:t>
            </a:r>
            <a:r>
              <a:rPr lang="en-US" dirty="0" smtClean="0"/>
              <a:t/>
            </a:r>
            <a:br>
              <a:rPr lang="en-US" dirty="0" smtClean="0"/>
            </a:br>
            <a:endParaRPr lang="en-US" dirty="0"/>
          </a:p>
        </p:txBody>
      </p:sp>
      <p:sp>
        <p:nvSpPr>
          <p:cNvPr id="3" name="Subtitle 2"/>
          <p:cNvSpPr>
            <a:spLocks noGrp="1"/>
          </p:cNvSpPr>
          <p:nvPr>
            <p:ph type="subTitle" idx="1"/>
          </p:nvPr>
        </p:nvSpPr>
        <p:spPr/>
        <p:txBody>
          <a:bodyPr>
            <a:normAutofit fontScale="92500" lnSpcReduction="20000"/>
          </a:bodyPr>
          <a:lstStyle/>
          <a:p>
            <a:r>
              <a:rPr lang="en-US" b="1" dirty="0" smtClean="0"/>
              <a:t>by</a:t>
            </a:r>
            <a:endParaRPr lang="en-US" dirty="0" smtClean="0"/>
          </a:p>
          <a:p>
            <a:r>
              <a:rPr lang="en-US" dirty="0" err="1" smtClean="0"/>
              <a:t>Dr.Reema</a:t>
            </a:r>
            <a:r>
              <a:rPr lang="en-US" dirty="0" smtClean="0"/>
              <a:t> </a:t>
            </a:r>
            <a:r>
              <a:rPr lang="en-US" dirty="0" err="1" smtClean="0"/>
              <a:t>Chahal</a:t>
            </a:r>
            <a:endParaRPr lang="en-US" dirty="0" smtClean="0"/>
          </a:p>
          <a:p>
            <a:r>
              <a:rPr lang="en-US" dirty="0" smtClean="0"/>
              <a:t>Roll No. PG/11/078</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762000" y="1752600"/>
          <a:ext cx="72390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US" dirty="0" smtClean="0"/>
              <a:t>Documentation</a:t>
            </a:r>
            <a:br>
              <a:rPr lang="en-US" dirty="0" smtClean="0"/>
            </a:br>
            <a:r>
              <a:rPr lang="en-US" dirty="0" smtClean="0"/>
              <a:t>counter signature by supervisor on HBPNC cards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i="1" dirty="0" smtClean="0"/>
              <a:t> </a:t>
            </a:r>
            <a:endParaRPr lang="en-US" dirty="0" smtClean="0"/>
          </a:p>
          <a:p>
            <a:endParaRPr lang="en-US" dirty="0"/>
          </a:p>
        </p:txBody>
      </p:sp>
      <p:sp>
        <p:nvSpPr>
          <p:cNvPr id="2" name="Title 1"/>
          <p:cNvSpPr>
            <a:spLocks noGrp="1"/>
          </p:cNvSpPr>
          <p:nvPr>
            <p:ph type="title"/>
          </p:nvPr>
        </p:nvSpPr>
        <p:spPr/>
        <p:txBody>
          <a:bodyPr/>
          <a:lstStyle/>
          <a:p>
            <a:r>
              <a:rPr lang="en-US" dirty="0" smtClean="0"/>
              <a:t>HBPNC Cards</a:t>
            </a:r>
            <a:endParaRPr lang="en-US" dirty="0"/>
          </a:p>
        </p:txBody>
      </p:sp>
      <p:graphicFrame>
        <p:nvGraphicFramePr>
          <p:cNvPr id="4" name="Chart 3"/>
          <p:cNvGraphicFramePr/>
          <p:nvPr/>
        </p:nvGraphicFramePr>
        <p:xfrm>
          <a:off x="1371600" y="1219200"/>
          <a:ext cx="6934200" cy="4648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26" name="Picture 2" descr="D:\nrhm\hbpnc\bhiwani\pics\Photo2259.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Birth preparedness by ASHA</a:t>
            </a:r>
            <a:endParaRPr lang="en-US" dirty="0"/>
          </a:p>
        </p:txBody>
      </p:sp>
      <p:sp>
        <p:nvSpPr>
          <p:cNvPr id="2" name="Title 1"/>
          <p:cNvSpPr>
            <a:spLocks noGrp="1"/>
          </p:cNvSpPr>
          <p:nvPr>
            <p:ph type="title"/>
          </p:nvPr>
        </p:nvSpPr>
        <p:spPr/>
        <p:txBody>
          <a:bodyPr>
            <a:normAutofit/>
          </a:bodyPr>
          <a:lstStyle/>
          <a:p>
            <a:pPr lvl="0"/>
            <a:r>
              <a:rPr lang="en-US" dirty="0" smtClean="0"/>
              <a:t>ASHA knowledge and practices</a:t>
            </a:r>
            <a:endParaRPr lang="en-US" dirty="0"/>
          </a:p>
        </p:txBody>
      </p:sp>
      <p:graphicFrame>
        <p:nvGraphicFramePr>
          <p:cNvPr id="4" name="Chart 3"/>
          <p:cNvGraphicFramePr/>
          <p:nvPr/>
        </p:nvGraphicFramePr>
        <p:xfrm>
          <a:off x="2133600" y="2438400"/>
          <a:ext cx="4572000" cy="32575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a:bodyPr>
          <a:lstStyle/>
          <a:p>
            <a:r>
              <a:rPr lang="en-US" dirty="0" smtClean="0"/>
              <a:t>Danger signs of new born</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US" dirty="0" smtClean="0"/>
              <a:t>The local signs of illness of baby</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US" dirty="0" smtClean="0"/>
              <a:t>What to do at home visit for HBPNC</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smtClean="0"/>
              <a:t>The danger signs of mother</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normAutofit/>
          </a:bodyPr>
          <a:lstStyle/>
          <a:p>
            <a:r>
              <a:rPr lang="en-US" dirty="0" smtClean="0"/>
              <a:t>Counseling and assistance</a:t>
            </a:r>
            <a:endParaRPr lang="en-US" dirty="0"/>
          </a:p>
        </p:txBody>
      </p:sp>
      <p:graphicFrame>
        <p:nvGraphicFramePr>
          <p:cNvPr id="4" name="Chart 3"/>
          <p:cNvGraphicFramePr/>
          <p:nvPr/>
        </p:nvGraphicFramePr>
        <p:xfrm>
          <a:off x="533400" y="1604962"/>
          <a:ext cx="7772400" cy="441483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pPr lvl="0"/>
            <a:r>
              <a:rPr lang="en-US" dirty="0" smtClean="0"/>
              <a:t>Logistic</a:t>
            </a:r>
            <a:br>
              <a:rPr lang="en-US" dirty="0" smtClean="0"/>
            </a:br>
            <a:r>
              <a:rPr lang="en-US" dirty="0" smtClean="0"/>
              <a:t>ASHA drug kit completeness </a:t>
            </a:r>
            <a:br>
              <a:rPr lang="en-US" dirty="0" smtClean="0"/>
            </a:b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None/>
            </a:pPr>
            <a:r>
              <a:rPr lang="en-US" b="1" i="1" u="sng" dirty="0" smtClean="0"/>
              <a:t>Aim</a:t>
            </a:r>
            <a:endParaRPr lang="en-US" dirty="0" smtClean="0"/>
          </a:p>
          <a:p>
            <a:pPr>
              <a:buNone/>
            </a:pPr>
            <a:r>
              <a:rPr lang="en-US" b="1" dirty="0" smtClean="0"/>
              <a:t> </a:t>
            </a:r>
            <a:r>
              <a:rPr lang="en-US" dirty="0" smtClean="0"/>
              <a:t> To find out the gaps in Home Based Postnatal Newborn Care programme in district Yamunanagar, Haryana</a:t>
            </a:r>
          </a:p>
          <a:p>
            <a:pPr>
              <a:buNone/>
            </a:pPr>
            <a:r>
              <a:rPr lang="en-US" b="1" i="1" dirty="0" smtClean="0"/>
              <a:t> </a:t>
            </a:r>
            <a:endParaRPr lang="en-US" dirty="0" smtClean="0"/>
          </a:p>
          <a:p>
            <a:pPr>
              <a:buNone/>
            </a:pPr>
            <a:r>
              <a:rPr lang="en-US" b="1" i="1" u="sng" dirty="0" smtClean="0"/>
              <a:t>Objective</a:t>
            </a:r>
            <a:endParaRPr lang="en-US" dirty="0" smtClean="0"/>
          </a:p>
          <a:p>
            <a:pPr lvl="0"/>
            <a:r>
              <a:rPr lang="en-US" dirty="0" smtClean="0"/>
              <a:t>To identify the strengths and weaknesses of the programme.</a:t>
            </a:r>
          </a:p>
          <a:p>
            <a:pPr lvl="0"/>
            <a:r>
              <a:rPr lang="en-US" dirty="0" smtClean="0"/>
              <a:t>To identify the factors responsible for such strengths and weaknesses.</a:t>
            </a:r>
          </a:p>
          <a:p>
            <a:pPr lvl="0"/>
            <a:r>
              <a:rPr lang="en-US" dirty="0" smtClean="0"/>
              <a:t>To suggest corrective and remedial measures.</a:t>
            </a:r>
          </a:p>
          <a:p>
            <a:endParaRPr lang="en-US" dirty="0"/>
          </a:p>
        </p:txBody>
      </p:sp>
      <p:sp>
        <p:nvSpPr>
          <p:cNvPr id="2" name="Title 1"/>
          <p:cNvSpPr>
            <a:spLocks noGrp="1"/>
          </p:cNvSpPr>
          <p:nvPr>
            <p:ph type="title"/>
          </p:nvPr>
        </p:nvSpPr>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a:bodyPr>
          <a:lstStyle/>
          <a:p>
            <a:pPr lvl="0"/>
            <a:r>
              <a:rPr lang="en-US" dirty="0" smtClean="0"/>
              <a:t>Referral</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a:bodyPr>
          <a:lstStyle/>
          <a:p>
            <a:pPr lvl="0"/>
            <a:r>
              <a:rPr lang="en-US" dirty="0" smtClean="0"/>
              <a:t>Household</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smtClean="0"/>
              <a:t> Place of delivery</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smtClean="0"/>
              <a:t>Neonatal Health</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smtClean="0"/>
              <a:t>mother knowledge</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dirty="0" smtClean="0"/>
              <a:t>Training</a:t>
            </a:r>
          </a:p>
          <a:p>
            <a:pPr lvl="0"/>
            <a:r>
              <a:rPr lang="en-US" dirty="0" smtClean="0"/>
              <a:t>Logistic</a:t>
            </a:r>
          </a:p>
          <a:p>
            <a:pPr lvl="0"/>
            <a:r>
              <a:rPr lang="en-US" smtClean="0"/>
              <a:t>supervision</a:t>
            </a:r>
            <a:endParaRPr lang="en-US" dirty="0" smtClean="0"/>
          </a:p>
          <a:p>
            <a:pPr lvl="0"/>
            <a:r>
              <a:rPr lang="en-US" dirty="0" smtClean="0"/>
              <a:t>Correct information on HBPNC cards.</a:t>
            </a:r>
          </a:p>
          <a:p>
            <a:pPr lvl="0"/>
            <a:r>
              <a:rPr lang="en-US" dirty="0" smtClean="0"/>
              <a:t>The hierarchy of command needs to be followed from the district level up to ASHA</a:t>
            </a:r>
            <a:endParaRPr lang="en-US" dirty="0" smtClean="0"/>
          </a:p>
          <a:p>
            <a:pPr lvl="0"/>
            <a:r>
              <a:rPr lang="en-US" dirty="0" smtClean="0"/>
              <a:t>The </a:t>
            </a:r>
            <a:r>
              <a:rPr lang="en-US" dirty="0" smtClean="0"/>
              <a:t>monthly meetings at the PHC level should have HBPNC as an agenda. </a:t>
            </a:r>
          </a:p>
          <a:p>
            <a:pPr lvl="0"/>
            <a:r>
              <a:rPr lang="en-US" dirty="0" smtClean="0"/>
              <a:t>The pending payments of ASHA should be made which will aid as motivating factor</a:t>
            </a:r>
          </a:p>
        </p:txBody>
      </p:sp>
      <p:sp>
        <p:nvSpPr>
          <p:cNvPr id="2" name="Title 1"/>
          <p:cNvSpPr>
            <a:spLocks noGrp="1"/>
          </p:cNvSpPr>
          <p:nvPr>
            <p:ph type="title"/>
          </p:nvPr>
        </p:nvSpPr>
        <p:spPr/>
        <p:txBody>
          <a:bodyPr/>
          <a:lstStyle/>
          <a:p>
            <a:r>
              <a:rPr lang="en-US" b="1" i="1" u="sng" dirty="0" smtClean="0"/>
              <a:t>RECOMMENDATIONS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en-US" sz="7200" dirty="0" smtClean="0">
              <a:latin typeface="Academy Engraved LET" pitchFamily="2" charset="0"/>
            </a:endParaRPr>
          </a:p>
          <a:p>
            <a:pPr algn="ctr">
              <a:buNone/>
            </a:pPr>
            <a:r>
              <a:rPr lang="en-US" sz="7200" dirty="0" smtClean="0">
                <a:latin typeface="Academy Engraved LET" pitchFamily="2" charset="0"/>
              </a:rPr>
              <a:t>THANK YOU</a:t>
            </a:r>
            <a:endParaRPr lang="en-US" sz="7200" dirty="0">
              <a:latin typeface="Academy Engraved LET" pitchFamily="2" charset="0"/>
            </a:endParaRPr>
          </a:p>
        </p:txBody>
      </p:sp>
      <p:sp>
        <p:nvSpPr>
          <p:cNvPr id="2" name="Title 1"/>
          <p:cNvSpPr>
            <a:spLocks noGrp="1"/>
          </p:cNvSpPr>
          <p:nvPr>
            <p:ph type="title"/>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b="1" dirty="0" smtClean="0"/>
              <a:t>VISIT	</a:t>
            </a:r>
            <a:endParaRPr lang="en-US" dirty="0" smtClean="0"/>
          </a:p>
          <a:p>
            <a:pPr>
              <a:buNone/>
            </a:pPr>
            <a:endParaRPr lang="en-US" dirty="0" smtClean="0"/>
          </a:p>
          <a:p>
            <a:endParaRPr lang="en-US" dirty="0" smtClean="0"/>
          </a:p>
          <a:p>
            <a:endParaRPr lang="en-US" dirty="0"/>
          </a:p>
        </p:txBody>
      </p:sp>
      <p:sp>
        <p:nvSpPr>
          <p:cNvPr id="2" name="Title 1"/>
          <p:cNvSpPr>
            <a:spLocks noGrp="1"/>
          </p:cNvSpPr>
          <p:nvPr>
            <p:ph type="title"/>
          </p:nvPr>
        </p:nvSpPr>
        <p:spPr/>
        <p:txBody>
          <a:bodyPr>
            <a:normAutofit fontScale="90000"/>
          </a:bodyPr>
          <a:lstStyle/>
          <a:p>
            <a:r>
              <a:rPr lang="en-US" b="1" i="1" u="sng" dirty="0" smtClean="0"/>
              <a:t>HOME BASED POST NATAL CARE (HBPNC)</a:t>
            </a:r>
            <a:endParaRPr lang="en-US" dirty="0"/>
          </a:p>
        </p:txBody>
      </p:sp>
      <p:sp>
        <p:nvSpPr>
          <p:cNvPr id="5" name="Rectangle 4"/>
          <p:cNvSpPr/>
          <p:nvPr/>
        </p:nvSpPr>
        <p:spPr>
          <a:xfrm>
            <a:off x="609600" y="2274838"/>
            <a:ext cx="4343400" cy="2585323"/>
          </a:xfrm>
          <a:prstGeom prst="rect">
            <a:avLst/>
          </a:prstGeom>
        </p:spPr>
        <p:txBody>
          <a:bodyPr wrap="square">
            <a:spAutoFit/>
          </a:bodyPr>
          <a:lstStyle/>
          <a:p>
            <a:r>
              <a:rPr lang="en-US" dirty="0" smtClean="0"/>
              <a:t>ASHA is the critical link between the community and the health system at the grass root level. The HBPNC package has been designed to enable ASHA workers to provide post natal services to newborns and mothers at home and birth preparedness with the family of pregnant women as well</a:t>
            </a:r>
            <a:endParaRPr lang="en-US" dirty="0"/>
          </a:p>
        </p:txBody>
      </p:sp>
      <p:pic>
        <p:nvPicPr>
          <p:cNvPr id="1026" name="Picture 2" descr="D:\nrhm\hbpnc\ynr\pics\DSC02347.JPG"/>
          <p:cNvPicPr>
            <a:picLocks noChangeAspect="1" noChangeArrowheads="1"/>
          </p:cNvPicPr>
          <p:nvPr/>
        </p:nvPicPr>
        <p:blipFill>
          <a:blip r:embed="rId2" cstate="print"/>
          <a:srcRect/>
          <a:stretch>
            <a:fillRect/>
          </a:stretch>
        </p:blipFill>
        <p:spPr bwMode="auto">
          <a:xfrm>
            <a:off x="4876800" y="1447800"/>
            <a:ext cx="4267200" cy="51054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Birth Preparedness Visit-Between 8</a:t>
            </a:r>
            <a:r>
              <a:rPr lang="en-US" baseline="30000" dirty="0" smtClean="0"/>
              <a:t>th</a:t>
            </a:r>
            <a:r>
              <a:rPr lang="en-US" dirty="0" smtClean="0"/>
              <a:t> to 9</a:t>
            </a:r>
            <a:r>
              <a:rPr lang="en-US" baseline="30000" dirty="0" smtClean="0"/>
              <a:t>th</a:t>
            </a:r>
            <a:r>
              <a:rPr lang="en-US" dirty="0" smtClean="0"/>
              <a:t> month of pregnancy</a:t>
            </a:r>
          </a:p>
          <a:p>
            <a:r>
              <a:rPr lang="en-US" dirty="0" smtClean="0"/>
              <a:t>1st visit-Day 1- Day of birth</a:t>
            </a:r>
          </a:p>
          <a:p>
            <a:r>
              <a:rPr lang="en-US" dirty="0" smtClean="0"/>
              <a:t>2nd visit -Day 2-3 after birth</a:t>
            </a:r>
          </a:p>
          <a:p>
            <a:r>
              <a:rPr lang="en-US" dirty="0" smtClean="0"/>
              <a:t>3rd visit -Day 5-7 after birth</a:t>
            </a:r>
          </a:p>
          <a:p>
            <a:r>
              <a:rPr lang="en-US" dirty="0" smtClean="0"/>
              <a:t>4th visit -Day 14-17 after Birth</a:t>
            </a:r>
          </a:p>
          <a:p>
            <a:r>
              <a:rPr lang="en-US" dirty="0" smtClean="0"/>
              <a:t>5th visit -Day 23-28 after Birth</a:t>
            </a:r>
          </a:p>
          <a:p>
            <a:r>
              <a:rPr lang="en-US" dirty="0" smtClean="0"/>
              <a:t>6th visit -42-45 days after Birth</a:t>
            </a:r>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r>
              <a:rPr lang="en-US" b="1" dirty="0" smtClean="0"/>
              <a:t>Material &amp; Booklets that should be available with ASHA for HBPNC-</a:t>
            </a:r>
            <a:endParaRPr lang="en-US" dirty="0" smtClean="0"/>
          </a:p>
          <a:p>
            <a:pPr lvl="0"/>
            <a:r>
              <a:rPr lang="en-US" dirty="0" smtClean="0"/>
              <a:t>HBPNC </a:t>
            </a:r>
            <a:r>
              <a:rPr lang="en-US" dirty="0" smtClean="0"/>
              <a:t>cards</a:t>
            </a:r>
          </a:p>
          <a:p>
            <a:pPr lvl="0"/>
            <a:r>
              <a:rPr lang="en-US" dirty="0" smtClean="0"/>
              <a:t> </a:t>
            </a:r>
            <a:r>
              <a:rPr lang="en-US" dirty="0" smtClean="0"/>
              <a:t>Referral cards</a:t>
            </a:r>
          </a:p>
          <a:p>
            <a:pPr lvl="0"/>
            <a:r>
              <a:rPr lang="en-US" dirty="0" smtClean="0"/>
              <a:t> </a:t>
            </a:r>
            <a:r>
              <a:rPr lang="en-US" dirty="0" smtClean="0"/>
              <a:t>ASHA Drug kit (should be replenished regularly) </a:t>
            </a:r>
          </a:p>
          <a:p>
            <a:pPr lvl="0">
              <a:buNone/>
            </a:pPr>
            <a:r>
              <a:rPr lang="en-US" dirty="0" smtClean="0"/>
              <a:t> </a:t>
            </a:r>
            <a:r>
              <a:rPr lang="en-US" dirty="0" smtClean="0"/>
              <a:t>Functional Digital Thermometer, Salter weighing scale(and the equipment should           be reviewed and refurbished as required)</a:t>
            </a:r>
          </a:p>
          <a:p>
            <a:pPr lvl="0">
              <a:buNone/>
            </a:pPr>
            <a:r>
              <a:rPr lang="en-US" dirty="0" smtClean="0"/>
              <a:t>Booklets </a:t>
            </a:r>
            <a:r>
              <a:rPr lang="en-US" dirty="0" smtClean="0"/>
              <a:t>(Flip Chart, Bal </a:t>
            </a:r>
            <a:r>
              <a:rPr lang="en-US" dirty="0" err="1" smtClean="0"/>
              <a:t>Poshan</a:t>
            </a:r>
            <a:r>
              <a:rPr lang="en-US" dirty="0" smtClean="0"/>
              <a:t> </a:t>
            </a:r>
            <a:r>
              <a:rPr lang="en-US" dirty="0" err="1" smtClean="0"/>
              <a:t>Pustika</a:t>
            </a:r>
            <a:r>
              <a:rPr lang="en-US" dirty="0" smtClean="0"/>
              <a:t>, </a:t>
            </a:r>
            <a:r>
              <a:rPr lang="en-US" dirty="0" err="1" smtClean="0"/>
              <a:t>Prasavotter</a:t>
            </a:r>
            <a:r>
              <a:rPr lang="en-US" dirty="0" smtClean="0"/>
              <a:t> </a:t>
            </a:r>
            <a:r>
              <a:rPr lang="en-US" dirty="0" err="1" smtClean="0"/>
              <a:t>Gharelu</a:t>
            </a:r>
            <a:r>
              <a:rPr lang="en-US" dirty="0" smtClean="0"/>
              <a:t> </a:t>
            </a:r>
            <a:r>
              <a:rPr lang="en-US" dirty="0" err="1" smtClean="0"/>
              <a:t>Sampark</a:t>
            </a:r>
            <a:r>
              <a:rPr lang="en-US" dirty="0" smtClean="0"/>
              <a:t>)</a:t>
            </a:r>
          </a:p>
          <a:p>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i="1" u="sng" dirty="0" smtClean="0"/>
              <a:t>Study area</a:t>
            </a:r>
            <a:endParaRPr lang="en-US" dirty="0" smtClean="0"/>
          </a:p>
          <a:p>
            <a:pPr>
              <a:buNone/>
            </a:pPr>
            <a:r>
              <a:rPr lang="en-US" dirty="0" smtClean="0"/>
              <a:t>District Yamunanagar of state Haryana.</a:t>
            </a:r>
          </a:p>
          <a:p>
            <a:pPr>
              <a:buNone/>
            </a:pPr>
            <a:r>
              <a:rPr lang="en-US" i="1" u="sng" dirty="0" smtClean="0"/>
              <a:t>Study population</a:t>
            </a:r>
            <a:endParaRPr lang="en-US" dirty="0" smtClean="0"/>
          </a:p>
          <a:p>
            <a:pPr>
              <a:buNone/>
            </a:pPr>
            <a:r>
              <a:rPr lang="en-US" dirty="0" smtClean="0"/>
              <a:t>Mothers of children born in the period of November 2012 to January 2013 who received home based post natal care</a:t>
            </a:r>
          </a:p>
          <a:p>
            <a:pPr>
              <a:buNone/>
            </a:pPr>
            <a:r>
              <a:rPr lang="en-US" i="1" u="sng" dirty="0" smtClean="0"/>
              <a:t>Sample size</a:t>
            </a:r>
            <a:endParaRPr lang="en-US" dirty="0" smtClean="0"/>
          </a:p>
          <a:p>
            <a:pPr>
              <a:buNone/>
            </a:pPr>
            <a:r>
              <a:rPr lang="en-US" dirty="0" smtClean="0"/>
              <a:t>100 mothers of children born in the period of November 2012 to January 2013 who received home based post natal care</a:t>
            </a:r>
          </a:p>
          <a:p>
            <a:endParaRPr lang="en-US" dirty="0"/>
          </a:p>
        </p:txBody>
      </p:sp>
      <p:sp>
        <p:nvSpPr>
          <p:cNvPr id="2" name="Title 1"/>
          <p:cNvSpPr>
            <a:spLocks noGrp="1"/>
          </p:cNvSpPr>
          <p:nvPr>
            <p:ph type="title"/>
          </p:nvPr>
        </p:nvSpPr>
        <p:spPr/>
        <p:txBody>
          <a:bodyPr>
            <a:normAutofit fontScale="90000"/>
          </a:bodyPr>
          <a:lstStyle/>
          <a:p>
            <a:r>
              <a:rPr lang="en-US" b="1" i="1" u="sng" dirty="0" smtClean="0"/>
              <a:t>Data and Methods</a:t>
            </a:r>
            <a:r>
              <a:rPr lang="en-US" dirty="0" smtClean="0"/>
              <a:t/>
            </a:r>
            <a:br>
              <a:rPr lang="en-US" dirty="0" smtClean="0"/>
            </a:b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i="1" u="sng" dirty="0" smtClean="0"/>
              <a:t>Sampling method</a:t>
            </a:r>
            <a:endParaRPr lang="en-US" dirty="0" smtClean="0"/>
          </a:p>
          <a:p>
            <a:pPr>
              <a:buNone/>
            </a:pPr>
            <a:r>
              <a:rPr lang="en-US" dirty="0" smtClean="0"/>
              <a:t>convenient sampling</a:t>
            </a:r>
          </a:p>
          <a:p>
            <a:pPr>
              <a:buNone/>
            </a:pPr>
            <a:r>
              <a:rPr lang="en-US" i="1" u="sng" dirty="0" smtClean="0"/>
              <a:t>Study design</a:t>
            </a:r>
            <a:endParaRPr lang="en-US" dirty="0" smtClean="0"/>
          </a:p>
          <a:p>
            <a:pPr>
              <a:buNone/>
            </a:pPr>
            <a:r>
              <a:rPr lang="en-US" dirty="0" smtClean="0"/>
              <a:t>Cross Sectional study</a:t>
            </a:r>
          </a:p>
          <a:p>
            <a:pPr>
              <a:buNone/>
            </a:pPr>
            <a:r>
              <a:rPr lang="en-US" i="1" u="sng" dirty="0" smtClean="0"/>
              <a:t>Data collection tool</a:t>
            </a:r>
            <a:endParaRPr lang="en-US" dirty="0" smtClean="0"/>
          </a:p>
          <a:p>
            <a:pPr>
              <a:buNone/>
            </a:pPr>
            <a:r>
              <a:rPr lang="en-US" dirty="0" smtClean="0"/>
              <a:t>Checklist </a:t>
            </a:r>
          </a:p>
          <a:p>
            <a:pPr>
              <a:buNone/>
            </a:pPr>
            <a:r>
              <a:rPr lang="en-US" i="1" u="sng" dirty="0" smtClean="0"/>
              <a:t>Study Period</a:t>
            </a:r>
            <a:endParaRPr lang="en-US" dirty="0" smtClean="0"/>
          </a:p>
          <a:p>
            <a:pPr>
              <a:buNone/>
            </a:pPr>
            <a:r>
              <a:rPr lang="en-US" dirty="0" smtClean="0"/>
              <a:t>February-April 2013</a:t>
            </a:r>
          </a:p>
          <a:p>
            <a:endParaRPr lang="en-US" dirty="0"/>
          </a:p>
        </p:txBody>
      </p:sp>
      <p:sp>
        <p:nvSpPr>
          <p:cNvPr id="2" name="Title 1"/>
          <p:cNvSpPr>
            <a:spLocks noGrp="1"/>
          </p:cNvSpPr>
          <p:nvPr>
            <p:ph type="title"/>
          </p:nvPr>
        </p:nvSpPr>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b="1" dirty="0" smtClean="0"/>
              <a:t>PROFILE OF YAMUNANAGAR</a:t>
            </a:r>
            <a:endParaRPr lang="en-US" dirty="0" smtClean="0"/>
          </a:p>
          <a:p>
            <a:endParaRPr lang="en-US" dirty="0" smtClean="0"/>
          </a:p>
          <a:p>
            <a:pPr>
              <a:buNone/>
            </a:pPr>
            <a:r>
              <a:rPr lang="en-US" dirty="0" smtClean="0"/>
              <a:t>Population – 1214165</a:t>
            </a:r>
          </a:p>
          <a:p>
            <a:pPr>
              <a:buNone/>
            </a:pPr>
            <a:r>
              <a:rPr lang="en-US" dirty="0" smtClean="0"/>
              <a:t>District hospital – 1 </a:t>
            </a:r>
            <a:r>
              <a:rPr lang="en-US" dirty="0" err="1" smtClean="0"/>
              <a:t>yamunanagar</a:t>
            </a:r>
            <a:endParaRPr lang="en-US" dirty="0" smtClean="0"/>
          </a:p>
          <a:p>
            <a:pPr>
              <a:buNone/>
            </a:pPr>
            <a:r>
              <a:rPr lang="en-US" dirty="0" smtClean="0"/>
              <a:t>Sub district hospital – 1 </a:t>
            </a:r>
            <a:r>
              <a:rPr lang="en-US" dirty="0" err="1" smtClean="0"/>
              <a:t>jagadri</a:t>
            </a:r>
            <a:endParaRPr lang="en-US" dirty="0" smtClean="0"/>
          </a:p>
          <a:p>
            <a:pPr>
              <a:buNone/>
            </a:pPr>
            <a:r>
              <a:rPr lang="en-US" dirty="0" smtClean="0"/>
              <a:t>Total CHC or blocks        -  6</a:t>
            </a:r>
          </a:p>
          <a:p>
            <a:pPr>
              <a:buNone/>
            </a:pPr>
            <a:r>
              <a:rPr lang="en-US" dirty="0" smtClean="0"/>
              <a:t>Total PHC                        -  12</a:t>
            </a:r>
          </a:p>
          <a:p>
            <a:pPr>
              <a:buNone/>
            </a:pPr>
            <a:r>
              <a:rPr lang="en-US" dirty="0" smtClean="0"/>
              <a:t>Total Sub </a:t>
            </a:r>
            <a:r>
              <a:rPr lang="en-US" dirty="0" err="1" smtClean="0"/>
              <a:t>centres</a:t>
            </a:r>
            <a:r>
              <a:rPr lang="en-US" dirty="0" smtClean="0"/>
              <a:t>              - 112</a:t>
            </a:r>
          </a:p>
          <a:p>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Training status of HBPNC  in Yamunanagar district </a:t>
            </a:r>
          </a:p>
          <a:p>
            <a:endParaRPr lang="en-US" dirty="0"/>
          </a:p>
        </p:txBody>
      </p:sp>
      <p:sp>
        <p:nvSpPr>
          <p:cNvPr id="2" name="Title 1"/>
          <p:cNvSpPr>
            <a:spLocks noGrp="1"/>
          </p:cNvSpPr>
          <p:nvPr>
            <p:ph type="title"/>
          </p:nvPr>
        </p:nvSpPr>
        <p:spPr/>
        <p:txBody>
          <a:bodyPr>
            <a:normAutofit/>
          </a:bodyPr>
          <a:lstStyle/>
          <a:p>
            <a:r>
              <a:rPr lang="en-US" b="1" i="1" u="sng" dirty="0" smtClean="0"/>
              <a:t>Results and Findings</a:t>
            </a:r>
            <a:endParaRPr lang="en-US" dirty="0"/>
          </a:p>
        </p:txBody>
      </p:sp>
      <p:graphicFrame>
        <p:nvGraphicFramePr>
          <p:cNvPr id="4" name="Chart 3"/>
          <p:cNvGraphicFramePr/>
          <p:nvPr/>
        </p:nvGraphicFramePr>
        <p:xfrm>
          <a:off x="1524000" y="2362200"/>
          <a:ext cx="6019800" cy="4114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47</TotalTime>
  <Words>440</Words>
  <Application>Microsoft Office PowerPoint</Application>
  <PresentationFormat>On-screen Show (4:3)</PresentationFormat>
  <Paragraphs>89</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Concourse</vt:lpstr>
      <vt:lpstr>  “Concurrent Evaluation of Home Based Postnatal Care in District Yamunanagar, Haryana” </vt:lpstr>
      <vt:lpstr>Slide 2</vt:lpstr>
      <vt:lpstr>HOME BASED POST NATAL CARE (HBPNC)</vt:lpstr>
      <vt:lpstr>Slide 4</vt:lpstr>
      <vt:lpstr>Slide 5</vt:lpstr>
      <vt:lpstr>Data and Methods </vt:lpstr>
      <vt:lpstr>Slide 7</vt:lpstr>
      <vt:lpstr>Slide 8</vt:lpstr>
      <vt:lpstr>Results and Findings</vt:lpstr>
      <vt:lpstr>Documentation counter signature by supervisor on HBPNC cards</vt:lpstr>
      <vt:lpstr>HBPNC Cards</vt:lpstr>
      <vt:lpstr>Slide 12</vt:lpstr>
      <vt:lpstr>ASHA knowledge and practices</vt:lpstr>
      <vt:lpstr>Danger signs of new born</vt:lpstr>
      <vt:lpstr>The local signs of illness of baby</vt:lpstr>
      <vt:lpstr>What to do at home visit for HBPNC</vt:lpstr>
      <vt:lpstr>The danger signs of mother</vt:lpstr>
      <vt:lpstr>Counseling and assistance</vt:lpstr>
      <vt:lpstr>Logistic ASHA drug kit completeness  </vt:lpstr>
      <vt:lpstr>Referral</vt:lpstr>
      <vt:lpstr>Household</vt:lpstr>
      <vt:lpstr> Place of delivery</vt:lpstr>
      <vt:lpstr>Neonatal Health</vt:lpstr>
      <vt:lpstr>mother knowledge</vt:lpstr>
      <vt:lpstr>RECOMMENDATIONS</vt:lpstr>
      <vt:lpstr>Slide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“Concurrent Evaluation of Home Based Postnatal Care in District Yamunanagar, Haryana” </dc:title>
  <dc:creator>reema</dc:creator>
  <cp:lastModifiedBy>reema</cp:lastModifiedBy>
  <cp:revision>10</cp:revision>
  <dcterms:created xsi:type="dcterms:W3CDTF">2006-08-16T00:00:00Z</dcterms:created>
  <dcterms:modified xsi:type="dcterms:W3CDTF">2013-05-03T05:37:47Z</dcterms:modified>
</cp:coreProperties>
</file>