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2" r:id="rId3"/>
    <p:sldId id="283" r:id="rId4"/>
    <p:sldId id="284" r:id="rId5"/>
    <p:sldId id="260" r:id="rId6"/>
    <p:sldId id="261" r:id="rId7"/>
    <p:sldId id="273" r:id="rId8"/>
    <p:sldId id="287" r:id="rId9"/>
    <p:sldId id="270" r:id="rId10"/>
    <p:sldId id="289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D81EA-CB51-484A-8F2B-B609EDCE15E5}" type="datetimeFigureOut">
              <a:rPr lang="en-IN" smtClean="0"/>
              <a:pPr/>
              <a:t>7/26/2013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240359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“</a:t>
            </a:r>
            <a:r>
              <a:rPr lang="en-US" sz="3600" dirty="0"/>
              <a:t>A study on Knowledge </a:t>
            </a:r>
            <a:r>
              <a:rPr lang="en-US" sz="3600" dirty="0" smtClean="0"/>
              <a:t>and </a:t>
            </a:r>
            <a:r>
              <a:rPr lang="en-US" sz="3600" dirty="0"/>
              <a:t>Practice of Child Immunization among Auxiliary Nurse </a:t>
            </a:r>
            <a:r>
              <a:rPr lang="en-US" sz="3600" dirty="0" smtClean="0"/>
              <a:t>Midwives”</a:t>
            </a:r>
            <a:r>
              <a:rPr lang="en-US" sz="3600" dirty="0"/>
              <a:t/>
            </a:r>
            <a:br>
              <a:rPr lang="en-US" sz="3600" dirty="0"/>
            </a:b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5936" y="4941168"/>
            <a:ext cx="5148064" cy="1916832"/>
          </a:xfrm>
        </p:spPr>
        <p:txBody>
          <a:bodyPr/>
          <a:lstStyle/>
          <a:p>
            <a:r>
              <a:rPr lang="en-IN" b="1" i="1" dirty="0" smtClean="0"/>
              <a:t>Nikki </a:t>
            </a:r>
            <a:r>
              <a:rPr lang="en-IN" b="1" i="1" dirty="0" err="1" smtClean="0"/>
              <a:t>Pandey</a:t>
            </a:r>
            <a:endParaRPr lang="en-IN" b="1" i="1" dirty="0" smtClean="0"/>
          </a:p>
          <a:p>
            <a:r>
              <a:rPr lang="en-IN" b="1" i="1" dirty="0" smtClean="0"/>
              <a:t>IIHMR-Delhi</a:t>
            </a:r>
            <a:endParaRPr lang="en-IN" dirty="0"/>
          </a:p>
          <a:p>
            <a:r>
              <a:rPr lang="en-US" b="1" i="1" dirty="0" smtClean="0"/>
              <a:t>PG/11/060</a:t>
            </a:r>
            <a:endParaRPr lang="en-IN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LIMITATIONS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sample size was too small to find out any significant relationship from the </a:t>
            </a:r>
            <a:r>
              <a:rPr lang="en-US" dirty="0" smtClean="0"/>
              <a:t>data.</a:t>
            </a:r>
          </a:p>
          <a:p>
            <a:r>
              <a:rPr lang="en-US" dirty="0" smtClean="0"/>
              <a:t> </a:t>
            </a:r>
            <a:r>
              <a:rPr lang="en-US" dirty="0"/>
              <a:t>Cultural gap and language barrier may also lead to biases as the ANM’s in the rural area are not used to such interviews.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4242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Thank you</a:t>
            </a:r>
            <a:endParaRPr lang="en-IN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Operational </a:t>
            </a:r>
            <a:r>
              <a:rPr lang="en-US" b="1" dirty="0" smtClean="0"/>
              <a:t>Definitions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Fully </a:t>
            </a:r>
            <a:r>
              <a:rPr lang="en-US" b="1" dirty="0"/>
              <a:t>Immunized</a:t>
            </a:r>
            <a:r>
              <a:rPr lang="en-US" b="1" dirty="0" smtClean="0"/>
              <a:t>:-</a:t>
            </a:r>
            <a:r>
              <a:rPr lang="en-US" dirty="0"/>
              <a:t> An infant who has received BCG; three doses of DPT, OPV and Hepatitis B; and Measles before one year of </a:t>
            </a:r>
            <a:r>
              <a:rPr lang="en-US" dirty="0" smtClean="0"/>
              <a:t>age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b="1" dirty="0"/>
              <a:t>Partially Immunized</a:t>
            </a:r>
            <a:r>
              <a:rPr lang="en-US" b="1" dirty="0" smtClean="0"/>
              <a:t>:-</a:t>
            </a:r>
            <a:r>
              <a:rPr lang="en-US" dirty="0"/>
              <a:t>A child who has received one or more vaccination but not all the vaccination according to UIP </a:t>
            </a:r>
            <a:r>
              <a:rPr lang="en-US" dirty="0" smtClean="0"/>
              <a:t>schedule</a:t>
            </a:r>
          </a:p>
          <a:p>
            <a:endParaRPr lang="en-US" dirty="0"/>
          </a:p>
          <a:p>
            <a:r>
              <a:rPr lang="en-US" b="1" dirty="0"/>
              <a:t>Left-outs / Non Immunized</a:t>
            </a:r>
            <a:r>
              <a:rPr lang="en-US" b="1" dirty="0" smtClean="0"/>
              <a:t>:-</a:t>
            </a:r>
            <a:r>
              <a:rPr lang="en-US" dirty="0"/>
              <a:t>Beneficiaries who do not utilize the immunization services for reasons including lack of knowledge, trust in immunization services or geographic and other reasons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Dropouts</a:t>
            </a:r>
            <a:r>
              <a:rPr lang="en-US" b="1" dirty="0" smtClean="0"/>
              <a:t>:-</a:t>
            </a:r>
            <a:r>
              <a:rPr lang="en-US" b="1" dirty="0"/>
              <a:t> </a:t>
            </a:r>
            <a:r>
              <a:rPr lang="en-US" dirty="0"/>
              <a:t>Children who receive one or more vaccination but do not return for subsequent immunization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581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Immunization </a:t>
            </a:r>
            <a:r>
              <a:rPr lang="en-US" dirty="0"/>
              <a:t>is one of the most cost effective public health interventions and was first introduced in India in 1978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Government of India </a:t>
            </a:r>
            <a:r>
              <a:rPr lang="en-US" dirty="0" smtClean="0"/>
              <a:t> </a:t>
            </a:r>
            <a:r>
              <a:rPr lang="en-US" dirty="0"/>
              <a:t>launched the Expanded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smtClean="0"/>
              <a:t>on immunization </a:t>
            </a:r>
            <a:r>
              <a:rPr lang="en-US" dirty="0"/>
              <a:t>in 1978 to protect children against </a:t>
            </a:r>
            <a:r>
              <a:rPr lang="en-US" dirty="0" smtClean="0"/>
              <a:t>diphtheria, </a:t>
            </a:r>
            <a:r>
              <a:rPr lang="en-US" dirty="0" err="1" smtClean="0"/>
              <a:t>pertusis</a:t>
            </a:r>
            <a:r>
              <a:rPr lang="en-US" dirty="0"/>
              <a:t>, tetanus, </a:t>
            </a:r>
            <a:r>
              <a:rPr lang="en-US" dirty="0" smtClean="0"/>
              <a:t>and typhoid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Vaccination </a:t>
            </a:r>
            <a:r>
              <a:rPr lang="en-US" dirty="0"/>
              <a:t>against polio through oral polio vaccine (OPV) was added to </a:t>
            </a:r>
            <a:r>
              <a:rPr lang="en-US" dirty="0" smtClean="0"/>
              <a:t>the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/>
              <a:t>in 1979-80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BCG </a:t>
            </a:r>
            <a:r>
              <a:rPr lang="en-US" dirty="0"/>
              <a:t>vaccination against tuberculosis was added in 1981-82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Vaccination against measles was included in 1985-86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22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10544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1985, the Universal </a:t>
            </a:r>
            <a:r>
              <a:rPr lang="en-US" dirty="0" smtClean="0"/>
              <a:t>Immunization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/>
              <a:t>was launched to </a:t>
            </a:r>
            <a:r>
              <a:rPr lang="en-US" dirty="0" smtClean="0"/>
              <a:t>protect </a:t>
            </a:r>
            <a:r>
              <a:rPr lang="en-US" dirty="0"/>
              <a:t>against </a:t>
            </a:r>
            <a:r>
              <a:rPr lang="en-US" dirty="0" err="1" smtClean="0"/>
              <a:t>tuberculosis,diphtheria</a:t>
            </a:r>
            <a:r>
              <a:rPr lang="en-US" dirty="0"/>
              <a:t>, </a:t>
            </a:r>
            <a:r>
              <a:rPr lang="en-US" dirty="0" err="1"/>
              <a:t>pertusis</a:t>
            </a:r>
            <a:r>
              <a:rPr lang="en-US" dirty="0"/>
              <a:t>, tetanus, poliomyelitis, </a:t>
            </a:r>
            <a:r>
              <a:rPr lang="en-US" dirty="0" smtClean="0"/>
              <a:t>and measles.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the Pulse Polio </a:t>
            </a:r>
            <a:r>
              <a:rPr lang="en-US" dirty="0" smtClean="0"/>
              <a:t>Immunization (PPI</a:t>
            </a:r>
            <a:r>
              <a:rPr lang="en-US" dirty="0"/>
              <a:t>) campaign was initiated in 1995 to eradicate poliomyelitis from the </a:t>
            </a:r>
            <a:r>
              <a:rPr lang="en-US" dirty="0" smtClean="0"/>
              <a:t>country.</a:t>
            </a:r>
          </a:p>
          <a:p>
            <a:endParaRPr lang="en-US" dirty="0" smtClean="0"/>
          </a:p>
          <a:p>
            <a:r>
              <a:rPr lang="en-US" dirty="0"/>
              <a:t>The </a:t>
            </a:r>
            <a:r>
              <a:rPr lang="en-US" b="1" i="1" dirty="0"/>
              <a:t>National Family Health Survey </a:t>
            </a:r>
            <a:r>
              <a:rPr lang="en-US" dirty="0"/>
              <a:t>(2005-06) reports that only 43.5% of children in India received all of their primary vaccines by 12 months of 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916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239" y="188640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b="1" dirty="0" smtClean="0"/>
              <a:t>General objectives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400" dirty="0" smtClean="0"/>
              <a:t> </a:t>
            </a:r>
            <a:r>
              <a:rPr lang="en-US" sz="2400" dirty="0"/>
              <a:t>To assess the Knowledge, Attitude and Practices about immunization among Auxiliary Nurse Midwives of </a:t>
            </a:r>
            <a:r>
              <a:rPr lang="en-US" sz="2400" dirty="0" err="1" smtClean="0"/>
              <a:t>Manihari</a:t>
            </a:r>
            <a:r>
              <a:rPr lang="en-US" sz="2400" dirty="0" smtClean="0"/>
              <a:t> </a:t>
            </a:r>
            <a:r>
              <a:rPr lang="en-US" sz="2400" dirty="0"/>
              <a:t>Block</a:t>
            </a:r>
            <a:endParaRPr lang="en-IN" sz="2400" b="1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800" b="1" dirty="0" smtClean="0"/>
              <a:t>Specific objectives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IN" sz="2400" dirty="0" smtClean="0"/>
              <a:t> </a:t>
            </a:r>
            <a:r>
              <a:rPr lang="en-US" sz="2400" dirty="0"/>
              <a:t>To assess the Knowledge of the ANM regarding </a:t>
            </a:r>
            <a:r>
              <a:rPr lang="en-US" sz="2400" dirty="0" smtClean="0"/>
              <a:t>immunization</a:t>
            </a:r>
          </a:p>
          <a:p>
            <a:pPr lvl="0"/>
            <a:endParaRPr lang="en-U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/>
              <a:t>To find out the practices carried out by the ANM’s during </a:t>
            </a:r>
            <a:r>
              <a:rPr lang="en-US" sz="2400" dirty="0" smtClean="0"/>
              <a:t>immunization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US" sz="2400" dirty="0"/>
          </a:p>
          <a:p>
            <a:pPr marL="342900" lvl="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en-US" sz="2400" dirty="0"/>
          </a:p>
          <a:p>
            <a:pPr marL="342900" lvl="0" indent="-342900"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 anchor="t">
            <a:normAutofit/>
          </a:bodyPr>
          <a:lstStyle/>
          <a:p>
            <a:r>
              <a:rPr lang="en-US" sz="4000" b="1" dirty="0" smtClean="0"/>
              <a:t>Methodology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52736"/>
            <a:ext cx="7941568" cy="4824536"/>
          </a:xfrm>
        </p:spPr>
        <p:txBody>
          <a:bodyPr anchor="ctr">
            <a:normAutofit fontScale="92500" lnSpcReduction="10000"/>
          </a:bodyPr>
          <a:lstStyle/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Study design-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cross-sectional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study</a:t>
            </a:r>
          </a:p>
          <a:p>
            <a:pPr marL="0" indent="0" algn="just">
              <a:buNone/>
            </a:pP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Study area-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Manihari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block of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Katihar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district</a:t>
            </a:r>
          </a:p>
          <a:p>
            <a:pPr marL="0" indent="0" algn="just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Study Population: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- includes all the ANM’s of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Manihari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Block</a:t>
            </a:r>
          </a:p>
          <a:p>
            <a:pPr marL="0" indent="0" algn="just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Sample size: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total ANM’s in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Manihari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Block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Data collection tools and techniques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 indent="-34290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Semi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structured Questionnaire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formed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Data was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analyzed through  SPSS V.16</a:t>
            </a:r>
          </a:p>
          <a:p>
            <a:pPr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Secondary Data taken from BPMU unit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Manihari,Katihar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None/>
            </a:pPr>
            <a:r>
              <a:rPr lang="en-US" sz="2000" dirty="0"/>
              <a:t> 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1268760"/>
            <a:ext cx="52565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6600" i="1" dirty="0" smtClean="0"/>
              <a:t>STUDY FINDINGS</a:t>
            </a:r>
            <a:endParaRPr lang="en-IN" sz="6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>3) Practices </a:t>
            </a:r>
            <a:r>
              <a:rPr lang="en-US" sz="3200" b="1" dirty="0"/>
              <a:t>regarding immunization among Immunization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35686349"/>
              </p:ext>
            </p:extLst>
          </p:nvPr>
        </p:nvGraphicFramePr>
        <p:xfrm>
          <a:off x="971599" y="1268761"/>
          <a:ext cx="6768753" cy="4857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1800"/>
                <a:gridCol w="3476268"/>
                <a:gridCol w="1272533"/>
                <a:gridCol w="1368152"/>
              </a:tblGrid>
              <a:tr h="3611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S.no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Questions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NO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b"/>
                </a:tc>
              </a:tr>
              <a:tr h="54171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</a:t>
                      </a:r>
                      <a:r>
                        <a:rPr lang="en-US" sz="100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Batch NO. &amp; Expiry Date of Vaccine recorded?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52366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Whether spirit allowed to dry before vaccination of killed vaccine?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63%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37%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5326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0.1ml AD syringe used for BCG vaccination?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86%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14%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48754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normal saline used for cleaning the skin before BCG and Measles vaccination? 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61%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39%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5597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DPT &amp; Hep-B given on different sites?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4243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Whether Vit-A given along with Measles vaccination?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54171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Ice-pack applied on the vaccination site after vaccination?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98%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2%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4243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advised mother regarding adverse effect of vaccination?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4604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advised mother regarding next schedule of immunization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977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</a:t>
            </a:r>
            <a:r>
              <a:rPr lang="en-US" sz="4000" b="1" dirty="0" smtClean="0"/>
              <a:t>ecommendations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There is a need to increase technical knowledge along with continuous motivation amongst the ANM’s highlighting the importance of immunization, adverse effects of vaccines and proper handling of the cold </a:t>
            </a:r>
            <a:r>
              <a:rPr lang="en-US" sz="2400" dirty="0" smtClean="0"/>
              <a:t>chain</a:t>
            </a:r>
          </a:p>
          <a:p>
            <a:pPr marL="0" lvl="0" indent="0">
              <a:buNone/>
            </a:pPr>
            <a:endParaRPr lang="en-US" sz="2400" dirty="0"/>
          </a:p>
          <a:p>
            <a:pPr lvl="0"/>
            <a:r>
              <a:rPr lang="en-US" sz="2400" dirty="0"/>
              <a:t>Routinely training be given to the ANM’s prior to major routine immunization schedules to reduce the humanly errors so that newborn child remains free from diseases. </a:t>
            </a:r>
            <a:endParaRPr lang="en-US" sz="2400" dirty="0" smtClean="0"/>
          </a:p>
          <a:p>
            <a:pPr marL="0" lvl="0" indent="0">
              <a:buNone/>
            </a:pPr>
            <a:endParaRPr lang="en-US" sz="2400" dirty="0"/>
          </a:p>
          <a:p>
            <a:pPr lvl="0"/>
            <a:r>
              <a:rPr lang="en-US" sz="2400" dirty="0"/>
              <a:t>There should be a systematic work plan for the ANM’s at the Sub-Centre level so that they could prioritize depending upon the importance of the work. </a:t>
            </a:r>
          </a:p>
          <a:p>
            <a:endParaRPr lang="en-I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650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“A study on Knowledge and Practice of Child Immunization among Auxiliary Nurse Midwives” </vt:lpstr>
      <vt:lpstr> Operational Definitions </vt:lpstr>
      <vt:lpstr>Introduction</vt:lpstr>
      <vt:lpstr>Contd.</vt:lpstr>
      <vt:lpstr>Slide 5</vt:lpstr>
      <vt:lpstr>Methodology </vt:lpstr>
      <vt:lpstr>Slide 7</vt:lpstr>
      <vt:lpstr>3) Practices regarding immunization among Immunization </vt:lpstr>
      <vt:lpstr>Recommendations</vt:lpstr>
      <vt:lpstr>LIMITATIONS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1)Delivery outcomes</dc:title>
  <dc:creator>ajay shekhawat</dc:creator>
  <cp:lastModifiedBy>iihmr</cp:lastModifiedBy>
  <cp:revision>20</cp:revision>
  <dcterms:created xsi:type="dcterms:W3CDTF">2012-06-13T09:27:18Z</dcterms:created>
  <dcterms:modified xsi:type="dcterms:W3CDTF">2013-07-26T09:32:00Z</dcterms:modified>
</cp:coreProperties>
</file>