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  <p:sldMasterId id="2147483800" r:id="rId2"/>
    <p:sldMasterId id="2147483801" r:id="rId3"/>
    <p:sldMasterId id="2147483802" r:id="rId4"/>
  </p:sldMasterIdLst>
  <p:notesMasterIdLst>
    <p:notesMasterId r:id="rId31"/>
  </p:notesMasterIdLst>
  <p:sldIdLst>
    <p:sldId id="300" r:id="rId5"/>
    <p:sldId id="301" r:id="rId6"/>
    <p:sldId id="321" r:id="rId7"/>
    <p:sldId id="303" r:id="rId8"/>
    <p:sldId id="304" r:id="rId9"/>
    <p:sldId id="305" r:id="rId10"/>
    <p:sldId id="306" r:id="rId11"/>
    <p:sldId id="307" r:id="rId12"/>
    <p:sldId id="322" r:id="rId13"/>
    <p:sldId id="329" r:id="rId14"/>
    <p:sldId id="323" r:id="rId15"/>
    <p:sldId id="309" r:id="rId16"/>
    <p:sldId id="324" r:id="rId17"/>
    <p:sldId id="310" r:id="rId18"/>
    <p:sldId id="325" r:id="rId19"/>
    <p:sldId id="311" r:id="rId20"/>
    <p:sldId id="327" r:id="rId21"/>
    <p:sldId id="312" r:id="rId22"/>
    <p:sldId id="313" r:id="rId23"/>
    <p:sldId id="328" r:id="rId24"/>
    <p:sldId id="314" r:id="rId25"/>
    <p:sldId id="315" r:id="rId26"/>
    <p:sldId id="316" r:id="rId27"/>
    <p:sldId id="317" r:id="rId28"/>
    <p:sldId id="318" r:id="rId29"/>
    <p:sldId id="302" r:id="rId3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111111"/>
    <a:srgbClr val="D0D505"/>
    <a:srgbClr val="2B7C02"/>
    <a:srgbClr val="328F03"/>
    <a:srgbClr val="4D4D4D"/>
    <a:srgbClr val="002164"/>
    <a:srgbClr val="005817"/>
    <a:srgbClr val="013B4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's%20checklist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's%20checklist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's%20checklist%20analys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's%20checklist%20analys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's%20checklist%20analys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's%20checklist%20analysi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lab%20questioner's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Chemical</a:t>
            </a:r>
            <a:r>
              <a:rPr lang="en-US" baseline="0" dirty="0" smtClean="0"/>
              <a:t> hazard</a:t>
            </a:r>
            <a:r>
              <a:rPr lang="en-US" dirty="0" smtClean="0"/>
              <a:t> 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Sheet3!$M$2</c:f>
              <c:strCache>
                <c:ptCount val="1"/>
                <c:pt idx="0">
                  <c:v>compliance </c:v>
                </c:pt>
              </c:strCache>
            </c:strRef>
          </c:tx>
          <c:dLbls>
            <c:dLbl>
              <c:idx val="0"/>
              <c:layout>
                <c:manualLayout>
                  <c:x val="-2.0356234096692107E-3"/>
                  <c:y val="-4.7635485564304456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-2.0356234096692107E-3"/>
                  <c:y val="-0.20790341207349208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2.0356234096692467E-3"/>
                  <c:y val="-0.2043475765529316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2.2158209616663063E-3"/>
                  <c:y val="-0.1627894553853871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en-US"/>
                      <a:t>0%</a:t>
                    </a:r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2.0356234096692107E-3"/>
                  <c:y val="-3.696881889763779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0"/>
                  <c:y val="-0.2043475765529316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0"/>
                  <c:y val="-0.2043475765529316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7"/>
              <c:layout>
                <c:manualLayout>
                  <c:x val="0"/>
                  <c:y val="-0.2079031321084874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8"/>
              <c:layout>
                <c:manualLayout>
                  <c:x val="-4.0712468193384492E-3"/>
                  <c:y val="-3.696881889763779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9"/>
              <c:layout>
                <c:manualLayout>
                  <c:x val="-4.0712468193384492E-3"/>
                  <c:y val="-3.341326334208224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Sheet3!$B$3:$B$12</c:f>
              <c:strCache>
                <c:ptCount val="10"/>
                <c:pt idx="0">
                  <c:v>Are hazards warning signs displayed properly?</c:v>
                </c:pt>
                <c:pt idx="1">
                  <c:v>Are the adequate PPE provided to the lab staffs (Gloves, Mask, Lab coat, cap)?</c:v>
                </c:pt>
                <c:pt idx="2">
                  <c:v>Is a proper hand washing area available?</c:v>
                </c:pt>
                <c:pt idx="3">
                  <c:v>Do they follow the hand hygiene practices?</c:v>
                </c:pt>
                <c:pt idx="4">
                  <c:v>Is the eye shower station available?</c:v>
                </c:pt>
                <c:pt idx="5">
                  <c:v>Are the sodium hypochlorite provided to lab staff for cleaning?</c:v>
                </c:pt>
                <c:pt idx="6">
                  <c:v>Are the sodium hypochlorite’s container kept safe , covered and below the eye level?</c:v>
                </c:pt>
                <c:pt idx="7">
                  <c:v>Are all the hazardous chemicals, including chemicals, reagents and dyes stored below the eye level?</c:v>
                </c:pt>
                <c:pt idx="8">
                  <c:v>Are all the hazardous chemicals stored on the sandpit?</c:v>
                </c:pt>
                <c:pt idx="9">
                  <c:v>Are the MSDS for all chemicals present either in the laboratory or in the office nearby?</c:v>
                </c:pt>
              </c:strCache>
            </c:strRef>
          </c:cat>
          <c:val>
            <c:numRef>
              <c:f>Sheet3!$M$3:$M$12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10</c:v>
                </c:pt>
                <c:pt idx="3">
                  <c:v>7</c:v>
                </c:pt>
                <c:pt idx="4">
                  <c:v>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Val val="1"/>
        </c:dLbls>
        <c:gapWidth val="46"/>
        <c:overlap val="100"/>
        <c:axId val="82480512"/>
        <c:axId val="82659200"/>
      </c:barChart>
      <c:catAx>
        <c:axId val="82480512"/>
        <c:scaling>
          <c:orientation val="minMax"/>
        </c:scaling>
        <c:axPos val="b"/>
        <c:tickLblPos val="nextTo"/>
        <c:crossAx val="82659200"/>
        <c:crosses val="autoZero"/>
        <c:auto val="1"/>
        <c:lblAlgn val="ctr"/>
        <c:lblOffset val="100"/>
      </c:catAx>
      <c:valAx>
        <c:axId val="82659200"/>
        <c:scaling>
          <c:orientation val="minMax"/>
        </c:scaling>
        <c:axPos val="l"/>
        <c:majorGridlines/>
        <c:numFmt formatCode="General" sourceLinked="1"/>
        <c:tickLblPos val="nextTo"/>
        <c:crossAx val="82480512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6"/>
  <c:chart>
    <c:title>
      <c:tx>
        <c:rich>
          <a:bodyPr/>
          <a:lstStyle/>
          <a:p>
            <a:pPr>
              <a:defRPr/>
            </a:pPr>
            <a:r>
              <a:rPr lang="en-US"/>
              <a:t>Chemica</a:t>
            </a:r>
            <a:r>
              <a:rPr lang="en-US" baseline="0"/>
              <a:t>l hazard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0.18574392154469138"/>
          <c:y val="0.14276344910567937"/>
          <c:w val="0.78125894728275247"/>
          <c:h val="0.43016165734627587"/>
        </c:manualLayout>
      </c:layout>
      <c:bar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1.8187617741425937E-17"/>
                  <c:y val="-4.175694905606690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0"/>
                  <c:y val="-3.774088479903874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5.9523800224378174E-3"/>
                  <c:y val="-0.21291876166081691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1.9841266741459401E-3"/>
                  <c:y val="-0.21291876166081691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0"/>
                  <c:y val="-0.21291876166081691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0"/>
                  <c:y val="-0.15353793125257001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en-US"/>
                      <a:t>0%</a:t>
                    </a:r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7.2750470965704033E-17"/>
                  <c:y val="-0.14043797236188849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6</a:t>
                    </a:r>
                    <a:r>
                      <a:rPr lang="en-US"/>
                      <a:t>0%</a:t>
                    </a:r>
                  </a:p>
                </c:rich>
              </c:tx>
              <c:dLblPos val="ctr"/>
              <c:showVal val="1"/>
            </c:dLbl>
            <c:dLbl>
              <c:idx val="7"/>
              <c:layout>
                <c:manualLayout>
                  <c:x val="-1.9841266741459401E-3"/>
                  <c:y val="-4.577301331309498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8"/>
              <c:layout>
                <c:manualLayout>
                  <c:x val="0"/>
                  <c:y val="-0.1615700597666255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en-US"/>
                      <a:t>0%</a:t>
                    </a:r>
                  </a:p>
                </c:rich>
              </c:tx>
              <c:dLblPos val="ctr"/>
              <c:showVal val="1"/>
            </c:dLbl>
            <c:dLbl>
              <c:idx val="9"/>
              <c:layout>
                <c:manualLayout>
                  <c:x val="0"/>
                  <c:y val="-0.1615700597666255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en-US"/>
                      <a:t>0%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Sheet3!$B$14:$B$22</c:f>
              <c:strCache>
                <c:ptCount val="9"/>
                <c:pt idx="0">
                  <c:v>Are all the reagents labelled with their chemical names and appropriate hazard warning according to their MSDS?</c:v>
                </c:pt>
                <c:pt idx="1">
                  <c:v>Have all the staff been given the training for MSDS? </c:v>
                </c:pt>
                <c:pt idx="2">
                  <c:v>Are the potentially reactive chemicals stored separately?</c:v>
                </c:pt>
                <c:pt idx="3">
                  <c:v>Is the transport of the specimen done in a leak proof container?</c:v>
                </c:pt>
                <c:pt idx="4">
                  <c:v>Are works surfaces and equipments decontaminated at least twice daily using appropriate disinfectant (eg. 1% sodium hypochlorite solution)?</c:v>
                </c:pt>
                <c:pt idx="5">
                  <c:v>Are the bench tops, drawers and sinks clean and well maintained?</c:v>
                </c:pt>
                <c:pt idx="6">
                  <c:v>Are the laboratory staffs using PPE while working in laboratory?</c:v>
                </c:pt>
                <c:pt idx="7">
                  <c:v>Do they wear goggles or face shield when doing work that could involve accidental splashes to the face or eye?</c:v>
                </c:pt>
                <c:pt idx="8">
                  <c:v>Do they wash their eyes immediately after any chemical exposure?</c:v>
                </c:pt>
              </c:strCache>
            </c:strRef>
          </c:cat>
          <c:val>
            <c:numRef>
              <c:f>Sheet3!$M$14:$M$22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7</c:v>
                </c:pt>
                <c:pt idx="6">
                  <c:v>6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</c:ser>
        <c:dLbls>
          <c:showVal val="1"/>
        </c:dLbls>
        <c:gapWidth val="51"/>
        <c:overlap val="100"/>
        <c:axId val="82793984"/>
        <c:axId val="82795520"/>
      </c:barChart>
      <c:catAx>
        <c:axId val="82793984"/>
        <c:scaling>
          <c:orientation val="minMax"/>
        </c:scaling>
        <c:axPos val="b"/>
        <c:tickLblPos val="nextTo"/>
        <c:crossAx val="82795520"/>
        <c:crosses val="autoZero"/>
        <c:auto val="1"/>
        <c:lblAlgn val="ctr"/>
        <c:lblOffset val="100"/>
      </c:catAx>
      <c:valAx>
        <c:axId val="82795520"/>
        <c:scaling>
          <c:orientation val="minMax"/>
        </c:scaling>
        <c:axPos val="l"/>
        <c:majorGridlines/>
        <c:numFmt formatCode="General" sourceLinked="1"/>
        <c:tickLblPos val="nextTo"/>
        <c:crossAx val="82793984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6"/>
  <c:chart>
    <c:title>
      <c:tx>
        <c:rich>
          <a:bodyPr/>
          <a:lstStyle/>
          <a:p>
            <a:pPr>
              <a:defRPr lang="en-IN"/>
            </a:pPr>
            <a:r>
              <a:rPr lang="en-IN"/>
              <a:t>Adherence of PPE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-1.6257895800713563E-3"/>
                  <c:y val="-3.25188689415274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0"/>
                  <c:y val="-0.2847198933276395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.5%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1.6257895800713563E-3"/>
                  <c:y val="-0.28733764527235084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0</a:t>
                    </a:r>
                    <a:r>
                      <a:rPr lang="en-US" smtClean="0"/>
                      <a:t>.5%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0"/>
                  <c:y val="-0.28471989332763953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0</a:t>
                    </a:r>
                    <a:r>
                      <a:rPr lang="en-US" smtClean="0"/>
                      <a:t>.5%</a:t>
                    </a:r>
                    <a:endParaRPr lang="en-US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1.6257895800713563E-3"/>
                  <c:y val="-0.28471989332763953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0</a:t>
                    </a:r>
                    <a:r>
                      <a:rPr lang="en-US" smtClean="0"/>
                      <a:t>.5%</a:t>
                    </a:r>
                    <a:endParaRPr lang="en-US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-1.6257895800713563E-3"/>
                  <c:y val="-0.1481484764168379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.25%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1.6257895800713563E-3"/>
                  <c:y val="-0.4108205085817948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.75%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layout>
                <c:manualLayout>
                  <c:x val="0"/>
                  <c:y val="-0.1560017322509719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.25%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8"/>
              <c:layout>
                <c:manualLayout>
                  <c:x val="-1.6257895800713563E-3"/>
                  <c:y val="-0.2847198933276395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.5%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9"/>
              <c:layout>
                <c:manualLayout>
                  <c:x val="0"/>
                  <c:y val="-0.2847198933276395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en-US" dirty="0" smtClean="0"/>
                      <a:t>.5%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Sheet1!$M$4:$M$13</c:f>
              <c:strCache>
                <c:ptCount val="10"/>
                <c:pt idx="0">
                  <c:v>day - 1</c:v>
                </c:pt>
                <c:pt idx="1">
                  <c:v>day - 2</c:v>
                </c:pt>
                <c:pt idx="2">
                  <c:v>day - 3</c:v>
                </c:pt>
                <c:pt idx="3">
                  <c:v>day - 4</c:v>
                </c:pt>
                <c:pt idx="4">
                  <c:v>day - 5</c:v>
                </c:pt>
                <c:pt idx="5">
                  <c:v>day - 6</c:v>
                </c:pt>
                <c:pt idx="6">
                  <c:v>day - 7</c:v>
                </c:pt>
                <c:pt idx="7">
                  <c:v>day - 8</c:v>
                </c:pt>
                <c:pt idx="8">
                  <c:v>day - 9</c:v>
                </c:pt>
                <c:pt idx="9">
                  <c:v>day - 10</c:v>
                </c:pt>
              </c:strCache>
            </c:strRef>
          </c:cat>
          <c:val>
            <c:numRef>
              <c:f>Sheet1!$N$4:$N$13</c:f>
              <c:numCache>
                <c:formatCode>General</c:formatCode>
                <c:ptCount val="10"/>
                <c:pt idx="0">
                  <c:v>0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0.25</c:v>
                </c:pt>
                <c:pt idx="6">
                  <c:v>0.750000000000004</c:v>
                </c:pt>
                <c:pt idx="7">
                  <c:v>0.25</c:v>
                </c:pt>
                <c:pt idx="8">
                  <c:v>0.5</c:v>
                </c:pt>
                <c:pt idx="9">
                  <c:v>0.5</c:v>
                </c:pt>
              </c:numCache>
            </c:numRef>
          </c:val>
        </c:ser>
        <c:dLbls>
          <c:showVal val="1"/>
        </c:dLbls>
        <c:gapWidth val="55"/>
        <c:overlap val="100"/>
        <c:axId val="83399040"/>
        <c:axId val="83400576"/>
      </c:barChart>
      <c:catAx>
        <c:axId val="83399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83400576"/>
        <c:crosses val="autoZero"/>
        <c:auto val="1"/>
        <c:lblAlgn val="ctr"/>
        <c:lblOffset val="100"/>
      </c:catAx>
      <c:valAx>
        <c:axId val="834005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83399040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6"/>
  <c:chart>
    <c:title>
      <c:tx>
        <c:rich>
          <a:bodyPr/>
          <a:lstStyle/>
          <a:p>
            <a:pPr>
              <a:defRPr/>
            </a:pPr>
            <a:r>
              <a:rPr lang="en-IN"/>
              <a:t>Biological</a:t>
            </a:r>
            <a:r>
              <a:rPr lang="en-IN" baseline="0"/>
              <a:t> Hazard</a:t>
            </a:r>
            <a:endParaRPr lang="en-IN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-2.1540118470651706E-3"/>
                  <c:y val="-3.610943444749528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4.3794352795237843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-3.3821831084316972E-4"/>
                  <c:y val="-0.32468799855900415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6.4619761169146294E-3"/>
                  <c:y val="-0.17263908187947119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8.1586807575039309E-3"/>
                  <c:y val="-0.24775509066268692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-4.3082060724502023E-3"/>
                  <c:y val="-4.1590691160971797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Sheet4!$C$4:$C$9</c:f>
              <c:strCache>
                <c:ptCount val="6"/>
                <c:pt idx="0">
                  <c:v>Is the hazmat kit available in the laboratory?</c:v>
                </c:pt>
                <c:pt idx="1">
                  <c:v>Are the staffs aware about when and how to use the hazmat kit?</c:v>
                </c:pt>
                <c:pt idx="2">
                  <c:v>Do they use needle locking syringes or plastic disposable syringe needle units?</c:v>
                </c:pt>
                <c:pt idx="3">
                  <c:v>Do they wash the area immediately with soap &amp; water in case of needle stick injury?</c:v>
                </c:pt>
                <c:pt idx="4">
                  <c:v>Are all the incidents reported to laboratory supervisor and reports documented?</c:v>
                </c:pt>
                <c:pt idx="5">
                  <c:v>Does the hospital provide immediate Post exposure prophylaxis in case of any incident?</c:v>
                </c:pt>
              </c:strCache>
            </c:strRef>
          </c:cat>
          <c:val>
            <c:numRef>
              <c:f>Sheet4!$O$4:$O$9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0.8</c:v>
                </c:pt>
                <c:pt idx="3">
                  <c:v>0.4</c:v>
                </c:pt>
                <c:pt idx="4">
                  <c:v>0.60000000000000064</c:v>
                </c:pt>
                <c:pt idx="5">
                  <c:v>0</c:v>
                </c:pt>
              </c:numCache>
            </c:numRef>
          </c:val>
        </c:ser>
        <c:dLbls>
          <c:showVal val="1"/>
        </c:dLbls>
        <c:gapWidth val="91"/>
        <c:overlap val="100"/>
        <c:axId val="83576704"/>
        <c:axId val="83578240"/>
      </c:barChart>
      <c:catAx>
        <c:axId val="83576704"/>
        <c:scaling>
          <c:orientation val="minMax"/>
        </c:scaling>
        <c:axPos val="b"/>
        <c:majorTickMark val="none"/>
        <c:tickLblPos val="nextTo"/>
        <c:crossAx val="83578240"/>
        <c:crosses val="autoZero"/>
        <c:auto val="1"/>
        <c:lblAlgn val="ctr"/>
        <c:lblOffset val="100"/>
      </c:catAx>
      <c:valAx>
        <c:axId val="8357824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crossAx val="83576704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6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Sheet5!$M$3</c:f>
              <c:strCache>
                <c:ptCount val="1"/>
                <c:pt idx="0">
                  <c:v>Compliance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014226311598691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1.0673779522791266E-3"/>
                  <c:y val="-0.2773007912295507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2.2909503312948678E-3"/>
                  <c:y val="-0.27200451961442085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4.5819006625897416E-3"/>
                  <c:y val="-3.115349907104308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2.2909503312948678E-3"/>
                  <c:y val="-4.014226311598691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0"/>
                  <c:y val="-3.115349907104308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Sheet5!$B$4:$B$8</c:f>
              <c:strCache>
                <c:ptCount val="5"/>
                <c:pt idx="0">
                  <c:v>Are the danger sign there?</c:v>
                </c:pt>
                <c:pt idx="1">
                  <c:v>Are all the wires covered?</c:v>
                </c:pt>
                <c:pt idx="2">
                  <c:v>Are all equipment grounded through use of three prong plugs?</c:v>
                </c:pt>
                <c:pt idx="3">
                  <c:v>Are rubber mat there?</c:v>
                </c:pt>
                <c:pt idx="4">
                  <c:v>Is the laboratory staff wearing rubber gloves in hands while handling electronically things?</c:v>
                </c:pt>
              </c:strCache>
            </c:strRef>
          </c:cat>
          <c:val>
            <c:numRef>
              <c:f>Sheet5!$M$4:$M$8</c:f>
              <c:numCache>
                <c:formatCode>General</c:formatCode>
                <c:ptCount val="5"/>
                <c:pt idx="0">
                  <c:v>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overlap val="100"/>
        <c:axId val="83619200"/>
        <c:axId val="83690624"/>
      </c:barChart>
      <c:catAx>
        <c:axId val="83619200"/>
        <c:scaling>
          <c:orientation val="minMax"/>
        </c:scaling>
        <c:axPos val="b"/>
        <c:tickLblPos val="nextTo"/>
        <c:crossAx val="83690624"/>
        <c:crosses val="autoZero"/>
        <c:auto val="1"/>
        <c:lblAlgn val="ctr"/>
        <c:lblOffset val="100"/>
      </c:catAx>
      <c:valAx>
        <c:axId val="83690624"/>
        <c:scaling>
          <c:orientation val="minMax"/>
        </c:scaling>
        <c:axPos val="l"/>
        <c:majorGridlines/>
        <c:numFmt formatCode="General" sourceLinked="1"/>
        <c:tickLblPos val="nextTo"/>
        <c:crossAx val="8361920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6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Sheet5!$M$12</c:f>
              <c:strCache>
                <c:ptCount val="1"/>
                <c:pt idx="0">
                  <c:v>Compliance</c:v>
                </c:pt>
              </c:strCache>
            </c:strRef>
          </c:tx>
          <c:dLbls>
            <c:dLbl>
              <c:idx val="0"/>
              <c:layout>
                <c:manualLayout>
                  <c:x val="-1.7973648576028374E-17"/>
                  <c:y val="-0.3009993277291319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0"/>
                  <c:y val="-4.958929600738053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0"/>
                  <c:y val="-3.670685160920243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0"/>
                  <c:y val="-4.314807380829148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Sheet5!$B$13:$B$16</c:f>
              <c:strCache>
                <c:ptCount val="4"/>
                <c:pt idx="0">
                  <c:v>Are the fire extinguishers present?</c:v>
                </c:pt>
                <c:pt idx="1">
                  <c:v>Are the fire alarms present?</c:v>
                </c:pt>
                <c:pt idx="2">
                  <c:v>Are the staffs aware about the procedures to be followed in the event of fire?</c:v>
                </c:pt>
                <c:pt idx="3">
                  <c:v>Are the employee familiar with the location of fire extinguishers and alarms?</c:v>
                </c:pt>
              </c:strCache>
            </c:strRef>
          </c:cat>
          <c:val>
            <c:numRef>
              <c:f>Sheet5!$M$13:$M$16</c:f>
              <c:numCache>
                <c:formatCode>General</c:formatCode>
                <c:ptCount val="4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overlap val="100"/>
        <c:axId val="83731968"/>
        <c:axId val="83733504"/>
      </c:barChart>
      <c:catAx>
        <c:axId val="83731968"/>
        <c:scaling>
          <c:orientation val="minMax"/>
        </c:scaling>
        <c:axPos val="b"/>
        <c:tickLblPos val="nextTo"/>
        <c:crossAx val="83733504"/>
        <c:crosses val="autoZero"/>
        <c:auto val="1"/>
        <c:lblAlgn val="ctr"/>
        <c:lblOffset val="100"/>
      </c:catAx>
      <c:valAx>
        <c:axId val="83733504"/>
        <c:scaling>
          <c:orientation val="minMax"/>
        </c:scaling>
        <c:axPos val="l"/>
        <c:majorGridlines/>
        <c:numFmt formatCode="General" sourceLinked="1"/>
        <c:tickLblPos val="nextTo"/>
        <c:crossAx val="83731968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Physical</a:t>
            </a:r>
            <a:r>
              <a:rPr lang="en-US" baseline="0" dirty="0" smtClean="0"/>
              <a:t> hazard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Sheet5!$M$19</c:f>
              <c:strCache>
                <c:ptCount val="1"/>
                <c:pt idx="0">
                  <c:v>Compliance</c:v>
                </c:pt>
              </c:strCache>
            </c:strRef>
          </c:tx>
          <c:dLbls>
            <c:dLbl>
              <c:idx val="0"/>
              <c:layout>
                <c:manualLayout>
                  <c:x val="2.1610559138602473E-3"/>
                  <c:y val="-0.282642859005039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0"/>
                  <c:y val="-0.28484429420080515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1.6908212238803085E-3"/>
                  <c:y val="-0.2832582180376764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3.3816424477606157E-3"/>
                  <c:y val="-0.28259823373168047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0"/>
                  <c:y val="-0.2849208617750952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0"/>
                  <c:y val="-0.2266086580873864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00%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Sheet5!$B$20:$B$24</c:f>
              <c:strCache>
                <c:ptCount val="5"/>
                <c:pt idx="0">
                  <c:v>No loose surface or broken that could cause falls present?</c:v>
                </c:pt>
                <c:pt idx="1">
                  <c:v>Have all the employee been given the Hepatitis B &amp; TT vaccine?</c:v>
                </c:pt>
                <c:pt idx="2">
                  <c:v>Are doors and drawers are rightly framed?</c:v>
                </c:pt>
                <c:pt idx="3">
                  <c:v>Do furniture correctly positioned and no sharp edges on surfaces and corners?</c:v>
                </c:pt>
                <c:pt idx="4">
                  <c:v>Is there adequate lighting in all work areas?</c:v>
                </c:pt>
              </c:strCache>
            </c:strRef>
          </c:cat>
          <c:val>
            <c:numRef>
              <c:f>Sheet5!$M$20:$M$24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Val val="1"/>
        </c:dLbls>
        <c:overlap val="100"/>
        <c:axId val="83639680"/>
        <c:axId val="83661952"/>
      </c:barChart>
      <c:catAx>
        <c:axId val="83639680"/>
        <c:scaling>
          <c:orientation val="minMax"/>
        </c:scaling>
        <c:axPos val="b"/>
        <c:tickLblPos val="nextTo"/>
        <c:crossAx val="83661952"/>
        <c:crosses val="autoZero"/>
        <c:auto val="1"/>
        <c:lblAlgn val="ctr"/>
        <c:lblOffset val="100"/>
      </c:catAx>
      <c:valAx>
        <c:axId val="83661952"/>
        <c:scaling>
          <c:orientation val="minMax"/>
        </c:scaling>
        <c:axPos val="l"/>
        <c:majorGridlines/>
        <c:numFmt formatCode="General" sourceLinked="1"/>
        <c:tickLblPos val="nextTo"/>
        <c:crossAx val="8363968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6"/>
  <c:chart>
    <c:title>
      <c:tx>
        <c:rich>
          <a:bodyPr/>
          <a:lstStyle/>
          <a:p>
            <a:pPr>
              <a:defRPr/>
            </a:pPr>
            <a:r>
              <a:rPr lang="en-IN"/>
              <a:t>Staff's</a:t>
            </a:r>
            <a:r>
              <a:rPr lang="en-IN" baseline="0"/>
              <a:t> knowledge about hazard &amp; safety</a:t>
            </a:r>
            <a:endParaRPr lang="en-IN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0"/>
                  <c:y val="-0.21496585037678098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0.204969719922515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-1.5681004414017559E-3"/>
                  <c:y val="-0.23214239928301669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2.8396199961698821E-3"/>
                  <c:y val="-0.22392814171240943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1.5681004414018129E-3"/>
                  <c:y val="-0.13388722332453962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1362008828035087E-3"/>
                  <c:y val="-0.2137605280459735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8.0807147317019999E-17"/>
                  <c:y val="-3.1016678711540811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0"/>
                  <c:y val="-3.94024201778108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8"/>
              <c:layout>
                <c:manualLayout>
                  <c:x val="9.322171915419874E-4"/>
                  <c:y val="-0.23570614505033358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-6.357597773840656E-4"/>
                  <c:y val="-0.2570937947305961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Sheet1!$P$9:$P$18</c:f>
              <c:strCache>
                <c:ptCount val="10"/>
                <c:pt idx="0">
                  <c:v>Bio Hazards</c:v>
                </c:pt>
                <c:pt idx="1">
                  <c:v>Chemical Hazard</c:v>
                </c:pt>
                <c:pt idx="2">
                  <c:v>Standard safety measurs</c:v>
                </c:pt>
                <c:pt idx="3">
                  <c:v>Hand washing</c:v>
                </c:pt>
                <c:pt idx="4">
                  <c:v>Fire safety</c:v>
                </c:pt>
                <c:pt idx="5">
                  <c:v>Needles &amp; syringes</c:v>
                </c:pt>
                <c:pt idx="6">
                  <c:v>Spills management</c:v>
                </c:pt>
                <c:pt idx="7">
                  <c:v>MSDS</c:v>
                </c:pt>
                <c:pt idx="8">
                  <c:v>Electrical hazards</c:v>
                </c:pt>
                <c:pt idx="9">
                  <c:v>House keeping</c:v>
                </c:pt>
              </c:strCache>
            </c:strRef>
          </c:cat>
          <c:val>
            <c:numRef>
              <c:f>Sheet1!$Q$9:$Q$18</c:f>
              <c:numCache>
                <c:formatCode>0.00%</c:formatCode>
                <c:ptCount val="10"/>
                <c:pt idx="0">
                  <c:v>0.85710000000000042</c:v>
                </c:pt>
                <c:pt idx="1">
                  <c:v>0.78569999999999995</c:v>
                </c:pt>
                <c:pt idx="2">
                  <c:v>0.92849999999999999</c:v>
                </c:pt>
                <c:pt idx="3">
                  <c:v>0.85710000000000042</c:v>
                </c:pt>
                <c:pt idx="4" formatCode="0%">
                  <c:v>0.5</c:v>
                </c:pt>
                <c:pt idx="5">
                  <c:v>0.85710000000000042</c:v>
                </c:pt>
                <c:pt idx="6" formatCode="0%">
                  <c:v>0</c:v>
                </c:pt>
                <c:pt idx="7" formatCode="General">
                  <c:v>0</c:v>
                </c:pt>
                <c:pt idx="8">
                  <c:v>0.92849999999999999</c:v>
                </c:pt>
                <c:pt idx="9" formatCode="0%">
                  <c:v>1</c:v>
                </c:pt>
              </c:numCache>
            </c:numRef>
          </c:val>
        </c:ser>
        <c:dLbls>
          <c:showVal val="1"/>
        </c:dLbls>
        <c:gapWidth val="57"/>
        <c:overlap val="-100"/>
        <c:axId val="84821504"/>
        <c:axId val="84823040"/>
      </c:barChart>
      <c:catAx>
        <c:axId val="84821504"/>
        <c:scaling>
          <c:orientation val="minMax"/>
        </c:scaling>
        <c:axPos val="b"/>
        <c:majorTickMark val="none"/>
        <c:tickLblPos val="nextTo"/>
        <c:crossAx val="84823040"/>
        <c:crosses val="autoZero"/>
        <c:auto val="1"/>
        <c:lblAlgn val="ctr"/>
        <c:lblOffset val="100"/>
      </c:catAx>
      <c:valAx>
        <c:axId val="84823040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84821504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fld id="{6581EAA4-ECEE-4A60-9CFF-804B8537800A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0563" y="128588"/>
            <a:ext cx="1993900" cy="5635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8863" y="128588"/>
            <a:ext cx="5829300" cy="5635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863" y="1209675"/>
            <a:ext cx="3484562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209675"/>
            <a:ext cx="3484563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0563" y="128588"/>
            <a:ext cx="1993900" cy="5635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8863" y="128588"/>
            <a:ext cx="5829300" cy="5635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87ECC2-799F-4C75-8EDF-3E040055E9BF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FDE57-6C2F-4866-982F-5B4BA97A5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E24947-E776-4806-B39F-82C46BA1B944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28738-5ADB-4B48-9E83-C8FD398D69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546DFA-92A0-475C-9A55-94CE17A109DF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97D85-662E-48AB-81F5-D9DE119DE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AC6AB1-697D-482A-B6C1-C967792694E5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E23EA-3241-44E2-B6E5-5466102DC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50DBA2-14ED-4512-AB3D-33396DEB09F0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F43A1-DD25-4A66-9794-1D8891443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15B837-396C-4E6D-9231-E4626254C5CF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3EAB-7321-48B1-B725-63072156C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B62F69-F510-445A-97B7-DFD26AADC181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AB54C-C0AE-4DDA-930D-86FCBF90A5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1C7638-36E1-4E3B-9F22-D8CFEA737377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DDFB7-BD9B-4869-B5B2-3239700EDA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5D52E1-22EB-4372-8498-9871317EFB75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2A644-A84C-4F2C-A965-A50043183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FB7C5F-2AE0-4F18-BF0D-924341BEE94C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3C69B-697F-4B84-ADC3-09C5A58C0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E63EC9-375C-4CB6-8DB5-F39BEE24470B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8DF23-6C1E-45A1-AE1C-780B71090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863" y="1209675"/>
            <a:ext cx="3484562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209675"/>
            <a:ext cx="3484563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863" y="1209675"/>
            <a:ext cx="3484562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209675"/>
            <a:ext cx="3484563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0563" y="128588"/>
            <a:ext cx="1993900" cy="5635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8863" y="128588"/>
            <a:ext cx="5829300" cy="5635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185863" y="128588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8863" y="1209675"/>
            <a:ext cx="7121525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7800" y="6365875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 b="1">
                <a:effectLst/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ransition>
    <p:blinds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185863" y="128588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8863" y="1209675"/>
            <a:ext cx="7121525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052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524625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053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494463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Company 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ransition>
    <p:blinds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ffectLst/>
              </a:defRPr>
            </a:lvl1pPr>
          </a:lstStyle>
          <a:p>
            <a:fld id="{FF235BE2-1C97-43AE-8FDA-9F3496195039}" type="datetimeFigureOut">
              <a:rPr lang="en-US"/>
              <a:pPr/>
              <a:t>5/4/2013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effectLst/>
              </a:defRPr>
            </a:lvl1pPr>
          </a:lstStyle>
          <a:p>
            <a:fld id="{97BE8EB3-55F9-4C5C-BF6C-3C0B880283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185863" y="128588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8863" y="1209675"/>
            <a:ext cx="7121525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10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7800" y="6365875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 b="1">
                <a:effectLst/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ransition>
    <p:blinds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4572" y="478047"/>
            <a:ext cx="8004517" cy="1378887"/>
          </a:xfrm>
          <a:ln w="28575"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Occupational Health Hazards &amp; Safety Measures In Laboratory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046" y="5343305"/>
            <a:ext cx="2520126" cy="1212240"/>
          </a:xfrm>
          <a:ln w="28575">
            <a:solidFill>
              <a:schemeClr val="accent2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Presented by :-</a:t>
            </a:r>
          </a:p>
          <a:p>
            <a:pPr algn="r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Garima Bajaj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ab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3267" y="1209675"/>
            <a:ext cx="6072717" cy="4554538"/>
          </a:xfrm>
        </p:spPr>
      </p:pic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Average adherence was 43%. 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48641" y="1967320"/>
          <a:ext cx="8321039" cy="413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926" y="927464"/>
            <a:ext cx="7121525" cy="48106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BIOLOGICAL HAZARD:-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96390" y="1645920"/>
          <a:ext cx="8373290" cy="4663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MAJOR FINDINGS WAS :-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There are no hazmat kit for spill management.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lab staffs don’t know about hazmat kit.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hospital has not provide Post Exposure Prophylaxis.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979714"/>
            <a:ext cx="7121525" cy="478449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ELECTRICAL HAZARD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en-US" sz="1800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40527" y="1788249"/>
          <a:ext cx="7563394" cy="4508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114" y="1183549"/>
            <a:ext cx="7121525" cy="45545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MAJOR FINDINGS WAS :-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danger sings were there.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rubber mat provided to them.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rubber gloves has been given  to them.</a:t>
            </a:r>
          </a:p>
          <a:p>
            <a:pPr>
              <a:buFont typeface="Wingdings" pitchFamily="2" charset="2"/>
              <a:buChar char="Ø"/>
            </a:pPr>
            <a:endParaRPr lang="en-IN" sz="1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992777"/>
            <a:ext cx="7121525" cy="47714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FIRE HAZARD:- 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214846" y="1781174"/>
          <a:ext cx="7276011" cy="4097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MAJOR FINDINGS WAS :-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fire alarms were there.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lab staffs were don’t know that how to use the fire extinguishers in fire emergency.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lab staffs also don’t know the location of fire extinguishers.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992777"/>
            <a:ext cx="7121525" cy="47714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PHYSICAL HAZARD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058090" y="1685923"/>
          <a:ext cx="7511143" cy="4257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651" y="992777"/>
            <a:ext cx="7485018" cy="477143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KNOWLEDGE QUESTIONER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:- </a:t>
            </a:r>
          </a:p>
          <a:p>
            <a:pPr algn="just"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679269" y="1914523"/>
          <a:ext cx="8098971" cy="4251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140" y="-1"/>
            <a:ext cx="8077860" cy="759655"/>
          </a:xfrm>
        </p:spPr>
        <p:txBody>
          <a:bodyPr/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Organization overview </a:t>
            </a:r>
            <a:endParaRPr lang="en-US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3589" y="842052"/>
            <a:ext cx="7863840" cy="5114611"/>
          </a:xfrm>
        </p:spPr>
        <p:txBody>
          <a:bodyPr/>
          <a:lstStyle/>
          <a:p>
            <a:pPr algn="just">
              <a:buNone/>
            </a:pPr>
            <a:r>
              <a:rPr lang="en-US" sz="18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Octavo Solutions Pvt. Ltd. </a:t>
            </a:r>
          </a:p>
          <a:p>
            <a:pPr algn="ctr">
              <a:buNone/>
            </a:pPr>
            <a:r>
              <a:rPr lang="en-US" sz="18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MISSION </a:t>
            </a:r>
          </a:p>
          <a:p>
            <a:pPr algn="just">
              <a:buNone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become the Leader in Healthcare Consulting in India by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providing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value for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, effective, efficient solutions and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hands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on support.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VISION </a:t>
            </a:r>
          </a:p>
          <a:p>
            <a:pPr algn="ctr">
              <a:buNone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focus on continuous development of processes for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needs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and expectations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of the Clients;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leading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to continual improvement and achievement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of real Client satisfaction.</a:t>
            </a:r>
          </a:p>
          <a:p>
            <a:pPr algn="just"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redesign (existing) and develop (new) quality healthcare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institutions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and hospital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competitive process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designs / models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matching national and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International standards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Major findings was :-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average was 77%.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lab staffs were not aware about MSDS.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staffs also don’t know how to do the spill management.  </a:t>
            </a: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19" y="128588"/>
            <a:ext cx="7845743" cy="609600"/>
          </a:xfrm>
        </p:spPr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IN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5" y="901337"/>
            <a:ext cx="8556171" cy="523820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Poor working conditions can affect the environment workers live in. Thus , the organisation have a moral and often legal responsibility to protect their workers.</a:t>
            </a:r>
          </a:p>
          <a:p>
            <a:pPr algn="just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can be concluded from the study that the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employees are unaware of the hazards associated with their occupation and the safety measures needed to be taken while working in the laboratory.</a:t>
            </a:r>
          </a:p>
          <a:p>
            <a:pPr algn="just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Thus a comprehensive health and safety training programme needed to be developed by the management which will help the workers to recognize any early signs/symptoms of potential occupational hazard before they become permanent conditions. Therefore, it is required that the management make changes before any hazardous conditions can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develop.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 smtClean="0"/>
          </a:p>
          <a:p>
            <a:endParaRPr lang="en-IN" sz="1800" dirty="0" smtClean="0"/>
          </a:p>
          <a:p>
            <a:endParaRPr lang="en-IN" sz="1800" b="0" dirty="0" smtClean="0"/>
          </a:p>
          <a:p>
            <a:endParaRPr lang="en-IN" sz="1800" b="0" dirty="0" smtClean="0"/>
          </a:p>
          <a:p>
            <a:pPr algn="just"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major constraint of this study is that the staffs are not cooperative. As while sample collection they are not willing to response to us.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are not well trained about the safety measures so they are not aware about many safety measures. 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Time constraint 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Recommendations </a:t>
            </a:r>
            <a:endParaRPr lang="en-IN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1024840"/>
            <a:ext cx="7121525" cy="488900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CHEMICAL HAZARD:- 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Hazards signs should be displayed there in the laboratory.</a:t>
            </a:r>
          </a:p>
          <a:p>
            <a:pPr lvl="0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 hand washing are should be clean &amp; separate. </a:t>
            </a:r>
          </a:p>
          <a:p>
            <a:pPr lvl="0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Sandpit should be provided to lab staffs for chemical storage.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MSDS should be given to them. 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They also need training for PPE.</a:t>
            </a:r>
            <a:r>
              <a:rPr lang="en-IN" sz="1800" dirty="0" smtClean="0"/>
              <a:t>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947651"/>
            <a:ext cx="7669501" cy="48165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BIOLOGICAL HAZARD:- 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 lab staffs require knowing about spill management. </a:t>
            </a:r>
          </a:p>
          <a:p>
            <a:pPr lvl="0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Hazmat kit should be there for the spill management. </a:t>
            </a:r>
          </a:p>
          <a:p>
            <a:pPr lvl="0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 lab staffs should know that what to do in case of needle stick injury. </a:t>
            </a:r>
          </a:p>
          <a:p>
            <a:pPr lvl="0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 hospital should provide the post exposure prophylaxis in needle stick injury.</a:t>
            </a:r>
          </a:p>
          <a:p>
            <a:endParaRPr lang="en-IN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03" y="862147"/>
            <a:ext cx="7772400" cy="532964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ELECTRICAL HAZARDS:-</a:t>
            </a:r>
          </a:p>
          <a:p>
            <a:pPr algn="just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Rubber mat should provide to the lab staffs. </a:t>
            </a:r>
          </a:p>
          <a:p>
            <a:pPr lvl="0" algn="just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Rubber gloves should be there for electrical safety. </a:t>
            </a:r>
          </a:p>
          <a:p>
            <a:pPr lvl="0" algn="just">
              <a:buFont typeface="Wingdings" pitchFamily="2" charset="2"/>
              <a:buChar char="Ø"/>
            </a:pPr>
            <a:endParaRPr lang="en-IN" sz="1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FIRE HAZARDS:-</a:t>
            </a:r>
          </a:p>
          <a:p>
            <a:pPr algn="just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Fire alarms should be there. </a:t>
            </a:r>
          </a:p>
          <a:p>
            <a:pPr lvl="0" algn="just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Training should be given to the lab staffs about the use of fire extinguishers. </a:t>
            </a:r>
          </a:p>
          <a:p>
            <a:pPr lvl="0" algn="just">
              <a:buFont typeface="Wingdings" pitchFamily="2" charset="2"/>
              <a:buChar char="Ø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 lab staffs also need to know that where the extinguishers are being presented. </a:t>
            </a: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4076700"/>
            <a:ext cx="9144000" cy="2781300"/>
          </a:xfrm>
          <a:prstGeom prst="rect">
            <a:avLst/>
          </a:prstGeom>
          <a:solidFill>
            <a:srgbClr val="328F03">
              <a:alpha val="5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2"/>
              </a:solidFill>
              <a:effectLst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029731" y="1752510"/>
            <a:ext cx="5762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6000" b="1" i="1" dirty="0" smtClean="0">
                <a:solidFill>
                  <a:schemeClr val="folHlink"/>
                </a:solidFill>
                <a:effectLst/>
                <a:ea typeface="Microsoft YaHei" pitchFamily="34" charset="-122"/>
              </a:rPr>
              <a:t>    Thank </a:t>
            </a:r>
            <a:r>
              <a:rPr lang="zh-CN" altLang="en-US" sz="6000" b="1" i="1" dirty="0">
                <a:solidFill>
                  <a:schemeClr val="folHlink"/>
                </a:solidFill>
                <a:effectLst/>
                <a:ea typeface="Microsoft YaHei" pitchFamily="34" charset="-122"/>
              </a:rPr>
              <a:t>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Introduction:- </a:t>
            </a:r>
            <a:endParaRPr lang="en-IN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360" y="640079"/>
            <a:ext cx="7836943" cy="5316584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ILO, WHO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 algn="just">
              <a:buFont typeface="Wingdings" pitchFamily="2" charset="2"/>
              <a:buChar char="Ø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altLang="ja-JP" u="sng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Promote and maintain</a:t>
            </a:r>
            <a:r>
              <a:rPr lang="en-US" altLang="ja-JP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highest degree of physical, mental &amp; social well-being of workers of all occupations</a:t>
            </a:r>
          </a:p>
          <a:p>
            <a:pPr algn="just">
              <a:buFont typeface="Wingdings" pitchFamily="2" charset="2"/>
              <a:buChar char="Ø"/>
            </a:pPr>
            <a:endParaRPr lang="en-US" altLang="ja-JP" u="sng" dirty="0" smtClean="0">
              <a:solidFill>
                <a:schemeClr val="accent2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altLang="ja-JP" u="sng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Prevent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workers from departures due to health caused by their working conditions</a:t>
            </a:r>
          </a:p>
          <a:p>
            <a:pPr algn="just">
              <a:buFont typeface="Wingdings" pitchFamily="2" charset="2"/>
              <a:buChar char="Ø"/>
            </a:pPr>
            <a:endParaRPr lang="en-US" altLang="ja-JP" u="sng" dirty="0" smtClean="0">
              <a:solidFill>
                <a:schemeClr val="accent2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altLang="ja-JP" u="sng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</a:t>
            </a:r>
            <a:r>
              <a:rPr lang="en-US" altLang="ja-JP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workers in their working environment from hazards and risks usually causing adverse health effects</a:t>
            </a:r>
          </a:p>
          <a:p>
            <a:pPr algn="just">
              <a:buFont typeface="Wingdings" pitchFamily="2" charset="2"/>
              <a:buChar char="Ø"/>
            </a:pPr>
            <a:endParaRPr lang="en-US" altLang="ja-JP" u="sng" dirty="0" smtClean="0">
              <a:solidFill>
                <a:schemeClr val="accent2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altLang="ja-JP" u="sng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Place &amp; maintain</a:t>
            </a:r>
            <a:r>
              <a:rPr lang="en-US" altLang="ja-JP" dirty="0" smtClean="0">
                <a:solidFill>
                  <a:schemeClr val="accent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worker in an occupational environment adapted to his/her physiological ability.</a:t>
            </a:r>
            <a:endParaRPr lang="en-IN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3590" y="875211"/>
            <a:ext cx="7354388" cy="5355772"/>
          </a:xfrm>
        </p:spPr>
        <p:txBody>
          <a:bodyPr/>
          <a:lstStyle/>
          <a:p>
            <a:pPr algn="just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Occupational health hazards &amp; safety measures  in laboratory :- </a:t>
            </a:r>
          </a:p>
          <a:p>
            <a:pPr algn="just">
              <a:buNone/>
            </a:pPr>
            <a:endParaRPr lang="en-US" sz="1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43145" y="1835927"/>
          <a:ext cx="7724506" cy="356171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37546"/>
                <a:gridCol w="5186960"/>
              </a:tblGrid>
              <a:tr h="510359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Hazard Name 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Safety Measures 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1037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Chemical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hazard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PPE,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MSDS, Eye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wash station, Hand washing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024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Biological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hazard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Hazmat kit,  PEP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024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Electrica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 hazard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Rubber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mat, Rubber gloves, Earthing of equipments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024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Fire hazard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Fire extinguishers,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Fire alarms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3249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Physical hazard</a:t>
                      </a: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Puncture proof containers ( for sharps), Keep storage areas free from accumulation of materials that could cause tripping, fire, explosion.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397" y="1276598"/>
            <a:ext cx="7815150" cy="482375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know about the occupational hazard in laboratory. And to access the availability, practices and knowledge of laboratory safety measures. </a:t>
            </a:r>
          </a:p>
          <a:p>
            <a:pPr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Specific objective </a:t>
            </a:r>
          </a:p>
          <a:p>
            <a:pPr algn="just">
              <a:buNone/>
            </a:pPr>
            <a:endParaRPr lang="en-US" sz="24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To know about the safety measures available and used in the laboratory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department</a:t>
            </a:r>
          </a:p>
          <a:p>
            <a:pPr algn="just">
              <a:buNone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To evaluate the staff’s knowledge about safety measures in laboratory department.</a:t>
            </a:r>
          </a:p>
          <a:p>
            <a:pPr algn="just">
              <a:buFont typeface="Wingdings" pitchFamily="2" charset="2"/>
              <a:buChar char="Ø"/>
            </a:pPr>
            <a:endParaRPr lang="en-US" sz="2400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609600"/>
          </a:xfrm>
        </p:spPr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1018903"/>
            <a:ext cx="7667126" cy="514676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IN" sz="1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Multispecialty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hospital, Gurgaon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IN" sz="1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Study population</a:t>
            </a:r>
            <a:r>
              <a:rPr lang="en-IN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Staffs working in the laboratory department</a:t>
            </a:r>
          </a:p>
          <a:p>
            <a:pPr algn="just">
              <a:buFont typeface="Wingdings" pitchFamily="2" charset="2"/>
              <a:buChar char="Ø"/>
            </a:pPr>
            <a:endParaRPr lang="en-IN" sz="1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en-IN" sz="1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size</a:t>
            </a:r>
            <a:r>
              <a:rPr lang="en-IN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staffs in laboratory</a:t>
            </a:r>
          </a:p>
          <a:p>
            <a:pPr algn="just"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Study design:-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Descriptive study which include observations, facts &amp; 			findings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Data collection tools:-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Checklist &amp; Close ended questioner</a:t>
            </a:r>
          </a:p>
          <a:p>
            <a:pPr algn="just"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Type &amp; source of data:-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Primary data &amp; secondary data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Findings </a:t>
            </a:r>
            <a:endParaRPr lang="en-IN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863" y="836023"/>
            <a:ext cx="7121525" cy="492819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CHEMICAL HAZARD:-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48194" y="1698171"/>
          <a:ext cx="8660675" cy="451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19349"/>
          <a:ext cx="8216537" cy="4781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MAJOR FINDINGS WAS :-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hazard signs were there.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eye shower station was there.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MSDS also not given to them for handling the chemicals.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lab staffs were not aware about MSDS.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They didn’t get goggles for eye protection. 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ference_3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ference_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lnDef>
  </a:objectDefaults>
  <a:extraClrSchemeLst>
    <a:extraClrScheme>
      <a:clrScheme name="Conference_3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3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3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nference_3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_Conference_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lnDef>
  </a:objectDefaults>
  <a:extraClrSchemeLst>
    <a:extraClrScheme>
      <a:clrScheme name="1_Conference_3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ference_3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ference_3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ference_4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ference_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lnDef>
  </a:objectDefaults>
  <a:extraClrSchemeLst>
    <a:extraClrScheme>
      <a:clrScheme name="Conference_4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4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4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Conference_3</Template>
  <TotalTime>995</TotalTime>
  <Pages>0</Pages>
  <Words>936</Words>
  <Characters>0</Characters>
  <Application>Microsoft Office PowerPoint</Application>
  <DocSecurity>0</DocSecurity>
  <PresentationFormat>On-screen Show (4:3)</PresentationFormat>
  <Lines>0</Lines>
  <Paragraphs>228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Conference_3</vt:lpstr>
      <vt:lpstr>1_Conference_3</vt:lpstr>
      <vt:lpstr>默认设计模板</vt:lpstr>
      <vt:lpstr>Conference_4</vt:lpstr>
      <vt:lpstr>Occupational Health Hazards &amp; Safety Measures In Laboratory </vt:lpstr>
      <vt:lpstr>Organization overview </vt:lpstr>
      <vt:lpstr>Introduction:- </vt:lpstr>
      <vt:lpstr>Introduction </vt:lpstr>
      <vt:lpstr>Objective</vt:lpstr>
      <vt:lpstr>Methodology </vt:lpstr>
      <vt:lpstr>Findings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Conclusion </vt:lpstr>
      <vt:lpstr>Limitations </vt:lpstr>
      <vt:lpstr>Recommendations </vt:lpstr>
      <vt:lpstr>Slide 24</vt:lpstr>
      <vt:lpstr>Slide 25</vt:lpstr>
      <vt:lpstr>Slide 26</vt:lpstr>
    </vt:vector>
  </TitlesOfParts>
  <Company>WwW.YlmF.CoM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吴忠毅</dc:creator>
  <cp:lastModifiedBy>admin</cp:lastModifiedBy>
  <cp:revision>161</cp:revision>
  <cp:lastPrinted>1899-12-30T00:00:00Z</cp:lastPrinted>
  <dcterms:created xsi:type="dcterms:W3CDTF">2010-02-20T14:55:55Z</dcterms:created>
  <dcterms:modified xsi:type="dcterms:W3CDTF">2013-05-04T06:18:20Z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