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arun\Desktop\dessertation%20report\revenue%20growth%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arun\Desktop\dessertation%20report\revenue%20growth%20analysi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arun\Desktop\dessertation%20report\revenue%20growth%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Sheet1!$C$21</c:f>
              <c:strCache>
                <c:ptCount val="1"/>
                <c:pt idx="0">
                  <c:v>% growth</c:v>
                </c:pt>
              </c:strCache>
            </c:strRef>
          </c:tx>
          <c:cat>
            <c:strRef>
              <c:f>Sheet1!$B$22:$B$33</c:f>
              <c:strCache>
                <c:ptCount val="12"/>
                <c:pt idx="0">
                  <c:v>April</c:v>
                </c:pt>
                <c:pt idx="1">
                  <c:v>May</c:v>
                </c:pt>
                <c:pt idx="2">
                  <c:v>June</c:v>
                </c:pt>
                <c:pt idx="3">
                  <c:v>July</c:v>
                </c:pt>
                <c:pt idx="4">
                  <c:v>August</c:v>
                </c:pt>
                <c:pt idx="5">
                  <c:v>September</c:v>
                </c:pt>
                <c:pt idx="6">
                  <c:v>October</c:v>
                </c:pt>
                <c:pt idx="7">
                  <c:v>November</c:v>
                </c:pt>
                <c:pt idx="8">
                  <c:v>December</c:v>
                </c:pt>
                <c:pt idx="9">
                  <c:v>January</c:v>
                </c:pt>
                <c:pt idx="10">
                  <c:v>February</c:v>
                </c:pt>
                <c:pt idx="11">
                  <c:v>March</c:v>
                </c:pt>
              </c:strCache>
            </c:strRef>
          </c:cat>
          <c:val>
            <c:numRef>
              <c:f>Sheet1!$C$22:$C$33</c:f>
              <c:numCache>
                <c:formatCode>General</c:formatCode>
                <c:ptCount val="12"/>
                <c:pt idx="0">
                  <c:v>2.7667022256969802</c:v>
                </c:pt>
                <c:pt idx="1">
                  <c:v>27.208078074708929</c:v>
                </c:pt>
                <c:pt idx="2">
                  <c:v>10.4903050339617</c:v>
                </c:pt>
                <c:pt idx="3">
                  <c:v>17.37512489307711</c:v>
                </c:pt>
                <c:pt idx="4">
                  <c:v>24.819513938527489</c:v>
                </c:pt>
                <c:pt idx="5">
                  <c:v>61.655025517456245</c:v>
                </c:pt>
                <c:pt idx="6">
                  <c:v>25.732272920189629</c:v>
                </c:pt>
                <c:pt idx="7">
                  <c:v>-10.861731463270495</c:v>
                </c:pt>
                <c:pt idx="8">
                  <c:v>35.201837815062845</c:v>
                </c:pt>
                <c:pt idx="9">
                  <c:v>43.758484555406824</c:v>
                </c:pt>
                <c:pt idx="10">
                  <c:v>14.220214986869872</c:v>
                </c:pt>
                <c:pt idx="11">
                  <c:v>-4.1539982115122065</c:v>
                </c:pt>
              </c:numCache>
            </c:numRef>
          </c:val>
        </c:ser>
        <c:overlap val="100"/>
        <c:axId val="133116672"/>
        <c:axId val="133118592"/>
      </c:barChart>
      <c:catAx>
        <c:axId val="133116672"/>
        <c:scaling>
          <c:orientation val="minMax"/>
        </c:scaling>
        <c:axPos val="b"/>
        <c:tickLblPos val="nextTo"/>
        <c:crossAx val="133118592"/>
        <c:crosses val="autoZero"/>
        <c:auto val="1"/>
        <c:lblAlgn val="ctr"/>
        <c:lblOffset val="100"/>
      </c:catAx>
      <c:valAx>
        <c:axId val="133118592"/>
        <c:scaling>
          <c:orientation val="minMax"/>
        </c:scaling>
        <c:axPos val="l"/>
        <c:numFmt formatCode="General" sourceLinked="1"/>
        <c:tickLblPos val="nextTo"/>
        <c:crossAx val="133116672"/>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Sheet1!$F$46</c:f>
              <c:strCache>
                <c:ptCount val="1"/>
                <c:pt idx="0">
                  <c:v>Revenue in Rs.</c:v>
                </c:pt>
              </c:strCache>
            </c:strRef>
          </c:tx>
          <c:cat>
            <c:strRef>
              <c:f>Sheet1!$E$47:$E$50</c:f>
              <c:strCache>
                <c:ptCount val="4"/>
                <c:pt idx="0">
                  <c:v>Quarter-1</c:v>
                </c:pt>
                <c:pt idx="1">
                  <c:v>Quarter-2</c:v>
                </c:pt>
                <c:pt idx="2">
                  <c:v>Quarter-3</c:v>
                </c:pt>
                <c:pt idx="3">
                  <c:v>Quarter-4</c:v>
                </c:pt>
              </c:strCache>
            </c:strRef>
          </c:cat>
          <c:val>
            <c:numRef>
              <c:f>Sheet1!$F$47:$F$50</c:f>
              <c:numCache>
                <c:formatCode>General</c:formatCode>
                <c:ptCount val="4"/>
                <c:pt idx="0">
                  <c:v>10571603</c:v>
                </c:pt>
                <c:pt idx="1">
                  <c:v>8088743</c:v>
                </c:pt>
                <c:pt idx="2">
                  <c:v>12942360</c:v>
                </c:pt>
                <c:pt idx="3">
                  <c:v>13532784</c:v>
                </c:pt>
              </c:numCache>
            </c:numRef>
          </c:val>
        </c:ser>
        <c:overlap val="100"/>
        <c:axId val="132746240"/>
        <c:axId val="132756224"/>
      </c:barChart>
      <c:catAx>
        <c:axId val="132746240"/>
        <c:scaling>
          <c:orientation val="minMax"/>
        </c:scaling>
        <c:axPos val="b"/>
        <c:tickLblPos val="nextTo"/>
        <c:crossAx val="132756224"/>
        <c:crosses val="autoZero"/>
        <c:auto val="1"/>
        <c:lblAlgn val="ctr"/>
        <c:lblOffset val="100"/>
      </c:catAx>
      <c:valAx>
        <c:axId val="132756224"/>
        <c:scaling>
          <c:orientation val="minMax"/>
        </c:scaling>
        <c:axPos val="l"/>
        <c:majorGridlines/>
        <c:numFmt formatCode="General" sourceLinked="1"/>
        <c:tickLblPos val="nextTo"/>
        <c:crossAx val="132746240"/>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Sheet1!$L$81</c:f>
              <c:strCache>
                <c:ptCount val="1"/>
                <c:pt idx="0">
                  <c:v>revenue in lacs</c:v>
                </c:pt>
              </c:strCache>
            </c:strRef>
          </c:tx>
          <c:cat>
            <c:strRef>
              <c:f>Sheet1!$K$82:$K$85</c:f>
              <c:strCache>
                <c:ptCount val="4"/>
                <c:pt idx="0">
                  <c:v>Quarter-1</c:v>
                </c:pt>
                <c:pt idx="1">
                  <c:v>Quarter-2</c:v>
                </c:pt>
                <c:pt idx="2">
                  <c:v>Quarter-3</c:v>
                </c:pt>
                <c:pt idx="3">
                  <c:v>Quarter-4</c:v>
                </c:pt>
              </c:strCache>
            </c:strRef>
          </c:cat>
          <c:val>
            <c:numRef>
              <c:f>Sheet1!$L$82:$L$85</c:f>
              <c:numCache>
                <c:formatCode>General</c:formatCode>
                <c:ptCount val="4"/>
                <c:pt idx="0">
                  <c:v>11812374</c:v>
                </c:pt>
                <c:pt idx="1">
                  <c:v>10833780</c:v>
                </c:pt>
                <c:pt idx="2">
                  <c:v>14941862</c:v>
                </c:pt>
                <c:pt idx="3">
                  <c:v>15267835</c:v>
                </c:pt>
              </c:numCache>
            </c:numRef>
          </c:val>
        </c:ser>
        <c:overlap val="100"/>
        <c:axId val="133120768"/>
        <c:axId val="133122304"/>
      </c:barChart>
      <c:catAx>
        <c:axId val="133120768"/>
        <c:scaling>
          <c:orientation val="minMax"/>
        </c:scaling>
        <c:axPos val="b"/>
        <c:tickLblPos val="nextTo"/>
        <c:crossAx val="133122304"/>
        <c:crosses val="autoZero"/>
        <c:auto val="1"/>
        <c:lblAlgn val="ctr"/>
        <c:lblOffset val="100"/>
      </c:catAx>
      <c:valAx>
        <c:axId val="133122304"/>
        <c:scaling>
          <c:orientation val="minMax"/>
        </c:scaling>
        <c:axPos val="l"/>
        <c:majorGridlines/>
        <c:numFmt formatCode="General" sourceLinked="1"/>
        <c:tickLblPos val="nextTo"/>
        <c:crossAx val="133120768"/>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6E7E2D-BD4E-420F-B103-70DA620D2A95}" type="doc">
      <dgm:prSet loTypeId="urn:microsoft.com/office/officeart/2005/8/layout/bProcess3" loCatId="process" qsTypeId="urn:microsoft.com/office/officeart/2005/8/quickstyle/3d1" qsCatId="3D" csTypeId="urn:microsoft.com/office/officeart/2005/8/colors/colorful1" csCatId="colorful" phldr="1"/>
      <dgm:spPr/>
      <dgm:t>
        <a:bodyPr/>
        <a:lstStyle/>
        <a:p>
          <a:endParaRPr lang="en-GB"/>
        </a:p>
      </dgm:t>
    </dgm:pt>
    <dgm:pt modelId="{73DA53C9-873D-4754-AAC7-8A032C1CB8CD}">
      <dgm:prSet phldrT="[Text]" custT="1"/>
      <dgm:spPr/>
      <dgm:t>
        <a:bodyPr/>
        <a:lstStyle/>
        <a:p>
          <a:r>
            <a:rPr lang="en-US" sz="2000" baseline="0" dirty="0" smtClean="0"/>
            <a:t>Patient</a:t>
          </a:r>
          <a:r>
            <a:rPr lang="en-US" sz="2000" dirty="0" smtClean="0"/>
            <a:t> Entry</a:t>
          </a:r>
          <a:endParaRPr lang="en-US" sz="2000" dirty="0"/>
        </a:p>
      </dgm:t>
    </dgm:pt>
    <dgm:pt modelId="{E5EB2B6E-317B-4E83-A2AE-DB51FC18D409}" type="parTrans" cxnId="{2578A70F-16CB-444E-815B-34CD3323C001}">
      <dgm:prSet/>
      <dgm:spPr/>
      <dgm:t>
        <a:bodyPr/>
        <a:lstStyle/>
        <a:p>
          <a:endParaRPr lang="en-US" sz="2800"/>
        </a:p>
      </dgm:t>
    </dgm:pt>
    <dgm:pt modelId="{08A89623-5FDC-475A-ABA3-C651670CA226}" type="sibTrans" cxnId="{2578A70F-16CB-444E-815B-34CD3323C001}">
      <dgm:prSet custT="1"/>
      <dgm:spPr/>
      <dgm:t>
        <a:bodyPr/>
        <a:lstStyle/>
        <a:p>
          <a:endParaRPr lang="en-US" sz="800"/>
        </a:p>
      </dgm:t>
    </dgm:pt>
    <dgm:pt modelId="{05D19D14-4535-4555-9E47-3092141AAC70}">
      <dgm:prSet phldrT="[Text]" custT="1"/>
      <dgm:spPr/>
      <dgm:t>
        <a:bodyPr/>
        <a:lstStyle/>
        <a:p>
          <a:r>
            <a:rPr lang="en-US" sz="1800" baseline="0" dirty="0" smtClean="0"/>
            <a:t>Registration is done</a:t>
          </a:r>
          <a:endParaRPr lang="en-US" sz="1800" baseline="0" dirty="0"/>
        </a:p>
      </dgm:t>
    </dgm:pt>
    <dgm:pt modelId="{1914844F-8FE8-45F2-B2AE-7BE42A1DFE17}" type="parTrans" cxnId="{FDC777B9-3F7A-40CA-BAB9-902A1A830F37}">
      <dgm:prSet/>
      <dgm:spPr/>
      <dgm:t>
        <a:bodyPr/>
        <a:lstStyle/>
        <a:p>
          <a:endParaRPr lang="en-US" sz="2800"/>
        </a:p>
      </dgm:t>
    </dgm:pt>
    <dgm:pt modelId="{3F977400-2152-49D7-8B84-9194A0889353}" type="sibTrans" cxnId="{FDC777B9-3F7A-40CA-BAB9-902A1A830F37}">
      <dgm:prSet custT="1"/>
      <dgm:spPr/>
      <dgm:t>
        <a:bodyPr/>
        <a:lstStyle/>
        <a:p>
          <a:endParaRPr lang="en-US" sz="800"/>
        </a:p>
      </dgm:t>
    </dgm:pt>
    <dgm:pt modelId="{BAAFDBA7-EF84-4F66-968C-63892D6CDCB2}">
      <dgm:prSet phldrT="[Text]" custT="1"/>
      <dgm:spPr/>
      <dgm:t>
        <a:bodyPr/>
        <a:lstStyle/>
        <a:p>
          <a:r>
            <a:rPr lang="en-US" sz="1800" baseline="0" dirty="0" smtClean="0"/>
            <a:t>Sent to waiting lounge</a:t>
          </a:r>
          <a:endParaRPr lang="en-US" sz="1800" baseline="0" dirty="0"/>
        </a:p>
      </dgm:t>
    </dgm:pt>
    <dgm:pt modelId="{4252A30F-5743-4705-B7E5-A4F37777B929}" type="parTrans" cxnId="{9FAE812A-B8CB-4B57-8621-0B942640F19C}">
      <dgm:prSet/>
      <dgm:spPr/>
      <dgm:t>
        <a:bodyPr/>
        <a:lstStyle/>
        <a:p>
          <a:endParaRPr lang="en-US" sz="2800"/>
        </a:p>
      </dgm:t>
    </dgm:pt>
    <dgm:pt modelId="{23EDC72A-25A8-474B-B893-35D84DCCE863}" type="sibTrans" cxnId="{9FAE812A-B8CB-4B57-8621-0B942640F19C}">
      <dgm:prSet custT="1"/>
      <dgm:spPr/>
      <dgm:t>
        <a:bodyPr/>
        <a:lstStyle/>
        <a:p>
          <a:endParaRPr lang="en-US" sz="800"/>
        </a:p>
      </dgm:t>
    </dgm:pt>
    <dgm:pt modelId="{99C4961D-4D24-4BEA-BDB9-5BE3C3196659}">
      <dgm:prSet custT="1"/>
      <dgm:spPr/>
      <dgm:t>
        <a:bodyPr/>
        <a:lstStyle/>
        <a:p>
          <a:r>
            <a:rPr lang="en-US" sz="1800" baseline="0" dirty="0" smtClean="0"/>
            <a:t>Sent to Optom room</a:t>
          </a:r>
          <a:endParaRPr lang="en-US" sz="1800" baseline="0" dirty="0"/>
        </a:p>
      </dgm:t>
    </dgm:pt>
    <dgm:pt modelId="{BD0D2186-4351-4562-BDC8-CE2B91821EC4}" type="parTrans" cxnId="{F17A0D03-24AB-4DE0-A7EC-A4EADBD5CF45}">
      <dgm:prSet/>
      <dgm:spPr/>
      <dgm:t>
        <a:bodyPr/>
        <a:lstStyle/>
        <a:p>
          <a:endParaRPr lang="en-US" sz="2800"/>
        </a:p>
      </dgm:t>
    </dgm:pt>
    <dgm:pt modelId="{F3022010-7581-4CDA-BA62-4B2FDE716900}" type="sibTrans" cxnId="{F17A0D03-24AB-4DE0-A7EC-A4EADBD5CF45}">
      <dgm:prSet custT="1"/>
      <dgm:spPr/>
      <dgm:t>
        <a:bodyPr/>
        <a:lstStyle/>
        <a:p>
          <a:endParaRPr lang="en-US" sz="800"/>
        </a:p>
      </dgm:t>
    </dgm:pt>
    <dgm:pt modelId="{64854A93-7D7B-4FF5-BBBE-EC0CA32CFA7C}">
      <dgm:prSet custT="1"/>
      <dgm:spPr/>
      <dgm:t>
        <a:bodyPr/>
        <a:lstStyle/>
        <a:p>
          <a:r>
            <a:rPr lang="en-US" sz="1800" baseline="0" dirty="0" smtClean="0"/>
            <a:t>Optom Check (can be  dilated )</a:t>
          </a:r>
          <a:endParaRPr lang="en-US" sz="1800" baseline="0" dirty="0"/>
        </a:p>
      </dgm:t>
    </dgm:pt>
    <dgm:pt modelId="{5733F6AC-E0BC-4F5E-BF8F-B1C7C74B99DA}" type="parTrans" cxnId="{6527D464-98E9-42DA-A9A4-440C9A518BFD}">
      <dgm:prSet/>
      <dgm:spPr/>
      <dgm:t>
        <a:bodyPr/>
        <a:lstStyle/>
        <a:p>
          <a:endParaRPr lang="en-US" sz="2800"/>
        </a:p>
      </dgm:t>
    </dgm:pt>
    <dgm:pt modelId="{6A50AC59-3664-4D90-87BA-458D9F9E324A}" type="sibTrans" cxnId="{6527D464-98E9-42DA-A9A4-440C9A518BFD}">
      <dgm:prSet custT="1"/>
      <dgm:spPr/>
      <dgm:t>
        <a:bodyPr/>
        <a:lstStyle/>
        <a:p>
          <a:endParaRPr lang="en-US" sz="800"/>
        </a:p>
      </dgm:t>
    </dgm:pt>
    <dgm:pt modelId="{F5F42991-E147-463E-85D3-CF66F4B1A67E}">
      <dgm:prSet custT="1"/>
      <dgm:spPr/>
      <dgm:t>
        <a:bodyPr/>
        <a:lstStyle/>
        <a:p>
          <a:r>
            <a:rPr lang="en-US" sz="1800" baseline="0" dirty="0" smtClean="0"/>
            <a:t>Sent again  to the waiting lounge</a:t>
          </a:r>
          <a:endParaRPr lang="en-US" sz="1800" baseline="0" dirty="0"/>
        </a:p>
      </dgm:t>
    </dgm:pt>
    <dgm:pt modelId="{0A951D13-66C1-419E-9607-92001858B26D}" type="parTrans" cxnId="{D0B3B26B-D176-4BE2-BD12-E26367559F35}">
      <dgm:prSet/>
      <dgm:spPr/>
      <dgm:t>
        <a:bodyPr/>
        <a:lstStyle/>
        <a:p>
          <a:endParaRPr lang="en-US" sz="2800"/>
        </a:p>
      </dgm:t>
    </dgm:pt>
    <dgm:pt modelId="{3EB0B93B-4C1A-494F-A74A-9C3557B372E5}" type="sibTrans" cxnId="{D0B3B26B-D176-4BE2-BD12-E26367559F35}">
      <dgm:prSet custT="1"/>
      <dgm:spPr/>
      <dgm:t>
        <a:bodyPr/>
        <a:lstStyle/>
        <a:p>
          <a:endParaRPr lang="en-US" sz="800"/>
        </a:p>
      </dgm:t>
    </dgm:pt>
    <dgm:pt modelId="{F62708DF-C349-4C47-BCCE-735F8A65C9C3}">
      <dgm:prSet custT="1"/>
      <dgm:spPr/>
      <dgm:t>
        <a:bodyPr/>
        <a:lstStyle/>
        <a:p>
          <a:r>
            <a:rPr lang="en-US" sz="1800" baseline="0" dirty="0" smtClean="0"/>
            <a:t>To the consultant room</a:t>
          </a:r>
          <a:endParaRPr lang="en-US" sz="1800" baseline="0" dirty="0"/>
        </a:p>
      </dgm:t>
    </dgm:pt>
    <dgm:pt modelId="{5AA99F0C-2648-4422-B2C4-6C1013BE3A92}" type="parTrans" cxnId="{2C49E8DC-EC41-4B29-A63C-FC3CB347ECE1}">
      <dgm:prSet/>
      <dgm:spPr/>
      <dgm:t>
        <a:bodyPr/>
        <a:lstStyle/>
        <a:p>
          <a:endParaRPr lang="en-US" sz="2800"/>
        </a:p>
      </dgm:t>
    </dgm:pt>
    <dgm:pt modelId="{288FFE51-B937-4BD0-9D56-955250AC15D9}" type="sibTrans" cxnId="{2C49E8DC-EC41-4B29-A63C-FC3CB347ECE1}">
      <dgm:prSet custT="1"/>
      <dgm:spPr/>
      <dgm:t>
        <a:bodyPr/>
        <a:lstStyle/>
        <a:p>
          <a:endParaRPr lang="en-US" sz="800"/>
        </a:p>
      </dgm:t>
    </dgm:pt>
    <dgm:pt modelId="{E64C68AA-EDB2-49C4-81D5-E739E953BF2E}">
      <dgm:prSet custT="1"/>
      <dgm:spPr/>
      <dgm:t>
        <a:bodyPr/>
        <a:lstStyle/>
        <a:p>
          <a:r>
            <a:rPr lang="en-US" sz="1800" baseline="0" dirty="0" smtClean="0"/>
            <a:t>Counselling room if required</a:t>
          </a:r>
          <a:endParaRPr lang="en-US" sz="1800" baseline="0" dirty="0"/>
        </a:p>
      </dgm:t>
    </dgm:pt>
    <dgm:pt modelId="{AF19DBFF-5DE6-48F9-9849-A8AFFA9B0E92}" type="parTrans" cxnId="{17577617-82B5-446F-BE68-657DEA3F708F}">
      <dgm:prSet/>
      <dgm:spPr/>
      <dgm:t>
        <a:bodyPr/>
        <a:lstStyle/>
        <a:p>
          <a:endParaRPr lang="en-US" sz="2800"/>
        </a:p>
      </dgm:t>
    </dgm:pt>
    <dgm:pt modelId="{9FF8D9C8-06C6-496A-9038-7FEA64D16EB2}" type="sibTrans" cxnId="{17577617-82B5-446F-BE68-657DEA3F708F}">
      <dgm:prSet/>
      <dgm:spPr/>
      <dgm:t>
        <a:bodyPr/>
        <a:lstStyle/>
        <a:p>
          <a:endParaRPr lang="en-US" sz="2800"/>
        </a:p>
      </dgm:t>
    </dgm:pt>
    <dgm:pt modelId="{74EB9E5E-68B1-4A6D-8516-93ED83E6E7E8}">
      <dgm:prSet custT="1"/>
      <dgm:spPr/>
      <dgm:t>
        <a:bodyPr/>
        <a:lstStyle/>
        <a:p>
          <a:r>
            <a:rPr lang="en-US" sz="1800" baseline="0" dirty="0" smtClean="0"/>
            <a:t>Sent back to the reception </a:t>
          </a:r>
          <a:endParaRPr lang="en-US" sz="1800" baseline="0" dirty="0"/>
        </a:p>
      </dgm:t>
    </dgm:pt>
    <dgm:pt modelId="{721FB8FC-BD41-4E67-8C98-13772E93862F}" type="parTrans" cxnId="{7E093C50-A5C9-4FD8-AAA4-3190B18D36E6}">
      <dgm:prSet/>
      <dgm:spPr/>
      <dgm:t>
        <a:bodyPr/>
        <a:lstStyle/>
        <a:p>
          <a:endParaRPr lang="en-IN"/>
        </a:p>
      </dgm:t>
    </dgm:pt>
    <dgm:pt modelId="{A04327C7-5CCE-45F6-926E-CBAA6B4D67A6}" type="sibTrans" cxnId="{7E093C50-A5C9-4FD8-AAA4-3190B18D36E6}">
      <dgm:prSet/>
      <dgm:spPr/>
      <dgm:t>
        <a:bodyPr/>
        <a:lstStyle/>
        <a:p>
          <a:endParaRPr lang="en-IN"/>
        </a:p>
      </dgm:t>
    </dgm:pt>
    <dgm:pt modelId="{B493FA4C-9FB3-4A5C-AEEB-CE1FC17E4DBA}">
      <dgm:prSet custT="1"/>
      <dgm:spPr/>
      <dgm:t>
        <a:bodyPr/>
        <a:lstStyle/>
        <a:p>
          <a:r>
            <a:rPr lang="en-US" sz="1800" baseline="0" dirty="0" smtClean="0"/>
            <a:t>To optical counter or at medicine counter </a:t>
          </a:r>
          <a:endParaRPr lang="en-US" sz="1800" baseline="0" dirty="0"/>
        </a:p>
      </dgm:t>
    </dgm:pt>
    <dgm:pt modelId="{13581343-E856-4D31-B423-09CC3770FA43}" type="parTrans" cxnId="{32A26C1C-1309-46E5-A950-86F25CF6D856}">
      <dgm:prSet/>
      <dgm:spPr/>
      <dgm:t>
        <a:bodyPr/>
        <a:lstStyle/>
        <a:p>
          <a:endParaRPr lang="en-IN"/>
        </a:p>
      </dgm:t>
    </dgm:pt>
    <dgm:pt modelId="{E0C68621-6B38-4173-B29A-FDA688D74FAC}" type="sibTrans" cxnId="{32A26C1C-1309-46E5-A950-86F25CF6D856}">
      <dgm:prSet/>
      <dgm:spPr/>
      <dgm:t>
        <a:bodyPr/>
        <a:lstStyle/>
        <a:p>
          <a:endParaRPr lang="en-IN"/>
        </a:p>
      </dgm:t>
    </dgm:pt>
    <dgm:pt modelId="{E66FD4F6-4918-47DA-8CCE-FC8CE82FB9F9}">
      <dgm:prSet custT="1"/>
      <dgm:spPr/>
      <dgm:t>
        <a:bodyPr/>
        <a:lstStyle/>
        <a:p>
          <a:r>
            <a:rPr lang="en-US" sz="1800" baseline="0" dirty="0" smtClean="0"/>
            <a:t>Exit</a:t>
          </a:r>
          <a:endParaRPr lang="en-US" sz="1800" baseline="0" dirty="0"/>
        </a:p>
      </dgm:t>
    </dgm:pt>
    <dgm:pt modelId="{A18B9825-3F6B-4E68-A412-9A501C4128BD}" type="parTrans" cxnId="{FFCA8D15-CFD2-45F7-9B77-258A5206E95C}">
      <dgm:prSet/>
      <dgm:spPr/>
      <dgm:t>
        <a:bodyPr/>
        <a:lstStyle/>
        <a:p>
          <a:endParaRPr lang="en-IN"/>
        </a:p>
      </dgm:t>
    </dgm:pt>
    <dgm:pt modelId="{A01DE362-7DEA-48C8-B118-339D0C26F650}" type="sibTrans" cxnId="{FFCA8D15-CFD2-45F7-9B77-258A5206E95C}">
      <dgm:prSet/>
      <dgm:spPr/>
      <dgm:t>
        <a:bodyPr/>
        <a:lstStyle/>
        <a:p>
          <a:endParaRPr lang="en-IN"/>
        </a:p>
      </dgm:t>
    </dgm:pt>
    <dgm:pt modelId="{395AEE7E-E709-4F08-9C9A-BE0B76ADA08A}" type="pres">
      <dgm:prSet presAssocID="{A76E7E2D-BD4E-420F-B103-70DA620D2A95}" presName="Name0" presStyleCnt="0">
        <dgm:presLayoutVars>
          <dgm:dir/>
          <dgm:resizeHandles val="exact"/>
        </dgm:presLayoutVars>
      </dgm:prSet>
      <dgm:spPr/>
      <dgm:t>
        <a:bodyPr/>
        <a:lstStyle/>
        <a:p>
          <a:endParaRPr lang="en-IN"/>
        </a:p>
      </dgm:t>
    </dgm:pt>
    <dgm:pt modelId="{F84D6F71-D369-4D90-91FA-9EDD09A3ED2D}" type="pres">
      <dgm:prSet presAssocID="{73DA53C9-873D-4754-AAC7-8A032C1CB8CD}" presName="node" presStyleLbl="node1" presStyleIdx="0" presStyleCnt="11">
        <dgm:presLayoutVars>
          <dgm:bulletEnabled val="1"/>
        </dgm:presLayoutVars>
      </dgm:prSet>
      <dgm:spPr/>
      <dgm:t>
        <a:bodyPr/>
        <a:lstStyle/>
        <a:p>
          <a:endParaRPr lang="en-IN"/>
        </a:p>
      </dgm:t>
    </dgm:pt>
    <dgm:pt modelId="{376958B7-6011-4FF5-98FC-9C41E1C10992}" type="pres">
      <dgm:prSet presAssocID="{08A89623-5FDC-475A-ABA3-C651670CA226}" presName="sibTrans" presStyleLbl="sibTrans1D1" presStyleIdx="0" presStyleCnt="10"/>
      <dgm:spPr/>
      <dgm:t>
        <a:bodyPr/>
        <a:lstStyle/>
        <a:p>
          <a:endParaRPr lang="en-IN"/>
        </a:p>
      </dgm:t>
    </dgm:pt>
    <dgm:pt modelId="{EA594D9F-2799-461C-927D-E617C125A6CE}" type="pres">
      <dgm:prSet presAssocID="{08A89623-5FDC-475A-ABA3-C651670CA226}" presName="connectorText" presStyleLbl="sibTrans1D1" presStyleIdx="0" presStyleCnt="10"/>
      <dgm:spPr/>
      <dgm:t>
        <a:bodyPr/>
        <a:lstStyle/>
        <a:p>
          <a:endParaRPr lang="en-IN"/>
        </a:p>
      </dgm:t>
    </dgm:pt>
    <dgm:pt modelId="{C824512B-A682-4452-B623-FF266D95CA9D}" type="pres">
      <dgm:prSet presAssocID="{05D19D14-4535-4555-9E47-3092141AAC70}" presName="node" presStyleLbl="node1" presStyleIdx="1" presStyleCnt="11">
        <dgm:presLayoutVars>
          <dgm:bulletEnabled val="1"/>
        </dgm:presLayoutVars>
      </dgm:prSet>
      <dgm:spPr/>
      <dgm:t>
        <a:bodyPr/>
        <a:lstStyle/>
        <a:p>
          <a:endParaRPr lang="en-IN"/>
        </a:p>
      </dgm:t>
    </dgm:pt>
    <dgm:pt modelId="{7C57AC6C-39DB-457B-884E-22282DD295D5}" type="pres">
      <dgm:prSet presAssocID="{3F977400-2152-49D7-8B84-9194A0889353}" presName="sibTrans" presStyleLbl="sibTrans1D1" presStyleIdx="1" presStyleCnt="10"/>
      <dgm:spPr/>
      <dgm:t>
        <a:bodyPr/>
        <a:lstStyle/>
        <a:p>
          <a:endParaRPr lang="en-IN"/>
        </a:p>
      </dgm:t>
    </dgm:pt>
    <dgm:pt modelId="{EF6BBEAF-C356-44C3-89BB-15204A7C102E}" type="pres">
      <dgm:prSet presAssocID="{3F977400-2152-49D7-8B84-9194A0889353}" presName="connectorText" presStyleLbl="sibTrans1D1" presStyleIdx="1" presStyleCnt="10"/>
      <dgm:spPr/>
      <dgm:t>
        <a:bodyPr/>
        <a:lstStyle/>
        <a:p>
          <a:endParaRPr lang="en-IN"/>
        </a:p>
      </dgm:t>
    </dgm:pt>
    <dgm:pt modelId="{C17D89C1-22A1-4544-9379-9924DBDF1876}" type="pres">
      <dgm:prSet presAssocID="{BAAFDBA7-EF84-4F66-968C-63892D6CDCB2}" presName="node" presStyleLbl="node1" presStyleIdx="2" presStyleCnt="11">
        <dgm:presLayoutVars>
          <dgm:bulletEnabled val="1"/>
        </dgm:presLayoutVars>
      </dgm:prSet>
      <dgm:spPr/>
      <dgm:t>
        <a:bodyPr/>
        <a:lstStyle/>
        <a:p>
          <a:endParaRPr lang="en-IN"/>
        </a:p>
      </dgm:t>
    </dgm:pt>
    <dgm:pt modelId="{3506352F-DD91-476C-809F-88384A54020B}" type="pres">
      <dgm:prSet presAssocID="{23EDC72A-25A8-474B-B893-35D84DCCE863}" presName="sibTrans" presStyleLbl="sibTrans1D1" presStyleIdx="2" presStyleCnt="10"/>
      <dgm:spPr/>
      <dgm:t>
        <a:bodyPr/>
        <a:lstStyle/>
        <a:p>
          <a:endParaRPr lang="en-IN"/>
        </a:p>
      </dgm:t>
    </dgm:pt>
    <dgm:pt modelId="{B007158B-14F8-44F6-B087-C80BEDC24130}" type="pres">
      <dgm:prSet presAssocID="{23EDC72A-25A8-474B-B893-35D84DCCE863}" presName="connectorText" presStyleLbl="sibTrans1D1" presStyleIdx="2" presStyleCnt="10"/>
      <dgm:spPr/>
      <dgm:t>
        <a:bodyPr/>
        <a:lstStyle/>
        <a:p>
          <a:endParaRPr lang="en-IN"/>
        </a:p>
      </dgm:t>
    </dgm:pt>
    <dgm:pt modelId="{328C4F2C-F07F-4B75-9C6B-3AC2F012F514}" type="pres">
      <dgm:prSet presAssocID="{99C4961D-4D24-4BEA-BDB9-5BE3C3196659}" presName="node" presStyleLbl="node1" presStyleIdx="3" presStyleCnt="11">
        <dgm:presLayoutVars>
          <dgm:bulletEnabled val="1"/>
        </dgm:presLayoutVars>
      </dgm:prSet>
      <dgm:spPr/>
      <dgm:t>
        <a:bodyPr/>
        <a:lstStyle/>
        <a:p>
          <a:endParaRPr lang="en-IN"/>
        </a:p>
      </dgm:t>
    </dgm:pt>
    <dgm:pt modelId="{E3B679EA-7692-437D-8E92-818D9DB30483}" type="pres">
      <dgm:prSet presAssocID="{F3022010-7581-4CDA-BA62-4B2FDE716900}" presName="sibTrans" presStyleLbl="sibTrans1D1" presStyleIdx="3" presStyleCnt="10"/>
      <dgm:spPr/>
      <dgm:t>
        <a:bodyPr/>
        <a:lstStyle/>
        <a:p>
          <a:endParaRPr lang="en-IN"/>
        </a:p>
      </dgm:t>
    </dgm:pt>
    <dgm:pt modelId="{E946DED3-E08A-4F22-BAD7-5E4609EE3DC7}" type="pres">
      <dgm:prSet presAssocID="{F3022010-7581-4CDA-BA62-4B2FDE716900}" presName="connectorText" presStyleLbl="sibTrans1D1" presStyleIdx="3" presStyleCnt="10"/>
      <dgm:spPr/>
      <dgm:t>
        <a:bodyPr/>
        <a:lstStyle/>
        <a:p>
          <a:endParaRPr lang="en-IN"/>
        </a:p>
      </dgm:t>
    </dgm:pt>
    <dgm:pt modelId="{0113E948-EEC5-4FB4-A2BE-8327817DE1E1}" type="pres">
      <dgm:prSet presAssocID="{64854A93-7D7B-4FF5-BBBE-EC0CA32CFA7C}" presName="node" presStyleLbl="node1" presStyleIdx="4" presStyleCnt="11">
        <dgm:presLayoutVars>
          <dgm:bulletEnabled val="1"/>
        </dgm:presLayoutVars>
      </dgm:prSet>
      <dgm:spPr/>
      <dgm:t>
        <a:bodyPr/>
        <a:lstStyle/>
        <a:p>
          <a:endParaRPr lang="en-IN"/>
        </a:p>
      </dgm:t>
    </dgm:pt>
    <dgm:pt modelId="{20771712-EAF7-4A56-883B-2B2F8A57055D}" type="pres">
      <dgm:prSet presAssocID="{6A50AC59-3664-4D90-87BA-458D9F9E324A}" presName="sibTrans" presStyleLbl="sibTrans1D1" presStyleIdx="4" presStyleCnt="10"/>
      <dgm:spPr/>
      <dgm:t>
        <a:bodyPr/>
        <a:lstStyle/>
        <a:p>
          <a:endParaRPr lang="en-IN"/>
        </a:p>
      </dgm:t>
    </dgm:pt>
    <dgm:pt modelId="{8BF34AA6-4D1C-4777-92FD-DBEABE305F54}" type="pres">
      <dgm:prSet presAssocID="{6A50AC59-3664-4D90-87BA-458D9F9E324A}" presName="connectorText" presStyleLbl="sibTrans1D1" presStyleIdx="4" presStyleCnt="10"/>
      <dgm:spPr/>
      <dgm:t>
        <a:bodyPr/>
        <a:lstStyle/>
        <a:p>
          <a:endParaRPr lang="en-IN"/>
        </a:p>
      </dgm:t>
    </dgm:pt>
    <dgm:pt modelId="{3D64D5F6-4C6C-40EA-901D-A3D2B94D4486}" type="pres">
      <dgm:prSet presAssocID="{F5F42991-E147-463E-85D3-CF66F4B1A67E}" presName="node" presStyleLbl="node1" presStyleIdx="5" presStyleCnt="11">
        <dgm:presLayoutVars>
          <dgm:bulletEnabled val="1"/>
        </dgm:presLayoutVars>
      </dgm:prSet>
      <dgm:spPr/>
      <dgm:t>
        <a:bodyPr/>
        <a:lstStyle/>
        <a:p>
          <a:endParaRPr lang="en-IN"/>
        </a:p>
      </dgm:t>
    </dgm:pt>
    <dgm:pt modelId="{E5C98584-313F-4770-BBC3-17EC6079969F}" type="pres">
      <dgm:prSet presAssocID="{3EB0B93B-4C1A-494F-A74A-9C3557B372E5}" presName="sibTrans" presStyleLbl="sibTrans1D1" presStyleIdx="5" presStyleCnt="10"/>
      <dgm:spPr/>
      <dgm:t>
        <a:bodyPr/>
        <a:lstStyle/>
        <a:p>
          <a:endParaRPr lang="en-IN"/>
        </a:p>
      </dgm:t>
    </dgm:pt>
    <dgm:pt modelId="{4C90BD02-6A1D-41F5-BB62-4091E151E8CD}" type="pres">
      <dgm:prSet presAssocID="{3EB0B93B-4C1A-494F-A74A-9C3557B372E5}" presName="connectorText" presStyleLbl="sibTrans1D1" presStyleIdx="5" presStyleCnt="10"/>
      <dgm:spPr/>
      <dgm:t>
        <a:bodyPr/>
        <a:lstStyle/>
        <a:p>
          <a:endParaRPr lang="en-IN"/>
        </a:p>
      </dgm:t>
    </dgm:pt>
    <dgm:pt modelId="{2FBB1BFC-2F53-4BEB-94A0-120C96C1253B}" type="pres">
      <dgm:prSet presAssocID="{F62708DF-C349-4C47-BCCE-735F8A65C9C3}" presName="node" presStyleLbl="node1" presStyleIdx="6" presStyleCnt="11">
        <dgm:presLayoutVars>
          <dgm:bulletEnabled val="1"/>
        </dgm:presLayoutVars>
      </dgm:prSet>
      <dgm:spPr/>
      <dgm:t>
        <a:bodyPr/>
        <a:lstStyle/>
        <a:p>
          <a:endParaRPr lang="en-IN"/>
        </a:p>
      </dgm:t>
    </dgm:pt>
    <dgm:pt modelId="{505528FB-F5B9-4CA6-A34B-E3E7962CAF27}" type="pres">
      <dgm:prSet presAssocID="{288FFE51-B937-4BD0-9D56-955250AC15D9}" presName="sibTrans" presStyleLbl="sibTrans1D1" presStyleIdx="6" presStyleCnt="10"/>
      <dgm:spPr/>
      <dgm:t>
        <a:bodyPr/>
        <a:lstStyle/>
        <a:p>
          <a:endParaRPr lang="en-IN"/>
        </a:p>
      </dgm:t>
    </dgm:pt>
    <dgm:pt modelId="{ED6D2998-5D46-4916-8307-FE3260083C6F}" type="pres">
      <dgm:prSet presAssocID="{288FFE51-B937-4BD0-9D56-955250AC15D9}" presName="connectorText" presStyleLbl="sibTrans1D1" presStyleIdx="6" presStyleCnt="10"/>
      <dgm:spPr/>
      <dgm:t>
        <a:bodyPr/>
        <a:lstStyle/>
        <a:p>
          <a:endParaRPr lang="en-IN"/>
        </a:p>
      </dgm:t>
    </dgm:pt>
    <dgm:pt modelId="{B396298B-9319-4BB5-B7FD-B61945D2EDFD}" type="pres">
      <dgm:prSet presAssocID="{E64C68AA-EDB2-49C4-81D5-E739E953BF2E}" presName="node" presStyleLbl="node1" presStyleIdx="7" presStyleCnt="11">
        <dgm:presLayoutVars>
          <dgm:bulletEnabled val="1"/>
        </dgm:presLayoutVars>
      </dgm:prSet>
      <dgm:spPr/>
      <dgm:t>
        <a:bodyPr/>
        <a:lstStyle/>
        <a:p>
          <a:endParaRPr lang="en-IN"/>
        </a:p>
      </dgm:t>
    </dgm:pt>
    <dgm:pt modelId="{C7690E21-2A46-4B0F-90BF-7DA1D0CAA09E}" type="pres">
      <dgm:prSet presAssocID="{9FF8D9C8-06C6-496A-9038-7FEA64D16EB2}" presName="sibTrans" presStyleLbl="sibTrans1D1" presStyleIdx="7" presStyleCnt="10"/>
      <dgm:spPr/>
      <dgm:t>
        <a:bodyPr/>
        <a:lstStyle/>
        <a:p>
          <a:endParaRPr lang="en-IN"/>
        </a:p>
      </dgm:t>
    </dgm:pt>
    <dgm:pt modelId="{575DDCCE-4A15-41FA-B68A-623C46E04A9C}" type="pres">
      <dgm:prSet presAssocID="{9FF8D9C8-06C6-496A-9038-7FEA64D16EB2}" presName="connectorText" presStyleLbl="sibTrans1D1" presStyleIdx="7" presStyleCnt="10"/>
      <dgm:spPr/>
      <dgm:t>
        <a:bodyPr/>
        <a:lstStyle/>
        <a:p>
          <a:endParaRPr lang="en-IN"/>
        </a:p>
      </dgm:t>
    </dgm:pt>
    <dgm:pt modelId="{9543834E-9A6C-472D-BE36-D945D0327FFA}" type="pres">
      <dgm:prSet presAssocID="{74EB9E5E-68B1-4A6D-8516-93ED83E6E7E8}" presName="node" presStyleLbl="node1" presStyleIdx="8" presStyleCnt="11">
        <dgm:presLayoutVars>
          <dgm:bulletEnabled val="1"/>
        </dgm:presLayoutVars>
      </dgm:prSet>
      <dgm:spPr/>
      <dgm:t>
        <a:bodyPr/>
        <a:lstStyle/>
        <a:p>
          <a:endParaRPr lang="en-IN"/>
        </a:p>
      </dgm:t>
    </dgm:pt>
    <dgm:pt modelId="{D494E8D7-8C3E-45B1-A195-1CC961A066D5}" type="pres">
      <dgm:prSet presAssocID="{A04327C7-5CCE-45F6-926E-CBAA6B4D67A6}" presName="sibTrans" presStyleLbl="sibTrans1D1" presStyleIdx="8" presStyleCnt="10"/>
      <dgm:spPr/>
      <dgm:t>
        <a:bodyPr/>
        <a:lstStyle/>
        <a:p>
          <a:endParaRPr lang="en-IN"/>
        </a:p>
      </dgm:t>
    </dgm:pt>
    <dgm:pt modelId="{8B69FA1F-5819-488C-9C8C-0A72036F661C}" type="pres">
      <dgm:prSet presAssocID="{A04327C7-5CCE-45F6-926E-CBAA6B4D67A6}" presName="connectorText" presStyleLbl="sibTrans1D1" presStyleIdx="8" presStyleCnt="10"/>
      <dgm:spPr/>
      <dgm:t>
        <a:bodyPr/>
        <a:lstStyle/>
        <a:p>
          <a:endParaRPr lang="en-IN"/>
        </a:p>
      </dgm:t>
    </dgm:pt>
    <dgm:pt modelId="{B9531FD2-0E6F-458B-8ECD-36E5470D480C}" type="pres">
      <dgm:prSet presAssocID="{B493FA4C-9FB3-4A5C-AEEB-CE1FC17E4DBA}" presName="node" presStyleLbl="node1" presStyleIdx="9" presStyleCnt="11">
        <dgm:presLayoutVars>
          <dgm:bulletEnabled val="1"/>
        </dgm:presLayoutVars>
      </dgm:prSet>
      <dgm:spPr/>
      <dgm:t>
        <a:bodyPr/>
        <a:lstStyle/>
        <a:p>
          <a:endParaRPr lang="en-IN"/>
        </a:p>
      </dgm:t>
    </dgm:pt>
    <dgm:pt modelId="{0FFA7FFB-0524-4E84-80A8-DC3D02A003F2}" type="pres">
      <dgm:prSet presAssocID="{E0C68621-6B38-4173-B29A-FDA688D74FAC}" presName="sibTrans" presStyleLbl="sibTrans1D1" presStyleIdx="9" presStyleCnt="10"/>
      <dgm:spPr/>
      <dgm:t>
        <a:bodyPr/>
        <a:lstStyle/>
        <a:p>
          <a:endParaRPr lang="en-IN"/>
        </a:p>
      </dgm:t>
    </dgm:pt>
    <dgm:pt modelId="{C27F8C77-97AE-4F61-8C2A-90596CA78922}" type="pres">
      <dgm:prSet presAssocID="{E0C68621-6B38-4173-B29A-FDA688D74FAC}" presName="connectorText" presStyleLbl="sibTrans1D1" presStyleIdx="9" presStyleCnt="10"/>
      <dgm:spPr/>
      <dgm:t>
        <a:bodyPr/>
        <a:lstStyle/>
        <a:p>
          <a:endParaRPr lang="en-IN"/>
        </a:p>
      </dgm:t>
    </dgm:pt>
    <dgm:pt modelId="{39D32B6A-4F9C-4CE4-962E-7DEF8253F841}" type="pres">
      <dgm:prSet presAssocID="{E66FD4F6-4918-47DA-8CCE-FC8CE82FB9F9}" presName="node" presStyleLbl="node1" presStyleIdx="10" presStyleCnt="11">
        <dgm:presLayoutVars>
          <dgm:bulletEnabled val="1"/>
        </dgm:presLayoutVars>
      </dgm:prSet>
      <dgm:spPr/>
      <dgm:t>
        <a:bodyPr/>
        <a:lstStyle/>
        <a:p>
          <a:endParaRPr lang="en-IN"/>
        </a:p>
      </dgm:t>
    </dgm:pt>
  </dgm:ptLst>
  <dgm:cxnLst>
    <dgm:cxn modelId="{C3EBB65A-35B5-4108-8B26-D6679F9B1F66}" type="presOf" srcId="{E64C68AA-EDB2-49C4-81D5-E739E953BF2E}" destId="{B396298B-9319-4BB5-B7FD-B61945D2EDFD}" srcOrd="0" destOrd="0" presId="urn:microsoft.com/office/officeart/2005/8/layout/bProcess3"/>
    <dgm:cxn modelId="{2578A70F-16CB-444E-815B-34CD3323C001}" srcId="{A76E7E2D-BD4E-420F-B103-70DA620D2A95}" destId="{73DA53C9-873D-4754-AAC7-8A032C1CB8CD}" srcOrd="0" destOrd="0" parTransId="{E5EB2B6E-317B-4E83-A2AE-DB51FC18D409}" sibTransId="{08A89623-5FDC-475A-ABA3-C651670CA226}"/>
    <dgm:cxn modelId="{31844D0A-490A-4652-9FB3-A6332FA5F1C8}" type="presOf" srcId="{F62708DF-C349-4C47-BCCE-735F8A65C9C3}" destId="{2FBB1BFC-2F53-4BEB-94A0-120C96C1253B}" srcOrd="0" destOrd="0" presId="urn:microsoft.com/office/officeart/2005/8/layout/bProcess3"/>
    <dgm:cxn modelId="{7E093C50-A5C9-4FD8-AAA4-3190B18D36E6}" srcId="{A76E7E2D-BD4E-420F-B103-70DA620D2A95}" destId="{74EB9E5E-68B1-4A6D-8516-93ED83E6E7E8}" srcOrd="8" destOrd="0" parTransId="{721FB8FC-BD41-4E67-8C98-13772E93862F}" sibTransId="{A04327C7-5CCE-45F6-926E-CBAA6B4D67A6}"/>
    <dgm:cxn modelId="{A0C67176-736A-45A6-948D-A2E64CFF60A3}" type="presOf" srcId="{9FF8D9C8-06C6-496A-9038-7FEA64D16EB2}" destId="{C7690E21-2A46-4B0F-90BF-7DA1D0CAA09E}" srcOrd="0" destOrd="0" presId="urn:microsoft.com/office/officeart/2005/8/layout/bProcess3"/>
    <dgm:cxn modelId="{195A528F-116F-4186-8FA3-85ED0D7C4F1D}" type="presOf" srcId="{3EB0B93B-4C1A-494F-A74A-9C3557B372E5}" destId="{E5C98584-313F-4770-BBC3-17EC6079969F}" srcOrd="0" destOrd="0" presId="urn:microsoft.com/office/officeart/2005/8/layout/bProcess3"/>
    <dgm:cxn modelId="{F17A0D03-24AB-4DE0-A7EC-A4EADBD5CF45}" srcId="{A76E7E2D-BD4E-420F-B103-70DA620D2A95}" destId="{99C4961D-4D24-4BEA-BDB9-5BE3C3196659}" srcOrd="3" destOrd="0" parTransId="{BD0D2186-4351-4562-BDC8-CE2B91821EC4}" sibTransId="{F3022010-7581-4CDA-BA62-4B2FDE716900}"/>
    <dgm:cxn modelId="{2497CE45-3560-451E-9355-A4117D290171}" type="presOf" srcId="{B493FA4C-9FB3-4A5C-AEEB-CE1FC17E4DBA}" destId="{B9531FD2-0E6F-458B-8ECD-36E5470D480C}" srcOrd="0" destOrd="0" presId="urn:microsoft.com/office/officeart/2005/8/layout/bProcess3"/>
    <dgm:cxn modelId="{00FC9C11-A0FD-4FAD-88B3-1BB9DEF30319}" type="presOf" srcId="{99C4961D-4D24-4BEA-BDB9-5BE3C3196659}" destId="{328C4F2C-F07F-4B75-9C6B-3AC2F012F514}" srcOrd="0" destOrd="0" presId="urn:microsoft.com/office/officeart/2005/8/layout/bProcess3"/>
    <dgm:cxn modelId="{EE3CA377-ACE1-4086-A973-739AAB28AAD9}" type="presOf" srcId="{05D19D14-4535-4555-9E47-3092141AAC70}" destId="{C824512B-A682-4452-B623-FF266D95CA9D}" srcOrd="0" destOrd="0" presId="urn:microsoft.com/office/officeart/2005/8/layout/bProcess3"/>
    <dgm:cxn modelId="{2C49E8DC-EC41-4B29-A63C-FC3CB347ECE1}" srcId="{A76E7E2D-BD4E-420F-B103-70DA620D2A95}" destId="{F62708DF-C349-4C47-BCCE-735F8A65C9C3}" srcOrd="6" destOrd="0" parTransId="{5AA99F0C-2648-4422-B2C4-6C1013BE3A92}" sibTransId="{288FFE51-B937-4BD0-9D56-955250AC15D9}"/>
    <dgm:cxn modelId="{9FAE812A-B8CB-4B57-8621-0B942640F19C}" srcId="{A76E7E2D-BD4E-420F-B103-70DA620D2A95}" destId="{BAAFDBA7-EF84-4F66-968C-63892D6CDCB2}" srcOrd="2" destOrd="0" parTransId="{4252A30F-5743-4705-B7E5-A4F37777B929}" sibTransId="{23EDC72A-25A8-474B-B893-35D84DCCE863}"/>
    <dgm:cxn modelId="{07314FDE-E6A1-4D60-950B-EC904624E053}" type="presOf" srcId="{3F977400-2152-49D7-8B84-9194A0889353}" destId="{EF6BBEAF-C356-44C3-89BB-15204A7C102E}" srcOrd="1" destOrd="0" presId="urn:microsoft.com/office/officeart/2005/8/layout/bProcess3"/>
    <dgm:cxn modelId="{FFCA8D15-CFD2-45F7-9B77-258A5206E95C}" srcId="{A76E7E2D-BD4E-420F-B103-70DA620D2A95}" destId="{E66FD4F6-4918-47DA-8CCE-FC8CE82FB9F9}" srcOrd="10" destOrd="0" parTransId="{A18B9825-3F6B-4E68-A412-9A501C4128BD}" sibTransId="{A01DE362-7DEA-48C8-B118-339D0C26F650}"/>
    <dgm:cxn modelId="{04F86EA6-4836-49D6-88AC-C2101A4F0F60}" type="presOf" srcId="{08A89623-5FDC-475A-ABA3-C651670CA226}" destId="{376958B7-6011-4FF5-98FC-9C41E1C10992}" srcOrd="0" destOrd="0" presId="urn:microsoft.com/office/officeart/2005/8/layout/bProcess3"/>
    <dgm:cxn modelId="{BE532BC8-2730-4664-9A79-9668C05CCAFC}" type="presOf" srcId="{F3022010-7581-4CDA-BA62-4B2FDE716900}" destId="{E946DED3-E08A-4F22-BAD7-5E4609EE3DC7}" srcOrd="1" destOrd="0" presId="urn:microsoft.com/office/officeart/2005/8/layout/bProcess3"/>
    <dgm:cxn modelId="{87DB9DEA-AA20-4A7B-A2B8-86482AB2B75C}" type="presOf" srcId="{BAAFDBA7-EF84-4F66-968C-63892D6CDCB2}" destId="{C17D89C1-22A1-4544-9379-9924DBDF1876}" srcOrd="0" destOrd="0" presId="urn:microsoft.com/office/officeart/2005/8/layout/bProcess3"/>
    <dgm:cxn modelId="{FDC777B9-3F7A-40CA-BAB9-902A1A830F37}" srcId="{A76E7E2D-BD4E-420F-B103-70DA620D2A95}" destId="{05D19D14-4535-4555-9E47-3092141AAC70}" srcOrd="1" destOrd="0" parTransId="{1914844F-8FE8-45F2-B2AE-7BE42A1DFE17}" sibTransId="{3F977400-2152-49D7-8B84-9194A0889353}"/>
    <dgm:cxn modelId="{1E8BB88F-29CF-4187-9FC2-FEFF06B47B52}" type="presOf" srcId="{E0C68621-6B38-4173-B29A-FDA688D74FAC}" destId="{0FFA7FFB-0524-4E84-80A8-DC3D02A003F2}" srcOrd="0" destOrd="0" presId="urn:microsoft.com/office/officeart/2005/8/layout/bProcess3"/>
    <dgm:cxn modelId="{A142E53B-A54C-450E-B011-640426A074D1}" type="presOf" srcId="{288FFE51-B937-4BD0-9D56-955250AC15D9}" destId="{ED6D2998-5D46-4916-8307-FE3260083C6F}" srcOrd="1" destOrd="0" presId="urn:microsoft.com/office/officeart/2005/8/layout/bProcess3"/>
    <dgm:cxn modelId="{B01601A1-208E-4A89-BC63-7A5B33E97AAD}" type="presOf" srcId="{A76E7E2D-BD4E-420F-B103-70DA620D2A95}" destId="{395AEE7E-E709-4F08-9C9A-BE0B76ADA08A}" srcOrd="0" destOrd="0" presId="urn:microsoft.com/office/officeart/2005/8/layout/bProcess3"/>
    <dgm:cxn modelId="{80F8CBEE-92E2-41EC-A329-4491FC8BDD98}" type="presOf" srcId="{9FF8D9C8-06C6-496A-9038-7FEA64D16EB2}" destId="{575DDCCE-4A15-41FA-B68A-623C46E04A9C}" srcOrd="1" destOrd="0" presId="urn:microsoft.com/office/officeart/2005/8/layout/bProcess3"/>
    <dgm:cxn modelId="{29F714CD-C656-44C9-A883-31F53F0D1E4D}" type="presOf" srcId="{3EB0B93B-4C1A-494F-A74A-9C3557B372E5}" destId="{4C90BD02-6A1D-41F5-BB62-4091E151E8CD}" srcOrd="1" destOrd="0" presId="urn:microsoft.com/office/officeart/2005/8/layout/bProcess3"/>
    <dgm:cxn modelId="{11B4956E-1EB3-4547-886B-A18ED2FFAB2A}" type="presOf" srcId="{23EDC72A-25A8-474B-B893-35D84DCCE863}" destId="{3506352F-DD91-476C-809F-88384A54020B}" srcOrd="0" destOrd="0" presId="urn:microsoft.com/office/officeart/2005/8/layout/bProcess3"/>
    <dgm:cxn modelId="{C27C7DA6-024E-4308-91D7-E3B13BAC1A7A}" type="presOf" srcId="{E66FD4F6-4918-47DA-8CCE-FC8CE82FB9F9}" destId="{39D32B6A-4F9C-4CE4-962E-7DEF8253F841}" srcOrd="0" destOrd="0" presId="urn:microsoft.com/office/officeart/2005/8/layout/bProcess3"/>
    <dgm:cxn modelId="{6527D464-98E9-42DA-A9A4-440C9A518BFD}" srcId="{A76E7E2D-BD4E-420F-B103-70DA620D2A95}" destId="{64854A93-7D7B-4FF5-BBBE-EC0CA32CFA7C}" srcOrd="4" destOrd="0" parTransId="{5733F6AC-E0BC-4F5E-BF8F-B1C7C74B99DA}" sibTransId="{6A50AC59-3664-4D90-87BA-458D9F9E324A}"/>
    <dgm:cxn modelId="{711BFAD1-A736-49BD-8BBC-EF16128E3040}" type="presOf" srcId="{A04327C7-5CCE-45F6-926E-CBAA6B4D67A6}" destId="{D494E8D7-8C3E-45B1-A195-1CC961A066D5}" srcOrd="0" destOrd="0" presId="urn:microsoft.com/office/officeart/2005/8/layout/bProcess3"/>
    <dgm:cxn modelId="{2537437D-F34D-4591-989C-9B89C514FD27}" type="presOf" srcId="{E0C68621-6B38-4173-B29A-FDA688D74FAC}" destId="{C27F8C77-97AE-4F61-8C2A-90596CA78922}" srcOrd="1" destOrd="0" presId="urn:microsoft.com/office/officeart/2005/8/layout/bProcess3"/>
    <dgm:cxn modelId="{D0B3B26B-D176-4BE2-BD12-E26367559F35}" srcId="{A76E7E2D-BD4E-420F-B103-70DA620D2A95}" destId="{F5F42991-E147-463E-85D3-CF66F4B1A67E}" srcOrd="5" destOrd="0" parTransId="{0A951D13-66C1-419E-9607-92001858B26D}" sibTransId="{3EB0B93B-4C1A-494F-A74A-9C3557B372E5}"/>
    <dgm:cxn modelId="{429DF09E-CD9B-4231-9D31-FC1D1D343BAA}" type="presOf" srcId="{F3022010-7581-4CDA-BA62-4B2FDE716900}" destId="{E3B679EA-7692-437D-8E92-818D9DB30483}" srcOrd="0" destOrd="0" presId="urn:microsoft.com/office/officeart/2005/8/layout/bProcess3"/>
    <dgm:cxn modelId="{12D7AEDA-5701-4B55-889A-A6909034E566}" type="presOf" srcId="{74EB9E5E-68B1-4A6D-8516-93ED83E6E7E8}" destId="{9543834E-9A6C-472D-BE36-D945D0327FFA}" srcOrd="0" destOrd="0" presId="urn:microsoft.com/office/officeart/2005/8/layout/bProcess3"/>
    <dgm:cxn modelId="{17577617-82B5-446F-BE68-657DEA3F708F}" srcId="{A76E7E2D-BD4E-420F-B103-70DA620D2A95}" destId="{E64C68AA-EDB2-49C4-81D5-E739E953BF2E}" srcOrd="7" destOrd="0" parTransId="{AF19DBFF-5DE6-48F9-9849-A8AFFA9B0E92}" sibTransId="{9FF8D9C8-06C6-496A-9038-7FEA64D16EB2}"/>
    <dgm:cxn modelId="{7D9E4215-D8F4-4740-A908-5EBAD13FDCDF}" type="presOf" srcId="{6A50AC59-3664-4D90-87BA-458D9F9E324A}" destId="{8BF34AA6-4D1C-4777-92FD-DBEABE305F54}" srcOrd="1" destOrd="0" presId="urn:microsoft.com/office/officeart/2005/8/layout/bProcess3"/>
    <dgm:cxn modelId="{ABB87A5C-7D94-4FFE-8E1C-680B3E8255FD}" type="presOf" srcId="{23EDC72A-25A8-474B-B893-35D84DCCE863}" destId="{B007158B-14F8-44F6-B087-C80BEDC24130}" srcOrd="1" destOrd="0" presId="urn:microsoft.com/office/officeart/2005/8/layout/bProcess3"/>
    <dgm:cxn modelId="{32A26C1C-1309-46E5-A950-86F25CF6D856}" srcId="{A76E7E2D-BD4E-420F-B103-70DA620D2A95}" destId="{B493FA4C-9FB3-4A5C-AEEB-CE1FC17E4DBA}" srcOrd="9" destOrd="0" parTransId="{13581343-E856-4D31-B423-09CC3770FA43}" sibTransId="{E0C68621-6B38-4173-B29A-FDA688D74FAC}"/>
    <dgm:cxn modelId="{E6F8DD10-EFD1-4127-BEBA-3FE185EDEE10}" type="presOf" srcId="{288FFE51-B937-4BD0-9D56-955250AC15D9}" destId="{505528FB-F5B9-4CA6-A34B-E3E7962CAF27}" srcOrd="0" destOrd="0" presId="urn:microsoft.com/office/officeart/2005/8/layout/bProcess3"/>
    <dgm:cxn modelId="{EE1ACC3A-3E81-41BC-B5BD-E24EEA151F33}" type="presOf" srcId="{3F977400-2152-49D7-8B84-9194A0889353}" destId="{7C57AC6C-39DB-457B-884E-22282DD295D5}" srcOrd="0" destOrd="0" presId="urn:microsoft.com/office/officeart/2005/8/layout/bProcess3"/>
    <dgm:cxn modelId="{2D860230-915F-45FB-A74C-7B2937BB46D7}" type="presOf" srcId="{64854A93-7D7B-4FF5-BBBE-EC0CA32CFA7C}" destId="{0113E948-EEC5-4FB4-A2BE-8327817DE1E1}" srcOrd="0" destOrd="0" presId="urn:microsoft.com/office/officeart/2005/8/layout/bProcess3"/>
    <dgm:cxn modelId="{9916F933-A555-4CDC-A81F-EC89210BC1E0}" type="presOf" srcId="{08A89623-5FDC-475A-ABA3-C651670CA226}" destId="{EA594D9F-2799-461C-927D-E617C125A6CE}" srcOrd="1" destOrd="0" presId="urn:microsoft.com/office/officeart/2005/8/layout/bProcess3"/>
    <dgm:cxn modelId="{CF993A16-3E7B-4146-AFDE-565923774981}" type="presOf" srcId="{F5F42991-E147-463E-85D3-CF66F4B1A67E}" destId="{3D64D5F6-4C6C-40EA-901D-A3D2B94D4486}" srcOrd="0" destOrd="0" presId="urn:microsoft.com/office/officeart/2005/8/layout/bProcess3"/>
    <dgm:cxn modelId="{2A4DD646-3957-41AF-A9E2-3BBF7BF1321D}" type="presOf" srcId="{73DA53C9-873D-4754-AAC7-8A032C1CB8CD}" destId="{F84D6F71-D369-4D90-91FA-9EDD09A3ED2D}" srcOrd="0" destOrd="0" presId="urn:microsoft.com/office/officeart/2005/8/layout/bProcess3"/>
    <dgm:cxn modelId="{38B3AB26-2773-4E4A-B596-67AD51E281DD}" type="presOf" srcId="{6A50AC59-3664-4D90-87BA-458D9F9E324A}" destId="{20771712-EAF7-4A56-883B-2B2F8A57055D}" srcOrd="0" destOrd="0" presId="urn:microsoft.com/office/officeart/2005/8/layout/bProcess3"/>
    <dgm:cxn modelId="{106CEEFB-48E4-4E0A-BE13-5321FE2DDA38}" type="presOf" srcId="{A04327C7-5CCE-45F6-926E-CBAA6B4D67A6}" destId="{8B69FA1F-5819-488C-9C8C-0A72036F661C}" srcOrd="1" destOrd="0" presId="urn:microsoft.com/office/officeart/2005/8/layout/bProcess3"/>
    <dgm:cxn modelId="{93FB8A3B-BF8E-448E-9790-5C00CB01E6A7}" type="presParOf" srcId="{395AEE7E-E709-4F08-9C9A-BE0B76ADA08A}" destId="{F84D6F71-D369-4D90-91FA-9EDD09A3ED2D}" srcOrd="0" destOrd="0" presId="urn:microsoft.com/office/officeart/2005/8/layout/bProcess3"/>
    <dgm:cxn modelId="{56D1A094-C45C-4244-BD84-54C3FFADF08B}" type="presParOf" srcId="{395AEE7E-E709-4F08-9C9A-BE0B76ADA08A}" destId="{376958B7-6011-4FF5-98FC-9C41E1C10992}" srcOrd="1" destOrd="0" presId="urn:microsoft.com/office/officeart/2005/8/layout/bProcess3"/>
    <dgm:cxn modelId="{EB5B60A7-26FB-41A0-9C97-C656CC563146}" type="presParOf" srcId="{376958B7-6011-4FF5-98FC-9C41E1C10992}" destId="{EA594D9F-2799-461C-927D-E617C125A6CE}" srcOrd="0" destOrd="0" presId="urn:microsoft.com/office/officeart/2005/8/layout/bProcess3"/>
    <dgm:cxn modelId="{592F19AC-4F8B-48E2-920C-A7A145473091}" type="presParOf" srcId="{395AEE7E-E709-4F08-9C9A-BE0B76ADA08A}" destId="{C824512B-A682-4452-B623-FF266D95CA9D}" srcOrd="2" destOrd="0" presId="urn:microsoft.com/office/officeart/2005/8/layout/bProcess3"/>
    <dgm:cxn modelId="{D372E207-B2DF-406C-8B06-0DA36B1BE30B}" type="presParOf" srcId="{395AEE7E-E709-4F08-9C9A-BE0B76ADA08A}" destId="{7C57AC6C-39DB-457B-884E-22282DD295D5}" srcOrd="3" destOrd="0" presId="urn:microsoft.com/office/officeart/2005/8/layout/bProcess3"/>
    <dgm:cxn modelId="{611F9F7E-108C-4EF0-8A26-F871E9D4F36C}" type="presParOf" srcId="{7C57AC6C-39DB-457B-884E-22282DD295D5}" destId="{EF6BBEAF-C356-44C3-89BB-15204A7C102E}" srcOrd="0" destOrd="0" presId="urn:microsoft.com/office/officeart/2005/8/layout/bProcess3"/>
    <dgm:cxn modelId="{F1E4A989-8BB7-413D-8062-23404F041889}" type="presParOf" srcId="{395AEE7E-E709-4F08-9C9A-BE0B76ADA08A}" destId="{C17D89C1-22A1-4544-9379-9924DBDF1876}" srcOrd="4" destOrd="0" presId="urn:microsoft.com/office/officeart/2005/8/layout/bProcess3"/>
    <dgm:cxn modelId="{E9B9E8A6-6997-4C43-BA39-D0FB4F2A9F56}" type="presParOf" srcId="{395AEE7E-E709-4F08-9C9A-BE0B76ADA08A}" destId="{3506352F-DD91-476C-809F-88384A54020B}" srcOrd="5" destOrd="0" presId="urn:microsoft.com/office/officeart/2005/8/layout/bProcess3"/>
    <dgm:cxn modelId="{74FEE48E-D169-4E05-94FF-AAE7922EB1F7}" type="presParOf" srcId="{3506352F-DD91-476C-809F-88384A54020B}" destId="{B007158B-14F8-44F6-B087-C80BEDC24130}" srcOrd="0" destOrd="0" presId="urn:microsoft.com/office/officeart/2005/8/layout/bProcess3"/>
    <dgm:cxn modelId="{17E3053D-0FED-4048-907C-939838DC2800}" type="presParOf" srcId="{395AEE7E-E709-4F08-9C9A-BE0B76ADA08A}" destId="{328C4F2C-F07F-4B75-9C6B-3AC2F012F514}" srcOrd="6" destOrd="0" presId="urn:microsoft.com/office/officeart/2005/8/layout/bProcess3"/>
    <dgm:cxn modelId="{42FE0838-25EE-4230-9F4F-C82C7D827704}" type="presParOf" srcId="{395AEE7E-E709-4F08-9C9A-BE0B76ADA08A}" destId="{E3B679EA-7692-437D-8E92-818D9DB30483}" srcOrd="7" destOrd="0" presId="urn:microsoft.com/office/officeart/2005/8/layout/bProcess3"/>
    <dgm:cxn modelId="{12FFD9CA-534E-42A8-BE19-2FBADAC1499D}" type="presParOf" srcId="{E3B679EA-7692-437D-8E92-818D9DB30483}" destId="{E946DED3-E08A-4F22-BAD7-5E4609EE3DC7}" srcOrd="0" destOrd="0" presId="urn:microsoft.com/office/officeart/2005/8/layout/bProcess3"/>
    <dgm:cxn modelId="{366BC6CA-ABD8-4905-964E-69AFCE3D83E8}" type="presParOf" srcId="{395AEE7E-E709-4F08-9C9A-BE0B76ADA08A}" destId="{0113E948-EEC5-4FB4-A2BE-8327817DE1E1}" srcOrd="8" destOrd="0" presId="urn:microsoft.com/office/officeart/2005/8/layout/bProcess3"/>
    <dgm:cxn modelId="{E66C3738-7EC9-4072-B7F4-18354E72BE50}" type="presParOf" srcId="{395AEE7E-E709-4F08-9C9A-BE0B76ADA08A}" destId="{20771712-EAF7-4A56-883B-2B2F8A57055D}" srcOrd="9" destOrd="0" presId="urn:microsoft.com/office/officeart/2005/8/layout/bProcess3"/>
    <dgm:cxn modelId="{9ADA3B7B-108F-4456-A947-26BA46D1F545}" type="presParOf" srcId="{20771712-EAF7-4A56-883B-2B2F8A57055D}" destId="{8BF34AA6-4D1C-4777-92FD-DBEABE305F54}" srcOrd="0" destOrd="0" presId="urn:microsoft.com/office/officeart/2005/8/layout/bProcess3"/>
    <dgm:cxn modelId="{5AE69B07-6B4E-4CF6-9183-E31EFE1969DA}" type="presParOf" srcId="{395AEE7E-E709-4F08-9C9A-BE0B76ADA08A}" destId="{3D64D5F6-4C6C-40EA-901D-A3D2B94D4486}" srcOrd="10" destOrd="0" presId="urn:microsoft.com/office/officeart/2005/8/layout/bProcess3"/>
    <dgm:cxn modelId="{66C02258-F4B2-487D-9577-E0AE76FECF2C}" type="presParOf" srcId="{395AEE7E-E709-4F08-9C9A-BE0B76ADA08A}" destId="{E5C98584-313F-4770-BBC3-17EC6079969F}" srcOrd="11" destOrd="0" presId="urn:microsoft.com/office/officeart/2005/8/layout/bProcess3"/>
    <dgm:cxn modelId="{20594D91-88B4-4402-833B-7A1030C6C193}" type="presParOf" srcId="{E5C98584-313F-4770-BBC3-17EC6079969F}" destId="{4C90BD02-6A1D-41F5-BB62-4091E151E8CD}" srcOrd="0" destOrd="0" presId="urn:microsoft.com/office/officeart/2005/8/layout/bProcess3"/>
    <dgm:cxn modelId="{2D920307-A779-4690-AF66-376A8B862535}" type="presParOf" srcId="{395AEE7E-E709-4F08-9C9A-BE0B76ADA08A}" destId="{2FBB1BFC-2F53-4BEB-94A0-120C96C1253B}" srcOrd="12" destOrd="0" presId="urn:microsoft.com/office/officeart/2005/8/layout/bProcess3"/>
    <dgm:cxn modelId="{4569DB2B-CDC0-46CD-B230-62C642C1FA5A}" type="presParOf" srcId="{395AEE7E-E709-4F08-9C9A-BE0B76ADA08A}" destId="{505528FB-F5B9-4CA6-A34B-E3E7962CAF27}" srcOrd="13" destOrd="0" presId="urn:microsoft.com/office/officeart/2005/8/layout/bProcess3"/>
    <dgm:cxn modelId="{96FE9702-5027-495C-9933-2A817B1C72B4}" type="presParOf" srcId="{505528FB-F5B9-4CA6-A34B-E3E7962CAF27}" destId="{ED6D2998-5D46-4916-8307-FE3260083C6F}" srcOrd="0" destOrd="0" presId="urn:microsoft.com/office/officeart/2005/8/layout/bProcess3"/>
    <dgm:cxn modelId="{0D680D8F-DC09-4D02-AFC4-F2D9F67DA132}" type="presParOf" srcId="{395AEE7E-E709-4F08-9C9A-BE0B76ADA08A}" destId="{B396298B-9319-4BB5-B7FD-B61945D2EDFD}" srcOrd="14" destOrd="0" presId="urn:microsoft.com/office/officeart/2005/8/layout/bProcess3"/>
    <dgm:cxn modelId="{C06A4F1A-CEDA-4E1D-9F4E-C45597B3A34A}" type="presParOf" srcId="{395AEE7E-E709-4F08-9C9A-BE0B76ADA08A}" destId="{C7690E21-2A46-4B0F-90BF-7DA1D0CAA09E}" srcOrd="15" destOrd="0" presId="urn:microsoft.com/office/officeart/2005/8/layout/bProcess3"/>
    <dgm:cxn modelId="{E67B221B-E8FF-484A-B097-3751C9202CDA}" type="presParOf" srcId="{C7690E21-2A46-4B0F-90BF-7DA1D0CAA09E}" destId="{575DDCCE-4A15-41FA-B68A-623C46E04A9C}" srcOrd="0" destOrd="0" presId="urn:microsoft.com/office/officeart/2005/8/layout/bProcess3"/>
    <dgm:cxn modelId="{91810356-98E0-4C1C-8C93-5E021B4016AD}" type="presParOf" srcId="{395AEE7E-E709-4F08-9C9A-BE0B76ADA08A}" destId="{9543834E-9A6C-472D-BE36-D945D0327FFA}" srcOrd="16" destOrd="0" presId="urn:microsoft.com/office/officeart/2005/8/layout/bProcess3"/>
    <dgm:cxn modelId="{B7BBC2EF-0307-4808-BA16-3F7F3E87A41E}" type="presParOf" srcId="{395AEE7E-E709-4F08-9C9A-BE0B76ADA08A}" destId="{D494E8D7-8C3E-45B1-A195-1CC961A066D5}" srcOrd="17" destOrd="0" presId="urn:microsoft.com/office/officeart/2005/8/layout/bProcess3"/>
    <dgm:cxn modelId="{7DB90E35-179C-4F0E-B658-2F096811B6BB}" type="presParOf" srcId="{D494E8D7-8C3E-45B1-A195-1CC961A066D5}" destId="{8B69FA1F-5819-488C-9C8C-0A72036F661C}" srcOrd="0" destOrd="0" presId="urn:microsoft.com/office/officeart/2005/8/layout/bProcess3"/>
    <dgm:cxn modelId="{ED2B93BA-61CA-42DD-B0EB-8CFBB5256CB1}" type="presParOf" srcId="{395AEE7E-E709-4F08-9C9A-BE0B76ADA08A}" destId="{B9531FD2-0E6F-458B-8ECD-36E5470D480C}" srcOrd="18" destOrd="0" presId="urn:microsoft.com/office/officeart/2005/8/layout/bProcess3"/>
    <dgm:cxn modelId="{9EF3A2E2-66CB-4CFC-8E02-F75BF9F594D2}" type="presParOf" srcId="{395AEE7E-E709-4F08-9C9A-BE0B76ADA08A}" destId="{0FFA7FFB-0524-4E84-80A8-DC3D02A003F2}" srcOrd="19" destOrd="0" presId="urn:microsoft.com/office/officeart/2005/8/layout/bProcess3"/>
    <dgm:cxn modelId="{94218349-493D-44EE-92C7-72C649D9A460}" type="presParOf" srcId="{0FFA7FFB-0524-4E84-80A8-DC3D02A003F2}" destId="{C27F8C77-97AE-4F61-8C2A-90596CA78922}" srcOrd="0" destOrd="0" presId="urn:microsoft.com/office/officeart/2005/8/layout/bProcess3"/>
    <dgm:cxn modelId="{3FF91AE9-DF94-45BD-A42F-375CE391BD13}" type="presParOf" srcId="{395AEE7E-E709-4F08-9C9A-BE0B76ADA08A}" destId="{39D32B6A-4F9C-4CE4-962E-7DEF8253F841}" srcOrd="20" destOrd="0" presId="urn:microsoft.com/office/officeart/2005/8/layout/b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6958B7-6011-4FF5-98FC-9C41E1C10992}">
      <dsp:nvSpPr>
        <dsp:cNvPr id="0" name=""/>
        <dsp:cNvSpPr/>
      </dsp:nvSpPr>
      <dsp:spPr>
        <a:xfrm>
          <a:off x="2599982" y="563038"/>
          <a:ext cx="434100" cy="91440"/>
        </a:xfrm>
        <a:custGeom>
          <a:avLst/>
          <a:gdLst/>
          <a:ahLst/>
          <a:cxnLst/>
          <a:rect l="0" t="0" r="0" b="0"/>
          <a:pathLst>
            <a:path>
              <a:moveTo>
                <a:pt x="0" y="45720"/>
              </a:moveTo>
              <a:lnTo>
                <a:pt x="434100" y="45720"/>
              </a:lnTo>
            </a:path>
          </a:pathLst>
        </a:custGeom>
        <a:noFill/>
        <a:ln w="9525" cap="flat" cmpd="sng" algn="ctr">
          <a:solidFill>
            <a:schemeClr val="accent2">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805415" y="606435"/>
        <a:ext cx="23235" cy="4647"/>
      </dsp:txXfrm>
    </dsp:sp>
    <dsp:sp modelId="{F84D6F71-D369-4D90-91FA-9EDD09A3ED2D}">
      <dsp:nvSpPr>
        <dsp:cNvPr id="0" name=""/>
        <dsp:cNvSpPr/>
      </dsp:nvSpPr>
      <dsp:spPr>
        <a:xfrm>
          <a:off x="581347" y="2628"/>
          <a:ext cx="2020434" cy="12122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baseline="0" dirty="0" smtClean="0"/>
            <a:t>Patient</a:t>
          </a:r>
          <a:r>
            <a:rPr lang="en-US" sz="2000" kern="1200" dirty="0" smtClean="0"/>
            <a:t> Entry</a:t>
          </a:r>
          <a:endParaRPr lang="en-US" sz="2000" kern="1200" dirty="0"/>
        </a:p>
      </dsp:txBody>
      <dsp:txXfrm>
        <a:off x="581347" y="2628"/>
        <a:ext cx="2020434" cy="1212260"/>
      </dsp:txXfrm>
    </dsp:sp>
    <dsp:sp modelId="{7C57AC6C-39DB-457B-884E-22282DD295D5}">
      <dsp:nvSpPr>
        <dsp:cNvPr id="0" name=""/>
        <dsp:cNvSpPr/>
      </dsp:nvSpPr>
      <dsp:spPr>
        <a:xfrm>
          <a:off x="5085117" y="563038"/>
          <a:ext cx="434100" cy="91440"/>
        </a:xfrm>
        <a:custGeom>
          <a:avLst/>
          <a:gdLst/>
          <a:ahLst/>
          <a:cxnLst/>
          <a:rect l="0" t="0" r="0" b="0"/>
          <a:pathLst>
            <a:path>
              <a:moveTo>
                <a:pt x="0" y="45720"/>
              </a:moveTo>
              <a:lnTo>
                <a:pt x="434100" y="45720"/>
              </a:lnTo>
            </a:path>
          </a:pathLst>
        </a:custGeom>
        <a:noFill/>
        <a:ln w="9525" cap="flat" cmpd="sng" algn="ctr">
          <a:solidFill>
            <a:schemeClr val="accent3">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290549" y="606435"/>
        <a:ext cx="23235" cy="4647"/>
      </dsp:txXfrm>
    </dsp:sp>
    <dsp:sp modelId="{C824512B-A682-4452-B623-FF266D95CA9D}">
      <dsp:nvSpPr>
        <dsp:cNvPr id="0" name=""/>
        <dsp:cNvSpPr/>
      </dsp:nvSpPr>
      <dsp:spPr>
        <a:xfrm>
          <a:off x="3066482" y="2628"/>
          <a:ext cx="2020434" cy="121226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Registration is done</a:t>
          </a:r>
          <a:endParaRPr lang="en-US" sz="1800" kern="1200" baseline="0" dirty="0"/>
        </a:p>
      </dsp:txBody>
      <dsp:txXfrm>
        <a:off x="3066482" y="2628"/>
        <a:ext cx="2020434" cy="1212260"/>
      </dsp:txXfrm>
    </dsp:sp>
    <dsp:sp modelId="{3506352F-DD91-476C-809F-88384A54020B}">
      <dsp:nvSpPr>
        <dsp:cNvPr id="0" name=""/>
        <dsp:cNvSpPr/>
      </dsp:nvSpPr>
      <dsp:spPr>
        <a:xfrm>
          <a:off x="1591565" y="1213089"/>
          <a:ext cx="4970269" cy="434100"/>
        </a:xfrm>
        <a:custGeom>
          <a:avLst/>
          <a:gdLst/>
          <a:ahLst/>
          <a:cxnLst/>
          <a:rect l="0" t="0" r="0" b="0"/>
          <a:pathLst>
            <a:path>
              <a:moveTo>
                <a:pt x="4970269" y="0"/>
              </a:moveTo>
              <a:lnTo>
                <a:pt x="4970269" y="234150"/>
              </a:lnTo>
              <a:lnTo>
                <a:pt x="0" y="234150"/>
              </a:lnTo>
              <a:lnTo>
                <a:pt x="0" y="434100"/>
              </a:lnTo>
            </a:path>
          </a:pathLst>
        </a:custGeom>
        <a:noFill/>
        <a:ln w="9525" cap="flat" cmpd="sng" algn="ctr">
          <a:solidFill>
            <a:schemeClr val="accent4">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951901" y="1427815"/>
        <a:ext cx="249597" cy="4647"/>
      </dsp:txXfrm>
    </dsp:sp>
    <dsp:sp modelId="{C17D89C1-22A1-4544-9379-9924DBDF1876}">
      <dsp:nvSpPr>
        <dsp:cNvPr id="0" name=""/>
        <dsp:cNvSpPr/>
      </dsp:nvSpPr>
      <dsp:spPr>
        <a:xfrm>
          <a:off x="5551617" y="2628"/>
          <a:ext cx="2020434" cy="121226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Sent to waiting lounge</a:t>
          </a:r>
          <a:endParaRPr lang="en-US" sz="1800" kern="1200" baseline="0" dirty="0"/>
        </a:p>
      </dsp:txBody>
      <dsp:txXfrm>
        <a:off x="5551617" y="2628"/>
        <a:ext cx="2020434" cy="1212260"/>
      </dsp:txXfrm>
    </dsp:sp>
    <dsp:sp modelId="{E3B679EA-7692-437D-8E92-818D9DB30483}">
      <dsp:nvSpPr>
        <dsp:cNvPr id="0" name=""/>
        <dsp:cNvSpPr/>
      </dsp:nvSpPr>
      <dsp:spPr>
        <a:xfrm>
          <a:off x="2599982" y="2239999"/>
          <a:ext cx="434100" cy="91440"/>
        </a:xfrm>
        <a:custGeom>
          <a:avLst/>
          <a:gdLst/>
          <a:ahLst/>
          <a:cxnLst/>
          <a:rect l="0" t="0" r="0" b="0"/>
          <a:pathLst>
            <a:path>
              <a:moveTo>
                <a:pt x="0" y="45720"/>
              </a:moveTo>
              <a:lnTo>
                <a:pt x="434100" y="45720"/>
              </a:lnTo>
            </a:path>
          </a:pathLst>
        </a:custGeom>
        <a:noFill/>
        <a:ln w="9525" cap="flat" cmpd="sng" algn="ctr">
          <a:solidFill>
            <a:schemeClr val="accent5">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805415" y="2283396"/>
        <a:ext cx="23235" cy="4647"/>
      </dsp:txXfrm>
    </dsp:sp>
    <dsp:sp modelId="{328C4F2C-F07F-4B75-9C6B-3AC2F012F514}">
      <dsp:nvSpPr>
        <dsp:cNvPr id="0" name=""/>
        <dsp:cNvSpPr/>
      </dsp:nvSpPr>
      <dsp:spPr>
        <a:xfrm>
          <a:off x="581347" y="1679589"/>
          <a:ext cx="2020434" cy="121226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Sent to Optom room</a:t>
          </a:r>
          <a:endParaRPr lang="en-US" sz="1800" kern="1200" baseline="0" dirty="0"/>
        </a:p>
      </dsp:txBody>
      <dsp:txXfrm>
        <a:off x="581347" y="1679589"/>
        <a:ext cx="2020434" cy="1212260"/>
      </dsp:txXfrm>
    </dsp:sp>
    <dsp:sp modelId="{20771712-EAF7-4A56-883B-2B2F8A57055D}">
      <dsp:nvSpPr>
        <dsp:cNvPr id="0" name=""/>
        <dsp:cNvSpPr/>
      </dsp:nvSpPr>
      <dsp:spPr>
        <a:xfrm>
          <a:off x="5085117" y="2239999"/>
          <a:ext cx="434100" cy="91440"/>
        </a:xfrm>
        <a:custGeom>
          <a:avLst/>
          <a:gdLst/>
          <a:ahLst/>
          <a:cxnLst/>
          <a:rect l="0" t="0" r="0" b="0"/>
          <a:pathLst>
            <a:path>
              <a:moveTo>
                <a:pt x="0" y="45720"/>
              </a:moveTo>
              <a:lnTo>
                <a:pt x="434100" y="45720"/>
              </a:lnTo>
            </a:path>
          </a:pathLst>
        </a:custGeom>
        <a:noFill/>
        <a:ln w="9525" cap="flat" cmpd="sng" algn="ctr">
          <a:solidFill>
            <a:schemeClr val="accent6">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290549" y="2283396"/>
        <a:ext cx="23235" cy="4647"/>
      </dsp:txXfrm>
    </dsp:sp>
    <dsp:sp modelId="{0113E948-EEC5-4FB4-A2BE-8327817DE1E1}">
      <dsp:nvSpPr>
        <dsp:cNvPr id="0" name=""/>
        <dsp:cNvSpPr/>
      </dsp:nvSpPr>
      <dsp:spPr>
        <a:xfrm>
          <a:off x="3066482" y="1679589"/>
          <a:ext cx="2020434" cy="121226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Optom Check (can be  dilated )</a:t>
          </a:r>
          <a:endParaRPr lang="en-US" sz="1800" kern="1200" baseline="0" dirty="0"/>
        </a:p>
      </dsp:txBody>
      <dsp:txXfrm>
        <a:off x="3066482" y="1679589"/>
        <a:ext cx="2020434" cy="1212260"/>
      </dsp:txXfrm>
    </dsp:sp>
    <dsp:sp modelId="{E5C98584-313F-4770-BBC3-17EC6079969F}">
      <dsp:nvSpPr>
        <dsp:cNvPr id="0" name=""/>
        <dsp:cNvSpPr/>
      </dsp:nvSpPr>
      <dsp:spPr>
        <a:xfrm>
          <a:off x="1591565" y="2890049"/>
          <a:ext cx="4970269" cy="434100"/>
        </a:xfrm>
        <a:custGeom>
          <a:avLst/>
          <a:gdLst/>
          <a:ahLst/>
          <a:cxnLst/>
          <a:rect l="0" t="0" r="0" b="0"/>
          <a:pathLst>
            <a:path>
              <a:moveTo>
                <a:pt x="4970269" y="0"/>
              </a:moveTo>
              <a:lnTo>
                <a:pt x="4970269" y="234150"/>
              </a:lnTo>
              <a:lnTo>
                <a:pt x="0" y="234150"/>
              </a:lnTo>
              <a:lnTo>
                <a:pt x="0" y="434100"/>
              </a:lnTo>
            </a:path>
          </a:pathLst>
        </a:custGeom>
        <a:noFill/>
        <a:ln w="9525" cap="flat" cmpd="sng" algn="ctr">
          <a:solidFill>
            <a:schemeClr val="accent2">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951901" y="3104776"/>
        <a:ext cx="249597" cy="4647"/>
      </dsp:txXfrm>
    </dsp:sp>
    <dsp:sp modelId="{3D64D5F6-4C6C-40EA-901D-A3D2B94D4486}">
      <dsp:nvSpPr>
        <dsp:cNvPr id="0" name=""/>
        <dsp:cNvSpPr/>
      </dsp:nvSpPr>
      <dsp:spPr>
        <a:xfrm>
          <a:off x="5551617" y="1679589"/>
          <a:ext cx="2020434" cy="12122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Sent again  to the waiting lounge</a:t>
          </a:r>
          <a:endParaRPr lang="en-US" sz="1800" kern="1200" baseline="0" dirty="0"/>
        </a:p>
      </dsp:txBody>
      <dsp:txXfrm>
        <a:off x="5551617" y="1679589"/>
        <a:ext cx="2020434" cy="1212260"/>
      </dsp:txXfrm>
    </dsp:sp>
    <dsp:sp modelId="{505528FB-F5B9-4CA6-A34B-E3E7962CAF27}">
      <dsp:nvSpPr>
        <dsp:cNvPr id="0" name=""/>
        <dsp:cNvSpPr/>
      </dsp:nvSpPr>
      <dsp:spPr>
        <a:xfrm>
          <a:off x="2599982" y="3916960"/>
          <a:ext cx="434100" cy="91440"/>
        </a:xfrm>
        <a:custGeom>
          <a:avLst/>
          <a:gdLst/>
          <a:ahLst/>
          <a:cxnLst/>
          <a:rect l="0" t="0" r="0" b="0"/>
          <a:pathLst>
            <a:path>
              <a:moveTo>
                <a:pt x="0" y="45720"/>
              </a:moveTo>
              <a:lnTo>
                <a:pt x="434100" y="45720"/>
              </a:lnTo>
            </a:path>
          </a:pathLst>
        </a:custGeom>
        <a:noFill/>
        <a:ln w="9525" cap="flat" cmpd="sng" algn="ctr">
          <a:solidFill>
            <a:schemeClr val="accent3">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805415" y="3960356"/>
        <a:ext cx="23235" cy="4647"/>
      </dsp:txXfrm>
    </dsp:sp>
    <dsp:sp modelId="{2FBB1BFC-2F53-4BEB-94A0-120C96C1253B}">
      <dsp:nvSpPr>
        <dsp:cNvPr id="0" name=""/>
        <dsp:cNvSpPr/>
      </dsp:nvSpPr>
      <dsp:spPr>
        <a:xfrm>
          <a:off x="581347" y="3356550"/>
          <a:ext cx="2020434" cy="121226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To the consultant room</a:t>
          </a:r>
          <a:endParaRPr lang="en-US" sz="1800" kern="1200" baseline="0" dirty="0"/>
        </a:p>
      </dsp:txBody>
      <dsp:txXfrm>
        <a:off x="581347" y="3356550"/>
        <a:ext cx="2020434" cy="1212260"/>
      </dsp:txXfrm>
    </dsp:sp>
    <dsp:sp modelId="{C7690E21-2A46-4B0F-90BF-7DA1D0CAA09E}">
      <dsp:nvSpPr>
        <dsp:cNvPr id="0" name=""/>
        <dsp:cNvSpPr/>
      </dsp:nvSpPr>
      <dsp:spPr>
        <a:xfrm>
          <a:off x="5085117" y="3916960"/>
          <a:ext cx="434100" cy="91440"/>
        </a:xfrm>
        <a:custGeom>
          <a:avLst/>
          <a:gdLst/>
          <a:ahLst/>
          <a:cxnLst/>
          <a:rect l="0" t="0" r="0" b="0"/>
          <a:pathLst>
            <a:path>
              <a:moveTo>
                <a:pt x="0" y="45720"/>
              </a:moveTo>
              <a:lnTo>
                <a:pt x="434100" y="45720"/>
              </a:lnTo>
            </a:path>
          </a:pathLst>
        </a:custGeom>
        <a:noFill/>
        <a:ln w="9525" cap="flat" cmpd="sng" algn="ctr">
          <a:solidFill>
            <a:schemeClr val="accent4">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90549" y="3960356"/>
        <a:ext cx="23235" cy="4647"/>
      </dsp:txXfrm>
    </dsp:sp>
    <dsp:sp modelId="{B396298B-9319-4BB5-B7FD-B61945D2EDFD}">
      <dsp:nvSpPr>
        <dsp:cNvPr id="0" name=""/>
        <dsp:cNvSpPr/>
      </dsp:nvSpPr>
      <dsp:spPr>
        <a:xfrm>
          <a:off x="3066482" y="3356550"/>
          <a:ext cx="2020434" cy="121226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Counselling room if required</a:t>
          </a:r>
          <a:endParaRPr lang="en-US" sz="1800" kern="1200" baseline="0" dirty="0"/>
        </a:p>
      </dsp:txBody>
      <dsp:txXfrm>
        <a:off x="3066482" y="3356550"/>
        <a:ext cx="2020434" cy="1212260"/>
      </dsp:txXfrm>
    </dsp:sp>
    <dsp:sp modelId="{D494E8D7-8C3E-45B1-A195-1CC961A066D5}">
      <dsp:nvSpPr>
        <dsp:cNvPr id="0" name=""/>
        <dsp:cNvSpPr/>
      </dsp:nvSpPr>
      <dsp:spPr>
        <a:xfrm>
          <a:off x="1591565" y="4567010"/>
          <a:ext cx="4970269" cy="434100"/>
        </a:xfrm>
        <a:custGeom>
          <a:avLst/>
          <a:gdLst/>
          <a:ahLst/>
          <a:cxnLst/>
          <a:rect l="0" t="0" r="0" b="0"/>
          <a:pathLst>
            <a:path>
              <a:moveTo>
                <a:pt x="4970269" y="0"/>
              </a:moveTo>
              <a:lnTo>
                <a:pt x="4970269" y="234150"/>
              </a:lnTo>
              <a:lnTo>
                <a:pt x="0" y="234150"/>
              </a:lnTo>
              <a:lnTo>
                <a:pt x="0" y="434100"/>
              </a:lnTo>
            </a:path>
          </a:pathLst>
        </a:custGeom>
        <a:noFill/>
        <a:ln w="9525" cap="flat" cmpd="sng" algn="ctr">
          <a:solidFill>
            <a:schemeClr val="accent5">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3951901" y="4781737"/>
        <a:ext cx="249597" cy="4647"/>
      </dsp:txXfrm>
    </dsp:sp>
    <dsp:sp modelId="{9543834E-9A6C-472D-BE36-D945D0327FFA}">
      <dsp:nvSpPr>
        <dsp:cNvPr id="0" name=""/>
        <dsp:cNvSpPr/>
      </dsp:nvSpPr>
      <dsp:spPr>
        <a:xfrm>
          <a:off x="5551617" y="3356550"/>
          <a:ext cx="2020434" cy="121226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Sent back to the reception </a:t>
          </a:r>
          <a:endParaRPr lang="en-US" sz="1800" kern="1200" baseline="0" dirty="0"/>
        </a:p>
      </dsp:txBody>
      <dsp:txXfrm>
        <a:off x="5551617" y="3356550"/>
        <a:ext cx="2020434" cy="1212260"/>
      </dsp:txXfrm>
    </dsp:sp>
    <dsp:sp modelId="{0FFA7FFB-0524-4E84-80A8-DC3D02A003F2}">
      <dsp:nvSpPr>
        <dsp:cNvPr id="0" name=""/>
        <dsp:cNvSpPr/>
      </dsp:nvSpPr>
      <dsp:spPr>
        <a:xfrm>
          <a:off x="2599982" y="5593921"/>
          <a:ext cx="434100" cy="91440"/>
        </a:xfrm>
        <a:custGeom>
          <a:avLst/>
          <a:gdLst/>
          <a:ahLst/>
          <a:cxnLst/>
          <a:rect l="0" t="0" r="0" b="0"/>
          <a:pathLst>
            <a:path>
              <a:moveTo>
                <a:pt x="0" y="45720"/>
              </a:moveTo>
              <a:lnTo>
                <a:pt x="434100" y="45720"/>
              </a:lnTo>
            </a:path>
          </a:pathLst>
        </a:custGeom>
        <a:noFill/>
        <a:ln w="9525" cap="flat" cmpd="sng" algn="ctr">
          <a:solidFill>
            <a:schemeClr val="accent6">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2805415" y="5637317"/>
        <a:ext cx="23235" cy="4647"/>
      </dsp:txXfrm>
    </dsp:sp>
    <dsp:sp modelId="{B9531FD2-0E6F-458B-8ECD-36E5470D480C}">
      <dsp:nvSpPr>
        <dsp:cNvPr id="0" name=""/>
        <dsp:cNvSpPr/>
      </dsp:nvSpPr>
      <dsp:spPr>
        <a:xfrm>
          <a:off x="581347" y="5033510"/>
          <a:ext cx="2020434" cy="121226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To optical counter or at medicine counter </a:t>
          </a:r>
          <a:endParaRPr lang="en-US" sz="1800" kern="1200" baseline="0" dirty="0"/>
        </a:p>
      </dsp:txBody>
      <dsp:txXfrm>
        <a:off x="581347" y="5033510"/>
        <a:ext cx="2020434" cy="1212260"/>
      </dsp:txXfrm>
    </dsp:sp>
    <dsp:sp modelId="{39D32B6A-4F9C-4CE4-962E-7DEF8253F841}">
      <dsp:nvSpPr>
        <dsp:cNvPr id="0" name=""/>
        <dsp:cNvSpPr/>
      </dsp:nvSpPr>
      <dsp:spPr>
        <a:xfrm>
          <a:off x="3066482" y="5033510"/>
          <a:ext cx="2020434" cy="12122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baseline="0" dirty="0" smtClean="0"/>
            <a:t>Exit</a:t>
          </a:r>
          <a:endParaRPr lang="en-US" sz="1800" kern="1200" baseline="0" dirty="0"/>
        </a:p>
      </dsp:txBody>
      <dsp:txXfrm>
        <a:off x="3066482" y="5033510"/>
        <a:ext cx="2020434" cy="121226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morebusiness.com/running_your_business/financing/overview.brc" TargetMode="External"/><Relationship Id="rId2" Type="http://schemas.openxmlformats.org/officeDocument/2006/relationships/hyperlink" Target="http://www.healthleadersmedia.com/content/FIN-291143/To-Improve-Hospital-Collections-Move-Revenue-Cycle-Up-Front" TargetMode="External"/><Relationship Id="rId1" Type="http://schemas.openxmlformats.org/officeDocument/2006/relationships/slideLayout" Target="../slideLayouts/slideLayout2.xml"/><Relationship Id="rId4" Type="http://schemas.openxmlformats.org/officeDocument/2006/relationships/hyperlink" Target="http://www.tripdatabase.com/doc/2020781-A-comparative-trial-of-home-and-hospital-psychiatric-treatment--financial-costs-"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4898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Dissertation Title</a:t>
            </a:r>
          </a:p>
          <a:p>
            <a:pPr marL="0" marR="0" lvl="0" indent="0" algn="ctr" defTabSz="914400" rtl="0" eaLnBrk="1" fontAlgn="base" latinLnBrk="0" hangingPunct="1">
              <a:lnSpc>
                <a:spcPct val="100000"/>
              </a:lnSpc>
              <a:spcBef>
                <a:spcPct val="0"/>
              </a:spcBef>
              <a:spcAft>
                <a:spcPct val="0"/>
              </a:spcAft>
              <a:buClrTx/>
              <a:buSzTx/>
              <a:buFontTx/>
              <a:buNone/>
              <a:tabLst/>
            </a:pPr>
            <a:endParaRPr lang="en-US" sz="3200" b="1" dirty="0" smtClean="0">
              <a:latin typeface="Times New Roman" pitchFamily="18" charset="0"/>
              <a:cs typeface="Times New Roman" pitchFamily="18" charset="0"/>
            </a:endParaRPr>
          </a:p>
          <a:p>
            <a:pPr algn="ctr" eaLnBrk="0" fontAlgn="base" hangingPunct="0">
              <a:spcBef>
                <a:spcPct val="0"/>
              </a:spcBef>
              <a:spcAft>
                <a:spcPct val="0"/>
              </a:spcAft>
            </a:pPr>
            <a:endParaRPr lang="en-IN" sz="3200" b="1" dirty="0" smtClean="0"/>
          </a:p>
          <a:p>
            <a:pPr algn="ctr" eaLnBrk="0" fontAlgn="base" hangingPunct="0">
              <a:spcBef>
                <a:spcPct val="0"/>
              </a:spcBef>
              <a:spcAft>
                <a:spcPct val="0"/>
              </a:spcAft>
            </a:pPr>
            <a:r>
              <a:rPr lang="en-IN" sz="3200" b="1" dirty="0" smtClean="0"/>
              <a:t>FUTURE </a:t>
            </a:r>
            <a:r>
              <a:rPr lang="en-IN" sz="3200" b="1" dirty="0" smtClean="0"/>
              <a:t>PROJECTION OF OPD REVENUE ON THE BASIS OF INTERVENTION OF DECREASING DILATION TIME</a:t>
            </a:r>
            <a:endParaRPr lang="en-US" sz="3200" dirty="0" smtClean="0"/>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EYE-Q </a:t>
            </a: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SUPERSPECIALITY EYE HOSPITALS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NRR, GURGAON</a:t>
            </a:r>
          </a:p>
          <a:p>
            <a:pPr marL="0" marR="0" lvl="0" indent="0" algn="ctr" defTabSz="914400" rtl="0" eaLnBrk="0" fontAlgn="base" latinLnBrk="0" hangingPunct="0">
              <a:lnSpc>
                <a:spcPct val="100000"/>
              </a:lnSpc>
              <a:spcBef>
                <a:spcPct val="0"/>
              </a:spcBef>
              <a:spcAft>
                <a:spcPct val="0"/>
              </a:spcAft>
              <a:buClrTx/>
              <a:buSzTx/>
              <a:buFontTx/>
              <a:buNone/>
              <a:tabLst/>
            </a:pPr>
            <a:endParaRPr lang="en-US" sz="3200" b="1" dirty="0" smtClean="0">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By-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Varun</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Telang</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lang="en-US" sz="2400" b="1" dirty="0" smtClean="0">
                <a:latin typeface="Times New Roman" pitchFamily="18" charset="0"/>
                <a:cs typeface="Times New Roman" pitchFamily="18" charset="0"/>
              </a:rPr>
              <a:t>PG/11/112</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3" name="Picture 1" descr="C:\Users\varun\Desktop\eye_logo1.jpg"/>
          <p:cNvPicPr>
            <a:picLocks noChangeAspect="1" noChangeArrowheads="1"/>
          </p:cNvPicPr>
          <p:nvPr/>
        </p:nvPicPr>
        <p:blipFill>
          <a:blip r:embed="rId2" cstate="print"/>
          <a:srcRect/>
          <a:stretch>
            <a:fillRect/>
          </a:stretch>
        </p:blipFill>
        <p:spPr bwMode="auto">
          <a:xfrm>
            <a:off x="3810000" y="3886200"/>
            <a:ext cx="1485900" cy="762000"/>
          </a:xfrm>
          <a:prstGeom prst="rect">
            <a:avLst/>
          </a:prstGeom>
          <a:noFill/>
        </p:spPr>
      </p:pic>
      <p:pic>
        <p:nvPicPr>
          <p:cNvPr id="4" name="Picture 3" descr="D:\DISSERTATION\IIHMR-D.jpg"/>
          <p:cNvPicPr/>
          <p:nvPr/>
        </p:nvPicPr>
        <p:blipFill>
          <a:blip r:embed="rId3" cstate="print"/>
          <a:srcRect/>
          <a:stretch>
            <a:fillRect/>
          </a:stretch>
        </p:blipFill>
        <p:spPr bwMode="auto">
          <a:xfrm>
            <a:off x="3810000" y="1295400"/>
            <a:ext cx="1437005" cy="7512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Data Findings and analysis:-</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pPr lvl="0"/>
            <a:r>
              <a:rPr lang="en-IN" b="1" dirty="0" smtClean="0"/>
              <a:t>Yearly Revenue analysis:-</a:t>
            </a:r>
            <a:endParaRPr lang="en-US" b="1" dirty="0" smtClean="0"/>
          </a:p>
          <a:p>
            <a:pPr>
              <a:buNone/>
            </a:pPr>
            <a:r>
              <a:rPr lang="en-IN" dirty="0" smtClean="0"/>
              <a:t> </a:t>
            </a:r>
            <a:endParaRPr lang="en-US" dirty="0" smtClean="0"/>
          </a:p>
          <a:p>
            <a:endParaRPr lang="en-US" dirty="0"/>
          </a:p>
        </p:txBody>
      </p:sp>
      <p:graphicFrame>
        <p:nvGraphicFramePr>
          <p:cNvPr id="4" name="Chart 3"/>
          <p:cNvGraphicFramePr/>
          <p:nvPr/>
        </p:nvGraphicFramePr>
        <p:xfrm>
          <a:off x="1219200" y="2667000"/>
          <a:ext cx="6477000" cy="3733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Quarterly analysis 2011-12:-</a:t>
            </a:r>
            <a:r>
              <a:rPr lang="en-US" b="1" dirty="0" smtClean="0"/>
              <a:t/>
            </a:r>
            <a:br>
              <a:rPr lang="en-US" b="1" dirty="0" smtClean="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IN" b="1" dirty="0" smtClean="0"/>
              <a:t>Quarterly analysis 2012-13</a:t>
            </a:r>
            <a:r>
              <a:rPr lang="en-US" b="1" dirty="0" smtClean="0"/>
              <a:t/>
            </a:r>
            <a:br>
              <a:rPr lang="en-US" b="1" dirty="0" smtClean="0"/>
            </a:br>
            <a:r>
              <a:rPr lang="en-IN" dirty="0" smtClean="0"/>
              <a:t> </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OPD revenue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buNone/>
            </a:pPr>
            <a:r>
              <a:rPr lang="en-IN" b="1" dirty="0" smtClean="0"/>
              <a:t>Quarter wise OPD revenue 2011-12</a:t>
            </a:r>
            <a:endParaRPr lang="en-US" b="1" dirty="0" smtClean="0"/>
          </a:p>
          <a:p>
            <a:endParaRPr lang="en-US" dirty="0" smtClean="0"/>
          </a:p>
          <a:p>
            <a:r>
              <a:rPr lang="en-IN" b="1" dirty="0" smtClean="0"/>
              <a:t>Quarter1</a:t>
            </a:r>
            <a:r>
              <a:rPr lang="en-US" dirty="0" smtClean="0"/>
              <a:t> </a:t>
            </a:r>
            <a:r>
              <a:rPr lang="en-IN" dirty="0" smtClean="0"/>
              <a:t>1566300</a:t>
            </a:r>
            <a:endParaRPr lang="en-US" dirty="0" smtClean="0"/>
          </a:p>
          <a:p>
            <a:r>
              <a:rPr lang="en-IN" b="1" dirty="0" smtClean="0"/>
              <a:t>Quarter2</a:t>
            </a:r>
            <a:r>
              <a:rPr lang="en-US" dirty="0" smtClean="0"/>
              <a:t> </a:t>
            </a:r>
            <a:r>
              <a:rPr lang="en-IN" dirty="0" smtClean="0"/>
              <a:t>2060700</a:t>
            </a:r>
            <a:endParaRPr lang="en-US" dirty="0" smtClean="0"/>
          </a:p>
          <a:p>
            <a:r>
              <a:rPr lang="en-IN" b="1" dirty="0" smtClean="0"/>
              <a:t>Quarter3</a:t>
            </a:r>
            <a:r>
              <a:rPr lang="en-US" dirty="0" smtClean="0"/>
              <a:t> </a:t>
            </a:r>
            <a:r>
              <a:rPr lang="en-IN" dirty="0" smtClean="0"/>
              <a:t>2822000</a:t>
            </a:r>
            <a:endParaRPr lang="en-US" dirty="0" smtClean="0"/>
          </a:p>
          <a:p>
            <a:r>
              <a:rPr lang="en-IN" b="1" dirty="0" smtClean="0"/>
              <a:t>Quarter4</a:t>
            </a:r>
            <a:r>
              <a:rPr lang="en-US" dirty="0" smtClean="0"/>
              <a:t> </a:t>
            </a:r>
            <a:r>
              <a:rPr lang="en-IN" dirty="0" smtClean="0"/>
              <a:t>1827900</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b="1" dirty="0" smtClean="0"/>
              <a:t>Quarter wise OPD revenue 2012-13:-</a:t>
            </a:r>
            <a:r>
              <a:rPr lang="en-IN" dirty="0" smtClean="0"/>
              <a:t> </a:t>
            </a:r>
            <a:endParaRPr lang="en-US" dirty="0" smtClean="0"/>
          </a:p>
          <a:p>
            <a:pPr>
              <a:buNone/>
            </a:pPr>
            <a:r>
              <a:rPr lang="en-US" b="1" dirty="0" smtClean="0"/>
              <a:t> </a:t>
            </a:r>
            <a:endParaRPr lang="en-US" dirty="0" smtClean="0"/>
          </a:p>
          <a:p>
            <a:r>
              <a:rPr lang="en-US" b="1" dirty="0" smtClean="0"/>
              <a:t>Quarte1</a:t>
            </a:r>
            <a:r>
              <a:rPr lang="en-US" dirty="0" smtClean="0"/>
              <a:t> 3128800</a:t>
            </a:r>
          </a:p>
          <a:p>
            <a:r>
              <a:rPr lang="en-US" b="1" dirty="0" smtClean="0"/>
              <a:t>Quarte2</a:t>
            </a:r>
            <a:r>
              <a:rPr lang="en-US" dirty="0" smtClean="0"/>
              <a:t> 2754400</a:t>
            </a:r>
          </a:p>
          <a:p>
            <a:r>
              <a:rPr lang="en-US" b="1" dirty="0" smtClean="0"/>
              <a:t>Quarte3</a:t>
            </a:r>
            <a:r>
              <a:rPr lang="en-US" dirty="0" smtClean="0"/>
              <a:t> 3550000</a:t>
            </a:r>
          </a:p>
          <a:p>
            <a:r>
              <a:rPr lang="en-US" b="1" dirty="0" smtClean="0"/>
              <a:t>Quarte4</a:t>
            </a:r>
            <a:r>
              <a:rPr lang="en-US" dirty="0" smtClean="0"/>
              <a:t> 3934500</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IN" b="1" dirty="0" smtClean="0"/>
              <a:t>     Basis for Future Projection and Increase in OPD revenue</a:t>
            </a:r>
            <a:endParaRPr lang="en-US" b="1" dirty="0" smtClean="0"/>
          </a:p>
          <a:p>
            <a:r>
              <a:rPr lang="en-IN" dirty="0" smtClean="0"/>
              <a:t>Dilation Process:-</a:t>
            </a:r>
            <a:r>
              <a:rPr lang="en-IN" b="1" dirty="0" smtClean="0"/>
              <a:t> </a:t>
            </a:r>
            <a:r>
              <a:rPr lang="en-IN" b="1" dirty="0" err="1" smtClean="0"/>
              <a:t>Pupillary</a:t>
            </a:r>
            <a:r>
              <a:rPr lang="en-IN" b="1" dirty="0" smtClean="0"/>
              <a:t> Dilation</a:t>
            </a:r>
            <a:r>
              <a:rPr lang="en-IN" dirty="0" smtClean="0"/>
              <a:t> is a physiological response that varies the size of the pupil, via relaxation of the iris dilator muscle.</a:t>
            </a:r>
            <a:endParaRPr lang="en-US" dirty="0" smtClean="0"/>
          </a:p>
          <a:p>
            <a:r>
              <a:rPr lang="en-IN" dirty="0" smtClean="0"/>
              <a:t>Normally at an EYE-Q centre the average time taken by a patient is 1- 1.5 hrs, in which maximum time spent is in dilation process i.e., 45 minutes.</a:t>
            </a:r>
            <a:endParaRPr lang="en-US" dirty="0" smtClean="0"/>
          </a:p>
          <a:p>
            <a:r>
              <a:rPr lang="en-IN" dirty="0" smtClean="0"/>
              <a:t>Now If this 45 minutes are been decreased to 30 minutes than on each patient we can save 15 minutes it means 1/3</a:t>
            </a:r>
            <a:r>
              <a:rPr lang="en-IN" baseline="30000" dirty="0" smtClean="0"/>
              <a:t>rd</a:t>
            </a:r>
            <a:r>
              <a:rPr lang="en-IN" dirty="0" smtClean="0"/>
              <a:t> growth in the number of patients per day in the OPD.</a:t>
            </a:r>
            <a:endParaRPr lang="en-US" dirty="0" smtClean="0"/>
          </a:p>
          <a:p>
            <a:r>
              <a:rPr lang="en-IN" dirty="0" smtClean="0"/>
              <a:t>So increased number of OPD will ultimately increase the OPD revenue.</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IN" dirty="0" smtClean="0"/>
              <a:t>The proper procedure of putting the dilation drop is:- As we know that our eyeball is round in shape so if the drop is placed on iris than it may be possible that it doesn’t reach the centre part </a:t>
            </a:r>
            <a:r>
              <a:rPr lang="en-IN" dirty="0" err="1" smtClean="0"/>
              <a:t>i.e</a:t>
            </a:r>
            <a:r>
              <a:rPr lang="en-IN" dirty="0" smtClean="0"/>
              <a:t> the pupil so this will take more time for dilation as we have to put the drops </a:t>
            </a:r>
            <a:r>
              <a:rPr lang="en-IN" dirty="0" err="1" smtClean="0"/>
              <a:t>tweice</a:t>
            </a:r>
            <a:r>
              <a:rPr lang="en-IN" dirty="0" smtClean="0"/>
              <a:t> or may be thrice. On the other hand if the drop is been placed on the pupil by a trained professional than the dilation time will be less as the drug will show its effect directly on the target area thus the dilation time will get decreased and thus the number of OPD will increase and ultimately OPD revenue gets increased. </a:t>
            </a:r>
            <a:endParaRPr lang="en-US" dirty="0" smtClean="0"/>
          </a:p>
          <a:p>
            <a:r>
              <a:rPr lang="en-IN" dirty="0" smtClean="0"/>
              <a:t>The projection of revenue is calculated on the basis of number of OPD in the past years 4 </a:t>
            </a:r>
            <a:r>
              <a:rPr lang="en-IN" dirty="0" err="1" smtClean="0"/>
              <a:t>quarters.Firstly</a:t>
            </a:r>
            <a:r>
              <a:rPr lang="en-IN" dirty="0" smtClean="0"/>
              <a:t> the average increase in the OPD is been observed in every quarter, than it is been added to the number of OPD in that particular quarter multiplied by 1/3 and than this whole figure is been multiplied by the OPD registration fees of the particular quarter and as it was changing Quarter wise so I took its average. </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projected OPD revenue Quarter wise for the year 2013-14</a:t>
            </a:r>
            <a:endParaRPr lang="en-US" dirty="0"/>
          </a:p>
        </p:txBody>
      </p:sp>
      <p:sp>
        <p:nvSpPr>
          <p:cNvPr id="3" name="Content Placeholder 2"/>
          <p:cNvSpPr>
            <a:spLocks noGrp="1"/>
          </p:cNvSpPr>
          <p:nvPr>
            <p:ph idx="1"/>
          </p:nvPr>
        </p:nvSpPr>
        <p:spPr/>
        <p:txBody>
          <a:bodyPr>
            <a:normAutofit/>
          </a:bodyPr>
          <a:lstStyle/>
          <a:p>
            <a:pPr>
              <a:buNone/>
            </a:pPr>
            <a:r>
              <a:rPr lang="en-US" b="1" dirty="0" smtClean="0"/>
              <a:t>Revenue in </a:t>
            </a:r>
            <a:r>
              <a:rPr lang="en-US" b="1" dirty="0" err="1" smtClean="0"/>
              <a:t>lacs</a:t>
            </a:r>
            <a:endParaRPr lang="en-US" dirty="0" smtClean="0"/>
          </a:p>
          <a:p>
            <a:r>
              <a:rPr lang="en-US" dirty="0" smtClean="0"/>
              <a:t>Quarter-1 -4681467</a:t>
            </a:r>
          </a:p>
          <a:p>
            <a:r>
              <a:rPr lang="en-US" dirty="0" smtClean="0"/>
              <a:t>Quarter-2 -4361233.5</a:t>
            </a:r>
          </a:p>
          <a:p>
            <a:r>
              <a:rPr lang="en-US" dirty="0" smtClean="0"/>
              <a:t>Quarter-3 -4393012.5</a:t>
            </a:r>
          </a:p>
          <a:p>
            <a:r>
              <a:rPr lang="en-US" dirty="0" smtClean="0"/>
              <a:t>Quarter-4 -4507209</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Conclusion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IN" dirty="0" smtClean="0"/>
              <a:t>With the above analysis we can conclude that by using a proper procedure for dilation of pupil </a:t>
            </a:r>
            <a:r>
              <a:rPr lang="en-IN" dirty="0" smtClean="0"/>
              <a:t> with proper training we </a:t>
            </a:r>
            <a:r>
              <a:rPr lang="en-IN" dirty="0" smtClean="0"/>
              <a:t>can decrease the dilation time per patient and thus can increase the OPD per day and ultimately revenue.</a:t>
            </a:r>
            <a:endParaRPr lang="en-US" dirty="0" smtClean="0"/>
          </a:p>
          <a:p>
            <a:r>
              <a:rPr lang="en-IN" dirty="0" smtClean="0"/>
              <a:t>By this intervention it is been calculated that there will be 36% growth in OPD revenue after this intervention.</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2013-14</a:t>
            </a:r>
            <a:r>
              <a:rPr lang="en-US" dirty="0" smtClean="0"/>
              <a:t> </a:t>
            </a:r>
            <a:r>
              <a:rPr lang="en-US" b="1" dirty="0" smtClean="0"/>
              <a:t>Revenue in </a:t>
            </a:r>
            <a:r>
              <a:rPr lang="en-US" b="1" dirty="0" err="1" smtClean="0"/>
              <a:t>lacs</a:t>
            </a:r>
            <a:r>
              <a:rPr lang="en-US" dirty="0" smtClean="0"/>
              <a:t> </a:t>
            </a:r>
            <a:r>
              <a:rPr lang="en-US" b="1" dirty="0" smtClean="0"/>
              <a:t>% growth</a:t>
            </a:r>
          </a:p>
          <a:p>
            <a:r>
              <a:rPr lang="en-US" dirty="0" smtClean="0"/>
              <a:t> Quarter-1 -4681467 -49.625 </a:t>
            </a:r>
          </a:p>
          <a:p>
            <a:r>
              <a:rPr lang="en-US" dirty="0" smtClean="0"/>
              <a:t>Quarter-2 -4361233.5- 58.33696994 </a:t>
            </a:r>
          </a:p>
          <a:p>
            <a:r>
              <a:rPr lang="en-US" dirty="0" smtClean="0"/>
              <a:t>Quarter-3 -4393012.5 -23.74683099 </a:t>
            </a:r>
          </a:p>
          <a:p>
            <a:r>
              <a:rPr lang="en-US" dirty="0" smtClean="0"/>
              <a:t>Quarter-4 -4507209- 14.55608082    </a:t>
            </a:r>
          </a:p>
          <a:p>
            <a:pPr>
              <a:buNone/>
            </a:pPr>
            <a:r>
              <a:rPr lang="en-US" dirty="0" smtClean="0"/>
              <a:t>     </a:t>
            </a:r>
            <a:r>
              <a:rPr lang="en-US" b="1" dirty="0" smtClean="0"/>
              <a:t>Average growth           36.56622044 </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IN" b="1" dirty="0" smtClean="0"/>
              <a:t>The Eye-Q</a:t>
            </a:r>
            <a:r>
              <a:rPr lang="en-IN" dirty="0" smtClean="0"/>
              <a:t> hospital chain is committed to providing best quality eye care at affordable cost across India. It is an ISO 9001-2000 registered organization operating under the leadership of our Founder and CMD- Dr. Ajay Sharma- one of the most renowned eye surgeons in India,  aided by a team of specialists with rich experience in their respective specialties from top hospitals  across the country. </a:t>
            </a:r>
            <a:br>
              <a:rPr lang="en-IN"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IN" b="1" dirty="0" smtClean="0"/>
              <a:t>References</a:t>
            </a:r>
            <a:r>
              <a:rPr lang="en-US" b="1" dirty="0" smtClean="0"/>
              <a:t/>
            </a:r>
            <a:br>
              <a:rPr lang="en-US" b="1" dirty="0" smtClean="0"/>
            </a:br>
            <a:r>
              <a:rPr lang="en-IN"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Annual DPR sheet of Eye-Q vision pvt.ltd.</a:t>
            </a:r>
          </a:p>
          <a:p>
            <a:pPr lvl="0"/>
            <a:r>
              <a:rPr lang="en-US" u="sng" dirty="0" smtClean="0">
                <a:hlinkClick r:id="rId2"/>
              </a:rPr>
              <a:t>http://www.healthleadersmedia.com/content/FIN-291143/To-Improve-Hospital-Collections-Move-Revenue-Cycle-Up-Front</a:t>
            </a:r>
            <a:endParaRPr lang="en-US" dirty="0" smtClean="0"/>
          </a:p>
          <a:p>
            <a:pPr lvl="0"/>
            <a:r>
              <a:rPr lang="en-US" u="sng" dirty="0" smtClean="0">
                <a:hlinkClick r:id="rId3"/>
              </a:rPr>
              <a:t>http://www.morebusiness.com/running_your_business/financing/overview.brc</a:t>
            </a:r>
            <a:endParaRPr lang="en-US" dirty="0" smtClean="0"/>
          </a:p>
          <a:p>
            <a:pPr lvl="0"/>
            <a:r>
              <a:rPr lang="en-US" u="sng" dirty="0" smtClean="0">
                <a:hlinkClick r:id="rId4"/>
              </a:rPr>
              <a:t>http://www.tripdatabase.com/doc/2020781-A-comparative-trial-of-home-and-hospital-psychiatric-treatment--financial-costs-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varun\Desktop\thank-you.jpeg"/>
          <p:cNvPicPr>
            <a:picLocks noChangeAspect="1" noChangeArrowheads="1"/>
          </p:cNvPicPr>
          <p:nvPr/>
        </p:nvPicPr>
        <p:blipFill>
          <a:blip r:embed="rId2" cstate="print"/>
          <a:srcRect/>
          <a:stretch>
            <a:fillRect/>
          </a:stretch>
        </p:blipFill>
        <p:spPr bwMode="auto">
          <a:xfrm>
            <a:off x="2590800" y="3581400"/>
            <a:ext cx="4572000" cy="2945304"/>
          </a:xfrm>
          <a:prstGeom prst="rect">
            <a:avLst/>
          </a:prstGeom>
          <a:noFill/>
        </p:spPr>
      </p:pic>
      <p:pic>
        <p:nvPicPr>
          <p:cNvPr id="26627" name="Picture 3" descr="C:\Users\varun\Desktop\eye_logo1.jpg"/>
          <p:cNvPicPr>
            <a:picLocks noChangeAspect="1" noChangeArrowheads="1"/>
          </p:cNvPicPr>
          <p:nvPr/>
        </p:nvPicPr>
        <p:blipFill>
          <a:blip r:embed="rId3" cstate="print"/>
          <a:srcRect/>
          <a:stretch>
            <a:fillRect/>
          </a:stretch>
        </p:blipFill>
        <p:spPr bwMode="auto">
          <a:xfrm>
            <a:off x="3048000" y="1066800"/>
            <a:ext cx="3268980" cy="1676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IN" smtClean="0"/>
              <a:t>    The </a:t>
            </a:r>
            <a:r>
              <a:rPr lang="en-IN" dirty="0" smtClean="0"/>
              <a:t>whole report is submitted as under:</a:t>
            </a:r>
            <a:endParaRPr lang="en-US" dirty="0" smtClean="0"/>
          </a:p>
          <a:p>
            <a:pPr lvl="0"/>
            <a:r>
              <a:rPr lang="en-US" dirty="0" smtClean="0"/>
              <a:t>Describes the patient flow in the Eye-Q hospital. </a:t>
            </a:r>
          </a:p>
          <a:p>
            <a:pPr lvl="0"/>
            <a:r>
              <a:rPr lang="en-US" dirty="0" smtClean="0"/>
              <a:t>Identifies the significant Revenue generating areas of the Hospital.</a:t>
            </a:r>
          </a:p>
          <a:p>
            <a:pPr lvl="0"/>
            <a:r>
              <a:rPr lang="en-US" dirty="0" smtClean="0"/>
              <a:t>Analysis of the yearly revenue and calculate the percentage growth.</a:t>
            </a:r>
          </a:p>
          <a:p>
            <a:pPr lvl="0"/>
            <a:r>
              <a:rPr lang="en-US" dirty="0" smtClean="0"/>
              <a:t>Future Projection of OPD revenue on the basis of decreasing the waiting time by decreasing the dilatation time per patient by 15 minutes, thus increasing the OPD per day.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IN" dirty="0" smtClean="0"/>
              <a:t> General Objective:- To Analyse the yearly Revenue Growth of the Hospital (2011-13)</a:t>
            </a:r>
            <a:endParaRPr lang="en-US" dirty="0" smtClean="0"/>
          </a:p>
          <a:p>
            <a:r>
              <a:rPr lang="en-IN" dirty="0" smtClean="0"/>
              <a:t>Specific Objective:- Future Projection of OPD revenue by decreasing the waiting time with the intervention of decreasing the dilatation time per patient by adopting the proper dilatation procedure.</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the study</a:t>
            </a:r>
            <a:endParaRPr lang="en-US" dirty="0"/>
          </a:p>
        </p:txBody>
      </p:sp>
      <p:sp>
        <p:nvSpPr>
          <p:cNvPr id="3" name="Content Placeholder 2"/>
          <p:cNvSpPr>
            <a:spLocks noGrp="1"/>
          </p:cNvSpPr>
          <p:nvPr>
            <p:ph idx="1"/>
          </p:nvPr>
        </p:nvSpPr>
        <p:spPr/>
        <p:txBody>
          <a:bodyPr>
            <a:normAutofit/>
          </a:bodyPr>
          <a:lstStyle/>
          <a:p>
            <a:pPr>
              <a:buNone/>
            </a:pPr>
            <a:r>
              <a:rPr lang="en-IN" dirty="0" smtClean="0"/>
              <a:t>     </a:t>
            </a:r>
            <a:endParaRPr lang="en-US" dirty="0"/>
          </a:p>
        </p:txBody>
      </p:sp>
      <p:sp>
        <p:nvSpPr>
          <p:cNvPr id="4" name="TextBox 3"/>
          <p:cNvSpPr txBox="1"/>
          <p:nvPr/>
        </p:nvSpPr>
        <p:spPr>
          <a:xfrm>
            <a:off x="914400" y="1600200"/>
            <a:ext cx="7620000" cy="4832092"/>
          </a:xfrm>
          <a:prstGeom prst="rect">
            <a:avLst/>
          </a:prstGeom>
          <a:noFill/>
        </p:spPr>
        <p:txBody>
          <a:bodyPr wrap="square" rtlCol="0">
            <a:spAutoFit/>
          </a:bodyPr>
          <a:lstStyle/>
          <a:p>
            <a:r>
              <a:rPr lang="en-IN" sz="2800" dirty="0" smtClean="0"/>
              <a:t>Normally at an EYE-Q centre the average time taken by a patient is 1- 1.5 hrs, in which maximum time spent is in dilation process i.e., 45 minutes.</a:t>
            </a:r>
            <a:endParaRPr lang="en-US" sz="2800" dirty="0" smtClean="0"/>
          </a:p>
          <a:p>
            <a:r>
              <a:rPr lang="en-IN" sz="2800" dirty="0" smtClean="0"/>
              <a:t>Now If this 45 minutes are been decreased to 30 minutes than on each patient we can save 15 minutes it means 1/3</a:t>
            </a:r>
            <a:r>
              <a:rPr lang="en-IN" sz="2800" baseline="30000" dirty="0" smtClean="0"/>
              <a:t>rd</a:t>
            </a:r>
            <a:r>
              <a:rPr lang="en-IN" sz="2800" dirty="0" smtClean="0"/>
              <a:t> growth in the number of patients per day in the OPD. Projection is done on the basis of this.</a:t>
            </a:r>
            <a:endParaRPr lang="en-US" sz="2800" dirty="0" smtClean="0"/>
          </a:p>
          <a:p>
            <a:r>
              <a:rPr lang="en-IN" sz="2800" dirty="0" smtClean="0"/>
              <a:t>So increased number of OPD will ultimately increase the OPD revenue.</a:t>
            </a:r>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Methodology</a:t>
            </a:r>
            <a:endParaRPr lang="en-US" dirty="0"/>
          </a:p>
        </p:txBody>
      </p:sp>
      <p:sp>
        <p:nvSpPr>
          <p:cNvPr id="3" name="Content Placeholder 2"/>
          <p:cNvSpPr>
            <a:spLocks noGrp="1"/>
          </p:cNvSpPr>
          <p:nvPr>
            <p:ph idx="1"/>
          </p:nvPr>
        </p:nvSpPr>
        <p:spPr/>
        <p:txBody>
          <a:bodyPr>
            <a:normAutofit lnSpcReduction="10000"/>
          </a:bodyPr>
          <a:lstStyle/>
          <a:p>
            <a:r>
              <a:rPr lang="en-IN" dirty="0" smtClean="0"/>
              <a:t>Study area:- Eye-Q </a:t>
            </a:r>
            <a:r>
              <a:rPr lang="en-IN" dirty="0" err="1" smtClean="0"/>
              <a:t>Superspeciality</a:t>
            </a:r>
            <a:r>
              <a:rPr lang="en-IN" dirty="0" smtClean="0"/>
              <a:t> Eye hospital NRR </a:t>
            </a:r>
            <a:r>
              <a:rPr lang="en-IN" dirty="0" err="1" smtClean="0"/>
              <a:t>Gurgaon</a:t>
            </a:r>
            <a:r>
              <a:rPr lang="en-IN" dirty="0" smtClean="0"/>
              <a:t>.</a:t>
            </a:r>
            <a:endParaRPr lang="en-US" dirty="0" smtClean="0"/>
          </a:p>
          <a:p>
            <a:r>
              <a:rPr lang="en-IN" dirty="0" smtClean="0"/>
              <a:t>Study design:-Observational study based on secondary data.</a:t>
            </a:r>
            <a:endParaRPr lang="en-US" dirty="0" smtClean="0"/>
          </a:p>
          <a:p>
            <a:r>
              <a:rPr lang="en-IN" dirty="0" smtClean="0"/>
              <a:t> The revenue growth pattern is been observed with the help of available data. The percentage growth in revenue is been calculated and on the basis of it future OPD revenue projection is been done.</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IN" b="1" dirty="0" smtClean="0"/>
              <a:t>Stage I:</a:t>
            </a:r>
            <a:endParaRPr lang="en-US" dirty="0" smtClean="0"/>
          </a:p>
          <a:p>
            <a:pPr>
              <a:buNone/>
            </a:pPr>
            <a:r>
              <a:rPr lang="en-IN" b="1" dirty="0" smtClean="0"/>
              <a:t>     Collection of revenue sheets </a:t>
            </a:r>
            <a:endParaRPr lang="en-US" dirty="0" smtClean="0"/>
          </a:p>
          <a:p>
            <a:r>
              <a:rPr lang="en-IN" dirty="0" smtClean="0"/>
              <a:t>The DPR’s (Daily Progressive Reports) are been collected and studied day wise to calculate the total MTD(Month till date) revenue..</a:t>
            </a:r>
            <a:endParaRPr lang="en-US" dirty="0" smtClean="0"/>
          </a:p>
          <a:p>
            <a:r>
              <a:rPr lang="en-IN" b="1" dirty="0" smtClean="0"/>
              <a:t>Stage II</a:t>
            </a:r>
            <a:endParaRPr lang="en-US" dirty="0" smtClean="0"/>
          </a:p>
          <a:p>
            <a:pPr>
              <a:buNone/>
            </a:pPr>
            <a:r>
              <a:rPr lang="en-IN" dirty="0" smtClean="0"/>
              <a:t>      Extensive analysis based on data collected from Stage I . </a:t>
            </a:r>
            <a:endParaRPr lang="en-US" dirty="0" smtClean="0"/>
          </a:p>
          <a:p>
            <a:r>
              <a:rPr lang="en-IN" b="1" dirty="0" smtClean="0"/>
              <a:t>Stage III</a:t>
            </a:r>
            <a:endParaRPr lang="en-US" dirty="0" smtClean="0"/>
          </a:p>
          <a:p>
            <a:pPr>
              <a:buNone/>
            </a:pPr>
            <a:r>
              <a:rPr lang="en-IN" dirty="0" smtClean="0"/>
              <a:t>      The projection of revenue is calculated on the basis of number of OPD in the past years 4 </a:t>
            </a:r>
            <a:r>
              <a:rPr lang="en-IN" dirty="0" err="1" smtClean="0"/>
              <a:t>quarters.Firstly</a:t>
            </a:r>
            <a:r>
              <a:rPr lang="en-IN" dirty="0" smtClean="0"/>
              <a:t> the average increase in the OPD is been observed in every quarter, than it is been added to the number of OPD in that particular quarter multiplied by 1/3 and than this whole figure is been multiplied by the OPD registration fees of the particular quarter and as it was changing Quarter wise so I took its average. </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nvSpPr>
        <p:spPr>
          <a:xfrm>
            <a:off x="609600" y="38100"/>
            <a:ext cx="8153400" cy="304800"/>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3600" dirty="0" smtClean="0"/>
              <a:t>Patient Flow at the centre</a:t>
            </a:r>
            <a:endParaRPr lang="en-US" sz="3600" dirty="0"/>
          </a:p>
        </p:txBody>
      </p:sp>
      <p:graphicFrame>
        <p:nvGraphicFramePr>
          <p:cNvPr id="7" name="Content Placeholder 3"/>
          <p:cNvGraphicFramePr>
            <a:graphicFrameLocks noGrp="1"/>
          </p:cNvGraphicFramePr>
          <p:nvPr/>
        </p:nvGraphicFramePr>
        <p:xfrm>
          <a:off x="381000" y="571500"/>
          <a:ext cx="81534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dirty="0" smtClean="0"/>
              <a:t>The main revenue generating areas of an Eye-Q centre:-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lvl="0"/>
            <a:r>
              <a:rPr lang="en-US" dirty="0" smtClean="0"/>
              <a:t>Registration Counter or Reception</a:t>
            </a:r>
          </a:p>
          <a:p>
            <a:pPr lvl="0"/>
            <a:r>
              <a:rPr lang="en-US" dirty="0" smtClean="0"/>
              <a:t>Various Procedures of eyes.</a:t>
            </a:r>
          </a:p>
          <a:p>
            <a:pPr lvl="0"/>
            <a:r>
              <a:rPr lang="en-US" dirty="0" smtClean="0"/>
              <a:t>Optical Counter</a:t>
            </a:r>
          </a:p>
          <a:p>
            <a:pPr lvl="0"/>
            <a:r>
              <a:rPr lang="en-US" dirty="0" smtClean="0"/>
              <a:t>Medicine counter</a:t>
            </a:r>
          </a:p>
          <a:p>
            <a:pPr lvl="0"/>
            <a:r>
              <a:rPr lang="en-US" dirty="0" smtClean="0"/>
              <a:t>Surgeries(counseling skills)</a:t>
            </a:r>
          </a:p>
          <a:p>
            <a:pPr>
              <a:buNone/>
            </a:pPr>
            <a:r>
              <a:rPr lang="en-IN"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918</Words>
  <Application>Microsoft Office PowerPoint</Application>
  <PresentationFormat>On-screen Show (4:3)</PresentationFormat>
  <Paragraphs>105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Introduction</vt:lpstr>
      <vt:lpstr>Slide 3</vt:lpstr>
      <vt:lpstr>Objectives</vt:lpstr>
      <vt:lpstr>Rationale of the study</vt:lpstr>
      <vt:lpstr>Research Methodology</vt:lpstr>
      <vt:lpstr>Slide 7</vt:lpstr>
      <vt:lpstr>Slide 8</vt:lpstr>
      <vt:lpstr>The main revenue generating areas of an Eye-Q centre:- </vt:lpstr>
      <vt:lpstr>Data Findings and analysis:- </vt:lpstr>
      <vt:lpstr>Quarterly analysis 2011-12:- </vt:lpstr>
      <vt:lpstr>Quarterly analysis 2012-13   </vt:lpstr>
      <vt:lpstr>OPD revenue </vt:lpstr>
      <vt:lpstr>Slide 14</vt:lpstr>
      <vt:lpstr>Discussion</vt:lpstr>
      <vt:lpstr>Slide 16</vt:lpstr>
      <vt:lpstr>The projected OPD revenue Quarter wise for the year 2013-14</vt:lpstr>
      <vt:lpstr>Conclusion </vt:lpstr>
      <vt:lpstr>Slide 19</vt:lpstr>
      <vt:lpstr>References   </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varun</dc:creator>
  <cp:lastModifiedBy>varun</cp:lastModifiedBy>
  <cp:revision>13</cp:revision>
  <dcterms:created xsi:type="dcterms:W3CDTF">2006-08-16T00:00:00Z</dcterms:created>
  <dcterms:modified xsi:type="dcterms:W3CDTF">2013-05-28T06:43:38Z</dcterms:modified>
</cp:coreProperties>
</file>