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11" r:id="rId4"/>
    <p:sldMasterId id="214748372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4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gan\Desktop\project%20par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gan\Desktop\project%20pa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Sheet5!$B$4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Sheet5!$C$2:$F$3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Sheet5!$C$4:$F$4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4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Sheet5!$B$5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Sheet5!$C$2:$F$3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Sheet5!$C$5:$F$5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Sheet5!$B$6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Sheet5!$C$2:$F$3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Sheet5!$C$6:$F$6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7492608"/>
        <c:axId val="77494144"/>
        <c:axId val="0"/>
      </c:bar3DChart>
      <c:catAx>
        <c:axId val="77492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7494144"/>
        <c:crosses val="autoZero"/>
        <c:auto val="1"/>
        <c:lblAlgn val="ctr"/>
        <c:lblOffset val="100"/>
      </c:catAx>
      <c:valAx>
        <c:axId val="77494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74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451006124236"/>
          <c:y val="0.16872204354737413"/>
          <c:w val="0.16722156605424321"/>
          <c:h val="0.47945713651990685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Sheet5!$B$71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Sheet5!$C$69:$F$70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Sheet5!$C$71:$F$71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Sheet5!$B$72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Sheet5!$C$69:$F$70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Sheet5!$C$72:$F$72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Sheet5!$B$73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Sheet5!$C$69:$F$70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Sheet5!$C$73:$F$73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426112"/>
        <c:axId val="78427648"/>
        <c:axId val="0"/>
      </c:bar3DChart>
      <c:catAx>
        <c:axId val="7842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427648"/>
        <c:crosses val="autoZero"/>
        <c:auto val="1"/>
        <c:lblAlgn val="ctr"/>
        <c:lblOffset val="100"/>
      </c:catAx>
      <c:valAx>
        <c:axId val="78427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42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3685476815402"/>
          <c:y val="0.19119584367022621"/>
          <c:w val="0.17462981189851268"/>
          <c:h val="0.41212868083270504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Sheet5!$B$79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Sheet5!$C$77:$F$78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Sheet5!$C$79:$F$79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Sheet5!$B$80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Sheet5!$C$77:$F$78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Sheet5!$C$80:$F$80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Sheet5!$B$81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Sheet5!$C$77:$F$78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Sheet5!$C$81:$F$81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hape val="cylinder"/>
        <c:axId val="78283136"/>
        <c:axId val="78284672"/>
        <c:axId val="0"/>
      </c:bar3DChart>
      <c:catAx>
        <c:axId val="7828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284672"/>
        <c:crosses val="autoZero"/>
        <c:auto val="1"/>
        <c:lblAlgn val="ctr"/>
        <c:lblOffset val="100"/>
      </c:catAx>
      <c:valAx>
        <c:axId val="78284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28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16043307086663"/>
          <c:y val="0.26056905930236984"/>
          <c:w val="0.15150623359580101"/>
          <c:h val="0.43538343033207888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Sheet5!$B$86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Sheet5!$C$84:$F$85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Sheet5!$C$86:$F$86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Sheet5!$B$87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Sheet5!$C$84:$F$85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Sheet5!$C$87:$F$87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8</c:v>
                </c:pt>
                <c:pt idx="3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Sheet5!$B$88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Sheet5!$C$84:$F$85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Sheet5!$C$88:$F$88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463360"/>
        <c:axId val="78464896"/>
        <c:axId val="0"/>
      </c:bar3DChart>
      <c:catAx>
        <c:axId val="7846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464896"/>
        <c:crosses val="autoZero"/>
        <c:auto val="1"/>
        <c:lblAlgn val="ctr"/>
        <c:lblOffset val="100"/>
      </c:catAx>
      <c:valAx>
        <c:axId val="78464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46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924103237108"/>
          <c:y val="0.24940689705453511"/>
          <c:w val="0.1440742563429572"/>
          <c:h val="0.3553526902887145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Sheet5!$B$92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Sheet5!$C$91:$F$91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Sheet5!$C$92:$F$92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Sheet5!$B$93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Sheet5!$C$91:$F$91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Sheet5!$C$93:$F$93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Sheet5!$B$94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Sheet5!$C$91:$F$91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Sheet5!$C$94:$F$94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578816"/>
        <c:axId val="78580352"/>
        <c:axId val="0"/>
      </c:bar3DChart>
      <c:catAx>
        <c:axId val="7857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580352"/>
        <c:crosses val="autoZero"/>
        <c:auto val="1"/>
        <c:lblAlgn val="ctr"/>
        <c:lblOffset val="100"/>
      </c:catAx>
      <c:valAx>
        <c:axId val="78580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57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49376640420062"/>
          <c:y val="0.26360090405366032"/>
          <c:w val="0.1181729002624672"/>
          <c:h val="0.29918689851268676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Sheet5!$B$12</c:f>
              <c:strCache>
                <c:ptCount val="1"/>
                <c:pt idx="0">
                  <c:v>Yes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Sheet5!$C$10:$F$11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Sheet5!$C$12:$F$12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Sheet5!$B$13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Sheet5!$C$10:$F$11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Sheet5!$C$13:$F$13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Sheet5!$B$14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Sheet5!$C$10:$F$11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Sheet5!$C$14:$F$14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074624"/>
        <c:axId val="78076160"/>
        <c:axId val="0"/>
      </c:bar3DChart>
      <c:catAx>
        <c:axId val="780746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76160"/>
        <c:crosses val="autoZero"/>
        <c:auto val="1"/>
        <c:lblAlgn val="ctr"/>
        <c:lblOffset val="100"/>
      </c:catAx>
      <c:valAx>
        <c:axId val="78076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7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451006124236"/>
          <c:y val="0.26731359284314832"/>
          <c:w val="0.16722156605424318"/>
          <c:h val="0.4231191083508932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Sheet5!$B$20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Sheet5!$C$18:$F$19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Sheet5!$C$20:$F$20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Sheet5!$B$21</c:f>
              <c:strCache>
                <c:ptCount val="1"/>
                <c:pt idx="0">
                  <c:v>No</c:v>
                </c:pt>
              </c:strCache>
            </c:strRef>
          </c:tx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Sheet5!$C$18:$F$19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Sheet5!$C$21:$F$21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Sheet5!$B$22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Sheet5!$C$18:$F$19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Sheet5!$C$22:$F$22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001280"/>
        <c:axId val="78002816"/>
        <c:axId val="0"/>
      </c:bar3DChart>
      <c:catAx>
        <c:axId val="780012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02816"/>
        <c:crosses val="autoZero"/>
        <c:auto val="1"/>
        <c:lblAlgn val="ctr"/>
        <c:lblOffset val="100"/>
      </c:catAx>
      <c:valAx>
        <c:axId val="7800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01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93678915135438"/>
          <c:y val="0.26877213411703821"/>
          <c:w val="0.16572987751531071"/>
          <c:h val="0.35447451110864786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Sheet5!$B$27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Sheet5!$C$25:$F$26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Sheet5!$C$27:$F$27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Sheet5!$B$28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Sheet5!$C$25:$F$26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Sheet5!$C$28:$F$28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Sheet5!$B$29</c:f>
              <c:strCache>
                <c:ptCount val="1"/>
                <c:pt idx="0">
                  <c:v>Can't Say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Sheet5!$C$25:$F$26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Sheet5!$C$29:$F$29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hape val="cylinder"/>
        <c:axId val="78042624"/>
        <c:axId val="78044160"/>
        <c:axId val="0"/>
      </c:bar3DChart>
      <c:catAx>
        <c:axId val="7804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44160"/>
        <c:crosses val="autoZero"/>
        <c:auto val="1"/>
        <c:lblAlgn val="ctr"/>
        <c:lblOffset val="100"/>
      </c:catAx>
      <c:valAx>
        <c:axId val="78044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04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16043307086665"/>
          <c:y val="0.27748979294254977"/>
          <c:w val="0.12650623359580096"/>
          <c:h val="0.28529800962379703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Sheet5!$B$35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Sheet5!$C$33:$F$34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Sheet5!$C$35:$F$35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Sheet5!$B$36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Sheet5!$C$33:$F$34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Sheet5!$C$36:$F$36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Sheet5!$B$37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Sheet5!$C$33:$F$34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Sheet5!$C$37:$F$37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169984"/>
        <c:axId val="78171520"/>
        <c:axId val="0"/>
      </c:bar3DChart>
      <c:catAx>
        <c:axId val="78169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8171520"/>
        <c:crosses val="autoZero"/>
        <c:auto val="1"/>
        <c:lblAlgn val="ctr"/>
        <c:lblOffset val="100"/>
      </c:catAx>
      <c:valAx>
        <c:axId val="781715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16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36344415281356"/>
          <c:y val="0.25272013933830217"/>
          <c:w val="0.18685877806940798"/>
          <c:h val="0.52262004793234051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Sheet5!$B$43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Sheet5!$C$41:$F$42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Sheet5!$C$43:$F$43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Sheet5!$B$44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Sheet5!$C$41:$F$42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Sheet5!$C$44:$F$44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Sheet5!$B$45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Sheet5!$C$41:$F$42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Sheet5!$C$45:$F$45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shape val="cylinder"/>
        <c:axId val="78223232"/>
        <c:axId val="78224768"/>
        <c:axId val="0"/>
      </c:bar3DChart>
      <c:catAx>
        <c:axId val="7822323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224768"/>
        <c:crosses val="autoZero"/>
        <c:auto val="1"/>
        <c:lblAlgn val="ctr"/>
        <c:lblOffset val="100"/>
      </c:catAx>
      <c:valAx>
        <c:axId val="78224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22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82709973753259"/>
          <c:y val="0.29137868183143867"/>
          <c:w val="0.10983956692913389"/>
          <c:h val="0.2714091207349083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Sheet5!$B$50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Val val="1"/>
          </c:dLbls>
          <c:cat>
            <c:strRef>
              <c:f>Sheet5!$C$48:$F$49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Sheet5!$C$50:$F$50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Sheet5!$B$51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Sheet5!$C$48:$F$49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Sheet5!$C$51:$F$51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Sheet5!$B$52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Sheet5!$C$48:$F$49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Sheet5!$C$52:$F$52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322304"/>
        <c:axId val="78328192"/>
        <c:axId val="0"/>
      </c:bar3DChart>
      <c:catAx>
        <c:axId val="7832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328192"/>
        <c:crosses val="autoZero"/>
        <c:auto val="1"/>
        <c:lblAlgn val="ctr"/>
        <c:lblOffset val="100"/>
      </c:catAx>
      <c:valAx>
        <c:axId val="78328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32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16043307086663"/>
          <c:y val="0.15248979294254891"/>
          <c:w val="0.15150623359580107"/>
          <c:h val="0.41029800962379703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Sheet5!$B$57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Sheet5!$C$55:$F$56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Sheet5!$C$57:$F$57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6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Sheet5!$B$58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Sheet5!$C$55:$F$56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Sheet5!$C$58:$F$58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Sheet5!$B$59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Sheet5!$C$55:$F$56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Sheet5!$C$59:$F$59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78375552"/>
        <c:axId val="77529472"/>
        <c:axId val="0"/>
      </c:bar3DChart>
      <c:catAx>
        <c:axId val="7837555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7529472"/>
        <c:crosses val="autoZero"/>
        <c:auto val="1"/>
        <c:lblAlgn val="ctr"/>
        <c:lblOffset val="100"/>
      </c:catAx>
      <c:valAx>
        <c:axId val="77529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837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16043307086663"/>
          <c:y val="0.30956711396990955"/>
          <c:w val="0.15150623359580107"/>
          <c:h val="0.35269657313962605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Sheet5!$B$64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Sheet5!$C$62:$F$63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Sheet5!$C$64:$F$64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Sheet5!$B$65</c:f>
              <c:strCache>
                <c:ptCount val="1"/>
                <c:pt idx="0">
                  <c:v>No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Sheet5!$C$62:$F$63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Sheet5!$C$65:$F$65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Sheet5!$B$66</c:f>
              <c:strCache>
                <c:ptCount val="1"/>
                <c:pt idx="0">
                  <c:v>Can't Say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Val val="1"/>
          </c:dLbls>
          <c:cat>
            <c:strRef>
              <c:f>Sheet5!$C$62:$F$63</c:f>
              <c:strCache>
                <c:ptCount val="4"/>
                <c:pt idx="0">
                  <c:v>Doctors</c:v>
                </c:pt>
                <c:pt idx="1">
                  <c:v>Nurses</c:v>
                </c:pt>
                <c:pt idx="2">
                  <c:v>Housekeeping</c:v>
                </c:pt>
                <c:pt idx="3">
                  <c:v>Others</c:v>
                </c:pt>
              </c:strCache>
            </c:strRef>
          </c:cat>
          <c:val>
            <c:numRef>
              <c:f>Sheet5!$C$66:$F$66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</c:ser>
        <c:shape val="cylinder"/>
        <c:axId val="77565312"/>
        <c:axId val="77583488"/>
        <c:axId val="0"/>
      </c:bar3DChart>
      <c:catAx>
        <c:axId val="7756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7583488"/>
        <c:crosses val="autoZero"/>
        <c:auto val="1"/>
        <c:lblAlgn val="ctr"/>
        <c:lblOffset val="100"/>
      </c:catAx>
      <c:valAx>
        <c:axId val="77583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7756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16043307086663"/>
          <c:y val="0.25647655529545377"/>
          <c:w val="0.15150623359580107"/>
          <c:h val="0.3046142796339654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spPr>
    <a:solidFill>
      <a:schemeClr val="accent4">
        <a:lumMod val="40000"/>
        <a:lumOff val="60000"/>
      </a:scheme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0.43662</cdr:y>
    </cdr:from>
    <cdr:to>
      <cdr:x>0.36667</cdr:x>
      <cdr:y>0.49296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23622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9</a:t>
          </a:r>
          <a:endParaRPr lang="en-US" sz="2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B6DC94-C8A5-4CF8-B944-E2601F383353}" type="slidenum">
              <a:rPr lang="en-US" smtClean="0"/>
              <a:pPr/>
              <a:t>‹#›</a:t>
            </a:fld>
            <a:fld id="{C2C65F1D-0D35-4B48-848A-EE23798117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31E662-8C2D-4714-B2E8-E4A1A5B8A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0D690E-0FF2-4A81-898C-9EBC2AC67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4434"/>
            <a:ext cx="4037013" cy="4523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434"/>
            <a:ext cx="4038600" cy="4523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007BD0-32DF-427E-9756-F8EF23A4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60DBD8-4379-4399-8344-B8D7ACF25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E5CE88-51E4-4EA4-88DF-D9161119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674088-F302-4343-97F4-1652843EC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7B1C91-D629-419B-AA51-E48E4CF07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AC46CD-AE69-47FD-ACC5-AB875E8BA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B85931-1F01-44C2-AE94-F9B21AF1D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3051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1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CC99D3-AE44-4BDA-A347-A4050423C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7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1CE9-8F46-4B0D-BD42-B77221FB2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77184-1403-4936-AB82-9B973D8F4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36021-5795-4326-93CC-24FE72A23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00511-BDC2-4581-9C77-53C9897E4E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5F3D1-4127-4651-96A0-F31D7D1E4D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ACF0D-D891-4FFB-BFED-B5614A52E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4B788-9174-4515-98C4-FF2718A29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BEA2-CC49-480B-9E82-ACB03CCF2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EE0F3-0AEA-48C9-81C4-E5512A791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B8F9-15E3-4220-8899-14956B2EB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DDB-5C3A-4268-A442-44219EE7B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1" y="6356351"/>
            <a:ext cx="289401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356351"/>
            <a:ext cx="2132013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latin typeface="+mn-lt"/>
              </a:defRPr>
            </a:lvl1pPr>
          </a:lstStyle>
          <a:p>
            <a:fld id="{82BE65DF-CC2C-48A9-8C0F-15D05D2DCD62}" type="slidenum">
              <a:rPr lang="en-US" smtClean="0"/>
              <a:pPr/>
              <a:t>‹#›</a:t>
            </a:fld>
            <a:fld id="{A3582BE2-FD96-49FD-B0AD-44EBC763B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1"/>
            <a:ext cx="8228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单击此处编辑标题文的格式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4434"/>
            <a:ext cx="8228013" cy="452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单击此处编辑大纲正文的格式</a:t>
            </a:r>
          </a:p>
          <a:p>
            <a:pPr lvl="1"/>
            <a:r>
              <a:rPr lang="en-US" smtClean="0"/>
              <a:t>第二个大纲级</a:t>
            </a:r>
          </a:p>
          <a:p>
            <a:pPr lvl="2"/>
            <a:r>
              <a:rPr lang="en-US" smtClean="0"/>
              <a:t>第三个大纲级</a:t>
            </a:r>
          </a:p>
          <a:p>
            <a:pPr lvl="3"/>
            <a:r>
              <a:rPr lang="en-US" smtClean="0"/>
              <a:t>第四个大纲级</a:t>
            </a:r>
          </a:p>
          <a:p>
            <a:pPr lvl="4"/>
            <a:r>
              <a:rPr lang="en-US" smtClean="0"/>
              <a:t>第五个大纲级</a:t>
            </a:r>
          </a:p>
          <a:p>
            <a:pPr lvl="4"/>
            <a:r>
              <a:rPr lang="en-US" smtClean="0"/>
              <a:t>第六个大纲级</a:t>
            </a:r>
          </a:p>
          <a:p>
            <a:pPr lvl="4"/>
            <a:r>
              <a:rPr lang="en-US" smtClean="0"/>
              <a:t>第七个大纲级</a:t>
            </a:r>
          </a:p>
          <a:p>
            <a:pPr lvl="4"/>
            <a:r>
              <a:rPr lang="en-US" smtClean="0"/>
              <a:t>第八个大纲级</a:t>
            </a:r>
          </a:p>
          <a:p>
            <a:pPr lvl="4"/>
            <a:r>
              <a:rPr lang="en-US" smtClean="0"/>
              <a:t>第九个大纲级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5pPr>
      <a:lvl6pPr marL="4572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6pPr>
      <a:lvl7pPr marL="9144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7pPr>
      <a:lvl8pPr marL="1371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8pPr>
      <a:lvl9pPr marL="18288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latin typeface="Arial" pitchFamily="34" charset="0"/>
          <a:ea typeface="宋体" pitchFamily="2" charset="-122"/>
        </a:defRPr>
      </a:lvl9pPr>
    </p:titleStyle>
    <p:bodyStyle>
      <a:lvl1pPr marL="431800" indent="-32385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SzPct val="100000"/>
        <a:buFont typeface="Symbol" pitchFamily="18" charset="2"/>
        <a:buChar char=""/>
        <a:defRPr sz="3200">
          <a:latin typeface="+mn-lt"/>
          <a:ea typeface="+mn-ea"/>
          <a:cs typeface="+mn-cs"/>
        </a:defRPr>
      </a:lvl1pPr>
      <a:lvl2pPr marL="863600" indent="-3238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SzPct val="75000"/>
        <a:buFont typeface="Symbol" pitchFamily="18" charset="2"/>
        <a:buChar char=""/>
        <a:defRPr sz="2400">
          <a:latin typeface="+mn-lt"/>
          <a:ea typeface="+mn-ea"/>
        </a:defRPr>
      </a:lvl2pPr>
      <a:lvl3pPr marL="1295400" indent="-287338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SzPct val="100000"/>
        <a:buFont typeface="Symbol" pitchFamily="18" charset="2"/>
        <a:buChar char=""/>
        <a:defRPr sz="2000">
          <a:latin typeface="+mn-lt"/>
          <a:ea typeface="+mn-ea"/>
        </a:defRPr>
      </a:lvl3pPr>
      <a:lvl4pPr marL="1727200" indent="-2159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SzPct val="75000"/>
        <a:buFont typeface="Symbol" pitchFamily="18" charset="2"/>
        <a:buChar char=""/>
        <a:defRPr sz="2000">
          <a:latin typeface="+mn-lt"/>
          <a:ea typeface="+mn-ea"/>
        </a:defRPr>
      </a:lvl4pPr>
      <a:lvl5pPr marL="21590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SzPct val="75000"/>
        <a:buFont typeface="StarSymbol" charset="0"/>
        <a:buChar char="»"/>
        <a:defRPr sz="2000">
          <a:latin typeface="Times New Roman" pitchFamily="18" charset="0"/>
          <a:ea typeface="+mn-ea"/>
        </a:defRPr>
      </a:lvl5pPr>
      <a:lvl6pPr marL="26162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SzPct val="75000"/>
        <a:buFont typeface="StarSymbol" charset="0"/>
        <a:buChar char="»"/>
        <a:defRPr sz="2000">
          <a:latin typeface="Times New Roman" pitchFamily="18" charset="0"/>
          <a:ea typeface="+mn-ea"/>
        </a:defRPr>
      </a:lvl6pPr>
      <a:lvl7pPr marL="30734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SzPct val="75000"/>
        <a:buFont typeface="StarSymbol" charset="0"/>
        <a:buChar char="»"/>
        <a:defRPr sz="2000">
          <a:latin typeface="Times New Roman" pitchFamily="18" charset="0"/>
          <a:ea typeface="+mn-ea"/>
        </a:defRPr>
      </a:lvl7pPr>
      <a:lvl8pPr marL="35306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SzPct val="75000"/>
        <a:buFont typeface="StarSymbol" charset="0"/>
        <a:buChar char="»"/>
        <a:defRPr sz="2000">
          <a:latin typeface="Times New Roman" pitchFamily="18" charset="0"/>
          <a:ea typeface="+mn-ea"/>
        </a:defRPr>
      </a:lvl8pPr>
      <a:lvl9pPr marL="3987800" indent="-2159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SzPct val="75000"/>
        <a:buFont typeface="StarSymbol" charset="0"/>
        <a:buChar char="»"/>
        <a:defRPr sz="2000"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6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69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6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94230-10B8-4FA9-95F2-2B9DE08D0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rezreImaghgfe1re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CD73AD7A-64ED-493B-83FC-84408D5E8095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48600" cy="3276599"/>
          </a:xfrm>
        </p:spPr>
        <p:txBody>
          <a:bodyPr>
            <a:no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AWARENESS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LEVEL ABOUT BIO-MEDICAL WASTE MANAGEMENT AMONGST THE STAFF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</a:t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park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HOSPITAL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By:</a:t>
            </a:r>
          </a:p>
          <a:p>
            <a:pPr algn="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Gaganbir Kaur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PG/11/024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STUDY FINDINGS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Data was collected using questionnaire as a tool and the data analyzed was interpreted through graphs using MS Excel</a:t>
            </a:r>
          </a:p>
          <a:p>
            <a:pPr marL="0" indent="0">
              <a:buNone/>
            </a:pPr>
            <a:r>
              <a:rPr lang="en-US" sz="2800" dirty="0" smtClean="0"/>
              <a:t>Following </a:t>
            </a:r>
            <a:r>
              <a:rPr lang="en-US" sz="2800" dirty="0"/>
              <a:t>are the graphs produced on the basis of </a:t>
            </a:r>
            <a:r>
              <a:rPr lang="en-US" sz="2800" dirty="0" smtClean="0"/>
              <a:t>data collected: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165100" indent="-165100"/>
            <a:r>
              <a:rPr lang="en-US" sz="4000" b="1" i="1" u="sng" dirty="0" smtClean="0"/>
              <a:t>Awareness </a:t>
            </a:r>
            <a:r>
              <a:rPr lang="en-US" sz="4000" b="1" i="1" u="sng" dirty="0"/>
              <a:t>of Staff  about the </a:t>
            </a:r>
            <a:r>
              <a:rPr lang="en-US" sz="4000" b="1" i="1" u="sng" dirty="0" smtClean="0"/>
              <a:t> definition </a:t>
            </a:r>
            <a:r>
              <a:rPr lang="en-US" sz="4000" b="1" i="1" u="sng" dirty="0"/>
              <a:t>of BMW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i="1" u="sng" dirty="0" smtClean="0"/>
              <a:t>Awareness about the generation of BMW in their respective departments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688975" indent="-688975"/>
            <a:r>
              <a:rPr lang="en-US" sz="3600" b="1" i="1" u="sng" dirty="0" smtClean="0"/>
              <a:t>Awareness </a:t>
            </a:r>
            <a:r>
              <a:rPr lang="en-US" sz="3600" b="1" i="1" u="sng" dirty="0"/>
              <a:t>about the Legislation applicable to hospital waste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u="sng" dirty="0" smtClean="0"/>
              <a:t>Awareness </a:t>
            </a:r>
            <a:r>
              <a:rPr lang="en-US" sz="3200" b="1" i="1" u="sng" dirty="0"/>
              <a:t>about the Waste Management Plan of hospital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u="sng" dirty="0" smtClean="0"/>
              <a:t>Awareness </a:t>
            </a:r>
            <a:r>
              <a:rPr lang="en-US" sz="3200" b="1" i="1" u="sng" dirty="0"/>
              <a:t>that Wastes should be segregated into different categories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i="1" u="sng" dirty="0"/>
              <a:t>Awareness about the treatment of </a:t>
            </a:r>
            <a:r>
              <a:rPr lang="en-US" sz="4000" b="1" i="1" u="sng" dirty="0" smtClean="0"/>
              <a:t>BMW in 48 hours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i="1" u="sng" dirty="0" smtClean="0"/>
              <a:t>Is </a:t>
            </a:r>
            <a:r>
              <a:rPr lang="en-US" sz="4000" b="1" i="1" u="sng" dirty="0"/>
              <a:t>the infectious waste labelled with bio-hazard symbol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i="1" u="sng" dirty="0"/>
              <a:t>Awareness that improper BMW management leads to health hazards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i="1" u="sng" dirty="0" smtClean="0"/>
              <a:t>Awareness </a:t>
            </a:r>
            <a:r>
              <a:rPr lang="en-US" sz="4000" b="1" i="1" u="sng" dirty="0"/>
              <a:t>about the color coding for anatomical wastes</a:t>
            </a:r>
            <a:r>
              <a:rPr lang="en-US" sz="4000" b="1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HOSPITAL PROFILE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 TO THE PROJECT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RATIONALE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METHODOLOGY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STUDY FINDINGS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RECOMMENDATIONS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</a:p>
          <a:p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i="1" u="sng" dirty="0" smtClean="0"/>
              <a:t>Awareness </a:t>
            </a:r>
            <a:r>
              <a:rPr lang="en-US" sz="4000" b="1" i="1" u="sng" dirty="0"/>
              <a:t>about the color coding for general wastes</a:t>
            </a:r>
            <a:r>
              <a:rPr lang="en-US" sz="4000" b="1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i="1" u="sng" dirty="0" smtClean="0"/>
              <a:t>Awareness </a:t>
            </a:r>
            <a:r>
              <a:rPr lang="en-US" sz="4000" b="1" i="1" u="sng" dirty="0"/>
              <a:t>about the Symbol </a:t>
            </a:r>
            <a:r>
              <a:rPr lang="en-US" sz="4000" b="1" i="1" u="sng" dirty="0" smtClean="0"/>
              <a:t>used to label </a:t>
            </a:r>
            <a:r>
              <a:rPr lang="en-US" sz="4000" b="1" i="1" u="sng" dirty="0"/>
              <a:t>BMW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i="1" u="sng" dirty="0"/>
              <a:t>Awareness about the training </a:t>
            </a:r>
            <a:r>
              <a:rPr lang="en-US" sz="4000" b="1" i="1" u="sng" dirty="0" smtClean="0"/>
              <a:t>programme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i="1" u="sng" dirty="0" smtClean="0"/>
              <a:t>Awareness </a:t>
            </a:r>
            <a:r>
              <a:rPr lang="en-US" sz="4000" b="1" i="1" u="sng" dirty="0"/>
              <a:t>regarding treatment of sharps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6019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50 out of 80 interviewees were aware of the definition while only 37 were aware of BMW MANAGEMENT RULES.</a:t>
            </a:r>
          </a:p>
          <a:p>
            <a:r>
              <a:rPr lang="en-US" sz="2400" dirty="0" smtClean="0"/>
              <a:t>More than half of the staff(50 out of 80) was unaware of the fact that there was a BMW management plan in the hospital or not</a:t>
            </a:r>
          </a:p>
          <a:p>
            <a:r>
              <a:rPr lang="en-US" sz="2400" dirty="0" smtClean="0"/>
              <a:t>Most of the staff mentioned that no labeling of infectious waste was done.</a:t>
            </a:r>
          </a:p>
          <a:p>
            <a:r>
              <a:rPr lang="en-US" sz="2400" dirty="0" smtClean="0"/>
              <a:t>Talking of color coding, when asked about color coding of anatomical waste, about 46 respondents out of 80 got it right.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Staff mentioned it that no formal training has been given to them regarding BMW management</a:t>
            </a:r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Doctors and nurses had a fair amount of knowledge but when it comes to housekeeping, proper and aggressive training is required.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RECOMMENDATIONS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buFont typeface="Wingdings" pitchFamily="2" charset="2"/>
              <a:buChar char="Ø"/>
            </a:pPr>
            <a:endParaRPr lang="en-US" dirty="0" smtClean="0"/>
          </a:p>
          <a:p>
            <a:pPr marL="344488" indent="-344488">
              <a:buFont typeface="Wingdings" pitchFamily="2" charset="2"/>
              <a:buChar char="Ø"/>
            </a:pPr>
            <a:r>
              <a:rPr lang="en-US" dirty="0" smtClean="0"/>
              <a:t>Proper training program for staff with special emphasis to housekeeping staff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Awareness hoardings and stickers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Proper </a:t>
            </a:r>
            <a:r>
              <a:rPr lang="en-US" dirty="0" smtClean="0"/>
              <a:t>waste management plan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Proper handling, treatment and disposal of biomedical waste play a vital role in hospital infection control programme.</a:t>
            </a:r>
          </a:p>
          <a:p>
            <a:pPr marL="0" indent="0">
              <a:buNone/>
            </a:pPr>
            <a:r>
              <a:rPr lang="en-US" sz="2800" dirty="0" smtClean="0"/>
              <a:t>The survey clearly shows that there is lack of proper training and awareness among the staff.</a:t>
            </a:r>
          </a:p>
          <a:p>
            <a:pPr marL="0" indent="0">
              <a:buNone/>
            </a:pPr>
            <a:r>
              <a:rPr lang="en-US" sz="2800" dirty="0" smtClean="0"/>
              <a:t>Besides training, the staff needs to follow a proper protocol for collection, segregation and disposal of waste.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REFERENCES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Cole, E.C.: </a:t>
            </a:r>
            <a:r>
              <a:rPr lang="en-US" sz="2400" i="1" dirty="0" smtClean="0"/>
              <a:t>Internal Medical Waste Management, </a:t>
            </a:r>
            <a:r>
              <a:rPr lang="en-US" sz="2400" dirty="0" smtClean="0"/>
              <a:t>Durham, North Carolina, 1995.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Hospital Waste</a:t>
            </a:r>
            <a:r>
              <a:rPr lang="en-US" sz="2400" dirty="0" smtClean="0"/>
              <a:t>- </a:t>
            </a:r>
            <a:r>
              <a:rPr lang="en-GB" sz="2400" dirty="0" smtClean="0"/>
              <a:t>An Environmental Hazard and Its Management</a:t>
            </a:r>
            <a:r>
              <a:rPr lang="en-US" sz="2400" dirty="0" smtClean="0"/>
              <a:t>  </a:t>
            </a:r>
            <a:r>
              <a:rPr lang="en-GB" sz="2400" i="1" dirty="0" smtClean="0"/>
              <a:t>By: Hem Chandra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Environmental and health risks associated with biomedical waste management ( Nikos E. </a:t>
            </a:r>
            <a:r>
              <a:rPr lang="en-US" sz="2400" dirty="0" err="1" smtClean="0"/>
              <a:t>Mastorakis</a:t>
            </a:r>
            <a:r>
              <a:rPr lang="en-US" sz="2400" dirty="0" smtClean="0"/>
              <a:t>, Carmen A. </a:t>
            </a:r>
            <a:r>
              <a:rPr lang="en-US" sz="2400" dirty="0" err="1" smtClean="0"/>
              <a:t>Bulucea</a:t>
            </a:r>
            <a:r>
              <a:rPr lang="en-US" sz="2400" dirty="0" smtClean="0"/>
              <a:t>, Tatiana </a:t>
            </a:r>
            <a:r>
              <a:rPr lang="en-US" sz="2400" dirty="0" err="1" smtClean="0"/>
              <a:t>A.Oprea</a:t>
            </a:r>
            <a:r>
              <a:rPr lang="en-US" sz="2400" dirty="0" smtClean="0"/>
              <a:t>, Cornelia A </a:t>
            </a:r>
            <a:r>
              <a:rPr lang="en-US" sz="2400" dirty="0" err="1" smtClean="0"/>
              <a:t>Bulucea</a:t>
            </a:r>
            <a:r>
              <a:rPr lang="en-US" sz="2400" dirty="0" smtClean="0"/>
              <a:t>, Philippe </a:t>
            </a:r>
            <a:r>
              <a:rPr lang="en-US" sz="2400" dirty="0" err="1" smtClean="0"/>
              <a:t>Dondon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pPr marL="792163" lvl="1" indent="-342900">
              <a:buFont typeface="Wingdings" pitchFamily="2" charset="2"/>
              <a:buChar char="Ø"/>
            </a:pPr>
            <a:r>
              <a:rPr lang="en-US" sz="2400" dirty="0" smtClean="0"/>
              <a:t>Bio Medical Waste Management In Hospitals, </a:t>
            </a:r>
            <a:r>
              <a:rPr lang="en-US" sz="2400" dirty="0" err="1" smtClean="0"/>
              <a:t>by:Samridha</a:t>
            </a:r>
            <a:r>
              <a:rPr lang="en-US" sz="2400" dirty="0" smtClean="0"/>
              <a:t> </a:t>
            </a:r>
            <a:r>
              <a:rPr lang="en-US" sz="2400" dirty="0" err="1" smtClean="0"/>
              <a:t>Neupane</a:t>
            </a:r>
            <a:r>
              <a:rPr lang="en-US" sz="2400" dirty="0" smtClean="0"/>
              <a:t> </a:t>
            </a:r>
            <a:r>
              <a:rPr lang="en-US" sz="2400" dirty="0" err="1" smtClean="0"/>
              <a:t>vth</a:t>
            </a:r>
            <a:r>
              <a:rPr lang="en-US" sz="2400" dirty="0" smtClean="0"/>
              <a:t> year </a:t>
            </a:r>
            <a:r>
              <a:rPr lang="en-US" sz="2400" dirty="0" err="1" smtClean="0"/>
              <a:t>nalsar</a:t>
            </a:r>
            <a:r>
              <a:rPr lang="en-US" sz="2400" dirty="0" smtClean="0"/>
              <a:t> university of law,   Hyderabad</a:t>
            </a:r>
            <a:endParaRPr lang="en-US" sz="20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HOSPITAL PROFILE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dirty="0"/>
              <a:t>Park Hospital is </a:t>
            </a:r>
            <a:r>
              <a:rPr lang="en-US" sz="3000" dirty="0" smtClean="0"/>
              <a:t>a 250 bedded </a:t>
            </a:r>
            <a:r>
              <a:rPr lang="en-US" sz="3000" dirty="0"/>
              <a:t>Multi super </a:t>
            </a:r>
            <a:r>
              <a:rPr lang="en-US" sz="3000" dirty="0" smtClean="0"/>
              <a:t>speciality tertiary care </a:t>
            </a:r>
            <a:r>
              <a:rPr lang="en-US" sz="3000" dirty="0"/>
              <a:t>hospital which has attained supremacy in the field of health care </a:t>
            </a:r>
            <a:r>
              <a:rPr lang="en-US" sz="3000" dirty="0" smtClean="0"/>
              <a:t>services.</a:t>
            </a:r>
          </a:p>
          <a:p>
            <a:r>
              <a:rPr lang="en-US" sz="3000" b="1" dirty="0"/>
              <a:t>MISSION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“To deliver state-of-the-art personalized healthcare services to people of all social and economic background and achieve highest level of patient satisfaction</a:t>
            </a:r>
            <a:r>
              <a:rPr lang="en-US" sz="3000" dirty="0" smtClean="0"/>
              <a:t>.”</a:t>
            </a:r>
            <a:endParaRPr lang="en-US" sz="3000" dirty="0"/>
          </a:p>
          <a:p>
            <a:pPr>
              <a:buNone/>
            </a:pPr>
            <a:r>
              <a:rPr lang="en-US" sz="3000" b="1" dirty="0"/>
              <a:t>VISION</a:t>
            </a:r>
            <a:endParaRPr lang="en-US" sz="3000" dirty="0"/>
          </a:p>
          <a:p>
            <a:r>
              <a:rPr lang="en-US" sz="3000" dirty="0"/>
              <a:t>“To be a leading name in the healthcare sector by providing holistic healthcare at affordable cost.”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Bio-medical waste</a:t>
            </a:r>
            <a:r>
              <a:rPr lang="en-US" sz="2800" b="1" dirty="0"/>
              <a:t> </a:t>
            </a:r>
            <a:r>
              <a:rPr lang="en-US" sz="2800" dirty="0"/>
              <a:t>is any waste generated in the process of diagnosis, treatment or Immunization of human beings or animals, research activities, production or </a:t>
            </a:r>
            <a:r>
              <a:rPr lang="en-US" sz="2800" dirty="0" smtClean="0"/>
              <a:t>testing </a:t>
            </a:r>
            <a:r>
              <a:rPr lang="en-US" sz="2800" dirty="0"/>
              <a:t>of </a:t>
            </a:r>
            <a:r>
              <a:rPr lang="en-US" sz="2800" dirty="0" smtClean="0"/>
              <a:t>biological components.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health care waste management is a process that helps to ensure proper hospital hygiene and safety of health care workers and communities.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RATIONALE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60325" indent="-60325">
              <a:buNone/>
            </a:pPr>
            <a:r>
              <a:rPr lang="en-US" sz="2800" dirty="0"/>
              <a:t>10-15% of hospital </a:t>
            </a:r>
            <a:r>
              <a:rPr lang="en-US" sz="2800" dirty="0" smtClean="0"/>
              <a:t>waste is hazardous and rest is non hazardous</a:t>
            </a:r>
          </a:p>
          <a:p>
            <a:pPr marL="60325" indent="-60325">
              <a:buNone/>
            </a:pPr>
            <a:endParaRPr lang="en-US" sz="2800" dirty="0" smtClean="0"/>
          </a:p>
        </p:txBody>
      </p:sp>
      <p:pic>
        <p:nvPicPr>
          <p:cNvPr id="1027" name="Picture 3" descr="C:\Users\gaga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28956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question then arises that what is the need or rationale for spending so many resources in terms of money, man power, material and machine for management of hospital waste?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Reasons: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Injuries from sharps 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Nosocomial infections in patients 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Risk of infection </a:t>
            </a:r>
            <a:r>
              <a:rPr lang="en-US" sz="2800" dirty="0" smtClean="0"/>
              <a:t>outside the </a:t>
            </a:r>
            <a:r>
              <a:rPr lang="en-US" sz="2800" dirty="0"/>
              <a:t>hospital 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Risk of air, water and soil pollution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OBJECTIVES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 </a:t>
            </a:r>
            <a:r>
              <a:rPr lang="en-US" sz="2800" b="1" i="1" u="sng" dirty="0" smtClean="0"/>
              <a:t>General </a:t>
            </a:r>
            <a:r>
              <a:rPr lang="en-US" sz="2800" b="1" i="1" u="sng" dirty="0"/>
              <a:t>objective</a:t>
            </a:r>
            <a:endParaRPr lang="en-US" sz="2800" dirty="0"/>
          </a:p>
          <a:p>
            <a:pPr lvl="0"/>
            <a:r>
              <a:rPr lang="en-US" sz="2800" dirty="0"/>
              <a:t>To assess the awareness level amongst the hospital staff regarding biomedical waste management policies and bio-medical waste management practices in the hospital</a:t>
            </a:r>
          </a:p>
          <a:p>
            <a:pPr>
              <a:buNone/>
            </a:pPr>
            <a:r>
              <a:rPr lang="en-US" sz="2800" b="1" i="1" u="sng" dirty="0" smtClean="0"/>
              <a:t>Specific </a:t>
            </a:r>
            <a:r>
              <a:rPr lang="en-US" sz="2800" b="1" i="1" u="sng" dirty="0"/>
              <a:t>objectives</a:t>
            </a:r>
            <a:endParaRPr lang="en-US" sz="2800" dirty="0"/>
          </a:p>
          <a:p>
            <a:pPr lvl="0"/>
            <a:r>
              <a:rPr lang="en-US" sz="2800" dirty="0"/>
              <a:t>To determine the awareness level on bio-medical waste management rules and practices in the hospital among the staff </a:t>
            </a:r>
          </a:p>
          <a:p>
            <a:pPr lvl="0"/>
            <a:r>
              <a:rPr lang="en-US" sz="2800" dirty="0"/>
              <a:t>To recommend possible remedial measures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METHODOLOGY</a:t>
            </a:r>
            <a:endParaRPr lang="en-US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  <a:noFill/>
        </p:spPr>
        <p:txBody>
          <a:bodyPr>
            <a:normAutofit lnSpcReduction="10000"/>
          </a:bodyPr>
          <a:lstStyle/>
          <a:p>
            <a:pPr marL="165100" indent="-165100"/>
            <a:endParaRPr lang="en-US" sz="2800" b="1" i="1" dirty="0" smtClean="0"/>
          </a:p>
          <a:p>
            <a:pPr marL="688975" indent="-344488"/>
            <a:r>
              <a:rPr lang="en-US" sz="2800" b="1" i="1" dirty="0" smtClean="0"/>
              <a:t>Study </a:t>
            </a:r>
            <a:r>
              <a:rPr lang="en-US" sz="2800" b="1" i="1" dirty="0"/>
              <a:t>design</a:t>
            </a:r>
            <a:r>
              <a:rPr lang="en-US" sz="2800" i="1" dirty="0"/>
              <a:t> </a:t>
            </a:r>
            <a:r>
              <a:rPr lang="en-US" sz="2800" i="1" dirty="0" smtClean="0"/>
              <a:t>- </a:t>
            </a:r>
            <a:r>
              <a:rPr lang="en-US" sz="2800" dirty="0"/>
              <a:t>Cross-sectional and Descriptive study</a:t>
            </a:r>
            <a:endParaRPr lang="en-US" sz="2800" b="1" i="1" dirty="0" smtClean="0"/>
          </a:p>
          <a:p>
            <a:pPr marL="688975" indent="-344488"/>
            <a:r>
              <a:rPr lang="en-US" sz="2800" b="1" i="1" dirty="0" smtClean="0"/>
              <a:t>Study </a:t>
            </a:r>
            <a:r>
              <a:rPr lang="en-US" sz="2800" b="1" i="1" dirty="0"/>
              <a:t>area</a:t>
            </a:r>
            <a:r>
              <a:rPr lang="en-US" sz="2800" dirty="0"/>
              <a:t> </a:t>
            </a:r>
            <a:r>
              <a:rPr lang="en-US" sz="2800" dirty="0" smtClean="0"/>
              <a:t>– Park Hospital, Gurgaon</a:t>
            </a:r>
          </a:p>
          <a:p>
            <a:pPr marL="688975" indent="-344488"/>
            <a:r>
              <a:rPr lang="en-US" sz="2800" b="1" i="1" dirty="0"/>
              <a:t>Study population</a:t>
            </a:r>
            <a:r>
              <a:rPr lang="en-US" sz="2800" dirty="0"/>
              <a:t> </a:t>
            </a:r>
            <a:r>
              <a:rPr lang="en-US" sz="2800" dirty="0" smtClean="0"/>
              <a:t>-</a:t>
            </a:r>
            <a:r>
              <a:rPr lang="en-US" sz="2800" dirty="0"/>
              <a:t>Doctors, Nurses, Housekeeping, </a:t>
            </a:r>
            <a:r>
              <a:rPr lang="en-US" sz="2800" dirty="0" smtClean="0"/>
              <a:t>Others</a:t>
            </a:r>
          </a:p>
          <a:p>
            <a:pPr marL="688975" indent="-344488"/>
            <a:r>
              <a:rPr lang="en-US" sz="2800" b="1" i="1" dirty="0"/>
              <a:t>Sample size</a:t>
            </a:r>
            <a:r>
              <a:rPr lang="en-US" sz="2800" dirty="0"/>
              <a:t> </a:t>
            </a:r>
            <a:r>
              <a:rPr lang="en-US" sz="2800" dirty="0" smtClean="0"/>
              <a:t>– 80</a:t>
            </a:r>
          </a:p>
          <a:p>
            <a:pPr marL="688975" indent="0">
              <a:buNone/>
            </a:pPr>
            <a:r>
              <a:rPr lang="en-US" sz="2800" dirty="0" smtClean="0"/>
              <a:t>Doctors: 20</a:t>
            </a:r>
          </a:p>
          <a:p>
            <a:pPr marL="688975" indent="0">
              <a:buNone/>
            </a:pPr>
            <a:r>
              <a:rPr lang="en-US" sz="2800" dirty="0" smtClean="0"/>
              <a:t>Nurses: 25</a:t>
            </a:r>
          </a:p>
          <a:p>
            <a:pPr marL="688975" indent="0">
              <a:buNone/>
            </a:pPr>
            <a:r>
              <a:rPr lang="en-US" sz="2800" dirty="0" smtClean="0"/>
              <a:t>Housekeeping:15</a:t>
            </a:r>
          </a:p>
          <a:p>
            <a:pPr marL="688975" indent="0">
              <a:buNone/>
            </a:pPr>
            <a:r>
              <a:rPr lang="en-US" sz="2800" dirty="0" smtClean="0"/>
              <a:t>Others: 20</a:t>
            </a:r>
          </a:p>
          <a:p>
            <a:pPr marL="165100" indent="-165100"/>
            <a:endParaRPr lang="en-US" sz="2800" dirty="0"/>
          </a:p>
          <a:p>
            <a:pPr marL="165100" indent="-165100">
              <a:buNone/>
            </a:pPr>
            <a:endParaRPr lang="en-US" sz="2800" dirty="0"/>
          </a:p>
          <a:p>
            <a:pPr marL="165100" indent="-165100"/>
            <a:endParaRPr lang="en-US" sz="2800" dirty="0" smtClean="0"/>
          </a:p>
          <a:p>
            <a:pPr marL="165100" indent="-165100"/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5100" indent="-165100"/>
            <a:r>
              <a:rPr lang="en-US" b="1" i="1" dirty="0" smtClean="0"/>
              <a:t>Sampling method</a:t>
            </a:r>
            <a:r>
              <a:rPr lang="en-US" dirty="0" smtClean="0"/>
              <a:t> – Convenience Sampling</a:t>
            </a:r>
          </a:p>
          <a:p>
            <a:pPr marL="165100" indent="-165100"/>
            <a:r>
              <a:rPr lang="en-US" b="1" i="1" dirty="0" smtClean="0"/>
              <a:t>Data collection technique- </a:t>
            </a:r>
            <a:r>
              <a:rPr lang="en-US" dirty="0" smtClean="0"/>
              <a:t>Interview</a:t>
            </a:r>
          </a:p>
          <a:p>
            <a:pPr marL="165100" indent="-165100"/>
            <a:r>
              <a:rPr lang="en-US" b="1" i="1" dirty="0"/>
              <a:t>Statistical software used for data </a:t>
            </a:r>
            <a:r>
              <a:rPr lang="en-US" b="1" i="1" dirty="0" smtClean="0"/>
              <a:t>analysis</a:t>
            </a:r>
            <a:r>
              <a:rPr lang="en-US" i="1" dirty="0" smtClean="0"/>
              <a:t>-</a:t>
            </a:r>
          </a:p>
          <a:p>
            <a:pPr>
              <a:buNone/>
            </a:pPr>
            <a:r>
              <a:rPr lang="en-US" dirty="0"/>
              <a:t> M S excel 2007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l Segoe 4-3 template-template_April-17-2007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ackground-ppt-template-03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TS010286733</Template>
  <TotalTime>274</TotalTime>
  <Words>750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Teal Segoe 4-3 template-template_April-17-2007</vt:lpstr>
      <vt:lpstr>White with Courier font for code slides</vt:lpstr>
      <vt:lpstr>background-ppt-template-031</vt:lpstr>
      <vt:lpstr>默认设计模板_2</vt:lpstr>
      <vt:lpstr>Modèle par défaut</vt:lpstr>
      <vt:lpstr>AWARENESS LEVEL ABOUT BIO-MEDICAL WASTE MANAGEMENT AMONGST THE STAFF at park HOSPITAL</vt:lpstr>
      <vt:lpstr>CONTENTS</vt:lpstr>
      <vt:lpstr>HOSPITAL PROFILE </vt:lpstr>
      <vt:lpstr>INTRODUCTION</vt:lpstr>
      <vt:lpstr>RATIONALE</vt:lpstr>
      <vt:lpstr>Slide 6</vt:lpstr>
      <vt:lpstr>OBJECTIVES</vt:lpstr>
      <vt:lpstr> METHODOLOGY</vt:lpstr>
      <vt:lpstr>Slide 9</vt:lpstr>
      <vt:lpstr> STUDY FINDINGS</vt:lpstr>
      <vt:lpstr>Awareness of Staff  about the  definition of BMW   </vt:lpstr>
      <vt:lpstr>Awareness about the generation of BMW in their respective departments </vt:lpstr>
      <vt:lpstr>Awareness about the Legislation applicable to hospital waste Management </vt:lpstr>
      <vt:lpstr>Awareness about the Waste Management Plan of hospital </vt:lpstr>
      <vt:lpstr>Awareness that Wastes should be segregated into different categories </vt:lpstr>
      <vt:lpstr>Awareness about the treatment of BMW in 48 hours</vt:lpstr>
      <vt:lpstr>Is the infectious waste labelled with bio-hazard symbol </vt:lpstr>
      <vt:lpstr>Awareness that improper BMW management leads to health hazards</vt:lpstr>
      <vt:lpstr>Awareness about the color coding for anatomical wastes  </vt:lpstr>
      <vt:lpstr>Awareness about the color coding for general wastes  </vt:lpstr>
      <vt:lpstr>Awareness about the Symbol used to label BMW </vt:lpstr>
      <vt:lpstr>Awareness about the training programme</vt:lpstr>
      <vt:lpstr>Awareness regarding treatment of sharps </vt:lpstr>
      <vt:lpstr>Slide 24</vt:lpstr>
      <vt:lpstr>Slide 25</vt:lpstr>
      <vt:lpstr> RECOMMENDATIONS</vt:lpstr>
      <vt:lpstr>CONCLUSION</vt:lpstr>
      <vt:lpstr>REFERENCES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ASSESS THE AWARENESS LEVEL ABOUT BIO-MEDICAL WASTE MANAGEMENT AMONGST THE STAFF IN THE HOSPITAL</dc:title>
  <dc:creator>gagan</dc:creator>
  <cp:lastModifiedBy>iihmr24</cp:lastModifiedBy>
  <cp:revision>41</cp:revision>
  <dcterms:created xsi:type="dcterms:W3CDTF">2013-04-29T13:09:32Z</dcterms:created>
  <dcterms:modified xsi:type="dcterms:W3CDTF">2013-05-28T07:23:46Z</dcterms:modified>
</cp:coreProperties>
</file>