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Default Extension="xlsx" ContentType="application/vnd.openxmlformats-officedocument.spreadsheetml.sheet"/>
  <Override PartName="/ppt/charts/chart3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94" r:id="rId2"/>
    <p:sldId id="293" r:id="rId3"/>
    <p:sldId id="260" r:id="rId4"/>
    <p:sldId id="279" r:id="rId5"/>
    <p:sldId id="290" r:id="rId6"/>
    <p:sldId id="261" r:id="rId7"/>
    <p:sldId id="280" r:id="rId8"/>
    <p:sldId id="281" r:id="rId9"/>
    <p:sldId id="282" r:id="rId10"/>
    <p:sldId id="283" r:id="rId11"/>
    <p:sldId id="258" r:id="rId12"/>
    <p:sldId id="259" r:id="rId13"/>
    <p:sldId id="262" r:id="rId14"/>
    <p:sldId id="263" r:id="rId15"/>
    <p:sldId id="265" r:id="rId16"/>
    <p:sldId id="287" r:id="rId17"/>
    <p:sldId id="266" r:id="rId18"/>
    <p:sldId id="292" r:id="rId19"/>
    <p:sldId id="267" r:id="rId20"/>
    <p:sldId id="288" r:id="rId21"/>
    <p:sldId id="296" r:id="rId22"/>
    <p:sldId id="295" r:id="rId23"/>
    <p:sldId id="270" r:id="rId24"/>
    <p:sldId id="277" r:id="rId25"/>
    <p:sldId id="276" r:id="rId26"/>
    <p:sldId id="271" r:id="rId27"/>
    <p:sldId id="278" r:id="rId28"/>
    <p:sldId id="297" r:id="rId29"/>
    <p:sldId id="272" r:id="rId30"/>
    <p:sldId id="273" r:id="rId31"/>
    <p:sldId id="274" r:id="rId32"/>
    <p:sldId id="275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Chart%20in%20Microsoft%20Office%20Word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seema\Desktop\Dr_1stMay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pieChart>
        <c:varyColors val="1"/>
        <c:ser>
          <c:idx val="0"/>
          <c:order val="0"/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'[Chart in Microsoft Office Word]Sheet2'!$A$7:$A$10</c:f>
              <c:strCache>
                <c:ptCount val="4"/>
                <c:pt idx="0">
                  <c:v>Upper class (100000 above)</c:v>
                </c:pt>
                <c:pt idx="1">
                  <c:v> Upper middle class (50,000 – 100000)</c:v>
                </c:pt>
                <c:pt idx="2">
                  <c:v> Lower middle class (20,000 – 50,000)</c:v>
                </c:pt>
                <c:pt idx="3">
                  <c:v>Low class (below 20,000)</c:v>
                </c:pt>
              </c:strCache>
            </c:strRef>
          </c:cat>
          <c:val>
            <c:numRef>
              <c:f>'[Chart in Microsoft Office Word]Sheet2'!$B$7:$B$10</c:f>
              <c:numCache>
                <c:formatCode>0%</c:formatCode>
                <c:ptCount val="4"/>
                <c:pt idx="0">
                  <c:v>0.15000000000000011</c:v>
                </c:pt>
                <c:pt idx="1">
                  <c:v>0.30000000000000021</c:v>
                </c:pt>
                <c:pt idx="2">
                  <c:v>0.2</c:v>
                </c:pt>
                <c:pt idx="3">
                  <c:v>0.30000000000000021</c:v>
                </c:pt>
              </c:numCache>
            </c:numRef>
          </c:val>
        </c:ser>
        <c:firstSliceAng val="0"/>
      </c:pieChart>
    </c:plotArea>
    <c:legend>
      <c:legendPos val="r"/>
      <c:layout>
        <c:manualLayout>
          <c:xMode val="edge"/>
          <c:yMode val="edge"/>
          <c:x val="0.66287462898913341"/>
          <c:y val="0.19592293791144957"/>
          <c:w val="0.32777957661834328"/>
          <c:h val="0.62710360999956971"/>
        </c:manualLayout>
      </c:layout>
      <c:txPr>
        <a:bodyPr/>
        <a:lstStyle/>
        <a:p>
          <a:pPr>
            <a:defRPr sz="1600" b="0"/>
          </a:pPr>
          <a:endParaRPr lang="en-US"/>
        </a:p>
      </c:txPr>
    </c:legend>
    <c:plotVisOnly val="1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autoTitleDeleted val="1"/>
    <c:plotArea>
      <c:layout/>
      <c:pieChart>
        <c:varyColors val="1"/>
        <c:ser>
          <c:idx val="0"/>
          <c:order val="0"/>
          <c:tx>
            <c:strRef>
              <c:f>'Sheet1'!$B$1</c:f>
              <c:strCache>
                <c:ptCount val="1"/>
                <c:pt idx="0">
                  <c:v>Sales</c:v>
                </c:pt>
              </c:strCache>
            </c:strRef>
          </c:tx>
          <c:dLbls>
            <c:txPr>
              <a:bodyPr/>
              <a:lstStyle/>
              <a:p>
                <a:pPr>
                  <a:defRPr sz="2000"/>
                </a:pPr>
                <a:endParaRPr lang="en-US"/>
              </a:p>
            </c:txPr>
            <c:showVal val="1"/>
            <c:showLeaderLines val="1"/>
          </c:dLbls>
          <c:cat>
            <c:strRef>
              <c:f>'Sheet1'!$A$2:$A$5</c:f>
              <c:strCache>
                <c:ptCount val="4"/>
                <c:pt idx="0">
                  <c:v>below 15</c:v>
                </c:pt>
                <c:pt idx="1">
                  <c:v>between 15-30</c:v>
                </c:pt>
                <c:pt idx="2">
                  <c:v>30-65</c:v>
                </c:pt>
                <c:pt idx="3">
                  <c:v>65 above</c:v>
                </c:pt>
              </c:strCache>
            </c:strRef>
          </c:cat>
          <c:val>
            <c:numRef>
              <c:f>'Sheet1'!$B$2:$B$5</c:f>
              <c:numCache>
                <c:formatCode>0%</c:formatCode>
                <c:ptCount val="4"/>
                <c:pt idx="0">
                  <c:v>0.30000000000000032</c:v>
                </c:pt>
                <c:pt idx="1">
                  <c:v>0.35000000000000031</c:v>
                </c:pt>
                <c:pt idx="2">
                  <c:v>0.30000000000000032</c:v>
                </c:pt>
                <c:pt idx="3">
                  <c:v>5.0000000000000024E-2</c:v>
                </c:pt>
              </c:numCache>
            </c:numRef>
          </c:val>
        </c:ser>
        <c:firstSliceAng val="0"/>
      </c:pieChart>
    </c:plotArea>
    <c:legend>
      <c:legendPos val="r"/>
      <c:layout/>
      <c:txPr>
        <a:bodyPr/>
        <a:lstStyle/>
        <a:p>
          <a:pPr>
            <a:defRPr sz="2400" b="0"/>
          </a:pPr>
          <a:endParaRPr lang="en-US"/>
        </a:p>
      </c:txPr>
    </c:legend>
    <c:plotVisOnly val="1"/>
  </c:chart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2.2680172925585801E-2"/>
          <c:y val="3.4722030287526906E-2"/>
          <c:w val="0.95923424871083041"/>
          <c:h val="0.93560644547968774"/>
        </c:manualLayout>
      </c:layout>
      <c:pie3DChart>
        <c:varyColors val="1"/>
        <c:ser>
          <c:idx val="0"/>
          <c:order val="0"/>
          <c:tx>
            <c:strRef>
              <c:f>Sheet1!$B$57</c:f>
              <c:strCache>
                <c:ptCount val="1"/>
                <c:pt idx="0">
                  <c:v>Total Cost</c:v>
                </c:pt>
              </c:strCache>
            </c:strRef>
          </c:tx>
          <c:explosion val="60"/>
          <c:dLbls>
            <c:dLbl>
              <c:idx val="0"/>
              <c:layout>
                <c:manualLayout>
                  <c:x val="-0.17770596898528893"/>
                  <c:y val="-5.8897227690288762E-3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 smtClean="0"/>
                      <a:t>V</a:t>
                    </a:r>
                    <a:r>
                      <a:rPr lang="en-US" sz="1400" b="1" dirty="0" smtClean="0"/>
                      <a:t>isibility </a:t>
                    </a:r>
                    <a:r>
                      <a:rPr lang="en-US" sz="1400" b="1" dirty="0"/>
                      <a:t>Strategy</a:t>
                    </a:r>
                    <a:r>
                      <a:rPr lang="en-US" sz="1400" dirty="0"/>
                      <a:t>
2%</a:t>
                    </a:r>
                  </a:p>
                </c:rich>
              </c:tx>
              <c:showCatName val="1"/>
              <c:showPercent val="1"/>
            </c:dLbl>
            <c:dLbl>
              <c:idx val="1"/>
              <c:layout>
                <c:manualLayout>
                  <c:x val="-5.4941944881249295E-2"/>
                  <c:y val="5.7619750656167994E-5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D</a:t>
                    </a:r>
                    <a:r>
                      <a:rPr lang="en-US" sz="1100" b="1" dirty="0"/>
                      <a:t>istribution of CD's
1%</a:t>
                    </a:r>
                  </a:p>
                </c:rich>
              </c:tx>
              <c:showCatName val="1"/>
              <c:showPercent val="1"/>
            </c:dLbl>
            <c:dLbl>
              <c:idx val="2"/>
              <c:layout>
                <c:manualLayout>
                  <c:x val="0.14662747575610321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W</a:t>
                    </a:r>
                    <a:r>
                      <a:rPr lang="en-US" sz="1400" b="1" dirty="0"/>
                      <a:t>ebsite development and Maintenance
3%</a:t>
                    </a:r>
                  </a:p>
                </c:rich>
              </c:tx>
              <c:showCatName val="1"/>
              <c:showPercent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 sz="1800" b="1" dirty="0"/>
                      <a:t>E</a:t>
                    </a:r>
                    <a:r>
                      <a:rPr lang="en-US" sz="1400" dirty="0"/>
                      <a:t>vent Sponsorship
33%</a:t>
                    </a:r>
                  </a:p>
                </c:rich>
              </c:tx>
              <c:showCatName val="1"/>
              <c:showPercent val="1"/>
            </c:dLbl>
            <c:dLbl>
              <c:idx val="4"/>
              <c:layout>
                <c:manualLayout>
                  <c:x val="0.1602781239669642"/>
                  <c:y val="-0.30026041666666681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Z</a:t>
                    </a:r>
                    <a:r>
                      <a:rPr lang="en-US" sz="1400" b="1" dirty="0"/>
                      <a:t>ero Aligners
27%</a:t>
                    </a:r>
                  </a:p>
                </c:rich>
              </c:tx>
              <c:showCatName val="1"/>
              <c:showPercent val="1"/>
            </c:dLbl>
            <c:dLbl>
              <c:idx val="5"/>
              <c:layout>
                <c:manualLayout>
                  <c:x val="0.13839704736331684"/>
                  <c:y val="1.8176263123359578E-2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C</a:t>
                    </a:r>
                    <a:r>
                      <a:rPr lang="en-US" sz="1400" b="1" dirty="0"/>
                      <a:t>ourses/Trainings
19%</a:t>
                    </a:r>
                  </a:p>
                </c:rich>
              </c:tx>
              <c:showCatName val="1"/>
              <c:showPercent val="1"/>
            </c:dLbl>
            <c:dLbl>
              <c:idx val="6"/>
              <c:layout>
                <c:manualLayout>
                  <c:x val="0.1647327604458402"/>
                  <c:y val="0.14054810531496076"/>
                </c:manualLayout>
              </c:layout>
              <c:tx>
                <c:rich>
                  <a:bodyPr/>
                  <a:lstStyle/>
                  <a:p>
                    <a:r>
                      <a:rPr lang="en-US" sz="1800" b="1" dirty="0"/>
                      <a:t>S</a:t>
                    </a:r>
                    <a:r>
                      <a:rPr lang="en-US" sz="1400" b="1" dirty="0"/>
                      <a:t>eminars and Workshops</a:t>
                    </a:r>
                    <a:r>
                      <a:rPr lang="en-US" sz="1400" dirty="0"/>
                      <a:t>
15%</a:t>
                    </a:r>
                  </a:p>
                </c:rich>
              </c:tx>
              <c:showCatName val="1"/>
              <c:showPercent val="1"/>
            </c:dLbl>
            <c:txPr>
              <a:bodyPr/>
              <a:lstStyle/>
              <a:p>
                <a:pPr>
                  <a:defRPr sz="1800" b="1"/>
                </a:pPr>
                <a:endParaRPr lang="en-US"/>
              </a:p>
            </c:txPr>
            <c:showCatName val="1"/>
            <c:showPercent val="1"/>
            <c:showLeaderLines val="1"/>
          </c:dLbls>
          <c:cat>
            <c:strRef>
              <c:f>Sheet1!$A$58:$A$64</c:f>
              <c:strCache>
                <c:ptCount val="7"/>
                <c:pt idx="0">
                  <c:v>Viability Strategy</c:v>
                </c:pt>
                <c:pt idx="1">
                  <c:v>Distribution of CD's</c:v>
                </c:pt>
                <c:pt idx="2">
                  <c:v>Website development and Maintenance</c:v>
                </c:pt>
                <c:pt idx="3">
                  <c:v>Event Sponsorship</c:v>
                </c:pt>
                <c:pt idx="4">
                  <c:v>Zero Aligners</c:v>
                </c:pt>
                <c:pt idx="5">
                  <c:v>Courses/Trainings</c:v>
                </c:pt>
                <c:pt idx="6">
                  <c:v>Seminars and Workshops</c:v>
                </c:pt>
              </c:strCache>
            </c:strRef>
          </c:cat>
          <c:val>
            <c:numRef>
              <c:f>Sheet1!$B$58:$B$64</c:f>
              <c:numCache>
                <c:formatCode>General</c:formatCode>
                <c:ptCount val="7"/>
                <c:pt idx="0">
                  <c:v>34000</c:v>
                </c:pt>
                <c:pt idx="1">
                  <c:v>19000</c:v>
                </c:pt>
                <c:pt idx="2">
                  <c:v>54000</c:v>
                </c:pt>
                <c:pt idx="3">
                  <c:v>604000</c:v>
                </c:pt>
                <c:pt idx="4">
                  <c:v>503250</c:v>
                </c:pt>
                <c:pt idx="5">
                  <c:v>349000</c:v>
                </c:pt>
                <c:pt idx="6">
                  <c:v>284000</c:v>
                </c:pt>
              </c:numCache>
            </c:numRef>
          </c:val>
        </c:ser>
        <c:ser>
          <c:idx val="1"/>
          <c:order val="1"/>
          <c:tx>
            <c:strRef>
              <c:f>Sheet1!$C$57</c:f>
              <c:strCache>
                <c:ptCount val="1"/>
                <c:pt idx="0">
                  <c:v>Percentage Breakup</c:v>
                </c:pt>
              </c:strCache>
            </c:strRef>
          </c:tx>
          <c:dLbls>
            <c:showCatName val="1"/>
            <c:showPercent val="1"/>
            <c:showLeaderLines val="1"/>
          </c:dLbls>
          <c:cat>
            <c:strRef>
              <c:f>Sheet1!$A$58:$A$64</c:f>
              <c:strCache>
                <c:ptCount val="7"/>
                <c:pt idx="0">
                  <c:v>Viability Strategy</c:v>
                </c:pt>
                <c:pt idx="1">
                  <c:v>Distribution of CD's</c:v>
                </c:pt>
                <c:pt idx="2">
                  <c:v>Website development and Maintenance</c:v>
                </c:pt>
                <c:pt idx="3">
                  <c:v>Event Sponsorship</c:v>
                </c:pt>
                <c:pt idx="4">
                  <c:v>Zero Aligners</c:v>
                </c:pt>
                <c:pt idx="5">
                  <c:v>Courses/Trainings</c:v>
                </c:pt>
                <c:pt idx="6">
                  <c:v>Seminars and Workshops</c:v>
                </c:pt>
              </c:strCache>
            </c:strRef>
          </c:cat>
          <c:val>
            <c:numRef>
              <c:f>Sheet1!$C$58:$C$64</c:f>
              <c:numCache>
                <c:formatCode>0.00%</c:formatCode>
                <c:ptCount val="7"/>
                <c:pt idx="0">
                  <c:v>1.8405738259575054E-2</c:v>
                </c:pt>
                <c:pt idx="1">
                  <c:v>1.0285559615644885E-2</c:v>
                </c:pt>
                <c:pt idx="2">
                  <c:v>2.9232643118148601E-2</c:v>
                </c:pt>
                <c:pt idx="3">
                  <c:v>0.32697252672892152</c:v>
                </c:pt>
                <c:pt idx="4">
                  <c:v>0.27243199350385727</c:v>
                </c:pt>
                <c:pt idx="5">
                  <c:v>0.1889294897821088</c:v>
                </c:pt>
                <c:pt idx="6">
                  <c:v>0.15374204899174457</c:v>
                </c:pt>
              </c:numCache>
            </c:numRef>
          </c:val>
        </c:ser>
        <c:dLbls>
          <c:showCatName val="1"/>
          <c:showPercent val="1"/>
        </c:dLbls>
      </c:pie3DChart>
    </c:plotArea>
    <c:plotVisOnly val="1"/>
    <c:dispBlanksAs val="zero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188BB84-17B8-45BA-A1CE-C6C63C61FB85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A8201EB-579C-4DD7-9C80-D44BD52F4E04}">
      <dgm:prSet phldrT="[Text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2000" b="1" dirty="0" smtClean="0"/>
            <a:t>ALIGNER SYSTEMS</a:t>
          </a:r>
          <a:endParaRPr lang="en-US" sz="2000" b="1" dirty="0"/>
        </a:p>
      </dgm:t>
    </dgm:pt>
    <dgm:pt modelId="{7925F70F-BF45-40D3-B806-CB2FECF08E93}" type="parTrans" cxnId="{6900D4A3-1914-4FA2-A5E5-DE26B7DC67DF}">
      <dgm:prSet/>
      <dgm:spPr/>
      <dgm:t>
        <a:bodyPr/>
        <a:lstStyle/>
        <a:p>
          <a:endParaRPr lang="en-US"/>
        </a:p>
      </dgm:t>
    </dgm:pt>
    <dgm:pt modelId="{DB619F77-3688-4E12-A76C-3FE5E1686135}" type="sibTrans" cxnId="{6900D4A3-1914-4FA2-A5E5-DE26B7DC67DF}">
      <dgm:prSet/>
      <dgm:spPr/>
      <dgm:t>
        <a:bodyPr/>
        <a:lstStyle/>
        <a:p>
          <a:endParaRPr lang="en-US"/>
        </a:p>
      </dgm:t>
    </dgm:pt>
    <dgm:pt modelId="{2AF19723-57F4-461A-9997-C98D8BD2BEAB}">
      <dgm:prSet phldrT="[Text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1600" b="1" dirty="0" smtClean="0">
              <a:latin typeface="Trebuchet MS" pitchFamily="34" charset="0"/>
              <a:cs typeface="Traditional Arabic" pitchFamily="18" charset="-78"/>
            </a:rPr>
            <a:t>MANUAL SETUP ALIGNERS</a:t>
          </a:r>
          <a:endParaRPr lang="en-US" sz="1600" b="1" dirty="0">
            <a:latin typeface="Trebuchet MS" pitchFamily="34" charset="0"/>
            <a:cs typeface="Traditional Arabic" pitchFamily="18" charset="-78"/>
          </a:endParaRPr>
        </a:p>
      </dgm:t>
    </dgm:pt>
    <dgm:pt modelId="{8A3C3D5C-BBF1-4F7F-BB7E-1D61BC0862D8}" type="parTrans" cxnId="{AEA3CA50-2A2B-47C9-BDB0-CC761C867802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4CCEE060-884B-4F3A-849F-9E0A5FCF2B4A}" type="sibTrans" cxnId="{AEA3CA50-2A2B-47C9-BDB0-CC761C867802}">
      <dgm:prSet/>
      <dgm:spPr/>
      <dgm:t>
        <a:bodyPr/>
        <a:lstStyle/>
        <a:p>
          <a:endParaRPr lang="en-US"/>
        </a:p>
      </dgm:t>
    </dgm:pt>
    <dgm:pt modelId="{47CEA5D7-4304-4CF3-A168-F7155EBB8BDF}">
      <dgm:prSet phldrT="[Text]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Entire processing &amp; fabrication done by manual process in the laboratory by a technician.</a:t>
          </a:r>
          <a:endParaRPr lang="en-US" dirty="0"/>
        </a:p>
      </dgm:t>
    </dgm:pt>
    <dgm:pt modelId="{6162DC1D-6E0B-4CAA-8A35-160D3DDBF0F2}" type="parTrans" cxnId="{F81207AE-C9EB-448D-B077-6F83E710B960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1DBDABDA-7F2D-4A0C-8C15-44FCF2469238}" type="sibTrans" cxnId="{F81207AE-C9EB-448D-B077-6F83E710B960}">
      <dgm:prSet/>
      <dgm:spPr/>
      <dgm:t>
        <a:bodyPr/>
        <a:lstStyle/>
        <a:p>
          <a:endParaRPr lang="en-US"/>
        </a:p>
      </dgm:t>
    </dgm:pt>
    <dgm:pt modelId="{402C0A26-4AD1-4C62-8980-537BD56E2EB4}">
      <dgm:prSet phldrT="[Text]" custT="1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sz="1600" b="1" dirty="0" smtClean="0">
              <a:latin typeface="Trebuchet MS" pitchFamily="34" charset="0"/>
            </a:rPr>
            <a:t>CAD CAM ALIGNERS</a:t>
          </a:r>
          <a:endParaRPr lang="en-US" sz="1600" b="1" dirty="0">
            <a:latin typeface="Trebuchet MS" pitchFamily="34" charset="0"/>
          </a:endParaRPr>
        </a:p>
      </dgm:t>
    </dgm:pt>
    <dgm:pt modelId="{5052D366-DEC9-46FE-962E-4A17261CCD11}" type="parTrans" cxnId="{C7B2F623-CDF4-434F-B0BD-5C285FA01979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66817C9E-E3E0-4ACB-AADE-9E84EF939032}" type="sibTrans" cxnId="{C7B2F623-CDF4-434F-B0BD-5C285FA01979}">
      <dgm:prSet/>
      <dgm:spPr/>
      <dgm:t>
        <a:bodyPr/>
        <a:lstStyle/>
        <a:p>
          <a:endParaRPr lang="en-US"/>
        </a:p>
      </dgm:t>
    </dgm:pt>
    <dgm:pt modelId="{EBAB2670-CD12-4712-92E1-07AF4306685E}">
      <dgm:prSet phldrT="[Text]"/>
      <dgm:spPr>
        <a:ln>
          <a:solidFill>
            <a:schemeClr val="accent6">
              <a:lumMod val="50000"/>
            </a:schemeClr>
          </a:solidFill>
        </a:ln>
      </dgm:spPr>
      <dgm:t>
        <a:bodyPr/>
        <a:lstStyle/>
        <a:p>
          <a:r>
            <a:rPr lang="en-US" dirty="0" smtClean="0"/>
            <a:t>Entire processing &amp; fabrication is done by an automated process which is an amalgamation of </a:t>
          </a:r>
          <a:r>
            <a:rPr lang="en-US" i="1" dirty="0" smtClean="0"/>
            <a:t>dental laboratory procedures, highly precise mechanical &amp; software systems and digital technology </a:t>
          </a:r>
          <a:endParaRPr lang="en-US" dirty="0"/>
        </a:p>
      </dgm:t>
    </dgm:pt>
    <dgm:pt modelId="{0EE5E782-4E0D-4444-A723-AAA7B29435BC}" type="parTrans" cxnId="{B42B8488-B8C0-4BC3-8FCF-28334A94E8BE}">
      <dgm:prSet>
        <dgm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dgm:style>
      </dgm:prSet>
      <dgm:spPr/>
      <dgm:t>
        <a:bodyPr/>
        <a:lstStyle/>
        <a:p>
          <a:endParaRPr lang="en-US"/>
        </a:p>
      </dgm:t>
    </dgm:pt>
    <dgm:pt modelId="{BF7F6326-B33F-415B-9534-854AD088667C}" type="sibTrans" cxnId="{B42B8488-B8C0-4BC3-8FCF-28334A94E8BE}">
      <dgm:prSet/>
      <dgm:spPr/>
      <dgm:t>
        <a:bodyPr/>
        <a:lstStyle/>
        <a:p>
          <a:endParaRPr lang="en-US"/>
        </a:p>
      </dgm:t>
    </dgm:pt>
    <dgm:pt modelId="{0F89FA27-CE67-4C54-990A-64D6940B8829}" type="pres">
      <dgm:prSet presAssocID="{D188BB84-17B8-45BA-A1CE-C6C63C61FB85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45C22D65-C027-47DD-A6E9-5310920B2D00}" type="pres">
      <dgm:prSet presAssocID="{DA8201EB-579C-4DD7-9C80-D44BD52F4E04}" presName="hierRoot1" presStyleCnt="0"/>
      <dgm:spPr/>
    </dgm:pt>
    <dgm:pt modelId="{8B59E551-9F5A-425E-BBFF-45962721511F}" type="pres">
      <dgm:prSet presAssocID="{DA8201EB-579C-4DD7-9C80-D44BD52F4E04}" presName="composite" presStyleCnt="0"/>
      <dgm:spPr/>
    </dgm:pt>
    <dgm:pt modelId="{B24C0C80-8BB5-4F2F-AEB2-221B66352D8F}" type="pres">
      <dgm:prSet presAssocID="{DA8201EB-579C-4DD7-9C80-D44BD52F4E04}" presName="background" presStyleLbl="node0" presStyleIdx="0" presStyleCnt="1"/>
      <dgm:spPr>
        <a:solidFill>
          <a:srgbClr val="901E78"/>
        </a:solidFill>
      </dgm:spPr>
    </dgm:pt>
    <dgm:pt modelId="{2D52DC79-D02F-4461-B944-9911CAE41714}" type="pres">
      <dgm:prSet presAssocID="{DA8201EB-579C-4DD7-9C80-D44BD52F4E04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A310476-3DF0-4F6D-B395-DCFB437B1A39}" type="pres">
      <dgm:prSet presAssocID="{DA8201EB-579C-4DD7-9C80-D44BD52F4E04}" presName="hierChild2" presStyleCnt="0"/>
      <dgm:spPr/>
    </dgm:pt>
    <dgm:pt modelId="{35F26913-B76E-4E07-B0F7-998229CD605A}" type="pres">
      <dgm:prSet presAssocID="{8A3C3D5C-BBF1-4F7F-BB7E-1D61BC0862D8}" presName="Name10" presStyleLbl="parChTrans1D2" presStyleIdx="0" presStyleCnt="2"/>
      <dgm:spPr/>
      <dgm:t>
        <a:bodyPr/>
        <a:lstStyle/>
        <a:p>
          <a:endParaRPr lang="en-US"/>
        </a:p>
      </dgm:t>
    </dgm:pt>
    <dgm:pt modelId="{12B4F99D-38E9-4C09-8BF4-11852F0C9463}" type="pres">
      <dgm:prSet presAssocID="{2AF19723-57F4-461A-9997-C98D8BD2BEAB}" presName="hierRoot2" presStyleCnt="0"/>
      <dgm:spPr/>
    </dgm:pt>
    <dgm:pt modelId="{2D861660-F396-42BE-B09F-3E1A1DFA137A}" type="pres">
      <dgm:prSet presAssocID="{2AF19723-57F4-461A-9997-C98D8BD2BEAB}" presName="composite2" presStyleCnt="0"/>
      <dgm:spPr/>
    </dgm:pt>
    <dgm:pt modelId="{F84FB70B-CB7B-4650-AE4B-CCB6A219CD4A}" type="pres">
      <dgm:prSet presAssocID="{2AF19723-57F4-461A-9997-C98D8BD2BEAB}" presName="background2" presStyleLbl="node2" presStyleIdx="0" presStyleCnt="2"/>
      <dgm:spPr>
        <a:solidFill>
          <a:srgbClr val="901E78"/>
        </a:solidFill>
      </dgm:spPr>
    </dgm:pt>
    <dgm:pt modelId="{4DB427C2-7116-4E78-8B13-F84DFC3E7BA5}" type="pres">
      <dgm:prSet presAssocID="{2AF19723-57F4-461A-9997-C98D8BD2BEAB}" presName="text2" presStyleLbl="fgAcc2" presStyleIdx="0" presStyleCnt="2" custScaleY="67671" custLinFactNeighborX="-5571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2C75DAA-0868-4480-84A2-AD5835C60BFB}" type="pres">
      <dgm:prSet presAssocID="{2AF19723-57F4-461A-9997-C98D8BD2BEAB}" presName="hierChild3" presStyleCnt="0"/>
      <dgm:spPr/>
    </dgm:pt>
    <dgm:pt modelId="{98618335-BFFF-45EE-A601-6655B4E9273C}" type="pres">
      <dgm:prSet presAssocID="{6162DC1D-6E0B-4CAA-8A35-160D3DDBF0F2}" presName="Name17" presStyleLbl="parChTrans1D3" presStyleIdx="0" presStyleCnt="2"/>
      <dgm:spPr/>
      <dgm:t>
        <a:bodyPr/>
        <a:lstStyle/>
        <a:p>
          <a:endParaRPr lang="en-US"/>
        </a:p>
      </dgm:t>
    </dgm:pt>
    <dgm:pt modelId="{AF3A94C1-D591-448B-9EEE-5A1DFBA19395}" type="pres">
      <dgm:prSet presAssocID="{47CEA5D7-4304-4CF3-A168-F7155EBB8BDF}" presName="hierRoot3" presStyleCnt="0"/>
      <dgm:spPr/>
    </dgm:pt>
    <dgm:pt modelId="{AAD7CA21-B655-4498-A165-0318A36E4996}" type="pres">
      <dgm:prSet presAssocID="{47CEA5D7-4304-4CF3-A168-F7155EBB8BDF}" presName="composite3" presStyleCnt="0"/>
      <dgm:spPr/>
    </dgm:pt>
    <dgm:pt modelId="{7DF3C8D0-A21D-4EF2-A9D6-5A36F7140CE7}" type="pres">
      <dgm:prSet presAssocID="{47CEA5D7-4304-4CF3-A168-F7155EBB8BDF}" presName="background3" presStyleLbl="node3" presStyleIdx="0" presStyleCnt="2"/>
      <dgm:spPr>
        <a:solidFill>
          <a:srgbClr val="901E78"/>
        </a:solidFill>
      </dgm:spPr>
    </dgm:pt>
    <dgm:pt modelId="{AE8C4BF9-1797-4029-A7D6-F0235EE7B5B1}" type="pres">
      <dgm:prSet presAssocID="{47CEA5D7-4304-4CF3-A168-F7155EBB8BDF}" presName="text3" presStyleLbl="fgAcc3" presStyleIdx="0" presStyleCnt="2" custScaleX="200768" custLinFactNeighborX="-350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301F384-C1D0-4EBD-9DDE-16B46FA63616}" type="pres">
      <dgm:prSet presAssocID="{47CEA5D7-4304-4CF3-A168-F7155EBB8BDF}" presName="hierChild4" presStyleCnt="0"/>
      <dgm:spPr/>
    </dgm:pt>
    <dgm:pt modelId="{8459F1D3-996A-4D02-A009-36065658676B}" type="pres">
      <dgm:prSet presAssocID="{5052D366-DEC9-46FE-962E-4A17261CCD11}" presName="Name10" presStyleLbl="parChTrans1D2" presStyleIdx="1" presStyleCnt="2"/>
      <dgm:spPr/>
      <dgm:t>
        <a:bodyPr/>
        <a:lstStyle/>
        <a:p>
          <a:endParaRPr lang="en-US"/>
        </a:p>
      </dgm:t>
    </dgm:pt>
    <dgm:pt modelId="{02D94BFD-AEFF-4BED-AD29-BB991CE39283}" type="pres">
      <dgm:prSet presAssocID="{402C0A26-4AD1-4C62-8980-537BD56E2EB4}" presName="hierRoot2" presStyleCnt="0"/>
      <dgm:spPr/>
    </dgm:pt>
    <dgm:pt modelId="{F3516711-5896-43DC-8579-59A86E7080C5}" type="pres">
      <dgm:prSet presAssocID="{402C0A26-4AD1-4C62-8980-537BD56E2EB4}" presName="composite2" presStyleCnt="0"/>
      <dgm:spPr/>
    </dgm:pt>
    <dgm:pt modelId="{3CA10256-6046-4E7A-B9F6-17EFE1A2D52B}" type="pres">
      <dgm:prSet presAssocID="{402C0A26-4AD1-4C62-8980-537BD56E2EB4}" presName="background2" presStyleLbl="node2" presStyleIdx="1" presStyleCnt="2"/>
      <dgm:spPr>
        <a:solidFill>
          <a:srgbClr val="901E78"/>
        </a:solidFill>
      </dgm:spPr>
    </dgm:pt>
    <dgm:pt modelId="{A2DB512C-600A-438E-8148-69F27D9EF5A2}" type="pres">
      <dgm:prSet presAssocID="{402C0A26-4AD1-4C62-8980-537BD56E2EB4}" presName="text2" presStyleLbl="fgAcc2" presStyleIdx="1" presStyleCnt="2" custScaleY="67671" custLinFactNeighborX="6247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373A212-F293-4743-B6D5-4527DAA60E1B}" type="pres">
      <dgm:prSet presAssocID="{402C0A26-4AD1-4C62-8980-537BD56E2EB4}" presName="hierChild3" presStyleCnt="0"/>
      <dgm:spPr/>
    </dgm:pt>
    <dgm:pt modelId="{CCBD4FCD-BECB-4128-9A39-04BB4ADBC897}" type="pres">
      <dgm:prSet presAssocID="{0EE5E782-4E0D-4444-A723-AAA7B29435BC}" presName="Name17" presStyleLbl="parChTrans1D3" presStyleIdx="1" presStyleCnt="2"/>
      <dgm:spPr/>
      <dgm:t>
        <a:bodyPr/>
        <a:lstStyle/>
        <a:p>
          <a:endParaRPr lang="en-US"/>
        </a:p>
      </dgm:t>
    </dgm:pt>
    <dgm:pt modelId="{9774DBA8-8284-447B-B012-1CF87CFF6490}" type="pres">
      <dgm:prSet presAssocID="{EBAB2670-CD12-4712-92E1-07AF4306685E}" presName="hierRoot3" presStyleCnt="0"/>
      <dgm:spPr/>
    </dgm:pt>
    <dgm:pt modelId="{A1DF1D1F-9481-4929-9F01-CD8E84CE166A}" type="pres">
      <dgm:prSet presAssocID="{EBAB2670-CD12-4712-92E1-07AF4306685E}" presName="composite3" presStyleCnt="0"/>
      <dgm:spPr/>
    </dgm:pt>
    <dgm:pt modelId="{77F9559D-E8EC-4A36-A497-4A56C66DB1F2}" type="pres">
      <dgm:prSet presAssocID="{EBAB2670-CD12-4712-92E1-07AF4306685E}" presName="background3" presStyleLbl="node3" presStyleIdx="1" presStyleCnt="2"/>
      <dgm:spPr>
        <a:solidFill>
          <a:srgbClr val="901E78"/>
        </a:solidFill>
      </dgm:spPr>
    </dgm:pt>
    <dgm:pt modelId="{0C1A712D-C95D-491D-9055-16688866A945}" type="pres">
      <dgm:prSet presAssocID="{EBAB2670-CD12-4712-92E1-07AF4306685E}" presName="text3" presStyleLbl="fgAcc3" presStyleIdx="1" presStyleCnt="2" custScaleX="220316" custLinFactNeighborX="4218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E238040-AD1F-45C3-AABB-FC66F416C891}" type="pres">
      <dgm:prSet presAssocID="{EBAB2670-CD12-4712-92E1-07AF4306685E}" presName="hierChild4" presStyleCnt="0"/>
      <dgm:spPr/>
    </dgm:pt>
  </dgm:ptLst>
  <dgm:cxnLst>
    <dgm:cxn modelId="{FDDC5ECA-C314-4FB6-BC79-778448319947}" type="presOf" srcId="{0EE5E782-4E0D-4444-A723-AAA7B29435BC}" destId="{CCBD4FCD-BECB-4128-9A39-04BB4ADBC897}" srcOrd="0" destOrd="0" presId="urn:microsoft.com/office/officeart/2005/8/layout/hierarchy1"/>
    <dgm:cxn modelId="{0617C949-3661-4E51-8078-D01DFBD6B4E6}" type="presOf" srcId="{EBAB2670-CD12-4712-92E1-07AF4306685E}" destId="{0C1A712D-C95D-491D-9055-16688866A945}" srcOrd="0" destOrd="0" presId="urn:microsoft.com/office/officeart/2005/8/layout/hierarchy1"/>
    <dgm:cxn modelId="{6437C80E-9311-4E43-B8F9-3D68F9D861DF}" type="presOf" srcId="{D188BB84-17B8-45BA-A1CE-C6C63C61FB85}" destId="{0F89FA27-CE67-4C54-990A-64D6940B8829}" srcOrd="0" destOrd="0" presId="urn:microsoft.com/office/officeart/2005/8/layout/hierarchy1"/>
    <dgm:cxn modelId="{284B8E07-F9F6-4004-90DB-155DF2F9A278}" type="presOf" srcId="{6162DC1D-6E0B-4CAA-8A35-160D3DDBF0F2}" destId="{98618335-BFFF-45EE-A601-6655B4E9273C}" srcOrd="0" destOrd="0" presId="urn:microsoft.com/office/officeart/2005/8/layout/hierarchy1"/>
    <dgm:cxn modelId="{2EF5424E-BD87-4072-8A2B-23BEF70D787B}" type="presOf" srcId="{DA8201EB-579C-4DD7-9C80-D44BD52F4E04}" destId="{2D52DC79-D02F-4461-B944-9911CAE41714}" srcOrd="0" destOrd="0" presId="urn:microsoft.com/office/officeart/2005/8/layout/hierarchy1"/>
    <dgm:cxn modelId="{55CD139B-987A-4412-921B-8492E89BD8EB}" type="presOf" srcId="{2AF19723-57F4-461A-9997-C98D8BD2BEAB}" destId="{4DB427C2-7116-4E78-8B13-F84DFC3E7BA5}" srcOrd="0" destOrd="0" presId="urn:microsoft.com/office/officeart/2005/8/layout/hierarchy1"/>
    <dgm:cxn modelId="{B42B8488-B8C0-4BC3-8FCF-28334A94E8BE}" srcId="{402C0A26-4AD1-4C62-8980-537BD56E2EB4}" destId="{EBAB2670-CD12-4712-92E1-07AF4306685E}" srcOrd="0" destOrd="0" parTransId="{0EE5E782-4E0D-4444-A723-AAA7B29435BC}" sibTransId="{BF7F6326-B33F-415B-9534-854AD088667C}"/>
    <dgm:cxn modelId="{F81207AE-C9EB-448D-B077-6F83E710B960}" srcId="{2AF19723-57F4-461A-9997-C98D8BD2BEAB}" destId="{47CEA5D7-4304-4CF3-A168-F7155EBB8BDF}" srcOrd="0" destOrd="0" parTransId="{6162DC1D-6E0B-4CAA-8A35-160D3DDBF0F2}" sibTransId="{1DBDABDA-7F2D-4A0C-8C15-44FCF2469238}"/>
    <dgm:cxn modelId="{6900D4A3-1914-4FA2-A5E5-DE26B7DC67DF}" srcId="{D188BB84-17B8-45BA-A1CE-C6C63C61FB85}" destId="{DA8201EB-579C-4DD7-9C80-D44BD52F4E04}" srcOrd="0" destOrd="0" parTransId="{7925F70F-BF45-40D3-B806-CB2FECF08E93}" sibTransId="{DB619F77-3688-4E12-A76C-3FE5E1686135}"/>
    <dgm:cxn modelId="{C7B2F623-CDF4-434F-B0BD-5C285FA01979}" srcId="{DA8201EB-579C-4DD7-9C80-D44BD52F4E04}" destId="{402C0A26-4AD1-4C62-8980-537BD56E2EB4}" srcOrd="1" destOrd="0" parTransId="{5052D366-DEC9-46FE-962E-4A17261CCD11}" sibTransId="{66817C9E-E3E0-4ACB-AADE-9E84EF939032}"/>
    <dgm:cxn modelId="{B5DAA17D-D1F6-457B-A0D3-5034AA6E29C6}" type="presOf" srcId="{8A3C3D5C-BBF1-4F7F-BB7E-1D61BC0862D8}" destId="{35F26913-B76E-4E07-B0F7-998229CD605A}" srcOrd="0" destOrd="0" presId="urn:microsoft.com/office/officeart/2005/8/layout/hierarchy1"/>
    <dgm:cxn modelId="{AEA3CA50-2A2B-47C9-BDB0-CC761C867802}" srcId="{DA8201EB-579C-4DD7-9C80-D44BD52F4E04}" destId="{2AF19723-57F4-461A-9997-C98D8BD2BEAB}" srcOrd="0" destOrd="0" parTransId="{8A3C3D5C-BBF1-4F7F-BB7E-1D61BC0862D8}" sibTransId="{4CCEE060-884B-4F3A-849F-9E0A5FCF2B4A}"/>
    <dgm:cxn modelId="{DEBC48A8-9B73-456D-82E1-7B0A83719D64}" type="presOf" srcId="{47CEA5D7-4304-4CF3-A168-F7155EBB8BDF}" destId="{AE8C4BF9-1797-4029-A7D6-F0235EE7B5B1}" srcOrd="0" destOrd="0" presId="urn:microsoft.com/office/officeart/2005/8/layout/hierarchy1"/>
    <dgm:cxn modelId="{42A1948A-7BDF-42D1-A79E-F56A6CAF1B5E}" type="presOf" srcId="{402C0A26-4AD1-4C62-8980-537BD56E2EB4}" destId="{A2DB512C-600A-438E-8148-69F27D9EF5A2}" srcOrd="0" destOrd="0" presId="urn:microsoft.com/office/officeart/2005/8/layout/hierarchy1"/>
    <dgm:cxn modelId="{1A192E94-8718-4EAB-A6A2-BFDFE28260C7}" type="presOf" srcId="{5052D366-DEC9-46FE-962E-4A17261CCD11}" destId="{8459F1D3-996A-4D02-A009-36065658676B}" srcOrd="0" destOrd="0" presId="urn:microsoft.com/office/officeart/2005/8/layout/hierarchy1"/>
    <dgm:cxn modelId="{C9A06FBF-6A0F-4283-84F4-8BE7742D4369}" type="presParOf" srcId="{0F89FA27-CE67-4C54-990A-64D6940B8829}" destId="{45C22D65-C027-47DD-A6E9-5310920B2D00}" srcOrd="0" destOrd="0" presId="urn:microsoft.com/office/officeart/2005/8/layout/hierarchy1"/>
    <dgm:cxn modelId="{BF1B452B-A236-43A8-8A36-081371F8AE2D}" type="presParOf" srcId="{45C22D65-C027-47DD-A6E9-5310920B2D00}" destId="{8B59E551-9F5A-425E-BBFF-45962721511F}" srcOrd="0" destOrd="0" presId="urn:microsoft.com/office/officeart/2005/8/layout/hierarchy1"/>
    <dgm:cxn modelId="{395D572C-D38B-44AE-9DE1-799AF0151611}" type="presParOf" srcId="{8B59E551-9F5A-425E-BBFF-45962721511F}" destId="{B24C0C80-8BB5-4F2F-AEB2-221B66352D8F}" srcOrd="0" destOrd="0" presId="urn:microsoft.com/office/officeart/2005/8/layout/hierarchy1"/>
    <dgm:cxn modelId="{3913638A-87A8-4C11-A7B2-FE8CBA6F8488}" type="presParOf" srcId="{8B59E551-9F5A-425E-BBFF-45962721511F}" destId="{2D52DC79-D02F-4461-B944-9911CAE41714}" srcOrd="1" destOrd="0" presId="urn:microsoft.com/office/officeart/2005/8/layout/hierarchy1"/>
    <dgm:cxn modelId="{E89B66CA-6171-41EF-946D-4B2CD191353A}" type="presParOf" srcId="{45C22D65-C027-47DD-A6E9-5310920B2D00}" destId="{EA310476-3DF0-4F6D-B395-DCFB437B1A39}" srcOrd="1" destOrd="0" presId="urn:microsoft.com/office/officeart/2005/8/layout/hierarchy1"/>
    <dgm:cxn modelId="{3F2A1795-0708-4580-BEAE-F3B79D9DDF93}" type="presParOf" srcId="{EA310476-3DF0-4F6D-B395-DCFB437B1A39}" destId="{35F26913-B76E-4E07-B0F7-998229CD605A}" srcOrd="0" destOrd="0" presId="urn:microsoft.com/office/officeart/2005/8/layout/hierarchy1"/>
    <dgm:cxn modelId="{BF4307C0-EF89-4933-8D3D-DA59D1276E0A}" type="presParOf" srcId="{EA310476-3DF0-4F6D-B395-DCFB437B1A39}" destId="{12B4F99D-38E9-4C09-8BF4-11852F0C9463}" srcOrd="1" destOrd="0" presId="urn:microsoft.com/office/officeart/2005/8/layout/hierarchy1"/>
    <dgm:cxn modelId="{A4ECEE5E-FF45-4305-B5A1-5285D0776B36}" type="presParOf" srcId="{12B4F99D-38E9-4C09-8BF4-11852F0C9463}" destId="{2D861660-F396-42BE-B09F-3E1A1DFA137A}" srcOrd="0" destOrd="0" presId="urn:microsoft.com/office/officeart/2005/8/layout/hierarchy1"/>
    <dgm:cxn modelId="{3F304A08-3A82-456D-AFEB-CFF960A60E54}" type="presParOf" srcId="{2D861660-F396-42BE-B09F-3E1A1DFA137A}" destId="{F84FB70B-CB7B-4650-AE4B-CCB6A219CD4A}" srcOrd="0" destOrd="0" presId="urn:microsoft.com/office/officeart/2005/8/layout/hierarchy1"/>
    <dgm:cxn modelId="{1C16E382-89FC-42C7-AB25-C1C270305E3B}" type="presParOf" srcId="{2D861660-F396-42BE-B09F-3E1A1DFA137A}" destId="{4DB427C2-7116-4E78-8B13-F84DFC3E7BA5}" srcOrd="1" destOrd="0" presId="urn:microsoft.com/office/officeart/2005/8/layout/hierarchy1"/>
    <dgm:cxn modelId="{A82516C4-85E9-4196-BB26-DC966A39C460}" type="presParOf" srcId="{12B4F99D-38E9-4C09-8BF4-11852F0C9463}" destId="{A2C75DAA-0868-4480-84A2-AD5835C60BFB}" srcOrd="1" destOrd="0" presId="urn:microsoft.com/office/officeart/2005/8/layout/hierarchy1"/>
    <dgm:cxn modelId="{1285788F-95DE-4D68-A7EE-A0FC115D2F94}" type="presParOf" srcId="{A2C75DAA-0868-4480-84A2-AD5835C60BFB}" destId="{98618335-BFFF-45EE-A601-6655B4E9273C}" srcOrd="0" destOrd="0" presId="urn:microsoft.com/office/officeart/2005/8/layout/hierarchy1"/>
    <dgm:cxn modelId="{B4E883B4-720B-4E33-8544-C078E5FE18C1}" type="presParOf" srcId="{A2C75DAA-0868-4480-84A2-AD5835C60BFB}" destId="{AF3A94C1-D591-448B-9EEE-5A1DFBA19395}" srcOrd="1" destOrd="0" presId="urn:microsoft.com/office/officeart/2005/8/layout/hierarchy1"/>
    <dgm:cxn modelId="{1A1B6015-553F-482C-BDA1-C44EF2BCBF7F}" type="presParOf" srcId="{AF3A94C1-D591-448B-9EEE-5A1DFBA19395}" destId="{AAD7CA21-B655-4498-A165-0318A36E4996}" srcOrd="0" destOrd="0" presId="urn:microsoft.com/office/officeart/2005/8/layout/hierarchy1"/>
    <dgm:cxn modelId="{C5420B2C-217A-426C-B3D8-F0065323EC1C}" type="presParOf" srcId="{AAD7CA21-B655-4498-A165-0318A36E4996}" destId="{7DF3C8D0-A21D-4EF2-A9D6-5A36F7140CE7}" srcOrd="0" destOrd="0" presId="urn:microsoft.com/office/officeart/2005/8/layout/hierarchy1"/>
    <dgm:cxn modelId="{A96DE2C0-24FC-426B-85FD-AB37434ED18E}" type="presParOf" srcId="{AAD7CA21-B655-4498-A165-0318A36E4996}" destId="{AE8C4BF9-1797-4029-A7D6-F0235EE7B5B1}" srcOrd="1" destOrd="0" presId="urn:microsoft.com/office/officeart/2005/8/layout/hierarchy1"/>
    <dgm:cxn modelId="{B106771F-2FF6-462C-A1C1-CBE547055DB6}" type="presParOf" srcId="{AF3A94C1-D591-448B-9EEE-5A1DFBA19395}" destId="{3301F384-C1D0-4EBD-9DDE-16B46FA63616}" srcOrd="1" destOrd="0" presId="urn:microsoft.com/office/officeart/2005/8/layout/hierarchy1"/>
    <dgm:cxn modelId="{112AC89C-DF19-452C-82AF-18FE35CFCD49}" type="presParOf" srcId="{EA310476-3DF0-4F6D-B395-DCFB437B1A39}" destId="{8459F1D3-996A-4D02-A009-36065658676B}" srcOrd="2" destOrd="0" presId="urn:microsoft.com/office/officeart/2005/8/layout/hierarchy1"/>
    <dgm:cxn modelId="{6E139D3B-535E-4A8D-987D-F6E11672528F}" type="presParOf" srcId="{EA310476-3DF0-4F6D-B395-DCFB437B1A39}" destId="{02D94BFD-AEFF-4BED-AD29-BB991CE39283}" srcOrd="3" destOrd="0" presId="urn:microsoft.com/office/officeart/2005/8/layout/hierarchy1"/>
    <dgm:cxn modelId="{38E1914D-DF76-4BBE-8FDB-E19976139CB3}" type="presParOf" srcId="{02D94BFD-AEFF-4BED-AD29-BB991CE39283}" destId="{F3516711-5896-43DC-8579-59A86E7080C5}" srcOrd="0" destOrd="0" presId="urn:microsoft.com/office/officeart/2005/8/layout/hierarchy1"/>
    <dgm:cxn modelId="{27C60294-AB29-41F9-98DA-5E9D64B649B4}" type="presParOf" srcId="{F3516711-5896-43DC-8579-59A86E7080C5}" destId="{3CA10256-6046-4E7A-B9F6-17EFE1A2D52B}" srcOrd="0" destOrd="0" presId="urn:microsoft.com/office/officeart/2005/8/layout/hierarchy1"/>
    <dgm:cxn modelId="{EB8DEF37-D8D6-446A-B050-A0AD0B4C2307}" type="presParOf" srcId="{F3516711-5896-43DC-8579-59A86E7080C5}" destId="{A2DB512C-600A-438E-8148-69F27D9EF5A2}" srcOrd="1" destOrd="0" presId="urn:microsoft.com/office/officeart/2005/8/layout/hierarchy1"/>
    <dgm:cxn modelId="{532D726B-67A1-447E-A17C-BBF0011265F0}" type="presParOf" srcId="{02D94BFD-AEFF-4BED-AD29-BB991CE39283}" destId="{B373A212-F293-4743-B6D5-4527DAA60E1B}" srcOrd="1" destOrd="0" presId="urn:microsoft.com/office/officeart/2005/8/layout/hierarchy1"/>
    <dgm:cxn modelId="{1CB577BD-3F3E-4D45-85D5-C0DA5F59B52D}" type="presParOf" srcId="{B373A212-F293-4743-B6D5-4527DAA60E1B}" destId="{CCBD4FCD-BECB-4128-9A39-04BB4ADBC897}" srcOrd="0" destOrd="0" presId="urn:microsoft.com/office/officeart/2005/8/layout/hierarchy1"/>
    <dgm:cxn modelId="{83084BF1-0F84-4E6B-A46A-A7592062D8FC}" type="presParOf" srcId="{B373A212-F293-4743-B6D5-4527DAA60E1B}" destId="{9774DBA8-8284-447B-B012-1CF87CFF6490}" srcOrd="1" destOrd="0" presId="urn:microsoft.com/office/officeart/2005/8/layout/hierarchy1"/>
    <dgm:cxn modelId="{70F49BEA-481B-4D95-88A2-49065E5BF085}" type="presParOf" srcId="{9774DBA8-8284-447B-B012-1CF87CFF6490}" destId="{A1DF1D1F-9481-4929-9F01-CD8E84CE166A}" srcOrd="0" destOrd="0" presId="urn:microsoft.com/office/officeart/2005/8/layout/hierarchy1"/>
    <dgm:cxn modelId="{2908A00B-DD72-4EF8-BA76-362960B46CAA}" type="presParOf" srcId="{A1DF1D1F-9481-4929-9F01-CD8E84CE166A}" destId="{77F9559D-E8EC-4A36-A497-4A56C66DB1F2}" srcOrd="0" destOrd="0" presId="urn:microsoft.com/office/officeart/2005/8/layout/hierarchy1"/>
    <dgm:cxn modelId="{CB7B05DF-203B-4E9D-A272-84F89164CDC0}" type="presParOf" srcId="{A1DF1D1F-9481-4929-9F01-CD8E84CE166A}" destId="{0C1A712D-C95D-491D-9055-16688866A945}" srcOrd="1" destOrd="0" presId="urn:microsoft.com/office/officeart/2005/8/layout/hierarchy1"/>
    <dgm:cxn modelId="{B7DF4713-C126-4703-814E-99927FEFF104}" type="presParOf" srcId="{9774DBA8-8284-447B-B012-1CF87CFF6490}" destId="{BE238040-AD1F-45C3-AABB-FC66F416C891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CBD4FCD-BECB-4128-9A39-04BB4ADBC897}">
      <dsp:nvSpPr>
        <dsp:cNvPr id="0" name=""/>
        <dsp:cNvSpPr/>
      </dsp:nvSpPr>
      <dsp:spPr>
        <a:xfrm>
          <a:off x="6034544" y="2769871"/>
          <a:ext cx="1088901" cy="526428"/>
        </a:xfrm>
        <a:custGeom>
          <a:avLst/>
          <a:gdLst/>
          <a:ahLst/>
          <a:cxnLst/>
          <a:rect l="0" t="0" r="0" b="0"/>
          <a:pathLst>
            <a:path>
              <a:moveTo>
                <a:pt x="1088901" y="0"/>
              </a:moveTo>
              <a:lnTo>
                <a:pt x="1088901" y="358745"/>
              </a:lnTo>
              <a:lnTo>
                <a:pt x="0" y="358745"/>
              </a:lnTo>
              <a:lnTo>
                <a:pt x="0" y="526428"/>
              </a:lnTo>
            </a:path>
          </a:pathLst>
        </a:custGeom>
        <a:noFill/>
        <a:ln w="47625" cap="flat" cmpd="dbl" algn="ctr">
          <a:solidFill>
            <a:schemeClr val="dk1"/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8459F1D3-996A-4D02-A009-36065658676B}">
      <dsp:nvSpPr>
        <dsp:cNvPr id="0" name=""/>
        <dsp:cNvSpPr/>
      </dsp:nvSpPr>
      <dsp:spPr>
        <a:xfrm>
          <a:off x="3925782" y="1465636"/>
          <a:ext cx="3197663" cy="526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745"/>
              </a:lnTo>
              <a:lnTo>
                <a:pt x="3197663" y="358745"/>
              </a:lnTo>
              <a:lnTo>
                <a:pt x="3197663" y="526428"/>
              </a:lnTo>
            </a:path>
          </a:pathLst>
        </a:custGeom>
        <a:noFill/>
        <a:ln w="47625" cap="flat" cmpd="dbl" algn="ctr">
          <a:solidFill>
            <a:schemeClr val="dk1"/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98618335-BFFF-45EE-A601-6655B4E9273C}">
      <dsp:nvSpPr>
        <dsp:cNvPr id="0" name=""/>
        <dsp:cNvSpPr/>
      </dsp:nvSpPr>
      <dsp:spPr>
        <a:xfrm>
          <a:off x="810722" y="2769871"/>
          <a:ext cx="945037" cy="52642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745"/>
              </a:lnTo>
              <a:lnTo>
                <a:pt x="945037" y="358745"/>
              </a:lnTo>
              <a:lnTo>
                <a:pt x="945037" y="526428"/>
              </a:lnTo>
            </a:path>
          </a:pathLst>
        </a:custGeom>
        <a:noFill/>
        <a:ln w="47625" cap="flat" cmpd="dbl" algn="ctr">
          <a:solidFill>
            <a:schemeClr val="dk1"/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35F26913-B76E-4E07-B0F7-998229CD605A}">
      <dsp:nvSpPr>
        <dsp:cNvPr id="0" name=""/>
        <dsp:cNvSpPr/>
      </dsp:nvSpPr>
      <dsp:spPr>
        <a:xfrm>
          <a:off x="810722" y="1465636"/>
          <a:ext cx="3115060" cy="526428"/>
        </a:xfrm>
        <a:custGeom>
          <a:avLst/>
          <a:gdLst/>
          <a:ahLst/>
          <a:cxnLst/>
          <a:rect l="0" t="0" r="0" b="0"/>
          <a:pathLst>
            <a:path>
              <a:moveTo>
                <a:pt x="3115060" y="0"/>
              </a:moveTo>
              <a:lnTo>
                <a:pt x="3115060" y="358745"/>
              </a:lnTo>
              <a:lnTo>
                <a:pt x="0" y="358745"/>
              </a:lnTo>
              <a:lnTo>
                <a:pt x="0" y="526428"/>
              </a:lnTo>
            </a:path>
          </a:pathLst>
        </a:custGeom>
        <a:noFill/>
        <a:ln w="47625" cap="flat" cmpd="dbl" algn="ctr">
          <a:solidFill>
            <a:schemeClr val="dk1"/>
          </a:solidFill>
          <a:prstDash val="solid"/>
        </a:ln>
        <a:effectLst>
          <a:outerShdw blurRad="38100" dist="30000" dir="5400000" rotWithShape="0">
            <a:srgbClr val="000000">
              <a:alpha val="45000"/>
            </a:srgbClr>
          </a:outerShdw>
        </a:effectLst>
      </dsp:spPr>
      <dsp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dsp:style>
    </dsp:sp>
    <dsp:sp modelId="{B24C0C80-8BB5-4F2F-AEB2-221B66352D8F}">
      <dsp:nvSpPr>
        <dsp:cNvPr id="0" name=""/>
        <dsp:cNvSpPr/>
      </dsp:nvSpPr>
      <dsp:spPr>
        <a:xfrm>
          <a:off x="3020747" y="316242"/>
          <a:ext cx="1810069" cy="1149394"/>
        </a:xfrm>
        <a:prstGeom prst="roundRect">
          <a:avLst>
            <a:gd name="adj" fmla="val 10000"/>
          </a:avLst>
        </a:prstGeom>
        <a:solidFill>
          <a:srgbClr val="901E7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52DC79-D02F-4461-B944-9911CAE41714}">
      <dsp:nvSpPr>
        <dsp:cNvPr id="0" name=""/>
        <dsp:cNvSpPr/>
      </dsp:nvSpPr>
      <dsp:spPr>
        <a:xfrm>
          <a:off x="3221866" y="507304"/>
          <a:ext cx="1810069" cy="1149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ALIGNER SYSTEMS</a:t>
          </a:r>
          <a:endParaRPr lang="en-US" sz="2000" b="1" kern="1200" dirty="0"/>
        </a:p>
      </dsp:txBody>
      <dsp:txXfrm>
        <a:off x="3221866" y="507304"/>
        <a:ext cx="1810069" cy="1149394"/>
      </dsp:txXfrm>
    </dsp:sp>
    <dsp:sp modelId="{F84FB70B-CB7B-4650-AE4B-CCB6A219CD4A}">
      <dsp:nvSpPr>
        <dsp:cNvPr id="0" name=""/>
        <dsp:cNvSpPr/>
      </dsp:nvSpPr>
      <dsp:spPr>
        <a:xfrm>
          <a:off x="-94312" y="1992065"/>
          <a:ext cx="1810069" cy="777806"/>
        </a:xfrm>
        <a:prstGeom prst="roundRect">
          <a:avLst>
            <a:gd name="adj" fmla="val 10000"/>
          </a:avLst>
        </a:prstGeom>
        <a:solidFill>
          <a:srgbClr val="901E7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DB427C2-7116-4E78-8B13-F84DFC3E7BA5}">
      <dsp:nvSpPr>
        <dsp:cNvPr id="0" name=""/>
        <dsp:cNvSpPr/>
      </dsp:nvSpPr>
      <dsp:spPr>
        <a:xfrm>
          <a:off x="106806" y="2183128"/>
          <a:ext cx="1810069" cy="77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rebuchet MS" pitchFamily="34" charset="0"/>
              <a:cs typeface="Traditional Arabic" pitchFamily="18" charset="-78"/>
            </a:rPr>
            <a:t>MANUAL SETUP ALIGNERS</a:t>
          </a:r>
          <a:endParaRPr lang="en-US" sz="1600" b="1" kern="1200" dirty="0">
            <a:latin typeface="Trebuchet MS" pitchFamily="34" charset="0"/>
            <a:cs typeface="Traditional Arabic" pitchFamily="18" charset="-78"/>
          </a:endParaRPr>
        </a:p>
      </dsp:txBody>
      <dsp:txXfrm>
        <a:off x="106806" y="2183128"/>
        <a:ext cx="1810069" cy="777806"/>
      </dsp:txXfrm>
    </dsp:sp>
    <dsp:sp modelId="{7DF3C8D0-A21D-4EF2-A9D6-5A36F7140CE7}">
      <dsp:nvSpPr>
        <dsp:cNvPr id="0" name=""/>
        <dsp:cNvSpPr/>
      </dsp:nvSpPr>
      <dsp:spPr>
        <a:xfrm>
          <a:off x="-61260" y="3296300"/>
          <a:ext cx="3634041" cy="1149394"/>
        </a:xfrm>
        <a:prstGeom prst="roundRect">
          <a:avLst>
            <a:gd name="adj" fmla="val 10000"/>
          </a:avLst>
        </a:prstGeom>
        <a:solidFill>
          <a:srgbClr val="901E7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E8C4BF9-1797-4029-A7D6-F0235EE7B5B1}">
      <dsp:nvSpPr>
        <dsp:cNvPr id="0" name=""/>
        <dsp:cNvSpPr/>
      </dsp:nvSpPr>
      <dsp:spPr>
        <a:xfrm>
          <a:off x="139858" y="3487363"/>
          <a:ext cx="3634041" cy="1149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Entire processing &amp; fabrication done by manual process in the laboratory by a technician.</a:t>
          </a:r>
          <a:endParaRPr lang="en-US" sz="1500" kern="1200" dirty="0"/>
        </a:p>
      </dsp:txBody>
      <dsp:txXfrm>
        <a:off x="139858" y="3487363"/>
        <a:ext cx="3634041" cy="1149394"/>
      </dsp:txXfrm>
    </dsp:sp>
    <dsp:sp modelId="{3CA10256-6046-4E7A-B9F6-17EFE1A2D52B}">
      <dsp:nvSpPr>
        <dsp:cNvPr id="0" name=""/>
        <dsp:cNvSpPr/>
      </dsp:nvSpPr>
      <dsp:spPr>
        <a:xfrm>
          <a:off x="6218411" y="1992065"/>
          <a:ext cx="1810069" cy="777806"/>
        </a:xfrm>
        <a:prstGeom prst="roundRect">
          <a:avLst>
            <a:gd name="adj" fmla="val 10000"/>
          </a:avLst>
        </a:prstGeom>
        <a:solidFill>
          <a:srgbClr val="901E7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2DB512C-600A-438E-8148-69F27D9EF5A2}">
      <dsp:nvSpPr>
        <dsp:cNvPr id="0" name=""/>
        <dsp:cNvSpPr/>
      </dsp:nvSpPr>
      <dsp:spPr>
        <a:xfrm>
          <a:off x="6419530" y="2183128"/>
          <a:ext cx="1810069" cy="77780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1" kern="1200" dirty="0" smtClean="0">
              <a:latin typeface="Trebuchet MS" pitchFamily="34" charset="0"/>
            </a:rPr>
            <a:t>CAD CAM ALIGNERS</a:t>
          </a:r>
          <a:endParaRPr lang="en-US" sz="1600" b="1" kern="1200" dirty="0">
            <a:latin typeface="Trebuchet MS" pitchFamily="34" charset="0"/>
          </a:endParaRPr>
        </a:p>
      </dsp:txBody>
      <dsp:txXfrm>
        <a:off x="6419530" y="2183128"/>
        <a:ext cx="1810069" cy="777806"/>
      </dsp:txXfrm>
    </dsp:sp>
    <dsp:sp modelId="{77F9559D-E8EC-4A36-A497-4A56C66DB1F2}">
      <dsp:nvSpPr>
        <dsp:cNvPr id="0" name=""/>
        <dsp:cNvSpPr/>
      </dsp:nvSpPr>
      <dsp:spPr>
        <a:xfrm>
          <a:off x="4040607" y="3296300"/>
          <a:ext cx="3987873" cy="1149394"/>
        </a:xfrm>
        <a:prstGeom prst="roundRect">
          <a:avLst>
            <a:gd name="adj" fmla="val 10000"/>
          </a:avLst>
        </a:prstGeom>
        <a:solidFill>
          <a:srgbClr val="901E78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1A712D-C95D-491D-9055-16688866A945}">
      <dsp:nvSpPr>
        <dsp:cNvPr id="0" name=""/>
        <dsp:cNvSpPr/>
      </dsp:nvSpPr>
      <dsp:spPr>
        <a:xfrm>
          <a:off x="4241726" y="3487363"/>
          <a:ext cx="3987873" cy="114939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6">
              <a:lumMod val="5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500" kern="1200" dirty="0" smtClean="0"/>
            <a:t>Entire processing &amp; fabrication is done by an automated process which is an amalgamation of </a:t>
          </a:r>
          <a:r>
            <a:rPr lang="en-US" sz="1500" i="1" kern="1200" dirty="0" smtClean="0"/>
            <a:t>dental laboratory procedures, highly precise mechanical &amp; software systems and digital technology </a:t>
          </a:r>
          <a:endParaRPr lang="en-US" sz="1500" kern="1200" dirty="0"/>
        </a:p>
      </dsp:txBody>
      <dsp:txXfrm>
        <a:off x="4241726" y="3487363"/>
        <a:ext cx="3987873" cy="11493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E133EF8-7F89-40E9-AA83-06F2C86DF342}" type="datetimeFigureOut">
              <a:rPr lang="en-US" smtClean="0"/>
              <a:pPr/>
              <a:t>5/1/2013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930ECEB-1240-4784-A1BF-F3D637FD546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slide" Target="slide29.xml"/><Relationship Id="rId2" Type="http://schemas.openxmlformats.org/officeDocument/2006/relationships/slide" Target="slide32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Dr_1stMay.xlsx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slide" Target="slide21.xml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slide" Target="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772400" cy="192405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MARKETING PLAN FOR SALES ENHANCEMENT OF CLEARPATH ORTHODONTICS IN GURGAON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Dr. Nidhi Juneja</a:t>
            </a:r>
            <a:endParaRPr lang="en-US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WITH ALIGNERS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876800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Skeletal or Orthognathic Surgery patients can’t be treated.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Aligners do not  perform well in all cases.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Patient compliance is must.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Cannot be placed on a partially erupted teeth and Cannot be used in mixed dentition.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Starting of the treatment gets delayed by a month</a:t>
            </a:r>
          </a:p>
          <a:p>
            <a:pPr>
              <a:lnSpc>
                <a:spcPct val="150000"/>
              </a:lnSpc>
            </a:pPr>
            <a:r>
              <a:rPr lang="en-US" sz="3000" dirty="0" smtClean="0">
                <a:latin typeface="Times New Roman" pitchFamily="18" charset="0"/>
                <a:cs typeface="Times New Roman" pitchFamily="18" charset="0"/>
              </a:rPr>
              <a:t>cost more than the conventional treatment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TO MARKETING PLAN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4800" y="1600200"/>
            <a:ext cx="8610600" cy="5257800"/>
          </a:xfrm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marketing plan is a document that examines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defines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company’s current position in the market place, any changes it wants to make to reposition itself , objectives for the plan and strategies design to achieve those objectives . </a:t>
            </a:r>
          </a:p>
          <a:p>
            <a:pPr>
              <a:lnSpc>
                <a:spcPct val="15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famous saying goes, "He who has a thing to sell and goes and whispers in a well is not as apt to get the dollars as he who climbs a tree and hollers”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0000" lnSpcReduction="20000"/>
          </a:bodyPr>
          <a:lstStyle/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Allows the organization to look internally in order to fully understand the impact and results of past marketing decisions.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Allows the organization to look externally in order to fully understand the market in which it chooses to compete. 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Provides structure to the thinking and helps to make sure that all of the important areas are covered.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Sets future goals and provides direction for future marketing efforts that everyone in the organization should understand and support.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Marketing plan is a key component in obtaining funding to pursue new initiatives.</a:t>
            </a:r>
          </a:p>
          <a:p>
            <a:pPr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25780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Objective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enhance the sales by 100 units in the market of Gurgaon region for the financial year 2013-2014</a:t>
            </a:r>
          </a:p>
          <a:p>
            <a:pPr>
              <a:lnSpc>
                <a:spcPct val="170000"/>
              </a:lnSpc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Specific objectives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Aim to increase the referral sales by 50%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Aim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increase the sales through orthodontist by 30%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Aim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increase the number of new customers by 5 per month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Aim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increase the sales through online and social media by 10%</a:t>
            </a:r>
          </a:p>
          <a:p>
            <a:pPr lvl="0" algn="just">
              <a:lnSpc>
                <a:spcPct val="170000"/>
              </a:lnSpc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		To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 recognized as a brand leader in orthodontic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treatment  aligners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7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7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Reviewed company profile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Reviewed product profile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Interacted with senior officers of the company</a:t>
            </a: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Reviewed patient profile</a:t>
            </a:r>
          </a:p>
          <a:p>
            <a:pPr>
              <a:lnSpc>
                <a:spcPct val="150000"/>
              </a:lnSpc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TARGET AREA ANALYSIS</a:t>
            </a:r>
            <a:endParaRPr lang="en-US" dirty="0"/>
          </a:p>
        </p:txBody>
      </p:sp>
      <p:pic>
        <p:nvPicPr>
          <p:cNvPr id="4" name="Content Placeholder 3" descr="gurgaon-map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381000" y="1752600"/>
            <a:ext cx="4038600" cy="4648200"/>
          </a:xfrm>
        </p:spPr>
      </p:pic>
      <p:sp>
        <p:nvSpPr>
          <p:cNvPr id="5" name="TextBox 4"/>
          <p:cNvSpPr txBox="1"/>
          <p:nvPr/>
        </p:nvSpPr>
        <p:spPr>
          <a:xfrm>
            <a:off x="4800600" y="1295401"/>
            <a:ext cx="4343400" cy="6878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Gurgaon –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Millenium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City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Urban population -17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lacs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male – 9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lacs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female – 8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lacs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literacy rate - 86.21 %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Working ratio – 58%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third highest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per capita income in India which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is 1,22212 INR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No. of dentist in Gurgaon -464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No. of clinics -1000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Population falling in the age of 14-65 -65%</a:t>
            </a:r>
          </a:p>
          <a:p>
            <a:pPr>
              <a:lnSpc>
                <a:spcPct val="150000"/>
              </a:lnSpc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lnSpc>
                <a:spcPct val="150000"/>
              </a:lnSpc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TARGETED AREAS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25000" lnSpcReduction="20000"/>
          </a:bodyPr>
          <a:lstStyle/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MOST POTENTIAL ZONES IN GURGAON: 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DLF phase 1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DLF phase 3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Galleria market</a:t>
            </a:r>
          </a:p>
          <a:p>
            <a:pPr lvl="1"/>
            <a:r>
              <a:rPr lang="en-US" sz="9300" dirty="0" err="1" smtClean="0">
                <a:latin typeface="Times New Roman" pitchFamily="18" charset="0"/>
                <a:cs typeface="Times New Roman" pitchFamily="18" charset="0"/>
              </a:rPr>
              <a:t>Supermart</a:t>
            </a:r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 1 and 2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Sector 56 and 14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POTENTIAL ZONES IN GURGAON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DLF phase 2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Golf course road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Sector 49</a:t>
            </a:r>
          </a:p>
          <a:p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DENTAL CHAINS</a:t>
            </a:r>
          </a:p>
          <a:p>
            <a:pPr lvl="1"/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Clove </a:t>
            </a:r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dental clinic</a:t>
            </a:r>
          </a:p>
          <a:p>
            <a:pPr lvl="1"/>
            <a:r>
              <a:rPr lang="en-US" sz="9300" dirty="0" err="1" smtClean="0">
                <a:latin typeface="Times New Roman" pitchFamily="18" charset="0"/>
                <a:cs typeface="Times New Roman" pitchFamily="18" charset="0"/>
              </a:rPr>
              <a:t>Dentzz</a:t>
            </a:r>
            <a:endParaRPr lang="en-US" sz="93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9300" dirty="0" err="1" smtClean="0">
                <a:latin typeface="Times New Roman" pitchFamily="18" charset="0"/>
                <a:cs typeface="Times New Roman" pitchFamily="18" charset="0"/>
              </a:rPr>
              <a:t>Muskaan</a:t>
            </a:r>
            <a:r>
              <a:rPr lang="en-US" sz="9300" dirty="0" smtClean="0">
                <a:latin typeface="Times New Roman" pitchFamily="18" charset="0"/>
                <a:cs typeface="Times New Roman" pitchFamily="18" charset="0"/>
              </a:rPr>
              <a:t> clinic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SEGMENTATION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2209800"/>
          <a:ext cx="8153400" cy="4648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143000" y="1752600"/>
            <a:ext cx="480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smtClean="0">
                <a:latin typeface="+mj-lt"/>
                <a:ea typeface="+mj-ea"/>
                <a:cs typeface="+mj-cs"/>
              </a:rPr>
              <a:t>According to income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1219200" y="685800"/>
            <a:ext cx="48006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b="1" noProof="0" dirty="0" smtClean="0">
                <a:latin typeface="+mj-lt"/>
                <a:ea typeface="+mj-ea"/>
                <a:cs typeface="+mj-cs"/>
              </a:rPr>
              <a:t>According to age group</a:t>
            </a:r>
            <a:endParaRPr kumimoji="0" lang="en-US" sz="4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ANALYSING CURRENT SITUATION</a:t>
            </a:r>
            <a:endParaRPr lang="en-US" dirty="0"/>
          </a:p>
        </p:txBody>
      </p:sp>
      <p:pic>
        <p:nvPicPr>
          <p:cNvPr id="4" name="Content Placeholder 3" descr="productlife"/>
          <p:cNvPicPr>
            <a:picLocks noGrp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2286000" y="2209800"/>
            <a:ext cx="4762500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1905000" y="1371600"/>
            <a:ext cx="6172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We are at the introduction stage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1345698690_431396185_6-Invisalign-Clear-Path-Orthodontics-Go-Wireless-at-Quintessence-Dental-Clinic-in-Bangalore-Karnataka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142874" y="152400"/>
            <a:ext cx="8848726" cy="629364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533400"/>
            <a:ext cx="8305800" cy="5592763"/>
          </a:xfrm>
        </p:spPr>
        <p:txBody>
          <a:bodyPr>
            <a:normAutofit lnSpcReduction="10000"/>
          </a:bodyPr>
          <a:lstStyle/>
          <a:p>
            <a:pPr>
              <a:lnSpc>
                <a:spcPct val="170000"/>
              </a:lnSpc>
              <a:buNone/>
            </a:pPr>
            <a:r>
              <a:rPr lang="en-US" dirty="0" smtClean="0"/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CHALLENGES IN FRONT OF US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Customers (Orthodontists) may be reluctant to treat patients with our new product.  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Sometimes they may feel as an unproven product to them because they have not used this before and have not experienced the result.</a:t>
            </a:r>
          </a:p>
          <a:p>
            <a:pPr lvl="0">
              <a:lnSpc>
                <a:spcPct val="170000"/>
              </a:lnSpc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No awareness or Brand Image.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ACTIVITIES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  <a:hlinkClick r:id="rId2" action="ppaction://hlinksldjump"/>
              </a:rPr>
              <a:t>Visibility strategy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Posters on the clinic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   Leaflets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Distribution of CD’S having complete literature about company and product.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  <a:hlinkClick r:id="rId3" action="ppaction://hlinksldjump"/>
              </a:rPr>
              <a:t>Website</a:t>
            </a:r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Event sponsorship 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One national level event per year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Two state or district level per year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Zero aligners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Courses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Private sessions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Colleges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Testimonials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Attractive schemes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Demonstration at your clinic by Area Business Manager</a:t>
            </a:r>
          </a:p>
          <a:p>
            <a:pPr lvl="0"/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Seminars and workshops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TARGET SPECIFIC STRATEGIES</a:t>
            </a:r>
            <a:endParaRPr lang="en-US" b="1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"/>
          </p:nvPr>
        </p:nvSpPr>
        <p:spPr>
          <a:xfrm>
            <a:off x="4648200" y="1600200"/>
            <a:ext cx="4267200" cy="2057400"/>
          </a:xfrm>
        </p:spPr>
        <p:txBody>
          <a:bodyPr>
            <a:noAutofit/>
          </a:bodyPr>
          <a:lstStyle/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Distribution of </a:t>
            </a:r>
            <a:r>
              <a:rPr lang="en-US" sz="2000" b="1" dirty="0" err="1" smtClean="0">
                <a:latin typeface="Times New Roman" pitchFamily="18" charset="0"/>
                <a:cs typeface="Times New Roman" pitchFamily="18" charset="0"/>
              </a:rPr>
              <a:t>Cd’s</a:t>
            </a:r>
            <a:endParaRPr lang="en-US" sz="20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Workshops and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seminars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Courses –private and in colleges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Zero 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aligners</a:t>
            </a:r>
          </a:p>
          <a:p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Demonstration at your clinic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Content Placeholder 5"/>
          <p:cNvSpPr txBox="1">
            <a:spLocks/>
          </p:cNvSpPr>
          <p:nvPr/>
        </p:nvSpPr>
        <p:spPr>
          <a:xfrm>
            <a:off x="381000" y="3657600"/>
            <a:ext cx="4267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sz="2800" b="1" dirty="0" smtClean="0"/>
              <a:t>   For </a:t>
            </a:r>
            <a:r>
              <a:rPr lang="en-US" sz="2800" b="1" dirty="0" smtClean="0"/>
              <a:t>consumers (patients)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6"/>
          <p:cNvSpPr txBox="1">
            <a:spLocks/>
          </p:cNvSpPr>
          <p:nvPr/>
        </p:nvSpPr>
        <p:spPr>
          <a:xfrm>
            <a:off x="4724400" y="3352800"/>
            <a:ext cx="41910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Visibility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strategy</a:t>
            </a:r>
          </a:p>
          <a:p>
            <a:pPr lvl="0"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Event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sponsorship</a:t>
            </a:r>
          </a:p>
          <a:p>
            <a:pPr>
              <a:buFont typeface="Arial" pitchFamily="34" charset="0"/>
              <a:buChar char="•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Websites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Content Placeholder 5"/>
          <p:cNvSpPr txBox="1">
            <a:spLocks/>
          </p:cNvSpPr>
          <p:nvPr/>
        </p:nvSpPr>
        <p:spPr>
          <a:xfrm>
            <a:off x="457200" y="5181600"/>
            <a:ext cx="42672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800" b="1" dirty="0" smtClean="0"/>
              <a:t>For online consumers</a:t>
            </a:r>
            <a:endParaRPr kumimoji="0" lang="en-US" sz="28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Content Placeholder 6"/>
          <p:cNvSpPr txBox="1">
            <a:spLocks/>
          </p:cNvSpPr>
          <p:nvPr/>
        </p:nvSpPr>
        <p:spPr>
          <a:xfrm>
            <a:off x="4876800" y="5181600"/>
            <a:ext cx="4038600" cy="1600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Websites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Font typeface="Wingdings" pitchFamily="2" charset="2"/>
              <a:buChar char="§"/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  Testimonials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Content Placeholder 5"/>
          <p:cNvSpPr txBox="1">
            <a:spLocks/>
          </p:cNvSpPr>
          <p:nvPr/>
        </p:nvSpPr>
        <p:spPr>
          <a:xfrm>
            <a:off x="381000" y="1600200"/>
            <a:ext cx="4191000" cy="152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For orthodontists and general practitioners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2000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2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allAtOnce"/>
      <p:bldP spid="8" grpId="0" build="allAtOnce"/>
      <p:bldP spid="9" grpId="0" build="allAtOnce"/>
      <p:bldP spid="10" grpId="0" build="allAtOnce"/>
      <p:bldP spid="11" grpId="0" build="allAtOnce"/>
      <p:bldP spid="12" grpId="0" build="allAtOnce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66800"/>
          </a:xfrm>
        </p:spPr>
        <p:txBody>
          <a:bodyPr/>
          <a:lstStyle/>
          <a:p>
            <a:r>
              <a:rPr lang="en-US" b="1" dirty="0" smtClean="0"/>
              <a:t>Action Plan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/>
            <a:r>
              <a:rPr lang="en-US" b="1" dirty="0" smtClean="0">
                <a:solidFill>
                  <a:schemeClr val="lt1"/>
                </a:solidFill>
              </a:rPr>
              <a:t>at your clinic</a:t>
            </a:r>
            <a:endParaRPr lang="en-US" dirty="0" smtClean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1000" y="1066800"/>
          <a:ext cx="8382000" cy="5003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94000"/>
                <a:gridCol w="2794000"/>
                <a:gridCol w="2794000"/>
              </a:tblGrid>
              <a:tr h="90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STRATEGIES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TIMELINE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DESIRED OUTCOME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64673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Visibility strategy And distribution of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CD’s, website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designing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First quarter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create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awareness among consumers and doctors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0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Seminars and workshops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Second quarter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Instill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knowledge, skill and impart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confidence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0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Zero aligners and attractive schemes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latin typeface="Times New Roman"/>
                          <a:ea typeface="Times New Roman"/>
                        </a:rPr>
                        <a:t>Third quarter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Motivation </a:t>
                      </a:r>
                      <a:r>
                        <a:rPr lang="en-US" sz="1600" dirty="0" smtClean="0">
                          <a:latin typeface="Times New Roman"/>
                          <a:ea typeface="Times New Roman"/>
                        </a:rPr>
                        <a:t>and</a:t>
                      </a:r>
                      <a:r>
                        <a:rPr lang="en-US" sz="1600" baseline="0" dirty="0" smtClean="0">
                          <a:latin typeface="Times New Roman"/>
                          <a:ea typeface="Times New Roman"/>
                        </a:rPr>
                        <a:t> awareness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0978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Website refinement and event sponsorship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Fourth quarter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latin typeface="Times New Roman"/>
                          <a:ea typeface="Times New Roman"/>
                        </a:rPr>
                        <a:t>Consumer awareness and branding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352800" y="6324600"/>
            <a:ext cx="1828800" cy="533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hlinkClick r:id="rId2" action="ppaction://hlinkfile"/>
              </a:rPr>
              <a:t>Costing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BUDGET BREAKUP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 algn="ctr">
              <a:spcBef>
                <a:spcPts val="0"/>
              </a:spcBef>
              <a:buNone/>
              <a:defRPr/>
            </a:pPr>
            <a:endParaRPr lang="en-US" b="1" dirty="0" smtClean="0">
              <a:solidFill>
                <a:srgbClr val="FF0000"/>
              </a:solidFill>
            </a:endParaRPr>
          </a:p>
          <a:p>
            <a:endParaRPr lang="en-US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1143000" y="1371600"/>
          <a:ext cx="7117977" cy="5181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457200" y="685803"/>
          <a:ext cx="8229600" cy="5486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2743200"/>
                <a:gridCol w="2743200"/>
              </a:tblGrid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Activities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Cost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Percentage Breakup</a:t>
                      </a:r>
                    </a:p>
                  </a:txBody>
                  <a:tcPr marL="0" marR="0" marT="0" marB="0" anchor="ctr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Visibility</a:t>
                      </a:r>
                      <a:r>
                        <a:rPr lang="en-US" sz="16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Strategy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1.84%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Distribution of CD's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19000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1.03%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Website development and Maintenance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54000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2.92%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Event Sponsorship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604000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32.70%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Zero Aligners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503250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27.24%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Courses/Trainings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349000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18.89%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Seminars and Workshops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284000</a:t>
                      </a:r>
                    </a:p>
                    <a:p>
                      <a:pPr algn="ctr" fontAlgn="ctr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15.37%</a:t>
                      </a:r>
                    </a:p>
                  </a:txBody>
                  <a:tcPr marL="0" marR="0" marT="0" marB="0" anchor="b"/>
                </a:tc>
              </a:tr>
              <a:tr h="6096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1847250</a:t>
                      </a:r>
                    </a:p>
                    <a:p>
                      <a:pPr algn="ctr" fontAlgn="b"/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b="1" dirty="0" smtClean="0"/>
              <a:t>OUR ANNUAL SALES TARGET                   = 5000000 INR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="1" dirty="0" smtClean="0"/>
              <a:t>                                                                   </a:t>
            </a:r>
            <a:endParaRPr lang="en-US" dirty="0" smtClean="0"/>
          </a:p>
          <a:p>
            <a:r>
              <a:rPr lang="en-US" b="1" dirty="0" smtClean="0"/>
              <a:t>OUR PRICE PER PATIENT                           = 50,000 INR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r>
              <a:rPr lang="en-US" b="1" dirty="0" smtClean="0"/>
              <a:t> TO ACHIEVE OUR SALES TARGET</a:t>
            </a:r>
            <a:endParaRPr lang="en-US" dirty="0" smtClean="0"/>
          </a:p>
          <a:p>
            <a:r>
              <a:rPr lang="en-US" b="1" dirty="0" smtClean="0"/>
              <a:t> THE NO OF PRODUCTS </a:t>
            </a:r>
            <a:endParaRPr lang="en-US" dirty="0" smtClean="0"/>
          </a:p>
          <a:p>
            <a:r>
              <a:rPr lang="en-US" b="1" dirty="0" smtClean="0"/>
              <a:t>WE SHOULD SELL                                          </a:t>
            </a:r>
            <a:r>
              <a:rPr lang="en-US" b="1" dirty="0" smtClean="0"/>
              <a:t>			=5000000/50,000</a:t>
            </a:r>
            <a:r>
              <a:rPr lang="en-US" b="1" dirty="0" smtClean="0"/>
              <a:t>                                                             </a:t>
            </a:r>
            <a:r>
              <a:rPr lang="en-US" b="1" dirty="0" smtClean="0"/>
              <a:t>= </a:t>
            </a:r>
            <a:r>
              <a:rPr lang="en-US" b="1" dirty="0" smtClean="0"/>
              <a:t>100 patients/ YEAR</a:t>
            </a:r>
            <a:r>
              <a:rPr lang="en-US" dirty="0" smtClean="0"/>
              <a:t> </a:t>
            </a:r>
            <a:r>
              <a:rPr lang="en-US" b="1" dirty="0" smtClean="0"/>
              <a:t>                                                                            	=9</a:t>
            </a:r>
            <a:r>
              <a:rPr lang="en-US" b="1" dirty="0" smtClean="0"/>
              <a:t>* patients/MONTH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2667000"/>
            <a:ext cx="8153400" cy="3429000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1500" dirty="0" smtClean="0"/>
              <a:t>THANK YOU</a:t>
            </a:r>
            <a:endParaRPr lang="en-US" sz="11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609600"/>
            <a:ext cx="81534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COMPANY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53000"/>
          </a:xfrm>
        </p:spPr>
        <p:txBody>
          <a:bodyPr>
            <a:normAutofit/>
          </a:bodyPr>
          <a:lstStyle/>
          <a:p>
            <a:r>
              <a:rPr lang="en-US" sz="2500" dirty="0" err="1" smtClean="0">
                <a:latin typeface="Times New Roman" pitchFamily="18" charset="0"/>
                <a:cs typeface="Times New Roman" pitchFamily="18" charset="0"/>
              </a:rPr>
              <a:t>ClearPath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 was incorporated in USA in 2008 after over 5 years of Research &amp; Development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company intends to provide new improved quality aligners through its unique proprietary process which provides a hygienic, convenient and a clear solution for the correction of malocclusion without having to wear brackets and wires.</a:t>
            </a: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Business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Operations are </a:t>
            </a:r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in more than 18 countries.</a:t>
            </a:r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500" dirty="0" smtClean="0">
                <a:latin typeface="Times New Roman" pitchFamily="18" charset="0"/>
                <a:cs typeface="Times New Roman" pitchFamily="18" charset="0"/>
              </a:rPr>
              <a:t>The production facility set up is in Jeddah ,Saudi Arabia while the collection center is in Dubai.</a:t>
            </a:r>
          </a:p>
          <a:p>
            <a:endParaRPr lang="en-US" sz="25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066800"/>
            <a:ext cx="6781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838200"/>
            <a:ext cx="8153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8305800" y="6248400"/>
            <a:ext cx="6222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3" action="ppaction://hlinksldjump"/>
              </a:rPr>
              <a:t>Back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77200" y="6477000"/>
            <a:ext cx="1066800" cy="381000"/>
          </a:xfrm>
        </p:spPr>
        <p:txBody>
          <a:bodyPr>
            <a:normAutofit/>
          </a:bodyPr>
          <a:lstStyle/>
          <a:p>
            <a:r>
              <a:rPr lang="en-US" sz="1800" dirty="0" smtClean="0">
                <a:hlinkClick r:id="rId2" action="ppaction://hlinksldjump"/>
              </a:rPr>
              <a:t>Back</a:t>
            </a:r>
            <a:endParaRPr lang="en-US" dirty="0"/>
          </a:p>
        </p:txBody>
      </p:sp>
      <p:pic>
        <p:nvPicPr>
          <p:cNvPr id="4" name="Picture 3" descr="G:\M B A\PLC\CLEARPATH\BPLAN\Pics\ClearPath Thankyou.jpg"/>
          <p:cNvPicPr/>
          <p:nvPr/>
        </p:nvPicPr>
        <p:blipFill>
          <a:blip r:embed="rId3" cstate="print">
            <a:extLst>
              <a:ext uri="{28A0092B-C50C-407E-A947-70E740481C1C}">
                <a14:useLocalDpi xmlns:ve="http://schemas.openxmlformats.org/markup-compatibility/2006" xmlns:m="http://schemas.openxmlformats.org/officeDocument/2006/math" xmlns:wp="http://schemas.openxmlformats.org/drawingml/2006/wordprocessingDrawing" xmlns:wne="http://schemas.microsoft.com/office/word/2006/wordml" xmlns:o="urn:schemas-microsoft-com:office:office" xmlns:v="urn:schemas-microsoft-com:vml" xmlns:w10="urn:schemas-microsoft-com:office:word" xmlns:w="http://schemas.openxmlformats.org/wordprocessingml/2006/main" xmlns="" xmlns:a14="http://schemas.microsoft.com/office/drawing/2010/main" xmlns:pic="http://schemas.openxmlformats.org/drawingml/2006/picture" xmlns:lc="http://schemas.openxmlformats.org/drawingml/2006/lockedCanvas" val="0"/>
              </a:ext>
            </a:extLst>
          </a:blip>
          <a:srcRect/>
          <a:stretch>
            <a:fillRect/>
          </a:stretch>
        </p:blipFill>
        <p:spPr bwMode="auto">
          <a:xfrm>
            <a:off x="457200" y="228600"/>
            <a:ext cx="8305799" cy="6019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HOW DOES CLEARPATH WORKS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The Clear Path process is an amalgamation of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400" dirty="0" smtClean="0"/>
              <a:t>Conventional dental laboratory procedures.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Highly precise mechanical &amp; software systems.</a:t>
            </a:r>
          </a:p>
          <a:p>
            <a:pPr marL="457200" lvl="0" indent="-457200">
              <a:buFont typeface="+mj-lt"/>
              <a:buAutoNum type="arabicPeriod"/>
            </a:pPr>
            <a:r>
              <a:rPr lang="en-US" sz="2400" dirty="0" smtClean="0"/>
              <a:t>Digital technology.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5" name="Picture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3505200"/>
            <a:ext cx="63246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SWOT ANALYSIS OF CLEARPATH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612775" y="1600200"/>
          <a:ext cx="8153400" cy="5151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8350"/>
                <a:gridCol w="2038350"/>
                <a:gridCol w="2038350"/>
                <a:gridCol w="2038350"/>
              </a:tblGrid>
              <a:tr h="990600"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S</a:t>
                      </a:r>
                      <a:endParaRPr lang="en-US" sz="5400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W</a:t>
                      </a:r>
                      <a:endParaRPr lang="en-US" sz="5400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O</a:t>
                      </a:r>
                      <a:endParaRPr lang="en-US" sz="5400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5400" dirty="0" smtClean="0"/>
                        <a:t>T</a:t>
                      </a:r>
                      <a:endParaRPr lang="en-US" sz="5400" dirty="0"/>
                    </a:p>
                  </a:txBody>
                  <a:tcPr marL="90594" marR="90594"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Launching an innovative product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Fear</a:t>
                      </a:r>
                      <a:r>
                        <a:rPr lang="en-US" baseline="0" dirty="0" smtClean="0"/>
                        <a:t> of unknown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Need of change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Myths</a:t>
                      </a:r>
                      <a:r>
                        <a:rPr lang="en-US" baseline="0" dirty="0" smtClean="0"/>
                        <a:t> and misconceptions</a:t>
                      </a:r>
                      <a:endParaRPr lang="en-US" dirty="0"/>
                    </a:p>
                  </a:txBody>
                  <a:tcPr marL="90594" marR="90594"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Monopoly in the market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Fear of failure and reluctance to experiment</a:t>
                      </a:r>
                    </a:p>
                    <a:p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r>
                        <a:rPr lang="en-US" baseline="30000" dirty="0" smtClean="0"/>
                        <a:t>rd</a:t>
                      </a:r>
                      <a:r>
                        <a:rPr lang="en-US" dirty="0" smtClean="0"/>
                        <a:t> highest per capita income 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Doubts over affectivity of aligners</a:t>
                      </a:r>
                      <a:endParaRPr lang="en-US" dirty="0"/>
                    </a:p>
                  </a:txBody>
                  <a:tcPr marL="90594" marR="90594"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Service</a:t>
                      </a:r>
                      <a:r>
                        <a:rPr lang="en-US" baseline="0" dirty="0" smtClean="0"/>
                        <a:t>s at the door step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Lack of information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end </a:t>
                      </a:r>
                      <a:r>
                        <a:rPr lang="en-US" dirty="0" err="1" smtClean="0"/>
                        <a:t>practioner</a:t>
                      </a:r>
                      <a:r>
                        <a:rPr lang="en-US" dirty="0" smtClean="0"/>
                        <a:t> want less time taking appliance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Advancement in traditional braces</a:t>
                      </a:r>
                      <a:endParaRPr lang="en-US" dirty="0"/>
                    </a:p>
                  </a:txBody>
                  <a:tcPr marL="90594" marR="90594"/>
                </a:tc>
              </a:tr>
              <a:tr h="990600">
                <a:tc>
                  <a:txBody>
                    <a:bodyPr/>
                    <a:lstStyle/>
                    <a:p>
                      <a:r>
                        <a:rPr lang="en-US" dirty="0" smtClean="0"/>
                        <a:t>Flexibility in payment modalities 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</a:t>
                      </a:r>
                      <a:r>
                        <a:rPr lang="en-US" baseline="0" dirty="0" smtClean="0"/>
                        <a:t> brand awareness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 prestige conscious</a:t>
                      </a:r>
                      <a:r>
                        <a:rPr lang="en-US" baseline="0" dirty="0" smtClean="0"/>
                        <a:t> than price conscious</a:t>
                      </a:r>
                      <a:endParaRPr lang="en-US" dirty="0"/>
                    </a:p>
                  </a:txBody>
                  <a:tcPr marL="90594" marR="90594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Inventors</a:t>
                      </a:r>
                      <a:r>
                        <a:rPr lang="en-US" baseline="0" dirty="0" smtClean="0"/>
                        <a:t> of technology entering in Indian market</a:t>
                      </a:r>
                      <a:endParaRPr lang="en-US" dirty="0"/>
                    </a:p>
                  </a:txBody>
                  <a:tcPr marL="90594" marR="90594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PRODUCT PROFILE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5626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ClearPath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Aligners are medical grade plastic appliance, made up of thermoplastic poly urethane material which is invariably supplied by Rain Tree Essex division of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Densply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Aligners apply precise, light, uninterrupted &amp; continuous forces on teeth for the correction of malocclusion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Customized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trays which are hygienic, convenient and a clear solution for malocclusion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Treatment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duration is 6-24 months depending on the severity of case.</a:t>
            </a:r>
          </a:p>
          <a:p>
            <a:pPr>
              <a:lnSpc>
                <a:spcPct val="150000"/>
              </a:lnSpc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Recommended age limit for usage is 14 to 65 years of age </a:t>
            </a:r>
          </a:p>
          <a:p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="" xmlns:p14="http://schemas.microsoft.com/office/powerpoint/2010/main" val="129297694"/>
              </p:ext>
            </p:extLst>
          </p:nvPr>
        </p:nvGraphicFramePr>
        <p:xfrm>
          <a:off x="457200" y="381000"/>
          <a:ext cx="8229600" cy="495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914400" y="5715000"/>
            <a:ext cx="2468884" cy="886350"/>
            <a:chOff x="1404122" y="1002840"/>
            <a:chExt cx="2468884" cy="886350"/>
          </a:xfrm>
        </p:grpSpPr>
        <p:sp>
          <p:nvSpPr>
            <p:cNvPr id="7" name="Rounded Rectangle 6"/>
            <p:cNvSpPr/>
            <p:nvPr/>
          </p:nvSpPr>
          <p:spPr>
            <a:xfrm>
              <a:off x="1404122" y="1002840"/>
              <a:ext cx="2468884" cy="886350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Rounded Rectangle 4"/>
            <p:cNvSpPr/>
            <p:nvPr/>
          </p:nvSpPr>
          <p:spPr>
            <a:xfrm>
              <a:off x="1430082" y="1028800"/>
              <a:ext cx="2416964" cy="83443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38100" tIns="25400" rIns="381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dirty="0" smtClean="0"/>
                <a:t>MAX DENT ORTHO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000" kern="1200" dirty="0" smtClean="0"/>
                <a:t>BIOSTAR TECHNIQUE</a:t>
              </a:r>
              <a:endParaRPr lang="en-US" sz="2000" kern="1200" dirty="0"/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5867400" y="5791200"/>
            <a:ext cx="2068038" cy="593513"/>
            <a:chOff x="4724398" y="1752600"/>
            <a:chExt cx="2068038" cy="593513"/>
          </a:xfrm>
        </p:grpSpPr>
        <p:sp>
          <p:nvSpPr>
            <p:cNvPr id="13" name="Rounded Rectangle 12"/>
            <p:cNvSpPr/>
            <p:nvPr/>
          </p:nvSpPr>
          <p:spPr>
            <a:xfrm>
              <a:off x="4724398" y="1752600"/>
              <a:ext cx="2068038" cy="593513"/>
            </a:xfrm>
            <a:prstGeom prst="roundRect">
              <a:avLst>
                <a:gd name="adj" fmla="val 10000"/>
              </a:avLst>
            </a:prstGeom>
            <a:ln/>
          </p:spPr>
          <p:style>
            <a:lnRef idx="1">
              <a:schemeClr val="dk1"/>
            </a:lnRef>
            <a:fillRef idx="2">
              <a:schemeClr val="dk1"/>
            </a:fillRef>
            <a:effectRef idx="1">
              <a:schemeClr val="dk1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4" name="Rounded Rectangle 4"/>
            <p:cNvSpPr/>
            <p:nvPr/>
          </p:nvSpPr>
          <p:spPr>
            <a:xfrm>
              <a:off x="4741781" y="1769983"/>
              <a:ext cx="2033272" cy="5587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45720" tIns="30480" rIns="45720" bIns="30480" numCol="1" spcCol="1270" anchor="ctr" anchorCtr="0">
              <a:noAutofit/>
            </a:bodyPr>
            <a:lstStyle/>
            <a:p>
              <a:pPr lvl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b="1" kern="1200" dirty="0" smtClean="0">
                  <a:solidFill>
                    <a:srgbClr val="901E78"/>
                  </a:solidFill>
                </a:rPr>
                <a:t>ClearPath</a:t>
              </a:r>
              <a:endParaRPr lang="en-US" sz="2400" b="1" kern="1200" dirty="0">
                <a:solidFill>
                  <a:srgbClr val="901E78"/>
                </a:solidFill>
              </a:endParaRPr>
            </a:p>
          </p:txBody>
        </p:sp>
      </p:grpSp>
      <p:sp>
        <p:nvSpPr>
          <p:cNvPr id="15" name="Down Arrow 14"/>
          <p:cNvSpPr/>
          <p:nvPr/>
        </p:nvSpPr>
        <p:spPr>
          <a:xfrm>
            <a:off x="2209800" y="5029200"/>
            <a:ext cx="76200" cy="6858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15"/>
          <p:cNvSpPr/>
          <p:nvPr/>
        </p:nvSpPr>
        <p:spPr>
          <a:xfrm>
            <a:off x="6812281" y="5029200"/>
            <a:ext cx="45719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ADVANTAGES OF ALIGNERS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FOR PATIENTS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>
            <a:lum bright="-22000" contrast="15000"/>
          </a:blip>
          <a:srcRect/>
          <a:stretch>
            <a:fillRect/>
          </a:stretch>
        </p:blipFill>
        <p:spPr bwMode="auto">
          <a:xfrm>
            <a:off x="1676400" y="2514600"/>
            <a:ext cx="5597119" cy="3454730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FOR </a:t>
            </a:r>
            <a:r>
              <a:rPr lang="en-US" dirty="0" smtClean="0"/>
              <a:t>DOCTORS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29600" cy="51816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Evidence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&amp; Scientific (Precision Of Movement)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Accuracy And Quality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Control Over Treatment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Superior Clarity Of Aligners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Faster Turnaround Time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Unlimited Modifications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Decreased Chair Side Time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Expanded Patient Base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Better Treatment Outcome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574</TotalTime>
  <Words>1017</Words>
  <Application>Microsoft Office PowerPoint</Application>
  <PresentationFormat>On-screen Show (4:3)</PresentationFormat>
  <Paragraphs>225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Median</vt:lpstr>
      <vt:lpstr>MARKETING PLAN FOR SALES ENHANCEMENT OF CLEARPATH ORTHODONTICS IN GURGAON </vt:lpstr>
      <vt:lpstr>Slide 2</vt:lpstr>
      <vt:lpstr>COMPANY PROFILE</vt:lpstr>
      <vt:lpstr>HOW DOES CLEARPATH WORKS</vt:lpstr>
      <vt:lpstr>SWOT ANALYSIS OF CLEARPATH</vt:lpstr>
      <vt:lpstr>PRODUCT PROFILE</vt:lpstr>
      <vt:lpstr>Slide 7</vt:lpstr>
      <vt:lpstr>ADVANTAGES OF ALIGNERS</vt:lpstr>
      <vt:lpstr> FOR DOCTORS </vt:lpstr>
      <vt:lpstr>LIMITATIONS WITH ALIGNERS</vt:lpstr>
      <vt:lpstr>INTRODUCTION TO MARKETING PLAN </vt:lpstr>
      <vt:lpstr>RATIONALE</vt:lpstr>
      <vt:lpstr>OBJECTIVES</vt:lpstr>
      <vt:lpstr>METHODOLOGY</vt:lpstr>
      <vt:lpstr>TARGET AREA ANALYSIS</vt:lpstr>
      <vt:lpstr>TARGETED AREAS</vt:lpstr>
      <vt:lpstr>MARKET SEGMENTATION</vt:lpstr>
      <vt:lpstr>Slide 18</vt:lpstr>
      <vt:lpstr>ANALYSING CURRENT SITUATION</vt:lpstr>
      <vt:lpstr>Slide 20</vt:lpstr>
      <vt:lpstr>MARKETING ACTIVITIES</vt:lpstr>
      <vt:lpstr>Contd..</vt:lpstr>
      <vt:lpstr>TARGET SPECIFIC STRATEGIES</vt:lpstr>
      <vt:lpstr>Action Plan</vt:lpstr>
      <vt:lpstr>BUDGET BREAKUP</vt:lpstr>
      <vt:lpstr>Slide 26</vt:lpstr>
      <vt:lpstr>Slide 27</vt:lpstr>
      <vt:lpstr>Slide 28</vt:lpstr>
      <vt:lpstr>Slide 29</vt:lpstr>
      <vt:lpstr>Slide 30</vt:lpstr>
      <vt:lpstr>Slide 31</vt:lpstr>
      <vt:lpstr>Back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</dc:title>
  <dc:creator>seema</dc:creator>
  <cp:lastModifiedBy>seema</cp:lastModifiedBy>
  <cp:revision>8</cp:revision>
  <dcterms:created xsi:type="dcterms:W3CDTF">2013-04-29T14:44:48Z</dcterms:created>
  <dcterms:modified xsi:type="dcterms:W3CDTF">2013-05-01T14:22:25Z</dcterms:modified>
</cp:coreProperties>
</file>