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122" autoAdjust="0"/>
  </p:normalViewPr>
  <p:slideViewPr>
    <p:cSldViewPr>
      <p:cViewPr varScale="1">
        <p:scale>
          <a:sx n="38" d="100"/>
          <a:sy n="38" d="100"/>
        </p:scale>
        <p:origin x="-2316" y="-96"/>
      </p:cViewPr>
      <p:guideLst>
        <p:guide orient="horz" pos="2160"/>
        <p:guide pos="2880"/>
      </p:guideLst>
    </p:cSldViewPr>
  </p:slideViewPr>
  <p:notesTextViewPr>
    <p:cViewPr>
      <p:scale>
        <a:sx n="100" d="100"/>
        <a:sy n="100" d="100"/>
      </p:scale>
      <p:origin x="0" y="0"/>
    </p:cViewPr>
  </p:notesTextViewPr>
  <p:sorterViewPr>
    <p:cViewPr>
      <p:scale>
        <a:sx n="52" d="100"/>
        <a:sy n="52"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2"/>
  <c:chart>
    <c:autoTitleDeleted val="1"/>
    <c:plotArea>
      <c:layout/>
      <c:barChart>
        <c:barDir val="col"/>
        <c:grouping val="clustered"/>
        <c:ser>
          <c:idx val="0"/>
          <c:order val="0"/>
          <c:tx>
            <c:strRef>
              <c:f>Sheet1!$B$1</c:f>
              <c:strCache>
                <c:ptCount val="1"/>
                <c:pt idx="0">
                  <c:v>no. of OPDs</c:v>
                </c:pt>
              </c:strCache>
            </c:strRef>
          </c:tx>
          <c:dLbls>
            <c:showVal val="1"/>
          </c:dLbls>
          <c:cat>
            <c:strRef>
              <c:f>Sheet1!$A$2:$A$4</c:f>
              <c:strCache>
                <c:ptCount val="3"/>
                <c:pt idx="0">
                  <c:v>jan</c:v>
                </c:pt>
                <c:pt idx="1">
                  <c:v>feb</c:v>
                </c:pt>
                <c:pt idx="2">
                  <c:v>march</c:v>
                </c:pt>
              </c:strCache>
            </c:strRef>
          </c:cat>
          <c:val>
            <c:numRef>
              <c:f>Sheet1!$B$2:$B$4</c:f>
              <c:numCache>
                <c:formatCode>General</c:formatCode>
                <c:ptCount val="3"/>
                <c:pt idx="0">
                  <c:v>936</c:v>
                </c:pt>
                <c:pt idx="1">
                  <c:v>828</c:v>
                </c:pt>
                <c:pt idx="2">
                  <c:v>1248</c:v>
                </c:pt>
              </c:numCache>
            </c:numRef>
          </c:val>
        </c:ser>
        <c:gapWidth val="300"/>
        <c:axId val="74578944"/>
        <c:axId val="74605696"/>
      </c:barChart>
      <c:catAx>
        <c:axId val="74578944"/>
        <c:scaling>
          <c:orientation val="minMax"/>
        </c:scaling>
        <c:axPos val="b"/>
        <c:title>
          <c:tx>
            <c:rich>
              <a:bodyPr/>
              <a:lstStyle/>
              <a:p>
                <a:pPr>
                  <a:defRPr/>
                </a:pPr>
                <a:r>
                  <a:rPr lang="en-IN"/>
                  <a:t>months</a:t>
                </a:r>
              </a:p>
            </c:rich>
          </c:tx>
          <c:layout/>
        </c:title>
        <c:majorTickMark val="none"/>
        <c:tickLblPos val="nextTo"/>
        <c:crossAx val="74605696"/>
        <c:crosses val="autoZero"/>
        <c:auto val="1"/>
        <c:lblAlgn val="ctr"/>
        <c:lblOffset val="100"/>
      </c:catAx>
      <c:valAx>
        <c:axId val="74605696"/>
        <c:scaling>
          <c:orientation val="minMax"/>
        </c:scaling>
        <c:axPos val="l"/>
        <c:majorGridlines/>
        <c:minorGridlines/>
        <c:title>
          <c:tx>
            <c:rich>
              <a:bodyPr/>
              <a:lstStyle/>
              <a:p>
                <a:pPr>
                  <a:defRPr/>
                </a:pPr>
                <a:r>
                  <a:rPr lang="en-IN"/>
                  <a:t>no. of O.P.D. patients</a:t>
                </a:r>
              </a:p>
            </c:rich>
          </c:tx>
          <c:layout/>
        </c:title>
        <c:numFmt formatCode="General" sourceLinked="1"/>
        <c:tickLblPos val="nextTo"/>
        <c:crossAx val="7457894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42"/>
  <c:chart>
    <c:plotArea>
      <c:layout/>
      <c:barChart>
        <c:barDir val="col"/>
        <c:grouping val="clustered"/>
        <c:ser>
          <c:idx val="0"/>
          <c:order val="0"/>
          <c:tx>
            <c:strRef>
              <c:f>Sheet1!$B$1</c:f>
              <c:strCache>
                <c:ptCount val="1"/>
                <c:pt idx="0">
                  <c:v>total patients adviced</c:v>
                </c:pt>
              </c:strCache>
            </c:strRef>
          </c:tx>
          <c:dLbls>
            <c:showVal val="1"/>
          </c:dLbls>
          <c:cat>
            <c:strRef>
              <c:f>Sheet1!$A$2:$A$4</c:f>
              <c:strCache>
                <c:ptCount val="3"/>
                <c:pt idx="0">
                  <c:v>Jan</c:v>
                </c:pt>
                <c:pt idx="1">
                  <c:v>Feb</c:v>
                </c:pt>
                <c:pt idx="2">
                  <c:v>March</c:v>
                </c:pt>
              </c:strCache>
            </c:strRef>
          </c:cat>
          <c:val>
            <c:numRef>
              <c:f>Sheet1!$B$2:$B$4</c:f>
              <c:numCache>
                <c:formatCode>General</c:formatCode>
                <c:ptCount val="3"/>
                <c:pt idx="0">
                  <c:v>256</c:v>
                </c:pt>
                <c:pt idx="1">
                  <c:v>213</c:v>
                </c:pt>
                <c:pt idx="2">
                  <c:v>307</c:v>
                </c:pt>
              </c:numCache>
            </c:numRef>
          </c:val>
        </c:ser>
        <c:ser>
          <c:idx val="1"/>
          <c:order val="1"/>
          <c:tx>
            <c:strRef>
              <c:f>Sheet1!$C$1</c:f>
              <c:strCache>
                <c:ptCount val="1"/>
                <c:pt idx="0">
                  <c:v>Patients scheduled</c:v>
                </c:pt>
              </c:strCache>
            </c:strRef>
          </c:tx>
          <c:dLbls>
            <c:showVal val="1"/>
          </c:dLbls>
          <c:cat>
            <c:strRef>
              <c:f>Sheet1!$A$2:$A$4</c:f>
              <c:strCache>
                <c:ptCount val="3"/>
                <c:pt idx="0">
                  <c:v>Jan</c:v>
                </c:pt>
                <c:pt idx="1">
                  <c:v>Feb</c:v>
                </c:pt>
                <c:pt idx="2">
                  <c:v>March</c:v>
                </c:pt>
              </c:strCache>
            </c:strRef>
          </c:cat>
          <c:val>
            <c:numRef>
              <c:f>Sheet1!$C$2:$C$4</c:f>
              <c:numCache>
                <c:formatCode>General</c:formatCode>
                <c:ptCount val="3"/>
                <c:pt idx="0">
                  <c:v>133</c:v>
                </c:pt>
                <c:pt idx="1">
                  <c:v>130</c:v>
                </c:pt>
                <c:pt idx="2">
                  <c:v>146</c:v>
                </c:pt>
              </c:numCache>
            </c:numRef>
          </c:val>
        </c:ser>
        <c:gapWidth val="300"/>
        <c:axId val="74832128"/>
        <c:axId val="74838400"/>
      </c:barChart>
      <c:catAx>
        <c:axId val="74832128"/>
        <c:scaling>
          <c:orientation val="minMax"/>
        </c:scaling>
        <c:axPos val="b"/>
        <c:title>
          <c:tx>
            <c:rich>
              <a:bodyPr/>
              <a:lstStyle/>
              <a:p>
                <a:pPr>
                  <a:defRPr/>
                </a:pPr>
                <a:r>
                  <a:rPr lang="en-IN"/>
                  <a:t>months</a:t>
                </a:r>
              </a:p>
            </c:rich>
          </c:tx>
          <c:layout/>
        </c:title>
        <c:majorTickMark val="none"/>
        <c:tickLblPos val="nextTo"/>
        <c:crossAx val="74838400"/>
        <c:crosses val="autoZero"/>
        <c:auto val="1"/>
        <c:lblAlgn val="ctr"/>
        <c:lblOffset val="100"/>
      </c:catAx>
      <c:valAx>
        <c:axId val="74838400"/>
        <c:scaling>
          <c:orientation val="minMax"/>
        </c:scaling>
        <c:axPos val="l"/>
        <c:majorGridlines/>
        <c:minorGridlines/>
        <c:title>
          <c:tx>
            <c:rich>
              <a:bodyPr/>
              <a:lstStyle/>
              <a:p>
                <a:pPr>
                  <a:defRPr/>
                </a:pPr>
                <a:r>
                  <a:rPr lang="en-IN"/>
                  <a:t>no. of patients</a:t>
                </a:r>
              </a:p>
            </c:rich>
          </c:tx>
          <c:layout/>
        </c:title>
        <c:numFmt formatCode="General" sourceLinked="1"/>
        <c:tickLblPos val="nextTo"/>
        <c:crossAx val="74832128"/>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42"/>
  <c:chart>
    <c:autoTitleDeleted val="1"/>
    <c:plotArea>
      <c:layout/>
      <c:barChart>
        <c:barDir val="col"/>
        <c:grouping val="clustered"/>
        <c:ser>
          <c:idx val="0"/>
          <c:order val="0"/>
          <c:tx>
            <c:strRef>
              <c:f>Sheet1!$B$1</c:f>
              <c:strCache>
                <c:ptCount val="1"/>
                <c:pt idx="0">
                  <c:v>% hours utilised</c:v>
                </c:pt>
              </c:strCache>
            </c:strRef>
          </c:tx>
          <c:dLbls>
            <c:dLbl>
              <c:idx val="0"/>
              <c:layout/>
              <c:tx>
                <c:rich>
                  <a:bodyPr/>
                  <a:lstStyle/>
                  <a:p>
                    <a:r>
                      <a:rPr lang="en-US" smtClean="0"/>
                      <a:t>63.94%</a:t>
                    </a:r>
                    <a:endParaRPr lang="en-US"/>
                  </a:p>
                </c:rich>
              </c:tx>
              <c:showVal val="1"/>
            </c:dLbl>
            <c:dLbl>
              <c:idx val="1"/>
              <c:layout/>
              <c:tx>
                <c:rich>
                  <a:bodyPr/>
                  <a:lstStyle/>
                  <a:p>
                    <a:r>
                      <a:rPr lang="en-US" smtClean="0"/>
                      <a:t>62.5%</a:t>
                    </a:r>
                    <a:endParaRPr lang="en-US" dirty="0"/>
                  </a:p>
                </c:rich>
              </c:tx>
              <c:showVal val="1"/>
            </c:dLbl>
            <c:dLbl>
              <c:idx val="2"/>
              <c:layout/>
              <c:tx>
                <c:rich>
                  <a:bodyPr/>
                  <a:lstStyle/>
                  <a:p>
                    <a:r>
                      <a:rPr lang="en-US" smtClean="0"/>
                      <a:t>70.19%</a:t>
                    </a:r>
                    <a:endParaRPr lang="en-US"/>
                  </a:p>
                </c:rich>
              </c:tx>
              <c:showVal val="1"/>
            </c:dLbl>
            <c:showVal val="1"/>
          </c:dLbls>
          <c:cat>
            <c:strRef>
              <c:f>Sheet1!$A$2:$A$4</c:f>
              <c:strCache>
                <c:ptCount val="3"/>
                <c:pt idx="0">
                  <c:v>Jan</c:v>
                </c:pt>
                <c:pt idx="1">
                  <c:v>Feb</c:v>
                </c:pt>
                <c:pt idx="2">
                  <c:v>March</c:v>
                </c:pt>
              </c:strCache>
            </c:strRef>
          </c:cat>
          <c:val>
            <c:numRef>
              <c:f>Sheet1!$B$2:$B$4</c:f>
              <c:numCache>
                <c:formatCode>General</c:formatCode>
                <c:ptCount val="3"/>
                <c:pt idx="0">
                  <c:v>63.94</c:v>
                </c:pt>
                <c:pt idx="1">
                  <c:v>62.5</c:v>
                </c:pt>
                <c:pt idx="2">
                  <c:v>70.19</c:v>
                </c:pt>
              </c:numCache>
            </c:numRef>
          </c:val>
        </c:ser>
        <c:gapWidth val="300"/>
        <c:axId val="75950720"/>
        <c:axId val="75961088"/>
      </c:barChart>
      <c:catAx>
        <c:axId val="75950720"/>
        <c:scaling>
          <c:orientation val="minMax"/>
        </c:scaling>
        <c:axPos val="b"/>
        <c:title>
          <c:tx>
            <c:rich>
              <a:bodyPr/>
              <a:lstStyle/>
              <a:p>
                <a:pPr>
                  <a:defRPr/>
                </a:pPr>
                <a:r>
                  <a:rPr lang="en-IN"/>
                  <a:t>months</a:t>
                </a:r>
              </a:p>
            </c:rich>
          </c:tx>
          <c:layout/>
        </c:title>
        <c:majorTickMark val="none"/>
        <c:tickLblPos val="nextTo"/>
        <c:crossAx val="75961088"/>
        <c:crosses val="autoZero"/>
        <c:auto val="1"/>
        <c:lblAlgn val="ctr"/>
        <c:lblOffset val="100"/>
      </c:catAx>
      <c:valAx>
        <c:axId val="75961088"/>
        <c:scaling>
          <c:orientation val="minMax"/>
        </c:scaling>
        <c:axPos val="l"/>
        <c:majorGridlines/>
        <c:minorGridlines/>
        <c:title>
          <c:tx>
            <c:rich>
              <a:bodyPr/>
              <a:lstStyle/>
              <a:p>
                <a:pPr>
                  <a:defRPr/>
                </a:pPr>
                <a:r>
                  <a:rPr lang="en-IN"/>
                  <a:t>percentage utilised</a:t>
                </a:r>
              </a:p>
            </c:rich>
          </c:tx>
          <c:layout/>
        </c:title>
        <c:numFmt formatCode="General" sourceLinked="1"/>
        <c:tickLblPos val="nextTo"/>
        <c:crossAx val="75950720"/>
        <c:crosses val="autoZero"/>
        <c:crossBetween val="between"/>
      </c:valAx>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16FA09-988B-4472-ACA6-B6E0BF5AC0E0}"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IN"/>
        </a:p>
      </dgm:t>
    </dgm:pt>
    <dgm:pt modelId="{DF19E2E5-4B79-49D0-9620-543734FCF87B}">
      <dgm:prSet phldrT="[Text]"/>
      <dgm:spPr/>
      <dgm:t>
        <a:bodyPr/>
        <a:lstStyle/>
        <a:p>
          <a:r>
            <a:rPr lang="en-US" dirty="0" smtClean="0"/>
            <a:t>1</a:t>
          </a:r>
          <a:endParaRPr lang="en-IN" dirty="0"/>
        </a:p>
      </dgm:t>
    </dgm:pt>
    <dgm:pt modelId="{0164170E-5D34-40A7-83F1-023294252176}" type="parTrans" cxnId="{B956559F-9893-490F-A33F-7F9BFDBDA341}">
      <dgm:prSet/>
      <dgm:spPr/>
      <dgm:t>
        <a:bodyPr/>
        <a:lstStyle/>
        <a:p>
          <a:endParaRPr lang="en-IN"/>
        </a:p>
      </dgm:t>
    </dgm:pt>
    <dgm:pt modelId="{A0B1C966-744E-4365-8E6A-A26A0AF6A20B}" type="sibTrans" cxnId="{B956559F-9893-490F-A33F-7F9BFDBDA341}">
      <dgm:prSet/>
      <dgm:spPr/>
      <dgm:t>
        <a:bodyPr/>
        <a:lstStyle/>
        <a:p>
          <a:endParaRPr lang="en-IN"/>
        </a:p>
      </dgm:t>
    </dgm:pt>
    <dgm:pt modelId="{11F0FD57-E34D-4FC5-A74A-71CC3A368DD5}">
      <dgm:prSet phldrT="[Text]" custT="1"/>
      <dgm:spPr/>
      <dgm:t>
        <a:bodyPr/>
        <a:lstStyle/>
        <a:p>
          <a:r>
            <a:rPr lang="en-IN" sz="1400" b="1" dirty="0" smtClean="0"/>
            <a:t>Pt. </a:t>
          </a:r>
          <a:r>
            <a:rPr lang="en-IN" sz="2400" b="1" dirty="0" smtClean="0"/>
            <a:t>Enters</a:t>
          </a:r>
          <a:r>
            <a:rPr lang="en-IN" sz="1400" b="1" dirty="0" smtClean="0"/>
            <a:t> into the hospital and get himself registered ( front office).</a:t>
          </a:r>
          <a:endParaRPr lang="en-IN" sz="1400" b="1" dirty="0"/>
        </a:p>
      </dgm:t>
    </dgm:pt>
    <dgm:pt modelId="{19D55497-4198-4621-9D4D-E2370836F3F4}" type="parTrans" cxnId="{32F93859-E475-48B5-82C1-C5DC31383C81}">
      <dgm:prSet/>
      <dgm:spPr/>
      <dgm:t>
        <a:bodyPr/>
        <a:lstStyle/>
        <a:p>
          <a:endParaRPr lang="en-IN"/>
        </a:p>
      </dgm:t>
    </dgm:pt>
    <dgm:pt modelId="{D6D8AFF9-1E38-4033-A91B-C6A36397B4C0}" type="sibTrans" cxnId="{32F93859-E475-48B5-82C1-C5DC31383C81}">
      <dgm:prSet/>
      <dgm:spPr/>
      <dgm:t>
        <a:bodyPr/>
        <a:lstStyle/>
        <a:p>
          <a:endParaRPr lang="en-IN"/>
        </a:p>
      </dgm:t>
    </dgm:pt>
    <dgm:pt modelId="{7BE0A7AA-3685-41BF-8367-609E4F527F4B}">
      <dgm:prSet phldrT="[Text]"/>
      <dgm:spPr/>
      <dgm:t>
        <a:bodyPr/>
        <a:lstStyle/>
        <a:p>
          <a:r>
            <a:rPr lang="en-US" dirty="0" smtClean="0"/>
            <a:t>2</a:t>
          </a:r>
          <a:endParaRPr lang="en-IN" dirty="0"/>
        </a:p>
      </dgm:t>
    </dgm:pt>
    <dgm:pt modelId="{9A8147B6-A48A-4326-A358-31F2932BB1EE}" type="parTrans" cxnId="{C5AC7FA1-FF45-436E-BE49-793CD59B21A4}">
      <dgm:prSet/>
      <dgm:spPr/>
      <dgm:t>
        <a:bodyPr/>
        <a:lstStyle/>
        <a:p>
          <a:endParaRPr lang="en-IN"/>
        </a:p>
      </dgm:t>
    </dgm:pt>
    <dgm:pt modelId="{524568DB-CBA1-44BF-8037-C77F014D3C66}" type="sibTrans" cxnId="{C5AC7FA1-FF45-436E-BE49-793CD59B21A4}">
      <dgm:prSet/>
      <dgm:spPr/>
      <dgm:t>
        <a:bodyPr/>
        <a:lstStyle/>
        <a:p>
          <a:endParaRPr lang="en-IN"/>
        </a:p>
      </dgm:t>
    </dgm:pt>
    <dgm:pt modelId="{785AC058-B869-4F4B-B7CD-F1CCA1FCD909}">
      <dgm:prSet phldrT="[Text]"/>
      <dgm:spPr/>
      <dgm:t>
        <a:bodyPr/>
        <a:lstStyle/>
        <a:p>
          <a:r>
            <a:rPr lang="en-IN" b="1" dirty="0" smtClean="0"/>
            <a:t>Financial counselling after consultation with the Dr</a:t>
          </a:r>
          <a:endParaRPr lang="en-IN" b="1" dirty="0"/>
        </a:p>
      </dgm:t>
    </dgm:pt>
    <dgm:pt modelId="{903EBFF2-EDB1-4405-88BC-5C3FA5CC5C92}" type="parTrans" cxnId="{F6D5710B-74A9-4E63-BF1B-7E4CD35C1ACD}">
      <dgm:prSet/>
      <dgm:spPr/>
      <dgm:t>
        <a:bodyPr/>
        <a:lstStyle/>
        <a:p>
          <a:endParaRPr lang="en-IN"/>
        </a:p>
      </dgm:t>
    </dgm:pt>
    <dgm:pt modelId="{AD4479FC-3DDC-48D3-A741-A45793D730BA}" type="sibTrans" cxnId="{F6D5710B-74A9-4E63-BF1B-7E4CD35C1ACD}">
      <dgm:prSet/>
      <dgm:spPr/>
      <dgm:t>
        <a:bodyPr/>
        <a:lstStyle/>
        <a:p>
          <a:endParaRPr lang="en-IN"/>
        </a:p>
      </dgm:t>
    </dgm:pt>
    <dgm:pt modelId="{F6380504-B770-4E8A-852D-A36578D264CE}">
      <dgm:prSet phldrT="[Text]"/>
      <dgm:spPr/>
      <dgm:t>
        <a:bodyPr/>
        <a:lstStyle/>
        <a:p>
          <a:r>
            <a:rPr lang="en-US" dirty="0" smtClean="0"/>
            <a:t>3</a:t>
          </a:r>
          <a:endParaRPr lang="en-IN" dirty="0"/>
        </a:p>
      </dgm:t>
    </dgm:pt>
    <dgm:pt modelId="{54715A34-FDDB-432E-9744-75AEC9E5A71F}" type="parTrans" cxnId="{5DBEBAD1-6F57-486B-88C8-951DC9ABD729}">
      <dgm:prSet/>
      <dgm:spPr/>
      <dgm:t>
        <a:bodyPr/>
        <a:lstStyle/>
        <a:p>
          <a:endParaRPr lang="en-IN"/>
        </a:p>
      </dgm:t>
    </dgm:pt>
    <dgm:pt modelId="{D2ED3FDE-9D24-497A-A630-5C97D8286E0C}" type="sibTrans" cxnId="{5DBEBAD1-6F57-486B-88C8-951DC9ABD729}">
      <dgm:prSet/>
      <dgm:spPr/>
      <dgm:t>
        <a:bodyPr/>
        <a:lstStyle/>
        <a:p>
          <a:endParaRPr lang="en-IN"/>
        </a:p>
      </dgm:t>
    </dgm:pt>
    <dgm:pt modelId="{9AC63186-A736-4A80-98E8-3072B2689346}">
      <dgm:prSet phldrT="[Text]"/>
      <dgm:spPr/>
      <dgm:t>
        <a:bodyPr/>
        <a:lstStyle/>
        <a:p>
          <a:r>
            <a:rPr lang="en-US" b="1" dirty="0" smtClean="0"/>
            <a:t>Advance payment done. Slot is booke</a:t>
          </a:r>
          <a:r>
            <a:rPr lang="en-US" dirty="0" smtClean="0"/>
            <a:t>d.</a:t>
          </a:r>
          <a:endParaRPr lang="en-IN" dirty="0"/>
        </a:p>
      </dgm:t>
    </dgm:pt>
    <dgm:pt modelId="{59DE5334-CF89-44D0-BF54-C7B31788ED41}" type="parTrans" cxnId="{2B50113C-C9B2-4910-BF53-06CDCE07AE53}">
      <dgm:prSet/>
      <dgm:spPr/>
      <dgm:t>
        <a:bodyPr/>
        <a:lstStyle/>
        <a:p>
          <a:endParaRPr lang="en-IN"/>
        </a:p>
      </dgm:t>
    </dgm:pt>
    <dgm:pt modelId="{CB050430-2079-439D-9278-05B7EBA26F8A}" type="sibTrans" cxnId="{2B50113C-C9B2-4910-BF53-06CDCE07AE53}">
      <dgm:prSet/>
      <dgm:spPr/>
      <dgm:t>
        <a:bodyPr/>
        <a:lstStyle/>
        <a:p>
          <a:endParaRPr lang="en-IN"/>
        </a:p>
      </dgm:t>
    </dgm:pt>
    <dgm:pt modelId="{F5FF8AEC-0651-4E9A-AB19-723203641E28}">
      <dgm:prSet phldrT="[Text]"/>
      <dgm:spPr/>
      <dgm:t>
        <a:bodyPr/>
        <a:lstStyle/>
        <a:p>
          <a:r>
            <a:rPr lang="en-US" dirty="0" smtClean="0"/>
            <a:t>4</a:t>
          </a:r>
          <a:endParaRPr lang="en-IN" dirty="0"/>
        </a:p>
      </dgm:t>
    </dgm:pt>
    <dgm:pt modelId="{A295566B-57E6-4AEC-BB2A-CA033394BCAD}" type="parTrans" cxnId="{70C32C79-854B-4747-A637-179AB5891DFD}">
      <dgm:prSet/>
      <dgm:spPr/>
      <dgm:t>
        <a:bodyPr/>
        <a:lstStyle/>
        <a:p>
          <a:endParaRPr lang="en-IN"/>
        </a:p>
      </dgm:t>
    </dgm:pt>
    <dgm:pt modelId="{02DB7881-18C5-4D51-9E39-3E64DEC40FCA}" type="sibTrans" cxnId="{70C32C79-854B-4747-A637-179AB5891DFD}">
      <dgm:prSet/>
      <dgm:spPr/>
      <dgm:t>
        <a:bodyPr/>
        <a:lstStyle/>
        <a:p>
          <a:endParaRPr lang="en-IN"/>
        </a:p>
      </dgm:t>
    </dgm:pt>
    <dgm:pt modelId="{450BAC89-0A85-45F5-9424-A3A7821DD7B7}">
      <dgm:prSet phldrT="[Text]"/>
      <dgm:spPr/>
      <dgm:t>
        <a:bodyPr/>
        <a:lstStyle/>
        <a:p>
          <a:r>
            <a:rPr lang="en-US" dirty="0" smtClean="0"/>
            <a:t>5</a:t>
          </a:r>
          <a:endParaRPr lang="en-IN" dirty="0"/>
        </a:p>
      </dgm:t>
    </dgm:pt>
    <dgm:pt modelId="{2BC00534-B641-4E48-91E2-F5B89A83B6B3}" type="parTrans" cxnId="{FC2FFB3D-D1CD-4D09-A8F7-6373A991BFA6}">
      <dgm:prSet/>
      <dgm:spPr/>
      <dgm:t>
        <a:bodyPr/>
        <a:lstStyle/>
        <a:p>
          <a:endParaRPr lang="en-IN"/>
        </a:p>
      </dgm:t>
    </dgm:pt>
    <dgm:pt modelId="{80256E79-58DE-4A2D-9500-EBF5BFC15593}" type="sibTrans" cxnId="{FC2FFB3D-D1CD-4D09-A8F7-6373A991BFA6}">
      <dgm:prSet/>
      <dgm:spPr/>
      <dgm:t>
        <a:bodyPr/>
        <a:lstStyle/>
        <a:p>
          <a:endParaRPr lang="en-IN"/>
        </a:p>
      </dgm:t>
    </dgm:pt>
    <dgm:pt modelId="{4F527D14-0D57-4F3D-AD69-C9A5981FB155}">
      <dgm:prSet phldrT="[Text]"/>
      <dgm:spPr/>
      <dgm:t>
        <a:bodyPr/>
        <a:lstStyle/>
        <a:p>
          <a:r>
            <a:rPr lang="en-US" b="1" dirty="0" smtClean="0"/>
            <a:t>Patient is admitted in the ward on the scheduled day(CAG) or a day prior( CAP).pre- procedure investigations are carried out.</a:t>
          </a:r>
          <a:endParaRPr lang="en-IN" b="1" dirty="0"/>
        </a:p>
      </dgm:t>
    </dgm:pt>
    <dgm:pt modelId="{A39950DE-01FA-47F6-958D-BD99964A46CD}" type="parTrans" cxnId="{FF684BBC-DAF0-4A65-B94E-E530E033104C}">
      <dgm:prSet/>
      <dgm:spPr/>
      <dgm:t>
        <a:bodyPr/>
        <a:lstStyle/>
        <a:p>
          <a:endParaRPr lang="en-IN"/>
        </a:p>
      </dgm:t>
    </dgm:pt>
    <dgm:pt modelId="{348A78CD-E224-4D12-9B37-4EA426F18A36}" type="sibTrans" cxnId="{FF684BBC-DAF0-4A65-B94E-E530E033104C}">
      <dgm:prSet/>
      <dgm:spPr/>
      <dgm:t>
        <a:bodyPr/>
        <a:lstStyle/>
        <a:p>
          <a:endParaRPr lang="en-IN"/>
        </a:p>
      </dgm:t>
    </dgm:pt>
    <dgm:pt modelId="{9186463F-B60E-42E1-B4BF-59C6290A49C3}">
      <dgm:prSet phldrT="[Text]"/>
      <dgm:spPr/>
      <dgm:t>
        <a:bodyPr/>
        <a:lstStyle/>
        <a:p>
          <a:r>
            <a:rPr lang="en-US" b="1" dirty="0" smtClean="0"/>
            <a:t>Patient’s relative makes final payment.</a:t>
          </a:r>
          <a:endParaRPr lang="en-IN" b="1" dirty="0"/>
        </a:p>
      </dgm:t>
    </dgm:pt>
    <dgm:pt modelId="{F8641FF1-799B-4D48-A6F6-96256832E31C}" type="parTrans" cxnId="{D8166DA1-C586-4315-8C85-A59777723A92}">
      <dgm:prSet/>
      <dgm:spPr/>
      <dgm:t>
        <a:bodyPr/>
        <a:lstStyle/>
        <a:p>
          <a:endParaRPr lang="en-IN"/>
        </a:p>
      </dgm:t>
    </dgm:pt>
    <dgm:pt modelId="{9367BF5F-8D78-414A-8157-D84FEE470587}" type="sibTrans" cxnId="{D8166DA1-C586-4315-8C85-A59777723A92}">
      <dgm:prSet/>
      <dgm:spPr/>
      <dgm:t>
        <a:bodyPr/>
        <a:lstStyle/>
        <a:p>
          <a:endParaRPr lang="en-IN"/>
        </a:p>
      </dgm:t>
    </dgm:pt>
    <dgm:pt modelId="{0CD6CD50-20DA-4C81-878D-BEC5736EF73D}">
      <dgm:prSet phldrT="[Text]"/>
      <dgm:spPr/>
      <dgm:t>
        <a:bodyPr/>
        <a:lstStyle/>
        <a:p>
          <a:r>
            <a:rPr lang="en-IN" b="1" dirty="0" smtClean="0"/>
            <a:t>Cath Lab Co-ordinator completes documentation( Consent form/checklist).</a:t>
          </a:r>
          <a:endParaRPr lang="en-IN" b="1" dirty="0"/>
        </a:p>
      </dgm:t>
    </dgm:pt>
    <dgm:pt modelId="{DBAED4DD-0BD3-4ED4-9E9E-5895B2D4EE9F}" type="parTrans" cxnId="{55848790-8511-45BD-8403-E29F0ACC52D2}">
      <dgm:prSet/>
      <dgm:spPr/>
      <dgm:t>
        <a:bodyPr/>
        <a:lstStyle/>
        <a:p>
          <a:endParaRPr lang="en-IN"/>
        </a:p>
      </dgm:t>
    </dgm:pt>
    <dgm:pt modelId="{D2C22F1C-F4E3-4607-9C36-1017DD4D7ABA}" type="sibTrans" cxnId="{55848790-8511-45BD-8403-E29F0ACC52D2}">
      <dgm:prSet/>
      <dgm:spPr/>
      <dgm:t>
        <a:bodyPr/>
        <a:lstStyle/>
        <a:p>
          <a:endParaRPr lang="en-IN"/>
        </a:p>
      </dgm:t>
    </dgm:pt>
    <dgm:pt modelId="{681B0571-3319-4FC6-BBB5-42BDCE7B7A5D}">
      <dgm:prSet phldrT="[Text]"/>
      <dgm:spPr/>
      <dgm:t>
        <a:bodyPr/>
        <a:lstStyle/>
        <a:p>
          <a:r>
            <a:rPr lang="en-US" b="1" dirty="0" smtClean="0"/>
            <a:t>Other departments are informed( F&amp;B, Pharmacy).</a:t>
          </a:r>
          <a:endParaRPr lang="en-IN" b="1" dirty="0"/>
        </a:p>
      </dgm:t>
    </dgm:pt>
    <dgm:pt modelId="{E5B9DC50-4FAD-43A7-A5FD-9932D4ED9A27}" type="parTrans" cxnId="{25D4E281-0ED2-418C-8242-3D443CAC1004}">
      <dgm:prSet/>
      <dgm:spPr/>
      <dgm:t>
        <a:bodyPr/>
        <a:lstStyle/>
        <a:p>
          <a:endParaRPr lang="en-IN"/>
        </a:p>
      </dgm:t>
    </dgm:pt>
    <dgm:pt modelId="{7C41FC25-1DE9-43B2-A128-8B48761E9867}" type="sibTrans" cxnId="{25D4E281-0ED2-418C-8242-3D443CAC1004}">
      <dgm:prSet/>
      <dgm:spPr/>
      <dgm:t>
        <a:bodyPr/>
        <a:lstStyle/>
        <a:p>
          <a:endParaRPr lang="en-IN"/>
        </a:p>
      </dgm:t>
    </dgm:pt>
    <dgm:pt modelId="{ADCBA4CF-2880-4D5D-8256-6AAC938B9C12}" type="pres">
      <dgm:prSet presAssocID="{8F16FA09-988B-4472-ACA6-B6E0BF5AC0E0}" presName="linearFlow" presStyleCnt="0">
        <dgm:presLayoutVars>
          <dgm:dir/>
          <dgm:animLvl val="lvl"/>
          <dgm:resizeHandles val="exact"/>
        </dgm:presLayoutVars>
      </dgm:prSet>
      <dgm:spPr/>
      <dgm:t>
        <a:bodyPr/>
        <a:lstStyle/>
        <a:p>
          <a:endParaRPr lang="en-IN"/>
        </a:p>
      </dgm:t>
    </dgm:pt>
    <dgm:pt modelId="{7DA8986E-61C0-4D96-8F44-36FA010179CA}" type="pres">
      <dgm:prSet presAssocID="{DF19E2E5-4B79-49D0-9620-543734FCF87B}" presName="composite" presStyleCnt="0"/>
      <dgm:spPr/>
    </dgm:pt>
    <dgm:pt modelId="{D7411412-6BEE-4CFF-AA50-5A99ED9A3852}" type="pres">
      <dgm:prSet presAssocID="{DF19E2E5-4B79-49D0-9620-543734FCF87B}" presName="parentText" presStyleLbl="alignNode1" presStyleIdx="0" presStyleCnt="5">
        <dgm:presLayoutVars>
          <dgm:chMax val="1"/>
          <dgm:bulletEnabled val="1"/>
        </dgm:presLayoutVars>
      </dgm:prSet>
      <dgm:spPr/>
      <dgm:t>
        <a:bodyPr/>
        <a:lstStyle/>
        <a:p>
          <a:endParaRPr lang="en-IN"/>
        </a:p>
      </dgm:t>
    </dgm:pt>
    <dgm:pt modelId="{5C7F9E39-B05C-4706-9551-5CC4731502D6}" type="pres">
      <dgm:prSet presAssocID="{DF19E2E5-4B79-49D0-9620-543734FCF87B}" presName="descendantText" presStyleLbl="alignAcc1" presStyleIdx="0" presStyleCnt="5">
        <dgm:presLayoutVars>
          <dgm:bulletEnabled val="1"/>
        </dgm:presLayoutVars>
      </dgm:prSet>
      <dgm:spPr/>
      <dgm:t>
        <a:bodyPr/>
        <a:lstStyle/>
        <a:p>
          <a:endParaRPr lang="en-IN"/>
        </a:p>
      </dgm:t>
    </dgm:pt>
    <dgm:pt modelId="{19B347CF-FEF1-4510-B020-71164A2BA36D}" type="pres">
      <dgm:prSet presAssocID="{A0B1C966-744E-4365-8E6A-A26A0AF6A20B}" presName="sp" presStyleCnt="0"/>
      <dgm:spPr/>
    </dgm:pt>
    <dgm:pt modelId="{D8896985-133A-4E32-ABB7-DA64A77E08C7}" type="pres">
      <dgm:prSet presAssocID="{7BE0A7AA-3685-41BF-8367-609E4F527F4B}" presName="composite" presStyleCnt="0"/>
      <dgm:spPr/>
    </dgm:pt>
    <dgm:pt modelId="{8634CE6C-E14E-455C-88FE-EF5DDA0A4C6F}" type="pres">
      <dgm:prSet presAssocID="{7BE0A7AA-3685-41BF-8367-609E4F527F4B}" presName="parentText" presStyleLbl="alignNode1" presStyleIdx="1" presStyleCnt="5">
        <dgm:presLayoutVars>
          <dgm:chMax val="1"/>
          <dgm:bulletEnabled val="1"/>
        </dgm:presLayoutVars>
      </dgm:prSet>
      <dgm:spPr/>
      <dgm:t>
        <a:bodyPr/>
        <a:lstStyle/>
        <a:p>
          <a:endParaRPr lang="en-IN"/>
        </a:p>
      </dgm:t>
    </dgm:pt>
    <dgm:pt modelId="{CD88B470-AFAF-4A21-A5A8-39792A78623B}" type="pres">
      <dgm:prSet presAssocID="{7BE0A7AA-3685-41BF-8367-609E4F527F4B}" presName="descendantText" presStyleLbl="alignAcc1" presStyleIdx="1" presStyleCnt="5">
        <dgm:presLayoutVars>
          <dgm:bulletEnabled val="1"/>
        </dgm:presLayoutVars>
      </dgm:prSet>
      <dgm:spPr/>
      <dgm:t>
        <a:bodyPr/>
        <a:lstStyle/>
        <a:p>
          <a:endParaRPr lang="en-IN"/>
        </a:p>
      </dgm:t>
    </dgm:pt>
    <dgm:pt modelId="{E43D9645-BCF8-4A7B-8A4B-EE6DD93874B0}" type="pres">
      <dgm:prSet presAssocID="{524568DB-CBA1-44BF-8037-C77F014D3C66}" presName="sp" presStyleCnt="0"/>
      <dgm:spPr/>
    </dgm:pt>
    <dgm:pt modelId="{4669E4A2-3695-4B1D-83A5-0C3313A325DC}" type="pres">
      <dgm:prSet presAssocID="{F6380504-B770-4E8A-852D-A36578D264CE}" presName="composite" presStyleCnt="0"/>
      <dgm:spPr/>
    </dgm:pt>
    <dgm:pt modelId="{D8115959-FDB6-41EF-AEEF-4D75DF957608}" type="pres">
      <dgm:prSet presAssocID="{F6380504-B770-4E8A-852D-A36578D264CE}" presName="parentText" presStyleLbl="alignNode1" presStyleIdx="2" presStyleCnt="5">
        <dgm:presLayoutVars>
          <dgm:chMax val="1"/>
          <dgm:bulletEnabled val="1"/>
        </dgm:presLayoutVars>
      </dgm:prSet>
      <dgm:spPr/>
      <dgm:t>
        <a:bodyPr/>
        <a:lstStyle/>
        <a:p>
          <a:endParaRPr lang="en-IN"/>
        </a:p>
      </dgm:t>
    </dgm:pt>
    <dgm:pt modelId="{7CE11F05-EE98-42F3-9833-CBCD16656229}" type="pres">
      <dgm:prSet presAssocID="{F6380504-B770-4E8A-852D-A36578D264CE}" presName="descendantText" presStyleLbl="alignAcc1" presStyleIdx="2" presStyleCnt="5">
        <dgm:presLayoutVars>
          <dgm:bulletEnabled val="1"/>
        </dgm:presLayoutVars>
      </dgm:prSet>
      <dgm:spPr/>
      <dgm:t>
        <a:bodyPr/>
        <a:lstStyle/>
        <a:p>
          <a:endParaRPr lang="en-IN"/>
        </a:p>
      </dgm:t>
    </dgm:pt>
    <dgm:pt modelId="{2E4336C4-8EF9-468B-8E4B-D3B25818F995}" type="pres">
      <dgm:prSet presAssocID="{D2ED3FDE-9D24-497A-A630-5C97D8286E0C}" presName="sp" presStyleCnt="0"/>
      <dgm:spPr/>
    </dgm:pt>
    <dgm:pt modelId="{C69D0683-671B-4238-A7F3-F0F99A7C77F0}" type="pres">
      <dgm:prSet presAssocID="{F5FF8AEC-0651-4E9A-AB19-723203641E28}" presName="composite" presStyleCnt="0"/>
      <dgm:spPr/>
    </dgm:pt>
    <dgm:pt modelId="{6708AFA9-5DE9-43E9-AF1C-DDC95ED0A984}" type="pres">
      <dgm:prSet presAssocID="{F5FF8AEC-0651-4E9A-AB19-723203641E28}" presName="parentText" presStyleLbl="alignNode1" presStyleIdx="3" presStyleCnt="5">
        <dgm:presLayoutVars>
          <dgm:chMax val="1"/>
          <dgm:bulletEnabled val="1"/>
        </dgm:presLayoutVars>
      </dgm:prSet>
      <dgm:spPr/>
      <dgm:t>
        <a:bodyPr/>
        <a:lstStyle/>
        <a:p>
          <a:endParaRPr lang="en-IN"/>
        </a:p>
      </dgm:t>
    </dgm:pt>
    <dgm:pt modelId="{BED1879B-0417-4A39-AAF7-ACCB3699A17F}" type="pres">
      <dgm:prSet presAssocID="{F5FF8AEC-0651-4E9A-AB19-723203641E28}" presName="descendantText" presStyleLbl="alignAcc1" presStyleIdx="3" presStyleCnt="5">
        <dgm:presLayoutVars>
          <dgm:bulletEnabled val="1"/>
        </dgm:presLayoutVars>
      </dgm:prSet>
      <dgm:spPr/>
      <dgm:t>
        <a:bodyPr/>
        <a:lstStyle/>
        <a:p>
          <a:endParaRPr lang="en-IN"/>
        </a:p>
      </dgm:t>
    </dgm:pt>
    <dgm:pt modelId="{B3BBA50C-C246-402F-8C3F-FC476805951D}" type="pres">
      <dgm:prSet presAssocID="{02DB7881-18C5-4D51-9E39-3E64DEC40FCA}" presName="sp" presStyleCnt="0"/>
      <dgm:spPr/>
    </dgm:pt>
    <dgm:pt modelId="{5394BAA4-E206-4708-87D0-F36409A115D1}" type="pres">
      <dgm:prSet presAssocID="{450BAC89-0A85-45F5-9424-A3A7821DD7B7}" presName="composite" presStyleCnt="0"/>
      <dgm:spPr/>
    </dgm:pt>
    <dgm:pt modelId="{AA591998-6D3C-4C4C-A06A-479696865A09}" type="pres">
      <dgm:prSet presAssocID="{450BAC89-0A85-45F5-9424-A3A7821DD7B7}" presName="parentText" presStyleLbl="alignNode1" presStyleIdx="4" presStyleCnt="5">
        <dgm:presLayoutVars>
          <dgm:chMax val="1"/>
          <dgm:bulletEnabled val="1"/>
        </dgm:presLayoutVars>
      </dgm:prSet>
      <dgm:spPr/>
      <dgm:t>
        <a:bodyPr/>
        <a:lstStyle/>
        <a:p>
          <a:endParaRPr lang="en-IN"/>
        </a:p>
      </dgm:t>
    </dgm:pt>
    <dgm:pt modelId="{B63CEDFF-E7EE-498B-9521-E88279D56943}" type="pres">
      <dgm:prSet presAssocID="{450BAC89-0A85-45F5-9424-A3A7821DD7B7}" presName="descendantText" presStyleLbl="alignAcc1" presStyleIdx="4" presStyleCnt="5">
        <dgm:presLayoutVars>
          <dgm:bulletEnabled val="1"/>
        </dgm:presLayoutVars>
      </dgm:prSet>
      <dgm:spPr/>
      <dgm:t>
        <a:bodyPr/>
        <a:lstStyle/>
        <a:p>
          <a:endParaRPr lang="en-IN"/>
        </a:p>
      </dgm:t>
    </dgm:pt>
  </dgm:ptLst>
  <dgm:cxnLst>
    <dgm:cxn modelId="{70C32C79-854B-4747-A637-179AB5891DFD}" srcId="{8F16FA09-988B-4472-ACA6-B6E0BF5AC0E0}" destId="{F5FF8AEC-0651-4E9A-AB19-723203641E28}" srcOrd="3" destOrd="0" parTransId="{A295566B-57E6-4AEC-BB2A-CA033394BCAD}" sibTransId="{02DB7881-18C5-4D51-9E39-3E64DEC40FCA}"/>
    <dgm:cxn modelId="{FF684BBC-DAF0-4A65-B94E-E530E033104C}" srcId="{F5FF8AEC-0651-4E9A-AB19-723203641E28}" destId="{4F527D14-0D57-4F3D-AD69-C9A5981FB155}" srcOrd="0" destOrd="0" parTransId="{A39950DE-01FA-47F6-958D-BD99964A46CD}" sibTransId="{348A78CD-E224-4D12-9B37-4EA426F18A36}"/>
    <dgm:cxn modelId="{2B49203B-EFF6-4316-ADD6-FA6867824EB2}" type="presOf" srcId="{8F16FA09-988B-4472-ACA6-B6E0BF5AC0E0}" destId="{ADCBA4CF-2880-4D5D-8256-6AAC938B9C12}" srcOrd="0" destOrd="0" presId="urn:microsoft.com/office/officeart/2005/8/layout/chevron2"/>
    <dgm:cxn modelId="{5DBEBAD1-6F57-486B-88C8-951DC9ABD729}" srcId="{8F16FA09-988B-4472-ACA6-B6E0BF5AC0E0}" destId="{F6380504-B770-4E8A-852D-A36578D264CE}" srcOrd="2" destOrd="0" parTransId="{54715A34-FDDB-432E-9744-75AEC9E5A71F}" sibTransId="{D2ED3FDE-9D24-497A-A630-5C97D8286E0C}"/>
    <dgm:cxn modelId="{E04842A7-9B3F-4BC1-B62B-9F14FAAE9806}" type="presOf" srcId="{0CD6CD50-20DA-4C81-878D-BEC5736EF73D}" destId="{B63CEDFF-E7EE-498B-9521-E88279D56943}" srcOrd="0" destOrd="0" presId="urn:microsoft.com/office/officeart/2005/8/layout/chevron2"/>
    <dgm:cxn modelId="{45E74F42-328D-47EB-9E70-5FF3D638B47E}" type="presOf" srcId="{785AC058-B869-4F4B-B7CD-F1CCA1FCD909}" destId="{CD88B470-AFAF-4A21-A5A8-39792A78623B}" srcOrd="0" destOrd="0" presId="urn:microsoft.com/office/officeart/2005/8/layout/chevron2"/>
    <dgm:cxn modelId="{C5AC7FA1-FF45-436E-BE49-793CD59B21A4}" srcId="{8F16FA09-988B-4472-ACA6-B6E0BF5AC0E0}" destId="{7BE0A7AA-3685-41BF-8367-609E4F527F4B}" srcOrd="1" destOrd="0" parTransId="{9A8147B6-A48A-4326-A358-31F2932BB1EE}" sibTransId="{524568DB-CBA1-44BF-8037-C77F014D3C66}"/>
    <dgm:cxn modelId="{F6D5710B-74A9-4E63-BF1B-7E4CD35C1ACD}" srcId="{7BE0A7AA-3685-41BF-8367-609E4F527F4B}" destId="{785AC058-B869-4F4B-B7CD-F1CCA1FCD909}" srcOrd="0" destOrd="0" parTransId="{903EBFF2-EDB1-4405-88BC-5C3FA5CC5C92}" sibTransId="{AD4479FC-3DDC-48D3-A741-A45793D730BA}"/>
    <dgm:cxn modelId="{4B5533DA-45EC-4E17-BD1F-68B13DEE32FA}" type="presOf" srcId="{F5FF8AEC-0651-4E9A-AB19-723203641E28}" destId="{6708AFA9-5DE9-43E9-AF1C-DDC95ED0A984}" srcOrd="0" destOrd="0" presId="urn:microsoft.com/office/officeart/2005/8/layout/chevron2"/>
    <dgm:cxn modelId="{A886D8B0-0391-45CF-92D9-4F831CC33F01}" type="presOf" srcId="{9186463F-B60E-42E1-B4BF-59C6290A49C3}" destId="{BED1879B-0417-4A39-AAF7-ACCB3699A17F}" srcOrd="0" destOrd="1" presId="urn:microsoft.com/office/officeart/2005/8/layout/chevron2"/>
    <dgm:cxn modelId="{D8166DA1-C586-4315-8C85-A59777723A92}" srcId="{F5FF8AEC-0651-4E9A-AB19-723203641E28}" destId="{9186463F-B60E-42E1-B4BF-59C6290A49C3}" srcOrd="1" destOrd="0" parTransId="{F8641FF1-799B-4D48-A6F6-96256832E31C}" sibTransId="{9367BF5F-8D78-414A-8157-D84FEE470587}"/>
    <dgm:cxn modelId="{2B50113C-C9B2-4910-BF53-06CDCE07AE53}" srcId="{F6380504-B770-4E8A-852D-A36578D264CE}" destId="{9AC63186-A736-4A80-98E8-3072B2689346}" srcOrd="0" destOrd="0" parTransId="{59DE5334-CF89-44D0-BF54-C7B31788ED41}" sibTransId="{CB050430-2079-439D-9278-05B7EBA26F8A}"/>
    <dgm:cxn modelId="{55848790-8511-45BD-8403-E29F0ACC52D2}" srcId="{450BAC89-0A85-45F5-9424-A3A7821DD7B7}" destId="{0CD6CD50-20DA-4C81-878D-BEC5736EF73D}" srcOrd="0" destOrd="0" parTransId="{DBAED4DD-0BD3-4ED4-9E9E-5895B2D4EE9F}" sibTransId="{D2C22F1C-F4E3-4607-9C36-1017DD4D7ABA}"/>
    <dgm:cxn modelId="{B956559F-9893-490F-A33F-7F9BFDBDA341}" srcId="{8F16FA09-988B-4472-ACA6-B6E0BF5AC0E0}" destId="{DF19E2E5-4B79-49D0-9620-543734FCF87B}" srcOrd="0" destOrd="0" parTransId="{0164170E-5D34-40A7-83F1-023294252176}" sibTransId="{A0B1C966-744E-4365-8E6A-A26A0AF6A20B}"/>
    <dgm:cxn modelId="{2CEEBBB1-B380-4D82-98EF-88C6F4153A64}" type="presOf" srcId="{450BAC89-0A85-45F5-9424-A3A7821DD7B7}" destId="{AA591998-6D3C-4C4C-A06A-479696865A09}" srcOrd="0" destOrd="0" presId="urn:microsoft.com/office/officeart/2005/8/layout/chevron2"/>
    <dgm:cxn modelId="{32F93859-E475-48B5-82C1-C5DC31383C81}" srcId="{DF19E2E5-4B79-49D0-9620-543734FCF87B}" destId="{11F0FD57-E34D-4FC5-A74A-71CC3A368DD5}" srcOrd="0" destOrd="0" parTransId="{19D55497-4198-4621-9D4D-E2370836F3F4}" sibTransId="{D6D8AFF9-1E38-4033-A91B-C6A36397B4C0}"/>
    <dgm:cxn modelId="{FC2FFB3D-D1CD-4D09-A8F7-6373A991BFA6}" srcId="{8F16FA09-988B-4472-ACA6-B6E0BF5AC0E0}" destId="{450BAC89-0A85-45F5-9424-A3A7821DD7B7}" srcOrd="4" destOrd="0" parTransId="{2BC00534-B641-4E48-91E2-F5B89A83B6B3}" sibTransId="{80256E79-58DE-4A2D-9500-EBF5BFC15593}"/>
    <dgm:cxn modelId="{64C59361-C459-4DB4-B204-17B4B393C0FF}" type="presOf" srcId="{7BE0A7AA-3685-41BF-8367-609E4F527F4B}" destId="{8634CE6C-E14E-455C-88FE-EF5DDA0A4C6F}" srcOrd="0" destOrd="0" presId="urn:microsoft.com/office/officeart/2005/8/layout/chevron2"/>
    <dgm:cxn modelId="{25D4E281-0ED2-418C-8242-3D443CAC1004}" srcId="{450BAC89-0A85-45F5-9424-A3A7821DD7B7}" destId="{681B0571-3319-4FC6-BBB5-42BDCE7B7A5D}" srcOrd="1" destOrd="0" parTransId="{E5B9DC50-4FAD-43A7-A5FD-9932D4ED9A27}" sibTransId="{7C41FC25-1DE9-43B2-A128-8B48761E9867}"/>
    <dgm:cxn modelId="{4A817C2B-1D3C-4EA9-8A65-559818DDCFF4}" type="presOf" srcId="{4F527D14-0D57-4F3D-AD69-C9A5981FB155}" destId="{BED1879B-0417-4A39-AAF7-ACCB3699A17F}" srcOrd="0" destOrd="0" presId="urn:microsoft.com/office/officeart/2005/8/layout/chevron2"/>
    <dgm:cxn modelId="{96B123A8-7D04-4DA4-84D9-7E6362AFFA20}" type="presOf" srcId="{9AC63186-A736-4A80-98E8-3072B2689346}" destId="{7CE11F05-EE98-42F3-9833-CBCD16656229}" srcOrd="0" destOrd="0" presId="urn:microsoft.com/office/officeart/2005/8/layout/chevron2"/>
    <dgm:cxn modelId="{EF8217A3-46D0-4C44-8B45-B01C89F36CD5}" type="presOf" srcId="{F6380504-B770-4E8A-852D-A36578D264CE}" destId="{D8115959-FDB6-41EF-AEEF-4D75DF957608}" srcOrd="0" destOrd="0" presId="urn:microsoft.com/office/officeart/2005/8/layout/chevron2"/>
    <dgm:cxn modelId="{009A4352-BF12-4126-987A-E041D215785A}" type="presOf" srcId="{681B0571-3319-4FC6-BBB5-42BDCE7B7A5D}" destId="{B63CEDFF-E7EE-498B-9521-E88279D56943}" srcOrd="0" destOrd="1" presId="urn:microsoft.com/office/officeart/2005/8/layout/chevron2"/>
    <dgm:cxn modelId="{43D9253F-7F3B-48C2-B030-76E9C0941A10}" type="presOf" srcId="{11F0FD57-E34D-4FC5-A74A-71CC3A368DD5}" destId="{5C7F9E39-B05C-4706-9551-5CC4731502D6}" srcOrd="0" destOrd="0" presId="urn:microsoft.com/office/officeart/2005/8/layout/chevron2"/>
    <dgm:cxn modelId="{2342F756-D0C8-4BBD-BE65-B55383214EAD}" type="presOf" srcId="{DF19E2E5-4B79-49D0-9620-543734FCF87B}" destId="{D7411412-6BEE-4CFF-AA50-5A99ED9A3852}" srcOrd="0" destOrd="0" presId="urn:microsoft.com/office/officeart/2005/8/layout/chevron2"/>
    <dgm:cxn modelId="{BC2E1E90-0228-4A80-A470-7933765E4C8A}" type="presParOf" srcId="{ADCBA4CF-2880-4D5D-8256-6AAC938B9C12}" destId="{7DA8986E-61C0-4D96-8F44-36FA010179CA}" srcOrd="0" destOrd="0" presId="urn:microsoft.com/office/officeart/2005/8/layout/chevron2"/>
    <dgm:cxn modelId="{E1E0E5A2-89AA-4740-B861-6A036BBE8317}" type="presParOf" srcId="{7DA8986E-61C0-4D96-8F44-36FA010179CA}" destId="{D7411412-6BEE-4CFF-AA50-5A99ED9A3852}" srcOrd="0" destOrd="0" presId="urn:microsoft.com/office/officeart/2005/8/layout/chevron2"/>
    <dgm:cxn modelId="{489F0D36-D2B8-46D5-9494-BC8FE41DE5D3}" type="presParOf" srcId="{7DA8986E-61C0-4D96-8F44-36FA010179CA}" destId="{5C7F9E39-B05C-4706-9551-5CC4731502D6}" srcOrd="1" destOrd="0" presId="urn:microsoft.com/office/officeart/2005/8/layout/chevron2"/>
    <dgm:cxn modelId="{30518C88-6FD2-4B28-85CD-7B1B766F2F41}" type="presParOf" srcId="{ADCBA4CF-2880-4D5D-8256-6AAC938B9C12}" destId="{19B347CF-FEF1-4510-B020-71164A2BA36D}" srcOrd="1" destOrd="0" presId="urn:microsoft.com/office/officeart/2005/8/layout/chevron2"/>
    <dgm:cxn modelId="{A182090C-5B15-4D0F-9811-59B0ADB74C68}" type="presParOf" srcId="{ADCBA4CF-2880-4D5D-8256-6AAC938B9C12}" destId="{D8896985-133A-4E32-ABB7-DA64A77E08C7}" srcOrd="2" destOrd="0" presId="urn:microsoft.com/office/officeart/2005/8/layout/chevron2"/>
    <dgm:cxn modelId="{57F0122E-6080-4BA6-BBD2-B51D7D0C3CC5}" type="presParOf" srcId="{D8896985-133A-4E32-ABB7-DA64A77E08C7}" destId="{8634CE6C-E14E-455C-88FE-EF5DDA0A4C6F}" srcOrd="0" destOrd="0" presId="urn:microsoft.com/office/officeart/2005/8/layout/chevron2"/>
    <dgm:cxn modelId="{4272A06D-A116-44FE-AD4B-DE4757BAB51A}" type="presParOf" srcId="{D8896985-133A-4E32-ABB7-DA64A77E08C7}" destId="{CD88B470-AFAF-4A21-A5A8-39792A78623B}" srcOrd="1" destOrd="0" presId="urn:microsoft.com/office/officeart/2005/8/layout/chevron2"/>
    <dgm:cxn modelId="{6227F729-E465-459F-AFEB-F6D7557398F8}" type="presParOf" srcId="{ADCBA4CF-2880-4D5D-8256-6AAC938B9C12}" destId="{E43D9645-BCF8-4A7B-8A4B-EE6DD93874B0}" srcOrd="3" destOrd="0" presId="urn:microsoft.com/office/officeart/2005/8/layout/chevron2"/>
    <dgm:cxn modelId="{5F8D04E0-944E-4271-BE4E-FC1A51A7190D}" type="presParOf" srcId="{ADCBA4CF-2880-4D5D-8256-6AAC938B9C12}" destId="{4669E4A2-3695-4B1D-83A5-0C3313A325DC}" srcOrd="4" destOrd="0" presId="urn:microsoft.com/office/officeart/2005/8/layout/chevron2"/>
    <dgm:cxn modelId="{0E9DB6AD-2E53-413D-B728-4C4AD2024831}" type="presParOf" srcId="{4669E4A2-3695-4B1D-83A5-0C3313A325DC}" destId="{D8115959-FDB6-41EF-AEEF-4D75DF957608}" srcOrd="0" destOrd="0" presId="urn:microsoft.com/office/officeart/2005/8/layout/chevron2"/>
    <dgm:cxn modelId="{8AD3724B-D41A-4F34-B2D1-F30CC901B32E}" type="presParOf" srcId="{4669E4A2-3695-4B1D-83A5-0C3313A325DC}" destId="{7CE11F05-EE98-42F3-9833-CBCD16656229}" srcOrd="1" destOrd="0" presId="urn:microsoft.com/office/officeart/2005/8/layout/chevron2"/>
    <dgm:cxn modelId="{6966CD6A-163B-47C2-A995-6B6A06DF8218}" type="presParOf" srcId="{ADCBA4CF-2880-4D5D-8256-6AAC938B9C12}" destId="{2E4336C4-8EF9-468B-8E4B-D3B25818F995}" srcOrd="5" destOrd="0" presId="urn:microsoft.com/office/officeart/2005/8/layout/chevron2"/>
    <dgm:cxn modelId="{E352DDA9-B73D-4881-BB56-81ECC439A148}" type="presParOf" srcId="{ADCBA4CF-2880-4D5D-8256-6AAC938B9C12}" destId="{C69D0683-671B-4238-A7F3-F0F99A7C77F0}" srcOrd="6" destOrd="0" presId="urn:microsoft.com/office/officeart/2005/8/layout/chevron2"/>
    <dgm:cxn modelId="{B8545EB1-C215-4B0A-A4C2-02292D5E8F6B}" type="presParOf" srcId="{C69D0683-671B-4238-A7F3-F0F99A7C77F0}" destId="{6708AFA9-5DE9-43E9-AF1C-DDC95ED0A984}" srcOrd="0" destOrd="0" presId="urn:microsoft.com/office/officeart/2005/8/layout/chevron2"/>
    <dgm:cxn modelId="{A13320A4-EF55-472A-8269-B3E512F6A608}" type="presParOf" srcId="{C69D0683-671B-4238-A7F3-F0F99A7C77F0}" destId="{BED1879B-0417-4A39-AAF7-ACCB3699A17F}" srcOrd="1" destOrd="0" presId="urn:microsoft.com/office/officeart/2005/8/layout/chevron2"/>
    <dgm:cxn modelId="{3DC4120C-29D3-408C-A1CA-CB75B405277E}" type="presParOf" srcId="{ADCBA4CF-2880-4D5D-8256-6AAC938B9C12}" destId="{B3BBA50C-C246-402F-8C3F-FC476805951D}" srcOrd="7" destOrd="0" presId="urn:microsoft.com/office/officeart/2005/8/layout/chevron2"/>
    <dgm:cxn modelId="{65FFF147-34C0-4058-9A2D-815BEDF7160B}" type="presParOf" srcId="{ADCBA4CF-2880-4D5D-8256-6AAC938B9C12}" destId="{5394BAA4-E206-4708-87D0-F36409A115D1}" srcOrd="8" destOrd="0" presId="urn:microsoft.com/office/officeart/2005/8/layout/chevron2"/>
    <dgm:cxn modelId="{6B645011-C3D9-4035-A446-E07706C96C5C}" type="presParOf" srcId="{5394BAA4-E206-4708-87D0-F36409A115D1}" destId="{AA591998-6D3C-4C4C-A06A-479696865A09}" srcOrd="0" destOrd="0" presId="urn:microsoft.com/office/officeart/2005/8/layout/chevron2"/>
    <dgm:cxn modelId="{09691965-4AD0-4AC4-852E-9EA76381E811}" type="presParOf" srcId="{5394BAA4-E206-4708-87D0-F36409A115D1}" destId="{B63CEDFF-E7EE-498B-9521-E88279D5694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CE3B63-24AF-45A7-995B-BC40E97F452E}"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IN"/>
        </a:p>
      </dgm:t>
    </dgm:pt>
    <dgm:pt modelId="{4C228E47-BDFD-4C5A-8659-B4B5C1888B0D}">
      <dgm:prSet phldrT="[Text]"/>
      <dgm:spPr/>
      <dgm:t>
        <a:bodyPr/>
        <a:lstStyle/>
        <a:p>
          <a:r>
            <a:rPr lang="en-US" dirty="0" smtClean="0"/>
            <a:t>7</a:t>
          </a:r>
          <a:endParaRPr lang="en-IN" dirty="0"/>
        </a:p>
      </dgm:t>
    </dgm:pt>
    <dgm:pt modelId="{FAD34C00-B8B2-479B-BF92-D9F2C6C651D4}" type="parTrans" cxnId="{CB099F32-1487-4F75-B9E8-ADC5C9F0036E}">
      <dgm:prSet/>
      <dgm:spPr/>
      <dgm:t>
        <a:bodyPr/>
        <a:lstStyle/>
        <a:p>
          <a:endParaRPr lang="en-IN"/>
        </a:p>
      </dgm:t>
    </dgm:pt>
    <dgm:pt modelId="{6117EDE6-2D12-4C3D-8F7C-3876AB9682C0}" type="sibTrans" cxnId="{CB099F32-1487-4F75-B9E8-ADC5C9F0036E}">
      <dgm:prSet/>
      <dgm:spPr/>
      <dgm:t>
        <a:bodyPr/>
        <a:lstStyle/>
        <a:p>
          <a:endParaRPr lang="en-IN"/>
        </a:p>
      </dgm:t>
    </dgm:pt>
    <dgm:pt modelId="{3F74EAF9-A74C-402B-8D3B-71D15DE1D574}">
      <dgm:prSet phldrT="[Text]"/>
      <dgm:spPr/>
      <dgm:t>
        <a:bodyPr/>
        <a:lstStyle/>
        <a:p>
          <a:r>
            <a:rPr lang="en-US" b="1" dirty="0" smtClean="0"/>
            <a:t>After all vitals are stable, patient is shifted back to the wards</a:t>
          </a:r>
          <a:endParaRPr lang="en-IN" b="1" dirty="0"/>
        </a:p>
      </dgm:t>
    </dgm:pt>
    <dgm:pt modelId="{DF56A7D0-AD6D-4628-A23F-1C3F46E6AF1C}" type="parTrans" cxnId="{D4354184-A307-42AC-96A4-39C72E075603}">
      <dgm:prSet/>
      <dgm:spPr/>
      <dgm:t>
        <a:bodyPr/>
        <a:lstStyle/>
        <a:p>
          <a:endParaRPr lang="en-IN"/>
        </a:p>
      </dgm:t>
    </dgm:pt>
    <dgm:pt modelId="{719967A4-33E3-4526-9032-008632F5BE91}" type="sibTrans" cxnId="{D4354184-A307-42AC-96A4-39C72E075603}">
      <dgm:prSet/>
      <dgm:spPr/>
      <dgm:t>
        <a:bodyPr/>
        <a:lstStyle/>
        <a:p>
          <a:endParaRPr lang="en-IN"/>
        </a:p>
      </dgm:t>
    </dgm:pt>
    <dgm:pt modelId="{C6B61F0A-B43A-4792-86C6-D9F499CB783F}">
      <dgm:prSet phldrT="[Text]"/>
      <dgm:spPr/>
      <dgm:t>
        <a:bodyPr/>
        <a:lstStyle/>
        <a:p>
          <a:r>
            <a:rPr lang="en-US" dirty="0" smtClean="0"/>
            <a:t>8</a:t>
          </a:r>
          <a:endParaRPr lang="en-IN" dirty="0"/>
        </a:p>
      </dgm:t>
    </dgm:pt>
    <dgm:pt modelId="{765B678E-C3AC-4A0D-9FF4-ADF378C56848}" type="parTrans" cxnId="{9BCC724E-DDBB-4968-8685-5E247086837E}">
      <dgm:prSet/>
      <dgm:spPr/>
      <dgm:t>
        <a:bodyPr/>
        <a:lstStyle/>
        <a:p>
          <a:endParaRPr lang="en-IN"/>
        </a:p>
      </dgm:t>
    </dgm:pt>
    <dgm:pt modelId="{6A7B36C5-6246-4555-9289-83AB2F53CECA}" type="sibTrans" cxnId="{9BCC724E-DDBB-4968-8685-5E247086837E}">
      <dgm:prSet/>
      <dgm:spPr/>
      <dgm:t>
        <a:bodyPr/>
        <a:lstStyle/>
        <a:p>
          <a:endParaRPr lang="en-IN"/>
        </a:p>
      </dgm:t>
    </dgm:pt>
    <dgm:pt modelId="{924CCA0E-143F-40AA-A6CD-A4A6DB632C5B}">
      <dgm:prSet phldrT="[Text]"/>
      <dgm:spPr/>
      <dgm:t>
        <a:bodyPr/>
        <a:lstStyle/>
        <a:p>
          <a:r>
            <a:rPr lang="en-US" b="1" dirty="0" smtClean="0"/>
            <a:t>Discharged- as advised by concerned Cardiologist</a:t>
          </a:r>
          <a:endParaRPr lang="en-IN" b="1" dirty="0"/>
        </a:p>
      </dgm:t>
    </dgm:pt>
    <dgm:pt modelId="{1E4501F7-A490-48B6-9291-710A57A59E60}" type="parTrans" cxnId="{CB094345-F52F-4DDC-AB22-864A17737F35}">
      <dgm:prSet/>
      <dgm:spPr/>
      <dgm:t>
        <a:bodyPr/>
        <a:lstStyle/>
        <a:p>
          <a:endParaRPr lang="en-IN"/>
        </a:p>
      </dgm:t>
    </dgm:pt>
    <dgm:pt modelId="{915D752E-97D4-4929-B735-C017FD6E534F}" type="sibTrans" cxnId="{CB094345-F52F-4DDC-AB22-864A17737F35}">
      <dgm:prSet/>
      <dgm:spPr/>
      <dgm:t>
        <a:bodyPr/>
        <a:lstStyle/>
        <a:p>
          <a:endParaRPr lang="en-IN"/>
        </a:p>
      </dgm:t>
    </dgm:pt>
    <dgm:pt modelId="{71F1B6CA-8DDB-4C18-9FBD-11B94DD2EA5B}">
      <dgm:prSet phldrT="[Text]"/>
      <dgm:spPr/>
      <dgm:t>
        <a:bodyPr/>
        <a:lstStyle/>
        <a:p>
          <a:endParaRPr lang="en-IN" b="1" dirty="0"/>
        </a:p>
      </dgm:t>
    </dgm:pt>
    <dgm:pt modelId="{A4CCB4EF-39A6-42AB-BAE1-D3221464F26F}" type="parTrans" cxnId="{A2B16D2F-3D20-4F8A-BE38-C5FB36933790}">
      <dgm:prSet/>
      <dgm:spPr/>
      <dgm:t>
        <a:bodyPr/>
        <a:lstStyle/>
        <a:p>
          <a:endParaRPr lang="en-IN"/>
        </a:p>
      </dgm:t>
    </dgm:pt>
    <dgm:pt modelId="{5EF72EBC-9024-4A8B-98E1-896D9FA2E231}" type="sibTrans" cxnId="{A2B16D2F-3D20-4F8A-BE38-C5FB36933790}">
      <dgm:prSet/>
      <dgm:spPr/>
      <dgm:t>
        <a:bodyPr/>
        <a:lstStyle/>
        <a:p>
          <a:endParaRPr lang="en-IN"/>
        </a:p>
      </dgm:t>
    </dgm:pt>
    <dgm:pt modelId="{755E903B-2CEC-4A9D-9D2C-D059270DBC30}">
      <dgm:prSet phldrT="[Text]"/>
      <dgm:spPr/>
      <dgm:t>
        <a:bodyPr/>
        <a:lstStyle/>
        <a:p>
          <a:endParaRPr lang="en-IN" b="1" dirty="0"/>
        </a:p>
      </dgm:t>
    </dgm:pt>
    <dgm:pt modelId="{B2FBB465-0B1A-4601-AD35-2F6FD336F000}" type="parTrans" cxnId="{C218883B-61CC-4285-BEB8-5CBB29C16D20}">
      <dgm:prSet/>
      <dgm:spPr/>
      <dgm:t>
        <a:bodyPr/>
        <a:lstStyle/>
        <a:p>
          <a:endParaRPr lang="en-IN"/>
        </a:p>
      </dgm:t>
    </dgm:pt>
    <dgm:pt modelId="{8A1DC6CE-794B-4A59-B5E7-E8A5E456544C}" type="sibTrans" cxnId="{C218883B-61CC-4285-BEB8-5CBB29C16D20}">
      <dgm:prSet/>
      <dgm:spPr/>
      <dgm:t>
        <a:bodyPr/>
        <a:lstStyle/>
        <a:p>
          <a:endParaRPr lang="en-IN"/>
        </a:p>
      </dgm:t>
    </dgm:pt>
    <dgm:pt modelId="{7272A0DC-BD43-488B-BA60-A2B68610123E}">
      <dgm:prSet phldrT="[Text]"/>
      <dgm:spPr/>
      <dgm:t>
        <a:bodyPr/>
        <a:lstStyle/>
        <a:p>
          <a:r>
            <a:rPr lang="en-US" dirty="0" smtClean="0"/>
            <a:t>6</a:t>
          </a:r>
          <a:endParaRPr lang="en-IN" dirty="0"/>
        </a:p>
      </dgm:t>
    </dgm:pt>
    <dgm:pt modelId="{05AAFFD1-A330-4525-B4CA-C1C5817AF2FF}" type="parTrans" cxnId="{8AA037A0-D5B9-4AE8-92DF-90EF26164613}">
      <dgm:prSet/>
      <dgm:spPr/>
      <dgm:t>
        <a:bodyPr/>
        <a:lstStyle/>
        <a:p>
          <a:endParaRPr lang="en-IN"/>
        </a:p>
      </dgm:t>
    </dgm:pt>
    <dgm:pt modelId="{DDE0C229-F3B8-425D-BBF5-EF8BCB87DB4A}" type="sibTrans" cxnId="{8AA037A0-D5B9-4AE8-92DF-90EF26164613}">
      <dgm:prSet/>
      <dgm:spPr/>
      <dgm:t>
        <a:bodyPr/>
        <a:lstStyle/>
        <a:p>
          <a:endParaRPr lang="en-IN"/>
        </a:p>
      </dgm:t>
    </dgm:pt>
    <dgm:pt modelId="{AD62E79E-0EAE-4233-B14E-D451A885CC49}">
      <dgm:prSet phldrT="[Text]"/>
      <dgm:spPr/>
      <dgm:t>
        <a:bodyPr/>
        <a:lstStyle/>
        <a:p>
          <a:r>
            <a:rPr lang="en-US" b="1" dirty="0" smtClean="0"/>
            <a:t>After the procedure, patient is shifted to recovery room</a:t>
          </a:r>
          <a:endParaRPr lang="en-IN" b="1" dirty="0"/>
        </a:p>
      </dgm:t>
    </dgm:pt>
    <dgm:pt modelId="{07A3D317-58AD-4012-9BB3-CEAB9BD83CE2}" type="parTrans" cxnId="{71393B9E-8DC5-44E5-A120-E35CBCFFDFCF}">
      <dgm:prSet/>
      <dgm:spPr/>
      <dgm:t>
        <a:bodyPr/>
        <a:lstStyle/>
        <a:p>
          <a:endParaRPr lang="en-IN"/>
        </a:p>
      </dgm:t>
    </dgm:pt>
    <dgm:pt modelId="{D1906E42-FD21-47A6-AEB9-C3003E9E1924}" type="sibTrans" cxnId="{71393B9E-8DC5-44E5-A120-E35CBCFFDFCF}">
      <dgm:prSet/>
      <dgm:spPr/>
      <dgm:t>
        <a:bodyPr/>
        <a:lstStyle/>
        <a:p>
          <a:endParaRPr lang="en-IN"/>
        </a:p>
      </dgm:t>
    </dgm:pt>
    <dgm:pt modelId="{445C05FD-F9DF-4A42-810F-561B6B707E5A}" type="pres">
      <dgm:prSet presAssocID="{6ECE3B63-24AF-45A7-995B-BC40E97F452E}" presName="linearFlow" presStyleCnt="0">
        <dgm:presLayoutVars>
          <dgm:dir/>
          <dgm:animLvl val="lvl"/>
          <dgm:resizeHandles val="exact"/>
        </dgm:presLayoutVars>
      </dgm:prSet>
      <dgm:spPr/>
      <dgm:t>
        <a:bodyPr/>
        <a:lstStyle/>
        <a:p>
          <a:endParaRPr lang="en-IN"/>
        </a:p>
      </dgm:t>
    </dgm:pt>
    <dgm:pt modelId="{958520A4-C986-472A-AF1D-CDC7A1DBE1F2}" type="pres">
      <dgm:prSet presAssocID="{7272A0DC-BD43-488B-BA60-A2B68610123E}" presName="composite" presStyleCnt="0"/>
      <dgm:spPr/>
    </dgm:pt>
    <dgm:pt modelId="{FC4C2FC3-3ADC-489D-B38E-DFD5FE319EA4}" type="pres">
      <dgm:prSet presAssocID="{7272A0DC-BD43-488B-BA60-A2B68610123E}" presName="parentText" presStyleLbl="alignNode1" presStyleIdx="0" presStyleCnt="3">
        <dgm:presLayoutVars>
          <dgm:chMax val="1"/>
          <dgm:bulletEnabled val="1"/>
        </dgm:presLayoutVars>
      </dgm:prSet>
      <dgm:spPr/>
      <dgm:t>
        <a:bodyPr/>
        <a:lstStyle/>
        <a:p>
          <a:endParaRPr lang="en-IN"/>
        </a:p>
      </dgm:t>
    </dgm:pt>
    <dgm:pt modelId="{F532400B-716D-49F5-A100-B60B4CF7F5AF}" type="pres">
      <dgm:prSet presAssocID="{7272A0DC-BD43-488B-BA60-A2B68610123E}" presName="descendantText" presStyleLbl="alignAcc1" presStyleIdx="0" presStyleCnt="3">
        <dgm:presLayoutVars>
          <dgm:bulletEnabled val="1"/>
        </dgm:presLayoutVars>
      </dgm:prSet>
      <dgm:spPr/>
      <dgm:t>
        <a:bodyPr/>
        <a:lstStyle/>
        <a:p>
          <a:endParaRPr lang="en-IN"/>
        </a:p>
      </dgm:t>
    </dgm:pt>
    <dgm:pt modelId="{E99523E4-AFF0-4E63-A267-F854ACC602BC}" type="pres">
      <dgm:prSet presAssocID="{DDE0C229-F3B8-425D-BBF5-EF8BCB87DB4A}" presName="sp" presStyleCnt="0"/>
      <dgm:spPr/>
    </dgm:pt>
    <dgm:pt modelId="{DA2CB988-F447-415A-854F-8590BDFFD620}" type="pres">
      <dgm:prSet presAssocID="{4C228E47-BDFD-4C5A-8659-B4B5C1888B0D}" presName="composite" presStyleCnt="0"/>
      <dgm:spPr/>
    </dgm:pt>
    <dgm:pt modelId="{A4BEE4E9-C255-4CE2-A7EA-EF8781AE7244}" type="pres">
      <dgm:prSet presAssocID="{4C228E47-BDFD-4C5A-8659-B4B5C1888B0D}" presName="parentText" presStyleLbl="alignNode1" presStyleIdx="1" presStyleCnt="3">
        <dgm:presLayoutVars>
          <dgm:chMax val="1"/>
          <dgm:bulletEnabled val="1"/>
        </dgm:presLayoutVars>
      </dgm:prSet>
      <dgm:spPr/>
      <dgm:t>
        <a:bodyPr/>
        <a:lstStyle/>
        <a:p>
          <a:endParaRPr lang="en-IN"/>
        </a:p>
      </dgm:t>
    </dgm:pt>
    <dgm:pt modelId="{C05CCB35-2A8E-4404-A733-F1C9199B75B6}" type="pres">
      <dgm:prSet presAssocID="{4C228E47-BDFD-4C5A-8659-B4B5C1888B0D}" presName="descendantText" presStyleLbl="alignAcc1" presStyleIdx="1" presStyleCnt="3">
        <dgm:presLayoutVars>
          <dgm:bulletEnabled val="1"/>
        </dgm:presLayoutVars>
      </dgm:prSet>
      <dgm:spPr/>
      <dgm:t>
        <a:bodyPr/>
        <a:lstStyle/>
        <a:p>
          <a:endParaRPr lang="en-IN"/>
        </a:p>
      </dgm:t>
    </dgm:pt>
    <dgm:pt modelId="{4E16A8D6-B8E2-4ED5-B140-9FBC20822071}" type="pres">
      <dgm:prSet presAssocID="{6117EDE6-2D12-4C3D-8F7C-3876AB9682C0}" presName="sp" presStyleCnt="0"/>
      <dgm:spPr/>
    </dgm:pt>
    <dgm:pt modelId="{01C53BF0-C0F7-4993-B16D-4A4A4071BF93}" type="pres">
      <dgm:prSet presAssocID="{C6B61F0A-B43A-4792-86C6-D9F499CB783F}" presName="composite" presStyleCnt="0"/>
      <dgm:spPr/>
    </dgm:pt>
    <dgm:pt modelId="{F0F6A0D2-ED6C-467D-98DC-CB6C9669F314}" type="pres">
      <dgm:prSet presAssocID="{C6B61F0A-B43A-4792-86C6-D9F499CB783F}" presName="parentText" presStyleLbl="alignNode1" presStyleIdx="2" presStyleCnt="3">
        <dgm:presLayoutVars>
          <dgm:chMax val="1"/>
          <dgm:bulletEnabled val="1"/>
        </dgm:presLayoutVars>
      </dgm:prSet>
      <dgm:spPr/>
      <dgm:t>
        <a:bodyPr/>
        <a:lstStyle/>
        <a:p>
          <a:endParaRPr lang="en-IN"/>
        </a:p>
      </dgm:t>
    </dgm:pt>
    <dgm:pt modelId="{33676398-DA00-475F-9326-F88FA36A867F}" type="pres">
      <dgm:prSet presAssocID="{C6B61F0A-B43A-4792-86C6-D9F499CB783F}" presName="descendantText" presStyleLbl="alignAcc1" presStyleIdx="2" presStyleCnt="3">
        <dgm:presLayoutVars>
          <dgm:bulletEnabled val="1"/>
        </dgm:presLayoutVars>
      </dgm:prSet>
      <dgm:spPr/>
      <dgm:t>
        <a:bodyPr/>
        <a:lstStyle/>
        <a:p>
          <a:endParaRPr lang="en-IN"/>
        </a:p>
      </dgm:t>
    </dgm:pt>
  </dgm:ptLst>
  <dgm:cxnLst>
    <dgm:cxn modelId="{0ABA6291-A21E-4566-AF4E-6B383C2A1A24}" type="presOf" srcId="{4C228E47-BDFD-4C5A-8659-B4B5C1888B0D}" destId="{A4BEE4E9-C255-4CE2-A7EA-EF8781AE7244}" srcOrd="0" destOrd="0" presId="urn:microsoft.com/office/officeart/2005/8/layout/chevron2"/>
    <dgm:cxn modelId="{51DA160D-12BF-4715-A297-FADCAD08A797}" type="presOf" srcId="{C6B61F0A-B43A-4792-86C6-D9F499CB783F}" destId="{F0F6A0D2-ED6C-467D-98DC-CB6C9669F314}" srcOrd="0" destOrd="0" presId="urn:microsoft.com/office/officeart/2005/8/layout/chevron2"/>
    <dgm:cxn modelId="{D4354184-A307-42AC-96A4-39C72E075603}" srcId="{4C228E47-BDFD-4C5A-8659-B4B5C1888B0D}" destId="{3F74EAF9-A74C-402B-8D3B-71D15DE1D574}" srcOrd="0" destOrd="0" parTransId="{DF56A7D0-AD6D-4628-A23F-1C3F46E6AF1C}" sibTransId="{719967A4-33E3-4526-9032-008632F5BE91}"/>
    <dgm:cxn modelId="{7C6B8EA9-0325-441E-B9DF-EC30F987AC2B}" type="presOf" srcId="{924CCA0E-143F-40AA-A6CD-A4A6DB632C5B}" destId="{33676398-DA00-475F-9326-F88FA36A867F}" srcOrd="0" destOrd="0" presId="urn:microsoft.com/office/officeart/2005/8/layout/chevron2"/>
    <dgm:cxn modelId="{4DB9C804-EAFE-41D5-AB00-0B289ADF1F6E}" type="presOf" srcId="{755E903B-2CEC-4A9D-9D2C-D059270DBC30}" destId="{33676398-DA00-475F-9326-F88FA36A867F}" srcOrd="0" destOrd="2" presId="urn:microsoft.com/office/officeart/2005/8/layout/chevron2"/>
    <dgm:cxn modelId="{0EA6DABF-016A-479F-90AC-6050FDFAE822}" type="presOf" srcId="{7272A0DC-BD43-488B-BA60-A2B68610123E}" destId="{FC4C2FC3-3ADC-489D-B38E-DFD5FE319EA4}" srcOrd="0" destOrd="0" presId="urn:microsoft.com/office/officeart/2005/8/layout/chevron2"/>
    <dgm:cxn modelId="{CB099F32-1487-4F75-B9E8-ADC5C9F0036E}" srcId="{6ECE3B63-24AF-45A7-995B-BC40E97F452E}" destId="{4C228E47-BDFD-4C5A-8659-B4B5C1888B0D}" srcOrd="1" destOrd="0" parTransId="{FAD34C00-B8B2-479B-BF92-D9F2C6C651D4}" sibTransId="{6117EDE6-2D12-4C3D-8F7C-3876AB9682C0}"/>
    <dgm:cxn modelId="{CB094345-F52F-4DDC-AB22-864A17737F35}" srcId="{C6B61F0A-B43A-4792-86C6-D9F499CB783F}" destId="{924CCA0E-143F-40AA-A6CD-A4A6DB632C5B}" srcOrd="0" destOrd="0" parTransId="{1E4501F7-A490-48B6-9291-710A57A59E60}" sibTransId="{915D752E-97D4-4929-B735-C017FD6E534F}"/>
    <dgm:cxn modelId="{71393B9E-8DC5-44E5-A120-E35CBCFFDFCF}" srcId="{7272A0DC-BD43-488B-BA60-A2B68610123E}" destId="{AD62E79E-0EAE-4233-B14E-D451A885CC49}" srcOrd="0" destOrd="0" parTransId="{07A3D317-58AD-4012-9BB3-CEAB9BD83CE2}" sibTransId="{D1906E42-FD21-47A6-AEB9-C3003E9E1924}"/>
    <dgm:cxn modelId="{8AA037A0-D5B9-4AE8-92DF-90EF26164613}" srcId="{6ECE3B63-24AF-45A7-995B-BC40E97F452E}" destId="{7272A0DC-BD43-488B-BA60-A2B68610123E}" srcOrd="0" destOrd="0" parTransId="{05AAFFD1-A330-4525-B4CA-C1C5817AF2FF}" sibTransId="{DDE0C229-F3B8-425D-BBF5-EF8BCB87DB4A}"/>
    <dgm:cxn modelId="{A2B16D2F-3D20-4F8A-BE38-C5FB36933790}" srcId="{C6B61F0A-B43A-4792-86C6-D9F499CB783F}" destId="{71F1B6CA-8DDB-4C18-9FBD-11B94DD2EA5B}" srcOrd="1" destOrd="0" parTransId="{A4CCB4EF-39A6-42AB-BAE1-D3221464F26F}" sibTransId="{5EF72EBC-9024-4A8B-98E1-896D9FA2E231}"/>
    <dgm:cxn modelId="{11BB1336-BF4E-4F7A-8BC0-5555DDD68F75}" type="presOf" srcId="{6ECE3B63-24AF-45A7-995B-BC40E97F452E}" destId="{445C05FD-F9DF-4A42-810F-561B6B707E5A}" srcOrd="0" destOrd="0" presId="urn:microsoft.com/office/officeart/2005/8/layout/chevron2"/>
    <dgm:cxn modelId="{9BCC724E-DDBB-4968-8685-5E247086837E}" srcId="{6ECE3B63-24AF-45A7-995B-BC40E97F452E}" destId="{C6B61F0A-B43A-4792-86C6-D9F499CB783F}" srcOrd="2" destOrd="0" parTransId="{765B678E-C3AC-4A0D-9FF4-ADF378C56848}" sibTransId="{6A7B36C5-6246-4555-9289-83AB2F53CECA}"/>
    <dgm:cxn modelId="{7DD2F435-4C97-4AE1-8048-7AC7BA95693C}" type="presOf" srcId="{71F1B6CA-8DDB-4C18-9FBD-11B94DD2EA5B}" destId="{33676398-DA00-475F-9326-F88FA36A867F}" srcOrd="0" destOrd="1" presId="urn:microsoft.com/office/officeart/2005/8/layout/chevron2"/>
    <dgm:cxn modelId="{C218883B-61CC-4285-BEB8-5CBB29C16D20}" srcId="{C6B61F0A-B43A-4792-86C6-D9F499CB783F}" destId="{755E903B-2CEC-4A9D-9D2C-D059270DBC30}" srcOrd="2" destOrd="0" parTransId="{B2FBB465-0B1A-4601-AD35-2F6FD336F000}" sibTransId="{8A1DC6CE-794B-4A59-B5E7-E8A5E456544C}"/>
    <dgm:cxn modelId="{35BBADCA-A152-4B0D-AF7D-A06755BED816}" type="presOf" srcId="{3F74EAF9-A74C-402B-8D3B-71D15DE1D574}" destId="{C05CCB35-2A8E-4404-A733-F1C9199B75B6}" srcOrd="0" destOrd="0" presId="urn:microsoft.com/office/officeart/2005/8/layout/chevron2"/>
    <dgm:cxn modelId="{53386561-D525-49E9-A17E-140583671BA4}" type="presOf" srcId="{AD62E79E-0EAE-4233-B14E-D451A885CC49}" destId="{F532400B-716D-49F5-A100-B60B4CF7F5AF}" srcOrd="0" destOrd="0" presId="urn:microsoft.com/office/officeart/2005/8/layout/chevron2"/>
    <dgm:cxn modelId="{67ED6F17-BEE0-4AAE-9E8F-24250DC74279}" type="presParOf" srcId="{445C05FD-F9DF-4A42-810F-561B6B707E5A}" destId="{958520A4-C986-472A-AF1D-CDC7A1DBE1F2}" srcOrd="0" destOrd="0" presId="urn:microsoft.com/office/officeart/2005/8/layout/chevron2"/>
    <dgm:cxn modelId="{FE268ADF-4748-4092-943D-E5A46355D89F}" type="presParOf" srcId="{958520A4-C986-472A-AF1D-CDC7A1DBE1F2}" destId="{FC4C2FC3-3ADC-489D-B38E-DFD5FE319EA4}" srcOrd="0" destOrd="0" presId="urn:microsoft.com/office/officeart/2005/8/layout/chevron2"/>
    <dgm:cxn modelId="{C93A4654-AE3A-471B-A3A0-92AF2C480495}" type="presParOf" srcId="{958520A4-C986-472A-AF1D-CDC7A1DBE1F2}" destId="{F532400B-716D-49F5-A100-B60B4CF7F5AF}" srcOrd="1" destOrd="0" presId="urn:microsoft.com/office/officeart/2005/8/layout/chevron2"/>
    <dgm:cxn modelId="{B212A2BC-DC01-4232-A325-71D456F303CF}" type="presParOf" srcId="{445C05FD-F9DF-4A42-810F-561B6B707E5A}" destId="{E99523E4-AFF0-4E63-A267-F854ACC602BC}" srcOrd="1" destOrd="0" presId="urn:microsoft.com/office/officeart/2005/8/layout/chevron2"/>
    <dgm:cxn modelId="{90EB1582-1771-4202-AC2F-45EF837FCFC9}" type="presParOf" srcId="{445C05FD-F9DF-4A42-810F-561B6B707E5A}" destId="{DA2CB988-F447-415A-854F-8590BDFFD620}" srcOrd="2" destOrd="0" presId="urn:microsoft.com/office/officeart/2005/8/layout/chevron2"/>
    <dgm:cxn modelId="{14BDDD6E-A717-4DF5-8EE6-C20D75E4A2A2}" type="presParOf" srcId="{DA2CB988-F447-415A-854F-8590BDFFD620}" destId="{A4BEE4E9-C255-4CE2-A7EA-EF8781AE7244}" srcOrd="0" destOrd="0" presId="urn:microsoft.com/office/officeart/2005/8/layout/chevron2"/>
    <dgm:cxn modelId="{F4052788-7EBD-4346-9B5E-135F738E02C1}" type="presParOf" srcId="{DA2CB988-F447-415A-854F-8590BDFFD620}" destId="{C05CCB35-2A8E-4404-A733-F1C9199B75B6}" srcOrd="1" destOrd="0" presId="urn:microsoft.com/office/officeart/2005/8/layout/chevron2"/>
    <dgm:cxn modelId="{3E63EAB0-3086-499C-92E4-BC14228E5BE0}" type="presParOf" srcId="{445C05FD-F9DF-4A42-810F-561B6B707E5A}" destId="{4E16A8D6-B8E2-4ED5-B140-9FBC20822071}" srcOrd="3" destOrd="0" presId="urn:microsoft.com/office/officeart/2005/8/layout/chevron2"/>
    <dgm:cxn modelId="{8E2DBB3F-E873-4E99-BAFD-A2803232C09D}" type="presParOf" srcId="{445C05FD-F9DF-4A42-810F-561B6B707E5A}" destId="{01C53BF0-C0F7-4993-B16D-4A4A4071BF93}" srcOrd="4" destOrd="0" presId="urn:microsoft.com/office/officeart/2005/8/layout/chevron2"/>
    <dgm:cxn modelId="{52940777-7CAB-4C9D-A69F-072374B084C1}" type="presParOf" srcId="{01C53BF0-C0F7-4993-B16D-4A4A4071BF93}" destId="{F0F6A0D2-ED6C-467D-98DC-CB6C9669F314}" srcOrd="0" destOrd="0" presId="urn:microsoft.com/office/officeart/2005/8/layout/chevron2"/>
    <dgm:cxn modelId="{CEE0689E-5AB9-4F6A-A4F5-1E00EBC759F0}" type="presParOf" srcId="{01C53BF0-C0F7-4993-B16D-4A4A4071BF93}" destId="{33676398-DA00-475F-9326-F88FA36A867F}"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411412-6BEE-4CFF-AA50-5A99ED9A3852}">
      <dsp:nvSpPr>
        <dsp:cNvPr id="0" name=""/>
        <dsp:cNvSpPr/>
      </dsp:nvSpPr>
      <dsp:spPr>
        <a:xfrm rot="5400000">
          <a:off x="-175822" y="178272"/>
          <a:ext cx="1172151" cy="820506"/>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1</a:t>
          </a:r>
          <a:endParaRPr lang="en-IN" sz="2300" kern="1200" dirty="0"/>
        </a:p>
      </dsp:txBody>
      <dsp:txXfrm rot="5400000">
        <a:off x="-175822" y="178272"/>
        <a:ext cx="1172151" cy="820506"/>
      </dsp:txXfrm>
    </dsp:sp>
    <dsp:sp modelId="{5C7F9E39-B05C-4706-9551-5CC4731502D6}">
      <dsp:nvSpPr>
        <dsp:cNvPr id="0" name=""/>
        <dsp:cNvSpPr/>
      </dsp:nvSpPr>
      <dsp:spPr>
        <a:xfrm rot="5400000">
          <a:off x="4246943" y="-3423987"/>
          <a:ext cx="761898" cy="7614773"/>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IN" sz="1400" b="1" kern="1200" dirty="0" smtClean="0"/>
            <a:t>Pt. </a:t>
          </a:r>
          <a:r>
            <a:rPr lang="en-IN" sz="2400" b="1" kern="1200" dirty="0" smtClean="0"/>
            <a:t>Enters</a:t>
          </a:r>
          <a:r>
            <a:rPr lang="en-IN" sz="1400" b="1" kern="1200" dirty="0" smtClean="0"/>
            <a:t> into the hospital and get himself registered ( front office).</a:t>
          </a:r>
          <a:endParaRPr lang="en-IN" sz="1400" b="1" kern="1200" dirty="0"/>
        </a:p>
      </dsp:txBody>
      <dsp:txXfrm rot="5400000">
        <a:off x="4246943" y="-3423987"/>
        <a:ext cx="761898" cy="7614773"/>
      </dsp:txXfrm>
    </dsp:sp>
    <dsp:sp modelId="{8634CE6C-E14E-455C-88FE-EF5DDA0A4C6F}">
      <dsp:nvSpPr>
        <dsp:cNvPr id="0" name=""/>
        <dsp:cNvSpPr/>
      </dsp:nvSpPr>
      <dsp:spPr>
        <a:xfrm rot="5400000">
          <a:off x="-175822" y="1234159"/>
          <a:ext cx="1172151" cy="820506"/>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2</a:t>
          </a:r>
          <a:endParaRPr lang="en-IN" sz="2300" kern="1200" dirty="0"/>
        </a:p>
      </dsp:txBody>
      <dsp:txXfrm rot="5400000">
        <a:off x="-175822" y="1234159"/>
        <a:ext cx="1172151" cy="820506"/>
      </dsp:txXfrm>
    </dsp:sp>
    <dsp:sp modelId="{CD88B470-AFAF-4A21-A5A8-39792A78623B}">
      <dsp:nvSpPr>
        <dsp:cNvPr id="0" name=""/>
        <dsp:cNvSpPr/>
      </dsp:nvSpPr>
      <dsp:spPr>
        <a:xfrm rot="5400000">
          <a:off x="4246943" y="-2368100"/>
          <a:ext cx="761898" cy="7614773"/>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IN" sz="1500" b="1" kern="1200" dirty="0" smtClean="0"/>
            <a:t>Financial counselling after consultation with the Dr</a:t>
          </a:r>
          <a:endParaRPr lang="en-IN" sz="1500" b="1" kern="1200" dirty="0"/>
        </a:p>
      </dsp:txBody>
      <dsp:txXfrm rot="5400000">
        <a:off x="4246943" y="-2368100"/>
        <a:ext cx="761898" cy="7614773"/>
      </dsp:txXfrm>
    </dsp:sp>
    <dsp:sp modelId="{D8115959-FDB6-41EF-AEEF-4D75DF957608}">
      <dsp:nvSpPr>
        <dsp:cNvPr id="0" name=""/>
        <dsp:cNvSpPr/>
      </dsp:nvSpPr>
      <dsp:spPr>
        <a:xfrm rot="5400000">
          <a:off x="-175822" y="2290046"/>
          <a:ext cx="1172151" cy="820506"/>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3</a:t>
          </a:r>
          <a:endParaRPr lang="en-IN" sz="2300" kern="1200" dirty="0"/>
        </a:p>
      </dsp:txBody>
      <dsp:txXfrm rot="5400000">
        <a:off x="-175822" y="2290046"/>
        <a:ext cx="1172151" cy="820506"/>
      </dsp:txXfrm>
    </dsp:sp>
    <dsp:sp modelId="{7CE11F05-EE98-42F3-9833-CBCD16656229}">
      <dsp:nvSpPr>
        <dsp:cNvPr id="0" name=""/>
        <dsp:cNvSpPr/>
      </dsp:nvSpPr>
      <dsp:spPr>
        <a:xfrm rot="5400000">
          <a:off x="4246943" y="-1312213"/>
          <a:ext cx="761898" cy="7614773"/>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b="1" kern="1200" dirty="0" smtClean="0"/>
            <a:t>Advance payment done. Slot is booke</a:t>
          </a:r>
          <a:r>
            <a:rPr lang="en-US" sz="1500" kern="1200" dirty="0" smtClean="0"/>
            <a:t>d.</a:t>
          </a:r>
          <a:endParaRPr lang="en-IN" sz="1500" kern="1200" dirty="0"/>
        </a:p>
      </dsp:txBody>
      <dsp:txXfrm rot="5400000">
        <a:off x="4246943" y="-1312213"/>
        <a:ext cx="761898" cy="7614773"/>
      </dsp:txXfrm>
    </dsp:sp>
    <dsp:sp modelId="{6708AFA9-5DE9-43E9-AF1C-DDC95ED0A984}">
      <dsp:nvSpPr>
        <dsp:cNvPr id="0" name=""/>
        <dsp:cNvSpPr/>
      </dsp:nvSpPr>
      <dsp:spPr>
        <a:xfrm rot="5400000">
          <a:off x="-175822" y="3345934"/>
          <a:ext cx="1172151" cy="820506"/>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4</a:t>
          </a:r>
          <a:endParaRPr lang="en-IN" sz="2300" kern="1200" dirty="0"/>
        </a:p>
      </dsp:txBody>
      <dsp:txXfrm rot="5400000">
        <a:off x="-175822" y="3345934"/>
        <a:ext cx="1172151" cy="820506"/>
      </dsp:txXfrm>
    </dsp:sp>
    <dsp:sp modelId="{BED1879B-0417-4A39-AAF7-ACCB3699A17F}">
      <dsp:nvSpPr>
        <dsp:cNvPr id="0" name=""/>
        <dsp:cNvSpPr/>
      </dsp:nvSpPr>
      <dsp:spPr>
        <a:xfrm rot="5400000">
          <a:off x="4246943" y="-256326"/>
          <a:ext cx="761898" cy="7614773"/>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b="1" kern="1200" dirty="0" smtClean="0"/>
            <a:t>Patient is admitted in the ward on the scheduled day(CAG) or a day prior( CAP).pre- procedure investigations are carried out.</a:t>
          </a:r>
          <a:endParaRPr lang="en-IN" sz="1500" b="1" kern="1200" dirty="0"/>
        </a:p>
        <a:p>
          <a:pPr marL="114300" lvl="1" indent="-114300" algn="l" defTabSz="666750">
            <a:lnSpc>
              <a:spcPct val="90000"/>
            </a:lnSpc>
            <a:spcBef>
              <a:spcPct val="0"/>
            </a:spcBef>
            <a:spcAft>
              <a:spcPct val="15000"/>
            </a:spcAft>
            <a:buChar char="••"/>
          </a:pPr>
          <a:r>
            <a:rPr lang="en-US" sz="1500" b="1" kern="1200" dirty="0" smtClean="0"/>
            <a:t>Patient’s relative makes final payment.</a:t>
          </a:r>
          <a:endParaRPr lang="en-IN" sz="1500" b="1" kern="1200" dirty="0"/>
        </a:p>
      </dsp:txBody>
      <dsp:txXfrm rot="5400000">
        <a:off x="4246943" y="-256326"/>
        <a:ext cx="761898" cy="7614773"/>
      </dsp:txXfrm>
    </dsp:sp>
    <dsp:sp modelId="{AA591998-6D3C-4C4C-A06A-479696865A09}">
      <dsp:nvSpPr>
        <dsp:cNvPr id="0" name=""/>
        <dsp:cNvSpPr/>
      </dsp:nvSpPr>
      <dsp:spPr>
        <a:xfrm rot="5400000">
          <a:off x="-175822" y="4401821"/>
          <a:ext cx="1172151" cy="820506"/>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5</a:t>
          </a:r>
          <a:endParaRPr lang="en-IN" sz="2300" kern="1200" dirty="0"/>
        </a:p>
      </dsp:txBody>
      <dsp:txXfrm rot="5400000">
        <a:off x="-175822" y="4401821"/>
        <a:ext cx="1172151" cy="820506"/>
      </dsp:txXfrm>
    </dsp:sp>
    <dsp:sp modelId="{B63CEDFF-E7EE-498B-9521-E88279D56943}">
      <dsp:nvSpPr>
        <dsp:cNvPr id="0" name=""/>
        <dsp:cNvSpPr/>
      </dsp:nvSpPr>
      <dsp:spPr>
        <a:xfrm rot="5400000">
          <a:off x="4246943" y="799560"/>
          <a:ext cx="761898" cy="7614773"/>
        </a:xfrm>
        <a:prstGeom prst="round2Same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IN" sz="1500" b="1" kern="1200" dirty="0" smtClean="0"/>
            <a:t>Cath Lab Co-ordinator completes documentation( Consent form/checklist).</a:t>
          </a:r>
          <a:endParaRPr lang="en-IN" sz="1500" b="1" kern="1200" dirty="0"/>
        </a:p>
        <a:p>
          <a:pPr marL="114300" lvl="1" indent="-114300" algn="l" defTabSz="666750">
            <a:lnSpc>
              <a:spcPct val="90000"/>
            </a:lnSpc>
            <a:spcBef>
              <a:spcPct val="0"/>
            </a:spcBef>
            <a:spcAft>
              <a:spcPct val="15000"/>
            </a:spcAft>
            <a:buChar char="••"/>
          </a:pPr>
          <a:r>
            <a:rPr lang="en-US" sz="1500" b="1" kern="1200" dirty="0" smtClean="0"/>
            <a:t>Other departments are informed( F&amp;B, Pharmacy).</a:t>
          </a:r>
          <a:endParaRPr lang="en-IN" sz="1500" b="1" kern="1200" dirty="0"/>
        </a:p>
      </dsp:txBody>
      <dsp:txXfrm rot="5400000">
        <a:off x="4246943" y="799560"/>
        <a:ext cx="761898" cy="761477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4C2FC3-3ADC-489D-B38E-DFD5FE319EA4}">
      <dsp:nvSpPr>
        <dsp:cNvPr id="0" name=""/>
        <dsp:cNvSpPr/>
      </dsp:nvSpPr>
      <dsp:spPr>
        <a:xfrm rot="5400000">
          <a:off x="-203345" y="203838"/>
          <a:ext cx="1355634" cy="94894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6</a:t>
          </a:r>
          <a:endParaRPr lang="en-IN" sz="2600" kern="1200" dirty="0"/>
        </a:p>
      </dsp:txBody>
      <dsp:txXfrm rot="5400000">
        <a:off x="-203345" y="203838"/>
        <a:ext cx="1355634" cy="948944"/>
      </dsp:txXfrm>
    </dsp:sp>
    <dsp:sp modelId="{F532400B-716D-49F5-A100-B60B4CF7F5AF}">
      <dsp:nvSpPr>
        <dsp:cNvPr id="0" name=""/>
        <dsp:cNvSpPr/>
      </dsp:nvSpPr>
      <dsp:spPr>
        <a:xfrm rot="5400000">
          <a:off x="4282362" y="-3332925"/>
          <a:ext cx="881162" cy="7547999"/>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After the procedure, patient is shifted to recovery room</a:t>
          </a:r>
          <a:endParaRPr lang="en-IN" sz="1600" b="1" kern="1200" dirty="0"/>
        </a:p>
      </dsp:txBody>
      <dsp:txXfrm rot="5400000">
        <a:off x="4282362" y="-3332925"/>
        <a:ext cx="881162" cy="7547999"/>
      </dsp:txXfrm>
    </dsp:sp>
    <dsp:sp modelId="{A4BEE4E9-C255-4CE2-A7EA-EF8781AE7244}">
      <dsp:nvSpPr>
        <dsp:cNvPr id="0" name=""/>
        <dsp:cNvSpPr/>
      </dsp:nvSpPr>
      <dsp:spPr>
        <a:xfrm rot="5400000">
          <a:off x="-203345" y="1361731"/>
          <a:ext cx="1355634" cy="948944"/>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7</a:t>
          </a:r>
          <a:endParaRPr lang="en-IN" sz="2600" kern="1200" dirty="0"/>
        </a:p>
      </dsp:txBody>
      <dsp:txXfrm rot="5400000">
        <a:off x="-203345" y="1361731"/>
        <a:ext cx="1355634" cy="948944"/>
      </dsp:txXfrm>
    </dsp:sp>
    <dsp:sp modelId="{C05CCB35-2A8E-4404-A733-F1C9199B75B6}">
      <dsp:nvSpPr>
        <dsp:cNvPr id="0" name=""/>
        <dsp:cNvSpPr/>
      </dsp:nvSpPr>
      <dsp:spPr>
        <a:xfrm rot="5400000">
          <a:off x="4282362" y="-2175031"/>
          <a:ext cx="881162" cy="7547999"/>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After all vitals are stable, patient is shifted back to the wards</a:t>
          </a:r>
          <a:endParaRPr lang="en-IN" sz="1600" b="1" kern="1200" dirty="0"/>
        </a:p>
      </dsp:txBody>
      <dsp:txXfrm rot="5400000">
        <a:off x="4282362" y="-2175031"/>
        <a:ext cx="881162" cy="7547999"/>
      </dsp:txXfrm>
    </dsp:sp>
    <dsp:sp modelId="{F0F6A0D2-ED6C-467D-98DC-CB6C9669F314}">
      <dsp:nvSpPr>
        <dsp:cNvPr id="0" name=""/>
        <dsp:cNvSpPr/>
      </dsp:nvSpPr>
      <dsp:spPr>
        <a:xfrm rot="5400000">
          <a:off x="-203345" y="2519625"/>
          <a:ext cx="1355634" cy="948944"/>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8</a:t>
          </a:r>
          <a:endParaRPr lang="en-IN" sz="2600" kern="1200" dirty="0"/>
        </a:p>
      </dsp:txBody>
      <dsp:txXfrm rot="5400000">
        <a:off x="-203345" y="2519625"/>
        <a:ext cx="1355634" cy="948944"/>
      </dsp:txXfrm>
    </dsp:sp>
    <dsp:sp modelId="{33676398-DA00-475F-9326-F88FA36A867F}">
      <dsp:nvSpPr>
        <dsp:cNvPr id="0" name=""/>
        <dsp:cNvSpPr/>
      </dsp:nvSpPr>
      <dsp:spPr>
        <a:xfrm rot="5400000">
          <a:off x="4282362" y="-1017138"/>
          <a:ext cx="881162" cy="7547999"/>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Discharged- as advised by concerned Cardiologist</a:t>
          </a:r>
          <a:endParaRPr lang="en-IN" sz="1600" b="1" kern="1200" dirty="0"/>
        </a:p>
        <a:p>
          <a:pPr marL="171450" lvl="1" indent="-171450" algn="l" defTabSz="711200">
            <a:lnSpc>
              <a:spcPct val="90000"/>
            </a:lnSpc>
            <a:spcBef>
              <a:spcPct val="0"/>
            </a:spcBef>
            <a:spcAft>
              <a:spcPct val="15000"/>
            </a:spcAft>
            <a:buChar char="••"/>
          </a:pPr>
          <a:endParaRPr lang="en-IN" sz="1600" b="1" kern="1200" dirty="0"/>
        </a:p>
        <a:p>
          <a:pPr marL="171450" lvl="1" indent="-171450" algn="l" defTabSz="711200">
            <a:lnSpc>
              <a:spcPct val="90000"/>
            </a:lnSpc>
            <a:spcBef>
              <a:spcPct val="0"/>
            </a:spcBef>
            <a:spcAft>
              <a:spcPct val="15000"/>
            </a:spcAft>
            <a:buChar char="••"/>
          </a:pPr>
          <a:endParaRPr lang="en-IN" sz="1600" b="1" kern="1200" dirty="0"/>
        </a:p>
      </dsp:txBody>
      <dsp:txXfrm rot="5400000">
        <a:off x="4282362" y="-1017138"/>
        <a:ext cx="881162" cy="754799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C3701C-D0FC-45C4-8431-8FEECCBF9E71}" type="datetimeFigureOut">
              <a:rPr lang="en-IN" smtClean="0"/>
              <a:pPr/>
              <a:t>30-05-2013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684B1C-D554-45D0-811E-58C0CE855AA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7200" indent="-457200">
              <a:buFont typeface="+mj-lt"/>
              <a:buAutoNum type="arabicPeriod"/>
            </a:pPr>
            <a:r>
              <a:rPr lang="en-US" dirty="0" smtClean="0">
                <a:latin typeface="Century" pitchFamily="18" charset="0"/>
              </a:rPr>
              <a:t>Marketing strategies are not to cater all sections of the society (as affordability is one of the major reasons of drop outs).</a:t>
            </a:r>
          </a:p>
          <a:p>
            <a:pPr marL="457200" indent="-457200">
              <a:buFont typeface="+mj-lt"/>
              <a:buAutoNum type="arabicPeriod"/>
            </a:pPr>
            <a:r>
              <a:rPr lang="en-US" dirty="0" smtClean="0">
                <a:latin typeface="Century" pitchFamily="18" charset="0"/>
              </a:rPr>
              <a:t>No proper follow-up with the patients.</a:t>
            </a:r>
          </a:p>
          <a:p>
            <a:pPr marL="457200" indent="-457200">
              <a:buFont typeface="+mj-lt"/>
              <a:buAutoNum type="arabicPeriod"/>
            </a:pPr>
            <a:r>
              <a:rPr lang="en-US" dirty="0" smtClean="0">
                <a:latin typeface="Century" pitchFamily="18" charset="0"/>
              </a:rPr>
              <a:t>Proper financial counseling is lacking by marketing team.</a:t>
            </a:r>
          </a:p>
          <a:p>
            <a:pPr marL="457200" indent="-457200">
              <a:buFont typeface="+mj-lt"/>
              <a:buAutoNum type="arabicPeriod"/>
            </a:pPr>
            <a:r>
              <a:rPr lang="en-US" dirty="0" smtClean="0">
                <a:latin typeface="Century" pitchFamily="18" charset="0"/>
              </a:rPr>
              <a:t>Rigorous marketing strategy planning and implementation is not seen in the department.</a:t>
            </a:r>
          </a:p>
          <a:p>
            <a:endParaRPr lang="en-IN" dirty="0" smtClean="0"/>
          </a:p>
          <a:p>
            <a:endParaRPr lang="en-IN" dirty="0"/>
          </a:p>
        </p:txBody>
      </p:sp>
      <p:sp>
        <p:nvSpPr>
          <p:cNvPr id="4" name="Slide Number Placeholder 3"/>
          <p:cNvSpPr>
            <a:spLocks noGrp="1"/>
          </p:cNvSpPr>
          <p:nvPr>
            <p:ph type="sldNum" sz="quarter" idx="10"/>
          </p:nvPr>
        </p:nvSpPr>
        <p:spPr/>
        <p:txBody>
          <a:bodyPr/>
          <a:lstStyle/>
          <a:p>
            <a:fld id="{DB684B1C-D554-45D0-811E-58C0CE855AAB}" type="slidenum">
              <a:rPr lang="en-IN" smtClean="0"/>
              <a:pPr/>
              <a:t>19</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eaLnBrk="1" hangingPunct="1">
              <a:buNone/>
            </a:pPr>
            <a:r>
              <a:rPr lang="en-US" sz="800" b="1" dirty="0" smtClean="0">
                <a:solidFill>
                  <a:srgbClr val="D6ECEE"/>
                </a:solidFill>
              </a:rPr>
              <a:t>Advertising</a:t>
            </a:r>
          </a:p>
          <a:p>
            <a:pPr marL="457200" indent="-457200" eaLnBrk="1" hangingPunct="1">
              <a:buNone/>
            </a:pPr>
            <a:r>
              <a:rPr lang="en-US" sz="800" b="1" dirty="0" smtClean="0">
                <a:solidFill>
                  <a:srgbClr val="D6ECEE"/>
                </a:solidFill>
              </a:rPr>
              <a:t>Counseling pre &amp; post procedure</a:t>
            </a:r>
          </a:p>
          <a:p>
            <a:pPr marL="457200" indent="-457200" eaLnBrk="1" hangingPunct="1">
              <a:buNone/>
            </a:pPr>
            <a:r>
              <a:rPr lang="en-US" sz="800" b="1" dirty="0" smtClean="0">
                <a:solidFill>
                  <a:srgbClr val="D6ECEE"/>
                </a:solidFill>
              </a:rPr>
              <a:t>Behavior of Staff</a:t>
            </a:r>
          </a:p>
          <a:p>
            <a:pPr marL="457200" indent="-457200" eaLnBrk="1" hangingPunct="1">
              <a:buNone/>
            </a:pPr>
            <a:r>
              <a:rPr lang="en-US" sz="800" b="1" dirty="0" smtClean="0">
                <a:solidFill>
                  <a:srgbClr val="D6ECEE"/>
                </a:solidFill>
              </a:rPr>
              <a:t>Well-coordinated and efficient cardiac rehabilitation services</a:t>
            </a:r>
          </a:p>
          <a:p>
            <a:pPr eaLnBrk="1" hangingPunct="1"/>
            <a:r>
              <a:rPr lang="en-US" sz="1200" b="1" dirty="0" smtClean="0">
                <a:solidFill>
                  <a:srgbClr val="FFFF00"/>
                </a:solidFill>
              </a:rPr>
              <a:t>Updating website</a:t>
            </a:r>
          </a:p>
          <a:p>
            <a:pPr eaLnBrk="1" hangingPunct="1"/>
            <a:endParaRPr lang="en-US" sz="1200" b="1" dirty="0" smtClean="0">
              <a:solidFill>
                <a:srgbClr val="FFFF00"/>
              </a:solidFill>
            </a:endParaRPr>
          </a:p>
          <a:p>
            <a:pPr eaLnBrk="1" hangingPunct="1"/>
            <a:r>
              <a:rPr lang="en-US" sz="1200" b="1" dirty="0" smtClean="0">
                <a:solidFill>
                  <a:srgbClr val="D6ECEE"/>
                </a:solidFill>
              </a:rPr>
              <a:t>Collect information  regarding  Family Physicians &amp; Specialists</a:t>
            </a:r>
          </a:p>
          <a:p>
            <a:pPr eaLnBrk="1" hangingPunct="1"/>
            <a:endParaRPr lang="en-US" sz="1200" b="1" dirty="0" smtClean="0">
              <a:solidFill>
                <a:srgbClr val="D6ECEE"/>
              </a:solidFill>
            </a:endParaRPr>
          </a:p>
          <a:p>
            <a:pPr eaLnBrk="1" hangingPunct="1"/>
            <a:r>
              <a:rPr lang="en-US" sz="1200" b="1" dirty="0" smtClean="0">
                <a:solidFill>
                  <a:srgbClr val="D6ECEE"/>
                </a:solidFill>
              </a:rPr>
              <a:t>Prepare  proposal  regarding  commission.</a:t>
            </a:r>
          </a:p>
          <a:p>
            <a:pPr eaLnBrk="1" hangingPunct="1"/>
            <a:endParaRPr lang="en-US" sz="1200" b="1" dirty="0" smtClean="0">
              <a:solidFill>
                <a:srgbClr val="D6ECEE"/>
              </a:solidFill>
            </a:endParaRPr>
          </a:p>
          <a:p>
            <a:pPr eaLnBrk="1" hangingPunct="1"/>
            <a:r>
              <a:rPr lang="en-US" sz="1200" b="1" dirty="0" smtClean="0">
                <a:solidFill>
                  <a:srgbClr val="D6ECEE"/>
                </a:solidFill>
              </a:rPr>
              <a:t>Contact  Family physicians</a:t>
            </a:r>
          </a:p>
          <a:p>
            <a:pPr eaLnBrk="1" hangingPunct="1">
              <a:buFont typeface="Wingdings" pitchFamily="2" charset="2"/>
              <a:buNone/>
            </a:pPr>
            <a:endParaRPr lang="en-US" sz="1200" b="1" dirty="0" smtClean="0">
              <a:solidFill>
                <a:srgbClr val="D6ECEE"/>
              </a:solidFill>
            </a:endParaRPr>
          </a:p>
          <a:p>
            <a:pPr eaLnBrk="1" hangingPunct="1"/>
            <a:r>
              <a:rPr lang="en-US" sz="1200" b="1" dirty="0" smtClean="0">
                <a:solidFill>
                  <a:srgbClr val="D6ECEE"/>
                </a:solidFill>
              </a:rPr>
              <a:t>Conducting  CME </a:t>
            </a:r>
            <a:r>
              <a:rPr lang="en-US" sz="1200" b="1" dirty="0" smtClean="0">
                <a:solidFill>
                  <a:srgbClr val="D6ECEE"/>
                </a:solidFill>
              </a:rPr>
              <a:t>programs </a:t>
            </a:r>
            <a:r>
              <a:rPr lang="en-US" sz="1200" b="1" dirty="0" smtClean="0">
                <a:solidFill>
                  <a:srgbClr val="D6ECEE"/>
                </a:solidFill>
              </a:rPr>
              <a:t>&amp;  seminars  for  Family physicians &amp; Specialists.</a:t>
            </a:r>
          </a:p>
          <a:p>
            <a:pPr eaLnBrk="1" hangingPunct="1"/>
            <a:endParaRPr lang="en-US" sz="1200" b="1" dirty="0" smtClean="0">
              <a:solidFill>
                <a:srgbClr val="FFFF00"/>
              </a:solidFill>
            </a:endParaRPr>
          </a:p>
          <a:p>
            <a:pPr eaLnBrk="1" hangingPunct="1"/>
            <a:endParaRPr lang="en-US" sz="1200" b="1" dirty="0" smtClean="0">
              <a:solidFill>
                <a:srgbClr val="FFFF00"/>
              </a:solidFill>
            </a:endParaRPr>
          </a:p>
          <a:p>
            <a:pPr eaLnBrk="1" hangingPunct="1"/>
            <a:endParaRPr lang="en-US" sz="1200" b="1" dirty="0" smtClean="0">
              <a:solidFill>
                <a:srgbClr val="FFFF00"/>
              </a:solidFill>
            </a:endParaRPr>
          </a:p>
          <a:p>
            <a:pPr eaLnBrk="1" hangingPunct="1"/>
            <a:r>
              <a:rPr lang="en-US" sz="1200" b="1" dirty="0" smtClean="0">
                <a:solidFill>
                  <a:srgbClr val="D6ECEE"/>
                </a:solidFill>
              </a:rPr>
              <a:t>3.Indirect Advertising</a:t>
            </a:r>
            <a:br>
              <a:rPr lang="en-US" sz="1200" b="1" dirty="0" smtClean="0">
                <a:solidFill>
                  <a:srgbClr val="D6ECEE"/>
                </a:solidFill>
              </a:rPr>
            </a:br>
            <a:endParaRPr lang="en-US" sz="1200" b="1" dirty="0" smtClean="0">
              <a:solidFill>
                <a:srgbClr val="FFFF00"/>
              </a:solidFill>
            </a:endParaRPr>
          </a:p>
          <a:p>
            <a:pPr eaLnBrk="1" hangingPunct="1"/>
            <a:endParaRPr lang="en-US" sz="800" b="1" dirty="0" smtClean="0">
              <a:solidFill>
                <a:srgbClr val="D6ECEE"/>
              </a:solidFill>
            </a:endParaRPr>
          </a:p>
          <a:p>
            <a:pPr eaLnBrk="1" hangingPunct="1"/>
            <a:r>
              <a:rPr lang="en-US" sz="800" b="1" dirty="0" smtClean="0">
                <a:solidFill>
                  <a:srgbClr val="D6ECEE"/>
                </a:solidFill>
              </a:rPr>
              <a:t>Providing information about cath lab facility</a:t>
            </a:r>
          </a:p>
          <a:p>
            <a:pPr eaLnBrk="1" hangingPunct="1"/>
            <a:endParaRPr lang="en-US" sz="800" b="1" dirty="0" smtClean="0">
              <a:solidFill>
                <a:srgbClr val="D6ECEE"/>
              </a:solidFill>
            </a:endParaRPr>
          </a:p>
          <a:p>
            <a:pPr eaLnBrk="1" hangingPunct="1"/>
            <a:r>
              <a:rPr lang="en-US" sz="800" b="1" dirty="0" smtClean="0">
                <a:solidFill>
                  <a:srgbClr val="D6ECEE"/>
                </a:solidFill>
              </a:rPr>
              <a:t>Procedures performed</a:t>
            </a:r>
          </a:p>
          <a:p>
            <a:pPr eaLnBrk="1" hangingPunct="1"/>
            <a:endParaRPr lang="en-US" sz="800" b="1" dirty="0" smtClean="0">
              <a:solidFill>
                <a:srgbClr val="D6ECEE"/>
              </a:solidFill>
            </a:endParaRPr>
          </a:p>
          <a:p>
            <a:pPr eaLnBrk="1" hangingPunct="1">
              <a:buFont typeface="Wingdings" pitchFamily="2" charset="2"/>
              <a:buNone/>
            </a:pPr>
            <a:r>
              <a:rPr lang="en-US" sz="800" b="1" dirty="0" smtClean="0">
                <a:solidFill>
                  <a:srgbClr val="D6ECEE"/>
                </a:solidFill>
              </a:rPr>
              <a:t>.  Convert patient experience into viewer  blog  on website</a:t>
            </a:r>
          </a:p>
          <a:p>
            <a:pPr eaLnBrk="1" hangingPunct="1">
              <a:buFont typeface="Wingdings" pitchFamily="2" charset="2"/>
              <a:buNone/>
            </a:pPr>
            <a:endParaRPr lang="en-US" sz="800" b="1" dirty="0" smtClean="0">
              <a:solidFill>
                <a:srgbClr val="D6ECEE"/>
              </a:solidFill>
            </a:endParaRPr>
          </a:p>
          <a:p>
            <a:pPr eaLnBrk="1" hangingPunct="1"/>
            <a:r>
              <a:rPr lang="en-US" sz="800" b="1" dirty="0" smtClean="0">
                <a:solidFill>
                  <a:srgbClr val="D6ECEE"/>
                </a:solidFill>
              </a:rPr>
              <a:t>Online query resolution</a:t>
            </a:r>
            <a:endParaRPr lang="en-IN" dirty="0" smtClean="0"/>
          </a:p>
          <a:p>
            <a:endParaRPr lang="en-IN" dirty="0" smtClean="0"/>
          </a:p>
          <a:p>
            <a:endParaRPr lang="en-IN" dirty="0"/>
          </a:p>
        </p:txBody>
      </p:sp>
      <p:sp>
        <p:nvSpPr>
          <p:cNvPr id="4" name="Slide Number Placeholder 3"/>
          <p:cNvSpPr>
            <a:spLocks noGrp="1"/>
          </p:cNvSpPr>
          <p:nvPr>
            <p:ph type="sldNum" sz="quarter" idx="10"/>
          </p:nvPr>
        </p:nvSpPr>
        <p:spPr/>
        <p:txBody>
          <a:bodyPr/>
          <a:lstStyle/>
          <a:p>
            <a:fld id="{DB684B1C-D554-45D0-811E-58C0CE855AAB}" type="slidenum">
              <a:rPr lang="en-IN" smtClean="0"/>
              <a:pPr/>
              <a:t>25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C2D54-DEFE-42C1-AC21-2A5419E5D880}" type="datetimeFigureOut">
              <a:rPr lang="en-IN" smtClean="0"/>
              <a:pPr/>
              <a:t>30-05-2013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D03F22-16F5-40E0-B988-9E96B80B266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8C2D54-DEFE-42C1-AC21-2A5419E5D880}" type="datetimeFigureOut">
              <a:rPr lang="en-IN" smtClean="0"/>
              <a:pPr/>
              <a:t>30-05-2013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03F22-16F5-40E0-B988-9E96B80B266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836712"/>
            <a:ext cx="7772400" cy="2160240"/>
          </a:xfrm>
        </p:spPr>
        <p:txBody>
          <a:bodyPr>
            <a:normAutofit/>
          </a:bodyPr>
          <a:lstStyle/>
          <a:p>
            <a:r>
              <a:rPr lang="en-US" dirty="0" smtClean="0"/>
              <a:t>Descriptive Study on </a:t>
            </a:r>
            <a:br>
              <a:rPr lang="en-US" dirty="0" smtClean="0"/>
            </a:br>
            <a:r>
              <a:rPr lang="en-US" b="1" dirty="0" smtClean="0"/>
              <a:t>Catheterisation Laboratory     </a:t>
            </a:r>
            <a:br>
              <a:rPr lang="en-US" b="1" dirty="0" smtClean="0"/>
            </a:br>
            <a:endParaRPr lang="en-IN" dirty="0"/>
          </a:p>
        </p:txBody>
      </p:sp>
      <p:sp>
        <p:nvSpPr>
          <p:cNvPr id="3" name="Subtitle 2"/>
          <p:cNvSpPr>
            <a:spLocks noGrp="1"/>
          </p:cNvSpPr>
          <p:nvPr>
            <p:ph type="subTitle" idx="1"/>
          </p:nvPr>
        </p:nvSpPr>
        <p:spPr>
          <a:xfrm>
            <a:off x="4247456" y="4365104"/>
            <a:ext cx="4896544" cy="2137792"/>
          </a:xfrm>
        </p:spPr>
        <p:txBody>
          <a:bodyPr/>
          <a:lstStyle/>
          <a:p>
            <a:r>
              <a:rPr lang="en-US" dirty="0" smtClean="0">
                <a:solidFill>
                  <a:schemeClr val="tx1"/>
                </a:solidFill>
              </a:rPr>
              <a:t>Presented by:</a:t>
            </a:r>
          </a:p>
          <a:p>
            <a:r>
              <a:rPr lang="en-US" dirty="0" smtClean="0">
                <a:solidFill>
                  <a:schemeClr val="tx1"/>
                </a:solidFill>
              </a:rPr>
              <a:t>PRERNA SHARMA</a:t>
            </a:r>
          </a:p>
          <a:p>
            <a:r>
              <a:rPr lang="en-US" dirty="0" smtClean="0">
                <a:solidFill>
                  <a:schemeClr val="tx1"/>
                </a:solidFill>
              </a:rPr>
              <a:t>PG/11/072</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IN" dirty="0"/>
          </a:p>
        </p:txBody>
      </p:sp>
      <p:sp>
        <p:nvSpPr>
          <p:cNvPr id="3" name="Content Placeholder 2"/>
          <p:cNvSpPr>
            <a:spLocks noGrp="1"/>
          </p:cNvSpPr>
          <p:nvPr>
            <p:ph idx="1"/>
          </p:nvPr>
        </p:nvSpPr>
        <p:spPr/>
        <p:txBody>
          <a:bodyPr>
            <a:normAutofit fontScale="62500" lnSpcReduction="20000"/>
          </a:bodyPr>
          <a:lstStyle/>
          <a:p>
            <a:pPr algn="just">
              <a:buNone/>
            </a:pPr>
            <a:r>
              <a:rPr lang="en-IN" dirty="0" smtClean="0"/>
              <a:t>As I was working in the organisation as an Executive Assistant to Vice-Chairman and my study area was Cath Lab of the organisation, following were my limitations because of which detailed study could not been done.</a:t>
            </a:r>
          </a:p>
          <a:p>
            <a:pPr algn="just">
              <a:buNone/>
            </a:pPr>
            <a:r>
              <a:rPr lang="en-IN" dirty="0" smtClean="0"/>
              <a:t>1. Observation of the process flow in the Cath Lab was done for few day only due to time constraints.</a:t>
            </a:r>
          </a:p>
          <a:p>
            <a:pPr algn="just">
              <a:buNone/>
            </a:pPr>
            <a:r>
              <a:rPr lang="en-IN" dirty="0" smtClean="0"/>
              <a:t>2. Analysis of secondary data has been done in this study, so no changes in the format of collection could be done.</a:t>
            </a:r>
          </a:p>
          <a:p>
            <a:pPr algn="just">
              <a:buNone/>
            </a:pPr>
            <a:r>
              <a:rPr lang="en-IN" dirty="0" smtClean="0"/>
              <a:t>3. The Patients coming for the OPD as well as procedures were large in number and  coming in different slots throughout the day, so interview could not be conducted with them to understand their reasons for dropping out. The data which is collected to support these findings is compilation of the data collected by the marketing department of the hospital. </a:t>
            </a:r>
          </a:p>
          <a:p>
            <a:pPr algn="just">
              <a:buNone/>
            </a:pPr>
            <a:r>
              <a:rPr lang="en-US" dirty="0" smtClean="0"/>
              <a:t>4.Marketing teams’ review regarding the various issues (related to the study) has been taken to complete the study. </a:t>
            </a:r>
            <a:endParaRPr lang="en-IN" dirty="0" smtClean="0"/>
          </a:p>
          <a:p>
            <a:pPr algn="just"/>
            <a:endParaRPr lang="en-IN" dirty="0" smtClean="0"/>
          </a:p>
          <a:p>
            <a:pPr algn="just"/>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US" dirty="0" smtClean="0"/>
              <a:t>Process flow</a:t>
            </a:r>
            <a:endParaRPr lang="en-IN" dirty="0"/>
          </a:p>
        </p:txBody>
      </p:sp>
      <p:graphicFrame>
        <p:nvGraphicFramePr>
          <p:cNvPr id="6" name="Content Placeholder 5"/>
          <p:cNvGraphicFramePr>
            <a:graphicFrameLocks noGrp="1"/>
          </p:cNvGraphicFramePr>
          <p:nvPr>
            <p:ph idx="1"/>
          </p:nvPr>
        </p:nvGraphicFramePr>
        <p:xfrm>
          <a:off x="457200" y="1124744"/>
          <a:ext cx="843528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23528" y="692696"/>
          <a:ext cx="8496944"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IN" dirty="0"/>
          </a:p>
        </p:txBody>
      </p:sp>
      <p:sp>
        <p:nvSpPr>
          <p:cNvPr id="3" name="Content Placeholder 2"/>
          <p:cNvSpPr>
            <a:spLocks noGrp="1"/>
          </p:cNvSpPr>
          <p:nvPr>
            <p:ph idx="1"/>
          </p:nvPr>
        </p:nvSpPr>
        <p:spPr/>
        <p:txBody>
          <a:bodyPr>
            <a:normAutofit fontScale="70000" lnSpcReduction="20000"/>
          </a:bodyPr>
          <a:lstStyle/>
          <a:p>
            <a:pPr algn="just"/>
            <a:r>
              <a:rPr lang="en-IN" b="1" dirty="0" smtClean="0"/>
              <a:t>Study design</a:t>
            </a:r>
            <a:r>
              <a:rPr lang="en-IN" dirty="0" smtClean="0"/>
              <a:t>- Descriptive study ( based on review and observation)</a:t>
            </a:r>
          </a:p>
          <a:p>
            <a:pPr algn="just"/>
            <a:r>
              <a:rPr lang="en-IN" b="1" dirty="0" smtClean="0"/>
              <a:t>Study Setting</a:t>
            </a:r>
            <a:r>
              <a:rPr lang="en-IN" dirty="0" smtClean="0"/>
              <a:t>- Catheterisation Lab(Cardiology Department), Asian Heart Institute and Research centre, Mumbai</a:t>
            </a:r>
          </a:p>
          <a:p>
            <a:pPr algn="just"/>
            <a:r>
              <a:rPr lang="en-IN" b="1" dirty="0" smtClean="0"/>
              <a:t>Sample size</a:t>
            </a:r>
            <a:r>
              <a:rPr lang="en-IN" dirty="0" smtClean="0"/>
              <a:t>- all O.P.D. patients ( Cardiac OPD)</a:t>
            </a:r>
          </a:p>
          <a:p>
            <a:pPr algn="just"/>
            <a:r>
              <a:rPr lang="en-IN" b="1" dirty="0" smtClean="0"/>
              <a:t>Study  period</a:t>
            </a:r>
            <a:r>
              <a:rPr lang="en-IN" dirty="0" smtClean="0"/>
              <a:t>- 3 months( retrospective study) Jan- March,2013</a:t>
            </a:r>
          </a:p>
          <a:p>
            <a:pPr algn="just"/>
            <a:r>
              <a:rPr lang="en-IN" b="1" dirty="0" smtClean="0"/>
              <a:t>Inclusion criteria</a:t>
            </a:r>
            <a:r>
              <a:rPr lang="en-IN" dirty="0" smtClean="0"/>
              <a:t>- All OPD patients who have been advised any Cath Lab procedure.</a:t>
            </a:r>
          </a:p>
          <a:p>
            <a:pPr algn="just">
              <a:buNone/>
            </a:pPr>
            <a:r>
              <a:rPr lang="en-US" b="1" dirty="0" smtClean="0"/>
              <a:t>Data Collection Method</a:t>
            </a:r>
          </a:p>
          <a:p>
            <a:pPr marL="457200" indent="-457200" algn="just">
              <a:buAutoNum type="arabicPeriod"/>
            </a:pPr>
            <a:r>
              <a:rPr lang="en-US" dirty="0" smtClean="0"/>
              <a:t>Primary Data collection- Direct observation.</a:t>
            </a:r>
          </a:p>
          <a:p>
            <a:pPr marL="457200" indent="-457200" algn="just">
              <a:buAutoNum type="arabicPeriod"/>
            </a:pPr>
            <a:r>
              <a:rPr lang="en-US" dirty="0" smtClean="0"/>
              <a:t>Secondary Data collection –  All trackers maintained by the Cath Lab, Marketing Department.</a:t>
            </a:r>
            <a:endParaRPr lang="en-IN" dirty="0" smtClean="0"/>
          </a:p>
          <a:p>
            <a:pPr algn="just">
              <a:buNone/>
            </a:pPr>
            <a:endParaRPr lang="en-IN" dirty="0" smtClean="0"/>
          </a:p>
          <a:p>
            <a:pPr marL="365760" indent="-256032" algn="just">
              <a:buClr>
                <a:schemeClr val="accent3"/>
              </a:buClr>
              <a:buFont typeface="Georgia"/>
              <a:buChar char="•"/>
              <a:defRPr/>
            </a:pPr>
            <a:endParaRPr lang="en-IN" dirty="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findings</a:t>
            </a:r>
            <a:endParaRPr lang="en-IN" dirty="0"/>
          </a:p>
        </p:txBody>
      </p:sp>
      <p:sp>
        <p:nvSpPr>
          <p:cNvPr id="3" name="Content Placeholder 2"/>
          <p:cNvSpPr>
            <a:spLocks noGrp="1"/>
          </p:cNvSpPr>
          <p:nvPr>
            <p:ph idx="1"/>
          </p:nvPr>
        </p:nvSpPr>
        <p:spPr/>
        <p:txBody>
          <a:bodyPr/>
          <a:lstStyle/>
          <a:p>
            <a:pPr marL="365125" indent="-20638" algn="just" fontAlgn="auto">
              <a:spcAft>
                <a:spcPts val="0"/>
              </a:spcAft>
              <a:buClr>
                <a:schemeClr val="accent3"/>
              </a:buClr>
              <a:buFont typeface="Georgia"/>
              <a:buNone/>
              <a:defRPr/>
            </a:pPr>
            <a:r>
              <a:rPr lang="en-US" sz="2400" dirty="0"/>
              <a:t>Of the samples reviewed across the time frame the time was observed for:</a:t>
            </a:r>
          </a:p>
          <a:p>
            <a:pPr marL="624078" indent="-514350" algn="just" fontAlgn="auto">
              <a:spcAft>
                <a:spcPts val="0"/>
              </a:spcAft>
              <a:buClr>
                <a:schemeClr val="tx1"/>
              </a:buClr>
              <a:buFont typeface="+mj-lt"/>
              <a:buAutoNum type="arabicPeriod"/>
              <a:defRPr/>
            </a:pPr>
            <a:r>
              <a:rPr lang="en-US" sz="2400" b="1" dirty="0"/>
              <a:t>Total patients coming for the Cardiac consultation in a given period.</a:t>
            </a:r>
          </a:p>
          <a:p>
            <a:pPr marL="624078" indent="-514350" algn="just" fontAlgn="auto">
              <a:spcAft>
                <a:spcPts val="0"/>
              </a:spcAft>
              <a:buClr>
                <a:schemeClr val="tx1"/>
              </a:buClr>
              <a:buFont typeface="+mj-lt"/>
              <a:buAutoNum type="arabicPeriod"/>
              <a:defRPr/>
            </a:pPr>
            <a:r>
              <a:rPr lang="en-US" sz="2400" b="1" dirty="0"/>
              <a:t>Total patients coming for the  cath lab procedure.</a:t>
            </a:r>
          </a:p>
          <a:p>
            <a:pPr marL="624078" indent="-514350" algn="just" fontAlgn="auto">
              <a:spcAft>
                <a:spcPts val="0"/>
              </a:spcAft>
              <a:buClr>
                <a:schemeClr val="tx1"/>
              </a:buClr>
              <a:buFont typeface="+mj-lt"/>
              <a:buAutoNum type="arabicPeriod"/>
              <a:defRPr/>
            </a:pPr>
            <a:r>
              <a:rPr lang="en-US" sz="2400" b="1" dirty="0"/>
              <a:t>Total Hours utilized in the cath lab.</a:t>
            </a:r>
          </a:p>
          <a:p>
            <a:pPr>
              <a:buNone/>
            </a:pP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Total Patients coming for the  consultation.</a:t>
            </a: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coming for the procedure</a:t>
            </a: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715000"/>
            <a:ext cx="8229600" cy="1143000"/>
          </a:xfrm>
        </p:spPr>
        <p:txBody>
          <a:bodyPr>
            <a:noAutofit/>
          </a:bodyPr>
          <a:lstStyle/>
          <a:p>
            <a:pPr lvl="0" algn="l">
              <a:defRPr/>
            </a:pPr>
            <a:r>
              <a:rPr lang="en-US" sz="2000" dirty="0"/>
              <a:t>Calculation: </a:t>
            </a:r>
            <a:br>
              <a:rPr lang="en-US" sz="2000" dirty="0"/>
            </a:br>
            <a:r>
              <a:rPr lang="en-US" sz="2000" dirty="0"/>
              <a:t>Total working hours in a day= 12</a:t>
            </a:r>
            <a:br>
              <a:rPr lang="en-US" sz="2000" dirty="0"/>
            </a:br>
            <a:r>
              <a:rPr lang="en-US" sz="2000" dirty="0"/>
              <a:t>Total working days in a month= </a:t>
            </a:r>
            <a:r>
              <a:rPr lang="en-US" sz="2000" dirty="0" smtClean="0"/>
              <a:t>26</a:t>
            </a:r>
            <a:br>
              <a:rPr lang="en-US" sz="2000" dirty="0" smtClean="0"/>
            </a:br>
            <a:r>
              <a:rPr lang="en-US" sz="2000" dirty="0" smtClean="0"/>
              <a:t>Total </a:t>
            </a:r>
            <a:r>
              <a:rPr lang="en-US" sz="2000" dirty="0"/>
              <a:t>working hours in a month= 12*26 = 312</a:t>
            </a:r>
            <a:br>
              <a:rPr lang="en-US" sz="2000" dirty="0"/>
            </a:br>
            <a:endParaRPr lang="en-IN" sz="2000" dirty="0"/>
          </a:p>
        </p:txBody>
      </p:sp>
      <p:graphicFrame>
        <p:nvGraphicFramePr>
          <p:cNvPr id="4" name="Content Placeholder 3"/>
          <p:cNvGraphicFramePr>
            <a:graphicFrameLocks noGrp="1"/>
          </p:cNvGraphicFramePr>
          <p:nvPr>
            <p:ph idx="1"/>
          </p:nvPr>
        </p:nvGraphicFramePr>
        <p:xfrm>
          <a:off x="467544" y="1412775"/>
          <a:ext cx="8229600" cy="3744417"/>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83568" y="476672"/>
            <a:ext cx="7056784" cy="769441"/>
          </a:xfrm>
          <a:prstGeom prst="rect">
            <a:avLst/>
          </a:prstGeom>
        </p:spPr>
        <p:txBody>
          <a:bodyPr wrap="square">
            <a:spAutoFit/>
          </a:bodyPr>
          <a:lstStyle/>
          <a:p>
            <a:r>
              <a:rPr lang="en-US" sz="4400" dirty="0" smtClean="0"/>
              <a:t>Hours utilized.</a:t>
            </a:r>
            <a:endParaRPr lang="en-IN" sz="4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IN" dirty="0"/>
          </a:p>
        </p:txBody>
      </p:sp>
      <p:sp>
        <p:nvSpPr>
          <p:cNvPr id="3" name="Content Placeholder 2"/>
          <p:cNvSpPr>
            <a:spLocks noGrp="1"/>
          </p:cNvSpPr>
          <p:nvPr>
            <p:ph idx="1"/>
          </p:nvPr>
        </p:nvSpPr>
        <p:spPr/>
        <p:txBody>
          <a:bodyPr>
            <a:normAutofit/>
          </a:bodyPr>
          <a:lstStyle/>
          <a:p>
            <a:pPr marL="60325" indent="0" algn="just"/>
            <a:r>
              <a:rPr lang="en-US" sz="2400" dirty="0" smtClean="0"/>
              <a:t> Number of Patients coming for the cardiac consultation is low as expected</a:t>
            </a:r>
          </a:p>
          <a:p>
            <a:pPr marL="60325" indent="0" algn="just"/>
            <a:r>
              <a:rPr lang="en-US" sz="2400" dirty="0" smtClean="0"/>
              <a:t>The patients are not turning up for the interventional procedures due to various reasons( unavailability of desired slots, Financial constraints, no follow-up after consultation to retain the patients) .</a:t>
            </a:r>
          </a:p>
          <a:p>
            <a:pPr marL="60325" indent="0" algn="just"/>
            <a:r>
              <a:rPr lang="en-US" sz="2400" dirty="0" smtClean="0"/>
              <a:t>The number of working hours utilized in the Cath Lab are very low.</a:t>
            </a:r>
          </a:p>
          <a:p>
            <a:pPr algn="just"/>
            <a:endParaRPr lang="en-IN"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IN" dirty="0"/>
          </a:p>
        </p:txBody>
      </p:sp>
      <p:sp>
        <p:nvSpPr>
          <p:cNvPr id="3" name="Content Placeholder 2"/>
          <p:cNvSpPr>
            <a:spLocks noGrp="1"/>
          </p:cNvSpPr>
          <p:nvPr>
            <p:ph idx="1"/>
          </p:nvPr>
        </p:nvSpPr>
        <p:spPr/>
        <p:txBody>
          <a:bodyPr>
            <a:normAutofit/>
          </a:bodyPr>
          <a:lstStyle/>
          <a:p>
            <a:pPr algn="just">
              <a:buNone/>
            </a:pPr>
            <a:r>
              <a:rPr lang="en-IN" sz="2400" dirty="0" smtClean="0">
                <a:latin typeface="+mj-lt"/>
              </a:rPr>
              <a:t> </a:t>
            </a:r>
            <a:r>
              <a:rPr lang="en-US" sz="2400" dirty="0" smtClean="0">
                <a:latin typeface="+mj-lt"/>
              </a:rPr>
              <a:t> Low Patient Turnover</a:t>
            </a:r>
            <a:endParaRPr lang="en-US" altLang="zh-CN" sz="2400" dirty="0" smtClean="0">
              <a:latin typeface="+mj-lt"/>
              <a:ea typeface="宋体" pitchFamily="2" charset="-122"/>
            </a:endParaRPr>
          </a:p>
          <a:p>
            <a:pPr marL="457200" indent="-457200" algn="just">
              <a:buFont typeface="+mj-lt"/>
              <a:buAutoNum type="arabicPeriod"/>
              <a:tabLst>
                <a:tab pos="457200" algn="l"/>
              </a:tabLst>
            </a:pPr>
            <a:r>
              <a:rPr lang="en-SG" altLang="zh-CN" sz="2400" dirty="0" smtClean="0">
                <a:latin typeface="+mj-lt"/>
                <a:ea typeface="宋体" pitchFamily="2" charset="-122"/>
                <a:cs typeface="Arial" pitchFamily="34" charset="0"/>
              </a:rPr>
              <a:t>Patients going to other hospitals.</a:t>
            </a:r>
          </a:p>
          <a:p>
            <a:pPr marL="457200" indent="-457200" algn="just">
              <a:buFont typeface="+mj-lt"/>
              <a:buAutoNum type="arabicPeriod"/>
              <a:tabLst>
                <a:tab pos="457200" algn="l"/>
              </a:tabLst>
            </a:pPr>
            <a:r>
              <a:rPr lang="en-SG" altLang="zh-CN" sz="2400" dirty="0" smtClean="0">
                <a:latin typeface="+mj-lt"/>
                <a:ea typeface="宋体" pitchFamily="2" charset="-122"/>
                <a:cs typeface="Arial" pitchFamily="34" charset="0"/>
              </a:rPr>
              <a:t>Patients are not given immediate slots </a:t>
            </a:r>
          </a:p>
          <a:p>
            <a:pPr marL="457200" indent="-457200" algn="just">
              <a:buFont typeface="+mj-lt"/>
              <a:buAutoNum type="arabicPeriod"/>
              <a:tabLst>
                <a:tab pos="457200" algn="l"/>
              </a:tabLst>
            </a:pPr>
            <a:r>
              <a:rPr lang="en-US" sz="2400" dirty="0" smtClean="0">
                <a:latin typeface="+mj-lt"/>
                <a:cs typeface="Arial" pitchFamily="34" charset="0"/>
              </a:rPr>
              <a:t>Shortage of Cath Lab personnel- Anesthetist </a:t>
            </a:r>
          </a:p>
          <a:p>
            <a:pPr marL="457200" indent="-457200" algn="just">
              <a:buFont typeface="+mj-lt"/>
              <a:buAutoNum type="arabicPeriod"/>
              <a:tabLst>
                <a:tab pos="457200" algn="l"/>
              </a:tabLst>
            </a:pPr>
            <a:r>
              <a:rPr lang="en-US" sz="2400" dirty="0" smtClean="0">
                <a:latin typeface="+mj-lt"/>
                <a:cs typeface="Arial" pitchFamily="34" charset="0"/>
              </a:rPr>
              <a:t>Marketing Strategies</a:t>
            </a:r>
          </a:p>
          <a:p>
            <a:pPr marL="457200" indent="-457200" algn="just">
              <a:buFont typeface="+mj-lt"/>
              <a:buAutoNum type="arabicPeriod"/>
              <a:tabLst>
                <a:tab pos="457200" algn="l"/>
              </a:tabLst>
            </a:pPr>
            <a:r>
              <a:rPr lang="en-US" sz="2400" dirty="0" smtClean="0">
                <a:latin typeface="+mj-lt"/>
                <a:cs typeface="Arial" pitchFamily="34" charset="0"/>
              </a:rPr>
              <a:t>OPD schedule of Cardiologists clashes with Cath Lab scheduling.</a:t>
            </a:r>
          </a:p>
          <a:p>
            <a:pPr marL="457200" indent="-457200" algn="just">
              <a:buFont typeface="+mj-lt"/>
              <a:buAutoNum type="arabicPeriod"/>
              <a:tabLst>
                <a:tab pos="457200" algn="l"/>
              </a:tabLst>
            </a:pPr>
            <a:r>
              <a:rPr lang="en-US" altLang="zh-CN" sz="2400" dirty="0" smtClean="0">
                <a:latin typeface="+mj-lt"/>
                <a:ea typeface="宋体" pitchFamily="2" charset="-122"/>
                <a:cs typeface="Arial" pitchFamily="34" charset="0"/>
              </a:rPr>
              <a:t>Inadequate publicity</a:t>
            </a:r>
            <a:endParaRPr lang="en-SG" altLang="zh-CN" sz="2400" dirty="0" smtClean="0">
              <a:latin typeface="+mj-lt"/>
              <a:ea typeface="宋体" pitchFamily="2" charset="-122"/>
              <a:cs typeface="Arial" pitchFamily="34" charset="0"/>
            </a:endParaRPr>
          </a:p>
          <a:p>
            <a:pPr marL="457200" indent="-457200" algn="just">
              <a:buFont typeface="+mj-lt"/>
              <a:buAutoNum type="arabicPeriod"/>
              <a:tabLst>
                <a:tab pos="457200" algn="l"/>
              </a:tabLst>
            </a:pPr>
            <a:r>
              <a:rPr lang="en-US" altLang="zh-CN" sz="2400" dirty="0" smtClean="0">
                <a:latin typeface="+mj-lt"/>
                <a:ea typeface="宋体" pitchFamily="2" charset="-122"/>
                <a:cs typeface="Arial" pitchFamily="34" charset="0"/>
              </a:rPr>
              <a:t>Location of the hospital not easily accessible to relevant patients</a:t>
            </a:r>
            <a:endParaRPr lang="en-SG" altLang="zh-CN" sz="2400" dirty="0" smtClean="0">
              <a:latin typeface="+mj-lt"/>
              <a:ea typeface="宋体" pitchFamily="2" charset="-122"/>
              <a:cs typeface="Arial" pitchFamily="34" charset="0"/>
            </a:endParaRPr>
          </a:p>
          <a:p>
            <a:pPr marL="457200" indent="-457200" algn="just">
              <a:buFont typeface="+mj-lt"/>
              <a:buAutoNum type="arabicPeriod"/>
              <a:tabLst>
                <a:tab pos="457200" algn="l"/>
              </a:tabLst>
            </a:pPr>
            <a:endParaRPr lang="en-SG" altLang="zh-CN" sz="2400" dirty="0" smtClean="0">
              <a:latin typeface="+mj-lt"/>
              <a:ea typeface="宋体" pitchFamily="2" charset="-122"/>
            </a:endParaRPr>
          </a:p>
          <a:p>
            <a:pPr marL="457200" indent="-457200" algn="just">
              <a:buFont typeface="+mj-lt"/>
              <a:buAutoNum type="arabicPeriod"/>
              <a:tabLst>
                <a:tab pos="457200" algn="l"/>
              </a:tabLst>
            </a:pPr>
            <a:endParaRPr lang="en-SG" altLang="zh-CN" sz="2400" dirty="0" smtClean="0">
              <a:latin typeface="+mj-lt"/>
              <a:ea typeface="宋体" pitchFamily="2" charset="-122"/>
            </a:endParaRPr>
          </a:p>
          <a:p>
            <a:pPr algn="just">
              <a:buNone/>
            </a:pPr>
            <a:endParaRPr lang="en-US" sz="2400" dirty="0" smtClean="0">
              <a:solidFill>
                <a:srgbClr val="FF0000"/>
              </a:solidFill>
              <a:latin typeface="+mj-lt"/>
            </a:endParaRPr>
          </a:p>
          <a:p>
            <a:pPr marL="623887" indent="-514350" algn="just">
              <a:buNone/>
            </a:pPr>
            <a:endParaRPr lang="en-US" sz="2400" dirty="0" smtClean="0">
              <a:latin typeface="+mj-lt"/>
            </a:endParaRPr>
          </a:p>
          <a:p>
            <a:pPr marL="623887" indent="-514350" algn="just">
              <a:buNone/>
            </a:pPr>
            <a:endParaRPr lang="en-IN" sz="2400" dirty="0" smtClean="0">
              <a:latin typeface="+mj-lt"/>
            </a:endParaRPr>
          </a:p>
          <a:p>
            <a:pPr algn="just"/>
            <a:endParaRPr lang="en-IN" sz="24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PROFILE</a:t>
            </a:r>
            <a:endParaRPr lang="en-IN" dirty="0"/>
          </a:p>
        </p:txBody>
      </p:sp>
      <p:sp>
        <p:nvSpPr>
          <p:cNvPr id="3" name="Content Placeholder 2"/>
          <p:cNvSpPr>
            <a:spLocks noGrp="1"/>
          </p:cNvSpPr>
          <p:nvPr>
            <p:ph idx="1"/>
          </p:nvPr>
        </p:nvSpPr>
        <p:spPr/>
        <p:txBody>
          <a:bodyPr>
            <a:normAutofit fontScale="92500"/>
          </a:bodyPr>
          <a:lstStyle/>
          <a:p>
            <a:pPr algn="just"/>
            <a:r>
              <a:rPr lang="en-IN" b="1" dirty="0" smtClean="0"/>
              <a:t>Asian  Heart Institute, Mumbai</a:t>
            </a:r>
            <a:r>
              <a:rPr lang="en-IN" dirty="0" smtClean="0"/>
              <a:t> is a 132 bedded super specialty tertiary care hospital, truly futuristic in its services and is designed to meet patient care requirements of the new </a:t>
            </a:r>
            <a:r>
              <a:rPr lang="en-IN" dirty="0" smtClean="0"/>
              <a:t>millennium. </a:t>
            </a:r>
            <a:endParaRPr lang="en-US" dirty="0" smtClean="0"/>
          </a:p>
          <a:p>
            <a:pPr lvl="0" algn="just"/>
            <a:r>
              <a:rPr lang="en-IN" dirty="0" smtClean="0"/>
              <a:t>AHI is the first hospital to operate on Beating heart( without using Heart Lung Machine) in West India. It is also the first hospital to start Robotic surgery in whole of the western region.</a:t>
            </a:r>
            <a:endParaRPr lang="en-US" dirty="0" smtClean="0"/>
          </a:p>
          <a:p>
            <a:pPr algn="just"/>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normAutofit/>
          </a:bodyPr>
          <a:lstStyle/>
          <a:p>
            <a:pPr marL="457200" indent="-457200" algn="just">
              <a:buNone/>
            </a:pPr>
            <a:r>
              <a:rPr lang="en-US" sz="2400" dirty="0" smtClean="0"/>
              <a:t>A. </a:t>
            </a:r>
            <a:r>
              <a:rPr lang="en-US" sz="2400" b="1" dirty="0" smtClean="0"/>
              <a:t>H.R. Department</a:t>
            </a:r>
          </a:p>
          <a:p>
            <a:pPr marL="457200" indent="-457200" algn="just">
              <a:buFont typeface="+mj-lt"/>
              <a:buAutoNum type="arabicPeriod"/>
            </a:pPr>
            <a:r>
              <a:rPr lang="en-US" sz="2400" dirty="0" smtClean="0"/>
              <a:t>Assess the number of staff working in the cath lab and ensure that it is adequate</a:t>
            </a:r>
          </a:p>
          <a:p>
            <a:pPr algn="just">
              <a:buFontTx/>
              <a:buAutoNum type="arabicPeriod"/>
            </a:pPr>
            <a:r>
              <a:rPr lang="en-US" sz="2400" dirty="0" smtClean="0"/>
              <a:t>Hire additional highly experienced &amp; well-known Cardiologists to expand our patient base</a:t>
            </a:r>
          </a:p>
          <a:p>
            <a:pPr algn="just">
              <a:buFontTx/>
              <a:buAutoNum type="arabicPeriod"/>
            </a:pPr>
            <a:r>
              <a:rPr lang="en-US" sz="2400" dirty="0" smtClean="0"/>
              <a:t>Assess working hours of the cath lab staff and feasibility of increasing the number of procedures performed per day by hiring additional </a:t>
            </a:r>
            <a:r>
              <a:rPr lang="en-US" sz="2400" dirty="0" smtClean="0"/>
              <a:t>staff</a:t>
            </a:r>
          </a:p>
          <a:p>
            <a:pPr algn="just">
              <a:buFontTx/>
              <a:buAutoNum type="arabicPeriod"/>
            </a:pPr>
            <a:r>
              <a:rPr lang="en-US" sz="2400" dirty="0" smtClean="0"/>
              <a:t>Prepare a database of the available cardiac surgeons and offer premium slots and packages to them</a:t>
            </a:r>
            <a:endParaRPr lang="en-US" sz="2400" dirty="0" smtClean="0"/>
          </a:p>
          <a:p>
            <a:pPr marL="457200" indent="-457200" algn="just">
              <a:buNone/>
            </a:pPr>
            <a:endParaRPr lang="en-IN" sz="2400" dirty="0" smtClean="0"/>
          </a:p>
          <a:p>
            <a:pPr algn="just"/>
            <a:endParaRPr lang="en-IN"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marL="514350" indent="-514350" algn="just">
              <a:buNone/>
            </a:pPr>
            <a:r>
              <a:rPr lang="en-US" sz="2400" dirty="0" smtClean="0">
                <a:latin typeface="+mj-lt"/>
              </a:rPr>
              <a:t>5</a:t>
            </a:r>
            <a:r>
              <a:rPr lang="en-US" sz="2400" dirty="0" smtClean="0">
                <a:latin typeface="+mj-lt"/>
              </a:rPr>
              <a:t>. </a:t>
            </a:r>
            <a:r>
              <a:rPr lang="en-US" sz="2400" dirty="0" smtClean="0">
                <a:latin typeface="+mj-lt"/>
              </a:rPr>
              <a:t>Expand panel of cardiologists &amp; physicians to an open </a:t>
            </a:r>
            <a:r>
              <a:rPr lang="en-US" sz="2400" dirty="0" smtClean="0">
                <a:latin typeface="+mj-lt"/>
              </a:rPr>
              <a:t>panel</a:t>
            </a:r>
            <a:endParaRPr lang="en-US" sz="2400" dirty="0" smtClean="0">
              <a:latin typeface="+mj-lt"/>
            </a:endParaRPr>
          </a:p>
          <a:p>
            <a:pPr marL="514350" indent="-514350" algn="just">
              <a:buNone/>
            </a:pPr>
            <a:r>
              <a:rPr lang="en-US" sz="2400" dirty="0" smtClean="0">
                <a:latin typeface="+mj-lt"/>
              </a:rPr>
              <a:t>6</a:t>
            </a:r>
            <a:r>
              <a:rPr lang="en-US" sz="2400" dirty="0" smtClean="0">
                <a:latin typeface="+mj-lt"/>
              </a:rPr>
              <a:t>.Creation  </a:t>
            </a:r>
            <a:r>
              <a:rPr lang="en-US" sz="2400" dirty="0" smtClean="0">
                <a:latin typeface="+mj-lt"/>
              </a:rPr>
              <a:t>of  awareness of availability of cardiac care  facility &amp; preventive cardiac care  among  hospital  staff.</a:t>
            </a:r>
          </a:p>
          <a:p>
            <a:pPr algn="just">
              <a:buFontTx/>
              <a:buChar char="•"/>
            </a:pPr>
            <a:endParaRPr lang="en-US" sz="2400" dirty="0" smtClean="0">
              <a:solidFill>
                <a:schemeClr val="bg1"/>
              </a:solidFill>
              <a:latin typeface="+mj-lt"/>
            </a:endParaRPr>
          </a:p>
          <a:p>
            <a:pPr algn="just"/>
            <a:endParaRPr lang="en-IN" sz="2400" dirty="0" smtClean="0">
              <a:latin typeface="+mj-lt"/>
            </a:endParaRPr>
          </a:p>
          <a:p>
            <a:pPr algn="just"/>
            <a:endParaRPr lang="en-IN" sz="2400" dirty="0">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buNone/>
            </a:pPr>
            <a:r>
              <a:rPr lang="en-US" sz="2400" dirty="0" smtClean="0"/>
              <a:t>B. </a:t>
            </a:r>
            <a:r>
              <a:rPr lang="en-US" sz="2400" b="1" dirty="0" smtClean="0"/>
              <a:t>Cardiac O.P.D. scheduling</a:t>
            </a:r>
          </a:p>
          <a:p>
            <a:pPr algn="just"/>
            <a:r>
              <a:rPr lang="en-US" sz="2400" dirty="0" smtClean="0"/>
              <a:t>Proper scheduling of all the Cardiologists’ O.P.D. is required so that  they have different slots for </a:t>
            </a:r>
            <a:r>
              <a:rPr lang="en-US" sz="2400" dirty="0" smtClean="0"/>
              <a:t>their </a:t>
            </a:r>
            <a:r>
              <a:rPr lang="en-US" sz="2400" dirty="0" smtClean="0"/>
              <a:t>consultation as </a:t>
            </a:r>
            <a:r>
              <a:rPr lang="en-US" sz="2400" dirty="0" smtClean="0"/>
              <a:t>well as </a:t>
            </a:r>
            <a:r>
              <a:rPr lang="en-US" sz="2400" dirty="0" smtClean="0"/>
              <a:t>for the Cath Lab procedures.</a:t>
            </a:r>
            <a:endParaRPr lang="en-IN" sz="2400" dirty="0" smtClean="0"/>
          </a:p>
          <a:p>
            <a:pPr algn="just"/>
            <a:endParaRPr lang="en-IN"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a:buNone/>
            </a:pPr>
            <a:r>
              <a:rPr lang="en-US" sz="2400" dirty="0" smtClean="0"/>
              <a:t>C. </a:t>
            </a:r>
            <a:r>
              <a:rPr lang="en-US" sz="2400" b="1" dirty="0" smtClean="0"/>
              <a:t>Marketing Department</a:t>
            </a:r>
          </a:p>
          <a:p>
            <a:pPr algn="just">
              <a:buNone/>
            </a:pPr>
            <a:r>
              <a:rPr lang="en-US" sz="2400" u="sng" dirty="0" smtClean="0"/>
              <a:t>Existing strategies:</a:t>
            </a:r>
          </a:p>
          <a:p>
            <a:pPr algn="just">
              <a:buNone/>
            </a:pPr>
            <a:r>
              <a:rPr lang="en-US" sz="2400" dirty="0" smtClean="0"/>
              <a:t>1.Medical Partner in Standard Chartered Bank, Mumbai Marathon, 2013</a:t>
            </a:r>
          </a:p>
          <a:p>
            <a:pPr algn="just">
              <a:buNone/>
            </a:pPr>
            <a:r>
              <a:rPr lang="en-US" sz="2400" dirty="0" smtClean="0"/>
              <a:t>2. Social media sites have been targeted recently to increase the awareness about the hospital.</a:t>
            </a:r>
          </a:p>
          <a:p>
            <a:pPr algn="just">
              <a:buNone/>
            </a:pPr>
            <a:r>
              <a:rPr lang="en-US" sz="2400" dirty="0" smtClean="0"/>
              <a:t>3. Tying up with Physicians and cardiologists for referral patients.  </a:t>
            </a:r>
          </a:p>
          <a:p>
            <a:pPr algn="just">
              <a:buNone/>
            </a:pPr>
            <a:r>
              <a:rPr lang="en-US" sz="2400" dirty="0" smtClean="0"/>
              <a:t>4. ‘</a:t>
            </a:r>
            <a:r>
              <a:rPr lang="en-US" sz="2400" dirty="0" err="1" smtClean="0"/>
              <a:t>Asain</a:t>
            </a:r>
            <a:r>
              <a:rPr lang="en-US" sz="2400" dirty="0" smtClean="0"/>
              <a:t> </a:t>
            </a:r>
            <a:r>
              <a:rPr lang="en-US" sz="2400" dirty="0" smtClean="0"/>
              <a:t>Sewa</a:t>
            </a:r>
            <a:r>
              <a:rPr lang="en-US" sz="2400" dirty="0" smtClean="0"/>
              <a:t>” –A charitable trust to provide free treatment to poor people is formed long back.</a:t>
            </a:r>
          </a:p>
          <a:p>
            <a:pPr algn="just">
              <a:buNone/>
            </a:pPr>
            <a:r>
              <a:rPr lang="en-US" sz="2400" dirty="0" smtClean="0"/>
              <a:t>5. 100 pediatric patients who were on the waiting list in the government hospital to get treated for congenital abnormalities were assured to get free treatment in Asian </a:t>
            </a:r>
            <a:r>
              <a:rPr lang="en-US" sz="2400" dirty="0" smtClean="0"/>
              <a:t>Heart institute.</a:t>
            </a:r>
            <a:endParaRPr lang="en-US" sz="2400" dirty="0" smtClean="0"/>
          </a:p>
          <a:p>
            <a:pPr algn="just"/>
            <a:endParaRPr lang="en-IN" sz="2400" dirty="0" smtClean="0"/>
          </a:p>
          <a:p>
            <a:pPr algn="just"/>
            <a:endParaRPr lang="en-IN"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buNone/>
            </a:pPr>
            <a:r>
              <a:rPr lang="en-US" sz="2400" dirty="0" smtClean="0"/>
              <a:t>6. Different Clinics to promote the 5 cardiologists and increase the patient flow has been </a:t>
            </a:r>
            <a:r>
              <a:rPr lang="en-US" sz="2400" dirty="0" smtClean="0"/>
              <a:t>introduced. These </a:t>
            </a:r>
            <a:r>
              <a:rPr lang="en-US" sz="2400" dirty="0" smtClean="0"/>
              <a:t>clinics include- Hypertension Clinic, Chest pan clinic and Heart Failure clinic</a:t>
            </a:r>
          </a:p>
          <a:p>
            <a:pPr marL="457200" indent="-457200" algn="just">
              <a:buNone/>
            </a:pPr>
            <a:r>
              <a:rPr lang="en-US" sz="2400" dirty="0" smtClean="0"/>
              <a:t>7. Publicity of the Cardiologist through print media.</a:t>
            </a:r>
          </a:p>
          <a:p>
            <a:pPr marL="457200" indent="-457200" algn="just">
              <a:buNone/>
            </a:pPr>
            <a:r>
              <a:rPr lang="en-US" sz="2400" dirty="0" smtClean="0"/>
              <a:t>8.  Bollywood  celebrity “Akshay Kumar”- Brand Ambassador of the hospital.</a:t>
            </a:r>
          </a:p>
          <a:p>
            <a:pPr marL="457200" indent="-457200" algn="just">
              <a:buNone/>
            </a:pPr>
            <a:r>
              <a:rPr lang="en-US" sz="2400" dirty="0" smtClean="0"/>
              <a:t>9. CMEs are organized by the Doctors</a:t>
            </a:r>
            <a:endParaRPr lang="en-IN" sz="2400" dirty="0" smtClean="0"/>
          </a:p>
          <a:p>
            <a:pPr algn="just">
              <a:buNone/>
            </a:pPr>
            <a:endParaRPr lang="en-IN" sz="2400" dirty="0" smtClean="0"/>
          </a:p>
          <a:p>
            <a:pPr algn="just"/>
            <a:endParaRPr lang="en-IN"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marL="457200" indent="-457200" algn="just">
              <a:buNone/>
            </a:pPr>
            <a:r>
              <a:rPr lang="en-US" sz="2400" u="sng" dirty="0" smtClean="0"/>
              <a:t>Recommended Strategies</a:t>
            </a:r>
            <a:endParaRPr lang="en-US" sz="2400" dirty="0" smtClean="0"/>
          </a:p>
          <a:p>
            <a:pPr marL="457200" indent="-457200" algn="just">
              <a:buFont typeface="+mj-lt"/>
              <a:buAutoNum type="arabicPeriod"/>
            </a:pPr>
            <a:r>
              <a:rPr lang="en-US" sz="2400" dirty="0" smtClean="0"/>
              <a:t>Image </a:t>
            </a:r>
            <a:r>
              <a:rPr lang="en-US" sz="2400" dirty="0" smtClean="0"/>
              <a:t>building</a:t>
            </a:r>
          </a:p>
          <a:p>
            <a:pPr marL="457200" indent="-457200" algn="just">
              <a:buFont typeface="+mj-lt"/>
              <a:buAutoNum type="arabicPeriod"/>
            </a:pPr>
            <a:r>
              <a:rPr lang="en-US" sz="2400" dirty="0" smtClean="0"/>
              <a:t>Enhance community and public relations (Updating website)</a:t>
            </a:r>
          </a:p>
          <a:p>
            <a:pPr marL="457200" indent="-457200" algn="just">
              <a:buFont typeface="+mj-lt"/>
              <a:buAutoNum type="arabicPeriod"/>
            </a:pPr>
            <a:r>
              <a:rPr lang="en-US" sz="2400" dirty="0" smtClean="0"/>
              <a:t>Direct advertisement (T.V., radio, Print media)</a:t>
            </a:r>
          </a:p>
          <a:p>
            <a:pPr marL="457200" indent="-457200" algn="just">
              <a:buNone/>
            </a:pPr>
            <a:r>
              <a:rPr lang="en-US" sz="2400" dirty="0" smtClean="0"/>
              <a:t>     - interviews/comments of satisfied patients, cath lab team </a:t>
            </a:r>
          </a:p>
          <a:p>
            <a:pPr marL="457200" indent="-457200" algn="just">
              <a:buNone/>
            </a:pPr>
            <a:r>
              <a:rPr lang="en-US" sz="2400" dirty="0" smtClean="0"/>
              <a:t>     - information about  cath lab</a:t>
            </a:r>
          </a:p>
          <a:p>
            <a:pPr marL="457200" indent="-457200" algn="just">
              <a:buAutoNum type="arabicPeriod" startAt="4"/>
            </a:pPr>
            <a:r>
              <a:rPr lang="en-US" sz="2400" dirty="0" smtClean="0"/>
              <a:t>Focus on Indirect advertisement (camps, health awareness programs, CMEs) </a:t>
            </a:r>
          </a:p>
          <a:p>
            <a:pPr marL="457200" indent="-457200" algn="just">
              <a:buAutoNum type="arabicPeriod" startAt="4"/>
            </a:pPr>
            <a:r>
              <a:rPr lang="en-US" sz="2400" dirty="0" smtClean="0"/>
              <a:t>Incentives to family physicians and  specialists</a:t>
            </a:r>
            <a:r>
              <a:rPr lang="en-US" sz="2400" dirty="0" smtClean="0"/>
              <a:t>.</a:t>
            </a:r>
          </a:p>
          <a:p>
            <a:pPr marL="457200" indent="-457200" algn="just">
              <a:buNone/>
            </a:pPr>
            <a:r>
              <a:rPr lang="en-US" sz="2400" dirty="0" smtClean="0"/>
              <a:t>6.   Tie-ups  </a:t>
            </a:r>
            <a:r>
              <a:rPr lang="en-US" sz="2400" dirty="0" smtClean="0"/>
              <a:t>with Corporate, Medical tourism , Medical insurance companies, old age homes.</a:t>
            </a:r>
            <a:endParaRPr lang="en-IN" sz="2400" dirty="0" smtClean="0"/>
          </a:p>
          <a:p>
            <a:endParaRPr lang="en-IN"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algn="just">
              <a:buNone/>
            </a:pPr>
            <a:r>
              <a:rPr lang="en-US" sz="2400" dirty="0" smtClean="0"/>
              <a:t>7</a:t>
            </a:r>
            <a:r>
              <a:rPr lang="en-US" sz="2400" dirty="0" smtClean="0"/>
              <a:t>. Satellite  clinics in other suburbs of  Mumbai &amp; other surrounding districts, second  &amp; third tier cities of  Maharashtra &amp; Gujarat.</a:t>
            </a:r>
          </a:p>
          <a:p>
            <a:pPr algn="just">
              <a:buNone/>
            </a:pPr>
            <a:r>
              <a:rPr lang="en-US" sz="2400" dirty="0" smtClean="0"/>
              <a:t>8. Activate “Asian </a:t>
            </a:r>
            <a:r>
              <a:rPr lang="en-US" sz="2400" dirty="0" smtClean="0"/>
              <a:t>Sewa</a:t>
            </a:r>
            <a:r>
              <a:rPr lang="en-US" sz="2400" dirty="0" smtClean="0"/>
              <a:t>’-  A charitable trust so that more patients can be benefited by the services , this will act as a CSR activity.</a:t>
            </a:r>
          </a:p>
          <a:p>
            <a:pPr algn="just">
              <a:buNone/>
            </a:pPr>
            <a:r>
              <a:rPr lang="en-US" sz="2400" dirty="0" smtClean="0"/>
              <a:t>9. Aggressive strategy for all the 5 cardiologists-involve them in marketing by frequent newspaper interviews, local television appearances.</a:t>
            </a:r>
          </a:p>
          <a:p>
            <a:pPr algn="just">
              <a:buNone/>
            </a:pPr>
            <a:r>
              <a:rPr lang="en-US" sz="2400" dirty="0" smtClean="0"/>
              <a:t>10. Organize different programs for referring physicians and specialists( out station trip, get-togethers </a:t>
            </a:r>
            <a:r>
              <a:rPr lang="en-US" sz="2400" dirty="0" smtClean="0"/>
              <a:t>)</a:t>
            </a:r>
          </a:p>
          <a:p>
            <a:pPr algn="just">
              <a:buNone/>
            </a:pPr>
            <a:r>
              <a:rPr lang="en-US" sz="2400" dirty="0" smtClean="0"/>
              <a:t>11. </a:t>
            </a:r>
            <a:r>
              <a:rPr lang="en-US" sz="2400" dirty="0" smtClean="0"/>
              <a:t>Introduction of different low budget packages for those who are dropping out due to financial constraints</a:t>
            </a:r>
            <a:r>
              <a:rPr lang="en-US" sz="2400" dirty="0" smtClean="0">
                <a:solidFill>
                  <a:schemeClr val="bg1"/>
                </a:solidFill>
              </a:rPr>
              <a:t>.</a:t>
            </a:r>
          </a:p>
          <a:p>
            <a:pPr algn="just">
              <a:buNone/>
            </a:pPr>
            <a:endParaRPr lang="en-US" sz="2400" dirty="0" smtClean="0"/>
          </a:p>
          <a:p>
            <a:pPr algn="just">
              <a:buNone/>
            </a:pPr>
            <a:r>
              <a:rPr lang="en-US" sz="2400" dirty="0" smtClean="0"/>
              <a:t/>
            </a:r>
            <a:br>
              <a:rPr lang="en-US" sz="2400" dirty="0" smtClean="0"/>
            </a:br>
            <a:endParaRPr lang="en-US" sz="2400" dirty="0" smtClean="0"/>
          </a:p>
          <a:p>
            <a:pPr algn="just"/>
            <a:endParaRPr lang="en-IN" sz="2400" dirty="0" smtClean="0"/>
          </a:p>
          <a:p>
            <a:endParaRPr lang="en-IN"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a:buNone/>
            </a:pPr>
            <a:r>
              <a:rPr lang="en-US" sz="2400" dirty="0" smtClean="0"/>
              <a:t>12.Focus </a:t>
            </a:r>
            <a:r>
              <a:rPr lang="en-US" sz="2400" dirty="0" smtClean="0"/>
              <a:t>on Corporate which are present near to the hospital by organizing different programs for life style changes,  general health check up camps within the offices, giving discounts to the corporate clients on various products of the hospital and by distributing  pamphlets for healthy life style. This will help in increasing the clientele, thus increase in footfall.</a:t>
            </a:r>
          </a:p>
          <a:p>
            <a:endParaRPr lang="en-IN"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a:xfrm>
            <a:off x="457200" y="1412776"/>
            <a:ext cx="8229600" cy="4713387"/>
          </a:xfrm>
        </p:spPr>
        <p:txBody>
          <a:bodyPr>
            <a:normAutofit/>
          </a:bodyPr>
          <a:lstStyle/>
          <a:p>
            <a:pPr algn="just">
              <a:buNone/>
            </a:pPr>
            <a:endParaRPr lang="en-US" sz="2400" dirty="0" smtClean="0"/>
          </a:p>
          <a:p>
            <a:pPr algn="just"/>
            <a:r>
              <a:rPr lang="en-US" sz="2400" dirty="0" smtClean="0"/>
              <a:t>At AHI, after  proper implementation of the already existing processes and strategies, footfall of patients can increase drastically.</a:t>
            </a:r>
          </a:p>
          <a:p>
            <a:pPr algn="just"/>
            <a:endParaRPr lang="en-US" sz="2400" dirty="0" smtClean="0"/>
          </a:p>
          <a:p>
            <a:pPr algn="just"/>
            <a:r>
              <a:rPr lang="en-US" sz="2400" dirty="0" smtClean="0"/>
              <a:t>Contribution of different departments of the hospital can help in increasing the patients which in turn will increase the total number of cases that can be scheduled in the cath lab, thus increase the overall utilization of the Lab and help in generating revenue for the hospital.</a:t>
            </a:r>
          </a:p>
          <a:p>
            <a:endParaRPr lang="en-IN"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36912"/>
            <a:ext cx="8229600" cy="1872208"/>
          </a:xfrm>
        </p:spPr>
        <p:txBody>
          <a:bodyPr>
            <a:normAutofit fontScale="90000"/>
          </a:bodyPr>
          <a:lstStyle/>
          <a:p>
            <a:r>
              <a:rPr lang="en-US" sz="9600" b="1" dirty="0" smtClean="0">
                <a:latin typeface="Edwardian Script ITC" pitchFamily="66" charset="0"/>
              </a:rPr>
              <a:t>Thank You</a:t>
            </a:r>
            <a:r>
              <a:rPr lang="en-IN" sz="9600" b="1" dirty="0" smtClean="0"/>
              <a:t/>
            </a:r>
            <a:br>
              <a:rPr lang="en-IN" sz="9600" b="1" dirty="0" smtClean="0"/>
            </a:br>
            <a:endParaRPr lang="en-IN" sz="9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 name="Picture 7" descr="ISHAC_cath_lab"/>
          <p:cNvPicPr>
            <a:picLocks noGrp="1" noChangeAspect="1" noChangeArrowheads="1"/>
          </p:cNvPicPr>
          <p:nvPr>
            <p:ph idx="1"/>
          </p:nvPr>
        </p:nvPicPr>
        <p:blipFill>
          <a:blip r:embed="rId2" cstate="print"/>
          <a:srcRect/>
          <a:stretch>
            <a:fillRect/>
          </a:stretch>
        </p:blipFill>
        <p:spPr bwMode="auto">
          <a:xfrm>
            <a:off x="0" y="0"/>
            <a:ext cx="9125723" cy="6858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Catheterisation Laboratory</a:t>
            </a:r>
            <a:endParaRPr lang="en-IN" dirty="0"/>
          </a:p>
        </p:txBody>
      </p:sp>
      <p:sp>
        <p:nvSpPr>
          <p:cNvPr id="3" name="Content Placeholder 2"/>
          <p:cNvSpPr>
            <a:spLocks noGrp="1"/>
          </p:cNvSpPr>
          <p:nvPr>
            <p:ph idx="1"/>
          </p:nvPr>
        </p:nvSpPr>
        <p:spPr/>
        <p:txBody>
          <a:bodyPr>
            <a:normAutofit fontScale="92500"/>
          </a:bodyPr>
          <a:lstStyle/>
          <a:p>
            <a:pPr algn="just"/>
            <a:r>
              <a:rPr lang="en-US" dirty="0" smtClean="0"/>
              <a:t>Cardiac Catheterisation [Cath Lab] is the insertion &amp; passage of small plastic tubes ( catheters ) into the arteries &amp; veins up to the heart to obtain X-ray pictures of coronary arteries &amp; cardiac chambers as well as to measure pressures in the heart ( intra-cardiac </a:t>
            </a:r>
            <a:r>
              <a:rPr lang="en-US" dirty="0" err="1" smtClean="0"/>
              <a:t>haemodynamics</a:t>
            </a:r>
            <a:r>
              <a:rPr lang="en-US" dirty="0" smtClean="0"/>
              <a:t> </a:t>
            </a:r>
            <a:r>
              <a:rPr lang="en-US" dirty="0" smtClean="0"/>
              <a:t>)</a:t>
            </a:r>
            <a:endParaRPr lang="en-US" dirty="0" smtClean="0"/>
          </a:p>
          <a:p>
            <a:pPr algn="just"/>
            <a:r>
              <a:rPr lang="en-US" dirty="0" smtClean="0"/>
              <a:t>Locate &amp; identify irregularities within the heart &amp; its vasculature, in the aorta ad vena cava and to define size &amp; severity of the lesions. </a:t>
            </a:r>
            <a:endParaRPr lang="en-SG"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performed</a:t>
            </a:r>
            <a:endParaRPr lang="en-IN" dirty="0"/>
          </a:p>
        </p:txBody>
      </p:sp>
      <p:sp>
        <p:nvSpPr>
          <p:cNvPr id="3" name="Content Placeholder 2"/>
          <p:cNvSpPr>
            <a:spLocks noGrp="1"/>
          </p:cNvSpPr>
          <p:nvPr>
            <p:ph idx="1"/>
          </p:nvPr>
        </p:nvSpPr>
        <p:spPr/>
        <p:txBody>
          <a:bodyPr>
            <a:normAutofit fontScale="55000" lnSpcReduction="20000"/>
          </a:bodyPr>
          <a:lstStyle/>
          <a:p>
            <a:pPr>
              <a:buFontTx/>
              <a:buAutoNum type="arabicPeriod"/>
            </a:pPr>
            <a:r>
              <a:rPr lang="en-US" b="1" dirty="0" smtClean="0"/>
              <a:t>Coronary Angiogram/ Angioplasty (PTCA)</a:t>
            </a:r>
          </a:p>
          <a:p>
            <a:endParaRPr lang="en-US" b="1" dirty="0" smtClean="0"/>
          </a:p>
          <a:p>
            <a:pPr>
              <a:buFontTx/>
              <a:buAutoNum type="arabicPeriod"/>
            </a:pPr>
            <a:r>
              <a:rPr lang="en-US" b="1" dirty="0" smtClean="0"/>
              <a:t>Peripheral Vessel Angiograms/ Angioplasty</a:t>
            </a:r>
          </a:p>
          <a:p>
            <a:pPr>
              <a:buFontTx/>
              <a:buAutoNum type="arabicPeriod"/>
            </a:pPr>
            <a:endParaRPr lang="en-US" b="1" dirty="0" smtClean="0"/>
          </a:p>
          <a:p>
            <a:pPr>
              <a:buFontTx/>
              <a:buAutoNum type="arabicPeriod"/>
            </a:pPr>
            <a:r>
              <a:rPr lang="en-US" b="1" dirty="0" smtClean="0"/>
              <a:t>Pacemaker Implantation</a:t>
            </a:r>
          </a:p>
          <a:p>
            <a:pPr>
              <a:buFontTx/>
              <a:buAutoNum type="arabicPeriod"/>
            </a:pPr>
            <a:endParaRPr lang="en-US" b="1" dirty="0" smtClean="0"/>
          </a:p>
          <a:p>
            <a:pPr>
              <a:buFontTx/>
              <a:buAutoNum type="arabicPeriod"/>
            </a:pPr>
            <a:r>
              <a:rPr lang="en-US" b="1" dirty="0" smtClean="0"/>
              <a:t>Intra-aortic Balloon Placement</a:t>
            </a:r>
          </a:p>
          <a:p>
            <a:pPr>
              <a:buFontTx/>
              <a:buAutoNum type="arabicPeriod"/>
            </a:pPr>
            <a:endParaRPr lang="en-US" b="1" dirty="0" smtClean="0"/>
          </a:p>
          <a:p>
            <a:pPr>
              <a:buFontTx/>
              <a:buAutoNum type="arabicPeriod"/>
            </a:pPr>
            <a:r>
              <a:rPr lang="en-US" b="1" dirty="0" smtClean="0"/>
              <a:t>Valvuloplasty</a:t>
            </a:r>
          </a:p>
          <a:p>
            <a:pPr>
              <a:buFontTx/>
              <a:buAutoNum type="arabicPeriod"/>
            </a:pPr>
            <a:endParaRPr lang="en-US" b="1" dirty="0" smtClean="0"/>
          </a:p>
          <a:p>
            <a:pPr>
              <a:buFontTx/>
              <a:buAutoNum type="arabicPeriod"/>
            </a:pPr>
            <a:r>
              <a:rPr lang="en-US" b="1" dirty="0" smtClean="0"/>
              <a:t>Intracoronary Thrombectomy</a:t>
            </a:r>
          </a:p>
          <a:p>
            <a:pPr>
              <a:buFontTx/>
              <a:buAutoNum type="arabicPeriod"/>
            </a:pPr>
            <a:endParaRPr lang="en-US" b="1" dirty="0" smtClean="0"/>
          </a:p>
          <a:p>
            <a:pPr>
              <a:buFontTx/>
              <a:buAutoNum type="arabicPeriod"/>
            </a:pPr>
            <a:r>
              <a:rPr lang="en-US" b="1" dirty="0" smtClean="0"/>
              <a:t>Myocardial Biopsy</a:t>
            </a:r>
          </a:p>
          <a:p>
            <a:pPr>
              <a:buFontTx/>
              <a:buAutoNum type="arabicPeriod"/>
            </a:pPr>
            <a:endParaRPr lang="en-US" b="1" dirty="0" smtClean="0"/>
          </a:p>
          <a:p>
            <a:pPr>
              <a:buFontTx/>
              <a:buAutoNum type="arabicPeriod"/>
            </a:pPr>
            <a:r>
              <a:rPr lang="en-US" b="1" dirty="0" smtClean="0"/>
              <a:t>Pericardial Centesis</a:t>
            </a:r>
          </a:p>
          <a:p>
            <a:endParaRPr lang="en-IN"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IN" dirty="0"/>
          </a:p>
        </p:txBody>
      </p:sp>
      <p:sp>
        <p:nvSpPr>
          <p:cNvPr id="3" name="Content Placeholder 2"/>
          <p:cNvSpPr>
            <a:spLocks noGrp="1"/>
          </p:cNvSpPr>
          <p:nvPr>
            <p:ph idx="1"/>
          </p:nvPr>
        </p:nvSpPr>
        <p:spPr/>
        <p:txBody>
          <a:bodyPr>
            <a:normAutofit fontScale="92500" lnSpcReduction="20000"/>
          </a:bodyPr>
          <a:lstStyle/>
          <a:p>
            <a:pPr marL="0" indent="3175"/>
            <a:r>
              <a:rPr lang="en-US" dirty="0" smtClean="0"/>
              <a:t>Introduction</a:t>
            </a:r>
          </a:p>
          <a:p>
            <a:pPr marL="0" indent="3175"/>
            <a:r>
              <a:rPr lang="en-US" dirty="0" smtClean="0"/>
              <a:t>Rationale of study</a:t>
            </a:r>
          </a:p>
          <a:p>
            <a:pPr marL="0" indent="3175"/>
            <a:r>
              <a:rPr lang="en-US" dirty="0" smtClean="0"/>
              <a:t>Objectives of </a:t>
            </a:r>
            <a:r>
              <a:rPr lang="en-US" dirty="0" smtClean="0"/>
              <a:t>study</a:t>
            </a:r>
          </a:p>
          <a:p>
            <a:pPr marL="0" indent="3175"/>
            <a:r>
              <a:rPr lang="en-US" dirty="0" smtClean="0"/>
              <a:t>Limitations</a:t>
            </a:r>
            <a:endParaRPr lang="en-US" dirty="0" smtClean="0"/>
          </a:p>
          <a:p>
            <a:pPr marL="0" indent="3175"/>
            <a:r>
              <a:rPr lang="en-US" dirty="0" smtClean="0"/>
              <a:t>Process flow</a:t>
            </a:r>
            <a:endParaRPr lang="en-US" dirty="0" smtClean="0"/>
          </a:p>
          <a:p>
            <a:pPr marL="0" indent="3175"/>
            <a:r>
              <a:rPr lang="en-US" dirty="0" smtClean="0"/>
              <a:t>Methodology</a:t>
            </a:r>
          </a:p>
          <a:p>
            <a:pPr marL="0" indent="3175"/>
            <a:r>
              <a:rPr lang="en-US" dirty="0" smtClean="0"/>
              <a:t>Key findings</a:t>
            </a:r>
          </a:p>
          <a:p>
            <a:pPr marL="0" indent="3175"/>
            <a:r>
              <a:rPr lang="en-US" dirty="0" smtClean="0"/>
              <a:t>Recommendations</a:t>
            </a:r>
          </a:p>
          <a:p>
            <a:pPr marL="0" indent="3175"/>
            <a:r>
              <a:rPr lang="en-US" dirty="0" smtClean="0"/>
              <a:t>Conclusion</a:t>
            </a:r>
            <a:endParaRPr lang="en-US"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a:xfrm>
            <a:off x="457200" y="1600200"/>
            <a:ext cx="8507288" cy="4997152"/>
          </a:xfrm>
        </p:spPr>
        <p:txBody>
          <a:bodyPr>
            <a:normAutofit fontScale="85000" lnSpcReduction="10000"/>
          </a:bodyPr>
          <a:lstStyle/>
          <a:p>
            <a:pPr marL="365125" indent="-20638" algn="just">
              <a:buClr>
                <a:schemeClr val="tx1"/>
              </a:buClr>
              <a:defRPr/>
            </a:pPr>
            <a:r>
              <a:rPr lang="en-US" dirty="0"/>
              <a:t>The study is a descriptive study on Cath Lab of the AHI</a:t>
            </a:r>
            <a:r>
              <a:rPr lang="en-US" dirty="0" smtClean="0"/>
              <a:t>.</a:t>
            </a:r>
            <a:endParaRPr lang="en-US" dirty="0"/>
          </a:p>
          <a:p>
            <a:pPr marL="365125" indent="-20638" algn="just">
              <a:buClr>
                <a:schemeClr val="tx1"/>
              </a:buClr>
              <a:defRPr/>
            </a:pPr>
            <a:r>
              <a:rPr lang="en-US" dirty="0"/>
              <a:t>Cath Lab is an integral part of any Cardiac hospital</a:t>
            </a:r>
            <a:r>
              <a:rPr lang="en-US" dirty="0" smtClean="0"/>
              <a:t>.</a:t>
            </a:r>
            <a:endParaRPr lang="en-US" dirty="0"/>
          </a:p>
          <a:p>
            <a:pPr marL="365125" indent="-20638" algn="just">
              <a:buClr>
                <a:schemeClr val="tx1"/>
              </a:buClr>
              <a:defRPr/>
            </a:pPr>
            <a:r>
              <a:rPr lang="en-US" dirty="0"/>
              <a:t>Both diagnostic and therapeutic procedures are carried out in the Lab. Cath Lab can also be used for some surgical procedures when the operation theatres are </a:t>
            </a:r>
            <a:r>
              <a:rPr lang="en-US" dirty="0" smtClean="0"/>
              <a:t>overloaded.</a:t>
            </a:r>
            <a:endParaRPr lang="en-US" dirty="0"/>
          </a:p>
          <a:p>
            <a:pPr marL="365125" indent="-20638" algn="just">
              <a:buClr>
                <a:schemeClr val="tx1"/>
              </a:buClr>
              <a:defRPr/>
            </a:pPr>
            <a:r>
              <a:rPr lang="en-US" dirty="0" smtClean="0"/>
              <a:t>Cath </a:t>
            </a:r>
            <a:r>
              <a:rPr lang="en-US" dirty="0"/>
              <a:t>Labs should be utilized effectively to provide quality and timely care to the patients, to get ROI  for the organization  and also will lead to  satisfied employees.</a:t>
            </a:r>
          </a:p>
          <a:p>
            <a:pPr marL="365125" indent="-20638" algn="just">
              <a:buClr>
                <a:schemeClr val="tx1"/>
              </a:buClr>
              <a:defRPr/>
            </a:pPr>
            <a:r>
              <a:rPr lang="en-US" dirty="0"/>
              <a:t>Hence, analyzing the reasons for improper utilization of Cath lab is required.</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of the study</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Cath Lab is an integral part of any Cardiac Hospital. If utilised properly, can generate huge amount of revenue. Also, proper management will help in reducing the cost.</a:t>
            </a:r>
            <a:endParaRPr lang="en-US" dirty="0" smtClean="0"/>
          </a:p>
          <a:p>
            <a:pPr algn="just"/>
            <a:r>
              <a:rPr lang="en-US" dirty="0" smtClean="0"/>
              <a:t>Therefore, finding out bottlenecks in proper utilization of the Lab will be beneficial to the hospital to correct them and as a management trainee, will help me to understand the managerial aspect of a department as critical as a Cath Lab. </a:t>
            </a:r>
          </a:p>
          <a:p>
            <a:pPr algn="just"/>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IN"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b="1" dirty="0" smtClean="0"/>
              <a:t>General Objective:</a:t>
            </a:r>
            <a:endParaRPr lang="en-US" dirty="0" smtClean="0"/>
          </a:p>
          <a:p>
            <a:pPr marL="0" indent="0" algn="just">
              <a:buNone/>
            </a:pPr>
            <a:r>
              <a:rPr lang="en-US" b="1" dirty="0" smtClean="0"/>
              <a:t> </a:t>
            </a:r>
            <a:endParaRPr lang="en-US" dirty="0" smtClean="0"/>
          </a:p>
          <a:p>
            <a:pPr marL="0" indent="0" algn="just">
              <a:buNone/>
            </a:pPr>
            <a:r>
              <a:rPr lang="en-IN" dirty="0" smtClean="0"/>
              <a:t>To  review the Cath Lab of the hospital by using secondary data.</a:t>
            </a:r>
            <a:endParaRPr lang="en-US" dirty="0" smtClean="0"/>
          </a:p>
          <a:p>
            <a:pPr marL="0" indent="0" algn="just">
              <a:buNone/>
            </a:pPr>
            <a:r>
              <a:rPr lang="en-US" b="1" dirty="0" smtClean="0"/>
              <a:t> </a:t>
            </a:r>
            <a:endParaRPr lang="en-US" dirty="0" smtClean="0"/>
          </a:p>
          <a:p>
            <a:pPr marL="0" indent="0" algn="just">
              <a:buNone/>
            </a:pPr>
            <a:endParaRPr lang="en-US" dirty="0" smtClean="0"/>
          </a:p>
          <a:p>
            <a:pPr marL="0" indent="0" algn="just">
              <a:buNone/>
            </a:pPr>
            <a:r>
              <a:rPr lang="en-US" b="1" dirty="0" smtClean="0"/>
              <a:t>Specific Objectives:</a:t>
            </a:r>
          </a:p>
          <a:p>
            <a:pPr marL="0" indent="0" algn="just">
              <a:buNone/>
            </a:pPr>
            <a:endParaRPr lang="en-US" dirty="0" smtClean="0"/>
          </a:p>
          <a:p>
            <a:pPr marL="457200" indent="-457200" algn="just">
              <a:buAutoNum type="alphaLcParenR"/>
            </a:pPr>
            <a:r>
              <a:rPr lang="en-US" dirty="0" smtClean="0"/>
              <a:t>To study the process flow of the Cath Lab. </a:t>
            </a:r>
          </a:p>
          <a:p>
            <a:pPr marL="457200" indent="-457200" algn="just">
              <a:buAutoNum type="alphaLcParenR"/>
            </a:pPr>
            <a:r>
              <a:rPr lang="en-US" dirty="0" smtClean="0"/>
              <a:t>To review the present patient flow in Cath lab.</a:t>
            </a:r>
          </a:p>
          <a:p>
            <a:pPr marL="457200" indent="-457200" algn="just">
              <a:buAutoNum type="alphaLcParenR" startAt="3"/>
            </a:pPr>
            <a:r>
              <a:rPr lang="en-US" dirty="0" smtClean="0"/>
              <a:t>To understand the reasons for low  number of scheduled cases in the lab.</a:t>
            </a:r>
          </a:p>
          <a:p>
            <a:pPr marL="0" indent="0" algn="just">
              <a:buNone/>
            </a:pPr>
            <a:r>
              <a:rPr lang="en-US" dirty="0" smtClean="0"/>
              <a:t>d)    To recommend ways to increase the utilization of the facility.</a:t>
            </a:r>
            <a:r>
              <a:rPr lang="en-IN" dirty="0" smtClean="0"/>
              <a:t> </a:t>
            </a:r>
            <a:endParaRPr lang="en-US" dirty="0" smtClean="0"/>
          </a:p>
          <a:p>
            <a:pPr algn="just"/>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1626</Words>
  <Application>Microsoft Office PowerPoint</Application>
  <PresentationFormat>On-screen Show (4:3)</PresentationFormat>
  <Paragraphs>203</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Descriptive Study on  Catheterisation Laboratory      </vt:lpstr>
      <vt:lpstr>HOSPITAL PROFILE</vt:lpstr>
      <vt:lpstr>Slide 3</vt:lpstr>
      <vt:lpstr>Catheterisation Laboratory</vt:lpstr>
      <vt:lpstr>Procedures performed</vt:lpstr>
      <vt:lpstr>Contents</vt:lpstr>
      <vt:lpstr>Introduction</vt:lpstr>
      <vt:lpstr>Rationale of the study</vt:lpstr>
      <vt:lpstr>Objectives</vt:lpstr>
      <vt:lpstr>Limitations</vt:lpstr>
      <vt:lpstr>Process flow</vt:lpstr>
      <vt:lpstr>Slide 12</vt:lpstr>
      <vt:lpstr>Methodology</vt:lpstr>
      <vt:lpstr>Data findings</vt:lpstr>
      <vt:lpstr>Total Patients coming for the  consultation.</vt:lpstr>
      <vt:lpstr>Patients coming for the procedure</vt:lpstr>
      <vt:lpstr>Calculation:  Total working hours in a day= 12 Total working days in a month= 26 Total working hours in a month= 12*26 = 312 </vt:lpstr>
      <vt:lpstr>Observations</vt:lpstr>
      <vt:lpstr>Findings</vt:lpstr>
      <vt:lpstr>Recommendations</vt:lpstr>
      <vt:lpstr>Slide 21</vt:lpstr>
      <vt:lpstr>Slide 22</vt:lpstr>
      <vt:lpstr>Slide 23</vt:lpstr>
      <vt:lpstr>Slide 24</vt:lpstr>
      <vt:lpstr>Slide 25</vt:lpstr>
      <vt:lpstr>Slide 26</vt:lpstr>
      <vt:lpstr>Slide 27</vt:lpstr>
      <vt:lpstr>Conclusion</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Descriptive Study on  Catheterisation Laboratory</dc:title>
  <dc:creator>prerna</dc:creator>
  <cp:lastModifiedBy>prerna</cp:lastModifiedBy>
  <cp:revision>15</cp:revision>
  <dcterms:created xsi:type="dcterms:W3CDTF">2013-05-29T17:59:22Z</dcterms:created>
  <dcterms:modified xsi:type="dcterms:W3CDTF">2013-05-30T05:54:01Z</dcterms:modified>
</cp:coreProperties>
</file>