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19" r:id="rId2"/>
    <p:sldId id="261" r:id="rId3"/>
    <p:sldId id="360" r:id="rId4"/>
    <p:sldId id="259" r:id="rId5"/>
    <p:sldId id="361" r:id="rId6"/>
    <p:sldId id="258" r:id="rId7"/>
    <p:sldId id="262" r:id="rId8"/>
    <p:sldId id="367" r:id="rId9"/>
    <p:sldId id="268" r:id="rId10"/>
    <p:sldId id="267" r:id="rId11"/>
    <p:sldId id="266" r:id="rId12"/>
    <p:sldId id="362" r:id="rId13"/>
    <p:sldId id="386" r:id="rId14"/>
    <p:sldId id="265" r:id="rId15"/>
    <p:sldId id="264" r:id="rId16"/>
    <p:sldId id="363" r:id="rId17"/>
    <p:sldId id="364" r:id="rId18"/>
    <p:sldId id="365" r:id="rId19"/>
    <p:sldId id="366" r:id="rId20"/>
    <p:sldId id="368" r:id="rId21"/>
    <p:sldId id="369" r:id="rId22"/>
    <p:sldId id="370" r:id="rId23"/>
    <p:sldId id="371" r:id="rId24"/>
    <p:sldId id="372" r:id="rId25"/>
    <p:sldId id="387" r:id="rId26"/>
    <p:sldId id="373" r:id="rId27"/>
    <p:sldId id="388" r:id="rId28"/>
    <p:sldId id="374" r:id="rId29"/>
    <p:sldId id="375" r:id="rId30"/>
    <p:sldId id="377" r:id="rId31"/>
    <p:sldId id="378" r:id="rId32"/>
    <p:sldId id="379" r:id="rId33"/>
    <p:sldId id="380" r:id="rId34"/>
    <p:sldId id="3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FFCCFF"/>
    <a:srgbClr val="00FF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73026-8107-4C2B-BD4F-20729A1C817E}" type="doc">
      <dgm:prSet loTypeId="urn:microsoft.com/office/officeart/2005/8/layout/radial6" loCatId="cycle" qsTypeId="urn:microsoft.com/office/officeart/2005/8/quickstyle/simple5" qsCatId="simple" csTypeId="urn:microsoft.com/office/officeart/2005/8/colors/colorful2" csCatId="colorful" phldr="1"/>
      <dgm:spPr/>
      <dgm:t>
        <a:bodyPr/>
        <a:lstStyle/>
        <a:p>
          <a:endParaRPr lang="en-US"/>
        </a:p>
      </dgm:t>
    </dgm:pt>
    <dgm:pt modelId="{64A4AAF6-A4CD-43EC-BDFE-4624AA0ED81F}">
      <dgm:prSet phldrT="[Text]" custT="1"/>
      <dgm:spPr/>
      <dgm:t>
        <a:bodyPr/>
        <a:lstStyle/>
        <a:p>
          <a:r>
            <a:rPr lang="en-US" sz="1400" b="1" dirty="0" smtClean="0">
              <a:latin typeface="Arial" pitchFamily="34" charset="0"/>
              <a:cs typeface="Arial" pitchFamily="34" charset="0"/>
            </a:rPr>
            <a:t>OCTAVO SOLUTIONS PVT. LTD.</a:t>
          </a:r>
          <a:endParaRPr lang="en-US" sz="1400" b="1" dirty="0">
            <a:latin typeface="Arial" pitchFamily="34" charset="0"/>
            <a:cs typeface="Arial" pitchFamily="34" charset="0"/>
          </a:endParaRPr>
        </a:p>
      </dgm:t>
    </dgm:pt>
    <dgm:pt modelId="{07728899-EBF1-4B63-BED2-4EE4781C863C}" type="parTrans" cxnId="{1C5AA2F0-3E3C-4962-8F51-3492C1FDCA04}">
      <dgm:prSet/>
      <dgm:spPr/>
      <dgm:t>
        <a:bodyPr/>
        <a:lstStyle/>
        <a:p>
          <a:endParaRPr lang="en-US" sz="1400"/>
        </a:p>
      </dgm:t>
    </dgm:pt>
    <dgm:pt modelId="{C1926E14-22B6-45CC-860E-8A918593DD52}" type="sibTrans" cxnId="{1C5AA2F0-3E3C-4962-8F51-3492C1FDCA04}">
      <dgm:prSet/>
      <dgm:spPr/>
      <dgm:t>
        <a:bodyPr/>
        <a:lstStyle/>
        <a:p>
          <a:endParaRPr lang="en-US" sz="1400"/>
        </a:p>
      </dgm:t>
    </dgm:pt>
    <dgm:pt modelId="{68EE4804-8292-43B4-BA9F-82A54D67FB46}">
      <dgm:prSet phldrT="[Text]" custT="1"/>
      <dgm:spPr/>
      <dgm:t>
        <a:bodyPr/>
        <a:lstStyle/>
        <a:p>
          <a:r>
            <a:rPr lang="en-US" sz="1400" b="1" dirty="0" smtClean="0">
              <a:latin typeface="Arial" pitchFamily="34" charset="0"/>
              <a:cs typeface="Arial" pitchFamily="34" charset="0"/>
            </a:rPr>
            <a:t>Hospital Projects &amp; Strategic Planning </a:t>
          </a:r>
          <a:endParaRPr lang="en-US" sz="1400" b="1" dirty="0">
            <a:latin typeface="Arial" pitchFamily="34" charset="0"/>
            <a:cs typeface="Arial" pitchFamily="34" charset="0"/>
          </a:endParaRPr>
        </a:p>
      </dgm:t>
    </dgm:pt>
    <dgm:pt modelId="{C0DA3D30-8093-4974-A79E-6B72C6A81B75}" type="parTrans" cxnId="{DB2843DF-584F-496B-9158-67620D8591BE}">
      <dgm:prSet/>
      <dgm:spPr/>
      <dgm:t>
        <a:bodyPr/>
        <a:lstStyle/>
        <a:p>
          <a:endParaRPr lang="en-US" sz="1400"/>
        </a:p>
      </dgm:t>
    </dgm:pt>
    <dgm:pt modelId="{49783458-F878-4E99-9CBE-570512273213}" type="sibTrans" cxnId="{DB2843DF-584F-496B-9158-67620D8591BE}">
      <dgm:prSet/>
      <dgm:spPr/>
      <dgm:t>
        <a:bodyPr/>
        <a:lstStyle/>
        <a:p>
          <a:endParaRPr lang="en-US" sz="1400"/>
        </a:p>
      </dgm:t>
    </dgm:pt>
    <dgm:pt modelId="{D169372E-7712-41C3-A2E5-F0CDCE9642D5}">
      <dgm:prSet phldrT="[Text]" custT="1"/>
      <dgm:spPr/>
      <dgm:t>
        <a:bodyPr/>
        <a:lstStyle/>
        <a:p>
          <a:r>
            <a:rPr lang="en-US" sz="1400" b="1" dirty="0" smtClean="0">
              <a:latin typeface="Arial" pitchFamily="34" charset="0"/>
              <a:cs typeface="Arial" pitchFamily="34" charset="0"/>
            </a:rPr>
            <a:t>Quality Healthcare Accreditation</a:t>
          </a:r>
          <a:endParaRPr lang="en-US" sz="1400" b="1" dirty="0">
            <a:latin typeface="Arial" pitchFamily="34" charset="0"/>
            <a:cs typeface="Arial" pitchFamily="34" charset="0"/>
          </a:endParaRPr>
        </a:p>
      </dgm:t>
    </dgm:pt>
    <dgm:pt modelId="{C91220D8-37FF-475C-A3F7-D358FD62A84B}" type="parTrans" cxnId="{118803F5-7B15-441A-8848-FB4E54597F7B}">
      <dgm:prSet/>
      <dgm:spPr/>
      <dgm:t>
        <a:bodyPr/>
        <a:lstStyle/>
        <a:p>
          <a:endParaRPr lang="en-US" sz="1400"/>
        </a:p>
      </dgm:t>
    </dgm:pt>
    <dgm:pt modelId="{95397162-AE10-43FA-8740-A04B3B8C911F}" type="sibTrans" cxnId="{118803F5-7B15-441A-8848-FB4E54597F7B}">
      <dgm:prSet/>
      <dgm:spPr/>
      <dgm:t>
        <a:bodyPr/>
        <a:lstStyle/>
        <a:p>
          <a:endParaRPr lang="en-US" sz="1400"/>
        </a:p>
      </dgm:t>
    </dgm:pt>
    <dgm:pt modelId="{BA50A7F0-6996-454F-8EF4-66109554D57C}">
      <dgm:prSet phldrT="[Text]" custT="1"/>
      <dgm:spPr/>
      <dgm:t>
        <a:bodyPr/>
        <a:lstStyle/>
        <a:p>
          <a:r>
            <a:rPr lang="en-US" sz="1400" b="1" dirty="0" smtClean="0">
              <a:latin typeface="Arial" pitchFamily="34" charset="0"/>
              <a:cs typeface="Arial" pitchFamily="34" charset="0"/>
            </a:rPr>
            <a:t>Public &amp; Rural Health</a:t>
          </a:r>
          <a:endParaRPr lang="en-US" sz="1400" b="1" dirty="0">
            <a:latin typeface="Arial" pitchFamily="34" charset="0"/>
            <a:cs typeface="Arial" pitchFamily="34" charset="0"/>
          </a:endParaRPr>
        </a:p>
      </dgm:t>
    </dgm:pt>
    <dgm:pt modelId="{24CEE39F-4096-467F-BF67-4DA202433EB8}" type="parTrans" cxnId="{1D3C7055-E9E4-448B-B36B-926EEFADCCD4}">
      <dgm:prSet/>
      <dgm:spPr/>
      <dgm:t>
        <a:bodyPr/>
        <a:lstStyle/>
        <a:p>
          <a:endParaRPr lang="en-US" sz="1400"/>
        </a:p>
      </dgm:t>
    </dgm:pt>
    <dgm:pt modelId="{8A4484AF-35FD-439D-844E-FEF9D64B60C8}" type="sibTrans" cxnId="{1D3C7055-E9E4-448B-B36B-926EEFADCCD4}">
      <dgm:prSet/>
      <dgm:spPr/>
      <dgm:t>
        <a:bodyPr/>
        <a:lstStyle/>
        <a:p>
          <a:endParaRPr lang="en-US" sz="1400"/>
        </a:p>
      </dgm:t>
    </dgm:pt>
    <dgm:pt modelId="{87571A10-011F-4B44-B68C-71D9D7ECCBF3}">
      <dgm:prSet phldrT="[Text]" custT="1"/>
      <dgm:spPr/>
      <dgm:t>
        <a:bodyPr/>
        <a:lstStyle/>
        <a:p>
          <a:pPr algn="ctr"/>
          <a:r>
            <a:rPr lang="en-US" sz="1400" b="1" dirty="0" smtClean="0">
              <a:latin typeface="Arial" pitchFamily="34" charset="0"/>
              <a:cs typeface="Arial" pitchFamily="34" charset="0"/>
            </a:rPr>
            <a:t>Operations &amp; System Development</a:t>
          </a:r>
          <a:endParaRPr lang="en-US" sz="1400" b="1" dirty="0">
            <a:latin typeface="Arial" pitchFamily="34" charset="0"/>
            <a:cs typeface="Arial" pitchFamily="34" charset="0"/>
          </a:endParaRPr>
        </a:p>
      </dgm:t>
    </dgm:pt>
    <dgm:pt modelId="{4123EE90-3343-4947-A9C9-FA12673DCDA3}" type="parTrans" cxnId="{6CD32C0F-6ADC-4580-9440-D38282268ECA}">
      <dgm:prSet/>
      <dgm:spPr/>
      <dgm:t>
        <a:bodyPr/>
        <a:lstStyle/>
        <a:p>
          <a:endParaRPr lang="en-US" sz="1400"/>
        </a:p>
      </dgm:t>
    </dgm:pt>
    <dgm:pt modelId="{A755F15A-6E15-4F04-AFD1-B04F11B91BA0}" type="sibTrans" cxnId="{6CD32C0F-6ADC-4580-9440-D38282268ECA}">
      <dgm:prSet/>
      <dgm:spPr/>
      <dgm:t>
        <a:bodyPr/>
        <a:lstStyle/>
        <a:p>
          <a:endParaRPr lang="en-US" sz="1400"/>
        </a:p>
      </dgm:t>
    </dgm:pt>
    <dgm:pt modelId="{50F082D8-653E-4A66-804A-FB405AEA1DFC}">
      <dgm:prSet phldrT="[Text]" custT="1"/>
      <dgm:spPr/>
      <dgm:t>
        <a:bodyPr/>
        <a:lstStyle/>
        <a:p>
          <a:pPr algn="ctr"/>
          <a:r>
            <a:rPr lang="en-US" sz="1400" b="1" dirty="0" smtClean="0">
              <a:latin typeface="Arial" pitchFamily="34" charset="0"/>
              <a:cs typeface="Arial" pitchFamily="34" charset="0"/>
            </a:rPr>
            <a:t>Capacity Building </a:t>
          </a:r>
          <a:endParaRPr lang="en-US" sz="1400" b="1" dirty="0">
            <a:latin typeface="Arial" pitchFamily="34" charset="0"/>
            <a:cs typeface="Arial" pitchFamily="34" charset="0"/>
          </a:endParaRPr>
        </a:p>
      </dgm:t>
    </dgm:pt>
    <dgm:pt modelId="{3C0AC4A1-0154-495F-8F44-7ED7D60CDE45}" type="parTrans" cxnId="{9A8EA35E-5EB1-42C3-8FEC-E8F015DF26E5}">
      <dgm:prSet/>
      <dgm:spPr/>
      <dgm:t>
        <a:bodyPr/>
        <a:lstStyle/>
        <a:p>
          <a:endParaRPr lang="en-US" sz="1400"/>
        </a:p>
      </dgm:t>
    </dgm:pt>
    <dgm:pt modelId="{B00731E0-DE2F-4A08-A86D-72E102FA49BD}" type="sibTrans" cxnId="{9A8EA35E-5EB1-42C3-8FEC-E8F015DF26E5}">
      <dgm:prSet/>
      <dgm:spPr/>
      <dgm:t>
        <a:bodyPr/>
        <a:lstStyle/>
        <a:p>
          <a:endParaRPr lang="en-US" sz="1400"/>
        </a:p>
      </dgm:t>
    </dgm:pt>
    <dgm:pt modelId="{1EE55EB2-FDC8-4872-AFCB-491432DF196C}">
      <dgm:prSet phldrT="[Text]" custT="1"/>
      <dgm:spPr/>
      <dgm:t>
        <a:bodyPr/>
        <a:lstStyle/>
        <a:p>
          <a:pPr algn="ctr"/>
          <a:r>
            <a:rPr lang="en-US" sz="1400" b="1" dirty="0" smtClean="0">
              <a:latin typeface="Arial" pitchFamily="34" charset="0"/>
              <a:cs typeface="Arial" pitchFamily="34" charset="0"/>
            </a:rPr>
            <a:t>Public Private Partnership</a:t>
          </a:r>
          <a:endParaRPr lang="en-US" sz="1400" b="1" dirty="0">
            <a:latin typeface="Arial" pitchFamily="34" charset="0"/>
            <a:cs typeface="Arial" pitchFamily="34" charset="0"/>
          </a:endParaRPr>
        </a:p>
      </dgm:t>
    </dgm:pt>
    <dgm:pt modelId="{8677E1F0-B3FF-46FC-B392-9B402EF36B42}" type="parTrans" cxnId="{2B0E42EF-0B9A-414C-BBA2-1F97D29C1A0F}">
      <dgm:prSet/>
      <dgm:spPr/>
      <dgm:t>
        <a:bodyPr/>
        <a:lstStyle/>
        <a:p>
          <a:endParaRPr lang="en-US" sz="1400"/>
        </a:p>
      </dgm:t>
    </dgm:pt>
    <dgm:pt modelId="{F7545E1A-7911-4331-AD73-F4599F0FEC60}" type="sibTrans" cxnId="{2B0E42EF-0B9A-414C-BBA2-1F97D29C1A0F}">
      <dgm:prSet/>
      <dgm:spPr/>
      <dgm:t>
        <a:bodyPr/>
        <a:lstStyle/>
        <a:p>
          <a:endParaRPr lang="en-US" sz="1400"/>
        </a:p>
      </dgm:t>
    </dgm:pt>
    <dgm:pt modelId="{7F2295D3-DD44-4B6D-8602-27B12DE231BA}" type="pres">
      <dgm:prSet presAssocID="{6E973026-8107-4C2B-BD4F-20729A1C817E}" presName="Name0" presStyleCnt="0">
        <dgm:presLayoutVars>
          <dgm:chMax val="1"/>
          <dgm:dir/>
          <dgm:animLvl val="ctr"/>
          <dgm:resizeHandles val="exact"/>
        </dgm:presLayoutVars>
      </dgm:prSet>
      <dgm:spPr/>
      <dgm:t>
        <a:bodyPr/>
        <a:lstStyle/>
        <a:p>
          <a:endParaRPr lang="en-US"/>
        </a:p>
      </dgm:t>
    </dgm:pt>
    <dgm:pt modelId="{82C49C08-90FF-442C-8324-0B78227E49EF}" type="pres">
      <dgm:prSet presAssocID="{64A4AAF6-A4CD-43EC-BDFE-4624AA0ED81F}" presName="centerShape" presStyleLbl="node0" presStyleIdx="0" presStyleCnt="1" custLinFactNeighborX="-1284" custLinFactNeighborY="2261"/>
      <dgm:spPr/>
      <dgm:t>
        <a:bodyPr/>
        <a:lstStyle/>
        <a:p>
          <a:endParaRPr lang="en-US"/>
        </a:p>
      </dgm:t>
    </dgm:pt>
    <dgm:pt modelId="{4985CF4B-8B1C-4891-B1FB-3142202007B3}" type="pres">
      <dgm:prSet presAssocID="{68EE4804-8292-43B4-BA9F-82A54D67FB46}" presName="node" presStyleLbl="node1" presStyleIdx="0" presStyleCnt="6" custScaleX="122833" custRadScaleRad="83546" custRadScaleInc="-8219">
        <dgm:presLayoutVars>
          <dgm:bulletEnabled val="1"/>
        </dgm:presLayoutVars>
      </dgm:prSet>
      <dgm:spPr/>
      <dgm:t>
        <a:bodyPr/>
        <a:lstStyle/>
        <a:p>
          <a:endParaRPr lang="en-US"/>
        </a:p>
      </dgm:t>
    </dgm:pt>
    <dgm:pt modelId="{A9A807F8-467D-4C6A-8ABE-B33969ADFAB5}" type="pres">
      <dgm:prSet presAssocID="{68EE4804-8292-43B4-BA9F-82A54D67FB46}" presName="dummy" presStyleCnt="0"/>
      <dgm:spPr/>
      <dgm:t>
        <a:bodyPr/>
        <a:lstStyle/>
        <a:p>
          <a:endParaRPr lang="en-IN"/>
        </a:p>
      </dgm:t>
    </dgm:pt>
    <dgm:pt modelId="{CDDF90CA-5072-4A81-B379-1163E7B5BD5C}" type="pres">
      <dgm:prSet presAssocID="{49783458-F878-4E99-9CBE-570512273213}" presName="sibTrans" presStyleLbl="sibTrans2D1" presStyleIdx="0" presStyleCnt="6"/>
      <dgm:spPr/>
      <dgm:t>
        <a:bodyPr/>
        <a:lstStyle/>
        <a:p>
          <a:endParaRPr lang="en-US"/>
        </a:p>
      </dgm:t>
    </dgm:pt>
    <dgm:pt modelId="{0236D23B-B506-4F27-B11F-39B0B9683B4F}" type="pres">
      <dgm:prSet presAssocID="{D169372E-7712-41C3-A2E5-F0CDCE9642D5}" presName="node" presStyleLbl="node1" presStyleIdx="1" presStyleCnt="6" custScaleX="146227">
        <dgm:presLayoutVars>
          <dgm:bulletEnabled val="1"/>
        </dgm:presLayoutVars>
      </dgm:prSet>
      <dgm:spPr>
        <a:prstGeom prst="flowChartConnector">
          <a:avLst/>
        </a:prstGeom>
      </dgm:spPr>
      <dgm:t>
        <a:bodyPr/>
        <a:lstStyle/>
        <a:p>
          <a:endParaRPr lang="en-US"/>
        </a:p>
      </dgm:t>
    </dgm:pt>
    <dgm:pt modelId="{C4FA8018-4F03-42A7-9701-7959B4B3D1ED}" type="pres">
      <dgm:prSet presAssocID="{D169372E-7712-41C3-A2E5-F0CDCE9642D5}" presName="dummy" presStyleCnt="0"/>
      <dgm:spPr/>
      <dgm:t>
        <a:bodyPr/>
        <a:lstStyle/>
        <a:p>
          <a:endParaRPr lang="en-IN"/>
        </a:p>
      </dgm:t>
    </dgm:pt>
    <dgm:pt modelId="{46115A73-54D0-42D6-AC77-2292E74F86BC}" type="pres">
      <dgm:prSet presAssocID="{95397162-AE10-43FA-8740-A04B3B8C911F}" presName="sibTrans" presStyleLbl="sibTrans2D1" presStyleIdx="1" presStyleCnt="6"/>
      <dgm:spPr/>
      <dgm:t>
        <a:bodyPr/>
        <a:lstStyle/>
        <a:p>
          <a:endParaRPr lang="en-US"/>
        </a:p>
      </dgm:t>
    </dgm:pt>
    <dgm:pt modelId="{6EC2F7FF-DB3F-4348-888C-515A27C334F8}" type="pres">
      <dgm:prSet presAssocID="{BA50A7F0-6996-454F-8EF4-66109554D57C}" presName="node" presStyleLbl="node1" presStyleIdx="2" presStyleCnt="6" custScaleX="125117" custRadScaleRad="99636" custRadScaleInc="-22348">
        <dgm:presLayoutVars>
          <dgm:bulletEnabled val="1"/>
        </dgm:presLayoutVars>
      </dgm:prSet>
      <dgm:spPr/>
      <dgm:t>
        <a:bodyPr/>
        <a:lstStyle/>
        <a:p>
          <a:endParaRPr lang="en-US"/>
        </a:p>
      </dgm:t>
    </dgm:pt>
    <dgm:pt modelId="{2DCD2A42-F08D-44B7-9B7D-F835083FD00B}" type="pres">
      <dgm:prSet presAssocID="{BA50A7F0-6996-454F-8EF4-66109554D57C}" presName="dummy" presStyleCnt="0"/>
      <dgm:spPr/>
      <dgm:t>
        <a:bodyPr/>
        <a:lstStyle/>
        <a:p>
          <a:endParaRPr lang="en-IN"/>
        </a:p>
      </dgm:t>
    </dgm:pt>
    <dgm:pt modelId="{8E12AC09-0B29-4A80-B59F-0B5F4EB0242F}" type="pres">
      <dgm:prSet presAssocID="{8A4484AF-35FD-439D-844E-FEF9D64B60C8}" presName="sibTrans" presStyleLbl="sibTrans2D1" presStyleIdx="2" presStyleCnt="6"/>
      <dgm:spPr/>
      <dgm:t>
        <a:bodyPr/>
        <a:lstStyle/>
        <a:p>
          <a:endParaRPr lang="en-US"/>
        </a:p>
      </dgm:t>
    </dgm:pt>
    <dgm:pt modelId="{FACAE721-8C14-411F-9E65-BA2C214869E4}" type="pres">
      <dgm:prSet presAssocID="{87571A10-011F-4B44-B68C-71D9D7ECCBF3}" presName="node" presStyleLbl="node1" presStyleIdx="3" presStyleCnt="6" custScaleX="147251" custScaleY="105476" custRadScaleRad="94335" custRadScaleInc="-10577">
        <dgm:presLayoutVars>
          <dgm:bulletEnabled val="1"/>
        </dgm:presLayoutVars>
      </dgm:prSet>
      <dgm:spPr/>
      <dgm:t>
        <a:bodyPr/>
        <a:lstStyle/>
        <a:p>
          <a:endParaRPr lang="en-US"/>
        </a:p>
      </dgm:t>
    </dgm:pt>
    <dgm:pt modelId="{A584950E-F158-4832-B908-B5CC7279ACEE}" type="pres">
      <dgm:prSet presAssocID="{87571A10-011F-4B44-B68C-71D9D7ECCBF3}" presName="dummy" presStyleCnt="0"/>
      <dgm:spPr/>
      <dgm:t>
        <a:bodyPr/>
        <a:lstStyle/>
        <a:p>
          <a:endParaRPr lang="en-IN"/>
        </a:p>
      </dgm:t>
    </dgm:pt>
    <dgm:pt modelId="{37683FFD-7837-4E29-858D-3A05D4650BE6}" type="pres">
      <dgm:prSet presAssocID="{A755F15A-6E15-4F04-AFD1-B04F11B91BA0}" presName="sibTrans" presStyleLbl="sibTrans2D1" presStyleIdx="3" presStyleCnt="6"/>
      <dgm:spPr/>
      <dgm:t>
        <a:bodyPr/>
        <a:lstStyle/>
        <a:p>
          <a:endParaRPr lang="en-US"/>
        </a:p>
      </dgm:t>
    </dgm:pt>
    <dgm:pt modelId="{5ABDB145-EEFF-4E5B-BC3D-E75801CBF9AB}" type="pres">
      <dgm:prSet presAssocID="{50F082D8-653E-4A66-804A-FB405AEA1DFC}" presName="node" presStyleLbl="node1" presStyleIdx="4" presStyleCnt="6" custScaleX="117329" custRadScaleRad="98177" custRadScaleInc="9487">
        <dgm:presLayoutVars>
          <dgm:bulletEnabled val="1"/>
        </dgm:presLayoutVars>
      </dgm:prSet>
      <dgm:spPr/>
      <dgm:t>
        <a:bodyPr/>
        <a:lstStyle/>
        <a:p>
          <a:endParaRPr lang="en-US"/>
        </a:p>
      </dgm:t>
    </dgm:pt>
    <dgm:pt modelId="{4506CA1E-E820-4FF1-850B-A6970F3CD5A5}" type="pres">
      <dgm:prSet presAssocID="{50F082D8-653E-4A66-804A-FB405AEA1DFC}" presName="dummy" presStyleCnt="0"/>
      <dgm:spPr/>
      <dgm:t>
        <a:bodyPr/>
        <a:lstStyle/>
        <a:p>
          <a:endParaRPr lang="en-IN"/>
        </a:p>
      </dgm:t>
    </dgm:pt>
    <dgm:pt modelId="{1915AA78-95EF-4568-932E-4372D9E22D21}" type="pres">
      <dgm:prSet presAssocID="{B00731E0-DE2F-4A08-A86D-72E102FA49BD}" presName="sibTrans" presStyleLbl="sibTrans2D1" presStyleIdx="4" presStyleCnt="6"/>
      <dgm:spPr/>
      <dgm:t>
        <a:bodyPr/>
        <a:lstStyle/>
        <a:p>
          <a:endParaRPr lang="en-US"/>
        </a:p>
      </dgm:t>
    </dgm:pt>
    <dgm:pt modelId="{4F88FDC3-A86B-4414-9204-200F551AD961}" type="pres">
      <dgm:prSet presAssocID="{1EE55EB2-FDC8-4872-AFCB-491432DF196C}" presName="node" presStyleLbl="node1" presStyleIdx="5" presStyleCnt="6" custScaleX="128160" custRadScaleRad="97360" custRadScaleInc="-14057">
        <dgm:presLayoutVars>
          <dgm:bulletEnabled val="1"/>
        </dgm:presLayoutVars>
      </dgm:prSet>
      <dgm:spPr/>
      <dgm:t>
        <a:bodyPr/>
        <a:lstStyle/>
        <a:p>
          <a:endParaRPr lang="en-US"/>
        </a:p>
      </dgm:t>
    </dgm:pt>
    <dgm:pt modelId="{41A229E5-D824-403A-9158-27C762E6E5F4}" type="pres">
      <dgm:prSet presAssocID="{1EE55EB2-FDC8-4872-AFCB-491432DF196C}" presName="dummy" presStyleCnt="0"/>
      <dgm:spPr/>
      <dgm:t>
        <a:bodyPr/>
        <a:lstStyle/>
        <a:p>
          <a:endParaRPr lang="en-IN"/>
        </a:p>
      </dgm:t>
    </dgm:pt>
    <dgm:pt modelId="{7DFD1DF3-0168-47BF-A8F8-D52382EB684C}" type="pres">
      <dgm:prSet presAssocID="{F7545E1A-7911-4331-AD73-F4599F0FEC60}" presName="sibTrans" presStyleLbl="sibTrans2D1" presStyleIdx="5" presStyleCnt="6"/>
      <dgm:spPr/>
      <dgm:t>
        <a:bodyPr/>
        <a:lstStyle/>
        <a:p>
          <a:endParaRPr lang="en-US"/>
        </a:p>
      </dgm:t>
    </dgm:pt>
  </dgm:ptLst>
  <dgm:cxnLst>
    <dgm:cxn modelId="{54465A20-C493-4661-BF47-C87CBEF1AD99}" type="presOf" srcId="{F7545E1A-7911-4331-AD73-F4599F0FEC60}" destId="{7DFD1DF3-0168-47BF-A8F8-D52382EB684C}" srcOrd="0" destOrd="0" presId="urn:microsoft.com/office/officeart/2005/8/layout/radial6"/>
    <dgm:cxn modelId="{1D3C7055-E9E4-448B-B36B-926EEFADCCD4}" srcId="{64A4AAF6-A4CD-43EC-BDFE-4624AA0ED81F}" destId="{BA50A7F0-6996-454F-8EF4-66109554D57C}" srcOrd="2" destOrd="0" parTransId="{24CEE39F-4096-467F-BF67-4DA202433EB8}" sibTransId="{8A4484AF-35FD-439D-844E-FEF9D64B60C8}"/>
    <dgm:cxn modelId="{FAF6E649-5A34-457B-8EC0-6E93C1AB13EA}" type="presOf" srcId="{D169372E-7712-41C3-A2E5-F0CDCE9642D5}" destId="{0236D23B-B506-4F27-B11F-39B0B9683B4F}" srcOrd="0" destOrd="0" presId="urn:microsoft.com/office/officeart/2005/8/layout/radial6"/>
    <dgm:cxn modelId="{8F8CE3A9-0D19-4AE9-AEF8-79FFE94A2B4F}" type="presOf" srcId="{B00731E0-DE2F-4A08-A86D-72E102FA49BD}" destId="{1915AA78-95EF-4568-932E-4372D9E22D21}" srcOrd="0" destOrd="0" presId="urn:microsoft.com/office/officeart/2005/8/layout/radial6"/>
    <dgm:cxn modelId="{5171D1EA-271A-44FC-9B1A-A2FC3BEDBFD2}" type="presOf" srcId="{6E973026-8107-4C2B-BD4F-20729A1C817E}" destId="{7F2295D3-DD44-4B6D-8602-27B12DE231BA}" srcOrd="0" destOrd="0" presId="urn:microsoft.com/office/officeart/2005/8/layout/radial6"/>
    <dgm:cxn modelId="{2B0E42EF-0B9A-414C-BBA2-1F97D29C1A0F}" srcId="{64A4AAF6-A4CD-43EC-BDFE-4624AA0ED81F}" destId="{1EE55EB2-FDC8-4872-AFCB-491432DF196C}" srcOrd="5" destOrd="0" parTransId="{8677E1F0-B3FF-46FC-B392-9B402EF36B42}" sibTransId="{F7545E1A-7911-4331-AD73-F4599F0FEC60}"/>
    <dgm:cxn modelId="{118803F5-7B15-441A-8848-FB4E54597F7B}" srcId="{64A4AAF6-A4CD-43EC-BDFE-4624AA0ED81F}" destId="{D169372E-7712-41C3-A2E5-F0CDCE9642D5}" srcOrd="1" destOrd="0" parTransId="{C91220D8-37FF-475C-A3F7-D358FD62A84B}" sibTransId="{95397162-AE10-43FA-8740-A04B3B8C911F}"/>
    <dgm:cxn modelId="{8132DE64-BFE9-4828-9CDF-9BED7D62D590}" type="presOf" srcId="{1EE55EB2-FDC8-4872-AFCB-491432DF196C}" destId="{4F88FDC3-A86B-4414-9204-200F551AD961}" srcOrd="0" destOrd="0" presId="urn:microsoft.com/office/officeart/2005/8/layout/radial6"/>
    <dgm:cxn modelId="{1C5AA2F0-3E3C-4962-8F51-3492C1FDCA04}" srcId="{6E973026-8107-4C2B-BD4F-20729A1C817E}" destId="{64A4AAF6-A4CD-43EC-BDFE-4624AA0ED81F}" srcOrd="0" destOrd="0" parTransId="{07728899-EBF1-4B63-BED2-4EE4781C863C}" sibTransId="{C1926E14-22B6-45CC-860E-8A918593DD52}"/>
    <dgm:cxn modelId="{C803439A-879D-45C5-93D3-53B5047870B8}" type="presOf" srcId="{BA50A7F0-6996-454F-8EF4-66109554D57C}" destId="{6EC2F7FF-DB3F-4348-888C-515A27C334F8}" srcOrd="0" destOrd="0" presId="urn:microsoft.com/office/officeart/2005/8/layout/radial6"/>
    <dgm:cxn modelId="{4B2B1642-9D43-4971-8300-70F1CF396B3A}" type="presOf" srcId="{50F082D8-653E-4A66-804A-FB405AEA1DFC}" destId="{5ABDB145-EEFF-4E5B-BC3D-E75801CBF9AB}" srcOrd="0" destOrd="0" presId="urn:microsoft.com/office/officeart/2005/8/layout/radial6"/>
    <dgm:cxn modelId="{2F6EDE3E-CC19-49B4-9589-EF058B62391A}" type="presOf" srcId="{A755F15A-6E15-4F04-AFD1-B04F11B91BA0}" destId="{37683FFD-7837-4E29-858D-3A05D4650BE6}" srcOrd="0" destOrd="0" presId="urn:microsoft.com/office/officeart/2005/8/layout/radial6"/>
    <dgm:cxn modelId="{D67A799B-5382-438E-B101-72007EC9D4C0}" type="presOf" srcId="{49783458-F878-4E99-9CBE-570512273213}" destId="{CDDF90CA-5072-4A81-B379-1163E7B5BD5C}" srcOrd="0" destOrd="0" presId="urn:microsoft.com/office/officeart/2005/8/layout/radial6"/>
    <dgm:cxn modelId="{37BC81BC-108A-439D-B90D-6CCA1CF1A8FD}" type="presOf" srcId="{8A4484AF-35FD-439D-844E-FEF9D64B60C8}" destId="{8E12AC09-0B29-4A80-B59F-0B5F4EB0242F}" srcOrd="0" destOrd="0" presId="urn:microsoft.com/office/officeart/2005/8/layout/radial6"/>
    <dgm:cxn modelId="{E1A275FD-D240-4163-94E7-475D9E3C7872}" type="presOf" srcId="{87571A10-011F-4B44-B68C-71D9D7ECCBF3}" destId="{FACAE721-8C14-411F-9E65-BA2C214869E4}" srcOrd="0" destOrd="0" presId="urn:microsoft.com/office/officeart/2005/8/layout/radial6"/>
    <dgm:cxn modelId="{9FE9C591-BF9A-45B6-812B-A07A60A0DC94}" type="presOf" srcId="{95397162-AE10-43FA-8740-A04B3B8C911F}" destId="{46115A73-54D0-42D6-AC77-2292E74F86BC}" srcOrd="0" destOrd="0" presId="urn:microsoft.com/office/officeart/2005/8/layout/radial6"/>
    <dgm:cxn modelId="{6CD32C0F-6ADC-4580-9440-D38282268ECA}" srcId="{64A4AAF6-A4CD-43EC-BDFE-4624AA0ED81F}" destId="{87571A10-011F-4B44-B68C-71D9D7ECCBF3}" srcOrd="3" destOrd="0" parTransId="{4123EE90-3343-4947-A9C9-FA12673DCDA3}" sibTransId="{A755F15A-6E15-4F04-AFD1-B04F11B91BA0}"/>
    <dgm:cxn modelId="{5BE2256E-E201-45A0-B8C8-5148544457D4}" type="presOf" srcId="{64A4AAF6-A4CD-43EC-BDFE-4624AA0ED81F}" destId="{82C49C08-90FF-442C-8324-0B78227E49EF}" srcOrd="0" destOrd="0" presId="urn:microsoft.com/office/officeart/2005/8/layout/radial6"/>
    <dgm:cxn modelId="{7E8478AC-AE12-4298-9CA2-9BA349E89173}" type="presOf" srcId="{68EE4804-8292-43B4-BA9F-82A54D67FB46}" destId="{4985CF4B-8B1C-4891-B1FB-3142202007B3}" srcOrd="0" destOrd="0" presId="urn:microsoft.com/office/officeart/2005/8/layout/radial6"/>
    <dgm:cxn modelId="{DB2843DF-584F-496B-9158-67620D8591BE}" srcId="{64A4AAF6-A4CD-43EC-BDFE-4624AA0ED81F}" destId="{68EE4804-8292-43B4-BA9F-82A54D67FB46}" srcOrd="0" destOrd="0" parTransId="{C0DA3D30-8093-4974-A79E-6B72C6A81B75}" sibTransId="{49783458-F878-4E99-9CBE-570512273213}"/>
    <dgm:cxn modelId="{9A8EA35E-5EB1-42C3-8FEC-E8F015DF26E5}" srcId="{64A4AAF6-A4CD-43EC-BDFE-4624AA0ED81F}" destId="{50F082D8-653E-4A66-804A-FB405AEA1DFC}" srcOrd="4" destOrd="0" parTransId="{3C0AC4A1-0154-495F-8F44-7ED7D60CDE45}" sibTransId="{B00731E0-DE2F-4A08-A86D-72E102FA49BD}"/>
    <dgm:cxn modelId="{64458FB9-0402-4A6A-B2FB-A16DC5220179}" type="presParOf" srcId="{7F2295D3-DD44-4B6D-8602-27B12DE231BA}" destId="{82C49C08-90FF-442C-8324-0B78227E49EF}" srcOrd="0" destOrd="0" presId="urn:microsoft.com/office/officeart/2005/8/layout/radial6"/>
    <dgm:cxn modelId="{4979F9B6-B9BD-4657-80C5-22A00686A8FC}" type="presParOf" srcId="{7F2295D3-DD44-4B6D-8602-27B12DE231BA}" destId="{4985CF4B-8B1C-4891-B1FB-3142202007B3}" srcOrd="1" destOrd="0" presId="urn:microsoft.com/office/officeart/2005/8/layout/radial6"/>
    <dgm:cxn modelId="{1E8898AB-3E83-4B3A-AF1E-1E69FB116DD2}" type="presParOf" srcId="{7F2295D3-DD44-4B6D-8602-27B12DE231BA}" destId="{A9A807F8-467D-4C6A-8ABE-B33969ADFAB5}" srcOrd="2" destOrd="0" presId="urn:microsoft.com/office/officeart/2005/8/layout/radial6"/>
    <dgm:cxn modelId="{E94B4110-64F1-4AC0-BBAA-F1C4F0ECBF62}" type="presParOf" srcId="{7F2295D3-DD44-4B6D-8602-27B12DE231BA}" destId="{CDDF90CA-5072-4A81-B379-1163E7B5BD5C}" srcOrd="3" destOrd="0" presId="urn:microsoft.com/office/officeart/2005/8/layout/radial6"/>
    <dgm:cxn modelId="{531E4974-6E96-4A58-8155-1E394B14B702}" type="presParOf" srcId="{7F2295D3-DD44-4B6D-8602-27B12DE231BA}" destId="{0236D23B-B506-4F27-B11F-39B0B9683B4F}" srcOrd="4" destOrd="0" presId="urn:microsoft.com/office/officeart/2005/8/layout/radial6"/>
    <dgm:cxn modelId="{306AB0D9-22FD-4836-96E9-37A41F92E837}" type="presParOf" srcId="{7F2295D3-DD44-4B6D-8602-27B12DE231BA}" destId="{C4FA8018-4F03-42A7-9701-7959B4B3D1ED}" srcOrd="5" destOrd="0" presId="urn:microsoft.com/office/officeart/2005/8/layout/radial6"/>
    <dgm:cxn modelId="{501CCF24-C6A2-4601-BD66-B00010FAEF6A}" type="presParOf" srcId="{7F2295D3-DD44-4B6D-8602-27B12DE231BA}" destId="{46115A73-54D0-42D6-AC77-2292E74F86BC}" srcOrd="6" destOrd="0" presId="urn:microsoft.com/office/officeart/2005/8/layout/radial6"/>
    <dgm:cxn modelId="{CD0A1529-6B08-42A4-A72D-8A935114F222}" type="presParOf" srcId="{7F2295D3-DD44-4B6D-8602-27B12DE231BA}" destId="{6EC2F7FF-DB3F-4348-888C-515A27C334F8}" srcOrd="7" destOrd="0" presId="urn:microsoft.com/office/officeart/2005/8/layout/radial6"/>
    <dgm:cxn modelId="{D996F99C-C5CB-4C5D-A833-D42BBC85F2CE}" type="presParOf" srcId="{7F2295D3-DD44-4B6D-8602-27B12DE231BA}" destId="{2DCD2A42-F08D-44B7-9B7D-F835083FD00B}" srcOrd="8" destOrd="0" presId="urn:microsoft.com/office/officeart/2005/8/layout/radial6"/>
    <dgm:cxn modelId="{73E2630E-4506-409B-8247-5BD9BE2E7667}" type="presParOf" srcId="{7F2295D3-DD44-4B6D-8602-27B12DE231BA}" destId="{8E12AC09-0B29-4A80-B59F-0B5F4EB0242F}" srcOrd="9" destOrd="0" presId="urn:microsoft.com/office/officeart/2005/8/layout/radial6"/>
    <dgm:cxn modelId="{35B0F85F-9E23-4A7E-A0FB-106A78AFED69}" type="presParOf" srcId="{7F2295D3-DD44-4B6D-8602-27B12DE231BA}" destId="{FACAE721-8C14-411F-9E65-BA2C214869E4}" srcOrd="10" destOrd="0" presId="urn:microsoft.com/office/officeart/2005/8/layout/radial6"/>
    <dgm:cxn modelId="{3100829D-17C6-4882-9099-6C68E497F6B6}" type="presParOf" srcId="{7F2295D3-DD44-4B6D-8602-27B12DE231BA}" destId="{A584950E-F158-4832-B908-B5CC7279ACEE}" srcOrd="11" destOrd="0" presId="urn:microsoft.com/office/officeart/2005/8/layout/radial6"/>
    <dgm:cxn modelId="{89162AD6-B660-49B1-9EF2-E898D20064DD}" type="presParOf" srcId="{7F2295D3-DD44-4B6D-8602-27B12DE231BA}" destId="{37683FFD-7837-4E29-858D-3A05D4650BE6}" srcOrd="12" destOrd="0" presId="urn:microsoft.com/office/officeart/2005/8/layout/radial6"/>
    <dgm:cxn modelId="{35AFBC06-B268-4CF1-971F-64B79BDC97E0}" type="presParOf" srcId="{7F2295D3-DD44-4B6D-8602-27B12DE231BA}" destId="{5ABDB145-EEFF-4E5B-BC3D-E75801CBF9AB}" srcOrd="13" destOrd="0" presId="urn:microsoft.com/office/officeart/2005/8/layout/radial6"/>
    <dgm:cxn modelId="{346D6A07-44DE-4483-B0A1-A6AFCE30B4FF}" type="presParOf" srcId="{7F2295D3-DD44-4B6D-8602-27B12DE231BA}" destId="{4506CA1E-E820-4FF1-850B-A6970F3CD5A5}" srcOrd="14" destOrd="0" presId="urn:microsoft.com/office/officeart/2005/8/layout/radial6"/>
    <dgm:cxn modelId="{69A17075-1164-46D6-9BF7-FED04E7FE9E6}" type="presParOf" srcId="{7F2295D3-DD44-4B6D-8602-27B12DE231BA}" destId="{1915AA78-95EF-4568-932E-4372D9E22D21}" srcOrd="15" destOrd="0" presId="urn:microsoft.com/office/officeart/2005/8/layout/radial6"/>
    <dgm:cxn modelId="{53A7EE9F-A3E3-4EE7-987D-4352AC173386}" type="presParOf" srcId="{7F2295D3-DD44-4B6D-8602-27B12DE231BA}" destId="{4F88FDC3-A86B-4414-9204-200F551AD961}" srcOrd="16" destOrd="0" presId="urn:microsoft.com/office/officeart/2005/8/layout/radial6"/>
    <dgm:cxn modelId="{9CD9A477-12F1-451C-94AC-E950B18C6231}" type="presParOf" srcId="{7F2295D3-DD44-4B6D-8602-27B12DE231BA}" destId="{41A229E5-D824-403A-9158-27C762E6E5F4}" srcOrd="17" destOrd="0" presId="urn:microsoft.com/office/officeart/2005/8/layout/radial6"/>
    <dgm:cxn modelId="{0BB79271-8C2A-49F0-8ED4-545F770B80AB}" type="presParOf" srcId="{7F2295D3-DD44-4B6D-8602-27B12DE231BA}" destId="{7DFD1DF3-0168-47BF-A8F8-D52382EB684C}"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D1DF3-0168-47BF-A8F8-D52382EB684C}">
      <dsp:nvSpPr>
        <dsp:cNvPr id="0" name=""/>
        <dsp:cNvSpPr/>
      </dsp:nvSpPr>
      <dsp:spPr>
        <a:xfrm>
          <a:off x="1474731" y="850175"/>
          <a:ext cx="3833056" cy="3833056"/>
        </a:xfrm>
        <a:prstGeom prst="blockArc">
          <a:avLst>
            <a:gd name="adj1" fmla="val 13049139"/>
            <a:gd name="adj2" fmla="val 16366977"/>
            <a:gd name="adj3" fmla="val 4516"/>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915AA78-95EF-4568-932E-4372D9E22D21}">
      <dsp:nvSpPr>
        <dsp:cNvPr id="0" name=""/>
        <dsp:cNvSpPr/>
      </dsp:nvSpPr>
      <dsp:spPr>
        <a:xfrm>
          <a:off x="1657688" y="560006"/>
          <a:ext cx="3833056" cy="3833056"/>
        </a:xfrm>
        <a:prstGeom prst="blockArc">
          <a:avLst>
            <a:gd name="adj1" fmla="val 9181271"/>
            <a:gd name="adj2" fmla="val 12418732"/>
            <a:gd name="adj3" fmla="val 4516"/>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7683FFD-7837-4E29-858D-3A05D4650BE6}">
      <dsp:nvSpPr>
        <dsp:cNvPr id="0" name=""/>
        <dsp:cNvSpPr/>
      </dsp:nvSpPr>
      <dsp:spPr>
        <a:xfrm>
          <a:off x="1589838" y="438165"/>
          <a:ext cx="3833056" cy="3833056"/>
        </a:xfrm>
        <a:prstGeom prst="blockArc">
          <a:avLst>
            <a:gd name="adj1" fmla="val 5242180"/>
            <a:gd name="adj2" fmla="val 8925279"/>
            <a:gd name="adj3" fmla="val 4516"/>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E12AC09-0B29-4A80-B59F-0B5F4EB0242F}">
      <dsp:nvSpPr>
        <dsp:cNvPr id="0" name=""/>
        <dsp:cNvSpPr/>
      </dsp:nvSpPr>
      <dsp:spPr>
        <a:xfrm>
          <a:off x="1658319" y="436273"/>
          <a:ext cx="3833056" cy="3833056"/>
        </a:xfrm>
        <a:prstGeom prst="blockArc">
          <a:avLst>
            <a:gd name="adj1" fmla="val 1747318"/>
            <a:gd name="adj2" fmla="val 5367909"/>
            <a:gd name="adj3" fmla="val 4516"/>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115A73-54D0-42D6-AC77-2292E74F86BC}">
      <dsp:nvSpPr>
        <dsp:cNvPr id="0" name=""/>
        <dsp:cNvSpPr/>
      </dsp:nvSpPr>
      <dsp:spPr>
        <a:xfrm>
          <a:off x="1606454" y="536338"/>
          <a:ext cx="3833056" cy="3833056"/>
        </a:xfrm>
        <a:prstGeom prst="blockArc">
          <a:avLst>
            <a:gd name="adj1" fmla="val 19815188"/>
            <a:gd name="adj2" fmla="val 1540448"/>
            <a:gd name="adj3" fmla="val 4516"/>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DDF90CA-5072-4A81-B379-1163E7B5BD5C}">
      <dsp:nvSpPr>
        <dsp:cNvPr id="0" name=""/>
        <dsp:cNvSpPr/>
      </dsp:nvSpPr>
      <dsp:spPr>
        <a:xfrm>
          <a:off x="1818564" y="835237"/>
          <a:ext cx="3833056" cy="3833056"/>
        </a:xfrm>
        <a:prstGeom prst="blockArc">
          <a:avLst>
            <a:gd name="adj1" fmla="val 15734498"/>
            <a:gd name="adj2" fmla="val 19141499"/>
            <a:gd name="adj3" fmla="val 4516"/>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2C49C08-90FF-442C-8324-0B78227E49EF}">
      <dsp:nvSpPr>
        <dsp:cNvPr id="0" name=""/>
        <dsp:cNvSpPr/>
      </dsp:nvSpPr>
      <dsp:spPr>
        <a:xfrm>
          <a:off x="2620373" y="1686125"/>
          <a:ext cx="1717253" cy="171725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OCTAVO SOLUTIONS PVT. LTD.</a:t>
          </a:r>
          <a:endParaRPr lang="en-US" sz="1400" b="1" kern="1200" dirty="0">
            <a:latin typeface="Arial" pitchFamily="34" charset="0"/>
            <a:cs typeface="Arial" pitchFamily="34" charset="0"/>
          </a:endParaRPr>
        </a:p>
      </dsp:txBody>
      <dsp:txXfrm>
        <a:off x="2871859" y="1937611"/>
        <a:ext cx="1214281" cy="1214281"/>
      </dsp:txXfrm>
    </dsp:sp>
    <dsp:sp modelId="{4985CF4B-8B1C-4891-B1FB-3142202007B3}">
      <dsp:nvSpPr>
        <dsp:cNvPr id="0" name=""/>
        <dsp:cNvSpPr/>
      </dsp:nvSpPr>
      <dsp:spPr>
        <a:xfrm>
          <a:off x="2743937" y="294620"/>
          <a:ext cx="1476547" cy="120207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Hospital Projects &amp; Strategic Planning </a:t>
          </a:r>
          <a:endParaRPr lang="en-US" sz="1400" b="1" kern="1200" dirty="0">
            <a:latin typeface="Arial" pitchFamily="34" charset="0"/>
            <a:cs typeface="Arial" pitchFamily="34" charset="0"/>
          </a:endParaRPr>
        </a:p>
      </dsp:txBody>
      <dsp:txXfrm>
        <a:off x="2960172" y="470660"/>
        <a:ext cx="1044077" cy="849997"/>
      </dsp:txXfrm>
    </dsp:sp>
    <dsp:sp modelId="{0236D23B-B506-4F27-B11F-39B0B9683B4F}">
      <dsp:nvSpPr>
        <dsp:cNvPr id="0" name=""/>
        <dsp:cNvSpPr/>
      </dsp:nvSpPr>
      <dsp:spPr>
        <a:xfrm>
          <a:off x="4270509" y="922378"/>
          <a:ext cx="1757761" cy="1202077"/>
        </a:xfrm>
        <a:prstGeom prst="flowChartConnector">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Quality Healthcare Accreditation</a:t>
          </a:r>
          <a:endParaRPr lang="en-US" sz="1400" b="1" kern="1200" dirty="0">
            <a:latin typeface="Arial" pitchFamily="34" charset="0"/>
            <a:cs typeface="Arial" pitchFamily="34" charset="0"/>
          </a:endParaRPr>
        </a:p>
      </dsp:txBody>
      <dsp:txXfrm>
        <a:off x="4527927" y="1098418"/>
        <a:ext cx="1242925" cy="849997"/>
      </dsp:txXfrm>
    </dsp:sp>
    <dsp:sp modelId="{6EC2F7FF-DB3F-4348-888C-515A27C334F8}">
      <dsp:nvSpPr>
        <dsp:cNvPr id="0" name=""/>
        <dsp:cNvSpPr/>
      </dsp:nvSpPr>
      <dsp:spPr>
        <a:xfrm>
          <a:off x="4459293" y="2663419"/>
          <a:ext cx="1504003" cy="1202077"/>
        </a:xfrm>
        <a:prstGeom prst="ellipse">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Public &amp; Rural Health</a:t>
          </a:r>
          <a:endParaRPr lang="en-US" sz="1400" b="1" kern="1200" dirty="0">
            <a:latin typeface="Arial" pitchFamily="34" charset="0"/>
            <a:cs typeface="Arial" pitchFamily="34" charset="0"/>
          </a:endParaRPr>
        </a:p>
      </dsp:txBody>
      <dsp:txXfrm>
        <a:off x="4679549" y="2839459"/>
        <a:ext cx="1063491" cy="849997"/>
      </dsp:txXfrm>
    </dsp:sp>
    <dsp:sp modelId="{FACAE721-8C14-411F-9E65-BA2C214869E4}">
      <dsp:nvSpPr>
        <dsp:cNvPr id="0" name=""/>
        <dsp:cNvSpPr/>
      </dsp:nvSpPr>
      <dsp:spPr>
        <a:xfrm>
          <a:off x="2707298" y="3592021"/>
          <a:ext cx="1770070" cy="1267903"/>
        </a:xfrm>
        <a:prstGeom prst="ellipse">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Operations &amp; System Development</a:t>
          </a:r>
          <a:endParaRPr lang="en-US" sz="1400" b="1" kern="1200" dirty="0">
            <a:latin typeface="Arial" pitchFamily="34" charset="0"/>
            <a:cs typeface="Arial" pitchFamily="34" charset="0"/>
          </a:endParaRPr>
        </a:p>
      </dsp:txBody>
      <dsp:txXfrm>
        <a:off x="2966519" y="3777701"/>
        <a:ext cx="1251628" cy="896543"/>
      </dsp:txXfrm>
    </dsp:sp>
    <dsp:sp modelId="{5ABDB145-EEFF-4E5B-BC3D-E75801CBF9AB}">
      <dsp:nvSpPr>
        <dsp:cNvPr id="0" name=""/>
        <dsp:cNvSpPr/>
      </dsp:nvSpPr>
      <dsp:spPr>
        <a:xfrm>
          <a:off x="1199628" y="2725318"/>
          <a:ext cx="1410385" cy="1202077"/>
        </a:xfrm>
        <a:prstGeom prst="ellipse">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Capacity Building </a:t>
          </a:r>
          <a:endParaRPr lang="en-US" sz="1400" b="1" kern="1200" dirty="0">
            <a:latin typeface="Arial" pitchFamily="34" charset="0"/>
            <a:cs typeface="Arial" pitchFamily="34" charset="0"/>
          </a:endParaRPr>
        </a:p>
      </dsp:txBody>
      <dsp:txXfrm>
        <a:off x="1406174" y="2901358"/>
        <a:ext cx="997293" cy="849997"/>
      </dsp:txXfrm>
    </dsp:sp>
    <dsp:sp modelId="{4F88FDC3-A86B-4414-9204-200F551AD961}">
      <dsp:nvSpPr>
        <dsp:cNvPr id="0" name=""/>
        <dsp:cNvSpPr/>
      </dsp:nvSpPr>
      <dsp:spPr>
        <a:xfrm>
          <a:off x="1134531" y="1025672"/>
          <a:ext cx="1540582" cy="1202077"/>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Public Private Partnership</a:t>
          </a:r>
          <a:endParaRPr lang="en-US" sz="1400" b="1" kern="1200" dirty="0">
            <a:latin typeface="Arial" pitchFamily="34" charset="0"/>
            <a:cs typeface="Arial" pitchFamily="34" charset="0"/>
          </a:endParaRPr>
        </a:p>
      </dsp:txBody>
      <dsp:txXfrm>
        <a:off x="1360144" y="1201712"/>
        <a:ext cx="1089356" cy="84999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AB6CF-1260-430D-9839-F551FCD41702}" type="datetimeFigureOut">
              <a:rPr lang="en-IN" smtClean="0"/>
              <a:pPr/>
              <a:t>06-06-2013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7A8EB-6B2F-4F6F-8E1D-D6CE45570506}" type="slidenum">
              <a:rPr lang="en-IN" smtClean="0"/>
              <a:pPr/>
              <a:t>‹#›</a:t>
            </a:fld>
            <a:endParaRPr lang="en-IN"/>
          </a:p>
        </p:txBody>
      </p:sp>
    </p:spTree>
    <p:extLst>
      <p:ext uri="{BB962C8B-B14F-4D97-AF65-F5344CB8AC3E}">
        <p14:creationId xmlns:p14="http://schemas.microsoft.com/office/powerpoint/2010/main" val="2170175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Questionaire%20for%20SSC%20list.docx"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7.xml"/><Relationship Id="rId7" Type="http://schemas.openxmlformats.org/officeDocument/2006/relationships/slide" Target="slide30.xml"/><Relationship Id="rId12" Type="http://schemas.openxmlformats.org/officeDocument/2006/relationships/slide" Target="slide32.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28.xml"/><Relationship Id="rId5" Type="http://schemas.openxmlformats.org/officeDocument/2006/relationships/slide" Target="slide11.xml"/><Relationship Id="rId10" Type="http://schemas.openxmlformats.org/officeDocument/2006/relationships/slide" Target="slide6.xml"/><Relationship Id="rId4" Type="http://schemas.openxmlformats.org/officeDocument/2006/relationships/slide" Target="slide9.xml"/><Relationship Id="rId9" Type="http://schemas.openxmlformats.org/officeDocument/2006/relationships/slide" Target="slide3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324600"/>
          </a:xfrm>
        </p:spPr>
        <p:txBody>
          <a:bodyPr>
            <a:normAutofit fontScale="40000" lnSpcReduction="20000"/>
          </a:bodyPr>
          <a:lstStyle/>
          <a:p>
            <a:pPr algn="ctr">
              <a:lnSpc>
                <a:spcPct val="150000"/>
              </a:lnSpc>
              <a:buNone/>
              <a:defRPr/>
            </a:pPr>
            <a:endParaRPr lang="en-US" sz="3300" b="1" dirty="0" smtClean="0"/>
          </a:p>
          <a:p>
            <a:pPr algn="ctr">
              <a:lnSpc>
                <a:spcPct val="150000"/>
              </a:lnSpc>
              <a:buNone/>
              <a:defRPr/>
            </a:pPr>
            <a:endParaRPr lang="en-US" sz="3300" b="1" dirty="0" smtClean="0"/>
          </a:p>
          <a:p>
            <a:pPr algn="ctr">
              <a:lnSpc>
                <a:spcPct val="150000"/>
              </a:lnSpc>
              <a:buNone/>
              <a:defRPr/>
            </a:pPr>
            <a:r>
              <a:rPr lang="en-US" sz="3300" b="1" dirty="0" smtClean="0"/>
              <a:t>Internship  </a:t>
            </a:r>
          </a:p>
          <a:p>
            <a:pPr algn="ctr">
              <a:lnSpc>
                <a:spcPct val="150000"/>
              </a:lnSpc>
              <a:buNone/>
              <a:defRPr/>
            </a:pPr>
            <a:r>
              <a:rPr lang="en-US" sz="3300" b="1" dirty="0" smtClean="0"/>
              <a:t>At</a:t>
            </a:r>
          </a:p>
          <a:p>
            <a:pPr algn="ctr">
              <a:lnSpc>
                <a:spcPct val="150000"/>
              </a:lnSpc>
              <a:buNone/>
              <a:defRPr/>
            </a:pPr>
            <a:r>
              <a:rPr lang="en-US" sz="6700" b="1" dirty="0" smtClean="0">
                <a:solidFill>
                  <a:srgbClr val="92D050"/>
                </a:solidFill>
              </a:rPr>
              <a:t>      </a:t>
            </a:r>
            <a:r>
              <a:rPr lang="en-US" sz="6700" b="1" dirty="0" smtClean="0">
                <a:solidFill>
                  <a:srgbClr val="00B050"/>
                </a:solidFill>
              </a:rPr>
              <a:t>Octavo Solutions Private Limited </a:t>
            </a:r>
          </a:p>
          <a:p>
            <a:pPr>
              <a:lnSpc>
                <a:spcPct val="150000"/>
              </a:lnSpc>
              <a:buNone/>
              <a:defRPr/>
            </a:pPr>
            <a:r>
              <a:rPr lang="en-US" sz="6700" b="1" dirty="0" smtClean="0">
                <a:solidFill>
                  <a:srgbClr val="00B050"/>
                </a:solidFill>
              </a:rPr>
              <a:t>      			          New Delhi</a:t>
            </a:r>
          </a:p>
          <a:p>
            <a:pPr algn="ctr">
              <a:lnSpc>
                <a:spcPct val="150000"/>
              </a:lnSpc>
              <a:buNone/>
              <a:defRPr/>
            </a:pPr>
            <a:r>
              <a:rPr lang="en-US" sz="3600" b="1" dirty="0" smtClean="0"/>
              <a:t>Dissertation Report </a:t>
            </a:r>
          </a:p>
          <a:p>
            <a:pPr algn="ctr">
              <a:lnSpc>
                <a:spcPct val="150000"/>
              </a:lnSpc>
              <a:buNone/>
              <a:defRPr/>
            </a:pPr>
            <a:r>
              <a:rPr lang="en-US" sz="3600" b="1" dirty="0" smtClean="0"/>
              <a:t>On</a:t>
            </a:r>
          </a:p>
          <a:p>
            <a:pPr algn="ctr">
              <a:lnSpc>
                <a:spcPct val="150000"/>
              </a:lnSpc>
              <a:buNone/>
              <a:defRPr/>
            </a:pPr>
            <a:r>
              <a:rPr lang="en-US" sz="5900" b="1" dirty="0" smtClean="0">
                <a:solidFill>
                  <a:srgbClr val="C00000"/>
                </a:solidFill>
              </a:rPr>
              <a:t>WHO Surgical Safety Check List – “Perceptions of Operating Team”</a:t>
            </a:r>
          </a:p>
          <a:p>
            <a:pPr>
              <a:lnSpc>
                <a:spcPct val="150000"/>
              </a:lnSpc>
              <a:buNone/>
              <a:defRPr/>
            </a:pPr>
            <a:endParaRPr lang="en-US" sz="4200" b="1" u="sng" dirty="0" smtClean="0"/>
          </a:p>
          <a:p>
            <a:pPr>
              <a:lnSpc>
                <a:spcPct val="150000"/>
              </a:lnSpc>
              <a:buNone/>
              <a:defRPr/>
            </a:pPr>
            <a:endParaRPr lang="en-US" sz="4200" b="1" u="sng" dirty="0" smtClean="0"/>
          </a:p>
          <a:p>
            <a:pPr>
              <a:lnSpc>
                <a:spcPct val="150000"/>
              </a:lnSpc>
              <a:buNone/>
              <a:defRPr/>
            </a:pPr>
            <a:r>
              <a:rPr lang="en-US" sz="4200" b="1" u="sng" dirty="0" smtClean="0"/>
              <a:t> </a:t>
            </a:r>
            <a:r>
              <a:rPr lang="en-US" sz="4200" b="1" dirty="0" smtClean="0"/>
              <a:t>         </a:t>
            </a:r>
            <a:r>
              <a:rPr lang="en-US" sz="4200" b="1" u="sng" dirty="0" smtClean="0"/>
              <a:t>Project Supervisor</a:t>
            </a:r>
            <a:r>
              <a:rPr lang="en-US" sz="4200" dirty="0" smtClean="0"/>
              <a:t>                    </a:t>
            </a:r>
            <a:r>
              <a:rPr lang="en-US" sz="4200" b="1" u="sng" dirty="0" smtClean="0"/>
              <a:t>Organization Supervisor</a:t>
            </a:r>
            <a:r>
              <a:rPr lang="en-US" sz="4200" b="1" dirty="0" smtClean="0"/>
              <a:t>                   </a:t>
            </a:r>
            <a:r>
              <a:rPr lang="en-US" sz="4200" b="1" u="sng" dirty="0" smtClean="0"/>
              <a:t>Project </a:t>
            </a:r>
            <a:r>
              <a:rPr lang="en-US" sz="4200" b="1" u="sng" dirty="0"/>
              <a:t>b</a:t>
            </a:r>
            <a:r>
              <a:rPr lang="en-US" sz="4200" b="1" u="sng" dirty="0" smtClean="0"/>
              <a:t>y</a:t>
            </a:r>
          </a:p>
          <a:p>
            <a:pPr>
              <a:lnSpc>
                <a:spcPct val="150000"/>
              </a:lnSpc>
              <a:buNone/>
              <a:defRPr/>
            </a:pPr>
            <a:r>
              <a:rPr lang="en-US" sz="3600" b="1" dirty="0" smtClean="0"/>
              <a:t>              Mrs. </a:t>
            </a:r>
            <a:r>
              <a:rPr lang="en-US" sz="3600" b="1" dirty="0" err="1" smtClean="0"/>
              <a:t>Minakshi</a:t>
            </a:r>
            <a:r>
              <a:rPr lang="en-US" sz="3600" b="1" dirty="0" smtClean="0"/>
              <a:t> </a:t>
            </a:r>
            <a:r>
              <a:rPr lang="en-US" sz="3600" b="1" dirty="0" err="1" smtClean="0"/>
              <a:t>Gautam</a:t>
            </a:r>
            <a:r>
              <a:rPr lang="en-US" sz="3600" b="1" dirty="0" smtClean="0"/>
              <a:t>                               Dr. </a:t>
            </a:r>
            <a:r>
              <a:rPr lang="en-US" sz="3600" b="1" dirty="0" err="1" smtClean="0"/>
              <a:t>Punita</a:t>
            </a:r>
            <a:r>
              <a:rPr lang="en-US" sz="3600" b="1" dirty="0" smtClean="0"/>
              <a:t> Singh                              Dr. </a:t>
            </a:r>
            <a:r>
              <a:rPr lang="en-US" sz="3600" b="1" dirty="0" err="1" smtClean="0"/>
              <a:t>Rampal</a:t>
            </a:r>
            <a:r>
              <a:rPr lang="en-US" sz="3600" b="1" dirty="0" smtClean="0"/>
              <a:t> Singh </a:t>
            </a:r>
            <a:r>
              <a:rPr lang="en-US" sz="3600" b="1" dirty="0" err="1" smtClean="0"/>
              <a:t>Chauhan</a:t>
            </a:r>
            <a:r>
              <a:rPr lang="en-US" sz="3600" b="1" dirty="0" smtClean="0"/>
              <a:t>                          </a:t>
            </a:r>
          </a:p>
          <a:p>
            <a:pPr>
              <a:lnSpc>
                <a:spcPct val="150000"/>
              </a:lnSpc>
              <a:buNone/>
              <a:defRPr/>
            </a:pPr>
            <a:r>
              <a:rPr lang="en-US" sz="3600" b="1" dirty="0" smtClean="0"/>
              <a:t>                  Assistant Professor                              Assistant Consultant                                      Student</a:t>
            </a:r>
          </a:p>
          <a:p>
            <a:pPr>
              <a:lnSpc>
                <a:spcPct val="150000"/>
              </a:lnSpc>
              <a:buNone/>
              <a:defRPr/>
            </a:pPr>
            <a:r>
              <a:rPr lang="en-US" sz="3600" b="1" dirty="0" smtClean="0"/>
              <a:t>                  IIHMR New Delhi                       Octavo Solutions Pvt. Ltd. New Delhi             IIHMR New Delhi</a:t>
            </a:r>
          </a:p>
        </p:txBody>
      </p:sp>
      <p:sp>
        <p:nvSpPr>
          <p:cNvPr id="1026" name="AutoShape 2" descr="data:image/jpeg;base64,/9j/4AAQSkZJRgABAQAAAQABAAD/2wCEAAkGBhISEBUTExEWFRQWFBgVFRgSGBcXGhgSGBUWFRcTFxoZHSYfGBomGRYdIC8sIycpLCwsFh4xNTAqNSYrLCsBCQoKDgwOGg8PGjUkHyUsLCo2NSk2Ki8sLTEsLTQ0LCotNCw1LSwqKioxMCw2NCwsLCwsLDAqLC8sKSwvLCkpLP/AABEIAK4BIgMBIgACEQEDEQH/xAAcAAEAAgIDAQAAAAAAAAAAAAAABQYEBwEDCAL/xABLEAACAQMBBQQFBgkJCAMAAAABAgMABBESBQYTITEHIkFRFGFxgZEyNHKhs8EjNUJSVGJ0orEXM1OCk6PR0vAVFiRDRJLC8WNz4f/EABoBAQADAQEBAAAAAAAAAAAAAAADBAUCAQb/xAA1EQACAQIDBQYFAwQDAAAAAAAAAQIDEQQSITFBUWHwInGBobHBBRQy0eETNJEjJFPxBjNy/9oADAMBAAIRAxEAPwDeNKUoBSlKAUpSgFKUoBSlKAUpSgFKUoBSlKAUpSgFKUoBSlKAUpSgFKUoBSlKAUpSgFKUoBSlKAUpSgFKUoBSlKAUpSgFKUoBSlKAUpSgFKUoBSlKAUpSgFKUoBSlKAUpSgFKUoBSlKAUpSgFKUoBSlKAUpSgFKUoBSlKAUpSgFKUoBXDuACScAcyT4DzrrublY0Z3YKqgsxPQKOZJrSG++/0l6xjjJS3B5L0L4/Kf7h0HrNWKFCVZ2Wwr18RGirvaXrb/azawkrCDcOPFTpjz9LB1e4EeuqZe9rl+57hjiH6iaj7y5P8KqWz3QTRmQZjDqXHmmRqHwq4b87Rs5IEERjaTUCDGB3Uwcg4HIdOVTVZQw2IpUFScs9+1uXfu9PEzlVqVqc6mdRtu4mCvaftIH5wD7Y4vuWpnZnbLcKQJ4Y5F8SmY2+8H4Cqvs3cq+nGY7Zyp6M2EBHmC5GfdUi3ZdtEDPAU+oSR5+tq0Zww2x28kV4TxW1X82bY3c32tb3lE+JMZMcndf3Dow9hNT1ecL7YV3akNJDLEQch8EAMOhDryz7DWzuzztD9IxbXJ/DY/Bv04gH5J8nx8fb1z6+EyrPTd0aOHxmZ5KiszYNKUqgaBGbx7eSzt2ndWZVKjCYz3mC+Jx41T/5aLb9Hm/u/81Svar+LJPpx/aLWr9xN10v7h4ndkCxF8pjOQ6LjmOnerRw9GlKk5z3Gbia1WNVU6e9F7/lotv0eb+7/AM1P5aLb9Hm/u/8ANXH8i1v+kTfCP/LXB7Frf9Im+Cf4U/tOfmP7zl5GfZdrli5w3Fi9bpkfuFj9VW2w2lFOgeKRZFPihBGfI46H21q7anYxKqkwXCyH82RdBPsYEjPtAqm2d9dbOuTp1RSqcOrdGHXSw6Mp/wD0Hxrr5alVX9KWpz81WpP+tHTkejKVD7q7xpe2yzKMH5Lr10yDqvrHMEeoipis2UXF2ZpRkpK6FRG3N67W0H4aUK2MhB3nPsUc8es4FVXtC7RfRybe2I435b9RH+qPN/qHt6a62FuzdbQlYoC3PMkshOAT+cxyWb1DJq7Rwl456jsilWxeWWSmrsvd721Rg/grVmHnI4T6lDfxrDXtrkzztEx6pGH/AI1K7M7G7ZQONLJI3jpxGv3t9dSMnZPs8jAjkHrEjZ+vIqTNhFpZv+SPJjHrdIj9m9sls5xNDJF6xiRR7cYb4A1dtm7VhuE1wyLIvmpzg+RHUH1Gta7c7GiAWtZtX6k2AT7HHLPtA9tUe2u7rZ9wca4ZV5Mp8R5MOjKfh4jzrr5ajWV6T1Ofma1F2rLTiejaVC7o7ea8tUmeIxk5GD0bH5aeOk+vyPXqZqs2UXFtM04yUkmihXfa9bxyvGYJiUdkJGjBKsVyO905VfBXm7bfzyf9ok+0avSIq3iqMaai47ynhK86rkpbvyc0pSqReFKUoBSlKAUpSgFKV8uwAJPQDJ9lAaz7Ut8dEgtFRJFADzCTXjUcFE7rL0HeOfNfKqVDvLD+Xs61Yfq8VD8dZqL2vtAzzyzN1kdn9gJ5D3DA91Y8MLOwVQSzEKoHUsTgAevNfRUqEYQSZ83VxEp1G0XbYtrsy/lEK2lxBK3QwycVBjqza+YX3Vf92ezu1s++Rxpc5DyAd3y0L0U+vr6/Cvndbd+HZdm0krKH0655D4eUa+YGcDHUn1gVrnebtJubicNC7QxocxqpwT4apMfKJHhzA6c+ZNF568nGm3l59XL/APTw8VKqlm5dWLfvL2txwu0dvEZHUkM0mUUMPDT8pv3apN32m7RkP8/oHlGiAfEgn66k4tt221FEV4FhusYjuVGFc+CSj/Q8tPQ1DbGx5bWZoZl0uvwI8GU+Kn/XOrFCjSj2XHXnr4orV61WXajLs8tPBktF2h7QX/qWYeIdY2BHkcrWFc7YSQhzCsMwIYSW2UGoHIJjJwDnxUr7DUTSrapQWxW7im6s3td+89Cblbxem2iSnHEHclA/pFxk+wghvfU9WoexraZW5lgJ5SR6x9NCB9asf+2tvVgYmn+nUaWw+hwtX9SkpPaVHtV/Fkn04/tFqk9jPz6X9nb7SKrt2q/iyT6cf2i1Sexn59L+zt9pFVuj+1l1wKlb93DribkpSlZhqCtfdsGw1e2W5A78TKpPnG5xg+xiCPafOtg1S+1m/VNnMhPeldFUfRYSE/BfrFT4ZtVY24lfEpOlK/AqvYxfkXM0Oe68Wv8ArIwX+D/UKv8AvtvF6HZvIP5w9yLP9I2cH3AFvdWuuxu2JvZH8EgIPtZ0wPgp+FZHbPtEm4hhzySMyH6TsVH1J+9V6rSVTFW/ko0qrp4TN/BU92NgSX92I9R5kvK55kJnLNz6sScD1tW/9m7NjgiWKJAqKMAD+J8yepPjVI7HNlBLV5yO9LJpB/UTkP3i3wFbAqDG1XOeXcixgqKhTzPaxSlKol4VE7d3WtrzRx4wxRgVI5HGclCR1U+I++palexk4u6PJRUlZnzHGFAAAAAwAOQAHQAeAr6pSvD0827b+eT/ALRJ9o1ekRXm7bfzyf8AaJPtGr0iK08f9MPH2Mv4f9U+9e5zSlKzDUFKUoBSlKAUpSgFYG32ItJyOohkI9uhqz66ru3Dxuh6MpU+xgR99exdnc8krpnmIVsfsi3a1yNduO7GdEWfGQjvP7gce1j5VQ7eF1l4XDDvr4ehgeb6tOkEEEc+XI1tbee9i2fZJYrLwjJGRqRS5Vc99jzz3iSAevXlyrZxtdxSgk9d61036LX+EzBwlNXdSW713cipdpG+Zu5uDE3/AA8Z5Y6SSDkX9YHQe8+PKl1NpunK4zBJFOPKNwG96PgisK62JcR/LgkX1lTj4jlXWHxWF/64TV1uvZ+KevkRVoVpNzkn7GDVt2XtAX8IsrhhxlH/AAczfnfo8h8VboD4HHqqpGuQatzhmXMhhNwfI+poWRirAqykqwPUMDgg+vNfFT22ZPSoVu/+apWK59bY/BT/ANZVKn9ZP1qglXJwOtexldank42ehauy5sbUh9YkB9nCc/dW961B2V7tzC8E8kbIiRtguMEs2FGAeeME+FbfrCxlWFSpeDT3aam7gYShS7StqVHtV/Fkn04/tFqh9kl7HFeSNJIiAwEAuwUZ4kZxknrgfVV87VfxZJ9OP7Ra07sLd+a8kMcChmVdZBYL3QQucn1sKt4WKlh5KTsrlXFyccRFxV3b7m//APeO0/SoP7WP/GuDvJaD/qoP7WP/ADVpz+SvaP8AQp/aJ/jXI7K9o/0Sf2if41H8tQ/yehL81X/x+psna/aZYwKdMvGbwWHvZP0vkj4+6tSbx7xz7QuAzD9SKNMnSCfkjxZiep8fcALJs/sbumI4s0UY8dOqRvhgD66v+7O4lrZd5FLy4xxJMFvWFHRR7OfmTXUZ0MPrDtM5lDEYjSfZidXZ9uqbK2w4/DSEPJ6uXdjz44GfeTWtu1cn/aT/AP1x49mk/fW8a092y2BW7ilxyki0/wBZGOfqcVHhKjlXzS2skxlNRw+WOxWLz2Zgf7Lgx5SfHjSVaKoXY9tMPZNDnvRSHl+o/eB/7tXwq+1VxCtVknxLWHadKNuApSlQk4pSlAKUpQHm3bfzyf8AaJPtGr0iK83bb+eT/tEn2jV6RFaeP+mHj7GX8P8Aqn3r3OaUpWYagpSlAKUpQClKUApSlAa9fc0R7aN0wxbhGuSx6CUd1gf6x4n/AKrWm9G3Wu7qSY5wThAfyYxyUfDmfWTW/tu7L9JtpYNZTiIV1L4Z/iPAjxBNeets7GltZmhmXSy/Bl8GU+Kn/XOtjBTU3eT1St4GLjoOmrRWjd/Ewgccx1qXsd7ruL5M7EeT98fvZI9xqHpVythqNdZasFJc0n6mfCrOm7wbXcW6PtCLfz9rDJ68YP7wasmPejZrfLsQp/VSM/wI/hVIpWTL4Bgn9CcP/MpLyvbyLa+IV19TT70mbEtN4tlDKrEEDgK2YuRXUG73UYBAPurvl3zsrdmRIWVlJUhI0TvA4IzkeIrWlX3c3cw38qXEo/ABV4mf+ZKnc0j1EKGY/rEdc4o1v+OYNLNVnNrg5XLdH4hXm8sIxT5I2VulM0luszRmPid5VJyeH+STyGMjn7CKm64VcDArmoqVGnRgqdJWitiNS8nrJ3ZUe1X8WSfTj+0WqT2M/PZf2dvtIqu3ar+LJPpx/aLVJ7Gfn0v7O32kVbFH9rLrgZdb93DribkpSlZhqClKUAqr9om7hu7JggzLGeJGPEkAhk96594FWildwm4SUluOJwU4uL3nnvcveY2N0shyY27kqjxQnqB5g8x7x41v60u0lRZEYMjAMrLzBB8RWsu0Ts6Ys11apnOWljUc89TIg8c+I949VT3V35uLE6V78ROWjc8s+JU/kH6vMGtOrTjio/qU9plUqssLL9OpsN/0qm7M7V7GUDWzQt4iRSRn1MmR8cVIP2g7OAz6Wnu1E/ADNZzoVE7OLNJV6bV1JFiqP21t+C0jEk8gRSQB1JJ9QHM46n1VS9t9sUCAi2jaVvBpAUQevHym+r21rqWa82ncjOqaVugHJVXPh4Ig/wBc6s0sHKWtTRFatjYx7NPVnoaGdXUMrBlYAqVOQQeYIPiK+6gdy922srURNKZGyWP5qk9VQHov8SSeWcVPVTmkpNJ3Rdg24ptWZ5t2388n/aJPtGr0iK83bb+eT/tEn2jV6RFaOP8Aph4+xm/D/qn3r3OaUpWYagpSlAKUpQClKUApSlAKit4d2oL2PRMmcfJZeTIfNT93Q+IqVpXqk4u6PJRUlZmktv8AZTdwEmEekR+Gjk4HrQ9f6pPsFU+5tHjOmRGQ+TqVPwNena+ZIgwwQCPIjNaEPiE1pJXM2p8Og3eLseX81IbN2Bc3BxDBI/rVTp97Huj3mvRKbNhByIkB8wij7qyMVJL4jwicR+GrfI1hux2Q4IkvGB8eFGfqd/uX41s2GBUUKqhVUYAUAAAdAAOgr7pWfVrTqu8maFKjCkrRQpSlRExD717A9NtWg4nD1FTq06saWDdMjy86hNy+zw2E7S+kCTVGUxo04yytnOo/m/XVzpUqqzjBwT0ZFKjCU1NrVClKVESilKUApSlAKrO8XZ7aXZLshjkPV4sKSfNhjDe8Z9dWaldRnKDvF2OJwjNWkrmo73sWnB/BXMbD/wCQMh/d1Vir2OXueckA/ruf/CtzUq2sdW4lR4Ci9xrHZfYuoINxclvNYV0/vNn+Aq/7H2FBapogiCDxxzLHzZjzY+2s+lQVK9Sp9TLFOhTp/ShSlKhJjWl92OmSZ5PSwNcjPjhZxqYtjOvn1rZQrmlS1Ks6lsz2EVOjCndxW0UpSoiUUpSgFKUoBSlKAUpSgKvabXvrkNNbLbrCHZY1m4muQIxRmLKcRglTjkfXXzvLvPJBcxwiW2hVoWkL3IcjUHC6FKsvPBz7jXcu688Zdbe8MULuX0cJXZCx1OInJ7oJJPMHGa79q7vyyXCTxXCxssTRHXEJQVZlcn5S4OVFWU4Zt1vHzKzU8u+/h5HTNt6VLe2k1wyma5iiLRBuGY5HI1Jlic48yeeakN5dptb2k0yAFo4ywDZIJHngg/XWJtHd+aa3jRrhRLHMswkEQAyjEqOHr9Y8fCubnYM81rNBPcq5lXSrLEE0Ajn3Q51fEVz2Lp8+Z129VbdyMfdvbsk8hBurOZQmStsH1g5ABOpyMdfDyqFst/J2MeZLVy8/CMCaxMF4pj1fLI5KNXMAYq0bL2dcxvmW5SRNONKwCM55YOoOfhjxqGXcaUw+jtdg2/ELlVgUPzlMuBIXOO8euM13F07u/LrZ9u8jaqWVufW379xkbZ29cLeGCKS2jUQLKWuQ3Ml3TSCHXwXNZmxt5BJY+lSgIFEhfScqRGzKXQnqp05HtrjaW6UNxcPLMqurW4g0MoJXvs3EVuqt3schyx1r5m3ZaS0jtZZ9aKycQ6NJkhQ5ERw3InCgkdcHkM1y3TaS7vydpVFJvv8AwfG7m3Z7iOVJUSK5QBgpDadEqa4mIzk+Ktg9UPSunY20r6S6lika20wOiyaElBYPGJBoy5A6gcxWVY7oxQXKzQEx9xkkUln4inBXmzHSVYZ95rNsNkcOe4l1547I2MY06IxHjOeecZ8KOUNbcPMKM9L7n5EXJvJKIL+TSmbV5Fj5HBCRI418+fNj0xXTbb5M6W/cCStcpb3EbZyhaN31Lz6HSCp5gg1mvuxmG8j4nztnbOn5GuNY8Yz3sac+HWvm+3PjkntpwxWSArqIHKRVBAVhnqCTg88ZI9nqdLf1p9zxqru61OjaO8E5mmSFoIo7cJxpbrUV1uoYIoVlwACMknq2MVNbGvTLAjl4mJHeMDa49QODpbxGRUbf7tyGd5re4ERlCiZZIxKjlBhXALAqwHLrg4HKs/YOyBbQLEHL4LMWIAyzuXY4HIDLHArieTKrdcTuGfM77OrEDvHvVJBdcESwQoIkfVcJK2WZ3XGUYBQAo6+dSO1trzCWG3g4ZllRpGeQMUSNNILBVILEswA51ztzYlxOXVLvhxSJw3QxK+AQQxRsjSSD46qX+7ZPAaCUxS26mNGK8QGIqqmN1yNQ7oPUYIrpOGnXXmc2nd9deR27u7XkmEqSqqzQymKTRnSThWV1zzAKsDg9Odde3NuNayxvIF9FbKSPg6opOqM3PBQ/J6cjjnzrJ2Fsb0dHzIZJJJDJK5AXU5wOSjkqgAADwxXO8GyPSraSDVo4gxqxqxzBzjIz0864vDPyO7TycyHut5LhNnSXhREOQ0KOG5Qs6qpl73yip1HGMZA8DWRu1tqSd3BurSZVXmLUPqBJ5FtTsMYBrP3h2R6VbPBr0a8d7GrGGVumRn5PnXXs7Z90jMZLlJAVIULAI8NywxIc5Hq5detdXg4Pjc5tNTXCxgf71P6dwtA9G1+j8Tnn0zRxNHXGnT3enyqbd25Ol2kET28YaFpS1yGxlXVdI0uv52fcax/5OYOBp1N6RnXx8vnj6tfF0atPyvD6/GpK/wB1457hZZgkirA0RRkBBLMrcQEnunkR58+tdXpJq3DpnNqrTT65Ecm90p2fLcCNGkjkaLMepom0yBDOuO8YwCW5c+6edSW7O1XnVmaa2mUEaWtSw8OYdWJ0n3/ClpsKWK0FulyylDiKQIpZYw2VRgch8Duk8sjyrjYe77QyyzSSrJLKEU8OMRKFTVjugnLZY5JPkK5k4WduJ7FTur8D73g2w8XCjhRWmncpHrJCLpUu7vjmQFHQczWPY7WuY7pba6ERMiM8UkAZQSmNaMrEkEBgQQcGszbuxPSFQrIYpYn1xSKASrYKnIPJlIJBHjXRs7YEgn9IuJ+NKqGOPSgjRFYgtpXJJY4GST0GK8Thl1/PI6anm0/HMhbPe2eSZ09JsYyLl4VjkD8UhZCi8uIMlh05dautRexthrAHBIcvPJNkqARxHL6fHpnGalK5qSi32T2nGSXaFKUqMlFKUoBSlKAUpSgFKUoDX0G99wMP6VBIxujD6KEAlKccx5Uq+rIXvc1xyqa9Nu7qadYJkgjgk4WWj4jSShVZs5YBUGoDlzPOpTY2wY7dSFAZi8j6iq6vwjs5GQOg1Y9grFvN2CZnlguZbdpccURhGVyBgPh1Ol8csjyqy5wbdlYrKE0tWRU+9Nw1mrqoSRbhre5aNGmEQQsHlRBzYZA9mrxxXY+8Ug2eZkuYp2E8aB0TT3WmjQq6EnS+GPl1HKpQbshLdIYJpYdDFw6EMzOc6jJqBEmSxJyOuPIV0jc9TDJG0zu8syTSSEICzoyMAFUBQPwYHTzpmp+fXV/DeeZanl11Yxtvy3iXMKx3SKk8pjUGEMUAiZ851jXkp6uvqrKW9nF4lsZAc2TSFggGZhIiawMnA5k4qRv9lCWSCQsQYZDIAMYJKMmD6sN9VcHZK+lC51HUITDp5Y0l1fV55yuK4zxsk+HmSZHdtceJXot553t4YxpF49wbaTlkK0RJmk0+XDXUPprWNtXeaVb24iN4IEj4egejNOTqiV2JKnlzPj51YbfdiJL17sE63TTp5aQxChpB+sVRQfZXRcbsyekSzRXksJm0F1RYmGUQIPlqT0H11IpU7+HnfufoRyhUt4+Vu9ErJccKAu51aIyzEDGdK5JA8M46VBbHe/mSK5M8KpJpcw8MkCFsEASasl9J8sZ8KsSQ9wKx193SxYDvcsEkDlz++oOy3TaIqqXk4gRgyQgpyAORHxNOsx+rPTlUUWrPiSyTuuBjx3l5dSTGCaOCOGVoVDR8QyOmAzOdQ0rq5DHPxrCvd8Lk2ttLFEvFe4eKWPrqMQl4iIfXwzj2ipe53VPEkeC6ltxKdUqxhCGfGC661OhyBzI8q703YiVbZEJVbaTiKOupirqdRPXOsk+upM8Ou7f49IjyTfXPcQ+zt8Xub+JYh/wjxyYZhgySIqM2M8wq6wvrIbyqOst/bgwOjRhrl2f0UgYV4w7ozt4Dh8Ni3mNPnVvfYaceGZe7wVlVVUAKeLpLE+vK595r42du9HFAIQdWBKA7AagJXZ2A5cubfuimenbZw9/weZKt9vH2/JF7K2/NI9gGIxcWryycgMuqxEEeQ75ro2xvJPHHtEoy5t3hWLKg41pEW1efNzUjJukvCt0SaSOS2TRFKuknTpCMGVgVYEAZGPAVw256G2mhaWRmnYPLK2nUzArjkBpAAQAADkKKVO9+tv2DjUtbrZ9zEtd63kltY8CNzLLFdRkZKukLOMH80kBgfEGuy0vbqeCcpOsbxXU6AmMODFGzBUxqHPpz9VSF1uzE95Fd81ljDA6cYcFWUBvZqOD667tnbGWFJVDE8WWWU5xyMpJIGPAZrlyhbsrq7OlGd+0+rIhdjTX81hxxcI0skSSRKYgqq3Uox1HUGHLPLHWu/YW8Et5MGjUxwRpiUOveNyesIz0EfifEkCpjY+zRb28cKksI0CAtjJAGMnFfGyNki3EgDFuJNJMc45NI2oqMeAryU4vNp3HqhJZde8xttbSeO4tEUjTLMyPkZyoidxjy5qKr0e/M0ctzHJHrPHkis9AxrkVgnAbyPeVsnw1eVWraGyVllgkLEGFy6gYwSUZMH3N4V87O2IkJc/KLzvcAsB3XcYOny5ZHngmvYyglqr/7EozctHb/AEVX/ee5NjZyNPHE807xSyMqlFVTMM4JAH82B1rM2fvc6293JI6Ti3YLHLCNKzMygqgGSNWtgpwccxUhDuhGsVvEWLLBM8o1BTqL8QlWGMY/CH4Csvam70U4iRx+CjfWYwBpcgEKrD80E5x4kCu3Om3a2l/f7HChUWt9be33IvZe8siWtwbrS09oGMoj5Bl0cSNl8gVOPaprv2VFfsY5ZLiHS+GkiERAVSM4STVksOQ5jHWu2Hc+2SRmjjWNHhMMsSKAkik5DMB+UMkZ8mr52duw8TIPTZ2hjPciOgcgMBXcLqdQPAnwFcuUNbenpwOlGel/X14keXv/AE70f0xNPBM+fRx04oTh/L8j1+qrdWB/slfSvSdR1cHg6eWNOsSavPORis+o5yUrWJIRcb3FKUqMkFKUoBSlKAUpSgFKUoBSlKAUpSgFKUoBSlKAUpSgFKUoBSlKAUpSgFKUoBSlKAUpSgFKUoBSlKAUpSgFKUoBSlKAUpSgFKUoBSlKAUpSgFKUoBSlKAUpSgFKUoBSlKAUpSgFKUoBSlKAUpSgFKUoBSlKAUpSgFKUoBSlKAUpSgFKUo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Frame 5"/>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pic>
        <p:nvPicPr>
          <p:cNvPr id="7" name="Picture 6" descr="logo.gif"/>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28600" y="257175"/>
            <a:ext cx="2695575" cy="809625"/>
          </a:xfrm>
          <a:prstGeom prst="rect">
            <a:avLst/>
          </a:prstGeom>
          <a:noFill/>
          <a:ln>
            <a:noFill/>
          </a:ln>
        </p:spPr>
      </p:pic>
      <p:pic>
        <p:nvPicPr>
          <p:cNvPr id="2" name="Picture 2" descr="C:\Users\RAMPAL\Desktop\Downloads\IIHMR DELHI.jpg"/>
          <p:cNvPicPr>
            <a:picLocks noChangeAspect="1" noChangeArrowheads="1"/>
          </p:cNvPicPr>
          <p:nvPr/>
        </p:nvPicPr>
        <p:blipFill>
          <a:blip r:embed="rId4" cstate="print"/>
          <a:srcRect/>
          <a:stretch>
            <a:fillRect/>
          </a:stretch>
        </p:blipFill>
        <p:spPr bwMode="auto">
          <a:xfrm>
            <a:off x="7162800" y="228600"/>
            <a:ext cx="1771650" cy="86677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7" name="Rounded Rectangle 6"/>
          <p:cNvSpPr/>
          <p:nvPr/>
        </p:nvSpPr>
        <p:spPr>
          <a:xfrm>
            <a:off x="2362200" y="228600"/>
            <a:ext cx="45720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solidFill>
                  <a:schemeClr val="tx1"/>
                </a:solidFill>
                <a:effectLst/>
              </a:rPr>
              <a:t>OBJECTIVES</a:t>
            </a:r>
            <a:endParaRPr lang="en-IN" sz="3200" b="1" cap="all" dirty="0">
              <a:ln w="0"/>
              <a:solidFill>
                <a:schemeClr val="tx1"/>
              </a:solidFill>
              <a:effectLst/>
            </a:endParaRPr>
          </a:p>
        </p:txBody>
      </p:sp>
      <p:sp>
        <p:nvSpPr>
          <p:cNvPr id="6" name="Rounded Rectangle 5"/>
          <p:cNvSpPr/>
          <p:nvPr/>
        </p:nvSpPr>
        <p:spPr>
          <a:xfrm>
            <a:off x="228600" y="1600200"/>
            <a:ext cx="33528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rPr>
              <a:t>GENERAL OBJECTIVE</a:t>
            </a:r>
            <a:endParaRPr lang="en-IN" sz="2400" dirty="0">
              <a:solidFill>
                <a:schemeClr val="tx1"/>
              </a:solidFill>
            </a:endParaRPr>
          </a:p>
        </p:txBody>
      </p:sp>
      <p:sp>
        <p:nvSpPr>
          <p:cNvPr id="8" name="Rounded Rectangle 7"/>
          <p:cNvSpPr/>
          <p:nvPr/>
        </p:nvSpPr>
        <p:spPr>
          <a:xfrm>
            <a:off x="228600" y="3282077"/>
            <a:ext cx="33528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rPr>
              <a:t>SPECIFIC OBJECTIVES</a:t>
            </a:r>
            <a:endParaRPr lang="en-IN" sz="2400" dirty="0">
              <a:solidFill>
                <a:schemeClr val="tx1"/>
              </a:solidFill>
            </a:endParaRPr>
          </a:p>
        </p:txBody>
      </p:sp>
      <p:sp>
        <p:nvSpPr>
          <p:cNvPr id="9" name="TextBox 8"/>
          <p:cNvSpPr txBox="1"/>
          <p:nvPr/>
        </p:nvSpPr>
        <p:spPr>
          <a:xfrm>
            <a:off x="381000" y="2249269"/>
            <a:ext cx="8153400" cy="646331"/>
          </a:xfrm>
          <a:prstGeom prst="rect">
            <a:avLst/>
          </a:prstGeom>
          <a:noFill/>
        </p:spPr>
        <p:txBody>
          <a:bodyPr wrap="square" rtlCol="0">
            <a:spAutoFit/>
          </a:bodyPr>
          <a:lstStyle/>
          <a:p>
            <a:pPr>
              <a:buFont typeface="Wingdings" pitchFamily="2" charset="2"/>
              <a:buChar char="q"/>
            </a:pPr>
            <a:r>
              <a:rPr lang="en-IN" dirty="0" smtClean="0"/>
              <a:t> </a:t>
            </a:r>
            <a:r>
              <a:rPr lang="en-IN" dirty="0"/>
              <a:t>To study the perceptions of Operating team regarding use of Surgical Safety Check list</a:t>
            </a:r>
            <a:r>
              <a:rPr lang="en-IN" dirty="0" smtClean="0"/>
              <a:t>.</a:t>
            </a:r>
            <a:endParaRPr lang="en-IN" dirty="0"/>
          </a:p>
        </p:txBody>
      </p:sp>
      <p:sp>
        <p:nvSpPr>
          <p:cNvPr id="10" name="TextBox 9"/>
          <p:cNvSpPr txBox="1"/>
          <p:nvPr/>
        </p:nvSpPr>
        <p:spPr>
          <a:xfrm>
            <a:off x="381000" y="4064675"/>
            <a:ext cx="8534400" cy="2031325"/>
          </a:xfrm>
          <a:prstGeom prst="rect">
            <a:avLst/>
          </a:prstGeom>
          <a:noFill/>
        </p:spPr>
        <p:txBody>
          <a:bodyPr wrap="square" rtlCol="0">
            <a:spAutoFit/>
          </a:bodyPr>
          <a:lstStyle/>
          <a:p>
            <a:pPr marL="342900" lvl="0" indent="-342900">
              <a:buFont typeface="+mj-lt"/>
              <a:buAutoNum type="arabicPeriod"/>
            </a:pPr>
            <a:r>
              <a:rPr lang="en-IN" dirty="0"/>
              <a:t>To determine perceptions of Operating team regarding usefulness and acceptability of Surgical Safety Check list as well as their perceptions about team communication and team work after its </a:t>
            </a:r>
            <a:r>
              <a:rPr lang="en-IN" dirty="0" smtClean="0"/>
              <a:t>use.</a:t>
            </a:r>
          </a:p>
          <a:p>
            <a:pPr marL="342900" lvl="0" indent="-342900">
              <a:buFont typeface="+mj-lt"/>
              <a:buAutoNum type="arabicPeriod"/>
            </a:pPr>
            <a:endParaRPr lang="en-IN" dirty="0"/>
          </a:p>
          <a:p>
            <a:pPr marL="342900" lvl="0" indent="-342900">
              <a:buFont typeface="+mj-lt"/>
              <a:buAutoNum type="arabicPeriod"/>
            </a:pPr>
            <a:r>
              <a:rPr lang="en-IN" dirty="0" smtClean="0"/>
              <a:t>To </a:t>
            </a:r>
            <a:r>
              <a:rPr lang="en-IN" dirty="0"/>
              <a:t>determine what more is seek by Operating team to improve the structure of Surgical Safety Check list.</a:t>
            </a:r>
          </a:p>
          <a:p>
            <a:pPr lvl="0"/>
            <a:endParaRPr lang="en-IN" dirty="0" smtClean="0"/>
          </a:p>
        </p:txBody>
      </p:sp>
      <p:sp>
        <p:nvSpPr>
          <p:cNvPr id="11" name="Rounded Rectangle 10">
            <a:hlinkClick r:id="rId2"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7" name="Rounded Rectangle 6"/>
          <p:cNvSpPr/>
          <p:nvPr/>
        </p:nvSpPr>
        <p:spPr>
          <a:xfrm>
            <a:off x="2362200" y="228600"/>
            <a:ext cx="45720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solidFill>
                  <a:schemeClr val="tx1"/>
                </a:solidFill>
                <a:effectLst/>
              </a:rPr>
              <a:t>methodology</a:t>
            </a:r>
            <a:endParaRPr lang="en-IN" sz="3200" b="1" cap="all" dirty="0">
              <a:ln w="0"/>
              <a:solidFill>
                <a:schemeClr val="tx1"/>
              </a:solidFill>
              <a:effectLst/>
            </a:endParaRPr>
          </a:p>
        </p:txBody>
      </p:sp>
      <p:sp>
        <p:nvSpPr>
          <p:cNvPr id="6" name="Rounded Rectangle 5"/>
          <p:cNvSpPr/>
          <p:nvPr/>
        </p:nvSpPr>
        <p:spPr>
          <a:xfrm>
            <a:off x="381000" y="1752600"/>
            <a:ext cx="19812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rPr>
              <a:t>Study design</a:t>
            </a:r>
            <a:endParaRPr lang="en-IN" sz="2400" dirty="0">
              <a:solidFill>
                <a:schemeClr val="tx1"/>
              </a:solidFill>
            </a:endParaRPr>
          </a:p>
        </p:txBody>
      </p:sp>
      <p:sp>
        <p:nvSpPr>
          <p:cNvPr id="8" name="Rounded Rectangle 7"/>
          <p:cNvSpPr/>
          <p:nvPr/>
        </p:nvSpPr>
        <p:spPr>
          <a:xfrm>
            <a:off x="381000" y="2667000"/>
            <a:ext cx="19812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rPr>
              <a:t>Study area</a:t>
            </a:r>
            <a:endParaRPr lang="en-IN" sz="2400" dirty="0">
              <a:solidFill>
                <a:schemeClr val="tx1"/>
              </a:solidFill>
            </a:endParaRPr>
          </a:p>
        </p:txBody>
      </p:sp>
      <p:sp>
        <p:nvSpPr>
          <p:cNvPr id="9" name="Rounded Rectangle 8"/>
          <p:cNvSpPr/>
          <p:nvPr/>
        </p:nvSpPr>
        <p:spPr>
          <a:xfrm>
            <a:off x="381000" y="3733799"/>
            <a:ext cx="2362200" cy="47059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rPr>
              <a:t>Study population</a:t>
            </a:r>
            <a:endParaRPr lang="en-IN" sz="2400" dirty="0">
              <a:solidFill>
                <a:schemeClr val="tx1"/>
              </a:solidFill>
            </a:endParaRPr>
          </a:p>
        </p:txBody>
      </p:sp>
      <p:sp>
        <p:nvSpPr>
          <p:cNvPr id="10" name="Rounded Rectangle 9"/>
          <p:cNvSpPr/>
          <p:nvPr/>
        </p:nvSpPr>
        <p:spPr>
          <a:xfrm>
            <a:off x="381000" y="5257800"/>
            <a:ext cx="2365829"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rPr>
              <a:t>Sampling Unit</a:t>
            </a:r>
            <a:endParaRPr lang="en-IN" sz="2400" dirty="0">
              <a:solidFill>
                <a:schemeClr val="tx1"/>
              </a:solidFill>
            </a:endParaRPr>
          </a:p>
        </p:txBody>
      </p:sp>
      <p:sp>
        <p:nvSpPr>
          <p:cNvPr id="13" name="TextBox 12"/>
          <p:cNvSpPr txBox="1"/>
          <p:nvPr/>
        </p:nvSpPr>
        <p:spPr>
          <a:xfrm>
            <a:off x="2362200" y="1752600"/>
            <a:ext cx="5029200" cy="381000"/>
          </a:xfrm>
          <a:prstGeom prst="rect">
            <a:avLst/>
          </a:prstGeom>
          <a:noFill/>
        </p:spPr>
        <p:txBody>
          <a:bodyPr wrap="square" rtlCol="0">
            <a:spAutoFit/>
          </a:bodyPr>
          <a:lstStyle/>
          <a:p>
            <a:r>
              <a:rPr lang="en-US" dirty="0" smtClean="0"/>
              <a:t>-Cross sectional study.</a:t>
            </a:r>
            <a:endParaRPr lang="en-IN" dirty="0"/>
          </a:p>
        </p:txBody>
      </p:sp>
      <p:sp>
        <p:nvSpPr>
          <p:cNvPr id="14" name="TextBox 13"/>
          <p:cNvSpPr txBox="1"/>
          <p:nvPr/>
        </p:nvSpPr>
        <p:spPr>
          <a:xfrm>
            <a:off x="2362200" y="2678668"/>
            <a:ext cx="6019800" cy="369332"/>
          </a:xfrm>
          <a:prstGeom prst="rect">
            <a:avLst/>
          </a:prstGeom>
          <a:noFill/>
        </p:spPr>
        <p:txBody>
          <a:bodyPr wrap="square" rtlCol="0">
            <a:spAutoFit/>
          </a:bodyPr>
          <a:lstStyle/>
          <a:p>
            <a:r>
              <a:rPr lang="en-US" dirty="0" smtClean="0"/>
              <a:t>- Three Hospitals of New Delhi using WHO SSC list .</a:t>
            </a:r>
            <a:endParaRPr lang="en-IN" dirty="0"/>
          </a:p>
        </p:txBody>
      </p:sp>
      <p:sp>
        <p:nvSpPr>
          <p:cNvPr id="15" name="TextBox 14"/>
          <p:cNvSpPr txBox="1"/>
          <p:nvPr/>
        </p:nvSpPr>
        <p:spPr>
          <a:xfrm>
            <a:off x="2746829" y="3801070"/>
            <a:ext cx="6244771" cy="923330"/>
          </a:xfrm>
          <a:prstGeom prst="rect">
            <a:avLst/>
          </a:prstGeom>
          <a:noFill/>
        </p:spPr>
        <p:txBody>
          <a:bodyPr wrap="square" rtlCol="0">
            <a:spAutoFit/>
          </a:bodyPr>
          <a:lstStyle/>
          <a:p>
            <a:pPr algn="just"/>
            <a:r>
              <a:rPr lang="en-IN" dirty="0" smtClean="0"/>
              <a:t>- Operating Team members  (Surgeons, Anaesthetists, Technicians and Nurses) </a:t>
            </a:r>
            <a:r>
              <a:rPr lang="en-US" dirty="0" smtClean="0"/>
              <a:t>who were present before and after implementation of WHO SSC in  their respective hospitals.</a:t>
            </a:r>
            <a:endParaRPr lang="en-IN" dirty="0"/>
          </a:p>
        </p:txBody>
      </p:sp>
      <p:sp>
        <p:nvSpPr>
          <p:cNvPr id="16" name="TextBox 15"/>
          <p:cNvSpPr txBox="1"/>
          <p:nvPr/>
        </p:nvSpPr>
        <p:spPr>
          <a:xfrm>
            <a:off x="2743200" y="5297269"/>
            <a:ext cx="5638800" cy="646331"/>
          </a:xfrm>
          <a:prstGeom prst="rect">
            <a:avLst/>
          </a:prstGeom>
          <a:noFill/>
        </p:spPr>
        <p:txBody>
          <a:bodyPr wrap="square" rtlCol="0">
            <a:spAutoFit/>
          </a:bodyPr>
          <a:lstStyle/>
          <a:p>
            <a:r>
              <a:rPr lang="en-US" dirty="0" smtClean="0"/>
              <a:t>- Three hospitals were selected  and 28 respondents participated, Purposive sampling.</a:t>
            </a:r>
            <a:endParaRPr lang="en-IN" dirty="0"/>
          </a:p>
        </p:txBody>
      </p:sp>
      <p:sp>
        <p:nvSpPr>
          <p:cNvPr id="21" name="Rounded Rectangle 20">
            <a:hlinkClick r:id="rId2"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9" name="Rounded Rectangle 8"/>
          <p:cNvSpPr/>
          <p:nvPr/>
        </p:nvSpPr>
        <p:spPr>
          <a:xfrm>
            <a:off x="762000" y="381000"/>
            <a:ext cx="73152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dirty="0" smtClean="0">
                <a:ln w="0"/>
                <a:solidFill>
                  <a:schemeClr val="tx1"/>
                </a:solidFill>
                <a:effectLst/>
              </a:rPr>
              <a:t>Description of hospitals and study respondents</a:t>
            </a:r>
            <a:endParaRPr lang="en-IN" sz="2800" b="1" cap="all" dirty="0">
              <a:ln w="0"/>
              <a:solidFill>
                <a:schemeClr val="tx1"/>
              </a:solidFill>
              <a:effectLst/>
            </a:endParaRPr>
          </a:p>
        </p:txBody>
      </p:sp>
      <p:sp>
        <p:nvSpPr>
          <p:cNvPr id="5" name="Rounded Rectangle 4">
            <a:hlinkClick r:id="rId2" action="ppaction://hlinksldjump"/>
          </p:cNvPr>
          <p:cNvSpPr/>
          <p:nvPr/>
        </p:nvSpPr>
        <p:spPr>
          <a:xfrm>
            <a:off x="8382000" y="65532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495942413"/>
              </p:ext>
            </p:extLst>
          </p:nvPr>
        </p:nvGraphicFramePr>
        <p:xfrm>
          <a:off x="304800" y="1219200"/>
          <a:ext cx="8610600" cy="5212080"/>
        </p:xfrm>
        <a:graphic>
          <a:graphicData uri="http://schemas.openxmlformats.org/drawingml/2006/table">
            <a:tbl>
              <a:tblPr firstRow="1" firstCol="1" bandRow="1"/>
              <a:tblGrid>
                <a:gridCol w="824896"/>
                <a:gridCol w="916168"/>
                <a:gridCol w="878281"/>
                <a:gridCol w="1794448"/>
                <a:gridCol w="844007"/>
                <a:gridCol w="990600"/>
                <a:gridCol w="914400"/>
                <a:gridCol w="762000"/>
                <a:gridCol w="685800"/>
              </a:tblGrid>
              <a:tr h="381000">
                <a:tc rowSpan="2">
                  <a:txBody>
                    <a:bodyPr/>
                    <a:lstStyle/>
                    <a:p>
                      <a:pPr algn="just">
                        <a:lnSpc>
                          <a:spcPct val="150000"/>
                        </a:lnSpc>
                        <a:spcAft>
                          <a:spcPts val="0"/>
                        </a:spcAft>
                      </a:pPr>
                      <a:r>
                        <a:rPr lang="en-IN" sz="1200" b="1" dirty="0">
                          <a:solidFill>
                            <a:srgbClr val="000000"/>
                          </a:solidFill>
                          <a:effectLst/>
                          <a:latin typeface="Times New Roman"/>
                          <a:ea typeface="Calibri"/>
                          <a:cs typeface="Mangal"/>
                        </a:rPr>
                        <a:t> </a:t>
                      </a:r>
                      <a:endParaRPr lang="en-IN" sz="1200" dirty="0">
                        <a:solidFill>
                          <a:srgbClr val="000000"/>
                        </a:solidFill>
                        <a:effectLst/>
                        <a:latin typeface="Arial"/>
                        <a:ea typeface="Calibri"/>
                        <a:cs typeface="Mangal"/>
                      </a:endParaRPr>
                    </a:p>
                    <a:p>
                      <a:pPr algn="just">
                        <a:lnSpc>
                          <a:spcPct val="150000"/>
                        </a:lnSpc>
                        <a:spcAft>
                          <a:spcPts val="0"/>
                        </a:spcAft>
                      </a:pPr>
                      <a:r>
                        <a:rPr lang="en-IN" sz="1200" b="1" dirty="0">
                          <a:solidFill>
                            <a:srgbClr val="000000"/>
                          </a:solidFill>
                          <a:effectLst/>
                          <a:latin typeface="Times New Roman"/>
                          <a:ea typeface="Calibri"/>
                          <a:cs typeface="Mangal"/>
                        </a:rPr>
                        <a:t>Hospital</a:t>
                      </a:r>
                      <a:endParaRPr lang="en-IN" sz="1200" dirty="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0"/>
                        </a:spcAft>
                      </a:pPr>
                      <a:r>
                        <a:rPr lang="en-IN" sz="1200" b="1" dirty="0">
                          <a:solidFill>
                            <a:srgbClr val="000000"/>
                          </a:solidFill>
                          <a:effectLst/>
                          <a:latin typeface="Times New Roman"/>
                          <a:ea typeface="Calibri"/>
                          <a:cs typeface="Mangal"/>
                        </a:rPr>
                        <a:t> </a:t>
                      </a:r>
                      <a:endParaRPr lang="en-IN" sz="1200" dirty="0">
                        <a:solidFill>
                          <a:srgbClr val="000000"/>
                        </a:solidFill>
                        <a:effectLst/>
                        <a:latin typeface="Arial"/>
                        <a:ea typeface="Calibri"/>
                        <a:cs typeface="Mangal"/>
                      </a:endParaRPr>
                    </a:p>
                    <a:p>
                      <a:pPr algn="ctr">
                        <a:lnSpc>
                          <a:spcPct val="150000"/>
                        </a:lnSpc>
                        <a:spcAft>
                          <a:spcPts val="0"/>
                        </a:spcAft>
                      </a:pPr>
                      <a:r>
                        <a:rPr lang="en-IN" sz="1200" b="1" dirty="0">
                          <a:solidFill>
                            <a:srgbClr val="000000"/>
                          </a:solidFill>
                          <a:effectLst/>
                          <a:latin typeface="Times New Roman"/>
                          <a:ea typeface="Calibri"/>
                          <a:cs typeface="Mangal"/>
                        </a:rPr>
                        <a:t>Types of surgeries</a:t>
                      </a:r>
                      <a:endParaRPr lang="en-IN" sz="1200" dirty="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IN" sz="1200" b="1" dirty="0">
                          <a:solidFill>
                            <a:srgbClr val="000000"/>
                          </a:solidFill>
                          <a:effectLst/>
                          <a:latin typeface="Times New Roman"/>
                          <a:ea typeface="Calibri"/>
                          <a:cs typeface="Mangal"/>
                        </a:rPr>
                        <a:t> </a:t>
                      </a:r>
                      <a:endParaRPr lang="en-IN" sz="1200" dirty="0">
                        <a:solidFill>
                          <a:srgbClr val="000000"/>
                        </a:solidFill>
                        <a:effectLst/>
                        <a:latin typeface="Arial"/>
                        <a:ea typeface="Calibri"/>
                        <a:cs typeface="Mangal"/>
                      </a:endParaRPr>
                    </a:p>
                    <a:p>
                      <a:pPr algn="ctr">
                        <a:lnSpc>
                          <a:spcPct val="150000"/>
                        </a:lnSpc>
                        <a:spcAft>
                          <a:spcPts val="0"/>
                        </a:spcAft>
                      </a:pPr>
                      <a:r>
                        <a:rPr lang="en-IN" sz="1200" b="1" dirty="0">
                          <a:solidFill>
                            <a:srgbClr val="000000"/>
                          </a:solidFill>
                          <a:effectLst/>
                          <a:latin typeface="Times New Roman"/>
                          <a:ea typeface="Calibri"/>
                          <a:cs typeface="Mangal"/>
                        </a:rPr>
                        <a:t>Total  OTs</a:t>
                      </a:r>
                      <a:endParaRPr lang="en-IN" sz="1200" dirty="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pPr>
                      <a:r>
                        <a:rPr lang="en-IN" sz="1200" b="1" dirty="0">
                          <a:solidFill>
                            <a:srgbClr val="000000"/>
                          </a:solidFill>
                          <a:effectLst/>
                          <a:latin typeface="Times New Roman"/>
                          <a:ea typeface="Calibri"/>
                          <a:cs typeface="Mangal"/>
                        </a:rPr>
                        <a:t> </a:t>
                      </a:r>
                      <a:endParaRPr lang="en-IN" sz="1200" dirty="0">
                        <a:solidFill>
                          <a:srgbClr val="000000"/>
                        </a:solidFill>
                        <a:effectLst/>
                        <a:latin typeface="Arial"/>
                        <a:ea typeface="Calibri"/>
                        <a:cs typeface="Mangal"/>
                      </a:endParaRPr>
                    </a:p>
                    <a:p>
                      <a:pPr algn="ctr">
                        <a:lnSpc>
                          <a:spcPct val="150000"/>
                        </a:lnSpc>
                        <a:spcAft>
                          <a:spcPts val="0"/>
                        </a:spcAft>
                      </a:pPr>
                      <a:r>
                        <a:rPr lang="en-IN" sz="1200" b="1" dirty="0">
                          <a:solidFill>
                            <a:srgbClr val="000000"/>
                          </a:solidFill>
                          <a:effectLst/>
                          <a:latin typeface="Times New Roman"/>
                          <a:ea typeface="Calibri"/>
                          <a:cs typeface="Mangal"/>
                        </a:rPr>
                        <a:t>Total OT team members who were present before and after implementation of WHO SSC</a:t>
                      </a:r>
                      <a:endParaRPr lang="en-IN" sz="1200" dirty="0">
                        <a:solidFill>
                          <a:srgbClr val="000000"/>
                        </a:solidFill>
                        <a:effectLst/>
                        <a:latin typeface="Arial"/>
                        <a:ea typeface="Calibri"/>
                        <a:cs typeface="Mangal"/>
                      </a:endParaRPr>
                    </a:p>
                    <a:p>
                      <a:pPr algn="ctr">
                        <a:lnSpc>
                          <a:spcPct val="150000"/>
                        </a:lnSpc>
                        <a:spcAft>
                          <a:spcPts val="0"/>
                        </a:spcAft>
                      </a:pPr>
                      <a:r>
                        <a:rPr lang="en-IN" sz="1200" b="1" dirty="0">
                          <a:solidFill>
                            <a:srgbClr val="000000"/>
                          </a:solidFill>
                          <a:effectLst/>
                          <a:latin typeface="Times New Roman"/>
                          <a:ea typeface="Calibri"/>
                          <a:cs typeface="Mangal"/>
                        </a:rPr>
                        <a:t> </a:t>
                      </a:r>
                      <a:endParaRPr lang="en-IN" sz="1200" dirty="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50000"/>
                        </a:lnSpc>
                        <a:spcAft>
                          <a:spcPts val="0"/>
                        </a:spcAft>
                      </a:pPr>
                      <a:r>
                        <a:rPr lang="en-IN" sz="1200" b="1" dirty="0">
                          <a:solidFill>
                            <a:srgbClr val="000000"/>
                          </a:solidFill>
                          <a:effectLst/>
                          <a:latin typeface="Times New Roman"/>
                          <a:ea typeface="Calibri"/>
                          <a:cs typeface="Mangal"/>
                        </a:rPr>
                        <a:t> </a:t>
                      </a:r>
                      <a:r>
                        <a:rPr lang="en-IN" sz="1200" b="1" dirty="0" smtClean="0">
                          <a:solidFill>
                            <a:srgbClr val="000000"/>
                          </a:solidFill>
                          <a:effectLst/>
                          <a:latin typeface="Times New Roman"/>
                          <a:ea typeface="Calibri"/>
                          <a:cs typeface="Mangal"/>
                        </a:rPr>
                        <a:t>Sample </a:t>
                      </a:r>
                      <a:r>
                        <a:rPr lang="en-IN" sz="1200" b="1" dirty="0">
                          <a:solidFill>
                            <a:srgbClr val="000000"/>
                          </a:solidFill>
                          <a:effectLst/>
                          <a:latin typeface="Times New Roman"/>
                          <a:ea typeface="Calibri"/>
                          <a:cs typeface="Mangal"/>
                        </a:rPr>
                        <a:t>Taken</a:t>
                      </a:r>
                      <a:endParaRPr lang="en-IN" sz="1200" dirty="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21920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just">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just">
                        <a:lnSpc>
                          <a:spcPct val="150000"/>
                        </a:lnSpc>
                        <a:spcAft>
                          <a:spcPts val="0"/>
                        </a:spcAft>
                      </a:pPr>
                      <a:r>
                        <a:rPr lang="en-IN" sz="1200">
                          <a:solidFill>
                            <a:srgbClr val="000000"/>
                          </a:solidFill>
                          <a:effectLst/>
                          <a:latin typeface="Times New Roman"/>
                          <a:ea typeface="Calibri"/>
                          <a:cs typeface="Mangal"/>
                        </a:rPr>
                        <a:t>Surgeons</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just">
                        <a:lnSpc>
                          <a:spcPct val="150000"/>
                        </a:lnSpc>
                        <a:spcAft>
                          <a:spcPts val="0"/>
                        </a:spcAft>
                      </a:pPr>
                      <a:r>
                        <a:rPr lang="en-IN" sz="1200">
                          <a:solidFill>
                            <a:srgbClr val="000000"/>
                          </a:solidFill>
                          <a:effectLst/>
                          <a:latin typeface="Times New Roman"/>
                          <a:ea typeface="Calibri"/>
                          <a:cs typeface="Mangal"/>
                        </a:rPr>
                        <a:t>Anaesthetist</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just">
                        <a:lnSpc>
                          <a:spcPct val="150000"/>
                        </a:lnSpc>
                        <a:spcAft>
                          <a:spcPts val="0"/>
                        </a:spcAft>
                      </a:pPr>
                      <a:r>
                        <a:rPr lang="en-IN" sz="1200">
                          <a:solidFill>
                            <a:srgbClr val="000000"/>
                          </a:solidFill>
                          <a:effectLst/>
                          <a:latin typeface="Times New Roman"/>
                          <a:ea typeface="Calibri"/>
                          <a:cs typeface="Mangal"/>
                        </a:rPr>
                        <a:t>Technician</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just">
                        <a:lnSpc>
                          <a:spcPct val="150000"/>
                        </a:lnSpc>
                        <a:spcAft>
                          <a:spcPts val="0"/>
                        </a:spcAft>
                      </a:pPr>
                      <a:r>
                        <a:rPr lang="en-IN" sz="1200">
                          <a:solidFill>
                            <a:srgbClr val="000000"/>
                          </a:solidFill>
                          <a:effectLst/>
                          <a:latin typeface="Times New Roman"/>
                          <a:ea typeface="Calibri"/>
                          <a:cs typeface="Mangal"/>
                        </a:rPr>
                        <a:t>OT Nurse</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b="1">
                          <a:solidFill>
                            <a:srgbClr val="000000"/>
                          </a:solidFill>
                          <a:effectLst/>
                          <a:latin typeface="Times New Roman"/>
                          <a:ea typeface="Calibri"/>
                          <a:cs typeface="Mangal"/>
                        </a:rPr>
                        <a:t>Hospital Wise Total Sampl</a:t>
                      </a:r>
                      <a:r>
                        <a:rPr lang="en-IN" sz="1200">
                          <a:solidFill>
                            <a:srgbClr val="000000"/>
                          </a:solidFill>
                          <a:effectLst/>
                          <a:latin typeface="Times New Roman"/>
                          <a:ea typeface="Calibri"/>
                          <a:cs typeface="Mangal"/>
                        </a:rPr>
                        <a:t>e</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154">
                <a:tc>
                  <a:txBody>
                    <a:bodyPr/>
                    <a:lstStyle/>
                    <a:p>
                      <a:pPr algn="just">
                        <a:lnSpc>
                          <a:spcPct val="150000"/>
                        </a:lnSpc>
                        <a:spcAft>
                          <a:spcPts val="0"/>
                        </a:spcAft>
                      </a:pPr>
                      <a:r>
                        <a:rPr lang="en-IN" sz="1200">
                          <a:solidFill>
                            <a:srgbClr val="000000"/>
                          </a:solidFill>
                          <a:effectLst/>
                          <a:latin typeface="Times New Roman"/>
                          <a:ea typeface="Calibri"/>
                          <a:cs typeface="Mangal"/>
                        </a:rPr>
                        <a:t>55 bedded</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solidFill>
                            <a:srgbClr val="000000"/>
                          </a:solidFill>
                          <a:effectLst/>
                          <a:latin typeface="Times New Roman"/>
                          <a:ea typeface="Calibri"/>
                          <a:cs typeface="Mangal"/>
                        </a:rPr>
                        <a:t>General surgeries</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2</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7</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1</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1</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1</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2</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b="1">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b="1">
                          <a:solidFill>
                            <a:srgbClr val="000000"/>
                          </a:solidFill>
                          <a:effectLst/>
                          <a:latin typeface="Times New Roman"/>
                          <a:ea typeface="Calibri"/>
                          <a:cs typeface="Mangal"/>
                        </a:rPr>
                        <a:t>5</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769">
                <a:tc>
                  <a:txBody>
                    <a:bodyPr/>
                    <a:lstStyle/>
                    <a:p>
                      <a:pPr algn="just">
                        <a:lnSpc>
                          <a:spcPct val="150000"/>
                        </a:lnSpc>
                        <a:spcAft>
                          <a:spcPts val="0"/>
                        </a:spcAft>
                      </a:pPr>
                      <a:r>
                        <a:rPr lang="en-IN" sz="1200">
                          <a:solidFill>
                            <a:srgbClr val="000000"/>
                          </a:solidFill>
                          <a:effectLst/>
                          <a:latin typeface="Times New Roman"/>
                          <a:ea typeface="Calibri"/>
                          <a:cs typeface="Mangal"/>
                        </a:rPr>
                        <a:t>104 bedded</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solidFill>
                            <a:srgbClr val="000000"/>
                          </a:solidFill>
                          <a:effectLst/>
                          <a:latin typeface="Times New Roman"/>
                          <a:ea typeface="Calibri"/>
                          <a:cs typeface="Mangal"/>
                        </a:rPr>
                        <a:t>Super specialty Surgeries</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3</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14</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2</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1</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0</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5</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b="1">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b="1">
                          <a:solidFill>
                            <a:srgbClr val="000000"/>
                          </a:solidFill>
                          <a:effectLst/>
                          <a:latin typeface="Times New Roman"/>
                          <a:ea typeface="Calibri"/>
                          <a:cs typeface="Mangal"/>
                        </a:rPr>
                        <a:t>8</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154">
                <a:tc>
                  <a:txBody>
                    <a:bodyPr/>
                    <a:lstStyle/>
                    <a:p>
                      <a:pPr algn="just">
                        <a:lnSpc>
                          <a:spcPct val="150000"/>
                        </a:lnSpc>
                        <a:spcAft>
                          <a:spcPts val="0"/>
                        </a:spcAft>
                      </a:pPr>
                      <a:r>
                        <a:rPr lang="en-IN" sz="1200">
                          <a:solidFill>
                            <a:srgbClr val="000000"/>
                          </a:solidFill>
                          <a:effectLst/>
                          <a:latin typeface="Times New Roman"/>
                          <a:ea typeface="Calibri"/>
                          <a:cs typeface="Mangal"/>
                        </a:rPr>
                        <a:t>490 bedded</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solidFill>
                            <a:srgbClr val="000000"/>
                          </a:solidFill>
                          <a:effectLst/>
                          <a:latin typeface="Times New Roman"/>
                          <a:ea typeface="Calibri"/>
                          <a:cs typeface="Mangal"/>
                        </a:rPr>
                        <a:t>General and Super specialty Surgeries</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20</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70</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2</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4</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3</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a:solidFill>
                            <a:srgbClr val="000000"/>
                          </a:solidFill>
                          <a:effectLst/>
                          <a:latin typeface="Times New Roman"/>
                          <a:ea typeface="Calibri"/>
                          <a:cs typeface="Mangal"/>
                        </a:rPr>
                        <a:t>6</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b="1">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b="1">
                          <a:solidFill>
                            <a:srgbClr val="000000"/>
                          </a:solidFill>
                          <a:effectLst/>
                          <a:latin typeface="Times New Roman"/>
                          <a:ea typeface="Calibri"/>
                          <a:cs typeface="Mangal"/>
                        </a:rPr>
                        <a:t>15</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538">
                <a:tc>
                  <a:txBody>
                    <a:bodyPr/>
                    <a:lstStyle/>
                    <a:p>
                      <a:pPr algn="just">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dirty="0">
                          <a:solidFill>
                            <a:srgbClr val="000000"/>
                          </a:solidFill>
                          <a:effectLst/>
                          <a:latin typeface="Times New Roman"/>
                          <a:ea typeface="Calibri"/>
                          <a:cs typeface="Mangal"/>
                        </a:rPr>
                        <a:t> </a:t>
                      </a:r>
                      <a:endParaRPr lang="en-IN" sz="1200" dirty="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IN" sz="1200" b="1">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just">
                        <a:lnSpc>
                          <a:spcPct val="150000"/>
                        </a:lnSpc>
                        <a:spcAft>
                          <a:spcPts val="0"/>
                        </a:spcAft>
                      </a:pPr>
                      <a:r>
                        <a:rPr lang="en-IN" sz="1200" b="1">
                          <a:solidFill>
                            <a:srgbClr val="000000"/>
                          </a:solidFill>
                          <a:effectLst/>
                          <a:latin typeface="Times New Roman"/>
                          <a:ea typeface="Calibri"/>
                          <a:cs typeface="Mangal"/>
                        </a:rPr>
                        <a:t>Category Wise Total Sample</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b="1">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b="1">
                          <a:solidFill>
                            <a:srgbClr val="000000"/>
                          </a:solidFill>
                          <a:effectLst/>
                          <a:latin typeface="Times New Roman"/>
                          <a:ea typeface="Calibri"/>
                          <a:cs typeface="Mangal"/>
                        </a:rPr>
                        <a:t>5</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b="1">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b="1">
                          <a:solidFill>
                            <a:srgbClr val="000000"/>
                          </a:solidFill>
                          <a:effectLst/>
                          <a:latin typeface="Times New Roman"/>
                          <a:ea typeface="Calibri"/>
                          <a:cs typeface="Mangal"/>
                        </a:rPr>
                        <a:t>6</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b="1">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b="1">
                          <a:solidFill>
                            <a:srgbClr val="000000"/>
                          </a:solidFill>
                          <a:effectLst/>
                          <a:latin typeface="Times New Roman"/>
                          <a:ea typeface="Calibri"/>
                          <a:cs typeface="Mangal"/>
                        </a:rPr>
                        <a:t>4</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b="1">
                          <a:solidFill>
                            <a:srgbClr val="000000"/>
                          </a:solidFill>
                          <a:effectLst/>
                          <a:latin typeface="Times New Roman"/>
                          <a:ea typeface="Calibri"/>
                          <a:cs typeface="Mangal"/>
                        </a:rPr>
                        <a:t> </a:t>
                      </a:r>
                      <a:endParaRPr lang="en-IN" sz="1200">
                        <a:solidFill>
                          <a:srgbClr val="000000"/>
                        </a:solidFill>
                        <a:effectLst/>
                        <a:latin typeface="Arial"/>
                        <a:ea typeface="Calibri"/>
                        <a:cs typeface="Mangal"/>
                      </a:endParaRPr>
                    </a:p>
                    <a:p>
                      <a:pPr algn="ctr">
                        <a:lnSpc>
                          <a:spcPct val="150000"/>
                        </a:lnSpc>
                        <a:spcAft>
                          <a:spcPts val="0"/>
                        </a:spcAft>
                      </a:pPr>
                      <a:r>
                        <a:rPr lang="en-IN" sz="1200" b="1">
                          <a:solidFill>
                            <a:srgbClr val="000000"/>
                          </a:solidFill>
                          <a:effectLst/>
                          <a:latin typeface="Times New Roman"/>
                          <a:ea typeface="Calibri"/>
                          <a:cs typeface="Mangal"/>
                        </a:rPr>
                        <a:t>13</a:t>
                      </a:r>
                      <a:endParaRPr lang="en-IN" sz="120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IN" sz="1200" b="1" dirty="0">
                          <a:solidFill>
                            <a:srgbClr val="000000"/>
                          </a:solidFill>
                          <a:effectLst/>
                          <a:latin typeface="Times New Roman"/>
                          <a:ea typeface="Calibri"/>
                          <a:cs typeface="Mangal"/>
                        </a:rPr>
                        <a:t> </a:t>
                      </a:r>
                      <a:endParaRPr lang="en-IN" sz="1200" dirty="0">
                        <a:solidFill>
                          <a:srgbClr val="000000"/>
                        </a:solidFill>
                        <a:effectLst/>
                        <a:latin typeface="Arial"/>
                        <a:ea typeface="Calibri"/>
                        <a:cs typeface="Mangal"/>
                      </a:endParaRPr>
                    </a:p>
                    <a:p>
                      <a:pPr algn="ctr">
                        <a:lnSpc>
                          <a:spcPct val="150000"/>
                        </a:lnSpc>
                        <a:spcAft>
                          <a:spcPts val="0"/>
                        </a:spcAft>
                      </a:pPr>
                      <a:r>
                        <a:rPr lang="en-IN" sz="1200" b="1" dirty="0">
                          <a:solidFill>
                            <a:srgbClr val="000000"/>
                          </a:solidFill>
                          <a:effectLst/>
                          <a:latin typeface="Times New Roman"/>
                          <a:ea typeface="Calibri"/>
                          <a:cs typeface="Mangal"/>
                        </a:rPr>
                        <a:t>Total</a:t>
                      </a:r>
                      <a:endParaRPr lang="en-IN" sz="1200" dirty="0">
                        <a:solidFill>
                          <a:srgbClr val="000000"/>
                        </a:solidFill>
                        <a:effectLst/>
                        <a:latin typeface="Arial"/>
                        <a:ea typeface="Calibri"/>
                        <a:cs typeface="Mangal"/>
                      </a:endParaRPr>
                    </a:p>
                    <a:p>
                      <a:pPr algn="ctr">
                        <a:lnSpc>
                          <a:spcPct val="150000"/>
                        </a:lnSpc>
                        <a:spcAft>
                          <a:spcPts val="0"/>
                        </a:spcAft>
                      </a:pPr>
                      <a:r>
                        <a:rPr lang="en-IN" sz="1200" b="1" dirty="0">
                          <a:solidFill>
                            <a:srgbClr val="000000"/>
                          </a:solidFill>
                          <a:effectLst/>
                          <a:latin typeface="Times New Roman"/>
                          <a:ea typeface="Calibri"/>
                          <a:cs typeface="Mangal"/>
                        </a:rPr>
                        <a:t>28</a:t>
                      </a:r>
                      <a:endParaRPr lang="en-IN" sz="1200" dirty="0">
                        <a:solidFill>
                          <a:srgbClr val="000000"/>
                        </a:solidFill>
                        <a:effectLst/>
                        <a:latin typeface="Arial"/>
                        <a:ea typeface="Calibri"/>
                        <a:cs typeface="Mangal"/>
                      </a:endParaRPr>
                    </a:p>
                  </a:txBody>
                  <a:tcPr marL="65128" marR="651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3" name="Rounded Rectangle 2">
            <a:hlinkClick r:id="rId2" action="ppaction://hlinkfile"/>
          </p:cNvPr>
          <p:cNvSpPr/>
          <p:nvPr/>
        </p:nvSpPr>
        <p:spPr>
          <a:xfrm>
            <a:off x="381000" y="3124200"/>
            <a:ext cx="40386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rPr>
              <a:t>Data collection tools</a:t>
            </a:r>
            <a:endParaRPr lang="en-IN" sz="2400" dirty="0">
              <a:solidFill>
                <a:schemeClr val="tx1"/>
              </a:solidFill>
            </a:endParaRPr>
          </a:p>
        </p:txBody>
      </p:sp>
      <p:sp>
        <p:nvSpPr>
          <p:cNvPr id="4" name="TextBox 3"/>
          <p:cNvSpPr txBox="1"/>
          <p:nvPr/>
        </p:nvSpPr>
        <p:spPr>
          <a:xfrm>
            <a:off x="4419600" y="3135868"/>
            <a:ext cx="4419600" cy="369332"/>
          </a:xfrm>
          <a:prstGeom prst="rect">
            <a:avLst/>
          </a:prstGeom>
          <a:noFill/>
        </p:spPr>
        <p:txBody>
          <a:bodyPr wrap="square" rtlCol="0">
            <a:spAutoFit/>
          </a:bodyPr>
          <a:lstStyle/>
          <a:p>
            <a:r>
              <a:rPr lang="en-US" dirty="0" smtClean="0"/>
              <a:t>- Structured questionnaires. </a:t>
            </a:r>
            <a:endParaRPr lang="en-IN" dirty="0"/>
          </a:p>
        </p:txBody>
      </p:sp>
      <p:sp>
        <p:nvSpPr>
          <p:cNvPr id="5" name="Rounded Rectangle 4"/>
          <p:cNvSpPr/>
          <p:nvPr/>
        </p:nvSpPr>
        <p:spPr>
          <a:xfrm>
            <a:off x="381000" y="5029200"/>
            <a:ext cx="40386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rPr>
              <a:t>Data collection technique</a:t>
            </a:r>
            <a:endParaRPr lang="en-IN" sz="2400" dirty="0">
              <a:solidFill>
                <a:schemeClr val="tx1"/>
              </a:solidFill>
            </a:endParaRPr>
          </a:p>
        </p:txBody>
      </p:sp>
      <p:sp>
        <p:nvSpPr>
          <p:cNvPr id="6" name="TextBox 5"/>
          <p:cNvSpPr txBox="1"/>
          <p:nvPr/>
        </p:nvSpPr>
        <p:spPr>
          <a:xfrm>
            <a:off x="4419600" y="5029201"/>
            <a:ext cx="3810000" cy="369332"/>
          </a:xfrm>
          <a:prstGeom prst="rect">
            <a:avLst/>
          </a:prstGeom>
          <a:noFill/>
        </p:spPr>
        <p:txBody>
          <a:bodyPr wrap="square" rtlCol="0">
            <a:spAutoFit/>
          </a:bodyPr>
          <a:lstStyle/>
          <a:p>
            <a:r>
              <a:rPr lang="en-US" dirty="0" smtClean="0"/>
              <a:t>- Questionnaire based interviews.</a:t>
            </a:r>
            <a:endParaRPr lang="en-IN" dirty="0"/>
          </a:p>
        </p:txBody>
      </p:sp>
      <p:sp>
        <p:nvSpPr>
          <p:cNvPr id="7" name="TextBox 6"/>
          <p:cNvSpPr txBox="1"/>
          <p:nvPr/>
        </p:nvSpPr>
        <p:spPr>
          <a:xfrm>
            <a:off x="457200" y="3724870"/>
            <a:ext cx="8382000" cy="923330"/>
          </a:xfrm>
          <a:prstGeom prst="rect">
            <a:avLst/>
          </a:prstGeom>
          <a:noFill/>
        </p:spPr>
        <p:txBody>
          <a:bodyPr wrap="square" rtlCol="0">
            <a:spAutoFit/>
          </a:bodyPr>
          <a:lstStyle/>
          <a:p>
            <a:r>
              <a:rPr lang="en-US" dirty="0" smtClean="0"/>
              <a:t>-</a:t>
            </a:r>
            <a:r>
              <a:rPr lang="en-IN" dirty="0" smtClean="0"/>
              <a:t>The communication, teamwork, motivational level and error prevention practices were   ranked on the basis of</a:t>
            </a:r>
            <a:r>
              <a:rPr lang="en-IN" b="1" dirty="0" smtClean="0">
                <a:solidFill>
                  <a:schemeClr val="accent6">
                    <a:lumMod val="75000"/>
                  </a:schemeClr>
                </a:solidFill>
              </a:rPr>
              <a:t> </a:t>
            </a:r>
            <a:r>
              <a:rPr lang="en-IN" b="1" dirty="0" err="1" smtClean="0"/>
              <a:t>Likert</a:t>
            </a:r>
            <a:r>
              <a:rPr lang="en-IN" b="1" dirty="0" smtClean="0"/>
              <a:t> scale</a:t>
            </a:r>
            <a:r>
              <a:rPr lang="en-IN" dirty="0" smtClean="0"/>
              <a:t>. </a:t>
            </a:r>
          </a:p>
          <a:p>
            <a:r>
              <a:rPr lang="en-IN" b="1" dirty="0" smtClean="0">
                <a:solidFill>
                  <a:schemeClr val="accent6">
                    <a:lumMod val="75000"/>
                  </a:schemeClr>
                </a:solidFill>
              </a:rPr>
              <a:t>(lowest “1” mark for very poor and highest “5” for excellent)</a:t>
            </a:r>
          </a:p>
        </p:txBody>
      </p:sp>
      <p:sp>
        <p:nvSpPr>
          <p:cNvPr id="8" name="Rounded Rectangle 7">
            <a:hlinkClick r:id="rId3"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
        <p:nvSpPr>
          <p:cNvPr id="9" name="Rounded Rectangle 8">
            <a:hlinkClick r:id="rId2" action="ppaction://hlinkfile"/>
          </p:cNvPr>
          <p:cNvSpPr/>
          <p:nvPr/>
        </p:nvSpPr>
        <p:spPr>
          <a:xfrm>
            <a:off x="457200" y="1188027"/>
            <a:ext cx="3962400" cy="381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rPr>
              <a:t>Sampling Design</a:t>
            </a:r>
            <a:endParaRPr lang="en-IN" sz="2400" dirty="0">
              <a:solidFill>
                <a:schemeClr val="tx1"/>
              </a:solidFill>
            </a:endParaRPr>
          </a:p>
        </p:txBody>
      </p:sp>
      <p:sp>
        <p:nvSpPr>
          <p:cNvPr id="10" name="TextBox 9"/>
          <p:cNvSpPr txBox="1"/>
          <p:nvPr/>
        </p:nvSpPr>
        <p:spPr>
          <a:xfrm>
            <a:off x="457200" y="1896070"/>
            <a:ext cx="8458200" cy="923330"/>
          </a:xfrm>
          <a:prstGeom prst="rect">
            <a:avLst/>
          </a:prstGeom>
          <a:noFill/>
        </p:spPr>
        <p:txBody>
          <a:bodyPr wrap="square" rtlCol="0">
            <a:spAutoFit/>
          </a:bodyPr>
          <a:lstStyle/>
          <a:p>
            <a:pPr lvl="0"/>
            <a:r>
              <a:rPr lang="en-US" dirty="0" smtClean="0"/>
              <a:t>-</a:t>
            </a:r>
            <a:r>
              <a:rPr lang="en-IN" dirty="0"/>
              <a:t>Purposive sampling used for selecting hospitals </a:t>
            </a:r>
            <a:r>
              <a:rPr lang="en-IN" dirty="0" smtClean="0"/>
              <a:t>perform </a:t>
            </a:r>
            <a:r>
              <a:rPr lang="en-IN" dirty="0"/>
              <a:t>general, super specialty and both kind of surgeries and same sampling method used for selecting surgical team members. </a:t>
            </a:r>
          </a:p>
        </p:txBody>
      </p:sp>
      <p:sp>
        <p:nvSpPr>
          <p:cNvPr id="11" name="TextBox 10"/>
          <p:cNvSpPr txBox="1"/>
          <p:nvPr/>
        </p:nvSpPr>
        <p:spPr>
          <a:xfrm>
            <a:off x="4495800" y="1230868"/>
            <a:ext cx="2895600" cy="369332"/>
          </a:xfrm>
          <a:prstGeom prst="rect">
            <a:avLst/>
          </a:prstGeom>
          <a:noFill/>
        </p:spPr>
        <p:txBody>
          <a:bodyPr wrap="square" rtlCol="0">
            <a:spAutoFit/>
          </a:bodyPr>
          <a:lstStyle/>
          <a:p>
            <a:r>
              <a:rPr lang="en-US" dirty="0" smtClean="0"/>
              <a:t>- Purposive sampling</a:t>
            </a:r>
            <a:endParaRPr lang="en-IN" dirty="0"/>
          </a:p>
        </p:txBody>
      </p:sp>
      <p:sp>
        <p:nvSpPr>
          <p:cNvPr id="12" name="Rounded Rectangle 11"/>
          <p:cNvSpPr/>
          <p:nvPr/>
        </p:nvSpPr>
        <p:spPr>
          <a:xfrm>
            <a:off x="7086600" y="304800"/>
            <a:ext cx="17526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err="1" smtClean="0">
                <a:ln w="0"/>
                <a:solidFill>
                  <a:schemeClr val="tx1"/>
                </a:solidFill>
                <a:effectLst/>
              </a:rPr>
              <a:t>Contd</a:t>
            </a:r>
            <a:r>
              <a:rPr lang="en-US" sz="3200" b="1" dirty="0" smtClean="0">
                <a:ln w="0"/>
                <a:solidFill>
                  <a:schemeClr val="tx1"/>
                </a:solidFill>
                <a:effectLst/>
              </a:rPr>
              <a:t>…</a:t>
            </a:r>
            <a:endParaRPr lang="en-IN" sz="3200" b="1" dirty="0">
              <a:ln w="0"/>
              <a:solidFill>
                <a:schemeClr val="tx1"/>
              </a:solidFill>
              <a:effectLst/>
            </a:endParaRPr>
          </a:p>
        </p:txBody>
      </p:sp>
    </p:spTree>
    <p:extLst>
      <p:ext uri="{BB962C8B-B14F-4D97-AF65-F5344CB8AC3E}">
        <p14:creationId xmlns:p14="http://schemas.microsoft.com/office/powerpoint/2010/main" val="1673151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7" name="Rounded Rectangle 6"/>
          <p:cNvSpPr/>
          <p:nvPr/>
        </p:nvSpPr>
        <p:spPr>
          <a:xfrm>
            <a:off x="1752600" y="2743200"/>
            <a:ext cx="58674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solidFill>
                  <a:schemeClr val="tx1"/>
                </a:solidFill>
                <a:effectLst/>
              </a:rPr>
              <a:t>STUDY FINDINGS AND ANALYSIS</a:t>
            </a:r>
            <a:endParaRPr lang="en-IN" sz="3200" b="1" cap="all" dirty="0">
              <a:ln w="0"/>
              <a:solidFill>
                <a:schemeClr val="tx1"/>
              </a:solidFill>
              <a:effectLst/>
            </a:endParaRPr>
          </a:p>
        </p:txBody>
      </p:sp>
      <p:sp>
        <p:nvSpPr>
          <p:cNvPr id="4" name="Rounded Rectangle 3">
            <a:hlinkClick r:id="rId2"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74754" name="Rectangle 2"/>
          <p:cNvSpPr>
            <a:spLocks noChangeArrowheads="1"/>
          </p:cNvSpPr>
          <p:nvPr/>
        </p:nvSpPr>
        <p:spPr bwMode="auto">
          <a:xfrm>
            <a:off x="609600" y="1439614"/>
            <a:ext cx="7620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Out of total 28 respondents 96% staff feel that WHO surgical safety check list</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easy to use and they</a:t>
            </a:r>
            <a:r>
              <a:rPr kumimoji="0" lang="en-US"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feel</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no any difficulty to complete it.</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4755" name="Rectangle 3"/>
          <p:cNvSpPr>
            <a:spLocks noChangeArrowheads="1"/>
          </p:cNvSpPr>
          <p:nvPr/>
        </p:nvSpPr>
        <p:spPr bwMode="auto">
          <a:xfrm>
            <a:off x="0" y="3228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ounded Rectangle 6"/>
          <p:cNvSpPr/>
          <p:nvPr/>
        </p:nvSpPr>
        <p:spPr>
          <a:xfrm>
            <a:off x="1143000" y="228600"/>
            <a:ext cx="64770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User friendliness of WHO SSC</a:t>
            </a:r>
            <a:endParaRPr lang="en-IN" sz="3200" b="1" dirty="0">
              <a:ln w="0"/>
              <a:solidFill>
                <a:schemeClr val="tx1"/>
              </a:solidFill>
              <a:effectLst/>
            </a:endParaRPr>
          </a:p>
        </p:txBody>
      </p:sp>
      <p:sp>
        <p:nvSpPr>
          <p:cNvPr id="8" name="Rounded Rectangle 7">
            <a:hlinkClick r:id="rId2"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35212"/>
            <a:ext cx="6934200"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3" name="Rectangle 2"/>
          <p:cNvSpPr>
            <a:spLocks noChangeArrowheads="1"/>
          </p:cNvSpPr>
          <p:nvPr/>
        </p:nvSpPr>
        <p:spPr bwMode="auto">
          <a:xfrm>
            <a:off x="609600" y="1516559"/>
            <a:ext cx="78486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q"/>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IN" sz="2000" dirty="0" smtClean="0">
                <a:latin typeface="Times New Roman" pitchFamily="18" charset="0"/>
                <a:cs typeface="Times New Roman" pitchFamily="18" charset="0"/>
              </a:rPr>
              <a:t>Out of all surgical team members, 82% thinks that it does not take long time to complete and 18% thinks that checklist takes long time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3"/>
          <p:cNvSpPr>
            <a:spLocks noChangeArrowheads="1"/>
          </p:cNvSpPr>
          <p:nvPr/>
        </p:nvSpPr>
        <p:spPr bwMode="auto">
          <a:xfrm>
            <a:off x="0" y="3228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ounded Rectangle 5"/>
          <p:cNvSpPr/>
          <p:nvPr/>
        </p:nvSpPr>
        <p:spPr>
          <a:xfrm>
            <a:off x="1143000" y="304800"/>
            <a:ext cx="70104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Perception towards the time consumed for completing the WHO SSC </a:t>
            </a:r>
            <a:endParaRPr lang="en-IN" sz="3200" b="1" dirty="0">
              <a:ln w="0"/>
              <a:solidFill>
                <a:schemeClr val="tx1"/>
              </a:solidFill>
              <a:effectLst/>
            </a:endParaRPr>
          </a:p>
        </p:txBody>
      </p:sp>
      <p:sp>
        <p:nvSpPr>
          <p:cNvPr id="8" name="Rounded Rectangle 7">
            <a:hlinkClick r:id="rId2"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2514600"/>
            <a:ext cx="7010400" cy="340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4" name="Rectangle 3"/>
          <p:cNvSpPr>
            <a:spLocks noChangeArrowheads="1"/>
          </p:cNvSpPr>
          <p:nvPr/>
        </p:nvSpPr>
        <p:spPr bwMode="auto">
          <a:xfrm>
            <a:off x="0" y="3228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ounded Rectangle 4"/>
          <p:cNvSpPr/>
          <p:nvPr/>
        </p:nvSpPr>
        <p:spPr>
          <a:xfrm>
            <a:off x="685800" y="381000"/>
            <a:ext cx="76200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Perception towards operating room safety by using the WHO SSC </a:t>
            </a:r>
            <a:endParaRPr lang="en-IN" sz="3200" b="1" dirty="0">
              <a:ln w="0"/>
              <a:solidFill>
                <a:schemeClr val="tx1"/>
              </a:solidFill>
              <a:effectLst/>
            </a:endParaRPr>
          </a:p>
        </p:txBody>
      </p:sp>
      <p:sp>
        <p:nvSpPr>
          <p:cNvPr id="6" name="Rounded Rectangle 5">
            <a:hlinkClick r:id="rId2"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83402423"/>
              </p:ext>
            </p:extLst>
          </p:nvPr>
        </p:nvGraphicFramePr>
        <p:xfrm>
          <a:off x="914400" y="2057398"/>
          <a:ext cx="7162800" cy="4038601"/>
        </p:xfrm>
        <a:graphic>
          <a:graphicData uri="http://schemas.openxmlformats.org/drawingml/2006/table">
            <a:tbl>
              <a:tblPr firstRow="1" firstCol="1" bandRow="1" bandCol="1"/>
              <a:tblGrid>
                <a:gridCol w="3353776"/>
                <a:gridCol w="2287707"/>
                <a:gridCol w="1521317"/>
              </a:tblGrid>
              <a:tr h="576943">
                <a:tc gridSpan="3">
                  <a:txBody>
                    <a:bodyPr/>
                    <a:lstStyle/>
                    <a:p>
                      <a:pPr algn="ctr">
                        <a:lnSpc>
                          <a:spcPct val="115000"/>
                        </a:lnSpc>
                        <a:spcAft>
                          <a:spcPts val="0"/>
                        </a:spcAft>
                      </a:pPr>
                      <a:r>
                        <a:rPr lang="en-IN" sz="1100" b="1" dirty="0">
                          <a:solidFill>
                            <a:srgbClr val="FFFFFF"/>
                          </a:solidFill>
                          <a:effectLst/>
                          <a:latin typeface="Times New Roman"/>
                          <a:ea typeface="Calibri"/>
                          <a:cs typeface="Mangal"/>
                        </a:rPr>
                        <a:t>WHO SSC Improves operating room safety</a:t>
                      </a:r>
                      <a:endParaRPr lang="en-IN" sz="1100" dirty="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tc hMerge="1">
                  <a:txBody>
                    <a:bodyPr/>
                    <a:lstStyle/>
                    <a:p>
                      <a:endParaRPr lang="en-IN"/>
                    </a:p>
                  </a:txBody>
                  <a:tcPr/>
                </a:tc>
                <a:tc hMerge="1">
                  <a:txBody>
                    <a:bodyPr/>
                    <a:lstStyle/>
                    <a:p>
                      <a:endParaRPr lang="en-IN"/>
                    </a:p>
                  </a:txBody>
                  <a:tcPr/>
                </a:tc>
              </a:tr>
              <a:tr h="576943">
                <a:tc>
                  <a:txBody>
                    <a:bodyPr/>
                    <a:lstStyle/>
                    <a:p>
                      <a:pPr>
                        <a:lnSpc>
                          <a:spcPct val="115000"/>
                        </a:lnSpc>
                        <a:spcAft>
                          <a:spcPts val="0"/>
                        </a:spcAft>
                      </a:pPr>
                      <a:r>
                        <a:rPr lang="en-IN" sz="1100" b="1">
                          <a:effectLst/>
                          <a:latin typeface="Times New Roman"/>
                          <a:ea typeface="Calibri"/>
                          <a:cs typeface="Mangal"/>
                        </a:rPr>
                        <a:t>Designation</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n-IN" sz="1100" b="1">
                          <a:effectLst/>
                          <a:latin typeface="Times New Roman"/>
                          <a:ea typeface="Calibri"/>
                          <a:cs typeface="Mangal"/>
                        </a:rPr>
                        <a:t>Yes</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n-IN" sz="1100" b="1">
                          <a:effectLst/>
                          <a:latin typeface="Times New Roman"/>
                          <a:ea typeface="Calibri"/>
                          <a:cs typeface="Mangal"/>
                        </a:rPr>
                        <a:t>No</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576943">
                <a:tc>
                  <a:txBody>
                    <a:bodyPr/>
                    <a:lstStyle/>
                    <a:p>
                      <a:pPr algn="ctr">
                        <a:lnSpc>
                          <a:spcPct val="115000"/>
                        </a:lnSpc>
                        <a:spcAft>
                          <a:spcPts val="0"/>
                        </a:spcAft>
                      </a:pPr>
                      <a:r>
                        <a:rPr lang="en-IN" sz="1100">
                          <a:effectLst/>
                          <a:latin typeface="Times New Roman"/>
                          <a:ea typeface="Calibri"/>
                          <a:cs typeface="Mangal"/>
                        </a:rPr>
                        <a:t>Nursing staff</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n-IN" sz="1100">
                          <a:effectLst/>
                          <a:latin typeface="Times New Roman"/>
                          <a:ea typeface="Calibri"/>
                          <a:cs typeface="Mangal"/>
                        </a:rPr>
                        <a:t>13</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n-IN" sz="1100">
                          <a:effectLst/>
                          <a:latin typeface="Times New Roman"/>
                          <a:ea typeface="Calibri"/>
                          <a:cs typeface="Mangal"/>
                        </a:rPr>
                        <a:t>0</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576943">
                <a:tc>
                  <a:txBody>
                    <a:bodyPr/>
                    <a:lstStyle/>
                    <a:p>
                      <a:pPr algn="ctr">
                        <a:lnSpc>
                          <a:spcPct val="115000"/>
                        </a:lnSpc>
                        <a:spcAft>
                          <a:spcPts val="0"/>
                        </a:spcAft>
                      </a:pPr>
                      <a:r>
                        <a:rPr lang="en-IN" sz="1100">
                          <a:effectLst/>
                          <a:latin typeface="Times New Roman"/>
                          <a:ea typeface="Calibri"/>
                          <a:cs typeface="Mangal"/>
                        </a:rPr>
                        <a:t>Technician</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n-IN" sz="1100">
                          <a:effectLst/>
                          <a:latin typeface="Times New Roman"/>
                          <a:ea typeface="Calibri"/>
                          <a:cs typeface="Mangal"/>
                        </a:rPr>
                        <a:t>4</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n-IN" sz="1100">
                          <a:effectLst/>
                          <a:latin typeface="Times New Roman"/>
                          <a:ea typeface="Calibri"/>
                          <a:cs typeface="Mangal"/>
                        </a:rPr>
                        <a:t>0</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576943">
                <a:tc>
                  <a:txBody>
                    <a:bodyPr/>
                    <a:lstStyle/>
                    <a:p>
                      <a:pPr algn="ctr">
                        <a:lnSpc>
                          <a:spcPct val="115000"/>
                        </a:lnSpc>
                        <a:spcAft>
                          <a:spcPts val="0"/>
                        </a:spcAft>
                      </a:pPr>
                      <a:r>
                        <a:rPr lang="en-IN" sz="1100">
                          <a:effectLst/>
                          <a:latin typeface="Times New Roman"/>
                          <a:ea typeface="Calibri"/>
                          <a:cs typeface="Mangal"/>
                        </a:rPr>
                        <a:t>Anaesthetist</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n-IN" sz="1100">
                          <a:effectLst/>
                          <a:latin typeface="Times New Roman"/>
                          <a:ea typeface="Calibri"/>
                          <a:cs typeface="Mangal"/>
                        </a:rPr>
                        <a:t>6</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n-IN" sz="1100">
                          <a:effectLst/>
                          <a:latin typeface="Times New Roman"/>
                          <a:ea typeface="Calibri"/>
                          <a:cs typeface="Mangal"/>
                        </a:rPr>
                        <a:t>0</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576943">
                <a:tc>
                  <a:txBody>
                    <a:bodyPr/>
                    <a:lstStyle/>
                    <a:p>
                      <a:pPr algn="ctr">
                        <a:lnSpc>
                          <a:spcPct val="115000"/>
                        </a:lnSpc>
                        <a:spcAft>
                          <a:spcPts val="0"/>
                        </a:spcAft>
                      </a:pPr>
                      <a:r>
                        <a:rPr lang="en-IN" sz="1100">
                          <a:effectLst/>
                          <a:latin typeface="Times New Roman"/>
                          <a:ea typeface="Calibri"/>
                          <a:cs typeface="Mangal"/>
                        </a:rPr>
                        <a:t>Surgeons</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n-IN" sz="1100">
                          <a:effectLst/>
                          <a:latin typeface="Times New Roman"/>
                          <a:ea typeface="Calibri"/>
                          <a:cs typeface="Mangal"/>
                        </a:rPr>
                        <a:t>5</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lnSpc>
                          <a:spcPct val="115000"/>
                        </a:lnSpc>
                        <a:spcAft>
                          <a:spcPts val="0"/>
                        </a:spcAft>
                      </a:pPr>
                      <a:r>
                        <a:rPr lang="en-IN" sz="1100">
                          <a:effectLst/>
                          <a:latin typeface="Times New Roman"/>
                          <a:ea typeface="Calibri"/>
                          <a:cs typeface="Mangal"/>
                        </a:rPr>
                        <a:t>0</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576943">
                <a:tc>
                  <a:txBody>
                    <a:bodyPr/>
                    <a:lstStyle/>
                    <a:p>
                      <a:pPr>
                        <a:lnSpc>
                          <a:spcPct val="115000"/>
                        </a:lnSpc>
                        <a:spcAft>
                          <a:spcPts val="0"/>
                        </a:spcAft>
                      </a:pPr>
                      <a:r>
                        <a:rPr lang="en-IN" sz="1100" b="1">
                          <a:solidFill>
                            <a:srgbClr val="FFFFFF"/>
                          </a:solidFill>
                          <a:effectLst/>
                          <a:latin typeface="Times New Roman"/>
                          <a:ea typeface="Calibri"/>
                          <a:cs typeface="Mangal"/>
                        </a:rPr>
                        <a:t>Total</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tc>
                  <a:txBody>
                    <a:bodyPr/>
                    <a:lstStyle/>
                    <a:p>
                      <a:pPr>
                        <a:lnSpc>
                          <a:spcPct val="115000"/>
                        </a:lnSpc>
                        <a:spcAft>
                          <a:spcPts val="0"/>
                        </a:spcAft>
                      </a:pPr>
                      <a:r>
                        <a:rPr lang="en-IN" sz="1100" b="1" dirty="0">
                          <a:solidFill>
                            <a:srgbClr val="FFFFFF"/>
                          </a:solidFill>
                          <a:effectLst/>
                          <a:latin typeface="Times New Roman"/>
                          <a:ea typeface="Calibri"/>
                          <a:cs typeface="Mangal"/>
                        </a:rPr>
                        <a:t>28</a:t>
                      </a:r>
                      <a:endParaRPr lang="en-IN" sz="1100" dirty="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tc>
                  <a:txBody>
                    <a:bodyPr/>
                    <a:lstStyle/>
                    <a:p>
                      <a:endParaRPr lang="en-IN" sz="1100" dirty="0">
                        <a:effectLst/>
                        <a:latin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85800" y="381000"/>
            <a:ext cx="81534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The WHO SSC hamper the surgical work flow?</a:t>
            </a:r>
            <a:endParaRPr lang="en-IN" sz="3200" b="1" dirty="0">
              <a:ln w="0"/>
              <a:solidFill>
                <a:schemeClr val="tx1"/>
              </a:solidFill>
              <a:effectLst/>
            </a:endParaRPr>
          </a:p>
        </p:txBody>
      </p:sp>
      <p:sp>
        <p:nvSpPr>
          <p:cNvPr id="4" name="TextBox 3"/>
          <p:cNvSpPr txBox="1"/>
          <p:nvPr/>
        </p:nvSpPr>
        <p:spPr>
          <a:xfrm>
            <a:off x="457200" y="1524000"/>
            <a:ext cx="8153400" cy="923330"/>
          </a:xfrm>
          <a:prstGeom prst="rect">
            <a:avLst/>
          </a:prstGeom>
          <a:noFill/>
        </p:spPr>
        <p:txBody>
          <a:bodyPr wrap="square" rtlCol="0">
            <a:spAutoFit/>
          </a:bodyPr>
          <a:lstStyle/>
          <a:p>
            <a:pPr algn="just"/>
            <a:r>
              <a:rPr lang="en-IN" dirty="0" smtClean="0"/>
              <a:t>93% surgical team members think that WHO SSC list doesn’t cause any obstruction in workflow of surgical process. Only </a:t>
            </a:r>
            <a:r>
              <a:rPr lang="en-IN" dirty="0"/>
              <a:t>7</a:t>
            </a:r>
            <a:r>
              <a:rPr lang="en-IN" dirty="0" smtClean="0"/>
              <a:t>% thinks that it cause obstruction in surgical workflow.</a:t>
            </a:r>
            <a:endParaRPr lang="en-IN" dirty="0"/>
          </a:p>
        </p:txBody>
      </p:sp>
      <p:sp>
        <p:nvSpPr>
          <p:cNvPr id="6" name="Frame 5"/>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7" name="Rounded Rectangle 6">
            <a:hlinkClick r:id="rId2" action="ppaction://hlinksldjump"/>
          </p:cNvPr>
          <p:cNvSpPr/>
          <p:nvPr/>
        </p:nvSpPr>
        <p:spPr>
          <a:xfrm>
            <a:off x="8229600" y="64770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88894"/>
            <a:ext cx="7924799" cy="383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553200" y="304800"/>
            <a:ext cx="2286000" cy="685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err="1" smtClean="0">
                <a:ln w="0"/>
                <a:solidFill>
                  <a:schemeClr val="tx1"/>
                </a:solidFill>
                <a:effectLst/>
              </a:rPr>
              <a:t>Contd</a:t>
            </a:r>
            <a:r>
              <a:rPr lang="en-US" sz="3200" b="1" dirty="0" smtClean="0">
                <a:ln w="0"/>
                <a:solidFill>
                  <a:schemeClr val="tx1"/>
                </a:solidFill>
                <a:effectLst/>
              </a:rPr>
              <a:t>….</a:t>
            </a:r>
            <a:endParaRPr lang="en-IN" sz="3200" b="1" dirty="0">
              <a:ln w="0"/>
              <a:solidFill>
                <a:schemeClr val="tx1"/>
              </a:solidFill>
              <a:effectLst/>
            </a:endParaRPr>
          </a:p>
        </p:txBody>
      </p:sp>
      <p:sp>
        <p:nvSpPr>
          <p:cNvPr id="4" name="Frame 3"/>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5" name="Rounded Rectangle 4">
            <a:hlinkClick r:id="rId2"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75648634"/>
              </p:ext>
            </p:extLst>
          </p:nvPr>
        </p:nvGraphicFramePr>
        <p:xfrm>
          <a:off x="533401" y="1447799"/>
          <a:ext cx="8077199" cy="4571999"/>
        </p:xfrm>
        <a:graphic>
          <a:graphicData uri="http://schemas.openxmlformats.org/drawingml/2006/table">
            <a:tbl>
              <a:tblPr firstRow="1" firstCol="1" bandRow="1" bandCol="1"/>
              <a:tblGrid>
                <a:gridCol w="4005882"/>
                <a:gridCol w="2116130"/>
                <a:gridCol w="1169929"/>
                <a:gridCol w="785258"/>
              </a:tblGrid>
              <a:tr h="1160489">
                <a:tc>
                  <a:txBody>
                    <a:bodyPr/>
                    <a:lstStyle/>
                    <a:p>
                      <a:pPr>
                        <a:lnSpc>
                          <a:spcPct val="115000"/>
                        </a:lnSpc>
                        <a:spcAft>
                          <a:spcPts val="0"/>
                        </a:spcAft>
                      </a:pPr>
                      <a:r>
                        <a:rPr lang="en-IN" sz="1100" b="1">
                          <a:solidFill>
                            <a:srgbClr val="FFFFFF"/>
                          </a:solidFill>
                          <a:effectLst/>
                          <a:latin typeface="Times New Roman"/>
                          <a:ea typeface="Calibri"/>
                          <a:cs typeface="Mangal"/>
                        </a:rPr>
                        <a:t>Type of Surgeries performed in Hospital</a:t>
                      </a:r>
                      <a:endParaRPr lang="en-IN"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gridSpan="2">
                  <a:txBody>
                    <a:bodyPr/>
                    <a:lstStyle/>
                    <a:p>
                      <a:pPr>
                        <a:lnSpc>
                          <a:spcPct val="115000"/>
                        </a:lnSpc>
                        <a:spcAft>
                          <a:spcPts val="0"/>
                        </a:spcAft>
                      </a:pPr>
                      <a:r>
                        <a:rPr lang="en-IN" sz="1100" b="1">
                          <a:solidFill>
                            <a:srgbClr val="FFFFFF"/>
                          </a:solidFill>
                          <a:effectLst/>
                          <a:latin typeface="Times New Roman"/>
                          <a:ea typeface="Calibri"/>
                          <a:cs typeface="Mangal"/>
                        </a:rPr>
                        <a:t>Check list cause obstruction in process flow</a:t>
                      </a:r>
                      <a:endParaRPr lang="en-IN"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n-IN"/>
                    </a:p>
                  </a:txBody>
                  <a:tcPr/>
                </a:tc>
                <a:tc>
                  <a:txBody>
                    <a:bodyPr/>
                    <a:lstStyle/>
                    <a:p>
                      <a:pPr>
                        <a:lnSpc>
                          <a:spcPct val="115000"/>
                        </a:lnSpc>
                        <a:spcAft>
                          <a:spcPts val="0"/>
                        </a:spcAft>
                      </a:pPr>
                      <a:r>
                        <a:rPr lang="en-IN" sz="1100" b="1">
                          <a:solidFill>
                            <a:srgbClr val="FFFFFF"/>
                          </a:solidFill>
                          <a:effectLst/>
                          <a:latin typeface="Times New Roman"/>
                          <a:ea typeface="Calibri"/>
                          <a:cs typeface="Mangal"/>
                        </a:rPr>
                        <a:t>Total</a:t>
                      </a:r>
                      <a:endParaRPr lang="en-IN" sz="1100">
                        <a:effectLst/>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682302">
                <a:tc>
                  <a:txBody>
                    <a:bodyPr/>
                    <a:lstStyle/>
                    <a:p>
                      <a:endParaRPr lang="en-IN" sz="1100">
                        <a:effectLst/>
                        <a:latin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a:effectLst/>
                          <a:latin typeface="Times New Roman"/>
                          <a:ea typeface="Calibri"/>
                          <a:cs typeface="Mangal"/>
                        </a:rPr>
                        <a:t>No</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a:effectLst/>
                          <a:latin typeface="Times New Roman"/>
                          <a:ea typeface="Calibri"/>
                          <a:cs typeface="Mangal"/>
                        </a:rPr>
                        <a:t>Yes</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endParaRPr lang="en-IN" sz="1100">
                        <a:effectLst/>
                        <a:latin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682302">
                <a:tc>
                  <a:txBody>
                    <a:bodyPr/>
                    <a:lstStyle/>
                    <a:p>
                      <a:pPr>
                        <a:lnSpc>
                          <a:spcPct val="115000"/>
                        </a:lnSpc>
                        <a:spcAft>
                          <a:spcPts val="0"/>
                        </a:spcAft>
                      </a:pPr>
                      <a:r>
                        <a:rPr lang="en-IN" sz="1100">
                          <a:effectLst/>
                          <a:latin typeface="Times New Roman"/>
                          <a:ea typeface="Calibri"/>
                          <a:cs typeface="Mangal"/>
                        </a:rPr>
                        <a:t>Mainly General Surgeries</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a:effectLst/>
                          <a:latin typeface="Times New Roman"/>
                          <a:ea typeface="Calibri"/>
                          <a:cs typeface="Mangal"/>
                        </a:rPr>
                        <a:t>4</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a:effectLst/>
                          <a:latin typeface="Times New Roman"/>
                          <a:ea typeface="Calibri"/>
                          <a:cs typeface="Mangal"/>
                        </a:rPr>
                        <a:t>1</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a:effectLst/>
                          <a:latin typeface="Times New Roman"/>
                          <a:ea typeface="Calibri"/>
                          <a:cs typeface="Mangal"/>
                        </a:rPr>
                        <a:t>5</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682302">
                <a:tc>
                  <a:txBody>
                    <a:bodyPr/>
                    <a:lstStyle/>
                    <a:p>
                      <a:pPr>
                        <a:lnSpc>
                          <a:spcPct val="115000"/>
                        </a:lnSpc>
                        <a:spcAft>
                          <a:spcPts val="0"/>
                        </a:spcAft>
                      </a:pPr>
                      <a:r>
                        <a:rPr lang="en-IN" sz="1100">
                          <a:effectLst/>
                          <a:latin typeface="Times New Roman"/>
                          <a:ea typeface="Calibri"/>
                          <a:cs typeface="Mangal"/>
                        </a:rPr>
                        <a:t>Mainly Super specialty surgeries</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a:effectLst/>
                          <a:latin typeface="Times New Roman"/>
                          <a:ea typeface="Calibri"/>
                          <a:cs typeface="Mangal"/>
                        </a:rPr>
                        <a:t>8</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a:effectLst/>
                          <a:latin typeface="Times New Roman"/>
                          <a:ea typeface="Calibri"/>
                          <a:cs typeface="Mangal"/>
                        </a:rPr>
                        <a:t>0</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a:effectLst/>
                          <a:latin typeface="Times New Roman"/>
                          <a:ea typeface="Calibri"/>
                          <a:cs typeface="Mangal"/>
                        </a:rPr>
                        <a:t>8</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682302">
                <a:tc>
                  <a:txBody>
                    <a:bodyPr/>
                    <a:lstStyle/>
                    <a:p>
                      <a:pPr>
                        <a:lnSpc>
                          <a:spcPct val="115000"/>
                        </a:lnSpc>
                        <a:spcAft>
                          <a:spcPts val="0"/>
                        </a:spcAft>
                      </a:pPr>
                      <a:r>
                        <a:rPr lang="en-IN" sz="1100">
                          <a:effectLst/>
                          <a:latin typeface="Times New Roman"/>
                          <a:ea typeface="Calibri"/>
                          <a:cs typeface="Mangal"/>
                        </a:rPr>
                        <a:t>Both general and super specialty surgeries</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a:effectLst/>
                          <a:latin typeface="Times New Roman"/>
                          <a:ea typeface="Calibri"/>
                          <a:cs typeface="Mangal"/>
                        </a:rPr>
                        <a:t>14</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a:effectLst/>
                          <a:latin typeface="Times New Roman"/>
                          <a:ea typeface="Calibri"/>
                          <a:cs typeface="Mangal"/>
                        </a:rPr>
                        <a:t>1</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a:effectLst/>
                          <a:latin typeface="Times New Roman"/>
                          <a:ea typeface="Calibri"/>
                          <a:cs typeface="Mangal"/>
                        </a:rPr>
                        <a:t>15</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682302">
                <a:tc>
                  <a:txBody>
                    <a:bodyPr/>
                    <a:lstStyle/>
                    <a:p>
                      <a:pPr>
                        <a:lnSpc>
                          <a:spcPct val="115000"/>
                        </a:lnSpc>
                        <a:spcAft>
                          <a:spcPts val="0"/>
                        </a:spcAft>
                      </a:pPr>
                      <a:r>
                        <a:rPr lang="en-IN" sz="1100" b="1">
                          <a:effectLst/>
                          <a:latin typeface="Times New Roman"/>
                          <a:ea typeface="Calibri"/>
                          <a:cs typeface="Mangal"/>
                        </a:rPr>
                        <a:t>Total</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a:effectLst/>
                          <a:latin typeface="Times New Roman"/>
                          <a:ea typeface="Calibri"/>
                          <a:cs typeface="Mangal"/>
                        </a:rPr>
                        <a:t>26</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a:effectLst/>
                          <a:latin typeface="Times New Roman"/>
                          <a:ea typeface="Calibri"/>
                          <a:cs typeface="Mangal"/>
                        </a:rPr>
                        <a:t>2</a:t>
                      </a:r>
                      <a:endParaRPr lang="en-IN" sz="110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nSpc>
                          <a:spcPct val="115000"/>
                        </a:lnSpc>
                        <a:spcAft>
                          <a:spcPts val="0"/>
                        </a:spcAft>
                      </a:pPr>
                      <a:r>
                        <a:rPr lang="en-IN" sz="1100" dirty="0">
                          <a:effectLst/>
                          <a:latin typeface="Times New Roman"/>
                          <a:ea typeface="Calibri"/>
                          <a:cs typeface="Mangal"/>
                        </a:rPr>
                        <a:t>28</a:t>
                      </a:r>
                      <a:endParaRPr lang="en-IN" sz="1100" dirty="0">
                        <a:effectLst/>
                        <a:latin typeface="Calibri"/>
                        <a:ea typeface="Calibri"/>
                        <a:cs typeface="Mangal"/>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10" name="Rounded Rectangle 9"/>
          <p:cNvSpPr/>
          <p:nvPr/>
        </p:nvSpPr>
        <p:spPr>
          <a:xfrm>
            <a:off x="2971800" y="228600"/>
            <a:ext cx="26670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rPr>
              <a:t>CONTENT</a:t>
            </a:r>
            <a:endParaRPr lang="en-IN" sz="3200" b="1" dirty="0">
              <a:solidFill>
                <a:schemeClr val="tx1"/>
              </a:solidFill>
            </a:endParaRPr>
          </a:p>
        </p:txBody>
      </p:sp>
      <p:sp>
        <p:nvSpPr>
          <p:cNvPr id="12" name="Rectangle 11">
            <a:hlinkClick r:id="rId2" action="ppaction://hlinksldjump"/>
          </p:cNvPr>
          <p:cNvSpPr/>
          <p:nvPr/>
        </p:nvSpPr>
        <p:spPr>
          <a:xfrm>
            <a:off x="914400" y="838200"/>
            <a:ext cx="75438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PART –I INTERNSHIP</a:t>
            </a:r>
            <a:endParaRPr lang="en-IN" dirty="0"/>
          </a:p>
        </p:txBody>
      </p:sp>
      <p:sp>
        <p:nvSpPr>
          <p:cNvPr id="13" name="Rectangle 12"/>
          <p:cNvSpPr/>
          <p:nvPr/>
        </p:nvSpPr>
        <p:spPr>
          <a:xfrm>
            <a:off x="914400" y="1905000"/>
            <a:ext cx="7543800" cy="3048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dirty="0" smtClean="0"/>
              <a:t>WHO Surgical Safety Check List – Perceptions of Operating Team</a:t>
            </a:r>
            <a:endParaRPr lang="en-IN" dirty="0"/>
          </a:p>
        </p:txBody>
      </p:sp>
      <p:sp>
        <p:nvSpPr>
          <p:cNvPr id="16" name="Rectangle 15">
            <a:hlinkClick r:id="rId3" action="ppaction://hlinksldjump"/>
          </p:cNvPr>
          <p:cNvSpPr/>
          <p:nvPr/>
        </p:nvSpPr>
        <p:spPr>
          <a:xfrm>
            <a:off x="1524000" y="2438400"/>
            <a:ext cx="5715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INTRODUCTION</a:t>
            </a:r>
            <a:endParaRPr lang="en-IN" dirty="0"/>
          </a:p>
        </p:txBody>
      </p:sp>
      <p:sp>
        <p:nvSpPr>
          <p:cNvPr id="17" name="Rectangle 16">
            <a:hlinkClick r:id="rId4" action="ppaction://hlinksldjump"/>
          </p:cNvPr>
          <p:cNvSpPr/>
          <p:nvPr/>
        </p:nvSpPr>
        <p:spPr>
          <a:xfrm>
            <a:off x="1524000" y="2895600"/>
            <a:ext cx="5715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RATIONALE OF THE STUDY</a:t>
            </a:r>
            <a:endParaRPr lang="en-IN" dirty="0"/>
          </a:p>
        </p:txBody>
      </p:sp>
      <p:sp>
        <p:nvSpPr>
          <p:cNvPr id="18" name="Rectangle 17">
            <a:hlinkClick r:id="rId5" action="ppaction://hlinksldjump"/>
          </p:cNvPr>
          <p:cNvSpPr/>
          <p:nvPr/>
        </p:nvSpPr>
        <p:spPr>
          <a:xfrm>
            <a:off x="1524000" y="3810000"/>
            <a:ext cx="5715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METHODOLOGY</a:t>
            </a:r>
            <a:endParaRPr lang="en-IN" dirty="0"/>
          </a:p>
        </p:txBody>
      </p:sp>
      <p:sp>
        <p:nvSpPr>
          <p:cNvPr id="19" name="Rectangle 18">
            <a:hlinkClick r:id="rId6" action="ppaction://hlinksldjump"/>
          </p:cNvPr>
          <p:cNvSpPr/>
          <p:nvPr/>
        </p:nvSpPr>
        <p:spPr>
          <a:xfrm>
            <a:off x="1524000" y="4267200"/>
            <a:ext cx="5715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STUDY FINDINGS AND ANALYSIS</a:t>
            </a:r>
            <a:endParaRPr lang="en-IN" dirty="0"/>
          </a:p>
        </p:txBody>
      </p:sp>
      <p:sp>
        <p:nvSpPr>
          <p:cNvPr id="20" name="Rectangle 19">
            <a:hlinkClick r:id="rId7" action="ppaction://hlinksldjump"/>
          </p:cNvPr>
          <p:cNvSpPr/>
          <p:nvPr/>
        </p:nvSpPr>
        <p:spPr>
          <a:xfrm>
            <a:off x="1524000" y="5181600"/>
            <a:ext cx="5715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RECOMMENDATIONS</a:t>
            </a:r>
            <a:endParaRPr lang="en-IN" dirty="0"/>
          </a:p>
        </p:txBody>
      </p:sp>
      <p:sp>
        <p:nvSpPr>
          <p:cNvPr id="21" name="Rectangle 20">
            <a:hlinkClick r:id="rId8" action="ppaction://hlinksldjump"/>
          </p:cNvPr>
          <p:cNvSpPr/>
          <p:nvPr/>
        </p:nvSpPr>
        <p:spPr>
          <a:xfrm>
            <a:off x="1524000" y="3352800"/>
            <a:ext cx="5715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OBJECTIVES</a:t>
            </a:r>
            <a:endParaRPr lang="en-IN" dirty="0"/>
          </a:p>
        </p:txBody>
      </p:sp>
      <p:sp>
        <p:nvSpPr>
          <p:cNvPr id="26" name="Rectangle 25">
            <a:hlinkClick r:id="rId9" action="ppaction://hlinksldjump"/>
          </p:cNvPr>
          <p:cNvSpPr/>
          <p:nvPr/>
        </p:nvSpPr>
        <p:spPr>
          <a:xfrm>
            <a:off x="1524000" y="6096000"/>
            <a:ext cx="5715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CONCLUSION</a:t>
            </a:r>
            <a:endParaRPr lang="en-IN" dirty="0"/>
          </a:p>
        </p:txBody>
      </p:sp>
      <p:sp>
        <p:nvSpPr>
          <p:cNvPr id="27" name="Rectangle 26">
            <a:hlinkClick r:id="rId10" action="ppaction://hlinksldjump"/>
          </p:cNvPr>
          <p:cNvSpPr/>
          <p:nvPr/>
        </p:nvSpPr>
        <p:spPr>
          <a:xfrm>
            <a:off x="914400" y="1371600"/>
            <a:ext cx="75438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t>PART –II DISSERTATION REPORT</a:t>
            </a:r>
            <a:endParaRPr lang="en-IN" dirty="0"/>
          </a:p>
        </p:txBody>
      </p:sp>
      <p:sp>
        <p:nvSpPr>
          <p:cNvPr id="28" name="Rectangle 27">
            <a:hlinkClick r:id="rId11" action="ppaction://hlinksldjump"/>
          </p:cNvPr>
          <p:cNvSpPr/>
          <p:nvPr/>
        </p:nvSpPr>
        <p:spPr>
          <a:xfrm>
            <a:off x="1524000" y="4724400"/>
            <a:ext cx="5715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DISCUSSION </a:t>
            </a:r>
            <a:endParaRPr lang="en-IN" dirty="0"/>
          </a:p>
        </p:txBody>
      </p:sp>
      <p:sp>
        <p:nvSpPr>
          <p:cNvPr id="29" name="Rectangle 28">
            <a:hlinkClick r:id="rId12" action="ppaction://hlinksldjump"/>
          </p:cNvPr>
          <p:cNvSpPr/>
          <p:nvPr/>
        </p:nvSpPr>
        <p:spPr>
          <a:xfrm>
            <a:off x="1524000" y="5638800"/>
            <a:ext cx="5715000" cy="381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t>LIMITATIONS OF THE STUDY</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304800"/>
            <a:ext cx="81534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Perception for periodic training requirement for effective implementation</a:t>
            </a:r>
            <a:endParaRPr lang="en-IN" sz="3200" b="1" dirty="0">
              <a:ln w="0"/>
              <a:solidFill>
                <a:schemeClr val="tx1"/>
              </a:solidFill>
              <a:effectLst/>
            </a:endParaRPr>
          </a:p>
        </p:txBody>
      </p:sp>
      <p:sp>
        <p:nvSpPr>
          <p:cNvPr id="3" name="TextBox 2"/>
          <p:cNvSpPr txBox="1"/>
          <p:nvPr/>
        </p:nvSpPr>
        <p:spPr>
          <a:xfrm>
            <a:off x="533400" y="1563469"/>
            <a:ext cx="8382000" cy="646331"/>
          </a:xfrm>
          <a:prstGeom prst="rect">
            <a:avLst/>
          </a:prstGeom>
          <a:noFill/>
        </p:spPr>
        <p:txBody>
          <a:bodyPr wrap="square" rtlCol="0">
            <a:spAutoFit/>
          </a:bodyPr>
          <a:lstStyle/>
          <a:p>
            <a:pPr>
              <a:buFont typeface="Wingdings" pitchFamily="2" charset="2"/>
              <a:buChar char="q"/>
            </a:pPr>
            <a:r>
              <a:rPr lang="en-IN" dirty="0" smtClean="0"/>
              <a:t> Out of total 28 respondents, 68% thinks that periodic training required for effective implementation of WHO surgical safety check list. 32% deny for the same.</a:t>
            </a:r>
            <a:endParaRPr lang="en-IN" dirty="0"/>
          </a:p>
        </p:txBody>
      </p:sp>
      <p:sp>
        <p:nvSpPr>
          <p:cNvPr id="5" name="Frame 4"/>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6" name="Rounded Rectangle 5">
            <a:hlinkClick r:id="rId2" action="ppaction://hlinksldjump"/>
          </p:cNvPr>
          <p:cNvSpPr/>
          <p:nvPr/>
        </p:nvSpPr>
        <p:spPr>
          <a:xfrm>
            <a:off x="8382000" y="6553200"/>
            <a:ext cx="685800" cy="22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438400"/>
            <a:ext cx="7620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304800"/>
            <a:ext cx="81534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Awareness about benefits of WHO SSC</a:t>
            </a:r>
            <a:endParaRPr lang="en-IN" sz="3200" b="1" dirty="0">
              <a:ln w="0"/>
              <a:solidFill>
                <a:schemeClr val="tx1"/>
              </a:solidFill>
              <a:effectLst/>
            </a:endParaRPr>
          </a:p>
        </p:txBody>
      </p:sp>
      <p:sp>
        <p:nvSpPr>
          <p:cNvPr id="5" name="TextBox 4"/>
          <p:cNvSpPr txBox="1"/>
          <p:nvPr/>
        </p:nvSpPr>
        <p:spPr>
          <a:xfrm>
            <a:off x="762000" y="1524000"/>
            <a:ext cx="7848600" cy="646331"/>
          </a:xfrm>
          <a:prstGeom prst="rect">
            <a:avLst/>
          </a:prstGeom>
          <a:noFill/>
        </p:spPr>
        <p:txBody>
          <a:bodyPr wrap="square" rtlCol="0">
            <a:spAutoFit/>
          </a:bodyPr>
          <a:lstStyle/>
          <a:p>
            <a:r>
              <a:rPr lang="en-IN" dirty="0" smtClean="0"/>
              <a:t>Out of total 36 sample 75% are fully aware, 21% partial aware and </a:t>
            </a:r>
            <a:r>
              <a:rPr lang="en-IN" dirty="0"/>
              <a:t>4</a:t>
            </a:r>
            <a:r>
              <a:rPr lang="en-IN" dirty="0" smtClean="0"/>
              <a:t>% are less aware regarding benefits or objectives of using WHO surgical safety check list.</a:t>
            </a:r>
          </a:p>
        </p:txBody>
      </p:sp>
      <p:sp>
        <p:nvSpPr>
          <p:cNvPr id="6" name="Frame 5"/>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7" name="Rounded Rectangle 6">
            <a:hlinkClick r:id="rId2" action="ppaction://hlinksldjump"/>
          </p:cNvPr>
          <p:cNvSpPr/>
          <p:nvPr/>
        </p:nvSpPr>
        <p:spPr>
          <a:xfrm>
            <a:off x="8229600" y="64008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374900"/>
            <a:ext cx="7467599"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304800"/>
            <a:ext cx="81534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Perceived improvement in error preventions in OT by using WHO SSC</a:t>
            </a:r>
            <a:endParaRPr lang="en-IN" sz="3200" b="1" dirty="0">
              <a:ln w="0"/>
              <a:solidFill>
                <a:schemeClr val="tx1"/>
              </a:solidFill>
              <a:effectLst/>
            </a:endParaRPr>
          </a:p>
        </p:txBody>
      </p:sp>
      <p:sp>
        <p:nvSpPr>
          <p:cNvPr id="3" name="TextBox 2"/>
          <p:cNvSpPr txBox="1"/>
          <p:nvPr/>
        </p:nvSpPr>
        <p:spPr>
          <a:xfrm>
            <a:off x="762000" y="1981200"/>
            <a:ext cx="7162800" cy="4154984"/>
          </a:xfrm>
          <a:prstGeom prst="rect">
            <a:avLst/>
          </a:prstGeom>
          <a:noFill/>
        </p:spPr>
        <p:txBody>
          <a:bodyPr wrap="square" rtlCol="0">
            <a:spAutoFit/>
          </a:bodyPr>
          <a:lstStyle/>
          <a:p>
            <a:pPr>
              <a:buFont typeface="Wingdings" pitchFamily="2" charset="2"/>
              <a:buChar char="q"/>
            </a:pPr>
            <a:r>
              <a:rPr lang="en-IN" sz="2400" dirty="0" smtClean="0"/>
              <a:t> Before using the check list ,error prevention practices perceived as very good (mean value “3.39” i.e. towards very good)</a:t>
            </a:r>
          </a:p>
          <a:p>
            <a:pPr>
              <a:buFont typeface="Wingdings" pitchFamily="2" charset="2"/>
              <a:buChar char="q"/>
            </a:pPr>
            <a:endParaRPr lang="en-IN" sz="2400" dirty="0" smtClean="0"/>
          </a:p>
          <a:p>
            <a:pPr>
              <a:buFont typeface="Wingdings" pitchFamily="2" charset="2"/>
              <a:buChar char="q"/>
            </a:pPr>
            <a:r>
              <a:rPr lang="en-IN" sz="2400" dirty="0" smtClean="0"/>
              <a:t> After implementation of WHO SSC list,  prevention of error in OT room perceived as excellent (mean value “4.46” i.e. towards excellent). </a:t>
            </a:r>
          </a:p>
          <a:p>
            <a:pPr>
              <a:buFont typeface="Wingdings" pitchFamily="2" charset="2"/>
              <a:buChar char="q"/>
            </a:pPr>
            <a:endParaRPr lang="en-IN" sz="2400" dirty="0" smtClean="0"/>
          </a:p>
          <a:p>
            <a:pPr>
              <a:buFont typeface="Wingdings" pitchFamily="2" charset="2"/>
              <a:buChar char="q"/>
            </a:pPr>
            <a:r>
              <a:rPr lang="en-IN" sz="2400" dirty="0" smtClean="0"/>
              <a:t> Overall 32% improvement felt by all team members (Surgeons, Anaesthetists, Technicians and Nurses).</a:t>
            </a:r>
          </a:p>
          <a:p>
            <a:pPr>
              <a:buFont typeface="Arial" pitchFamily="34" charset="0"/>
              <a:buChar char="•"/>
            </a:pPr>
            <a:endParaRPr lang="en-IN" sz="2400" dirty="0"/>
          </a:p>
        </p:txBody>
      </p:sp>
      <p:sp>
        <p:nvSpPr>
          <p:cNvPr id="4" name="Frame 3"/>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5" name="Rounded Rectangle 4">
            <a:hlinkClick r:id="rId2"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304800"/>
            <a:ext cx="81534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Perceived improvement in motivational level among surgical team by using WHO SSC</a:t>
            </a:r>
            <a:endParaRPr lang="en-IN" sz="3200" b="1" dirty="0">
              <a:ln w="0"/>
              <a:solidFill>
                <a:schemeClr val="tx1"/>
              </a:solidFill>
              <a:effectLst/>
            </a:endParaRPr>
          </a:p>
        </p:txBody>
      </p:sp>
      <p:sp>
        <p:nvSpPr>
          <p:cNvPr id="3" name="TextBox 2"/>
          <p:cNvSpPr txBox="1"/>
          <p:nvPr/>
        </p:nvSpPr>
        <p:spPr>
          <a:xfrm>
            <a:off x="533400" y="2017216"/>
            <a:ext cx="8153400" cy="4154984"/>
          </a:xfrm>
          <a:prstGeom prst="rect">
            <a:avLst/>
          </a:prstGeom>
          <a:noFill/>
        </p:spPr>
        <p:txBody>
          <a:bodyPr wrap="square" rtlCol="0">
            <a:spAutoFit/>
          </a:bodyPr>
          <a:lstStyle/>
          <a:p>
            <a:pPr>
              <a:buFont typeface="Wingdings" pitchFamily="2" charset="2"/>
              <a:buChar char="q"/>
            </a:pPr>
            <a:r>
              <a:rPr lang="en-IN" sz="2400" dirty="0" smtClean="0"/>
              <a:t>Before using the check list, motivational level perceived as very good (mean value “3.36” i.e. towards very good).</a:t>
            </a:r>
          </a:p>
          <a:p>
            <a:endParaRPr lang="en-IN" sz="2400" dirty="0" smtClean="0"/>
          </a:p>
          <a:p>
            <a:pPr>
              <a:buFont typeface="Wingdings" pitchFamily="2" charset="2"/>
              <a:buChar char="q"/>
            </a:pPr>
            <a:r>
              <a:rPr lang="en-IN" sz="2400" dirty="0" smtClean="0"/>
              <a:t>After implementation of WHO SSC list,  prevention of error in OT room perceived as excellent (mean value “4.46” i.e. towards excellent).</a:t>
            </a:r>
          </a:p>
          <a:p>
            <a:pPr>
              <a:buFont typeface="Wingdings" pitchFamily="2" charset="2"/>
              <a:buChar char="q"/>
            </a:pPr>
            <a:endParaRPr lang="en-IN" sz="2400" dirty="0" smtClean="0"/>
          </a:p>
          <a:p>
            <a:pPr>
              <a:buFont typeface="Wingdings" pitchFamily="2" charset="2"/>
              <a:buChar char="q"/>
            </a:pPr>
            <a:r>
              <a:rPr lang="en-IN" sz="2400" dirty="0" smtClean="0"/>
              <a:t>Overall 30% improvement felt in level of motivation by all team members (Surgeons, Anaesthetists, Technicians and Nurses).</a:t>
            </a:r>
          </a:p>
          <a:p>
            <a:endParaRPr lang="en-IN" sz="2400" dirty="0"/>
          </a:p>
        </p:txBody>
      </p:sp>
      <p:sp>
        <p:nvSpPr>
          <p:cNvPr id="4" name="Frame 3"/>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5" name="Rounded Rectangle 4">
            <a:hlinkClick r:id="rId2"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81534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Perceived improvement in team </a:t>
            </a:r>
            <a:r>
              <a:rPr lang="en-US" sz="3200" b="1" dirty="0" smtClean="0">
                <a:ln w="0"/>
                <a:solidFill>
                  <a:schemeClr val="tx1"/>
                </a:solidFill>
              </a:rPr>
              <a:t>communication</a:t>
            </a:r>
            <a:r>
              <a:rPr lang="en-US" sz="3200" b="1" dirty="0">
                <a:ln w="0"/>
                <a:solidFill>
                  <a:schemeClr val="tx1"/>
                </a:solidFill>
              </a:rPr>
              <a:t> </a:t>
            </a:r>
            <a:r>
              <a:rPr lang="en-US" sz="3200" b="1" dirty="0" smtClean="0">
                <a:ln w="0"/>
                <a:solidFill>
                  <a:schemeClr val="tx1"/>
                </a:solidFill>
                <a:effectLst/>
              </a:rPr>
              <a:t>by using WHO SSC</a:t>
            </a:r>
            <a:endParaRPr lang="en-IN" sz="3200" b="1" dirty="0">
              <a:ln w="0"/>
              <a:solidFill>
                <a:schemeClr val="tx1"/>
              </a:solidFill>
              <a:effectLst/>
            </a:endParaRPr>
          </a:p>
        </p:txBody>
      </p:sp>
      <p:sp>
        <p:nvSpPr>
          <p:cNvPr id="3" name="TextBox 2"/>
          <p:cNvSpPr txBox="1"/>
          <p:nvPr/>
        </p:nvSpPr>
        <p:spPr>
          <a:xfrm>
            <a:off x="533400" y="1371600"/>
            <a:ext cx="8001000" cy="5355312"/>
          </a:xfrm>
          <a:prstGeom prst="rect">
            <a:avLst/>
          </a:prstGeom>
          <a:noFill/>
        </p:spPr>
        <p:txBody>
          <a:bodyPr wrap="square" rtlCol="0">
            <a:spAutoFit/>
          </a:bodyPr>
          <a:lstStyle/>
          <a:p>
            <a:pPr>
              <a:buFont typeface="Wingdings" pitchFamily="2" charset="2"/>
              <a:buChar char="q"/>
            </a:pPr>
            <a:r>
              <a:rPr lang="en-IN" dirty="0" smtClean="0"/>
              <a:t>Before implementation the mean value of communication for whole surgical team was 3.61 (towards very good)</a:t>
            </a:r>
          </a:p>
          <a:p>
            <a:pPr>
              <a:buFont typeface="Wingdings" pitchFamily="2" charset="2"/>
              <a:buChar char="q"/>
            </a:pPr>
            <a:endParaRPr lang="en-IN" dirty="0" smtClean="0"/>
          </a:p>
          <a:p>
            <a:pPr>
              <a:buFont typeface="Wingdings" pitchFamily="2" charset="2"/>
              <a:buChar char="q"/>
            </a:pPr>
            <a:r>
              <a:rPr lang="en-IN" dirty="0" smtClean="0"/>
              <a:t>After implementation, it becomes 4.44 (towards excellent)</a:t>
            </a:r>
          </a:p>
          <a:p>
            <a:pPr>
              <a:buFont typeface="Wingdings" pitchFamily="2" charset="2"/>
              <a:buChar char="q"/>
            </a:pPr>
            <a:endParaRPr lang="en-IN" dirty="0" smtClean="0"/>
          </a:p>
          <a:p>
            <a:pPr>
              <a:buFont typeface="Wingdings" pitchFamily="2" charset="2"/>
              <a:buChar char="q"/>
            </a:pPr>
            <a:r>
              <a:rPr lang="en-IN" dirty="0" smtClean="0"/>
              <a:t>Overall 23% improvement perceived by surgical team members.</a:t>
            </a:r>
          </a:p>
          <a:p>
            <a:pPr>
              <a:buFont typeface="Wingdings" pitchFamily="2" charset="2"/>
              <a:buChar char="q"/>
            </a:pPr>
            <a:endParaRPr lang="en-US" dirty="0"/>
          </a:p>
          <a:p>
            <a:pPr>
              <a:buFont typeface="Wingdings" pitchFamily="2" charset="2"/>
              <a:buChar char="q"/>
            </a:pPr>
            <a:endParaRPr lang="en-US" dirty="0" smtClean="0"/>
          </a:p>
          <a:p>
            <a:pPr>
              <a:buFont typeface="Wingdings" pitchFamily="2" charset="2"/>
              <a:buChar char="q"/>
            </a:pPr>
            <a:r>
              <a:rPr lang="en-IN" dirty="0" smtClean="0"/>
              <a:t> 47</a:t>
            </a:r>
            <a:r>
              <a:rPr lang="en-IN" dirty="0"/>
              <a:t>% (Mean Value – Before implementation “3” and After implementation “4.4”) and 38% (Mean Value – Before implementation “3.2” and After implementation “4.4”)  improvement in communication was perceived by surgeons with technicians and nurses. </a:t>
            </a:r>
            <a:endParaRPr lang="en-IN" dirty="0" smtClean="0"/>
          </a:p>
          <a:p>
            <a:pPr>
              <a:buFont typeface="Wingdings" pitchFamily="2" charset="2"/>
              <a:buChar char="q"/>
            </a:pPr>
            <a:endParaRPr lang="en-IN" dirty="0" smtClean="0"/>
          </a:p>
          <a:p>
            <a:pPr>
              <a:buFont typeface="Wingdings" pitchFamily="2" charset="2"/>
              <a:buChar char="q"/>
            </a:pPr>
            <a:r>
              <a:rPr lang="en-IN" dirty="0" smtClean="0"/>
              <a:t> Anaesthetists </a:t>
            </a:r>
            <a:r>
              <a:rPr lang="en-IN" dirty="0"/>
              <a:t>feel that 44% communication improved (Mean Value – Before implementation “3” and After implementation “4.3”) with surgeons. </a:t>
            </a:r>
            <a:endParaRPr lang="en-IN" dirty="0" smtClean="0"/>
          </a:p>
          <a:p>
            <a:pPr>
              <a:buFont typeface="Wingdings" pitchFamily="2" charset="2"/>
              <a:buChar char="q"/>
            </a:pPr>
            <a:endParaRPr lang="en-IN" dirty="0" smtClean="0"/>
          </a:p>
          <a:p>
            <a:pPr>
              <a:buFont typeface="Wingdings" pitchFamily="2" charset="2"/>
              <a:buChar char="q"/>
            </a:pPr>
            <a:r>
              <a:rPr lang="en-IN" dirty="0" smtClean="0"/>
              <a:t>T </a:t>
            </a:r>
            <a:r>
              <a:rPr lang="en-IN" dirty="0" err="1" smtClean="0"/>
              <a:t>echnicians</a:t>
            </a:r>
            <a:r>
              <a:rPr lang="en-IN" dirty="0" smtClean="0"/>
              <a:t> </a:t>
            </a:r>
            <a:r>
              <a:rPr lang="en-IN" dirty="0"/>
              <a:t>perceived 43% improvement (Mean Value – Before implementation “3” and After implementation “4.3”) in communication with surgeons.</a:t>
            </a:r>
            <a:endParaRPr lang="en-IN" dirty="0" smtClean="0"/>
          </a:p>
          <a:p>
            <a:endParaRPr lang="en-IN" dirty="0"/>
          </a:p>
        </p:txBody>
      </p:sp>
      <p:sp>
        <p:nvSpPr>
          <p:cNvPr id="9" name="Frame 8"/>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10" name="Rounded Rectangle 9">
            <a:hlinkClick r:id="rId2" action="ppaction://hlinksldjump"/>
          </p:cNvPr>
          <p:cNvSpPr/>
          <p:nvPr/>
        </p:nvSpPr>
        <p:spPr>
          <a:xfrm>
            <a:off x="8305800" y="65532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1"/>
            <a:ext cx="8458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1447800" y="2438400"/>
            <a:ext cx="304800" cy="1524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ight Arrow 4"/>
          <p:cNvSpPr/>
          <p:nvPr/>
        </p:nvSpPr>
        <p:spPr>
          <a:xfrm>
            <a:off x="1447800" y="3733800"/>
            <a:ext cx="304800" cy="1524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ight Arrow 5"/>
          <p:cNvSpPr/>
          <p:nvPr/>
        </p:nvSpPr>
        <p:spPr>
          <a:xfrm>
            <a:off x="1447800" y="4876800"/>
            <a:ext cx="304800" cy="1524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ight Arrow 6"/>
          <p:cNvSpPr/>
          <p:nvPr/>
        </p:nvSpPr>
        <p:spPr>
          <a:xfrm>
            <a:off x="1447800" y="5943600"/>
            <a:ext cx="304800" cy="1524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6985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81534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Perceived improvement in team work by using WHO SSC</a:t>
            </a:r>
            <a:endParaRPr lang="en-IN" sz="3200" b="1" dirty="0">
              <a:ln w="0"/>
              <a:solidFill>
                <a:schemeClr val="tx1"/>
              </a:solidFill>
              <a:effectLst/>
            </a:endParaRPr>
          </a:p>
        </p:txBody>
      </p:sp>
      <p:sp>
        <p:nvSpPr>
          <p:cNvPr id="3" name="TextBox 2"/>
          <p:cNvSpPr txBox="1"/>
          <p:nvPr/>
        </p:nvSpPr>
        <p:spPr>
          <a:xfrm>
            <a:off x="457200" y="1371600"/>
            <a:ext cx="8229600" cy="5078313"/>
          </a:xfrm>
          <a:prstGeom prst="rect">
            <a:avLst/>
          </a:prstGeom>
          <a:noFill/>
        </p:spPr>
        <p:txBody>
          <a:bodyPr wrap="square" rtlCol="0">
            <a:spAutoFit/>
          </a:bodyPr>
          <a:lstStyle/>
          <a:p>
            <a:pPr>
              <a:buFont typeface="Wingdings" pitchFamily="2" charset="2"/>
              <a:buChar char="q"/>
            </a:pPr>
            <a:r>
              <a:rPr lang="en-IN" dirty="0" smtClean="0"/>
              <a:t> Before implementation the mean value of team work for whole surgical team was 3.8 (towards very good)</a:t>
            </a:r>
          </a:p>
          <a:p>
            <a:pPr>
              <a:buFont typeface="Wingdings" pitchFamily="2" charset="2"/>
              <a:buChar char="q"/>
            </a:pPr>
            <a:endParaRPr lang="en-IN" dirty="0" smtClean="0"/>
          </a:p>
          <a:p>
            <a:pPr>
              <a:buFont typeface="Wingdings" pitchFamily="2" charset="2"/>
              <a:buChar char="q"/>
            </a:pPr>
            <a:r>
              <a:rPr lang="en-IN" dirty="0" smtClean="0"/>
              <a:t> After implementation it becomes 4.5 (towards excellent) </a:t>
            </a:r>
          </a:p>
          <a:p>
            <a:pPr>
              <a:buFont typeface="Wingdings" pitchFamily="2" charset="2"/>
              <a:buChar char="q"/>
            </a:pPr>
            <a:endParaRPr lang="en-IN" dirty="0" smtClean="0"/>
          </a:p>
          <a:p>
            <a:pPr>
              <a:buFont typeface="Wingdings" pitchFamily="2" charset="2"/>
              <a:buChar char="q"/>
            </a:pPr>
            <a:r>
              <a:rPr lang="en-IN" dirty="0" smtClean="0"/>
              <a:t> Overall 16% improvement perceived by team members.</a:t>
            </a:r>
          </a:p>
          <a:p>
            <a:pPr>
              <a:buFont typeface="Wingdings" pitchFamily="2" charset="2"/>
              <a:buChar char="q"/>
            </a:pPr>
            <a:endParaRPr lang="en-US" dirty="0"/>
          </a:p>
          <a:p>
            <a:pPr>
              <a:buFont typeface="Wingdings" pitchFamily="2" charset="2"/>
              <a:buChar char="q"/>
            </a:pPr>
            <a:r>
              <a:rPr lang="en-IN" dirty="0"/>
              <a:t>Surgeons perceive that there is significant improvement in team work </a:t>
            </a:r>
            <a:r>
              <a:rPr lang="en-IN" dirty="0" smtClean="0"/>
              <a:t>with </a:t>
            </a:r>
            <a:r>
              <a:rPr lang="en-IN" dirty="0"/>
              <a:t>nurse i.e. 21% (Mean Value – Before implementation “3.8” and After implementation “4.6”). </a:t>
            </a:r>
            <a:endParaRPr lang="en-IN" dirty="0" smtClean="0"/>
          </a:p>
          <a:p>
            <a:pPr>
              <a:buFont typeface="Wingdings" pitchFamily="2" charset="2"/>
              <a:buChar char="q"/>
            </a:pPr>
            <a:endParaRPr lang="en-IN" dirty="0" smtClean="0"/>
          </a:p>
          <a:p>
            <a:pPr>
              <a:buFont typeface="Wingdings" pitchFamily="2" charset="2"/>
              <a:buChar char="q"/>
            </a:pPr>
            <a:r>
              <a:rPr lang="en-IN" dirty="0" smtClean="0"/>
              <a:t> </a:t>
            </a:r>
            <a:r>
              <a:rPr lang="en-IN" dirty="0"/>
              <a:t>Anaesthetists feel that the team work with technician has been improved by 30% (Mean Value – Before implementation “3.3” and After implementation “4.3</a:t>
            </a:r>
            <a:r>
              <a:rPr lang="en-IN" dirty="0" smtClean="0"/>
              <a:t>”)</a:t>
            </a:r>
          </a:p>
          <a:p>
            <a:pPr>
              <a:buFont typeface="Wingdings" pitchFamily="2" charset="2"/>
              <a:buChar char="q"/>
            </a:pPr>
            <a:endParaRPr lang="en-IN" dirty="0" smtClean="0"/>
          </a:p>
          <a:p>
            <a:pPr>
              <a:buFont typeface="Wingdings" pitchFamily="2" charset="2"/>
              <a:buChar char="q"/>
            </a:pPr>
            <a:r>
              <a:rPr lang="en-IN" dirty="0" smtClean="0"/>
              <a:t> Technicians </a:t>
            </a:r>
            <a:r>
              <a:rPr lang="en-IN" dirty="0"/>
              <a:t>perceived maximum improvement in team work with surgeons i.e. 21% (Mean Value – Before implementation “3.5” and After implementation “4.8”) </a:t>
            </a:r>
            <a:endParaRPr lang="en-IN" dirty="0" smtClean="0"/>
          </a:p>
          <a:p>
            <a:pPr>
              <a:buFont typeface="Wingdings" pitchFamily="2" charset="2"/>
              <a:buChar char="q"/>
            </a:pPr>
            <a:endParaRPr lang="en-IN" dirty="0" smtClean="0"/>
          </a:p>
          <a:p>
            <a:pPr>
              <a:buFont typeface="Wingdings" pitchFamily="2" charset="2"/>
              <a:buChar char="q"/>
            </a:pPr>
            <a:r>
              <a:rPr lang="en-IN" dirty="0" smtClean="0"/>
              <a:t>Nurses </a:t>
            </a:r>
            <a:r>
              <a:rPr lang="en-IN" dirty="0"/>
              <a:t>feel maximum improvement in team work with technicians i.e. 23% (Mean Value – Before implementation “3.6” and After implementation “4.5</a:t>
            </a:r>
            <a:r>
              <a:rPr lang="en-IN" dirty="0" smtClean="0"/>
              <a:t>”). </a:t>
            </a:r>
            <a:endParaRPr lang="en-IN" dirty="0"/>
          </a:p>
        </p:txBody>
      </p:sp>
      <p:sp>
        <p:nvSpPr>
          <p:cNvPr id="10" name="Frame 9"/>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11" name="Rounded Rectangle 10">
            <a:hlinkClick r:id="rId2" action="ppaction://hlinksldjump"/>
          </p:cNvPr>
          <p:cNvSpPr/>
          <p:nvPr/>
        </p:nvSpPr>
        <p:spPr>
          <a:xfrm>
            <a:off x="8305800" y="65532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82000" cy="617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1524000" y="2400300"/>
            <a:ext cx="304800" cy="1143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ight Arrow 4"/>
          <p:cNvSpPr/>
          <p:nvPr/>
        </p:nvSpPr>
        <p:spPr>
          <a:xfrm>
            <a:off x="1524000" y="3695700"/>
            <a:ext cx="304800" cy="1143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ight Arrow 5"/>
          <p:cNvSpPr/>
          <p:nvPr/>
        </p:nvSpPr>
        <p:spPr>
          <a:xfrm>
            <a:off x="1524000" y="4876800"/>
            <a:ext cx="304800" cy="1143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ight Arrow 6"/>
          <p:cNvSpPr/>
          <p:nvPr/>
        </p:nvSpPr>
        <p:spPr>
          <a:xfrm>
            <a:off x="1524000" y="5943600"/>
            <a:ext cx="304800" cy="1143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59445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228600"/>
            <a:ext cx="80772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Any addition required in the WHO SSC</a:t>
            </a:r>
            <a:endParaRPr lang="en-IN" sz="3200" b="1" dirty="0">
              <a:ln w="0"/>
              <a:solidFill>
                <a:schemeClr val="tx1"/>
              </a:solidFill>
              <a:effectLst/>
            </a:endParaRPr>
          </a:p>
        </p:txBody>
      </p:sp>
      <p:sp>
        <p:nvSpPr>
          <p:cNvPr id="4" name="TextBox 3"/>
          <p:cNvSpPr txBox="1"/>
          <p:nvPr/>
        </p:nvSpPr>
        <p:spPr>
          <a:xfrm>
            <a:off x="1066800" y="1161871"/>
            <a:ext cx="7086600" cy="1200329"/>
          </a:xfrm>
          <a:prstGeom prst="rect">
            <a:avLst/>
          </a:prstGeom>
          <a:noFill/>
        </p:spPr>
        <p:txBody>
          <a:bodyPr wrap="square" rtlCol="0">
            <a:spAutoFit/>
          </a:bodyPr>
          <a:lstStyle/>
          <a:p>
            <a:r>
              <a:rPr lang="en-IN" dirty="0" smtClean="0"/>
              <a:t>Out of 28 respondents–</a:t>
            </a:r>
          </a:p>
          <a:p>
            <a:pPr lvl="1">
              <a:buFont typeface="Wingdings" pitchFamily="2" charset="2"/>
              <a:buChar char="q"/>
            </a:pPr>
            <a:r>
              <a:rPr lang="en-IN" dirty="0" smtClean="0"/>
              <a:t> 89% thinks that no any addition required.</a:t>
            </a:r>
          </a:p>
          <a:p>
            <a:pPr lvl="1">
              <a:buFont typeface="Wingdings" pitchFamily="2" charset="2"/>
              <a:buChar char="q"/>
            </a:pPr>
            <a:endParaRPr lang="en-IN" dirty="0" smtClean="0"/>
          </a:p>
          <a:p>
            <a:pPr lvl="1">
              <a:buFont typeface="Wingdings" pitchFamily="2" charset="2"/>
              <a:buChar char="q"/>
            </a:pPr>
            <a:r>
              <a:rPr lang="en-IN" dirty="0" smtClean="0"/>
              <a:t> 11% thinks that some addition required in existing check list.</a:t>
            </a:r>
            <a:endParaRPr lang="en-IN" dirty="0"/>
          </a:p>
        </p:txBody>
      </p:sp>
      <p:sp>
        <p:nvSpPr>
          <p:cNvPr id="5" name="Frame 4"/>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6" name="Rounded Rectangle 5">
            <a:hlinkClick r:id="rId2" action="ppaction://hlinksldjump"/>
          </p:cNvPr>
          <p:cNvSpPr/>
          <p:nvPr/>
        </p:nvSpPr>
        <p:spPr>
          <a:xfrm>
            <a:off x="8382000" y="65532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71750"/>
            <a:ext cx="731520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3400" y="304800"/>
            <a:ext cx="80772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Further continuation of WHO SSC in Hospital</a:t>
            </a:r>
            <a:endParaRPr lang="en-IN" sz="3200" b="1" dirty="0">
              <a:ln w="0"/>
              <a:solidFill>
                <a:schemeClr val="tx1"/>
              </a:solidFill>
              <a:effectLst/>
            </a:endParaRPr>
          </a:p>
        </p:txBody>
      </p:sp>
      <p:sp>
        <p:nvSpPr>
          <p:cNvPr id="4" name="Frame 3"/>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5" name="Rounded Rectangle 4">
            <a:hlinkClick r:id="rId2" action="ppaction://hlinksldjump"/>
          </p:cNvPr>
          <p:cNvSpPr/>
          <p:nvPr/>
        </p:nvSpPr>
        <p:spPr>
          <a:xfrm>
            <a:off x="8229600" y="64770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7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PART -I</a:t>
            </a:r>
            <a:endParaRPr lang="en-IN" dirty="0"/>
          </a:p>
        </p:txBody>
      </p:sp>
      <p:sp>
        <p:nvSpPr>
          <p:cNvPr id="3" name="Subtitle 2"/>
          <p:cNvSpPr>
            <a:spLocks noGrp="1"/>
          </p:cNvSpPr>
          <p:nvPr>
            <p:ph type="subTitle" idx="1"/>
          </p:nvPr>
        </p:nvSpPr>
        <p:spPr/>
        <p:txBody>
          <a:bodyPr/>
          <a:lstStyle/>
          <a:p>
            <a:r>
              <a:rPr lang="en-US" dirty="0" smtClean="0"/>
              <a:t>INTERNSHIP</a:t>
            </a:r>
          </a:p>
          <a:p>
            <a:r>
              <a:rPr lang="en-US" dirty="0" smtClean="0"/>
              <a:t>(OCTAVO SOLUTIONS PVT. LTD.) </a:t>
            </a:r>
            <a:endParaRPr lang="en-IN" dirty="0"/>
          </a:p>
        </p:txBody>
      </p:sp>
      <p:sp>
        <p:nvSpPr>
          <p:cNvPr id="4" name="Rounded Rectangle 3">
            <a:hlinkClick r:id="rId2" action="ppaction://hlinksldjump"/>
          </p:cNvPr>
          <p:cNvSpPr/>
          <p:nvPr/>
        </p:nvSpPr>
        <p:spPr>
          <a:xfrm>
            <a:off x="8229600" y="6096000"/>
            <a:ext cx="7620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3400" y="228600"/>
            <a:ext cx="80772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RECOMMENDATIONS</a:t>
            </a:r>
            <a:endParaRPr lang="en-IN" sz="3200" b="1" dirty="0">
              <a:ln w="0"/>
              <a:solidFill>
                <a:schemeClr val="tx1"/>
              </a:solidFill>
              <a:effectLst/>
            </a:endParaRPr>
          </a:p>
        </p:txBody>
      </p:sp>
      <p:sp>
        <p:nvSpPr>
          <p:cNvPr id="5" name="Frame 4"/>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6" name="TextBox 5"/>
          <p:cNvSpPr txBox="1"/>
          <p:nvPr/>
        </p:nvSpPr>
        <p:spPr>
          <a:xfrm>
            <a:off x="609600" y="1728549"/>
            <a:ext cx="8077200" cy="4062651"/>
          </a:xfrm>
          <a:prstGeom prst="rect">
            <a:avLst/>
          </a:prstGeom>
          <a:noFill/>
        </p:spPr>
        <p:txBody>
          <a:bodyPr wrap="square" rtlCol="0">
            <a:spAutoFit/>
          </a:bodyPr>
          <a:lstStyle/>
          <a:p>
            <a:pPr lvl="0">
              <a:buFont typeface="Wingdings" pitchFamily="2" charset="2"/>
              <a:buChar char="q"/>
            </a:pPr>
            <a:r>
              <a:rPr lang="en-IN" sz="2400" dirty="0" smtClean="0"/>
              <a:t> As check list is very easy to use and applicable for all kind of surgical, so all hospital should follow the WHO SSC list.</a:t>
            </a:r>
            <a:endParaRPr lang="en-IN" sz="2000" dirty="0" smtClean="0"/>
          </a:p>
          <a:p>
            <a:pPr>
              <a:buFont typeface="Wingdings" pitchFamily="2" charset="2"/>
              <a:buChar char="q"/>
            </a:pPr>
            <a:endParaRPr lang="en-IN" sz="2000" dirty="0" smtClean="0"/>
          </a:p>
          <a:p>
            <a:pPr>
              <a:buFont typeface="Wingdings" pitchFamily="2" charset="2"/>
              <a:buChar char="q"/>
            </a:pPr>
            <a:r>
              <a:rPr lang="en-IN" sz="2400" dirty="0" smtClean="0"/>
              <a:t> Willingness and support from top management and Involvement of all team members required for effective implementation.</a:t>
            </a:r>
          </a:p>
          <a:p>
            <a:pPr lvl="0">
              <a:buFont typeface="Wingdings" pitchFamily="2" charset="2"/>
              <a:buChar char="q"/>
            </a:pPr>
            <a:endParaRPr lang="en-US" sz="2400" dirty="0" smtClean="0"/>
          </a:p>
          <a:p>
            <a:pPr>
              <a:buFont typeface="Wingdings" pitchFamily="2" charset="2"/>
              <a:buChar char="q"/>
            </a:pPr>
            <a:r>
              <a:rPr lang="en-IN" sz="2400" dirty="0" smtClean="0"/>
              <a:t> The objectives and benefits of implementation of surgical safety check list should be clear to all team members, before implementing the WHO SSC list in any hospital.</a:t>
            </a:r>
            <a:endParaRPr lang="en-IN" sz="2000" dirty="0" smtClean="0"/>
          </a:p>
          <a:p>
            <a:pPr lvl="0">
              <a:buFont typeface="Wingdings" pitchFamily="2" charset="2"/>
              <a:buChar char="q"/>
            </a:pPr>
            <a:endParaRPr lang="en-IN" sz="2000" dirty="0" smtClean="0"/>
          </a:p>
        </p:txBody>
      </p:sp>
      <p:sp>
        <p:nvSpPr>
          <p:cNvPr id="7" name="Rounded Rectangle 6">
            <a:hlinkClick r:id="rId2"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812191"/>
            <a:ext cx="7467600" cy="4278094"/>
          </a:xfrm>
          <a:prstGeom prst="rect">
            <a:avLst/>
          </a:prstGeom>
          <a:noFill/>
        </p:spPr>
        <p:txBody>
          <a:bodyPr wrap="square" rtlCol="0">
            <a:spAutoFit/>
          </a:bodyPr>
          <a:lstStyle/>
          <a:p>
            <a:pPr>
              <a:buFont typeface="Wingdings" pitchFamily="2" charset="2"/>
              <a:buChar char="q"/>
            </a:pPr>
            <a:r>
              <a:rPr lang="en-IN" sz="2400" dirty="0" smtClean="0"/>
              <a:t> The briefing and debriefing should be carried out for better results and effective communication &amp; team work. </a:t>
            </a:r>
          </a:p>
          <a:p>
            <a:r>
              <a:rPr lang="en-IN" sz="2400" dirty="0" smtClean="0"/>
              <a:t> </a:t>
            </a:r>
            <a:endParaRPr lang="en-IN" sz="2000" dirty="0" smtClean="0"/>
          </a:p>
          <a:p>
            <a:pPr>
              <a:buFont typeface="Wingdings" pitchFamily="2" charset="2"/>
              <a:buChar char="q"/>
            </a:pPr>
            <a:endParaRPr lang="en-IN" sz="2000" dirty="0" smtClean="0"/>
          </a:p>
          <a:p>
            <a:pPr lvl="0">
              <a:buFont typeface="Wingdings" pitchFamily="2" charset="2"/>
              <a:buChar char="q"/>
            </a:pPr>
            <a:r>
              <a:rPr lang="en-IN" sz="2400" dirty="0" smtClean="0"/>
              <a:t> Check list should be modified according to the need of surgical team to avoid obstructions in workflow and time consumption in unnecessary checks.</a:t>
            </a:r>
          </a:p>
          <a:p>
            <a:pPr lvl="0"/>
            <a:endParaRPr lang="en-IN" sz="2000" dirty="0" smtClean="0"/>
          </a:p>
          <a:p>
            <a:pPr>
              <a:buFont typeface="Wingdings" pitchFamily="2" charset="2"/>
              <a:buChar char="q"/>
            </a:pPr>
            <a:endParaRPr lang="en-IN" sz="2000" dirty="0" smtClean="0"/>
          </a:p>
          <a:p>
            <a:pPr lvl="0">
              <a:buFont typeface="Wingdings" pitchFamily="2" charset="2"/>
              <a:buChar char="q"/>
            </a:pPr>
            <a:r>
              <a:rPr lang="en-IN" sz="2400" dirty="0" smtClean="0"/>
              <a:t> Periodic training and meeting should be carried out for all surgical team members. </a:t>
            </a:r>
          </a:p>
          <a:p>
            <a:pPr lvl="0"/>
            <a:endParaRPr lang="en-IN" sz="2000" dirty="0" smtClean="0"/>
          </a:p>
        </p:txBody>
      </p:sp>
      <p:sp>
        <p:nvSpPr>
          <p:cNvPr id="3" name="Rounded Rectangle 2"/>
          <p:cNvSpPr/>
          <p:nvPr/>
        </p:nvSpPr>
        <p:spPr>
          <a:xfrm>
            <a:off x="6858000" y="304800"/>
            <a:ext cx="1981200" cy="685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err="1" smtClean="0">
                <a:ln w="0"/>
                <a:solidFill>
                  <a:schemeClr val="tx1"/>
                </a:solidFill>
                <a:effectLst/>
              </a:rPr>
              <a:t>Contd</a:t>
            </a:r>
            <a:r>
              <a:rPr lang="en-US" sz="3200" b="1" dirty="0" smtClean="0">
                <a:ln w="0"/>
                <a:solidFill>
                  <a:schemeClr val="tx1"/>
                </a:solidFill>
                <a:effectLst/>
              </a:rPr>
              <a:t>…..</a:t>
            </a:r>
            <a:endParaRPr lang="en-IN" sz="3200" b="1" dirty="0">
              <a:ln w="0"/>
              <a:solidFill>
                <a:schemeClr val="tx1"/>
              </a:solidFill>
              <a:effectLst/>
            </a:endParaRPr>
          </a:p>
        </p:txBody>
      </p:sp>
      <p:sp>
        <p:nvSpPr>
          <p:cNvPr id="4" name="Frame 3"/>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5" name="Rounded Rectangle 4">
            <a:hlinkClick r:id="rId2"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47800" y="381000"/>
            <a:ext cx="63246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LIMITATIONS OF THE STUDY</a:t>
            </a:r>
            <a:endParaRPr lang="en-IN" sz="3200" b="1" dirty="0">
              <a:ln w="0"/>
              <a:solidFill>
                <a:schemeClr val="tx1"/>
              </a:solidFill>
              <a:effectLst/>
            </a:endParaRPr>
          </a:p>
        </p:txBody>
      </p:sp>
      <p:sp>
        <p:nvSpPr>
          <p:cNvPr id="4" name="Frame 3"/>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5" name="TextBox 4"/>
          <p:cNvSpPr txBox="1"/>
          <p:nvPr/>
        </p:nvSpPr>
        <p:spPr>
          <a:xfrm>
            <a:off x="914400" y="2275344"/>
            <a:ext cx="7162800" cy="2677656"/>
          </a:xfrm>
          <a:prstGeom prst="rect">
            <a:avLst/>
          </a:prstGeom>
          <a:noFill/>
        </p:spPr>
        <p:txBody>
          <a:bodyPr wrap="square" rtlCol="0">
            <a:spAutoFit/>
          </a:bodyPr>
          <a:lstStyle/>
          <a:p>
            <a:pPr algn="just">
              <a:buFont typeface="Wingdings" pitchFamily="2" charset="2"/>
              <a:buChar char="q"/>
            </a:pPr>
            <a:r>
              <a:rPr lang="en-US" sz="2400" dirty="0" smtClean="0"/>
              <a:t> Small sample size</a:t>
            </a:r>
          </a:p>
          <a:p>
            <a:pPr algn="just"/>
            <a:endParaRPr lang="en-US" sz="2400" dirty="0" smtClean="0"/>
          </a:p>
          <a:p>
            <a:pPr algn="just">
              <a:buFont typeface="Wingdings" pitchFamily="2" charset="2"/>
              <a:buChar char="q"/>
            </a:pPr>
            <a:r>
              <a:rPr lang="en-US" sz="2400" dirty="0" smtClean="0"/>
              <a:t> Purposive sampling</a:t>
            </a:r>
          </a:p>
          <a:p>
            <a:pPr algn="just"/>
            <a:endParaRPr lang="en-US" sz="2400" dirty="0" smtClean="0"/>
          </a:p>
          <a:p>
            <a:pPr algn="just">
              <a:buFont typeface="Wingdings" pitchFamily="2" charset="2"/>
              <a:buChar char="q"/>
            </a:pPr>
            <a:r>
              <a:rPr lang="en-US" sz="2400" dirty="0" smtClean="0"/>
              <a:t> Chances of recall biasness in before implementation  and after implementation rating in responses.</a:t>
            </a:r>
          </a:p>
          <a:p>
            <a:pPr algn="just">
              <a:buFont typeface="Wingdings" pitchFamily="2" charset="2"/>
              <a:buChar char="q"/>
            </a:pPr>
            <a:endParaRPr lang="en-US" sz="2400" dirty="0" smtClean="0"/>
          </a:p>
        </p:txBody>
      </p:sp>
      <p:sp>
        <p:nvSpPr>
          <p:cNvPr id="6" name="Rounded Rectangle 5">
            <a:hlinkClick r:id="rId2"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47800" y="381000"/>
            <a:ext cx="6324600" cy="914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dirty="0" smtClean="0">
                <a:ln w="0"/>
                <a:solidFill>
                  <a:schemeClr val="tx1"/>
                </a:solidFill>
                <a:effectLst/>
              </a:rPr>
              <a:t>CONCLUSION</a:t>
            </a:r>
            <a:endParaRPr lang="en-IN" sz="3200" b="1" dirty="0">
              <a:ln w="0"/>
              <a:solidFill>
                <a:schemeClr val="tx1"/>
              </a:solidFill>
              <a:effectLst/>
            </a:endParaRPr>
          </a:p>
        </p:txBody>
      </p:sp>
      <p:sp>
        <p:nvSpPr>
          <p:cNvPr id="3" name="Frame 2"/>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4" name="TextBox 3"/>
          <p:cNvSpPr txBox="1"/>
          <p:nvPr/>
        </p:nvSpPr>
        <p:spPr>
          <a:xfrm>
            <a:off x="609600" y="1779925"/>
            <a:ext cx="8001000" cy="3477875"/>
          </a:xfrm>
          <a:prstGeom prst="rect">
            <a:avLst/>
          </a:prstGeom>
          <a:noFill/>
        </p:spPr>
        <p:txBody>
          <a:bodyPr wrap="square" rtlCol="0">
            <a:spAutoFit/>
          </a:bodyPr>
          <a:lstStyle/>
          <a:p>
            <a:pPr algn="just">
              <a:buFont typeface="Wingdings" pitchFamily="2" charset="2"/>
              <a:buChar char="q"/>
            </a:pPr>
            <a:r>
              <a:rPr lang="en-IN" sz="2000" dirty="0" smtClean="0"/>
              <a:t>The WHO surgical safety check list is a good initiative towards the patient safety in operating room. </a:t>
            </a:r>
          </a:p>
          <a:p>
            <a:pPr algn="just">
              <a:buFont typeface="Wingdings" pitchFamily="2" charset="2"/>
              <a:buChar char="q"/>
            </a:pPr>
            <a:endParaRPr lang="en-IN" sz="2000" dirty="0" smtClean="0"/>
          </a:p>
          <a:p>
            <a:pPr algn="just">
              <a:buFont typeface="Wingdings" pitchFamily="2" charset="2"/>
              <a:buChar char="q"/>
            </a:pPr>
            <a:r>
              <a:rPr lang="en-IN" sz="2000" dirty="0" smtClean="0"/>
              <a:t>WHO surgical safety check list has significant effects on reducing surgical related mortality and morbidity by improving team work and communication among the surgical team members. </a:t>
            </a:r>
          </a:p>
          <a:p>
            <a:pPr algn="just">
              <a:buFont typeface="Wingdings" pitchFamily="2" charset="2"/>
              <a:buChar char="q"/>
            </a:pPr>
            <a:endParaRPr lang="en-IN" sz="2000" dirty="0" smtClean="0"/>
          </a:p>
          <a:p>
            <a:pPr algn="just">
              <a:buFont typeface="Wingdings" pitchFamily="2" charset="2"/>
              <a:buChar char="q"/>
            </a:pPr>
            <a:r>
              <a:rPr lang="en-IN" sz="2000" dirty="0" smtClean="0"/>
              <a:t>The findings of this study reveals that the WHO surgical safety check list is very much acceptable among all surgical team members and the all personnel perceived that the communication and team work among senior and junior team members had been improved significantly.</a:t>
            </a:r>
          </a:p>
        </p:txBody>
      </p:sp>
      <p:sp>
        <p:nvSpPr>
          <p:cNvPr id="5" name="Rounded Rectangle 4">
            <a:hlinkClick r:id="rId2"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3.gstatic.com/images?q=tbn:ANd9GcR9S-wFIem2E8e4vc78xre7I6_S9Hg92QJbCVroNmvrgUu_jbsu1Q"/>
          <p:cNvPicPr>
            <a:picLocks noChangeAspect="1" noChangeArrowheads="1"/>
          </p:cNvPicPr>
          <p:nvPr/>
        </p:nvPicPr>
        <p:blipFill>
          <a:blip r:embed="rId2" cstate="print"/>
          <a:srcRect/>
          <a:stretch>
            <a:fillRect/>
          </a:stretch>
        </p:blipFill>
        <p:spPr bwMode="auto">
          <a:xfrm>
            <a:off x="2514600" y="1561454"/>
            <a:ext cx="4038600" cy="3696346"/>
          </a:xfrm>
          <a:prstGeom prst="rect">
            <a:avLst/>
          </a:prstGeom>
          <a:noFill/>
        </p:spPr>
      </p:pic>
      <p:sp>
        <p:nvSpPr>
          <p:cNvPr id="9" name="Frame 8"/>
          <p:cNvSpPr/>
          <p:nvPr/>
        </p:nvSpPr>
        <p:spPr>
          <a:xfrm>
            <a:off x="0" y="0"/>
            <a:ext cx="9144000" cy="6858000"/>
          </a:xfrm>
          <a:prstGeom prst="frame">
            <a:avLst>
              <a:gd name="adj1" fmla="val 1616"/>
            </a:avLst>
          </a:prstGeom>
          <a:solidFill>
            <a:srgbClr val="1ED0C8"/>
          </a:solidFill>
          <a:ln>
            <a:solidFill>
              <a:srgbClr val="1ED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black"/>
              </a:solidFill>
            </a:endParaRPr>
          </a:p>
        </p:txBody>
      </p:sp>
      <p:sp>
        <p:nvSpPr>
          <p:cNvPr id="4" name="Rounded Rectangle 3">
            <a:hlinkClick r:id="rId3" action="ppaction://hlinksldjump"/>
          </p:cNvPr>
          <p:cNvSpPr/>
          <p:nvPr/>
        </p:nvSpPr>
        <p:spPr>
          <a:xfrm>
            <a:off x="8229600" y="6324600"/>
            <a:ext cx="7620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6" name="Rounded Rectangle 5"/>
          <p:cNvSpPr/>
          <p:nvPr/>
        </p:nvSpPr>
        <p:spPr>
          <a:xfrm>
            <a:off x="2286000" y="228600"/>
            <a:ext cx="4800600" cy="762000"/>
          </a:xfrm>
          <a:prstGeom prst="roundRect">
            <a:avLst/>
          </a:prstGeom>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solidFill>
                  <a:schemeClr val="tx1"/>
                </a:solidFill>
                <a:effectLst/>
              </a:rPr>
              <a:t>ORGANIZATION PROFILE</a:t>
            </a:r>
            <a:endParaRPr lang="en-IN" sz="3200" b="1" cap="all" dirty="0">
              <a:ln w="0"/>
              <a:solidFill>
                <a:schemeClr val="tx1"/>
              </a:solidFill>
              <a:effectLst/>
            </a:endParaRPr>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2100" name="Rectangle 5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graphicFrame>
        <p:nvGraphicFramePr>
          <p:cNvPr id="43" name="Content Placeholder 3"/>
          <p:cNvGraphicFramePr>
            <a:graphicFrameLocks/>
          </p:cNvGraphicFramePr>
          <p:nvPr>
            <p:extLst>
              <p:ext uri="{D42A27DB-BD31-4B8C-83A1-F6EECF244321}">
                <p14:modId xmlns:p14="http://schemas.microsoft.com/office/powerpoint/2010/main" val="1484927117"/>
              </p:ext>
            </p:extLst>
          </p:nvPr>
        </p:nvGraphicFramePr>
        <p:xfrm>
          <a:off x="990600" y="1295400"/>
          <a:ext cx="7162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a:hlinkClick r:id="rId7" action="ppaction://hlinksldjump"/>
          </p:cNvPr>
          <p:cNvSpPr/>
          <p:nvPr/>
        </p:nvSpPr>
        <p:spPr>
          <a:xfrm>
            <a:off x="8229600" y="6172200"/>
            <a:ext cx="7620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4" name="Rounded Rectangle 3"/>
          <p:cNvSpPr/>
          <p:nvPr/>
        </p:nvSpPr>
        <p:spPr>
          <a:xfrm>
            <a:off x="2286000" y="228600"/>
            <a:ext cx="4800600" cy="762000"/>
          </a:xfrm>
          <a:prstGeom prst="roundRect">
            <a:avLst/>
          </a:prstGeom>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solidFill>
                  <a:schemeClr val="tx1"/>
                </a:solidFill>
                <a:effectLst/>
              </a:rPr>
              <a:t>ORGANIZATION PROFILE</a:t>
            </a:r>
            <a:endParaRPr lang="en-IN" sz="3200" b="1" cap="all" dirty="0">
              <a:ln w="0"/>
              <a:solidFill>
                <a:schemeClr val="tx1"/>
              </a:solidFill>
              <a:effectLst/>
            </a:endParaRPr>
          </a:p>
        </p:txBody>
      </p:sp>
      <p:sp>
        <p:nvSpPr>
          <p:cNvPr id="5" name="Rectangle 4"/>
          <p:cNvSpPr/>
          <p:nvPr/>
        </p:nvSpPr>
        <p:spPr>
          <a:xfrm>
            <a:off x="457200" y="2057400"/>
            <a:ext cx="8305800" cy="4154984"/>
          </a:xfrm>
          <a:prstGeom prst="rect">
            <a:avLst/>
          </a:prstGeom>
        </p:spPr>
        <p:txBody>
          <a:bodyPr wrap="square">
            <a:spAutoFit/>
          </a:bodyPr>
          <a:lstStyle/>
          <a:p>
            <a:pPr>
              <a:buFont typeface="Wingdings" pitchFamily="2" charset="2"/>
              <a:buChar char="q"/>
            </a:pPr>
            <a:r>
              <a:rPr lang="en-IN" sz="2400" dirty="0" smtClean="0"/>
              <a:t>A multidisciplinary Health &amp; Hospital Management Consulting firm.</a:t>
            </a:r>
          </a:p>
          <a:p>
            <a:pPr>
              <a:buFont typeface="Wingdings" pitchFamily="2" charset="2"/>
              <a:buChar char="q"/>
            </a:pPr>
            <a:endParaRPr lang="en-US" sz="2400" dirty="0" smtClean="0"/>
          </a:p>
          <a:p>
            <a:pPr>
              <a:buFont typeface="Wingdings" pitchFamily="2" charset="2"/>
              <a:buChar char="q"/>
            </a:pPr>
            <a:r>
              <a:rPr lang="en-US" sz="2400" dirty="0" smtClean="0"/>
              <a:t> </a:t>
            </a:r>
            <a:r>
              <a:rPr lang="en-IN" sz="2400" dirty="0" smtClean="0"/>
              <a:t>The first Consulting firm registered with Quality Council of India (National Accreditation Board for Education and Training)</a:t>
            </a:r>
          </a:p>
          <a:p>
            <a:pPr lvl="0"/>
            <a:endParaRPr lang="en-IN" sz="2400" dirty="0" smtClean="0"/>
          </a:p>
          <a:p>
            <a:pPr lvl="0">
              <a:buFont typeface="Wingdings" pitchFamily="2" charset="2"/>
              <a:buChar char="q"/>
            </a:pPr>
            <a:r>
              <a:rPr lang="en-US" sz="2400" dirty="0" smtClean="0"/>
              <a:t>OSPL has presence in </a:t>
            </a:r>
            <a:r>
              <a:rPr lang="en-US" sz="2400" b="1" dirty="0" smtClean="0"/>
              <a:t>14 states (</a:t>
            </a:r>
            <a:r>
              <a:rPr lang="en-US" sz="2400" dirty="0" smtClean="0"/>
              <a:t>including Union Territories)</a:t>
            </a:r>
            <a:endParaRPr lang="en-IN" sz="2400" dirty="0" smtClean="0"/>
          </a:p>
          <a:p>
            <a:pPr>
              <a:buFont typeface="Wingdings" pitchFamily="2" charset="2"/>
              <a:buChar char="q"/>
            </a:pPr>
            <a:endParaRPr lang="en-US" sz="2400" dirty="0" smtClean="0"/>
          </a:p>
          <a:p>
            <a:pPr lvl="0">
              <a:buFont typeface="Wingdings" pitchFamily="2" charset="2"/>
              <a:buChar char="q"/>
            </a:pPr>
            <a:r>
              <a:rPr lang="en-US" sz="2400" dirty="0" smtClean="0"/>
              <a:t>In short span of just 4 years, OSPL has rendered its </a:t>
            </a:r>
            <a:r>
              <a:rPr lang="en-US" sz="2400" b="1" dirty="0" smtClean="0"/>
              <a:t>consulting services to over 30,000 beds </a:t>
            </a:r>
            <a:r>
              <a:rPr lang="en-US" sz="2400" dirty="0" smtClean="0"/>
              <a:t>within the healthcare sector</a:t>
            </a:r>
            <a:endParaRPr lang="en-IN" sz="2400" dirty="0" smtClean="0"/>
          </a:p>
          <a:p>
            <a:pPr>
              <a:buFont typeface="Wingdings" pitchFamily="2" charset="2"/>
              <a:buChar char="q"/>
            </a:pPr>
            <a:endParaRPr lang="en-IN" sz="2400" dirty="0" smtClean="0"/>
          </a:p>
        </p:txBody>
      </p:sp>
      <p:sp>
        <p:nvSpPr>
          <p:cNvPr id="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7" name="Rectangle 5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8" name="Rounded Rectangle 7">
            <a:hlinkClick r:id="rId2" action="ppaction://hlinksldjump"/>
          </p:cNvPr>
          <p:cNvSpPr/>
          <p:nvPr/>
        </p:nvSpPr>
        <p:spPr>
          <a:xfrm>
            <a:off x="8229600" y="6248400"/>
            <a:ext cx="7620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6" name="TextBox 5"/>
          <p:cNvSpPr txBox="1"/>
          <p:nvPr/>
        </p:nvSpPr>
        <p:spPr>
          <a:xfrm>
            <a:off x="762000" y="2589074"/>
            <a:ext cx="8058472"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WHO Surgical Safety Check list – “Perceptions of Operating Team”</a:t>
            </a:r>
          </a:p>
          <a:p>
            <a:pPr algn="ct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endParaRPr>
          </a:p>
        </p:txBody>
      </p:sp>
      <p:sp>
        <p:nvSpPr>
          <p:cNvPr id="7" name="Rounded Rectangle 6"/>
          <p:cNvSpPr/>
          <p:nvPr/>
        </p:nvSpPr>
        <p:spPr>
          <a:xfrm>
            <a:off x="2362200" y="228600"/>
            <a:ext cx="45720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solidFill>
                  <a:schemeClr val="tx1"/>
                </a:solidFill>
                <a:effectLst/>
              </a:rPr>
              <a:t>PART- II Dissertation</a:t>
            </a:r>
            <a:endParaRPr lang="en-IN" sz="3200" b="1" cap="all" dirty="0">
              <a:ln w="0"/>
              <a:solidFill>
                <a:schemeClr val="tx1"/>
              </a:solidFill>
              <a:effectLst/>
            </a:endParaRPr>
          </a:p>
        </p:txBody>
      </p:sp>
      <p:sp>
        <p:nvSpPr>
          <p:cNvPr id="8" name="Rounded Rectangle 7">
            <a:hlinkClick r:id="rId2" action="ppaction://hlinksldjump"/>
          </p:cNvPr>
          <p:cNvSpPr/>
          <p:nvPr/>
        </p:nvSpPr>
        <p:spPr>
          <a:xfrm>
            <a:off x="8229600" y="6172200"/>
            <a:ext cx="7620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7" name="Rounded Rectangle 6"/>
          <p:cNvSpPr/>
          <p:nvPr/>
        </p:nvSpPr>
        <p:spPr>
          <a:xfrm>
            <a:off x="2362200" y="228600"/>
            <a:ext cx="45720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solidFill>
                  <a:schemeClr val="tx1"/>
                </a:solidFill>
                <a:effectLst/>
              </a:rPr>
              <a:t>INTRODUCTION</a:t>
            </a:r>
            <a:endParaRPr lang="en-IN" sz="3200" b="1" cap="all" dirty="0">
              <a:ln w="0"/>
              <a:solidFill>
                <a:schemeClr val="tx1"/>
              </a:solidFill>
              <a:effectLst/>
            </a:endParaRPr>
          </a:p>
        </p:txBody>
      </p:sp>
      <p:sp>
        <p:nvSpPr>
          <p:cNvPr id="9" name="TextBox 8"/>
          <p:cNvSpPr txBox="1"/>
          <p:nvPr/>
        </p:nvSpPr>
        <p:spPr>
          <a:xfrm>
            <a:off x="304800" y="1066800"/>
            <a:ext cx="8534400" cy="5632311"/>
          </a:xfrm>
          <a:prstGeom prst="rect">
            <a:avLst/>
          </a:prstGeom>
          <a:noFill/>
        </p:spPr>
        <p:txBody>
          <a:bodyPr wrap="square" rtlCol="0">
            <a:spAutoFit/>
          </a:bodyPr>
          <a:lstStyle/>
          <a:p>
            <a:r>
              <a:rPr lang="en-IN" b="1" dirty="0" smtClean="0"/>
              <a:t>The WHO SSC list was mainly formed -</a:t>
            </a:r>
          </a:p>
          <a:p>
            <a:endParaRPr lang="en-IN" dirty="0" smtClean="0"/>
          </a:p>
          <a:p>
            <a:r>
              <a:rPr lang="en-IN" dirty="0" smtClean="0"/>
              <a:t>	to reduce operating room errors through –</a:t>
            </a:r>
          </a:p>
          <a:p>
            <a:endParaRPr lang="en-IN" dirty="0" smtClean="0"/>
          </a:p>
          <a:p>
            <a:pPr lvl="3"/>
            <a:r>
              <a:rPr lang="en-IN" dirty="0" smtClean="0"/>
              <a:t>-Involvement of patients and surgical staff,</a:t>
            </a:r>
          </a:p>
          <a:p>
            <a:pPr lvl="3"/>
            <a:endParaRPr lang="en-IN" dirty="0" smtClean="0"/>
          </a:p>
          <a:p>
            <a:pPr lvl="3"/>
            <a:r>
              <a:rPr lang="en-IN" dirty="0" smtClean="0"/>
              <a:t>-Better communication among the staff as well as with patient,</a:t>
            </a:r>
          </a:p>
          <a:p>
            <a:pPr lvl="3"/>
            <a:endParaRPr lang="en-IN" dirty="0" smtClean="0"/>
          </a:p>
          <a:p>
            <a:pPr lvl="3"/>
            <a:r>
              <a:rPr lang="en-IN" dirty="0" smtClean="0"/>
              <a:t>-Anticipating surgical plan in advance,</a:t>
            </a:r>
          </a:p>
          <a:p>
            <a:pPr lvl="3"/>
            <a:endParaRPr lang="en-IN" dirty="0" smtClean="0"/>
          </a:p>
          <a:p>
            <a:pPr lvl="3"/>
            <a:r>
              <a:rPr lang="en-IN" dirty="0" smtClean="0"/>
              <a:t>-Preparedness for any unexpected emergency or complicated </a:t>
            </a:r>
          </a:p>
          <a:p>
            <a:pPr lvl="3"/>
            <a:r>
              <a:rPr lang="en-IN" dirty="0" smtClean="0"/>
              <a:t>situation during surgery,</a:t>
            </a:r>
          </a:p>
          <a:p>
            <a:pPr lvl="3"/>
            <a:endParaRPr lang="en-IN" dirty="0" smtClean="0"/>
          </a:p>
          <a:p>
            <a:pPr lvl="3"/>
            <a:r>
              <a:rPr lang="en-IN" dirty="0" smtClean="0"/>
              <a:t>-Better recovery plan and management of the patient after surgery.</a:t>
            </a:r>
          </a:p>
          <a:p>
            <a:r>
              <a:rPr lang="en-IN" dirty="0" smtClean="0"/>
              <a:t>	to prevent-</a:t>
            </a:r>
          </a:p>
          <a:p>
            <a:pPr lvl="3">
              <a:buFontTx/>
              <a:buChar char="-"/>
            </a:pPr>
            <a:r>
              <a:rPr lang="en-IN" dirty="0" smtClean="0"/>
              <a:t>Wrong site surgery, operation of wrong patient, wrong procedure,</a:t>
            </a:r>
          </a:p>
          <a:p>
            <a:pPr lvl="3">
              <a:buFontTx/>
              <a:buChar char="-"/>
            </a:pPr>
            <a:endParaRPr lang="en-IN" dirty="0" smtClean="0"/>
          </a:p>
          <a:p>
            <a:pPr lvl="3"/>
            <a:r>
              <a:rPr lang="en-IN" dirty="0" smtClean="0"/>
              <a:t>-Surgical site infection,</a:t>
            </a:r>
          </a:p>
          <a:p>
            <a:pPr lvl="3"/>
            <a:endParaRPr lang="en-IN" dirty="0" smtClean="0"/>
          </a:p>
          <a:p>
            <a:pPr lvl="3"/>
            <a:r>
              <a:rPr lang="en-IN" dirty="0" smtClean="0"/>
              <a:t>-Surgery related deaths.</a:t>
            </a:r>
          </a:p>
        </p:txBody>
      </p:sp>
      <p:sp>
        <p:nvSpPr>
          <p:cNvPr id="6" name="Rounded Rectangle 5">
            <a:hlinkClick r:id="rId2" action="ppaction://hlinksldjump"/>
          </p:cNvPr>
          <p:cNvSpPr/>
          <p:nvPr/>
        </p:nvSpPr>
        <p:spPr>
          <a:xfrm>
            <a:off x="8229600" y="6172200"/>
            <a:ext cx="7620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lum contrast="10000"/>
          </a:blip>
          <a:srcRect/>
          <a:stretch>
            <a:fillRect/>
          </a:stretch>
        </p:blipFill>
        <p:spPr bwMode="auto">
          <a:xfrm>
            <a:off x="304800" y="1071562"/>
            <a:ext cx="8610600" cy="5481638"/>
          </a:xfrm>
          <a:prstGeom prst="rect">
            <a:avLst/>
          </a:prstGeom>
          <a:noFill/>
          <a:ln w="9525">
            <a:noFill/>
            <a:miter lim="800000"/>
            <a:headEnd/>
            <a:tailEnd/>
          </a:ln>
        </p:spPr>
      </p:pic>
      <p:sp>
        <p:nvSpPr>
          <p:cNvPr id="3" name="Rounded Rectangle 2"/>
          <p:cNvSpPr/>
          <p:nvPr/>
        </p:nvSpPr>
        <p:spPr>
          <a:xfrm>
            <a:off x="1066800" y="228600"/>
            <a:ext cx="68580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solidFill>
                  <a:schemeClr val="tx1"/>
                </a:solidFill>
                <a:effectLst/>
              </a:rPr>
              <a:t>WHO Surgical Safety Check list</a:t>
            </a:r>
            <a:endParaRPr lang="en-IN" sz="3200" b="1" cap="all" dirty="0">
              <a:ln w="0"/>
              <a:solidFill>
                <a:schemeClr val="tx1"/>
              </a:solidFill>
              <a:effectLst/>
            </a:endParaRPr>
          </a:p>
        </p:txBody>
      </p:sp>
      <p:sp>
        <p:nvSpPr>
          <p:cNvPr id="4" name="Frame 3"/>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5" name="Rounded Rectangle 4">
            <a:hlinkClick r:id="rId3" action="ppaction://hlinksldjump"/>
          </p:cNvPr>
          <p:cNvSpPr/>
          <p:nvPr/>
        </p:nvSpPr>
        <p:spPr>
          <a:xfrm>
            <a:off x="8305800" y="6400800"/>
            <a:ext cx="685800" cy="381000"/>
          </a:xfrm>
          <a:prstGeom prst="roundRect">
            <a:avLst>
              <a:gd name="adj" fmla="val 3820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2556"/>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solidFill>
                <a:schemeClr val="tx1"/>
              </a:solidFill>
            </a:endParaRPr>
          </a:p>
        </p:txBody>
      </p:sp>
      <p:sp>
        <p:nvSpPr>
          <p:cNvPr id="7" name="Rounded Rectangle 6"/>
          <p:cNvSpPr/>
          <p:nvPr/>
        </p:nvSpPr>
        <p:spPr>
          <a:xfrm>
            <a:off x="2362200" y="228600"/>
            <a:ext cx="49530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smtClean="0">
                <a:ln w="0"/>
                <a:solidFill>
                  <a:schemeClr val="tx1"/>
                </a:solidFill>
                <a:effectLst/>
              </a:rPr>
              <a:t>Rationale of the study</a:t>
            </a:r>
            <a:endParaRPr lang="en-IN" sz="3200" b="1" cap="all" dirty="0">
              <a:ln w="0"/>
              <a:solidFill>
                <a:schemeClr val="tx1"/>
              </a:solidFill>
              <a:effectLst/>
            </a:endParaRPr>
          </a:p>
        </p:txBody>
      </p:sp>
      <p:sp>
        <p:nvSpPr>
          <p:cNvPr id="6" name="Rounded Rectangle 5"/>
          <p:cNvSpPr/>
          <p:nvPr/>
        </p:nvSpPr>
        <p:spPr>
          <a:xfrm>
            <a:off x="228600" y="1380530"/>
            <a:ext cx="6096000" cy="6006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rPr>
              <a:t>Complex environment of Surgical Care</a:t>
            </a:r>
            <a:endParaRPr lang="en-IN" sz="2400" dirty="0">
              <a:solidFill>
                <a:schemeClr val="tx1"/>
              </a:solidFill>
            </a:endParaRPr>
          </a:p>
        </p:txBody>
      </p:sp>
      <p:sp>
        <p:nvSpPr>
          <p:cNvPr id="9" name="TextBox 8"/>
          <p:cNvSpPr txBox="1"/>
          <p:nvPr/>
        </p:nvSpPr>
        <p:spPr>
          <a:xfrm>
            <a:off x="304800" y="1972270"/>
            <a:ext cx="7848600" cy="923330"/>
          </a:xfrm>
          <a:prstGeom prst="rect">
            <a:avLst/>
          </a:prstGeom>
          <a:noFill/>
        </p:spPr>
        <p:txBody>
          <a:bodyPr wrap="square" rtlCol="0">
            <a:spAutoFit/>
          </a:bodyPr>
          <a:lstStyle/>
          <a:p>
            <a:pPr algn="just"/>
            <a:r>
              <a:rPr lang="en-IN" dirty="0" smtClean="0"/>
              <a:t>Leads to -</a:t>
            </a:r>
          </a:p>
          <a:p>
            <a:pPr lvl="2" algn="just">
              <a:buFont typeface="Arial" pitchFamily="34" charset="0"/>
              <a:buChar char="•"/>
            </a:pPr>
            <a:r>
              <a:rPr lang="en-IN" dirty="0" smtClean="0"/>
              <a:t>Multiple opportunities for unclear communication </a:t>
            </a:r>
          </a:p>
          <a:p>
            <a:pPr lvl="2" algn="just">
              <a:buFont typeface="Arial" pitchFamily="34" charset="0"/>
              <a:buChar char="•"/>
            </a:pPr>
            <a:r>
              <a:rPr lang="en-IN" dirty="0" smtClean="0"/>
              <a:t>Clashing motivations and poor interpersonal skills. </a:t>
            </a:r>
          </a:p>
        </p:txBody>
      </p:sp>
      <p:sp>
        <p:nvSpPr>
          <p:cNvPr id="10" name="TextBox 9"/>
          <p:cNvSpPr txBox="1"/>
          <p:nvPr/>
        </p:nvSpPr>
        <p:spPr>
          <a:xfrm>
            <a:off x="457200" y="5352871"/>
            <a:ext cx="7543800" cy="1200329"/>
          </a:xfrm>
          <a:prstGeom prst="rect">
            <a:avLst/>
          </a:prstGeom>
          <a:noFill/>
        </p:spPr>
        <p:txBody>
          <a:bodyPr wrap="square" rtlCol="0">
            <a:spAutoFit/>
          </a:bodyPr>
          <a:lstStyle/>
          <a:p>
            <a:pPr algn="just">
              <a:buFont typeface="Wingdings" pitchFamily="2" charset="2"/>
              <a:buChar char="Ø"/>
            </a:pPr>
            <a:r>
              <a:rPr lang="en-IN" dirty="0" smtClean="0"/>
              <a:t>Essential for achieving high reliability systems</a:t>
            </a:r>
          </a:p>
          <a:p>
            <a:pPr algn="just"/>
            <a:r>
              <a:rPr lang="en-IN" dirty="0" smtClean="0"/>
              <a:t> </a:t>
            </a:r>
          </a:p>
          <a:p>
            <a:pPr algn="just">
              <a:buFont typeface="Wingdings" pitchFamily="2" charset="2"/>
              <a:buChar char="Ø"/>
            </a:pPr>
            <a:r>
              <a:rPr lang="en-IN" dirty="0" smtClean="0"/>
              <a:t>Creates “culture of safety” to support the safe delivery of patient care in operating room. </a:t>
            </a:r>
          </a:p>
        </p:txBody>
      </p:sp>
      <p:sp>
        <p:nvSpPr>
          <p:cNvPr id="13" name="TextBox 12"/>
          <p:cNvSpPr txBox="1"/>
          <p:nvPr/>
        </p:nvSpPr>
        <p:spPr>
          <a:xfrm>
            <a:off x="304800" y="3849469"/>
            <a:ext cx="7848600" cy="646331"/>
          </a:xfrm>
          <a:prstGeom prst="rect">
            <a:avLst/>
          </a:prstGeom>
          <a:noFill/>
        </p:spPr>
        <p:txBody>
          <a:bodyPr wrap="square" rtlCol="0">
            <a:spAutoFit/>
          </a:bodyPr>
          <a:lstStyle/>
          <a:p>
            <a:pPr algn="just">
              <a:buFont typeface="Wingdings" pitchFamily="2" charset="2"/>
              <a:buChar char="q"/>
            </a:pPr>
            <a:r>
              <a:rPr lang="en-IN" dirty="0" smtClean="0"/>
              <a:t> “Breakdowns in communication as the leading root cause of wrong-site operations, and other sentinel events.”</a:t>
            </a:r>
          </a:p>
        </p:txBody>
      </p:sp>
      <p:sp>
        <p:nvSpPr>
          <p:cNvPr id="14" name="Rounded Rectangle 13"/>
          <p:cNvSpPr/>
          <p:nvPr/>
        </p:nvSpPr>
        <p:spPr>
          <a:xfrm>
            <a:off x="228600" y="4733330"/>
            <a:ext cx="6096000" cy="5244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rPr>
              <a:t>Effective Team work and communication</a:t>
            </a:r>
            <a:endParaRPr lang="en-IN" sz="2400" dirty="0">
              <a:solidFill>
                <a:schemeClr val="tx1"/>
              </a:solidFill>
            </a:endParaRPr>
          </a:p>
        </p:txBody>
      </p:sp>
      <p:sp>
        <p:nvSpPr>
          <p:cNvPr id="16" name="Rounded Rectangle 15"/>
          <p:cNvSpPr/>
          <p:nvPr/>
        </p:nvSpPr>
        <p:spPr>
          <a:xfrm>
            <a:off x="228600" y="3084731"/>
            <a:ext cx="6096000" cy="6490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dirty="0" smtClean="0">
                <a:solidFill>
                  <a:schemeClr val="tx1"/>
                </a:solidFill>
              </a:rPr>
              <a:t>Joint Commission on Accreditation of </a:t>
            </a:r>
          </a:p>
          <a:p>
            <a:r>
              <a:rPr lang="en-US" sz="2400" dirty="0" smtClean="0">
                <a:solidFill>
                  <a:schemeClr val="tx1"/>
                </a:solidFill>
              </a:rPr>
              <a:t>Healthcare Organizations' statement -</a:t>
            </a:r>
            <a:endParaRPr lang="en-IN" sz="2400" dirty="0">
              <a:solidFill>
                <a:schemeClr val="tx1"/>
              </a:solidFill>
            </a:endParaRPr>
          </a:p>
        </p:txBody>
      </p:sp>
      <p:sp>
        <p:nvSpPr>
          <p:cNvPr id="11" name="Rounded Rectangle 10">
            <a:hlinkClick r:id="rId2" action="ppaction://hlinksldjump"/>
          </p:cNvPr>
          <p:cNvSpPr/>
          <p:nvPr/>
        </p:nvSpPr>
        <p:spPr>
          <a:xfrm>
            <a:off x="8229600" y="6172200"/>
            <a:ext cx="7620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b="1" dirty="0" smtClean="0">
                <a:solidFill>
                  <a:schemeClr val="tx1"/>
                </a:solidFill>
              </a:rPr>
              <a:t>Index</a:t>
            </a:r>
            <a:endParaRPr lang="en-IN" sz="1200"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1599</Words>
  <Application>Microsoft Office PowerPoint</Application>
  <PresentationFormat>On-screen Show (4:3)</PresentationFormat>
  <Paragraphs>347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PART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RAMPAL</dc:creator>
  <cp:lastModifiedBy>RAMPAL</cp:lastModifiedBy>
  <cp:revision>316</cp:revision>
  <dcterms:created xsi:type="dcterms:W3CDTF">2006-08-16T00:00:00Z</dcterms:created>
  <dcterms:modified xsi:type="dcterms:W3CDTF">2013-06-06T08:39:37Z</dcterms:modified>
</cp:coreProperties>
</file>