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4" r:id="rId3"/>
    <p:sldId id="257" r:id="rId4"/>
    <p:sldId id="277" r:id="rId5"/>
    <p:sldId id="285" r:id="rId6"/>
    <p:sldId id="278" r:id="rId7"/>
    <p:sldId id="279" r:id="rId8"/>
    <p:sldId id="281" r:id="rId9"/>
    <p:sldId id="282" r:id="rId10"/>
    <p:sldId id="287" r:id="rId11"/>
    <p:sldId id="283" r:id="rId12"/>
    <p:sldId id="286"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80"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802" y="19"/>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RAJNISH\Documents\Downloads\dessertation%20rough%20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8.4722285674773745E-2"/>
          <c:y val="0.18212715947819971"/>
          <c:w val="0.81388888888888955"/>
          <c:h val="0.67559018664333714"/>
        </c:manualLayout>
      </c:layout>
      <c:pie3DChart>
        <c:varyColors val="1"/>
        <c:ser>
          <c:idx val="0"/>
          <c:order val="0"/>
          <c:dLbls>
            <c:dLbl>
              <c:idx val="0"/>
              <c:delete val="1"/>
            </c:dLbl>
            <c:txPr>
              <a:bodyPr/>
              <a:lstStyle/>
              <a:p>
                <a:pPr>
                  <a:defRPr sz="1800"/>
                </a:pPr>
                <a:endParaRPr lang="en-US"/>
              </a:p>
            </c:txPr>
            <c:showLegendKey val="0"/>
            <c:showVal val="0"/>
            <c:showCatName val="0"/>
            <c:showSerName val="0"/>
            <c:showPercent val="1"/>
            <c:showBubbleSize val="0"/>
            <c:showLeaderLines val="0"/>
          </c:dLbls>
          <c:cat>
            <c:strRef>
              <c:f>Sheet2!$B$99:$B$101</c:f>
              <c:strCache>
                <c:ptCount val="3"/>
                <c:pt idx="0">
                  <c:v>Category of Patient</c:v>
                </c:pt>
                <c:pt idx="1">
                  <c:v>APL</c:v>
                </c:pt>
                <c:pt idx="2">
                  <c:v>BPL</c:v>
                </c:pt>
              </c:strCache>
            </c:strRef>
          </c:cat>
          <c:val>
            <c:numRef>
              <c:f>Sheet2!$C$99:$C$101</c:f>
              <c:numCache>
                <c:formatCode>General</c:formatCode>
                <c:ptCount val="3"/>
                <c:pt idx="1">
                  <c:v>83</c:v>
                </c:pt>
                <c:pt idx="2">
                  <c:v>17</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2000"/>
          </a:pPr>
          <a:endParaRPr lang="en-US"/>
        </a:p>
      </c:txPr>
    </c:legend>
    <c:plotVisOnly val="1"/>
    <c:dispBlanksAs val="zero"/>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txPr>
              <a:bodyPr/>
              <a:lstStyle/>
              <a:p>
                <a:pPr>
                  <a:defRPr sz="1800"/>
                </a:pPr>
                <a:endParaRPr lang="en-US"/>
              </a:p>
            </c:txPr>
            <c:showLegendKey val="0"/>
            <c:showVal val="0"/>
            <c:showCatName val="0"/>
            <c:showSerName val="0"/>
            <c:showPercent val="1"/>
            <c:showBubbleSize val="0"/>
            <c:showLeaderLines val="0"/>
          </c:dLbls>
          <c:cat>
            <c:strRef>
              <c:f>Sheet2!$C$173:$C$174</c:f>
              <c:strCache>
                <c:ptCount val="2"/>
                <c:pt idx="0">
                  <c:v>Yes</c:v>
                </c:pt>
                <c:pt idx="1">
                  <c:v>No</c:v>
                </c:pt>
              </c:strCache>
            </c:strRef>
          </c:cat>
          <c:val>
            <c:numRef>
              <c:f>Sheet2!$D$173:$D$174</c:f>
              <c:numCache>
                <c:formatCode>General</c:formatCode>
                <c:ptCount val="2"/>
                <c:pt idx="0">
                  <c:v>88</c:v>
                </c:pt>
                <c:pt idx="1">
                  <c:v>12</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1800"/>
          </a:pPr>
          <a:endParaRPr lang="en-US"/>
        </a:p>
      </c:txPr>
    </c:legend>
    <c:plotVisOnly val="1"/>
    <c:dispBlanksAs val="zero"/>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dLbl>
              <c:idx val="0"/>
              <c:tx>
                <c:rich>
                  <a:bodyPr/>
                  <a:lstStyle/>
                  <a:p>
                    <a:r>
                      <a:rPr lang="en-US"/>
                      <a:t>61 %</a:t>
                    </a:r>
                  </a:p>
                </c:rich>
              </c:tx>
              <c:showLegendKey val="0"/>
              <c:showVal val="1"/>
              <c:showCatName val="0"/>
              <c:showSerName val="0"/>
              <c:showPercent val="0"/>
              <c:showBubbleSize val="0"/>
            </c:dLbl>
            <c:dLbl>
              <c:idx val="1"/>
              <c:tx>
                <c:rich>
                  <a:bodyPr/>
                  <a:lstStyle/>
                  <a:p>
                    <a:r>
                      <a:rPr lang="en-US"/>
                      <a:t>23 %</a:t>
                    </a:r>
                  </a:p>
                </c:rich>
              </c:tx>
              <c:showLegendKey val="0"/>
              <c:showVal val="1"/>
              <c:showCatName val="0"/>
              <c:showSerName val="0"/>
              <c:showPercent val="0"/>
              <c:showBubbleSize val="0"/>
            </c:dLbl>
            <c:dLbl>
              <c:idx val="2"/>
              <c:tx>
                <c:rich>
                  <a:bodyPr/>
                  <a:lstStyle/>
                  <a:p>
                    <a:r>
                      <a:rPr lang="en-US"/>
                      <a:t>11%</a:t>
                    </a:r>
                  </a:p>
                </c:rich>
              </c:tx>
              <c:showLegendKey val="0"/>
              <c:showVal val="1"/>
              <c:showCatName val="0"/>
              <c:showSerName val="0"/>
              <c:showPercent val="0"/>
              <c:showBubbleSize val="0"/>
            </c:dLbl>
            <c:dLbl>
              <c:idx val="3"/>
              <c:tx>
                <c:rich>
                  <a:bodyPr/>
                  <a:lstStyle/>
                  <a:p>
                    <a:r>
                      <a:rPr lang="en-US"/>
                      <a:t>1%</a:t>
                    </a:r>
                  </a:p>
                </c:rich>
              </c:tx>
              <c:showLegendKey val="0"/>
              <c:showVal val="1"/>
              <c:showCatName val="0"/>
              <c:showSerName val="0"/>
              <c:showPercent val="0"/>
              <c:showBubbleSize val="0"/>
            </c:dLbl>
            <c:dLbl>
              <c:idx val="4"/>
              <c:tx>
                <c:rich>
                  <a:bodyPr/>
                  <a:lstStyle/>
                  <a:p>
                    <a:r>
                      <a:rPr lang="en-US"/>
                      <a:t>4 %</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Sheet2!$B$185:$B$189</c:f>
              <c:strCache>
                <c:ptCount val="5"/>
                <c:pt idx="0">
                  <c:v>Very Good</c:v>
                </c:pt>
                <c:pt idx="1">
                  <c:v>Good</c:v>
                </c:pt>
                <c:pt idx="2">
                  <c:v>Fair</c:v>
                </c:pt>
                <c:pt idx="3">
                  <c:v>Satisfactory</c:v>
                </c:pt>
                <c:pt idx="4">
                  <c:v>No Response</c:v>
                </c:pt>
              </c:strCache>
            </c:strRef>
          </c:cat>
          <c:val>
            <c:numRef>
              <c:f>Sheet2!$C$185:$C$189</c:f>
              <c:numCache>
                <c:formatCode>General</c:formatCode>
                <c:ptCount val="5"/>
                <c:pt idx="0">
                  <c:v>61</c:v>
                </c:pt>
                <c:pt idx="1">
                  <c:v>23</c:v>
                </c:pt>
                <c:pt idx="2">
                  <c:v>11</c:v>
                </c:pt>
                <c:pt idx="3">
                  <c:v>1</c:v>
                </c:pt>
                <c:pt idx="4">
                  <c:v>4</c:v>
                </c:pt>
              </c:numCache>
            </c:numRef>
          </c:val>
        </c:ser>
        <c:dLbls>
          <c:showLegendKey val="0"/>
          <c:showVal val="1"/>
          <c:showCatName val="0"/>
          <c:showSerName val="0"/>
          <c:showPercent val="0"/>
          <c:showBubbleSize val="0"/>
        </c:dLbls>
        <c:gapWidth val="75"/>
        <c:axId val="26494080"/>
        <c:axId val="26495616"/>
      </c:barChart>
      <c:catAx>
        <c:axId val="26494080"/>
        <c:scaling>
          <c:orientation val="minMax"/>
        </c:scaling>
        <c:delete val="0"/>
        <c:axPos val="b"/>
        <c:majorTickMark val="none"/>
        <c:minorTickMark val="none"/>
        <c:tickLblPos val="nextTo"/>
        <c:crossAx val="26495616"/>
        <c:crosses val="autoZero"/>
        <c:auto val="1"/>
        <c:lblAlgn val="ctr"/>
        <c:lblOffset val="100"/>
        <c:noMultiLvlLbl val="0"/>
      </c:catAx>
      <c:valAx>
        <c:axId val="26495616"/>
        <c:scaling>
          <c:orientation val="minMax"/>
          <c:max val="100"/>
          <c:min val="0"/>
        </c:scaling>
        <c:delete val="0"/>
        <c:axPos val="l"/>
        <c:numFmt formatCode="General" sourceLinked="1"/>
        <c:majorTickMark val="none"/>
        <c:minorTickMark val="none"/>
        <c:tickLblPos val="nextTo"/>
        <c:crossAx val="26494080"/>
        <c:crosses val="autoZero"/>
        <c:crossBetween val="between"/>
      </c:valAx>
    </c:plotArea>
    <c:plotVisOnly val="1"/>
    <c:dispBlanksAs val="gap"/>
    <c:showDLblsOverMax val="0"/>
  </c:chart>
  <c:txPr>
    <a:bodyPr/>
    <a:lstStyle/>
    <a:p>
      <a:pPr>
        <a:defRPr sz="20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txPr>
              <a:bodyPr/>
              <a:lstStyle/>
              <a:p>
                <a:pPr>
                  <a:defRPr sz="1800"/>
                </a:pPr>
                <a:endParaRPr lang="en-US"/>
              </a:p>
            </c:txPr>
            <c:showLegendKey val="0"/>
            <c:showVal val="0"/>
            <c:showCatName val="0"/>
            <c:showSerName val="0"/>
            <c:showPercent val="1"/>
            <c:showBubbleSize val="0"/>
            <c:showLeaderLines val="0"/>
          </c:dLbls>
          <c:cat>
            <c:strRef>
              <c:f>Sheet2!$C$211:$C$212</c:f>
              <c:strCache>
                <c:ptCount val="2"/>
                <c:pt idx="0">
                  <c:v>Yes</c:v>
                </c:pt>
                <c:pt idx="1">
                  <c:v>No</c:v>
                </c:pt>
              </c:strCache>
            </c:strRef>
          </c:cat>
          <c:val>
            <c:numRef>
              <c:f>Sheet2!$D$211:$D$212</c:f>
              <c:numCache>
                <c:formatCode>General</c:formatCode>
                <c:ptCount val="2"/>
                <c:pt idx="0">
                  <c:v>89</c:v>
                </c:pt>
                <c:pt idx="1">
                  <c:v>11</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1800"/>
          </a:pPr>
          <a:endParaRPr lang="en-US"/>
        </a:p>
      </c:txPr>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dLbl>
              <c:idx val="0"/>
              <c:delete val="1"/>
            </c:dLbl>
            <c:txPr>
              <a:bodyPr/>
              <a:lstStyle/>
              <a:p>
                <a:pPr>
                  <a:defRPr sz="1800"/>
                </a:pPr>
                <a:endParaRPr lang="en-US"/>
              </a:p>
            </c:txPr>
            <c:showLegendKey val="0"/>
            <c:showVal val="0"/>
            <c:showCatName val="0"/>
            <c:showSerName val="0"/>
            <c:showPercent val="1"/>
            <c:showBubbleSize val="0"/>
            <c:showLeaderLines val="0"/>
          </c:dLbls>
          <c:cat>
            <c:strRef>
              <c:f>Sheet2!$B$42:$B$44</c:f>
              <c:strCache>
                <c:ptCount val="3"/>
                <c:pt idx="0">
                  <c:v>Children Immunization Pattern</c:v>
                </c:pt>
                <c:pt idx="1">
                  <c:v>Yes </c:v>
                </c:pt>
                <c:pt idx="2">
                  <c:v>No</c:v>
                </c:pt>
              </c:strCache>
            </c:strRef>
          </c:cat>
          <c:val>
            <c:numRef>
              <c:f>Sheet2!$C$42:$C$44</c:f>
              <c:numCache>
                <c:formatCode>0%</c:formatCode>
                <c:ptCount val="3"/>
                <c:pt idx="1">
                  <c:v>0.70000000000000062</c:v>
                </c:pt>
                <c:pt idx="2">
                  <c:v>0.30000000000000032</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2000"/>
          </a:pPr>
          <a:endParaRPr lang="en-US"/>
        </a:p>
      </c:txPr>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dLbl>
              <c:idx val="0"/>
              <c:delete val="1"/>
            </c:dLbl>
            <c:txPr>
              <a:bodyPr/>
              <a:lstStyle/>
              <a:p>
                <a:pPr>
                  <a:defRPr sz="1800"/>
                </a:pPr>
                <a:endParaRPr lang="en-US"/>
              </a:p>
            </c:txPr>
            <c:showLegendKey val="0"/>
            <c:showVal val="0"/>
            <c:showCatName val="0"/>
            <c:showSerName val="0"/>
            <c:showPercent val="1"/>
            <c:showBubbleSize val="0"/>
            <c:showLeaderLines val="0"/>
          </c:dLbls>
          <c:cat>
            <c:strRef>
              <c:f>Sheet2!$B$55:$B$57</c:f>
              <c:strCache>
                <c:ptCount val="3"/>
                <c:pt idx="0">
                  <c:v>Women reported for Family Planning</c:v>
                </c:pt>
                <c:pt idx="1">
                  <c:v>Yes</c:v>
                </c:pt>
                <c:pt idx="2">
                  <c:v>No</c:v>
                </c:pt>
              </c:strCache>
            </c:strRef>
          </c:cat>
          <c:val>
            <c:numRef>
              <c:f>Sheet2!$C$55:$C$57</c:f>
              <c:numCache>
                <c:formatCode>0%</c:formatCode>
                <c:ptCount val="3"/>
                <c:pt idx="1">
                  <c:v>0.10520000000000009</c:v>
                </c:pt>
                <c:pt idx="2">
                  <c:v>0.89</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1800"/>
          </a:pPr>
          <a:endParaRPr lang="en-US"/>
        </a:p>
      </c:txPr>
    </c:legend>
    <c:plotVisOnly val="1"/>
    <c:dispBlanksAs val="zero"/>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Pt>
            <c:idx val="0"/>
            <c:bubble3D val="0"/>
            <c:spPr>
              <a:noFill/>
            </c:spPr>
          </c:dPt>
          <c:dLbls>
            <c:dLbl>
              <c:idx val="0"/>
              <c:delete val="1"/>
            </c:dLbl>
            <c:txPr>
              <a:bodyPr/>
              <a:lstStyle/>
              <a:p>
                <a:pPr>
                  <a:defRPr sz="1800"/>
                </a:pPr>
                <a:endParaRPr lang="en-US"/>
              </a:p>
            </c:txPr>
            <c:showLegendKey val="0"/>
            <c:showVal val="0"/>
            <c:showCatName val="0"/>
            <c:showSerName val="0"/>
            <c:showPercent val="1"/>
            <c:showBubbleSize val="0"/>
            <c:showLeaderLines val="0"/>
          </c:dLbls>
          <c:cat>
            <c:strRef>
              <c:f>Sheet2!$B$75:$B$77</c:f>
              <c:strCache>
                <c:ptCount val="3"/>
                <c:pt idx="0">
                  <c:v>Women reported for ANC Check-Up</c:v>
                </c:pt>
                <c:pt idx="1">
                  <c:v>Yes</c:v>
                </c:pt>
                <c:pt idx="2">
                  <c:v>No</c:v>
                </c:pt>
              </c:strCache>
            </c:strRef>
          </c:cat>
          <c:val>
            <c:numRef>
              <c:f>Sheet2!$C$75:$C$77</c:f>
              <c:numCache>
                <c:formatCode>0%</c:formatCode>
                <c:ptCount val="3"/>
                <c:pt idx="1">
                  <c:v>0.36800000000000038</c:v>
                </c:pt>
                <c:pt idx="2">
                  <c:v>0.63000000000000078</c:v>
                </c:pt>
              </c:numCache>
            </c:numRef>
          </c:val>
        </c:ser>
        <c:dLbls>
          <c:showLegendKey val="0"/>
          <c:showVal val="0"/>
          <c:showCatName val="0"/>
          <c:showSerName val="0"/>
          <c:showPercent val="1"/>
          <c:showBubbleSize val="0"/>
          <c:showLeaderLines val="0"/>
        </c:dLbls>
      </c:pie3DChart>
    </c:plotArea>
    <c:legend>
      <c:legendPos val="b"/>
      <c:overlay val="0"/>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barChart>
        <c:barDir val="col"/>
        <c:grouping val="clustered"/>
        <c:varyColors val="0"/>
        <c:ser>
          <c:idx val="0"/>
          <c:order val="0"/>
          <c:invertIfNegative val="0"/>
          <c:cat>
            <c:strRef>
              <c:f>Sheet2!$B$139:$B$140</c:f>
              <c:strCache>
                <c:ptCount val="2"/>
                <c:pt idx="0">
                  <c:v>One service</c:v>
                </c:pt>
                <c:pt idx="1">
                  <c:v>More than one</c:v>
                </c:pt>
              </c:strCache>
            </c:strRef>
          </c:cat>
          <c:val>
            <c:numRef>
              <c:f>Sheet2!$C$139:$C$140</c:f>
              <c:numCache>
                <c:formatCode>General</c:formatCode>
                <c:ptCount val="2"/>
                <c:pt idx="0">
                  <c:v>73</c:v>
                </c:pt>
                <c:pt idx="1">
                  <c:v>17</c:v>
                </c:pt>
              </c:numCache>
            </c:numRef>
          </c:val>
        </c:ser>
        <c:dLbls>
          <c:showLegendKey val="0"/>
          <c:showVal val="0"/>
          <c:showCatName val="0"/>
          <c:showSerName val="0"/>
          <c:showPercent val="0"/>
          <c:showBubbleSize val="0"/>
        </c:dLbls>
        <c:gapWidth val="85"/>
        <c:overlap val="-5"/>
        <c:axId val="26342144"/>
        <c:axId val="26343680"/>
      </c:barChart>
      <c:catAx>
        <c:axId val="26342144"/>
        <c:scaling>
          <c:orientation val="minMax"/>
        </c:scaling>
        <c:delete val="0"/>
        <c:axPos val="b"/>
        <c:majorTickMark val="none"/>
        <c:minorTickMark val="none"/>
        <c:tickLblPos val="nextTo"/>
        <c:crossAx val="26343680"/>
        <c:crosses val="autoZero"/>
        <c:auto val="1"/>
        <c:lblAlgn val="ctr"/>
        <c:lblOffset val="100"/>
        <c:noMultiLvlLbl val="0"/>
      </c:catAx>
      <c:valAx>
        <c:axId val="26343680"/>
        <c:scaling>
          <c:orientation val="minMax"/>
        </c:scaling>
        <c:delete val="0"/>
        <c:axPos val="l"/>
        <c:numFmt formatCode="General" sourceLinked="1"/>
        <c:majorTickMark val="none"/>
        <c:minorTickMark val="none"/>
        <c:tickLblPos val="nextTo"/>
        <c:spPr>
          <a:ln w="9525">
            <a:noFill/>
          </a:ln>
        </c:spPr>
        <c:crossAx val="2634214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txPr>
              <a:bodyPr/>
              <a:lstStyle/>
              <a:p>
                <a:pPr>
                  <a:defRPr sz="2000"/>
                </a:pPr>
                <a:endParaRPr lang="en-US"/>
              </a:p>
            </c:txPr>
            <c:showLegendKey val="0"/>
            <c:showVal val="0"/>
            <c:showCatName val="0"/>
            <c:showSerName val="0"/>
            <c:showPercent val="1"/>
            <c:showBubbleSize val="0"/>
            <c:showLeaderLines val="0"/>
          </c:dLbls>
          <c:cat>
            <c:strRef>
              <c:f>Sheet2!$B$156:$B$157</c:f>
              <c:strCache>
                <c:ptCount val="2"/>
                <c:pt idx="0">
                  <c:v>Doctor</c:v>
                </c:pt>
                <c:pt idx="1">
                  <c:v>Support Staff</c:v>
                </c:pt>
              </c:strCache>
            </c:strRef>
          </c:cat>
          <c:val>
            <c:numRef>
              <c:f>Sheet2!$C$156:$C$157</c:f>
              <c:numCache>
                <c:formatCode>0%</c:formatCode>
                <c:ptCount val="2"/>
                <c:pt idx="0">
                  <c:v>0.68</c:v>
                </c:pt>
                <c:pt idx="1">
                  <c:v>0.3200000000000004</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1800"/>
          </a:pPr>
          <a:endParaRPr lang="en-US"/>
        </a:p>
      </c:txPr>
    </c:legend>
    <c:plotVisOnly val="1"/>
    <c:dispBlanksAs val="zero"/>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cat>
            <c:strRef>
              <c:f>Sheet2!$C$246:$C$248</c:f>
              <c:strCache>
                <c:ptCount val="3"/>
                <c:pt idx="0">
                  <c:v>Yes</c:v>
                </c:pt>
                <c:pt idx="1">
                  <c:v>No</c:v>
                </c:pt>
                <c:pt idx="2">
                  <c:v>Didn't responded</c:v>
                </c:pt>
              </c:strCache>
            </c:strRef>
          </c:cat>
          <c:val>
            <c:numRef>
              <c:f>Sheet2!$D$246:$D$248</c:f>
              <c:numCache>
                <c:formatCode>0%</c:formatCode>
                <c:ptCount val="3"/>
                <c:pt idx="0">
                  <c:v>0.9</c:v>
                </c:pt>
                <c:pt idx="1">
                  <c:v>6.0000000000000032E-2</c:v>
                </c:pt>
                <c:pt idx="2">
                  <c:v>4.0000000000000022E-2</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1800"/>
          </a:pPr>
          <a:endParaRPr lang="en-US"/>
        </a:p>
      </c:txPr>
    </c:legend>
    <c:plotVisOnly val="1"/>
    <c:dispBlanksAs val="zero"/>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txPr>
              <a:bodyPr/>
              <a:lstStyle/>
              <a:p>
                <a:pPr>
                  <a:defRPr sz="2000"/>
                </a:pPr>
                <a:endParaRPr lang="en-US"/>
              </a:p>
            </c:txPr>
            <c:showLegendKey val="0"/>
            <c:showVal val="0"/>
            <c:showCatName val="0"/>
            <c:showSerName val="0"/>
            <c:showPercent val="1"/>
            <c:showBubbleSize val="0"/>
            <c:showLeaderLines val="0"/>
          </c:dLbls>
          <c:cat>
            <c:strRef>
              <c:f>Sheet2!$C$261:$C$263</c:f>
              <c:strCache>
                <c:ptCount val="3"/>
                <c:pt idx="0">
                  <c:v>Yes</c:v>
                </c:pt>
                <c:pt idx="1">
                  <c:v>No</c:v>
                </c:pt>
                <c:pt idx="2">
                  <c:v>Didn't responded</c:v>
                </c:pt>
              </c:strCache>
            </c:strRef>
          </c:cat>
          <c:val>
            <c:numRef>
              <c:f>Sheet2!$D$261:$D$263</c:f>
              <c:numCache>
                <c:formatCode>0%</c:formatCode>
                <c:ptCount val="3"/>
                <c:pt idx="0">
                  <c:v>0.86000000000000065</c:v>
                </c:pt>
                <c:pt idx="1">
                  <c:v>0.11</c:v>
                </c:pt>
                <c:pt idx="2">
                  <c:v>3.0000000000000002E-2</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1800"/>
          </a:pPr>
          <a:endParaRPr lang="en-US"/>
        </a:p>
      </c:txPr>
    </c:legend>
    <c:plotVisOnly val="1"/>
    <c:dispBlanksAs val="zero"/>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txPr>
              <a:bodyPr/>
              <a:lstStyle/>
              <a:p>
                <a:pPr>
                  <a:defRPr sz="2400"/>
                </a:pPr>
                <a:endParaRPr lang="en-US"/>
              </a:p>
            </c:txPr>
            <c:showLegendKey val="0"/>
            <c:showVal val="0"/>
            <c:showCatName val="0"/>
            <c:showSerName val="0"/>
            <c:showPercent val="1"/>
            <c:showBubbleSize val="0"/>
            <c:showLeaderLines val="0"/>
          </c:dLbls>
          <c:cat>
            <c:strRef>
              <c:f>Sheet2!$C$268:$C$270</c:f>
              <c:strCache>
                <c:ptCount val="3"/>
                <c:pt idx="0">
                  <c:v>Yes</c:v>
                </c:pt>
                <c:pt idx="1">
                  <c:v>No</c:v>
                </c:pt>
                <c:pt idx="2">
                  <c:v>Didn't responded</c:v>
                </c:pt>
              </c:strCache>
            </c:strRef>
          </c:cat>
          <c:val>
            <c:numRef>
              <c:f>Sheet2!$D$268:$D$270</c:f>
              <c:numCache>
                <c:formatCode>General</c:formatCode>
                <c:ptCount val="3"/>
                <c:pt idx="0">
                  <c:v>79</c:v>
                </c:pt>
                <c:pt idx="1">
                  <c:v>18</c:v>
                </c:pt>
                <c:pt idx="2">
                  <c:v>3</c:v>
                </c:pt>
              </c:numCache>
            </c:numRef>
          </c:val>
        </c:ser>
        <c:dLbls>
          <c:showLegendKey val="0"/>
          <c:showVal val="0"/>
          <c:showCatName val="0"/>
          <c:showSerName val="0"/>
          <c:showPercent val="1"/>
          <c:showBubbleSize val="0"/>
          <c:showLeaderLines val="0"/>
        </c:dLbls>
      </c:pie3DChart>
    </c:plotArea>
    <c:legend>
      <c:legendPos val="b"/>
      <c:overlay val="0"/>
      <c:txPr>
        <a:bodyPr/>
        <a:lstStyle/>
        <a:p>
          <a:pPr>
            <a:defRPr sz="1800"/>
          </a:pPr>
          <a:endParaRPr lang="en-US"/>
        </a:p>
      </c:txPr>
    </c:legend>
    <c:plotVisOnly val="1"/>
    <c:dispBlanksAs val="zero"/>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743C7D-0DEC-470D-81B9-C16D63608C58}" type="datetimeFigureOut">
              <a:rPr lang="en-US" smtClean="0"/>
              <a:pPr/>
              <a:t>6/3/2013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EA5F619-EA21-44C2-A342-19595AC795D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743C7D-0DEC-470D-81B9-C16D63608C58}" type="datetimeFigureOut">
              <a:rPr lang="en-US" smtClean="0"/>
              <a:pPr/>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A5F619-EA21-44C2-A342-19595AC795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743C7D-0DEC-470D-81B9-C16D63608C58}" type="datetimeFigureOut">
              <a:rPr lang="en-US" smtClean="0"/>
              <a:pPr/>
              <a:t>6/3/2013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EA5F619-EA21-44C2-A342-19595AC795D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743C7D-0DEC-470D-81B9-C16D63608C58}" type="datetimeFigureOut">
              <a:rPr lang="en-US" smtClean="0"/>
              <a:pPr/>
              <a:t>6/3/2013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EA5F619-EA21-44C2-A342-19595AC795D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743C7D-0DEC-470D-81B9-C16D63608C58}" type="datetimeFigureOut">
              <a:rPr lang="en-US" smtClean="0"/>
              <a:pPr/>
              <a:t>6/3/2013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EA5F619-EA21-44C2-A342-19595AC795D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743C7D-0DEC-470D-81B9-C16D63608C58}" type="datetimeFigureOut">
              <a:rPr lang="en-US" smtClean="0"/>
              <a:pPr/>
              <a:t>6/3/2013</a:t>
            </a:fld>
            <a:endParaRPr lang="en-US"/>
          </a:p>
        </p:txBody>
      </p:sp>
      <p:sp>
        <p:nvSpPr>
          <p:cNvPr id="10" name="Slide Number Placeholder 9"/>
          <p:cNvSpPr>
            <a:spLocks noGrp="1"/>
          </p:cNvSpPr>
          <p:nvPr>
            <p:ph type="sldNum" sz="quarter" idx="16"/>
          </p:nvPr>
        </p:nvSpPr>
        <p:spPr/>
        <p:txBody>
          <a:bodyPr rtlCol="0"/>
          <a:lstStyle/>
          <a:p>
            <a:fld id="{EEA5F619-EA21-44C2-A342-19595AC795D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743C7D-0DEC-470D-81B9-C16D63608C58}" type="datetimeFigureOut">
              <a:rPr lang="en-US" smtClean="0"/>
              <a:pPr/>
              <a:t>6/3/2013</a:t>
            </a:fld>
            <a:endParaRPr lang="en-US"/>
          </a:p>
        </p:txBody>
      </p:sp>
      <p:sp>
        <p:nvSpPr>
          <p:cNvPr id="12" name="Slide Number Placeholder 11"/>
          <p:cNvSpPr>
            <a:spLocks noGrp="1"/>
          </p:cNvSpPr>
          <p:nvPr>
            <p:ph type="sldNum" sz="quarter" idx="16"/>
          </p:nvPr>
        </p:nvSpPr>
        <p:spPr/>
        <p:txBody>
          <a:bodyPr rtlCol="0"/>
          <a:lstStyle/>
          <a:p>
            <a:fld id="{EEA5F619-EA21-44C2-A342-19595AC795D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743C7D-0DEC-470D-81B9-C16D63608C58}" type="datetimeFigureOut">
              <a:rPr lang="en-US" smtClean="0"/>
              <a:pPr/>
              <a:t>6/3/2013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EA5F619-EA21-44C2-A342-19595AC795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743C7D-0DEC-470D-81B9-C16D63608C58}" type="datetimeFigureOut">
              <a:rPr lang="en-US" smtClean="0"/>
              <a:pPr/>
              <a:t>6/3/2013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EA5F619-EA21-44C2-A342-19595AC795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743C7D-0DEC-470D-81B9-C16D63608C58}" type="datetimeFigureOut">
              <a:rPr lang="en-US" smtClean="0"/>
              <a:pPr/>
              <a:t>6/3/2013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EA5F619-EA21-44C2-A342-19595AC795D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743C7D-0DEC-470D-81B9-C16D63608C58}" type="datetimeFigureOut">
              <a:rPr lang="en-US" smtClean="0"/>
              <a:pPr/>
              <a:t>6/3/2013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EA5F619-EA21-44C2-A342-19595AC795D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743C7D-0DEC-470D-81B9-C16D63608C58}" type="datetimeFigureOut">
              <a:rPr lang="en-US" smtClean="0"/>
              <a:pPr/>
              <a:t>6/3/2013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EA5F619-EA21-44C2-A342-19595AC795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800" dirty="0"/>
              <a:t>A </a:t>
            </a:r>
            <a:r>
              <a:rPr lang="en-US" sz="2800" dirty="0" smtClean="0"/>
              <a:t>dissertation report </a:t>
            </a:r>
            <a:r>
              <a:rPr lang="en-US" sz="2800" dirty="0"/>
              <a:t>on </a:t>
            </a:r>
            <a:r>
              <a:rPr lang="en-US" sz="2800" dirty="0" smtClean="0"/>
              <a:t>Accessibility &amp; </a:t>
            </a:r>
            <a:r>
              <a:rPr lang="en-US" sz="2800" dirty="0"/>
              <a:t>Utilization of </a:t>
            </a:r>
            <a:r>
              <a:rPr lang="en-US" sz="2800" dirty="0" err="1"/>
              <a:t>Rajbhra</a:t>
            </a:r>
            <a:r>
              <a:rPr lang="en-US" sz="2800" dirty="0"/>
              <a:t> ARV’s (</a:t>
            </a:r>
            <a:r>
              <a:rPr lang="en-US" sz="2800" dirty="0" err="1"/>
              <a:t>Arogaya</a:t>
            </a:r>
            <a:r>
              <a:rPr lang="en-US" sz="2800" dirty="0"/>
              <a:t> </a:t>
            </a:r>
            <a:r>
              <a:rPr lang="en-US" sz="2800" dirty="0" err="1"/>
              <a:t>Rath</a:t>
            </a:r>
            <a:r>
              <a:rPr lang="en-US" sz="2800" dirty="0"/>
              <a:t> </a:t>
            </a:r>
            <a:r>
              <a:rPr lang="en-US" sz="2800" dirty="0" err="1"/>
              <a:t>Vahan</a:t>
            </a:r>
            <a:r>
              <a:rPr lang="en-US" sz="2800" dirty="0"/>
              <a:t>)  a Public Private Partnership venture in delivering of healthcare services</a:t>
            </a:r>
            <a:br>
              <a:rPr lang="en-US" sz="2800" dirty="0"/>
            </a:br>
            <a:endParaRPr lang="en-US" sz="2800" dirty="0"/>
          </a:p>
        </p:txBody>
      </p:sp>
      <p:sp>
        <p:nvSpPr>
          <p:cNvPr id="3" name="Subtitle 2"/>
          <p:cNvSpPr>
            <a:spLocks noGrp="1"/>
          </p:cNvSpPr>
          <p:nvPr>
            <p:ph type="subTitle" idx="1"/>
          </p:nvPr>
        </p:nvSpPr>
        <p:spPr/>
        <p:txBody>
          <a:bodyPr>
            <a:normAutofit fontScale="25000" lnSpcReduction="20000"/>
          </a:bodyPr>
          <a:lstStyle/>
          <a:p>
            <a:r>
              <a:rPr lang="en-US" dirty="0" smtClean="0"/>
              <a:t>                               </a:t>
            </a:r>
            <a:r>
              <a:rPr lang="en-US" sz="7200" b="1" dirty="0" smtClean="0">
                <a:latin typeface="Calibri" pitchFamily="34" charset="0"/>
                <a:cs typeface="Calibri" pitchFamily="34" charset="0"/>
              </a:rPr>
              <a:t>              </a:t>
            </a:r>
            <a:r>
              <a:rPr lang="en-US" sz="6400" b="1" dirty="0" smtClean="0">
                <a:latin typeface="Calibri" pitchFamily="34" charset="0"/>
                <a:cs typeface="Calibri" pitchFamily="34" charset="0"/>
              </a:rPr>
              <a:t>  </a:t>
            </a:r>
            <a:r>
              <a:rPr lang="en-US" sz="6400" b="1" dirty="0" smtClean="0">
                <a:solidFill>
                  <a:schemeClr val="bg1"/>
                </a:solidFill>
                <a:latin typeface="Calibri" pitchFamily="34" charset="0"/>
                <a:cs typeface="Calibri" pitchFamily="34" charset="0"/>
              </a:rPr>
              <a:t>BY: Dr. </a:t>
            </a:r>
            <a:r>
              <a:rPr lang="en-US" sz="6400" b="1" dirty="0" err="1" smtClean="0">
                <a:solidFill>
                  <a:schemeClr val="bg1"/>
                </a:solidFill>
                <a:latin typeface="Calibri" pitchFamily="34" charset="0"/>
                <a:cs typeface="Calibri" pitchFamily="34" charset="0"/>
              </a:rPr>
              <a:t>Richa</a:t>
            </a:r>
            <a:r>
              <a:rPr lang="en-US" sz="6400" b="1" dirty="0" smtClean="0">
                <a:solidFill>
                  <a:schemeClr val="bg1"/>
                </a:solidFill>
                <a:latin typeface="Calibri" pitchFamily="34" charset="0"/>
                <a:cs typeface="Calibri" pitchFamily="34" charset="0"/>
              </a:rPr>
              <a:t> </a:t>
            </a:r>
            <a:r>
              <a:rPr lang="en-US" sz="6400" b="1" dirty="0" err="1" smtClean="0">
                <a:solidFill>
                  <a:schemeClr val="bg1"/>
                </a:solidFill>
                <a:latin typeface="Calibri" pitchFamily="34" charset="0"/>
                <a:cs typeface="Calibri" pitchFamily="34" charset="0"/>
              </a:rPr>
              <a:t>Tyagi</a:t>
            </a:r>
            <a:endParaRPr lang="en-US" sz="6400" b="1" dirty="0" smtClean="0">
              <a:solidFill>
                <a:schemeClr val="bg1"/>
              </a:solidFill>
              <a:latin typeface="Calibri" pitchFamily="34" charset="0"/>
              <a:cs typeface="Calibri" pitchFamily="34" charset="0"/>
            </a:endParaRPr>
          </a:p>
          <a:p>
            <a:r>
              <a:rPr lang="en-US" sz="6400" b="1" dirty="0" smtClean="0">
                <a:solidFill>
                  <a:schemeClr val="bg1"/>
                </a:solidFill>
                <a:latin typeface="Calibri" pitchFamily="34" charset="0"/>
                <a:cs typeface="Calibri" pitchFamily="34" charset="0"/>
              </a:rPr>
              <a:t>                                  PG/11/079</a:t>
            </a:r>
          </a:p>
          <a:p>
            <a:r>
              <a:rPr lang="en-US" sz="6400" b="1" dirty="0" smtClean="0">
                <a:solidFill>
                  <a:schemeClr val="bg1"/>
                </a:solidFill>
                <a:latin typeface="Calibri" pitchFamily="34" charset="0"/>
                <a:cs typeface="Calibri" pitchFamily="34" charset="0"/>
              </a:rPr>
              <a:t>                                  IIHMR,DELHI</a:t>
            </a:r>
            <a:endParaRPr lang="en-US" sz="6400" b="1" dirty="0">
              <a:solidFill>
                <a:schemeClr val="bg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a:t>
            </a:r>
            <a:endParaRPr lang="en-US" dirty="0"/>
          </a:p>
        </p:txBody>
      </p:sp>
      <p:sp>
        <p:nvSpPr>
          <p:cNvPr id="3" name="Content Placeholder 2"/>
          <p:cNvSpPr>
            <a:spLocks noGrp="1"/>
          </p:cNvSpPr>
          <p:nvPr>
            <p:ph sz="quarter" idx="1"/>
          </p:nvPr>
        </p:nvSpPr>
        <p:spPr/>
        <p:txBody>
          <a:bodyPr>
            <a:normAutofit/>
          </a:bodyPr>
          <a:lstStyle/>
          <a:p>
            <a:pPr algn="just">
              <a:lnSpc>
                <a:spcPct val="150000"/>
              </a:lnSpc>
            </a:pPr>
            <a:r>
              <a:rPr lang="en-US" sz="2000" b="1" dirty="0" smtClean="0">
                <a:latin typeface="Calibri" pitchFamily="34" charset="0"/>
                <a:cs typeface="Calibri" pitchFamily="34" charset="0"/>
              </a:rPr>
              <a:t>Sample Size</a:t>
            </a:r>
            <a:endParaRPr lang="en-US" sz="2000" dirty="0" smtClean="0">
              <a:latin typeface="Calibri" pitchFamily="34" charset="0"/>
              <a:cs typeface="Calibri" pitchFamily="34" charset="0"/>
            </a:endParaRPr>
          </a:p>
          <a:p>
            <a:pPr algn="just">
              <a:lnSpc>
                <a:spcPct val="150000"/>
              </a:lnSpc>
              <a:buNone/>
            </a:pPr>
            <a:r>
              <a:rPr lang="en-US" sz="2000" dirty="0" smtClean="0">
                <a:latin typeface="Calibri" pitchFamily="34" charset="0"/>
                <a:cs typeface="Calibri" pitchFamily="34" charset="0"/>
              </a:rPr>
              <a:t>       </a:t>
            </a:r>
            <a:r>
              <a:rPr lang="en-US" sz="2000" dirty="0" err="1" smtClean="0">
                <a:latin typeface="Calibri" pitchFamily="34" charset="0"/>
                <a:cs typeface="Calibri" pitchFamily="34" charset="0"/>
              </a:rPr>
              <a:t>Almora</a:t>
            </a:r>
            <a:r>
              <a:rPr lang="en-US" sz="2000" dirty="0" smtClean="0">
                <a:latin typeface="Calibri" pitchFamily="34" charset="0"/>
                <a:cs typeface="Calibri" pitchFamily="34" charset="0"/>
              </a:rPr>
              <a:t> has a rural population of 559,595 as per the Census 2011, out of which 302,916 are males and 256,679 are females.</a:t>
            </a:r>
          </a:p>
          <a:p>
            <a:pPr algn="just">
              <a:lnSpc>
                <a:spcPct val="150000"/>
              </a:lnSpc>
              <a:buNone/>
            </a:pPr>
            <a:r>
              <a:rPr lang="en-US" sz="2000" dirty="0" smtClean="0">
                <a:latin typeface="Calibri" pitchFamily="34" charset="0"/>
                <a:cs typeface="Calibri" pitchFamily="34" charset="0"/>
              </a:rPr>
              <a:t>       Sample size was calculated using </a:t>
            </a:r>
            <a:r>
              <a:rPr lang="en-US" sz="2000" dirty="0" err="1" smtClean="0">
                <a:latin typeface="Calibri" pitchFamily="34" charset="0"/>
                <a:cs typeface="Calibri" pitchFamily="34" charset="0"/>
              </a:rPr>
              <a:t>EpiInfo.,taking</a:t>
            </a:r>
            <a:r>
              <a:rPr lang="en-US" sz="2000" dirty="0" smtClean="0">
                <a:latin typeface="Calibri" pitchFamily="34" charset="0"/>
                <a:cs typeface="Calibri" pitchFamily="34" charset="0"/>
              </a:rPr>
              <a:t> 95% confidence interval and 10% error the sample size obtained was 96, however 100 samples were interviewed from 3 blocks of </a:t>
            </a:r>
            <a:r>
              <a:rPr lang="en-US" sz="2000" dirty="0" err="1" smtClean="0">
                <a:latin typeface="Calibri" pitchFamily="34" charset="0"/>
                <a:cs typeface="Calibri" pitchFamily="34" charset="0"/>
              </a:rPr>
              <a:t>Almora</a:t>
            </a:r>
            <a:r>
              <a:rPr lang="en-US" sz="2000" dirty="0" smtClean="0">
                <a:latin typeface="Calibri" pitchFamily="34" charset="0"/>
                <a:cs typeface="Calibri" pitchFamily="34" charset="0"/>
              </a:rPr>
              <a:t>.</a:t>
            </a:r>
          </a:p>
          <a:p>
            <a:pPr algn="just">
              <a:lnSpc>
                <a:spcPct val="150000"/>
              </a:lnSpc>
              <a:buNone/>
            </a:pPr>
            <a:r>
              <a:rPr lang="en-US" sz="2000" dirty="0" smtClean="0">
                <a:latin typeface="Calibri" pitchFamily="34" charset="0"/>
                <a:cs typeface="Calibri" pitchFamily="34" charset="0"/>
              </a:rPr>
              <a:t> </a:t>
            </a:r>
          </a:p>
          <a:p>
            <a:pPr algn="just">
              <a:lnSpc>
                <a:spcPct val="150000"/>
              </a:lnSpc>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 </a:t>
            </a:r>
            <a:endParaRPr lang="en-US" dirty="0"/>
          </a:p>
        </p:txBody>
      </p:sp>
      <p:sp>
        <p:nvSpPr>
          <p:cNvPr id="3" name="Content Placeholder 2"/>
          <p:cNvSpPr>
            <a:spLocks noGrp="1"/>
          </p:cNvSpPr>
          <p:nvPr>
            <p:ph sz="quarter" idx="1"/>
          </p:nvPr>
        </p:nvSpPr>
        <p:spPr/>
        <p:txBody>
          <a:bodyPr>
            <a:noAutofit/>
          </a:bodyPr>
          <a:lstStyle/>
          <a:p>
            <a:pPr algn="just">
              <a:lnSpc>
                <a:spcPct val="150000"/>
              </a:lnSpc>
            </a:pPr>
            <a:r>
              <a:rPr lang="en-US" sz="2000" b="1" dirty="0" smtClean="0">
                <a:latin typeface="Calibri" pitchFamily="34" charset="0"/>
                <a:cs typeface="Calibri" pitchFamily="34" charset="0"/>
              </a:rPr>
              <a:t> </a:t>
            </a:r>
            <a:r>
              <a:rPr lang="en-US" sz="2000" b="1" dirty="0">
                <a:latin typeface="Calibri" pitchFamily="34" charset="0"/>
                <a:cs typeface="Calibri" pitchFamily="34" charset="0"/>
              </a:rPr>
              <a:t>Sampling Method </a:t>
            </a:r>
            <a:endParaRPr lang="en-US" sz="2000" dirty="0">
              <a:latin typeface="Calibri" pitchFamily="34" charset="0"/>
              <a:cs typeface="Calibri" pitchFamily="34" charset="0"/>
            </a:endParaRPr>
          </a:p>
          <a:p>
            <a:pPr algn="just">
              <a:lnSpc>
                <a:spcPct val="150000"/>
              </a:lnSpc>
              <a:buNone/>
            </a:pPr>
            <a:r>
              <a:rPr lang="en-US" sz="2000" dirty="0" smtClean="0">
                <a:latin typeface="Calibri" pitchFamily="34" charset="0"/>
                <a:cs typeface="Calibri" pitchFamily="34" charset="0"/>
              </a:rPr>
              <a:t>      Multi </a:t>
            </a:r>
            <a:r>
              <a:rPr lang="en-US" sz="2000" dirty="0">
                <a:latin typeface="Calibri" pitchFamily="34" charset="0"/>
                <a:cs typeface="Calibri" pitchFamily="34" charset="0"/>
              </a:rPr>
              <a:t>staged random </a:t>
            </a:r>
            <a:r>
              <a:rPr lang="en-US" sz="2000" dirty="0" smtClean="0">
                <a:latin typeface="Calibri" pitchFamily="34" charset="0"/>
                <a:cs typeface="Calibri" pitchFamily="34" charset="0"/>
              </a:rPr>
              <a:t>sampling.</a:t>
            </a:r>
          </a:p>
          <a:p>
            <a:pPr algn="just">
              <a:lnSpc>
                <a:spcPct val="150000"/>
              </a:lnSpc>
              <a:buNone/>
            </a:pPr>
            <a:r>
              <a:rPr lang="en-US" sz="2000" dirty="0" smtClean="0">
                <a:latin typeface="Calibri" pitchFamily="34" charset="0"/>
                <a:cs typeface="Calibri" pitchFamily="34" charset="0"/>
              </a:rPr>
              <a:t>      OPD </a:t>
            </a:r>
            <a:r>
              <a:rPr lang="en-US" sz="2000" dirty="0">
                <a:latin typeface="Calibri" pitchFamily="34" charset="0"/>
                <a:cs typeface="Calibri" pitchFamily="34" charset="0"/>
              </a:rPr>
              <a:t>Registers of the ARV were seen and it was analyzed that a minimum of 50 patients were registered in a day on that basis to derive a sample size of 33, every second patient was interviewed to derive a sample size of 33 from the respective block so that every person had equal chance of being included in the study</a:t>
            </a:r>
            <a:r>
              <a:rPr lang="en-US" sz="2000" dirty="0" smtClean="0">
                <a:latin typeface="Calibri" pitchFamily="34" charset="0"/>
                <a:cs typeface="Calibri" pitchFamily="34" charset="0"/>
              </a:rPr>
              <a:t>.</a:t>
            </a:r>
          </a:p>
          <a:p>
            <a:pPr algn="just">
              <a:lnSpc>
                <a:spcPct val="150000"/>
              </a:lnSpc>
              <a:buNone/>
            </a:pPr>
            <a:endParaRPr lang="en-US" sz="2000" dirty="0" smtClean="0">
              <a:latin typeface="Calibri" pitchFamily="34" charset="0"/>
              <a:cs typeface="Calibri" pitchFamily="34" charset="0"/>
            </a:endParaRPr>
          </a:p>
          <a:p>
            <a:pPr algn="just">
              <a:lnSpc>
                <a:spcPct val="150000"/>
              </a:lnSpc>
            </a:pPr>
            <a:r>
              <a:rPr lang="en-US" sz="2000" b="1" dirty="0">
                <a:latin typeface="Calibri" pitchFamily="34" charset="0"/>
                <a:cs typeface="Calibri" pitchFamily="34" charset="0"/>
              </a:rPr>
              <a:t>Data Analysis</a:t>
            </a:r>
            <a:endParaRPr lang="en-US" sz="2000" dirty="0">
              <a:latin typeface="Calibri" pitchFamily="34" charset="0"/>
              <a:cs typeface="Calibri" pitchFamily="34" charset="0"/>
            </a:endParaRPr>
          </a:p>
          <a:p>
            <a:pPr algn="just">
              <a:lnSpc>
                <a:spcPct val="150000"/>
              </a:lnSpc>
              <a:buNone/>
            </a:pPr>
            <a:r>
              <a:rPr lang="en-US" sz="2000" dirty="0">
                <a:latin typeface="Calibri" pitchFamily="34" charset="0"/>
                <a:cs typeface="Calibri" pitchFamily="34" charset="0"/>
              </a:rPr>
              <a:t>       Data was analyzed using SPSS 16.0 version and Microsoft excel </a:t>
            </a:r>
          </a:p>
          <a:p>
            <a:pPr algn="just">
              <a:lnSpc>
                <a:spcPct val="150000"/>
              </a:lnSpc>
              <a:buNone/>
            </a:pPr>
            <a:r>
              <a:rPr lang="en-US" sz="2000" dirty="0">
                <a:latin typeface="Calibri" pitchFamily="34" charset="0"/>
                <a:cs typeface="Calibri" pitchFamily="34" charset="0"/>
              </a:rPr>
              <a:t> </a:t>
            </a:r>
          </a:p>
          <a:p>
            <a:pPr algn="just">
              <a:lnSpc>
                <a:spcPct val="150000"/>
              </a:lnSpc>
              <a:buNone/>
            </a:pPr>
            <a:endParaRPr lang="en-US" sz="2000" dirty="0">
              <a:latin typeface="Calibri" pitchFamily="34" charset="0"/>
              <a:cs typeface="Calibri" pitchFamily="34" charset="0"/>
            </a:endParaRPr>
          </a:p>
          <a:p>
            <a:pPr algn="just">
              <a:lnSpc>
                <a:spcPct val="150000"/>
              </a:lnSpc>
              <a:buNone/>
            </a:pPr>
            <a:endParaRPr lang="en-US" sz="2000" dirty="0">
              <a:latin typeface="Calibri" pitchFamily="34" charset="0"/>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FINDINGS</a:t>
            </a:r>
            <a:endParaRPr lang="en-US" dirty="0"/>
          </a:p>
        </p:txBody>
      </p:sp>
      <p:graphicFrame>
        <p:nvGraphicFramePr>
          <p:cNvPr id="4" name="Content Placeholder 3"/>
          <p:cNvGraphicFramePr>
            <a:graphicFrameLocks noGrp="1"/>
          </p:cNvGraphicFramePr>
          <p:nvPr>
            <p:ph sz="quarter" idx="1"/>
          </p:nvPr>
        </p:nvGraphicFramePr>
        <p:xfrm>
          <a:off x="990600" y="2286000"/>
          <a:ext cx="7315200" cy="3703320"/>
        </p:xfrm>
        <a:graphic>
          <a:graphicData uri="http://schemas.openxmlformats.org/drawingml/2006/table">
            <a:tbl>
              <a:tblPr firstRow="1" bandRow="1">
                <a:tableStyleId>{5C22544A-7EE6-4342-B048-85BDC9FD1C3A}</a:tableStyleId>
              </a:tblPr>
              <a:tblGrid>
                <a:gridCol w="1828800"/>
                <a:gridCol w="1828800"/>
                <a:gridCol w="1828800"/>
                <a:gridCol w="1828800"/>
              </a:tblGrid>
              <a:tr h="370840">
                <a:tc gridSpan="4">
                  <a:txBody>
                    <a:bodyPr/>
                    <a:lstStyle/>
                    <a:p>
                      <a:pPr marL="0" marR="0" algn="just">
                        <a:lnSpc>
                          <a:spcPct val="150000"/>
                        </a:lnSpc>
                        <a:spcBef>
                          <a:spcPts val="0"/>
                        </a:spcBef>
                        <a:spcAft>
                          <a:spcPts val="0"/>
                        </a:spcAft>
                      </a:pPr>
                      <a:r>
                        <a:rPr lang="en-US" sz="1800" b="1" dirty="0">
                          <a:solidFill>
                            <a:srgbClr val="000000"/>
                          </a:solidFill>
                          <a:latin typeface="Times New Roman"/>
                          <a:ea typeface="Times New Roman"/>
                          <a:cs typeface="Times New Roman"/>
                        </a:rPr>
                        <a:t>Distribution patter of respondents as per age</a:t>
                      </a:r>
                      <a:endParaRPr lang="en-US" sz="1800" dirty="0">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marL="0" marR="0" algn="just">
                        <a:lnSpc>
                          <a:spcPct val="150000"/>
                        </a:lnSpc>
                        <a:spcBef>
                          <a:spcPts val="0"/>
                        </a:spcBef>
                        <a:spcAft>
                          <a:spcPts val="0"/>
                        </a:spcAft>
                      </a:pPr>
                      <a:r>
                        <a:rPr lang="en-US" sz="1800" b="1">
                          <a:solidFill>
                            <a:srgbClr val="000000"/>
                          </a:solidFill>
                          <a:latin typeface="Times New Roman"/>
                          <a:ea typeface="Times New Roman"/>
                          <a:cs typeface="Times New Roman"/>
                        </a:rPr>
                        <a:t>Accompanied By</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 </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b="1">
                          <a:solidFill>
                            <a:srgbClr val="000000"/>
                          </a:solidFill>
                          <a:latin typeface="Times New Roman"/>
                          <a:ea typeface="Times New Roman"/>
                          <a:cs typeface="Times New Roman"/>
                        </a:rPr>
                        <a:t>Female</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b="1">
                          <a:solidFill>
                            <a:srgbClr val="000000"/>
                          </a:solidFill>
                          <a:latin typeface="Times New Roman"/>
                          <a:ea typeface="Times New Roman"/>
                          <a:cs typeface="Times New Roman"/>
                        </a:rPr>
                        <a:t>Male</a:t>
                      </a:r>
                      <a:endParaRPr lang="en-US" sz="180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Parents/ Guardians</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&lt; 5 years</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12%</a:t>
                      </a:r>
                      <a:endParaRPr lang="en-US" sz="1800" dirty="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8%</a:t>
                      </a:r>
                      <a:endParaRPr lang="en-US" sz="1800" dirty="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Self</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16-25 year</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14%</a:t>
                      </a:r>
                      <a:endParaRPr lang="en-US" sz="1800" dirty="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6%</a:t>
                      </a:r>
                      <a:endParaRPr lang="en-US" sz="1800" dirty="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 </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26-35 year</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18%</a:t>
                      </a:r>
                      <a:endParaRPr lang="en-US" sz="1800" dirty="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7%</a:t>
                      </a:r>
                      <a:endParaRPr lang="en-US" sz="1800" dirty="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 </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36-45 year</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6%</a:t>
                      </a:r>
                      <a:endParaRPr lang="en-US" sz="1800" dirty="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13%</a:t>
                      </a:r>
                      <a:endParaRPr lang="en-US" sz="1800" dirty="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endParaRPr lang="en-US" sz="1800">
                        <a:solidFill>
                          <a:srgbClr val="000000"/>
                        </a:solidFill>
                        <a:latin typeface="Times New Roman"/>
                        <a:ea typeface="Times New Roman"/>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&gt;45 year</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3%</a:t>
                      </a:r>
                      <a:endParaRPr lang="en-US" sz="1800" dirty="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13%</a:t>
                      </a:r>
                      <a:endParaRPr lang="en-US" sz="1800" dirty="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 </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Total</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53%</a:t>
                      </a:r>
                      <a:endParaRPr lang="en-US" sz="1800" dirty="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smtClean="0">
                          <a:solidFill>
                            <a:srgbClr val="000000"/>
                          </a:solidFill>
                          <a:latin typeface="Times New Roman"/>
                          <a:ea typeface="Times New Roman"/>
                          <a:cs typeface="Times New Roman"/>
                        </a:rPr>
                        <a:t>47%</a:t>
                      </a:r>
                      <a:endParaRPr lang="en-US" sz="18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Distribution </a:t>
            </a:r>
            <a:r>
              <a:rPr lang="en-US" sz="2400" b="1" dirty="0"/>
              <a:t>of the respondents on the basis of APL and BPL category</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 </a:t>
            </a:r>
            <a:r>
              <a:rPr lang="en-US" sz="2400" b="1" dirty="0"/>
              <a:t>Distance travelled by respondents to reach ARV ( </a:t>
            </a:r>
            <a:r>
              <a:rPr lang="en-US" sz="2400" b="1" dirty="0" err="1"/>
              <a:t>Arogya</a:t>
            </a:r>
            <a:r>
              <a:rPr lang="en-US" sz="2400" b="1" dirty="0"/>
              <a:t> </a:t>
            </a:r>
            <a:r>
              <a:rPr lang="en-US" sz="2400" b="1" dirty="0" err="1"/>
              <a:t>Rath</a:t>
            </a:r>
            <a:r>
              <a:rPr lang="en-US" sz="2400" b="1" dirty="0"/>
              <a:t> </a:t>
            </a:r>
            <a:r>
              <a:rPr lang="en-US" sz="2400" b="1" dirty="0" err="1"/>
              <a:t>Vahan</a:t>
            </a:r>
            <a:r>
              <a:rPr lang="en-US" sz="2400" b="1" dirty="0"/>
              <a:t>)</a:t>
            </a:r>
            <a:r>
              <a:rPr lang="en-US" sz="2400" dirty="0"/>
              <a:t/>
            </a:r>
            <a:br>
              <a:rPr lang="en-US" sz="2400" dirty="0"/>
            </a:br>
            <a:endParaRPr lang="en-US" sz="2400" dirty="0"/>
          </a:p>
        </p:txBody>
      </p:sp>
      <p:sp>
        <p:nvSpPr>
          <p:cNvPr id="6" name="Content Placeholder 5"/>
          <p:cNvSpPr>
            <a:spLocks noGrp="1"/>
          </p:cNvSpPr>
          <p:nvPr>
            <p:ph sz="quarter" idx="1"/>
          </p:nvPr>
        </p:nvSpPr>
        <p:spPr/>
        <p:txBody>
          <a:bodyPr/>
          <a:lstStyle/>
          <a:p>
            <a:pPr>
              <a:buNone/>
            </a:pPr>
            <a:endParaRPr lang="en-US" dirty="0"/>
          </a:p>
        </p:txBody>
      </p:sp>
      <p:graphicFrame>
        <p:nvGraphicFramePr>
          <p:cNvPr id="5" name="Table 4"/>
          <p:cNvGraphicFramePr>
            <a:graphicFrameLocks noGrp="1"/>
          </p:cNvGraphicFramePr>
          <p:nvPr/>
        </p:nvGraphicFramePr>
        <p:xfrm>
          <a:off x="1524000" y="2534779"/>
          <a:ext cx="6096000" cy="2880360"/>
        </p:xfrm>
        <a:graphic>
          <a:graphicData uri="http://schemas.openxmlformats.org/drawingml/2006/table">
            <a:tbl>
              <a:tblPr>
                <a:tableStyleId>{3C2FFA5D-87B4-456A-9821-1D502468CF0F}</a:tableStyleId>
              </a:tblPr>
              <a:tblGrid>
                <a:gridCol w="4243579"/>
                <a:gridCol w="1852421"/>
              </a:tblGrid>
              <a:tr h="416842">
                <a:tc>
                  <a:txBody>
                    <a:bodyPr/>
                    <a:lstStyle/>
                    <a:p>
                      <a:pPr marL="0" marR="0" algn="just">
                        <a:lnSpc>
                          <a:spcPct val="150000"/>
                        </a:lnSpc>
                        <a:spcBef>
                          <a:spcPts val="0"/>
                        </a:spcBef>
                        <a:spcAft>
                          <a:spcPts val="0"/>
                        </a:spcAft>
                      </a:pPr>
                      <a:r>
                        <a:rPr lang="en-US" sz="1800" dirty="0"/>
                        <a:t>Distance travelled by respondents to reach ARV</a:t>
                      </a:r>
                      <a:endParaRPr lang="en-US" sz="1800" dirty="0">
                        <a:latin typeface="Calibri"/>
                        <a:ea typeface="Calibri"/>
                        <a:cs typeface="Times New Roman"/>
                      </a:endParaRPr>
                    </a:p>
                  </a:txBody>
                  <a:tcPr marL="68211" marR="68211" marT="0" marB="0" anchor="b"/>
                </a:tc>
                <a:tc>
                  <a:txBody>
                    <a:bodyPr/>
                    <a:lstStyle/>
                    <a:p>
                      <a:pPr marL="0" marR="0" algn="just">
                        <a:lnSpc>
                          <a:spcPct val="150000"/>
                        </a:lnSpc>
                        <a:spcBef>
                          <a:spcPts val="0"/>
                        </a:spcBef>
                        <a:spcAft>
                          <a:spcPts val="0"/>
                        </a:spcAft>
                      </a:pPr>
                      <a:r>
                        <a:rPr lang="en-US" sz="1800"/>
                        <a:t> </a:t>
                      </a:r>
                      <a:endParaRPr lang="en-US" sz="1800">
                        <a:latin typeface="Calibri"/>
                        <a:ea typeface="Calibri"/>
                        <a:cs typeface="Times New Roman"/>
                      </a:endParaRPr>
                    </a:p>
                  </a:txBody>
                  <a:tcPr marL="68211" marR="68211" marT="0" marB="0" anchor="b"/>
                </a:tc>
              </a:tr>
              <a:tr h="272842">
                <a:tc>
                  <a:txBody>
                    <a:bodyPr/>
                    <a:lstStyle/>
                    <a:p>
                      <a:pPr marL="0" marR="0" algn="just">
                        <a:lnSpc>
                          <a:spcPct val="150000"/>
                        </a:lnSpc>
                        <a:spcBef>
                          <a:spcPts val="0"/>
                        </a:spcBef>
                        <a:spcAft>
                          <a:spcPts val="0"/>
                        </a:spcAft>
                      </a:pPr>
                      <a:r>
                        <a:rPr lang="en-US" sz="1800"/>
                        <a:t>Distance</a:t>
                      </a:r>
                      <a:endParaRPr lang="en-US" sz="1800">
                        <a:latin typeface="Calibri"/>
                        <a:ea typeface="Calibri"/>
                        <a:cs typeface="Times New Roman"/>
                      </a:endParaRPr>
                    </a:p>
                  </a:txBody>
                  <a:tcPr marL="68211" marR="68211" marT="0" marB="0" anchor="b"/>
                </a:tc>
                <a:tc>
                  <a:txBody>
                    <a:bodyPr/>
                    <a:lstStyle/>
                    <a:p>
                      <a:pPr marL="0" marR="0" algn="just">
                        <a:lnSpc>
                          <a:spcPct val="150000"/>
                        </a:lnSpc>
                        <a:spcBef>
                          <a:spcPts val="0"/>
                        </a:spcBef>
                        <a:spcAft>
                          <a:spcPts val="0"/>
                        </a:spcAft>
                      </a:pPr>
                      <a:r>
                        <a:rPr lang="en-US" sz="1800"/>
                        <a:t>Response</a:t>
                      </a:r>
                      <a:endParaRPr lang="en-US" sz="1800">
                        <a:latin typeface="Calibri"/>
                        <a:ea typeface="Calibri"/>
                        <a:cs typeface="Times New Roman"/>
                      </a:endParaRPr>
                    </a:p>
                  </a:txBody>
                  <a:tcPr marL="68211" marR="68211" marT="0" marB="0" anchor="b"/>
                </a:tc>
              </a:tr>
              <a:tr h="272842">
                <a:tc>
                  <a:txBody>
                    <a:bodyPr/>
                    <a:lstStyle/>
                    <a:p>
                      <a:pPr marL="0" marR="0" algn="just">
                        <a:lnSpc>
                          <a:spcPct val="150000"/>
                        </a:lnSpc>
                        <a:spcBef>
                          <a:spcPts val="0"/>
                        </a:spcBef>
                        <a:spcAft>
                          <a:spcPts val="0"/>
                        </a:spcAft>
                      </a:pPr>
                      <a:r>
                        <a:rPr lang="en-US" sz="1800"/>
                        <a:t>Less than 1Km.</a:t>
                      </a:r>
                      <a:endParaRPr lang="en-US" sz="1800">
                        <a:latin typeface="Calibri"/>
                        <a:ea typeface="Calibri"/>
                        <a:cs typeface="Times New Roman"/>
                      </a:endParaRPr>
                    </a:p>
                  </a:txBody>
                  <a:tcPr marL="68211" marR="68211" marT="0" marB="0" anchor="b"/>
                </a:tc>
                <a:tc>
                  <a:txBody>
                    <a:bodyPr/>
                    <a:lstStyle/>
                    <a:p>
                      <a:pPr marL="0" marR="0" algn="just">
                        <a:lnSpc>
                          <a:spcPct val="150000"/>
                        </a:lnSpc>
                        <a:spcBef>
                          <a:spcPts val="0"/>
                        </a:spcBef>
                        <a:spcAft>
                          <a:spcPts val="0"/>
                        </a:spcAft>
                      </a:pPr>
                      <a:r>
                        <a:rPr lang="en-US" sz="1800"/>
                        <a:t>53%</a:t>
                      </a:r>
                      <a:endParaRPr lang="en-US" sz="1800">
                        <a:latin typeface="Calibri"/>
                        <a:ea typeface="Calibri"/>
                        <a:cs typeface="Times New Roman"/>
                      </a:endParaRPr>
                    </a:p>
                  </a:txBody>
                  <a:tcPr marL="68211" marR="68211" marT="0" marB="0" anchor="b"/>
                </a:tc>
              </a:tr>
              <a:tr h="272842">
                <a:tc>
                  <a:txBody>
                    <a:bodyPr/>
                    <a:lstStyle/>
                    <a:p>
                      <a:pPr marL="0" marR="0" algn="just">
                        <a:lnSpc>
                          <a:spcPct val="150000"/>
                        </a:lnSpc>
                        <a:spcBef>
                          <a:spcPts val="0"/>
                        </a:spcBef>
                        <a:spcAft>
                          <a:spcPts val="0"/>
                        </a:spcAft>
                      </a:pPr>
                      <a:r>
                        <a:rPr lang="en-US" sz="1800"/>
                        <a:t>2-5 Km.</a:t>
                      </a:r>
                      <a:endParaRPr lang="en-US" sz="1800">
                        <a:latin typeface="Calibri"/>
                        <a:ea typeface="Calibri"/>
                        <a:cs typeface="Times New Roman"/>
                      </a:endParaRPr>
                    </a:p>
                  </a:txBody>
                  <a:tcPr marL="68211" marR="68211" marT="0" marB="0" anchor="b"/>
                </a:tc>
                <a:tc>
                  <a:txBody>
                    <a:bodyPr/>
                    <a:lstStyle/>
                    <a:p>
                      <a:pPr marL="0" marR="0" algn="just">
                        <a:lnSpc>
                          <a:spcPct val="150000"/>
                        </a:lnSpc>
                        <a:spcBef>
                          <a:spcPts val="0"/>
                        </a:spcBef>
                        <a:spcAft>
                          <a:spcPts val="0"/>
                        </a:spcAft>
                      </a:pPr>
                      <a:r>
                        <a:rPr lang="en-US" sz="1800"/>
                        <a:t>27%</a:t>
                      </a:r>
                      <a:endParaRPr lang="en-US" sz="1800">
                        <a:latin typeface="Calibri"/>
                        <a:ea typeface="Calibri"/>
                        <a:cs typeface="Times New Roman"/>
                      </a:endParaRPr>
                    </a:p>
                  </a:txBody>
                  <a:tcPr marL="68211" marR="68211" marT="0" marB="0" anchor="b"/>
                </a:tc>
              </a:tr>
              <a:tr h="272842">
                <a:tc>
                  <a:txBody>
                    <a:bodyPr/>
                    <a:lstStyle/>
                    <a:p>
                      <a:pPr marL="0" marR="0" algn="just">
                        <a:lnSpc>
                          <a:spcPct val="150000"/>
                        </a:lnSpc>
                        <a:spcBef>
                          <a:spcPts val="0"/>
                        </a:spcBef>
                        <a:spcAft>
                          <a:spcPts val="0"/>
                        </a:spcAft>
                      </a:pPr>
                      <a:r>
                        <a:rPr lang="en-US" sz="1800"/>
                        <a:t>5-10 Km.</a:t>
                      </a:r>
                      <a:endParaRPr lang="en-US" sz="1800">
                        <a:latin typeface="Calibri"/>
                        <a:ea typeface="Calibri"/>
                        <a:cs typeface="Times New Roman"/>
                      </a:endParaRPr>
                    </a:p>
                  </a:txBody>
                  <a:tcPr marL="68211" marR="68211" marT="0" marB="0" anchor="b"/>
                </a:tc>
                <a:tc>
                  <a:txBody>
                    <a:bodyPr/>
                    <a:lstStyle/>
                    <a:p>
                      <a:pPr marL="0" marR="0" algn="just">
                        <a:lnSpc>
                          <a:spcPct val="150000"/>
                        </a:lnSpc>
                        <a:spcBef>
                          <a:spcPts val="0"/>
                        </a:spcBef>
                        <a:spcAft>
                          <a:spcPts val="0"/>
                        </a:spcAft>
                      </a:pPr>
                      <a:r>
                        <a:rPr lang="en-US" sz="1800"/>
                        <a:t>16%</a:t>
                      </a:r>
                      <a:endParaRPr lang="en-US" sz="1800">
                        <a:latin typeface="Calibri"/>
                        <a:ea typeface="Calibri"/>
                        <a:cs typeface="Times New Roman"/>
                      </a:endParaRPr>
                    </a:p>
                  </a:txBody>
                  <a:tcPr marL="68211" marR="68211" marT="0" marB="0" anchor="b"/>
                </a:tc>
              </a:tr>
              <a:tr h="272842">
                <a:tc>
                  <a:txBody>
                    <a:bodyPr/>
                    <a:lstStyle/>
                    <a:p>
                      <a:pPr marL="0" marR="0" algn="just">
                        <a:lnSpc>
                          <a:spcPct val="150000"/>
                        </a:lnSpc>
                        <a:spcBef>
                          <a:spcPts val="0"/>
                        </a:spcBef>
                        <a:spcAft>
                          <a:spcPts val="0"/>
                        </a:spcAft>
                      </a:pPr>
                      <a:r>
                        <a:rPr lang="en-US" sz="1800"/>
                        <a:t>Above 10 Km.</a:t>
                      </a:r>
                      <a:endParaRPr lang="en-US" sz="1800">
                        <a:latin typeface="Calibri"/>
                        <a:ea typeface="Calibri"/>
                        <a:cs typeface="Times New Roman"/>
                      </a:endParaRPr>
                    </a:p>
                  </a:txBody>
                  <a:tcPr marL="68211" marR="68211" marT="0" marB="0" anchor="b"/>
                </a:tc>
                <a:tc>
                  <a:txBody>
                    <a:bodyPr/>
                    <a:lstStyle/>
                    <a:p>
                      <a:pPr marL="0" marR="0" algn="just">
                        <a:lnSpc>
                          <a:spcPct val="150000"/>
                        </a:lnSpc>
                        <a:spcBef>
                          <a:spcPts val="0"/>
                        </a:spcBef>
                        <a:spcAft>
                          <a:spcPts val="0"/>
                        </a:spcAft>
                      </a:pPr>
                      <a:r>
                        <a:rPr lang="en-US" sz="1800" dirty="0"/>
                        <a:t>4%</a:t>
                      </a:r>
                      <a:endParaRPr lang="en-US" sz="1800" dirty="0">
                        <a:latin typeface="Calibri"/>
                        <a:ea typeface="Calibri"/>
                        <a:cs typeface="Times New Roman"/>
                      </a:endParaRPr>
                    </a:p>
                  </a:txBody>
                  <a:tcPr marL="68211" marR="68211" marT="0" marB="0" anchor="b"/>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fontAlgn="t"/>
            <a:r>
              <a:rPr lang="en-US" sz="2400" b="1" dirty="0"/>
              <a:t/>
            </a:r>
            <a:br>
              <a:rPr lang="en-US" sz="2400" b="1" dirty="0"/>
            </a:br>
            <a:r>
              <a:rPr lang="en-US" sz="2400" dirty="0"/>
              <a:t/>
            </a:r>
            <a:br>
              <a:rPr lang="en-US" sz="2400" dirty="0"/>
            </a:br>
            <a:r>
              <a:rPr lang="en-US" sz="2400" dirty="0"/>
              <a:t/>
            </a:r>
            <a:br>
              <a:rPr lang="en-US" sz="2400" dirty="0"/>
            </a:br>
            <a:r>
              <a:rPr lang="en-US" sz="2400" b="1" dirty="0" smtClean="0"/>
              <a:t> </a:t>
            </a:r>
            <a:r>
              <a:rPr lang="en-US" sz="2400" b="1" dirty="0"/>
              <a:t>Travelling time taken by respondent to reach ARV (</a:t>
            </a:r>
            <a:r>
              <a:rPr lang="en-US" sz="2400" b="1" dirty="0" err="1"/>
              <a:t>Arogya</a:t>
            </a:r>
            <a:r>
              <a:rPr lang="en-US" sz="2400" b="1" dirty="0"/>
              <a:t> </a:t>
            </a:r>
            <a:r>
              <a:rPr lang="en-US" sz="2400" b="1" dirty="0" err="1"/>
              <a:t>Rath</a:t>
            </a:r>
            <a:r>
              <a:rPr lang="en-US" sz="2400" b="1" dirty="0"/>
              <a:t> </a:t>
            </a:r>
            <a:r>
              <a:rPr lang="en-US" sz="2400" b="1" dirty="0" err="1"/>
              <a:t>Vahan</a:t>
            </a:r>
            <a:r>
              <a:rPr lang="en-US" sz="2400" b="1" dirty="0"/>
              <a:t>)</a:t>
            </a:r>
            <a:r>
              <a:rPr lang="en-US" sz="2400" dirty="0"/>
              <a:t/>
            </a:r>
            <a:br>
              <a:rPr lang="en-US" sz="2400" dirty="0"/>
            </a:br>
            <a:r>
              <a:rPr lang="en-US" sz="2400" dirty="0"/>
              <a:t/>
            </a:r>
            <a:br>
              <a:rPr lang="en-US" sz="2400" dirty="0"/>
            </a:b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1295400" y="2743200"/>
          <a:ext cx="6477000" cy="2057400"/>
        </p:xfrm>
        <a:graphic>
          <a:graphicData uri="http://schemas.openxmlformats.org/drawingml/2006/table">
            <a:tbl>
              <a:tblPr firstRow="1" bandRow="1">
                <a:tableStyleId>{5C22544A-7EE6-4342-B048-85BDC9FD1C3A}</a:tableStyleId>
              </a:tblPr>
              <a:tblGrid>
                <a:gridCol w="3238500"/>
                <a:gridCol w="3238500"/>
              </a:tblGrid>
              <a:tr h="370840">
                <a:tc gridSpan="2">
                  <a:txBody>
                    <a:bodyPr/>
                    <a:lstStyle/>
                    <a:p>
                      <a:pPr marL="0" marR="0" algn="just">
                        <a:lnSpc>
                          <a:spcPct val="150000"/>
                        </a:lnSpc>
                        <a:spcBef>
                          <a:spcPts val="0"/>
                        </a:spcBef>
                        <a:spcAft>
                          <a:spcPts val="0"/>
                        </a:spcAft>
                      </a:pPr>
                      <a:r>
                        <a:rPr lang="en-US" sz="1800" b="1" dirty="0">
                          <a:solidFill>
                            <a:srgbClr val="000000"/>
                          </a:solidFill>
                          <a:latin typeface="Times New Roman"/>
                          <a:ea typeface="Times New Roman"/>
                          <a:cs typeface="Times New Roman"/>
                        </a:rPr>
                        <a:t>Travelling time taken by respondents</a:t>
                      </a:r>
                      <a:endParaRPr lang="en-US" sz="1800" dirty="0">
                        <a:latin typeface="Calibri"/>
                        <a:ea typeface="Calibri"/>
                        <a:cs typeface="Times New Roman"/>
                      </a:endParaRPr>
                    </a:p>
                  </a:txBody>
                  <a:tcPr marL="68580" marR="68580" marT="0" marB="0" anchor="b"/>
                </a:tc>
                <a:tc hMerge="1">
                  <a:txBody>
                    <a:bodyPr/>
                    <a:lstStyle/>
                    <a:p>
                      <a:endParaRPr lang="en-US"/>
                    </a:p>
                  </a:txBody>
                  <a:tcPr/>
                </a:tc>
              </a:tr>
              <a:tr h="370840">
                <a:tc>
                  <a:txBody>
                    <a:bodyPr/>
                    <a:lstStyle/>
                    <a:p>
                      <a:pPr marL="0" marR="0" algn="just">
                        <a:lnSpc>
                          <a:spcPct val="150000"/>
                        </a:lnSpc>
                        <a:spcBef>
                          <a:spcPts val="0"/>
                        </a:spcBef>
                        <a:spcAft>
                          <a:spcPts val="0"/>
                        </a:spcAft>
                      </a:pPr>
                      <a:r>
                        <a:rPr lang="en-US" sz="1800" b="1">
                          <a:solidFill>
                            <a:srgbClr val="000000"/>
                          </a:solidFill>
                          <a:latin typeface="Times New Roman"/>
                          <a:ea typeface="Times New Roman"/>
                          <a:cs typeface="Times New Roman"/>
                        </a:rPr>
                        <a:t>Time</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b="1">
                          <a:solidFill>
                            <a:srgbClr val="000000"/>
                          </a:solidFill>
                          <a:latin typeface="Times New Roman"/>
                          <a:ea typeface="Times New Roman"/>
                          <a:cs typeface="Times New Roman"/>
                        </a:rPr>
                        <a:t>Response</a:t>
                      </a:r>
                      <a:endParaRPr lang="en-US" sz="180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Less than 30 mins.</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81%</a:t>
                      </a:r>
                      <a:endParaRPr lang="en-US" sz="180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30 min. - 1 hr.</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16%</a:t>
                      </a:r>
                      <a:endParaRPr lang="en-US" sz="1800">
                        <a:latin typeface="Calibri"/>
                        <a:ea typeface="Calibri"/>
                        <a:cs typeface="Times New Roman"/>
                      </a:endParaRPr>
                    </a:p>
                  </a:txBody>
                  <a:tcPr marL="68580" marR="68580" marT="0" marB="0" anchor="b"/>
                </a:tc>
              </a:tr>
              <a:tr h="37084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&gt; 1 hr.</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a:solidFill>
                            <a:srgbClr val="000000"/>
                          </a:solidFill>
                          <a:latin typeface="Times New Roman"/>
                          <a:ea typeface="Times New Roman"/>
                          <a:cs typeface="Times New Roman"/>
                        </a:rPr>
                        <a:t>3%</a:t>
                      </a:r>
                      <a:endParaRPr lang="en-US" sz="1800" dirty="0">
                        <a:latin typeface="Calibri"/>
                        <a:ea typeface="Calibri"/>
                        <a:cs typeface="Times New Roman"/>
                      </a:endParaRPr>
                    </a:p>
                  </a:txBody>
                  <a:tcPr marL="68580" marR="68580" marT="0" marB="0" anchor="b"/>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 </a:t>
            </a:r>
            <a:r>
              <a:rPr lang="en-US" sz="2400" b="1" dirty="0"/>
              <a:t>Number of Children &lt; 5 years of age who came for immunization</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 </a:t>
            </a:r>
            <a:r>
              <a:rPr lang="en-US" sz="2400" b="1" dirty="0"/>
              <a:t>Percentage of females within reproductive age group who reported for family planning services at ARV (</a:t>
            </a:r>
            <a:r>
              <a:rPr lang="en-US" sz="2400" b="1" dirty="0" err="1"/>
              <a:t>Arogya</a:t>
            </a:r>
            <a:r>
              <a:rPr lang="en-US" sz="2400" b="1" dirty="0"/>
              <a:t> </a:t>
            </a:r>
            <a:r>
              <a:rPr lang="en-US" sz="2400" b="1" dirty="0" err="1"/>
              <a:t>Rath</a:t>
            </a:r>
            <a:r>
              <a:rPr lang="en-US" sz="2400" b="1" dirty="0"/>
              <a:t> </a:t>
            </a:r>
            <a:r>
              <a:rPr lang="en-US" sz="2400" b="1" dirty="0" err="1"/>
              <a:t>Vahan</a:t>
            </a:r>
            <a:r>
              <a:rPr lang="en-US" sz="2400" b="1" dirty="0"/>
              <a:t>)</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Figure: 4 Percentage of women within reproductive age group who reported for ANC at ARV (</a:t>
            </a:r>
            <a:r>
              <a:rPr lang="en-US" sz="2400" b="1" dirty="0" err="1"/>
              <a:t>Arogaya</a:t>
            </a:r>
            <a:r>
              <a:rPr lang="en-US" sz="2400" b="1" dirty="0"/>
              <a:t> </a:t>
            </a:r>
            <a:r>
              <a:rPr lang="en-US" sz="2400" b="1" dirty="0" err="1"/>
              <a:t>Rath</a:t>
            </a:r>
            <a:r>
              <a:rPr lang="en-US" sz="2400" b="1" dirty="0"/>
              <a:t> </a:t>
            </a:r>
            <a:r>
              <a:rPr lang="en-US" sz="2400" b="1" dirty="0" err="1"/>
              <a:t>Vahan</a:t>
            </a:r>
            <a:r>
              <a:rPr lang="en-US" sz="2400" b="1" dirty="0"/>
              <a:t>)</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 </a:t>
            </a:r>
            <a:r>
              <a:rPr lang="en-US" sz="2400" b="1" dirty="0"/>
              <a:t>Number of people who came to ARV (</a:t>
            </a:r>
            <a:r>
              <a:rPr lang="en-US" sz="2400" b="1" dirty="0" err="1"/>
              <a:t>Arogaya</a:t>
            </a:r>
            <a:r>
              <a:rPr lang="en-US" sz="2400" b="1" dirty="0"/>
              <a:t> </a:t>
            </a:r>
            <a:r>
              <a:rPr lang="en-US" sz="2400" b="1" dirty="0" err="1"/>
              <a:t>Rath</a:t>
            </a:r>
            <a:r>
              <a:rPr lang="en-US" sz="2400" b="1" dirty="0"/>
              <a:t> </a:t>
            </a:r>
            <a:r>
              <a:rPr lang="en-US" sz="2400" b="1" dirty="0" err="1"/>
              <a:t>Vahan</a:t>
            </a:r>
            <a:r>
              <a:rPr lang="en-US" sz="2400" b="1" dirty="0"/>
              <a:t>) for Voluntary Counseling and Testing</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533400" y="2667000"/>
          <a:ext cx="8156574" cy="3291840"/>
        </p:xfrm>
        <a:graphic>
          <a:graphicData uri="http://schemas.openxmlformats.org/drawingml/2006/table">
            <a:tbl>
              <a:tblPr firstRow="1" bandRow="1">
                <a:tableStyleId>{5C22544A-7EE6-4342-B048-85BDC9FD1C3A}</a:tableStyleId>
              </a:tblPr>
              <a:tblGrid>
                <a:gridCol w="2718858"/>
                <a:gridCol w="2718858"/>
                <a:gridCol w="2718858"/>
              </a:tblGrid>
              <a:tr h="351790">
                <a:tc>
                  <a:txBody>
                    <a:bodyPr/>
                    <a:lstStyle/>
                    <a:p>
                      <a:pPr marL="0" marR="0" algn="just">
                        <a:lnSpc>
                          <a:spcPct val="150000"/>
                        </a:lnSpc>
                        <a:spcBef>
                          <a:spcPts val="0"/>
                        </a:spcBef>
                        <a:spcAft>
                          <a:spcPts val="0"/>
                        </a:spcAft>
                      </a:pPr>
                      <a:r>
                        <a:rPr lang="en-US" sz="1800" dirty="0">
                          <a:solidFill>
                            <a:srgbClr val="000000"/>
                          </a:solidFill>
                          <a:latin typeface="Times New Roman"/>
                          <a:ea typeface="Times New Roman"/>
                          <a:cs typeface="Times New Roman"/>
                        </a:rPr>
                        <a:t>Age (Years)</a:t>
                      </a:r>
                      <a:endParaRPr lang="en-US" sz="1800" dirty="0">
                        <a:latin typeface="Calibri"/>
                        <a:ea typeface="Calibri"/>
                        <a:cs typeface="Times New Roman"/>
                      </a:endParaRPr>
                    </a:p>
                  </a:txBody>
                  <a:tcPr marL="67945" marR="67945" marT="0" marB="0" anchor="b"/>
                </a:tc>
                <a:tc gridSpan="2">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VCT</a:t>
                      </a:r>
                      <a:endParaRPr lang="en-US" sz="1800">
                        <a:latin typeface="Calibri"/>
                        <a:ea typeface="Calibri"/>
                        <a:cs typeface="Times New Roman"/>
                      </a:endParaRPr>
                    </a:p>
                  </a:txBody>
                  <a:tcPr marL="67945" marR="67945" marT="0" marB="0" anchor="b"/>
                </a:tc>
                <a:tc hMerge="1">
                  <a:txBody>
                    <a:bodyPr/>
                    <a:lstStyle/>
                    <a:p>
                      <a:endParaRPr lang="en-US"/>
                    </a:p>
                  </a:txBody>
                  <a:tcPr/>
                </a:tc>
              </a:tr>
              <a:tr h="35179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 </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Male</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Female</a:t>
                      </a:r>
                      <a:endParaRPr lang="en-US" sz="1800">
                        <a:latin typeface="Calibri"/>
                        <a:ea typeface="Calibri"/>
                        <a:cs typeface="Times New Roman"/>
                      </a:endParaRPr>
                    </a:p>
                  </a:txBody>
                  <a:tcPr marL="67945" marR="67945" marT="0" marB="0" anchor="b"/>
                </a:tc>
              </a:tr>
              <a:tr h="35179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16-25 yrs.</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2</a:t>
                      </a:r>
                      <a:endParaRPr lang="en-US" sz="1800">
                        <a:latin typeface="Calibri"/>
                        <a:ea typeface="Calibri"/>
                        <a:cs typeface="Times New Roman"/>
                      </a:endParaRPr>
                    </a:p>
                  </a:txBody>
                  <a:tcPr marL="67945" marR="67945" marT="0" marB="0" anchor="b"/>
                </a:tc>
              </a:tr>
              <a:tr h="35179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26-35 yrs.</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2</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2</a:t>
                      </a:r>
                      <a:endParaRPr lang="en-US" sz="1800">
                        <a:latin typeface="Calibri"/>
                        <a:ea typeface="Calibri"/>
                        <a:cs typeface="Times New Roman"/>
                      </a:endParaRPr>
                    </a:p>
                  </a:txBody>
                  <a:tcPr marL="67945" marR="67945" marT="0" marB="0" anchor="b"/>
                </a:tc>
              </a:tr>
              <a:tr h="35179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36-45 yrs.</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r>
              <a:tr h="35179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&gt; 45 yrs.</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r>
              <a:tr h="35179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Sub-total</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5</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6</a:t>
                      </a:r>
                      <a:endParaRPr lang="en-US" sz="1800">
                        <a:latin typeface="Calibri"/>
                        <a:ea typeface="Calibri"/>
                        <a:cs typeface="Times New Roman"/>
                      </a:endParaRPr>
                    </a:p>
                  </a:txBody>
                  <a:tcPr marL="67945" marR="67945" marT="0" marB="0" anchor="b"/>
                </a:tc>
              </a:tr>
              <a:tr h="351790">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Total</a:t>
                      </a:r>
                      <a:endParaRPr lang="en-US" sz="1800">
                        <a:latin typeface="Calibri"/>
                        <a:ea typeface="Calibri"/>
                        <a:cs typeface="Times New Roman"/>
                      </a:endParaRPr>
                    </a:p>
                  </a:txBody>
                  <a:tcPr marL="67945" marR="67945" marT="0" marB="0" anchor="b"/>
                </a:tc>
                <a:tc gridSpan="2">
                  <a:txBody>
                    <a:bodyPr/>
                    <a:lstStyle/>
                    <a:p>
                      <a:pPr marL="0" marR="0" algn="just">
                        <a:lnSpc>
                          <a:spcPct val="150000"/>
                        </a:lnSpc>
                        <a:spcBef>
                          <a:spcPts val="0"/>
                        </a:spcBef>
                        <a:spcAft>
                          <a:spcPts val="0"/>
                        </a:spcAft>
                      </a:pPr>
                      <a:r>
                        <a:rPr lang="en-US" sz="1800" dirty="0">
                          <a:solidFill>
                            <a:srgbClr val="000000"/>
                          </a:solidFill>
                          <a:latin typeface="Times New Roman"/>
                          <a:ea typeface="Times New Roman"/>
                          <a:cs typeface="Times New Roman"/>
                        </a:rPr>
                        <a:t>11</a:t>
                      </a:r>
                      <a:endParaRPr lang="en-US" sz="1800" dirty="0">
                        <a:latin typeface="Calibri"/>
                        <a:ea typeface="Calibri"/>
                        <a:cs typeface="Times New Roman"/>
                      </a:endParaRPr>
                    </a:p>
                  </a:txBody>
                  <a:tcPr marL="67945" marR="67945" marT="0" marB="0" anchor="b"/>
                </a:tc>
                <a:tc hMerge="1">
                  <a:txBody>
                    <a:bodyPr/>
                    <a:lstStyle/>
                    <a:p>
                      <a:endParaRPr lang="en-US"/>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Calibri" pitchFamily="34" charset="0"/>
                <a:cs typeface="Calibri" pitchFamily="34" charset="0"/>
              </a:rPr>
              <a:t>ABOUT RAJBHRA</a:t>
            </a:r>
            <a:endParaRPr lang="en-US" dirty="0">
              <a:latin typeface="Calibri" pitchFamily="34" charset="0"/>
              <a:cs typeface="Calibri" pitchFamily="34" charset="0"/>
            </a:endParaRPr>
          </a:p>
        </p:txBody>
      </p:sp>
      <p:sp>
        <p:nvSpPr>
          <p:cNvPr id="3" name="Content Placeholder 2"/>
          <p:cNvSpPr>
            <a:spLocks noGrp="1"/>
          </p:cNvSpPr>
          <p:nvPr>
            <p:ph sz="quarter" idx="1"/>
          </p:nvPr>
        </p:nvSpPr>
        <p:spPr/>
        <p:txBody>
          <a:bodyPr>
            <a:normAutofit/>
          </a:bodyPr>
          <a:lstStyle/>
          <a:p>
            <a:pPr>
              <a:buNone/>
            </a:pPr>
            <a:r>
              <a:rPr lang="en-US" sz="2000" b="1" dirty="0" smtClean="0"/>
              <a:t>                                “</a:t>
            </a:r>
            <a:r>
              <a:rPr lang="en-US" sz="2000" b="1" dirty="0"/>
              <a:t>Health at the Door-Step of All</a:t>
            </a:r>
            <a:r>
              <a:rPr lang="en-US" sz="2000" b="1" dirty="0" smtClean="0"/>
              <a:t>”</a:t>
            </a:r>
          </a:p>
          <a:p>
            <a:pPr>
              <a:buNone/>
            </a:pPr>
            <a:endParaRPr lang="en-US" sz="2000" b="1" dirty="0" smtClean="0"/>
          </a:p>
          <a:p>
            <a:pPr>
              <a:buNone/>
            </a:pPr>
            <a:endParaRPr lang="en-US" sz="2000" dirty="0"/>
          </a:p>
          <a:p>
            <a:pPr algn="just">
              <a:lnSpc>
                <a:spcPct val="150000"/>
              </a:lnSpc>
              <a:buNone/>
            </a:pPr>
            <a:r>
              <a:rPr lang="en-US" sz="2000" b="1" dirty="0"/>
              <a:t> 	</a:t>
            </a:r>
            <a:r>
              <a:rPr lang="en-US" sz="2000" dirty="0" err="1">
                <a:latin typeface="Calibri" pitchFamily="34" charset="0"/>
                <a:cs typeface="Calibri" pitchFamily="34" charset="0"/>
              </a:rPr>
              <a:t>Rajbhra</a:t>
            </a:r>
            <a:r>
              <a:rPr lang="en-US" sz="2000" dirty="0">
                <a:latin typeface="Calibri" pitchFamily="34" charset="0"/>
                <a:cs typeface="Calibri" pitchFamily="34" charset="0"/>
              </a:rPr>
              <a:t> is a private limited company which is registered under the </a:t>
            </a:r>
            <a:r>
              <a:rPr lang="en-US" sz="2000" b="1" dirty="0">
                <a:latin typeface="Calibri" pitchFamily="34" charset="0"/>
                <a:cs typeface="Calibri" pitchFamily="34" charset="0"/>
              </a:rPr>
              <a:t>Companies Act of 1956</a:t>
            </a:r>
            <a:r>
              <a:rPr lang="en-US" sz="2000" dirty="0">
                <a:latin typeface="Calibri" pitchFamily="34" charset="0"/>
                <a:cs typeface="Calibri" pitchFamily="34" charset="0"/>
              </a:rPr>
              <a:t>, and runs on the name of </a:t>
            </a:r>
            <a:r>
              <a:rPr lang="en-US" sz="2000" b="1" dirty="0" err="1">
                <a:latin typeface="Calibri" pitchFamily="34" charset="0"/>
                <a:cs typeface="Calibri" pitchFamily="34" charset="0"/>
              </a:rPr>
              <a:t>Rajbhra</a:t>
            </a:r>
            <a:r>
              <a:rPr lang="en-US" sz="2000" b="1" dirty="0">
                <a:latin typeface="Calibri" pitchFamily="34" charset="0"/>
                <a:cs typeface="Calibri" pitchFamily="34" charset="0"/>
              </a:rPr>
              <a:t> Medicare Private </a:t>
            </a:r>
            <a:r>
              <a:rPr lang="en-US" sz="2000" b="1" dirty="0" smtClean="0">
                <a:latin typeface="Calibri" pitchFamily="34" charset="0"/>
                <a:cs typeface="Calibri" pitchFamily="34" charset="0"/>
              </a:rPr>
              <a:t>Limited</a:t>
            </a:r>
            <a:r>
              <a:rPr lang="en-US" sz="2000" dirty="0" smtClean="0">
                <a:latin typeface="Calibri" pitchFamily="34" charset="0"/>
                <a:cs typeface="Calibri" pitchFamily="34" charset="0"/>
              </a:rPr>
              <a:t>.</a:t>
            </a:r>
          </a:p>
          <a:p>
            <a:pPr algn="just">
              <a:lnSpc>
                <a:spcPct val="150000"/>
              </a:lnSpc>
              <a:buNone/>
            </a:pPr>
            <a:r>
              <a:rPr lang="en-US" sz="2000" dirty="0" smtClean="0">
                <a:latin typeface="Calibri" pitchFamily="34" charset="0"/>
                <a:cs typeface="Calibri" pitchFamily="34" charset="0"/>
              </a:rPr>
              <a:t>      The </a:t>
            </a:r>
            <a:r>
              <a:rPr lang="en-US" sz="2000" dirty="0">
                <a:latin typeface="Calibri" pitchFamily="34" charset="0"/>
                <a:cs typeface="Calibri" pitchFamily="34" charset="0"/>
              </a:rPr>
              <a:t>Registered Office </a:t>
            </a:r>
            <a:r>
              <a:rPr lang="en-US" sz="2000" dirty="0" smtClean="0">
                <a:latin typeface="Calibri" pitchFamily="34" charset="0"/>
                <a:cs typeface="Calibri" pitchFamily="34" charset="0"/>
              </a:rPr>
              <a:t>of the company runs in New Delhi.</a:t>
            </a:r>
            <a:endParaRPr lang="en-US" sz="2000" dirty="0">
              <a:latin typeface="Calibri" pitchFamily="34" charset="0"/>
              <a:cs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 </a:t>
            </a:r>
            <a:r>
              <a:rPr lang="en-US" sz="2400" b="1" dirty="0"/>
              <a:t>Number of people who came to ARV ( </a:t>
            </a:r>
            <a:r>
              <a:rPr lang="en-US" sz="2400" b="1" dirty="0" err="1"/>
              <a:t>Arogaya</a:t>
            </a:r>
            <a:r>
              <a:rPr lang="en-US" sz="2400" b="1" dirty="0"/>
              <a:t> </a:t>
            </a:r>
            <a:r>
              <a:rPr lang="en-US" sz="2400" b="1" dirty="0" err="1"/>
              <a:t>Rath</a:t>
            </a:r>
            <a:r>
              <a:rPr lang="en-US" sz="2400" b="1" dirty="0"/>
              <a:t> </a:t>
            </a:r>
            <a:r>
              <a:rPr lang="en-US" sz="2400" b="1" dirty="0" err="1"/>
              <a:t>Vahan</a:t>
            </a:r>
            <a:r>
              <a:rPr lang="en-US" sz="2400" b="1" dirty="0"/>
              <a:t>) for Tuberculosis Treatment</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533400" y="2372360"/>
          <a:ext cx="8232774" cy="3291840"/>
        </p:xfrm>
        <a:graphic>
          <a:graphicData uri="http://schemas.openxmlformats.org/drawingml/2006/table">
            <a:tbl>
              <a:tblPr firstRow="1" bandRow="1">
                <a:tableStyleId>{5C22544A-7EE6-4342-B048-85BDC9FD1C3A}</a:tableStyleId>
              </a:tblPr>
              <a:tblGrid>
                <a:gridCol w="2744258"/>
                <a:gridCol w="2744258"/>
                <a:gridCol w="2744258"/>
              </a:tblGrid>
              <a:tr h="351155">
                <a:tc>
                  <a:txBody>
                    <a:bodyPr/>
                    <a:lstStyle/>
                    <a:p>
                      <a:pPr marL="0" marR="0" algn="just">
                        <a:lnSpc>
                          <a:spcPct val="150000"/>
                        </a:lnSpc>
                        <a:spcBef>
                          <a:spcPts val="0"/>
                        </a:spcBef>
                        <a:spcAft>
                          <a:spcPts val="0"/>
                        </a:spcAft>
                      </a:pPr>
                      <a:r>
                        <a:rPr lang="en-US" sz="1800" dirty="0">
                          <a:solidFill>
                            <a:srgbClr val="000000"/>
                          </a:solidFill>
                          <a:latin typeface="Times New Roman"/>
                          <a:ea typeface="Times New Roman"/>
                          <a:cs typeface="Times New Roman"/>
                        </a:rPr>
                        <a:t>Age (Years)</a:t>
                      </a:r>
                      <a:endParaRPr lang="en-US" sz="1800" dirty="0">
                        <a:latin typeface="Calibri"/>
                        <a:ea typeface="Calibri"/>
                        <a:cs typeface="Times New Roman"/>
                      </a:endParaRPr>
                    </a:p>
                  </a:txBody>
                  <a:tcPr marL="67945" marR="67945" marT="0" marB="0" anchor="b"/>
                </a:tc>
                <a:tc gridSpan="2">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Tuberculosis Treatment</a:t>
                      </a:r>
                      <a:endParaRPr lang="en-US" sz="1800">
                        <a:latin typeface="Calibri"/>
                        <a:ea typeface="Calibri"/>
                        <a:cs typeface="Times New Roman"/>
                      </a:endParaRPr>
                    </a:p>
                  </a:txBody>
                  <a:tcPr marL="67945" marR="67945" marT="0" marB="0" anchor="b"/>
                </a:tc>
                <a:tc hMerge="1">
                  <a:txBody>
                    <a:bodyPr/>
                    <a:lstStyle/>
                    <a:p>
                      <a:endParaRPr lang="en-US"/>
                    </a:p>
                  </a:txBody>
                  <a:tcPr/>
                </a:tc>
              </a:tr>
              <a:tr h="351155">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 </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Male</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Female</a:t>
                      </a:r>
                      <a:endParaRPr lang="en-US" sz="1800">
                        <a:latin typeface="Calibri"/>
                        <a:ea typeface="Calibri"/>
                        <a:cs typeface="Times New Roman"/>
                      </a:endParaRPr>
                    </a:p>
                  </a:txBody>
                  <a:tcPr marL="67945" marR="67945" marT="0" marB="0" anchor="b"/>
                </a:tc>
              </a:tr>
              <a:tr h="351155">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16-25 yrs.</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0</a:t>
                      </a:r>
                      <a:endParaRPr lang="en-US" sz="1800">
                        <a:latin typeface="Calibri"/>
                        <a:ea typeface="Calibri"/>
                        <a:cs typeface="Times New Roman"/>
                      </a:endParaRPr>
                    </a:p>
                  </a:txBody>
                  <a:tcPr marL="67945" marR="67945" marT="0" marB="0" anchor="b"/>
                </a:tc>
              </a:tr>
              <a:tr h="351155">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26-35 yrs.</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0</a:t>
                      </a:r>
                      <a:endParaRPr lang="en-US" sz="1800">
                        <a:latin typeface="Calibri"/>
                        <a:ea typeface="Calibri"/>
                        <a:cs typeface="Times New Roman"/>
                      </a:endParaRPr>
                    </a:p>
                  </a:txBody>
                  <a:tcPr marL="67945" marR="67945" marT="0" marB="0" anchor="b"/>
                </a:tc>
              </a:tr>
              <a:tr h="351155">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36-45 yrs.</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0</a:t>
                      </a:r>
                      <a:endParaRPr lang="en-US" sz="1800">
                        <a:latin typeface="Calibri"/>
                        <a:ea typeface="Calibri"/>
                        <a:cs typeface="Times New Roman"/>
                      </a:endParaRPr>
                    </a:p>
                  </a:txBody>
                  <a:tcPr marL="67945" marR="67945" marT="0" marB="0" anchor="b"/>
                </a:tc>
              </a:tr>
              <a:tr h="351155">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&gt; 45 yrs.</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0</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r>
              <a:tr h="351155">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Sub-total</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3</a:t>
                      </a:r>
                      <a:endParaRPr lang="en-US" sz="1800">
                        <a:latin typeface="Calibri"/>
                        <a:ea typeface="Calibri"/>
                        <a:cs typeface="Times New Roman"/>
                      </a:endParaRPr>
                    </a:p>
                  </a:txBody>
                  <a:tcPr marL="67945" marR="67945" marT="0" marB="0" anchor="b"/>
                </a:tc>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1</a:t>
                      </a:r>
                      <a:endParaRPr lang="en-US" sz="1800">
                        <a:latin typeface="Calibri"/>
                        <a:ea typeface="Calibri"/>
                        <a:cs typeface="Times New Roman"/>
                      </a:endParaRPr>
                    </a:p>
                  </a:txBody>
                  <a:tcPr marL="67945" marR="67945" marT="0" marB="0" anchor="b"/>
                </a:tc>
              </a:tr>
              <a:tr h="351155">
                <a:tc>
                  <a:txBody>
                    <a:bodyPr/>
                    <a:lstStyle/>
                    <a:p>
                      <a:pPr marL="0" marR="0" algn="just">
                        <a:lnSpc>
                          <a:spcPct val="150000"/>
                        </a:lnSpc>
                        <a:spcBef>
                          <a:spcPts val="0"/>
                        </a:spcBef>
                        <a:spcAft>
                          <a:spcPts val="0"/>
                        </a:spcAft>
                      </a:pPr>
                      <a:r>
                        <a:rPr lang="en-US" sz="1800">
                          <a:solidFill>
                            <a:srgbClr val="000000"/>
                          </a:solidFill>
                          <a:latin typeface="Times New Roman"/>
                          <a:ea typeface="Times New Roman"/>
                          <a:cs typeface="Times New Roman"/>
                        </a:rPr>
                        <a:t>Total</a:t>
                      </a:r>
                      <a:endParaRPr lang="en-US" sz="1800">
                        <a:latin typeface="Calibri"/>
                        <a:ea typeface="Calibri"/>
                        <a:cs typeface="Times New Roman"/>
                      </a:endParaRPr>
                    </a:p>
                  </a:txBody>
                  <a:tcPr marL="67945" marR="67945" marT="0" marB="0" anchor="b"/>
                </a:tc>
                <a:tc gridSpan="2">
                  <a:txBody>
                    <a:bodyPr/>
                    <a:lstStyle/>
                    <a:p>
                      <a:pPr marL="0" marR="0" algn="just">
                        <a:lnSpc>
                          <a:spcPct val="150000"/>
                        </a:lnSpc>
                        <a:spcBef>
                          <a:spcPts val="0"/>
                        </a:spcBef>
                        <a:spcAft>
                          <a:spcPts val="0"/>
                        </a:spcAft>
                      </a:pPr>
                      <a:r>
                        <a:rPr lang="en-US" sz="1800" dirty="0">
                          <a:solidFill>
                            <a:srgbClr val="000000"/>
                          </a:solidFill>
                          <a:latin typeface="Times New Roman"/>
                          <a:ea typeface="Times New Roman"/>
                          <a:cs typeface="Times New Roman"/>
                        </a:rPr>
                        <a:t>4</a:t>
                      </a:r>
                      <a:endParaRPr lang="en-US" sz="1800" dirty="0">
                        <a:latin typeface="Calibri"/>
                        <a:ea typeface="Calibri"/>
                        <a:cs typeface="Times New Roman"/>
                      </a:endParaRPr>
                    </a:p>
                  </a:txBody>
                  <a:tcPr marL="67945" marR="67945" marT="0" marB="0" anchor="b"/>
                </a:tc>
                <a:tc hMerge="1">
                  <a:txBody>
                    <a:bodyPr/>
                    <a:lstStyle/>
                    <a:p>
                      <a:endParaRPr lang="en-US"/>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 Respondents </a:t>
            </a:r>
            <a:r>
              <a:rPr lang="en-US" sz="2400" b="1" dirty="0"/>
              <a:t>who utilized one or more service when they visited the ARV (</a:t>
            </a:r>
            <a:r>
              <a:rPr lang="en-US" sz="2400" b="1" dirty="0" err="1"/>
              <a:t>Arogaya</a:t>
            </a:r>
            <a:r>
              <a:rPr lang="en-US" sz="2400" b="1" dirty="0"/>
              <a:t> </a:t>
            </a:r>
            <a:r>
              <a:rPr lang="en-US" sz="2400" b="1" dirty="0" err="1"/>
              <a:t>Rath</a:t>
            </a:r>
            <a:r>
              <a:rPr lang="en-US" sz="2400" b="1" dirty="0"/>
              <a:t> </a:t>
            </a:r>
            <a:r>
              <a:rPr lang="en-US" sz="2400" b="1" dirty="0" err="1"/>
              <a:t>Vahan</a:t>
            </a:r>
            <a:r>
              <a:rPr lang="en-US" sz="2400" b="1" dirty="0"/>
              <a:t>)</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000" b="1" dirty="0" smtClean="0"/>
              <a:t> </a:t>
            </a:r>
            <a:r>
              <a:rPr lang="en-US" sz="2000" b="1" dirty="0"/>
              <a:t>Represents the percentage of respondents who </a:t>
            </a:r>
            <a:r>
              <a:rPr lang="en-US" sz="2000" b="1" dirty="0" err="1"/>
              <a:t>wereSeen</a:t>
            </a:r>
            <a:r>
              <a:rPr lang="en-US" sz="2000" b="1" dirty="0"/>
              <a:t> by Doctor or Support Staff when they first visited the ARV (</a:t>
            </a:r>
            <a:r>
              <a:rPr lang="en-US" sz="2000" b="1" dirty="0" err="1"/>
              <a:t>Arogaya</a:t>
            </a:r>
            <a:r>
              <a:rPr lang="en-US" sz="2000" b="1" dirty="0"/>
              <a:t> </a:t>
            </a:r>
            <a:r>
              <a:rPr lang="en-US" sz="2000" b="1" dirty="0" err="1"/>
              <a:t>Rath</a:t>
            </a:r>
            <a:r>
              <a:rPr lang="en-US" sz="2000" b="1" dirty="0"/>
              <a:t> </a:t>
            </a:r>
            <a:r>
              <a:rPr lang="en-US" sz="2000" b="1" dirty="0" err="1"/>
              <a:t>Vahan</a:t>
            </a:r>
            <a:r>
              <a:rPr lang="en-US" sz="2000" b="1" dirty="0"/>
              <a:t>)</a:t>
            </a:r>
            <a:r>
              <a:rPr lang="en-US" sz="2000" dirty="0"/>
              <a:t/>
            </a:r>
            <a:br>
              <a:rPr lang="en-US" sz="2000" dirty="0"/>
            </a:br>
            <a:endParaRPr lang="en-US" sz="20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Represents </a:t>
            </a:r>
            <a:r>
              <a:rPr lang="en-US" sz="2400" b="1" dirty="0"/>
              <a:t>the response of respondents against the medicines that were issued on time or not</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 Response </a:t>
            </a:r>
            <a:r>
              <a:rPr lang="en-US" sz="2400" b="1" dirty="0"/>
              <a:t>of the respondents regarding their health needs were catered on time or not</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000" b="1" dirty="0" smtClean="0"/>
              <a:t>Response </a:t>
            </a:r>
            <a:r>
              <a:rPr lang="en-US" sz="2000" b="1" dirty="0"/>
              <a:t>of the respondents regarding the services were available at the time they visited ARV (</a:t>
            </a:r>
            <a:r>
              <a:rPr lang="en-US" sz="2000" b="1" dirty="0" err="1"/>
              <a:t>Arogaya</a:t>
            </a:r>
            <a:r>
              <a:rPr lang="en-US" sz="2000" b="1" dirty="0"/>
              <a:t> </a:t>
            </a:r>
            <a:r>
              <a:rPr lang="en-US" sz="2000" b="1" dirty="0" err="1"/>
              <a:t>Rath</a:t>
            </a:r>
            <a:r>
              <a:rPr lang="en-US" sz="2000" b="1" dirty="0"/>
              <a:t> </a:t>
            </a:r>
            <a:r>
              <a:rPr lang="en-US" sz="2000" b="1" dirty="0" err="1"/>
              <a:t>Vahan</a:t>
            </a:r>
            <a:r>
              <a:rPr lang="en-US" sz="2000" b="1" dirty="0"/>
              <a:t>)</a:t>
            </a:r>
            <a:r>
              <a:rPr lang="en-US" sz="2000" dirty="0"/>
              <a:t/>
            </a:r>
            <a:br>
              <a:rPr lang="en-US" sz="2000" dirty="0"/>
            </a:br>
            <a:endParaRPr lang="en-US" sz="20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000" b="1" dirty="0" smtClean="0"/>
              <a:t> Response </a:t>
            </a:r>
            <a:r>
              <a:rPr lang="en-US" sz="2000" b="1" dirty="0"/>
              <a:t>of the respondents against the satisfaction they had  with the services provided by the ARV ( </a:t>
            </a:r>
            <a:r>
              <a:rPr lang="en-US" sz="2000" b="1" dirty="0" err="1"/>
              <a:t>Arogaya</a:t>
            </a:r>
            <a:r>
              <a:rPr lang="en-US" sz="2000" b="1" dirty="0"/>
              <a:t> </a:t>
            </a:r>
            <a:r>
              <a:rPr lang="en-US" sz="2000" b="1" dirty="0" err="1"/>
              <a:t>Rath</a:t>
            </a:r>
            <a:r>
              <a:rPr lang="en-US" sz="2000" b="1" dirty="0"/>
              <a:t> </a:t>
            </a:r>
            <a:r>
              <a:rPr lang="en-US" sz="2000" b="1" dirty="0" err="1"/>
              <a:t>Vahan</a:t>
            </a:r>
            <a:r>
              <a:rPr lang="en-US" sz="2000" b="1" dirty="0"/>
              <a:t>)</a:t>
            </a:r>
            <a:r>
              <a:rPr lang="en-US" sz="2000" dirty="0"/>
              <a:t/>
            </a:r>
            <a:br>
              <a:rPr lang="en-US" sz="2000" dirty="0"/>
            </a:br>
            <a:endParaRPr lang="en-US" sz="20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Behavior </a:t>
            </a:r>
            <a:r>
              <a:rPr lang="en-US" sz="2400" b="1" dirty="0"/>
              <a:t>of the staff of ARV (</a:t>
            </a:r>
            <a:r>
              <a:rPr lang="en-US" sz="2400" b="1" dirty="0" err="1"/>
              <a:t>Arogaya</a:t>
            </a:r>
            <a:r>
              <a:rPr lang="en-US" sz="2400" b="1" dirty="0"/>
              <a:t> </a:t>
            </a:r>
            <a:r>
              <a:rPr lang="en-US" sz="2400" b="1" dirty="0" err="1"/>
              <a:t>Rath</a:t>
            </a:r>
            <a:r>
              <a:rPr lang="en-US" sz="2400" b="1" dirty="0"/>
              <a:t> </a:t>
            </a:r>
            <a:r>
              <a:rPr lang="en-US" sz="2400" b="1" dirty="0" err="1"/>
              <a:t>Vahan</a:t>
            </a:r>
            <a:r>
              <a:rPr lang="en-US" sz="2400" b="1" dirty="0"/>
              <a:t>)</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smtClean="0"/>
              <a:t> </a:t>
            </a:r>
            <a:r>
              <a:rPr lang="en-US" sz="2400" b="1" dirty="0"/>
              <a:t>A</a:t>
            </a:r>
            <a:r>
              <a:rPr lang="en-US" sz="2400" b="1" dirty="0" smtClean="0"/>
              <a:t>wareness </a:t>
            </a:r>
            <a:r>
              <a:rPr lang="en-US" sz="2400" b="1" dirty="0"/>
              <a:t>the respondents had about ARV( </a:t>
            </a:r>
            <a:r>
              <a:rPr lang="en-US" sz="2400" b="1" dirty="0" err="1"/>
              <a:t>Arogaya</a:t>
            </a:r>
            <a:r>
              <a:rPr lang="en-US" sz="2400" b="1" dirty="0"/>
              <a:t> </a:t>
            </a:r>
            <a:r>
              <a:rPr lang="en-US" sz="2400" b="1" dirty="0" err="1"/>
              <a:t>Rath</a:t>
            </a:r>
            <a:r>
              <a:rPr lang="en-US" sz="2400" b="1" dirty="0"/>
              <a:t> </a:t>
            </a:r>
            <a:r>
              <a:rPr lang="en-US" sz="2400" b="1" dirty="0" err="1"/>
              <a:t>Vahan</a:t>
            </a:r>
            <a:r>
              <a:rPr lang="en-US" sz="2400" b="1" dirty="0"/>
              <a:t>) visits and work</a:t>
            </a:r>
            <a:r>
              <a:rPr lang="en-US" sz="2400" dirty="0"/>
              <a:t/>
            </a:r>
            <a:br>
              <a:rPr lang="en-US" sz="2400" dirty="0"/>
            </a:br>
            <a:endParaRPr lang="en-US" sz="2400" dirty="0"/>
          </a:p>
        </p:txBody>
      </p:sp>
      <p:graphicFrame>
        <p:nvGraphicFramePr>
          <p:cNvPr id="4" name="Content Placeholder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sz="quarter" idx="1"/>
          </p:nvPr>
        </p:nvSpPr>
        <p:spPr/>
        <p:txBody>
          <a:bodyPr>
            <a:normAutofit lnSpcReduction="10000"/>
          </a:bodyPr>
          <a:lstStyle/>
          <a:p>
            <a:pPr algn="just"/>
            <a:r>
              <a:rPr lang="en-US" sz="2000" b="1" dirty="0">
                <a:latin typeface="Calibri" pitchFamily="34" charset="0"/>
                <a:cs typeface="Calibri" pitchFamily="34" charset="0"/>
              </a:rPr>
              <a:t>The services attracted females most probably because of the kind of services offered, antenatal care, family planning, post-natal care and </a:t>
            </a:r>
            <a:r>
              <a:rPr lang="en-US" sz="2000" b="1" dirty="0" smtClean="0">
                <a:latin typeface="Calibri" pitchFamily="34" charset="0"/>
                <a:cs typeface="Calibri" pitchFamily="34" charset="0"/>
              </a:rPr>
              <a:t>immunization.</a:t>
            </a:r>
          </a:p>
          <a:p>
            <a:pPr algn="just"/>
            <a:endParaRPr lang="en-US" sz="2000" b="1" dirty="0" smtClean="0">
              <a:latin typeface="Calibri" pitchFamily="34" charset="0"/>
              <a:cs typeface="Calibri" pitchFamily="34" charset="0"/>
            </a:endParaRPr>
          </a:p>
          <a:p>
            <a:pPr algn="just"/>
            <a:r>
              <a:rPr lang="en-US" sz="2000" b="1" dirty="0">
                <a:latin typeface="Calibri" pitchFamily="34" charset="0"/>
                <a:cs typeface="Calibri" pitchFamily="34" charset="0"/>
              </a:rPr>
              <a:t>It was also seen that majority of the respondents were APL </a:t>
            </a:r>
            <a:r>
              <a:rPr lang="en-US" sz="2000" b="1" dirty="0" smtClean="0">
                <a:latin typeface="Calibri" pitchFamily="34" charset="0"/>
                <a:cs typeface="Calibri" pitchFamily="34" charset="0"/>
              </a:rPr>
              <a:t>and </a:t>
            </a:r>
            <a:r>
              <a:rPr lang="en-US" sz="2000" b="1" dirty="0">
                <a:latin typeface="Calibri" pitchFamily="34" charset="0"/>
                <a:cs typeface="Calibri" pitchFamily="34" charset="0"/>
              </a:rPr>
              <a:t>the BPL category were less in </a:t>
            </a:r>
            <a:r>
              <a:rPr lang="en-US" sz="2000" b="1" dirty="0" smtClean="0">
                <a:latin typeface="Calibri" pitchFamily="34" charset="0"/>
                <a:cs typeface="Calibri" pitchFamily="34" charset="0"/>
              </a:rPr>
              <a:t>number.</a:t>
            </a:r>
          </a:p>
          <a:p>
            <a:pPr algn="just">
              <a:buNone/>
            </a:pPr>
            <a:endParaRPr lang="en-US" sz="2000" b="1" dirty="0" smtClean="0">
              <a:latin typeface="Calibri" pitchFamily="34" charset="0"/>
              <a:cs typeface="Calibri" pitchFamily="34" charset="0"/>
            </a:endParaRPr>
          </a:p>
          <a:p>
            <a:pPr algn="just"/>
            <a:r>
              <a:rPr lang="en-US" sz="2000" b="1" dirty="0">
                <a:latin typeface="Calibri" pitchFamily="34" charset="0"/>
                <a:cs typeface="Calibri" pitchFamily="34" charset="0"/>
              </a:rPr>
              <a:t>The study showed that in terms of distance, ARV (</a:t>
            </a:r>
            <a:r>
              <a:rPr lang="en-US" sz="2000" b="1" dirty="0" err="1">
                <a:latin typeface="Calibri" pitchFamily="34" charset="0"/>
                <a:cs typeface="Calibri" pitchFamily="34" charset="0"/>
              </a:rPr>
              <a:t>Arogaya</a:t>
            </a:r>
            <a:r>
              <a:rPr lang="en-US" sz="2000" b="1" dirty="0">
                <a:latin typeface="Calibri" pitchFamily="34" charset="0"/>
                <a:cs typeface="Calibri" pitchFamily="34" charset="0"/>
              </a:rPr>
              <a:t> </a:t>
            </a:r>
            <a:r>
              <a:rPr lang="en-US" sz="2000" b="1" dirty="0" err="1">
                <a:latin typeface="Calibri" pitchFamily="34" charset="0"/>
                <a:cs typeface="Calibri" pitchFamily="34" charset="0"/>
              </a:rPr>
              <a:t>Rath</a:t>
            </a:r>
            <a:r>
              <a:rPr lang="en-US" sz="2000" b="1" dirty="0">
                <a:latin typeface="Calibri" pitchFamily="34" charset="0"/>
                <a:cs typeface="Calibri" pitchFamily="34" charset="0"/>
              </a:rPr>
              <a:t> </a:t>
            </a:r>
            <a:r>
              <a:rPr lang="en-US" sz="2000" b="1" dirty="0" err="1">
                <a:latin typeface="Calibri" pitchFamily="34" charset="0"/>
                <a:cs typeface="Calibri" pitchFamily="34" charset="0"/>
              </a:rPr>
              <a:t>Vahan</a:t>
            </a:r>
            <a:r>
              <a:rPr lang="en-US" sz="2000" b="1" dirty="0">
                <a:latin typeface="Calibri" pitchFamily="34" charset="0"/>
                <a:cs typeface="Calibri" pitchFamily="34" charset="0"/>
              </a:rPr>
              <a:t>), was accessible to most of the respondents as most of the respondents lived within less than one km</a:t>
            </a:r>
            <a:r>
              <a:rPr lang="en-US" sz="2000" b="1" dirty="0" smtClean="0">
                <a:latin typeface="Calibri" pitchFamily="34" charset="0"/>
                <a:cs typeface="Calibri" pitchFamily="34" charset="0"/>
              </a:rPr>
              <a:t>.</a:t>
            </a:r>
          </a:p>
          <a:p>
            <a:pPr algn="just">
              <a:buNone/>
            </a:pPr>
            <a:endParaRPr lang="en-US" sz="2000" b="1" dirty="0" smtClean="0">
              <a:latin typeface="Calibri" pitchFamily="34" charset="0"/>
              <a:cs typeface="Calibri" pitchFamily="34" charset="0"/>
            </a:endParaRPr>
          </a:p>
          <a:p>
            <a:pPr algn="just"/>
            <a:r>
              <a:rPr lang="en-US" sz="2000" b="1" dirty="0">
                <a:latin typeface="Calibri" pitchFamily="34" charset="0"/>
                <a:cs typeface="Calibri" pitchFamily="34" charset="0"/>
              </a:rPr>
              <a:t>The study revealed that all the services provided by the ARV (</a:t>
            </a:r>
            <a:r>
              <a:rPr lang="en-US" sz="2000" b="1" dirty="0" err="1">
                <a:latin typeface="Calibri" pitchFamily="34" charset="0"/>
                <a:cs typeface="Calibri" pitchFamily="34" charset="0"/>
              </a:rPr>
              <a:t>Arogaya</a:t>
            </a:r>
            <a:r>
              <a:rPr lang="en-US" sz="2000" b="1" dirty="0">
                <a:latin typeface="Calibri" pitchFamily="34" charset="0"/>
                <a:cs typeface="Calibri" pitchFamily="34" charset="0"/>
              </a:rPr>
              <a:t> </a:t>
            </a:r>
            <a:r>
              <a:rPr lang="en-US" sz="2000" b="1" dirty="0" err="1">
                <a:latin typeface="Calibri" pitchFamily="34" charset="0"/>
                <a:cs typeface="Calibri" pitchFamily="34" charset="0"/>
              </a:rPr>
              <a:t>Rath</a:t>
            </a:r>
            <a:r>
              <a:rPr lang="en-US" sz="2000" b="1" dirty="0">
                <a:latin typeface="Calibri" pitchFamily="34" charset="0"/>
                <a:cs typeface="Calibri" pitchFamily="34" charset="0"/>
              </a:rPr>
              <a:t> </a:t>
            </a:r>
            <a:r>
              <a:rPr lang="en-US" sz="2000" b="1" dirty="0" err="1">
                <a:latin typeface="Calibri" pitchFamily="34" charset="0"/>
                <a:cs typeface="Calibri" pitchFamily="34" charset="0"/>
              </a:rPr>
              <a:t>Vahan</a:t>
            </a:r>
            <a:r>
              <a:rPr lang="en-US" sz="2000" b="1" dirty="0">
                <a:latin typeface="Calibri" pitchFamily="34" charset="0"/>
                <a:cs typeface="Calibri" pitchFamily="34" charset="0"/>
              </a:rPr>
              <a:t>) were utilized i.e. family planning, curative, diagnostic and immunization.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pitchFamily="34" charset="0"/>
                <a:cs typeface="Calibri" pitchFamily="34" charset="0"/>
              </a:rPr>
              <a:t>INTRODUCTION</a:t>
            </a:r>
            <a:endParaRPr lang="en-US" dirty="0">
              <a:latin typeface="Calibri" pitchFamily="34" charset="0"/>
              <a:cs typeface="Calibri" pitchFamily="34" charset="0"/>
            </a:endParaRPr>
          </a:p>
        </p:txBody>
      </p:sp>
      <p:sp>
        <p:nvSpPr>
          <p:cNvPr id="3" name="Content Placeholder 2"/>
          <p:cNvSpPr>
            <a:spLocks noGrp="1"/>
          </p:cNvSpPr>
          <p:nvPr>
            <p:ph sz="quarter" idx="1"/>
          </p:nvPr>
        </p:nvSpPr>
        <p:spPr/>
        <p:txBody>
          <a:bodyPr>
            <a:normAutofit/>
          </a:bodyPr>
          <a:lstStyle/>
          <a:p>
            <a:pPr>
              <a:buNone/>
            </a:pPr>
            <a:r>
              <a:rPr lang="en-US" sz="2000" dirty="0" smtClean="0"/>
              <a:t>     </a:t>
            </a:r>
            <a:r>
              <a:rPr lang="en-US" sz="2000" dirty="0" err="1" smtClean="0"/>
              <a:t>Rajbhra</a:t>
            </a:r>
            <a:r>
              <a:rPr lang="en-US" sz="2000" dirty="0" smtClean="0"/>
              <a:t> ARV (</a:t>
            </a:r>
            <a:r>
              <a:rPr lang="en-US" sz="2000" dirty="0" err="1" smtClean="0"/>
              <a:t>Arogaya</a:t>
            </a:r>
            <a:r>
              <a:rPr lang="en-US" sz="2000" dirty="0" smtClean="0"/>
              <a:t> </a:t>
            </a:r>
            <a:r>
              <a:rPr lang="en-US" sz="2000" dirty="0" err="1" smtClean="0"/>
              <a:t>Rath</a:t>
            </a:r>
            <a:r>
              <a:rPr lang="en-US" sz="2000" dirty="0" smtClean="0"/>
              <a:t> </a:t>
            </a:r>
            <a:r>
              <a:rPr lang="en-US" sz="2000" dirty="0" err="1" smtClean="0"/>
              <a:t>Vahan</a:t>
            </a:r>
            <a:r>
              <a:rPr lang="en-US" sz="2000" dirty="0" smtClean="0"/>
              <a:t>) is a PPP (Public Private Partnership) venture which deliver Primary Healthcare to the masses.</a:t>
            </a:r>
          </a:p>
          <a:p>
            <a:pPr>
              <a:buNone/>
            </a:pPr>
            <a:r>
              <a:rPr lang="en-US" sz="2000" dirty="0"/>
              <a:t> </a:t>
            </a:r>
            <a:r>
              <a:rPr lang="en-US" sz="2000" dirty="0" smtClean="0"/>
              <a:t>    </a:t>
            </a:r>
            <a:r>
              <a:rPr lang="en-US" sz="2000" b="1" dirty="0" smtClean="0"/>
              <a:t> Services being provided by ARV (</a:t>
            </a:r>
            <a:r>
              <a:rPr lang="en-US" sz="2000" b="1" dirty="0" err="1" smtClean="0"/>
              <a:t>Arogaya</a:t>
            </a:r>
            <a:r>
              <a:rPr lang="en-US" sz="2000" b="1" dirty="0" smtClean="0"/>
              <a:t> </a:t>
            </a:r>
            <a:r>
              <a:rPr lang="en-US" sz="2000" b="1" dirty="0" err="1" smtClean="0"/>
              <a:t>Rath</a:t>
            </a:r>
            <a:r>
              <a:rPr lang="en-US" sz="2000" b="1" dirty="0" smtClean="0"/>
              <a:t> </a:t>
            </a:r>
            <a:r>
              <a:rPr lang="en-US" sz="2000" b="1" dirty="0" err="1" smtClean="0"/>
              <a:t>Vahan</a:t>
            </a:r>
            <a:r>
              <a:rPr lang="en-US" sz="2000" b="1" dirty="0" smtClean="0"/>
              <a:t>)</a:t>
            </a:r>
          </a:p>
          <a:p>
            <a:r>
              <a:rPr lang="en-US" sz="2000" dirty="0" smtClean="0"/>
              <a:t>Curative services</a:t>
            </a:r>
          </a:p>
          <a:p>
            <a:r>
              <a:rPr lang="en-US" sz="2000" dirty="0" smtClean="0"/>
              <a:t>RCH services</a:t>
            </a:r>
          </a:p>
          <a:p>
            <a:r>
              <a:rPr lang="en-US" sz="2000" dirty="0" smtClean="0"/>
              <a:t>Family planning services</a:t>
            </a:r>
          </a:p>
          <a:p>
            <a:r>
              <a:rPr lang="en-US" sz="2000" dirty="0" smtClean="0"/>
              <a:t>Diagnostic services</a:t>
            </a:r>
          </a:p>
          <a:p>
            <a:r>
              <a:rPr lang="en-US" sz="2000" dirty="0" smtClean="0"/>
              <a:t>IEC &amp; BCC activities</a:t>
            </a:r>
          </a:p>
          <a:p>
            <a:r>
              <a:rPr lang="en-US" sz="2000" dirty="0" smtClean="0"/>
              <a:t>Testing for HIV/AIDS</a:t>
            </a:r>
          </a:p>
          <a:p>
            <a:r>
              <a:rPr lang="en-US" sz="2000" dirty="0" smtClean="0"/>
              <a:t>Counseling</a:t>
            </a:r>
            <a:endParaRPr lang="en-US"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sp>
        <p:nvSpPr>
          <p:cNvPr id="3" name="Content Placeholder 2"/>
          <p:cNvSpPr>
            <a:spLocks noGrp="1"/>
          </p:cNvSpPr>
          <p:nvPr>
            <p:ph sz="quarter" idx="1"/>
          </p:nvPr>
        </p:nvSpPr>
        <p:spPr/>
        <p:txBody>
          <a:bodyPr>
            <a:normAutofit fontScale="92500" lnSpcReduction="20000"/>
          </a:bodyPr>
          <a:lstStyle/>
          <a:p>
            <a:pPr algn="just">
              <a:lnSpc>
                <a:spcPct val="200000"/>
              </a:lnSpc>
            </a:pPr>
            <a:r>
              <a:rPr lang="en-US" sz="1800" b="1" dirty="0" smtClean="0"/>
              <a:t> </a:t>
            </a:r>
            <a:r>
              <a:rPr lang="en-US" sz="2000" b="1" dirty="0" smtClean="0">
                <a:latin typeface="Calibri" pitchFamily="34" charset="0"/>
                <a:cs typeface="Calibri" pitchFamily="34" charset="0"/>
              </a:rPr>
              <a:t>Previous studies shows that in the past decades there were certain barriers related to immunization coverage in India, and one of them was accessibility  and behavior of the staff which is catered by </a:t>
            </a:r>
            <a:r>
              <a:rPr lang="en-US" sz="2000" b="1" dirty="0" err="1" smtClean="0">
                <a:latin typeface="Calibri" pitchFamily="34" charset="0"/>
                <a:cs typeface="Calibri" pitchFamily="34" charset="0"/>
              </a:rPr>
              <a:t>Rajbhra</a:t>
            </a:r>
            <a:r>
              <a:rPr lang="en-US" sz="2000" b="1" dirty="0" smtClean="0">
                <a:latin typeface="Calibri" pitchFamily="34" charset="0"/>
                <a:cs typeface="Calibri" pitchFamily="34" charset="0"/>
              </a:rPr>
              <a:t> ARV (</a:t>
            </a:r>
            <a:r>
              <a:rPr lang="en-US" sz="2000" b="1" dirty="0" err="1" smtClean="0">
                <a:latin typeface="Calibri" pitchFamily="34" charset="0"/>
                <a:cs typeface="Calibri" pitchFamily="34" charset="0"/>
              </a:rPr>
              <a:t>Arogaya</a:t>
            </a:r>
            <a:r>
              <a:rPr lang="en-US" sz="2000" b="1" dirty="0" smtClean="0">
                <a:latin typeface="Calibri" pitchFamily="34" charset="0"/>
                <a:cs typeface="Calibri" pitchFamily="34" charset="0"/>
              </a:rPr>
              <a:t> </a:t>
            </a:r>
            <a:r>
              <a:rPr lang="en-US" sz="2000" b="1" dirty="0" err="1" smtClean="0">
                <a:latin typeface="Calibri" pitchFamily="34" charset="0"/>
                <a:cs typeface="Calibri" pitchFamily="34" charset="0"/>
              </a:rPr>
              <a:t>Rath</a:t>
            </a:r>
            <a:r>
              <a:rPr lang="en-US" sz="2000" b="1" dirty="0" smtClean="0">
                <a:latin typeface="Calibri" pitchFamily="34" charset="0"/>
                <a:cs typeface="Calibri" pitchFamily="34" charset="0"/>
              </a:rPr>
              <a:t> </a:t>
            </a:r>
            <a:r>
              <a:rPr lang="en-US" sz="2000" b="1" dirty="0" err="1" smtClean="0">
                <a:latin typeface="Calibri" pitchFamily="34" charset="0"/>
                <a:cs typeface="Calibri" pitchFamily="34" charset="0"/>
              </a:rPr>
              <a:t>Vahan</a:t>
            </a:r>
            <a:r>
              <a:rPr lang="en-US" sz="2000" b="1" dirty="0" smtClean="0">
                <a:latin typeface="Calibri" pitchFamily="34" charset="0"/>
                <a:cs typeface="Calibri" pitchFamily="34" charset="0"/>
              </a:rPr>
              <a:t>)</a:t>
            </a:r>
          </a:p>
          <a:p>
            <a:pPr algn="just">
              <a:lnSpc>
                <a:spcPct val="200000"/>
              </a:lnSpc>
            </a:pPr>
            <a:r>
              <a:rPr lang="en-US" sz="2000" b="1" dirty="0" smtClean="0">
                <a:latin typeface="Calibri" pitchFamily="34" charset="0"/>
                <a:cs typeface="Calibri" pitchFamily="34" charset="0"/>
              </a:rPr>
              <a:t>Study found that the health needs of the people were met, people were also satisfied with the services being provided, nature of the staff and the availability of services and medicines at the ARV </a:t>
            </a:r>
            <a:r>
              <a:rPr lang="en-US" sz="2000" b="1" dirty="0" err="1" smtClean="0">
                <a:latin typeface="Calibri" pitchFamily="34" charset="0"/>
                <a:cs typeface="Calibri" pitchFamily="34" charset="0"/>
              </a:rPr>
              <a:t>Almora</a:t>
            </a:r>
            <a:r>
              <a:rPr lang="en-US" sz="2000" b="1" dirty="0" smtClean="0">
                <a:latin typeface="Calibri" pitchFamily="34" charset="0"/>
                <a:cs typeface="Calibri" pitchFamily="34" charset="0"/>
              </a:rPr>
              <a:t>. However, minority of the people were not satisfied because of the long queues</a:t>
            </a:r>
            <a:endParaRPr lang="en-US" sz="2000" b="1" dirty="0">
              <a:latin typeface="Calibri" pitchFamily="34" charset="0"/>
              <a:cs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a:t>
            </a:r>
            <a:endParaRPr lang="en-US" dirty="0"/>
          </a:p>
        </p:txBody>
      </p:sp>
      <p:sp>
        <p:nvSpPr>
          <p:cNvPr id="3" name="Content Placeholder 2"/>
          <p:cNvSpPr>
            <a:spLocks noGrp="1"/>
          </p:cNvSpPr>
          <p:nvPr>
            <p:ph sz="quarter" idx="1"/>
          </p:nvPr>
        </p:nvSpPr>
        <p:spPr/>
        <p:txBody>
          <a:bodyPr>
            <a:noAutofit/>
          </a:bodyPr>
          <a:lstStyle/>
          <a:p>
            <a:pPr lvl="0" algn="just">
              <a:lnSpc>
                <a:spcPct val="150000"/>
              </a:lnSpc>
            </a:pPr>
            <a:r>
              <a:rPr lang="en-US" sz="2000" b="1" dirty="0">
                <a:latin typeface="Calibri" pitchFamily="34" charset="0"/>
                <a:cs typeface="Calibri" pitchFamily="34" charset="0"/>
              </a:rPr>
              <a:t>ARV should also work on providing diagnostic and emergency support to the people.</a:t>
            </a:r>
          </a:p>
          <a:p>
            <a:pPr lvl="0" algn="just">
              <a:lnSpc>
                <a:spcPct val="150000"/>
              </a:lnSpc>
            </a:pPr>
            <a:r>
              <a:rPr lang="en-US" sz="2000" b="1" dirty="0">
                <a:latin typeface="Calibri" pitchFamily="34" charset="0"/>
                <a:cs typeface="Calibri" pitchFamily="34" charset="0"/>
              </a:rPr>
              <a:t>More support staff should be employed in order to enhance functioning of the ARV.</a:t>
            </a:r>
          </a:p>
          <a:p>
            <a:pPr lvl="0" algn="just">
              <a:lnSpc>
                <a:spcPct val="150000"/>
              </a:lnSpc>
            </a:pPr>
            <a:r>
              <a:rPr lang="en-US" sz="2000" b="1" dirty="0">
                <a:latin typeface="Calibri" pitchFamily="34" charset="0"/>
                <a:cs typeface="Calibri" pitchFamily="34" charset="0"/>
              </a:rPr>
              <a:t>One of the main problem that was observed was the frequency of visits of ARV, i.e. ARV should visit more frequently on the designated stoppage, so that follow up with the patients can be made.</a:t>
            </a:r>
          </a:p>
          <a:p>
            <a:pPr lvl="0" algn="just">
              <a:lnSpc>
                <a:spcPct val="150000"/>
              </a:lnSpc>
            </a:pPr>
            <a:r>
              <a:rPr lang="en-US" sz="2000" b="1" dirty="0">
                <a:latin typeface="Calibri" pitchFamily="34" charset="0"/>
                <a:cs typeface="Calibri" pitchFamily="34" charset="0"/>
              </a:rPr>
              <a:t>Government should increase the number of ARV running in the district.</a:t>
            </a:r>
          </a:p>
          <a:p>
            <a:pPr lvl="0" algn="just">
              <a:lnSpc>
                <a:spcPct val="150000"/>
              </a:lnSpc>
            </a:pPr>
            <a:r>
              <a:rPr lang="en-US" sz="2000" b="1" dirty="0">
                <a:latin typeface="Calibri" pitchFamily="34" charset="0"/>
                <a:cs typeface="Calibri" pitchFamily="34" charset="0"/>
              </a:rPr>
              <a:t>There should be strict monitoring of the project.</a:t>
            </a:r>
          </a:p>
          <a:p>
            <a:pPr algn="just">
              <a:lnSpc>
                <a:spcPct val="150000"/>
              </a:lnSpc>
            </a:pPr>
            <a:endParaRPr lang="en-US" sz="2000" b="1" dirty="0">
              <a:latin typeface="Calibri" pitchFamily="34" charset="0"/>
              <a:cs typeface="Calibri" pitchFamily="34" charset="0"/>
            </a:endParaRPr>
          </a:p>
          <a:p>
            <a:pPr algn="just">
              <a:lnSpc>
                <a:spcPct val="150000"/>
              </a:lnSpc>
            </a:pPr>
            <a:endParaRPr lang="en-US" sz="2000" b="1" dirty="0">
              <a:latin typeface="Calibri" pitchFamily="34" charset="0"/>
              <a:cs typeface="Calibri"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00347" y="2967335"/>
            <a:ext cx="4215834"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sym typeface="Wingdings" pitchFamily="2" charset="2"/>
              </a:rPr>
              <a:t></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sz="quarter" idx="1"/>
          </p:nvPr>
        </p:nvSpPr>
        <p:spPr/>
        <p:txBody>
          <a:bodyPr/>
          <a:lstStyle/>
          <a:p>
            <a:pPr>
              <a:buNone/>
            </a:pPr>
            <a:r>
              <a:rPr lang="en-US" b="1" dirty="0" smtClean="0"/>
              <a:t>    </a:t>
            </a:r>
          </a:p>
          <a:p>
            <a:pPr>
              <a:buNone/>
            </a:pPr>
            <a:r>
              <a:rPr lang="en-US" sz="2000" b="1" dirty="0" smtClean="0"/>
              <a:t>                                               </a:t>
            </a:r>
          </a:p>
          <a:p>
            <a:pPr>
              <a:buNone/>
            </a:pPr>
            <a:r>
              <a:rPr lang="en-US" sz="2000" b="1" dirty="0"/>
              <a:t> </a:t>
            </a:r>
            <a:r>
              <a:rPr lang="en-US" sz="2000" b="1" dirty="0" smtClean="0"/>
              <a:t>                                       Preventive </a:t>
            </a:r>
            <a:r>
              <a:rPr lang="en-US" sz="2000" b="1" dirty="0"/>
              <a:t>health care</a:t>
            </a:r>
            <a:endParaRPr lang="en-US" sz="2000" b="1" u="sng" dirty="0"/>
          </a:p>
          <a:p>
            <a:endParaRPr lang="en-US" dirty="0" smtClean="0"/>
          </a:p>
          <a:p>
            <a:endParaRPr lang="en-US" dirty="0"/>
          </a:p>
          <a:p>
            <a:endParaRPr lang="en-US" dirty="0" smtClean="0"/>
          </a:p>
          <a:p>
            <a:pPr>
              <a:buNone/>
            </a:pPr>
            <a:r>
              <a:rPr lang="en-US" sz="2000" dirty="0"/>
              <a:t>	</a:t>
            </a:r>
            <a:r>
              <a:rPr lang="en-US" sz="2000" dirty="0" smtClean="0"/>
              <a:t>      </a:t>
            </a:r>
            <a:r>
              <a:rPr lang="en-US" sz="2000" b="1" dirty="0" smtClean="0"/>
              <a:t>Information</a:t>
            </a:r>
            <a:r>
              <a:rPr lang="en-US" sz="2000" dirty="0"/>
              <a:t>	</a:t>
            </a:r>
            <a:r>
              <a:rPr lang="en-US" sz="2000" dirty="0" smtClean="0"/>
              <a:t>                                   </a:t>
            </a:r>
            <a:r>
              <a:rPr lang="en-US" sz="2000" b="1" dirty="0" smtClean="0"/>
              <a:t>Diagnosis </a:t>
            </a:r>
            <a:r>
              <a:rPr lang="en-US" sz="2000" b="1" dirty="0"/>
              <a:t>and treatment </a:t>
            </a:r>
            <a:endParaRPr lang="en-US" sz="2000" b="1" u="sng" dirty="0"/>
          </a:p>
          <a:p>
            <a:endParaRPr lang="en-US" dirty="0"/>
          </a:p>
        </p:txBody>
      </p:sp>
      <p:sp>
        <p:nvSpPr>
          <p:cNvPr id="4" name="Isosceles Triangle 3"/>
          <p:cNvSpPr/>
          <p:nvPr/>
        </p:nvSpPr>
        <p:spPr>
          <a:xfrm>
            <a:off x="3581400" y="3048000"/>
            <a:ext cx="1746504" cy="13716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STATE PROFILE UTTRAKHAND</a:t>
            </a:r>
            <a:endParaRPr lang="en-US" dirty="0"/>
          </a:p>
        </p:txBody>
      </p:sp>
      <p:sp>
        <p:nvSpPr>
          <p:cNvPr id="3" name="Content Placeholder 2"/>
          <p:cNvSpPr>
            <a:spLocks noGrp="1"/>
          </p:cNvSpPr>
          <p:nvPr>
            <p:ph sz="quarter" idx="1"/>
          </p:nvPr>
        </p:nvSpPr>
        <p:spPr/>
        <p:txBody>
          <a:bodyPr>
            <a:normAutofit fontScale="92500" lnSpcReduction="10000"/>
          </a:bodyPr>
          <a:lstStyle/>
          <a:p>
            <a:pPr algn="just">
              <a:lnSpc>
                <a:spcPct val="150000"/>
              </a:lnSpc>
            </a:pPr>
            <a:r>
              <a:rPr lang="en-US" sz="1800" b="1" dirty="0" err="1" smtClean="0"/>
              <a:t>Uttrakhand</a:t>
            </a:r>
            <a:r>
              <a:rPr lang="en-US" sz="1800" b="1" dirty="0" smtClean="0"/>
              <a:t> is distinguished by its hilly and mountainous Himalayan terrain. Owing to a hilly terrain the state has virtually no railway network. </a:t>
            </a:r>
          </a:p>
          <a:p>
            <a:pPr algn="just">
              <a:lnSpc>
                <a:spcPct val="150000"/>
              </a:lnSpc>
            </a:pPr>
            <a:r>
              <a:rPr lang="en-US" sz="1800" b="1" dirty="0" smtClean="0"/>
              <a:t>Only five major towns in four districts are connected by railway namely- </a:t>
            </a:r>
            <a:r>
              <a:rPr lang="en-US" sz="1800" b="1" dirty="0" err="1" smtClean="0"/>
              <a:t>Dehradun</a:t>
            </a:r>
            <a:r>
              <a:rPr lang="en-US" sz="1800" b="1" dirty="0" smtClean="0"/>
              <a:t>, </a:t>
            </a:r>
            <a:r>
              <a:rPr lang="en-US" sz="1800" b="1" dirty="0" err="1" smtClean="0"/>
              <a:t>Rishitesh</a:t>
            </a:r>
            <a:r>
              <a:rPr lang="en-US" sz="1800" b="1" dirty="0" smtClean="0"/>
              <a:t>, </a:t>
            </a:r>
            <a:r>
              <a:rPr lang="en-US" sz="1800" b="1" dirty="0" err="1" smtClean="0"/>
              <a:t>Haridwar</a:t>
            </a:r>
            <a:r>
              <a:rPr lang="en-US" sz="1800" b="1" dirty="0" smtClean="0"/>
              <a:t>, </a:t>
            </a:r>
            <a:r>
              <a:rPr lang="en-US" sz="1800" b="1" dirty="0" err="1" smtClean="0"/>
              <a:t>Haldwani</a:t>
            </a:r>
            <a:r>
              <a:rPr lang="en-US" sz="1800" b="1" dirty="0" smtClean="0"/>
              <a:t> and </a:t>
            </a:r>
            <a:r>
              <a:rPr lang="en-US" sz="1800" b="1" dirty="0" err="1" smtClean="0"/>
              <a:t>Kathgodam</a:t>
            </a:r>
            <a:r>
              <a:rPr lang="en-US" sz="1800" b="1" dirty="0" smtClean="0"/>
              <a:t> are connected by railway</a:t>
            </a:r>
          </a:p>
          <a:p>
            <a:pPr algn="just">
              <a:lnSpc>
                <a:spcPct val="150000"/>
              </a:lnSpc>
              <a:buNone/>
            </a:pPr>
            <a:r>
              <a:rPr lang="en-US" sz="1800" b="1" dirty="0" smtClean="0"/>
              <a:t>       NFHS-II</a:t>
            </a:r>
          </a:p>
          <a:p>
            <a:pPr algn="just">
              <a:lnSpc>
                <a:spcPct val="150000"/>
              </a:lnSpc>
            </a:pPr>
            <a:r>
              <a:rPr lang="en-US" sz="1800" b="1" dirty="0" smtClean="0"/>
              <a:t>TFR was 2.5 children per woman </a:t>
            </a:r>
          </a:p>
          <a:p>
            <a:pPr algn="just">
              <a:lnSpc>
                <a:spcPct val="150000"/>
              </a:lnSpc>
            </a:pPr>
            <a:r>
              <a:rPr lang="en-US" sz="1800" b="1" dirty="0" smtClean="0"/>
              <a:t>IMR at 41 deaths per 1,000 live births</a:t>
            </a:r>
          </a:p>
          <a:p>
            <a:pPr algn="just">
              <a:lnSpc>
                <a:spcPct val="150000"/>
              </a:lnSpc>
            </a:pPr>
            <a:r>
              <a:rPr lang="en-US" sz="1800" b="1" dirty="0" smtClean="0"/>
              <a:t>(MMR) was 440 deaths per 1,00000 </a:t>
            </a:r>
          </a:p>
          <a:p>
            <a:pPr algn="just">
              <a:lnSpc>
                <a:spcPct val="150000"/>
              </a:lnSpc>
            </a:pPr>
            <a:r>
              <a:rPr lang="en-US" sz="1800" b="1" dirty="0" smtClean="0"/>
              <a:t>The </a:t>
            </a:r>
            <a:r>
              <a:rPr lang="en-US" sz="1800" b="1" dirty="0" err="1" smtClean="0"/>
              <a:t>Garhwal</a:t>
            </a:r>
            <a:r>
              <a:rPr lang="en-US" sz="1800" b="1" dirty="0" smtClean="0"/>
              <a:t> division includes seven districts.</a:t>
            </a:r>
          </a:p>
          <a:p>
            <a:pPr algn="just">
              <a:lnSpc>
                <a:spcPct val="150000"/>
              </a:lnSpc>
              <a:buNone/>
            </a:pPr>
            <a:r>
              <a:rPr lang="en-US" sz="1800" b="1" dirty="0" smtClean="0"/>
              <a:t>        </a:t>
            </a:r>
            <a:r>
              <a:rPr lang="en-US" sz="1800" b="1" dirty="0" err="1" smtClean="0"/>
              <a:t>Kumaun</a:t>
            </a:r>
            <a:r>
              <a:rPr lang="en-US" sz="1800" b="1" dirty="0" smtClean="0"/>
              <a:t> division includes six districts.</a:t>
            </a:r>
          </a:p>
          <a:p>
            <a:pPr algn="just">
              <a:lnSpc>
                <a:spcPct val="150000"/>
              </a:lnSpc>
            </a:pPr>
            <a:endParaRPr lang="en-US" sz="1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a:t>
            </a:r>
            <a:endParaRPr lang="en-US" dirty="0"/>
          </a:p>
        </p:txBody>
      </p:sp>
      <p:sp>
        <p:nvSpPr>
          <p:cNvPr id="3" name="Content Placeholder 2"/>
          <p:cNvSpPr>
            <a:spLocks noGrp="1"/>
          </p:cNvSpPr>
          <p:nvPr>
            <p:ph sz="quarter" idx="1"/>
          </p:nvPr>
        </p:nvSpPr>
        <p:spPr/>
        <p:txBody>
          <a:bodyPr>
            <a:normAutofit/>
          </a:bodyPr>
          <a:lstStyle/>
          <a:p>
            <a:pPr algn="just">
              <a:buNone/>
            </a:pPr>
            <a:r>
              <a:rPr lang="en-US" sz="2800" b="1" dirty="0" smtClean="0">
                <a:latin typeface="Calibri" pitchFamily="34" charset="0"/>
                <a:cs typeface="Calibri" pitchFamily="34" charset="0"/>
              </a:rPr>
              <a:t>    </a:t>
            </a:r>
          </a:p>
          <a:p>
            <a:pPr algn="just">
              <a:buNone/>
            </a:pPr>
            <a:r>
              <a:rPr lang="en-US" sz="2800" b="1" dirty="0" smtClean="0">
                <a:latin typeface="Calibri" pitchFamily="34" charset="0"/>
                <a:cs typeface="Calibri" pitchFamily="34" charset="0"/>
              </a:rPr>
              <a:t>    To </a:t>
            </a:r>
            <a:r>
              <a:rPr lang="en-US" sz="2800" b="1" dirty="0">
                <a:latin typeface="Calibri" pitchFamily="34" charset="0"/>
                <a:cs typeface="Calibri" pitchFamily="34" charset="0"/>
              </a:rPr>
              <a:t>study how </a:t>
            </a:r>
            <a:r>
              <a:rPr lang="en-US" sz="2800" b="1" dirty="0" err="1">
                <a:latin typeface="Calibri" pitchFamily="34" charset="0"/>
                <a:cs typeface="Calibri" pitchFamily="34" charset="0"/>
              </a:rPr>
              <a:t>Rajbhra</a:t>
            </a:r>
            <a:r>
              <a:rPr lang="en-US" sz="2800" b="1" dirty="0">
                <a:latin typeface="Calibri" pitchFamily="34" charset="0"/>
                <a:cs typeface="Calibri" pitchFamily="34" charset="0"/>
              </a:rPr>
              <a:t> ARV’s a PPP initiative of  the government has helped to achieve its development goals of access to Primary healthcare.</a:t>
            </a:r>
          </a:p>
          <a:p>
            <a:pPr algn="just">
              <a:buNone/>
            </a:pPr>
            <a:endParaRPr lang="en-US" sz="2800" b="1"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SPECIFIC OBJECTIVES</a:t>
            </a:r>
            <a:endParaRPr lang="en-US" dirty="0"/>
          </a:p>
        </p:txBody>
      </p:sp>
      <p:sp>
        <p:nvSpPr>
          <p:cNvPr id="3" name="Content Placeholder 2"/>
          <p:cNvSpPr>
            <a:spLocks noGrp="1"/>
          </p:cNvSpPr>
          <p:nvPr>
            <p:ph sz="quarter" idx="1"/>
          </p:nvPr>
        </p:nvSpPr>
        <p:spPr/>
        <p:txBody>
          <a:bodyPr/>
          <a:lstStyle/>
          <a:p>
            <a:pPr lvl="0" algn="just"/>
            <a:endParaRPr lang="en-US" sz="2800" dirty="0" smtClean="0">
              <a:latin typeface="Calibri" pitchFamily="34" charset="0"/>
              <a:cs typeface="Calibri" pitchFamily="34" charset="0"/>
            </a:endParaRPr>
          </a:p>
          <a:p>
            <a:pPr lvl="0" algn="just"/>
            <a:r>
              <a:rPr lang="en-US" sz="2800" dirty="0" smtClean="0">
                <a:latin typeface="Calibri" pitchFamily="34" charset="0"/>
                <a:cs typeface="Calibri" pitchFamily="34" charset="0"/>
              </a:rPr>
              <a:t>To </a:t>
            </a:r>
            <a:r>
              <a:rPr lang="en-US" sz="2800" dirty="0">
                <a:latin typeface="Calibri" pitchFamily="34" charset="0"/>
                <a:cs typeface="Calibri" pitchFamily="34" charset="0"/>
              </a:rPr>
              <a:t>investigate whether the ARV’s services are accessible to the communities of </a:t>
            </a:r>
            <a:r>
              <a:rPr lang="en-US" sz="2800" dirty="0" err="1">
                <a:latin typeface="Calibri" pitchFamily="34" charset="0"/>
                <a:cs typeface="Calibri" pitchFamily="34" charset="0"/>
              </a:rPr>
              <a:t>Almora</a:t>
            </a:r>
            <a:r>
              <a:rPr lang="en-US" sz="2800" dirty="0">
                <a:latin typeface="Calibri" pitchFamily="34" charset="0"/>
                <a:cs typeface="Calibri" pitchFamily="34" charset="0"/>
              </a:rPr>
              <a:t> Region. </a:t>
            </a:r>
            <a:endParaRPr lang="en-US" sz="2800" dirty="0" smtClean="0">
              <a:latin typeface="Calibri" pitchFamily="34" charset="0"/>
              <a:cs typeface="Calibri" pitchFamily="34" charset="0"/>
            </a:endParaRPr>
          </a:p>
          <a:p>
            <a:pPr lvl="0" algn="just">
              <a:buNone/>
            </a:pPr>
            <a:endParaRPr lang="en-US" sz="2800" dirty="0">
              <a:latin typeface="Calibri" pitchFamily="34" charset="0"/>
              <a:cs typeface="Calibri" pitchFamily="34" charset="0"/>
            </a:endParaRPr>
          </a:p>
          <a:p>
            <a:pPr lvl="0" algn="just"/>
            <a:r>
              <a:rPr lang="en-US" sz="2800" dirty="0" smtClean="0">
                <a:latin typeface="Calibri" pitchFamily="34" charset="0"/>
                <a:cs typeface="Calibri" pitchFamily="34" charset="0"/>
              </a:rPr>
              <a:t>To determine </a:t>
            </a:r>
            <a:r>
              <a:rPr lang="en-US" sz="2800" dirty="0">
                <a:latin typeface="Calibri" pitchFamily="34" charset="0"/>
                <a:cs typeface="Calibri" pitchFamily="34" charset="0"/>
              </a:rPr>
              <a:t>primary health care service utilization in the three blocks of </a:t>
            </a:r>
            <a:r>
              <a:rPr lang="en-US" sz="2800" dirty="0" err="1">
                <a:latin typeface="Calibri" pitchFamily="34" charset="0"/>
                <a:cs typeface="Calibri" pitchFamily="34" charset="0"/>
              </a:rPr>
              <a:t>Almora</a:t>
            </a:r>
            <a:r>
              <a:rPr lang="en-US" sz="2800" dirty="0">
                <a:latin typeface="Calibri" pitchFamily="34" charset="0"/>
                <a:cs typeface="Calibri" pitchFamily="34" charset="0"/>
              </a:rPr>
              <a:t>   Region.</a:t>
            </a:r>
          </a:p>
          <a:p>
            <a:pPr algn="just">
              <a:buNone/>
            </a:pPr>
            <a:r>
              <a:rPr lang="en-US" sz="2800" b="1" dirty="0">
                <a:latin typeface="Calibri" pitchFamily="34" charset="0"/>
                <a:cs typeface="Calibri" pitchFamily="34" charset="0"/>
              </a:rPr>
              <a:t> </a:t>
            </a:r>
            <a:endParaRPr lang="en-US" sz="2800" dirty="0">
              <a:latin typeface="Calibri" pitchFamily="34" charset="0"/>
              <a:cs typeface="Calibri" pitchFamily="34" charset="0"/>
            </a:endParaRP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LITTERATURE REVIEW</a:t>
            </a:r>
            <a:endParaRPr lang="en-US" dirty="0"/>
          </a:p>
        </p:txBody>
      </p:sp>
      <p:sp>
        <p:nvSpPr>
          <p:cNvPr id="3" name="Content Placeholder 2"/>
          <p:cNvSpPr>
            <a:spLocks noGrp="1"/>
          </p:cNvSpPr>
          <p:nvPr>
            <p:ph sz="quarter" idx="1"/>
          </p:nvPr>
        </p:nvSpPr>
        <p:spPr/>
        <p:txBody>
          <a:bodyPr>
            <a:normAutofit fontScale="77500" lnSpcReduction="20000"/>
          </a:bodyPr>
          <a:lstStyle/>
          <a:p>
            <a:pPr algn="just">
              <a:lnSpc>
                <a:spcPct val="160000"/>
              </a:lnSpc>
            </a:pPr>
            <a:r>
              <a:rPr lang="en-US" sz="1900" dirty="0" smtClean="0">
                <a:latin typeface="Calibri" pitchFamily="34" charset="0"/>
                <a:cs typeface="Calibri" pitchFamily="34" charset="0"/>
              </a:rPr>
              <a:t> Utilization of services can be influenced by several factors, such as availability, accommodation and acceptability, where acceptability in turn influences utilization as much as it influences satisfaction.</a:t>
            </a:r>
          </a:p>
          <a:p>
            <a:pPr lvl="0" algn="just">
              <a:lnSpc>
                <a:spcPct val="160000"/>
              </a:lnSpc>
              <a:buNone/>
            </a:pPr>
            <a:r>
              <a:rPr lang="en-US" sz="1900" dirty="0" smtClean="0">
                <a:latin typeface="Calibri" pitchFamily="34" charset="0"/>
                <a:cs typeface="Calibri" pitchFamily="34" charset="0"/>
              </a:rPr>
              <a:t>      (</a:t>
            </a:r>
            <a:r>
              <a:rPr lang="en-US" sz="1900" b="1" dirty="0" smtClean="0">
                <a:latin typeface="Calibri" pitchFamily="34" charset="0"/>
                <a:cs typeface="Calibri" pitchFamily="34" charset="0"/>
              </a:rPr>
              <a:t>Bell, R., </a:t>
            </a:r>
            <a:r>
              <a:rPr lang="en-US" sz="1900" b="1" dirty="0" err="1" smtClean="0">
                <a:latin typeface="Calibri" pitchFamily="34" charset="0"/>
                <a:cs typeface="Calibri" pitchFamily="34" charset="0"/>
              </a:rPr>
              <a:t>Ithindi</a:t>
            </a:r>
            <a:r>
              <a:rPr lang="en-US" sz="1900" b="1" dirty="0" smtClean="0">
                <a:latin typeface="Calibri" pitchFamily="34" charset="0"/>
                <a:cs typeface="Calibri" pitchFamily="34" charset="0"/>
              </a:rPr>
              <a:t>, T. &amp; Low. Improving equity in the provision of primary health care: lessons from decentralized planning and management in </a:t>
            </a:r>
            <a:r>
              <a:rPr lang="en-US" sz="1900" b="1" dirty="0" err="1" smtClean="0">
                <a:latin typeface="Calibri" pitchFamily="34" charset="0"/>
                <a:cs typeface="Calibri" pitchFamily="34" charset="0"/>
              </a:rPr>
              <a:t>Namibia.Bulletin</a:t>
            </a:r>
            <a:r>
              <a:rPr lang="en-US" sz="1900" b="1" dirty="0" smtClean="0">
                <a:latin typeface="Calibri" pitchFamily="34" charset="0"/>
                <a:cs typeface="Calibri" pitchFamily="34" charset="0"/>
              </a:rPr>
              <a:t> of the World Health Organization.2002; Vol. (80): 675-681)</a:t>
            </a:r>
          </a:p>
          <a:p>
            <a:pPr lvl="0" algn="just">
              <a:lnSpc>
                <a:spcPct val="160000"/>
              </a:lnSpc>
              <a:buNone/>
            </a:pPr>
            <a:r>
              <a:rPr lang="en-US" sz="1900" b="1" dirty="0" smtClean="0">
                <a:latin typeface="Calibri" pitchFamily="34" charset="0"/>
                <a:cs typeface="Calibri" pitchFamily="34" charset="0"/>
              </a:rPr>
              <a:t>       </a:t>
            </a:r>
            <a:r>
              <a:rPr lang="en-US" sz="1900" dirty="0" smtClean="0">
                <a:latin typeface="Calibri" pitchFamily="34" charset="0"/>
                <a:cs typeface="Calibri" pitchFamily="34" charset="0"/>
              </a:rPr>
              <a:t>It has been reported that geographical accessibility of health services has a direct bearing on utilization of services. Distance to a facility has been associated with increasing maternal and infant mortality, decreased vaccination coverage and decreased contraceptive use. </a:t>
            </a:r>
          </a:p>
          <a:p>
            <a:pPr lvl="0" algn="just">
              <a:lnSpc>
                <a:spcPct val="160000"/>
              </a:lnSpc>
              <a:buNone/>
            </a:pPr>
            <a:r>
              <a:rPr lang="en-US" sz="1900" dirty="0" smtClean="0">
                <a:latin typeface="Calibri" pitchFamily="34" charset="0"/>
                <a:cs typeface="Calibri" pitchFamily="34" charset="0"/>
              </a:rPr>
              <a:t>       (</a:t>
            </a:r>
            <a:r>
              <a:rPr lang="en-US" sz="1900" b="1" dirty="0" smtClean="0">
                <a:latin typeface="Calibri" pitchFamily="34" charset="0"/>
                <a:cs typeface="Calibri" pitchFamily="34" charset="0"/>
              </a:rPr>
              <a:t>Janet Currie, Patricia </a:t>
            </a:r>
            <a:r>
              <a:rPr lang="en-US" sz="1900" b="1" dirty="0" err="1" smtClean="0">
                <a:latin typeface="Calibri" pitchFamily="34" charset="0"/>
                <a:cs typeface="Calibri" pitchFamily="34" charset="0"/>
              </a:rPr>
              <a:t>Reagon</a:t>
            </a:r>
            <a:r>
              <a:rPr lang="en-US" sz="1900" b="1" dirty="0" smtClean="0">
                <a:latin typeface="Calibri" pitchFamily="34" charset="0"/>
                <a:cs typeface="Calibri" pitchFamily="34" charset="0"/>
              </a:rPr>
              <a:t>. Distance to Hospital and Children’s Access to Care: is being closer better and for whom. Ohio State University.1999;September) </a:t>
            </a:r>
          </a:p>
          <a:p>
            <a:pPr algn="just">
              <a:lnSpc>
                <a:spcPct val="160000"/>
              </a:lnSpc>
              <a:buNone/>
            </a:pPr>
            <a:r>
              <a:rPr lang="en-US" sz="1900" b="1" dirty="0" smtClean="0">
                <a:latin typeface="Calibri" pitchFamily="34" charset="0"/>
                <a:cs typeface="Calibri" pitchFamily="34" charset="0"/>
              </a:rPr>
              <a:t> </a:t>
            </a:r>
          </a:p>
          <a:p>
            <a:pPr lvl="0">
              <a:buNone/>
            </a:pPr>
            <a:endParaRPr lang="en-US" sz="2000" dirty="0" smtClean="0"/>
          </a:p>
          <a:p>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METHODOLOGY</a:t>
            </a:r>
            <a:endParaRPr lang="en-US" dirty="0"/>
          </a:p>
        </p:txBody>
      </p:sp>
      <p:sp>
        <p:nvSpPr>
          <p:cNvPr id="3" name="Content Placeholder 2"/>
          <p:cNvSpPr>
            <a:spLocks noGrp="1"/>
          </p:cNvSpPr>
          <p:nvPr>
            <p:ph sz="quarter" idx="1"/>
          </p:nvPr>
        </p:nvSpPr>
        <p:spPr/>
        <p:txBody>
          <a:bodyPr>
            <a:noAutofit/>
          </a:bodyPr>
          <a:lstStyle/>
          <a:p>
            <a:pPr algn="just">
              <a:lnSpc>
                <a:spcPct val="160000"/>
              </a:lnSpc>
            </a:pPr>
            <a:r>
              <a:rPr lang="en-US" sz="2000" b="1" dirty="0">
                <a:latin typeface="Calibri" pitchFamily="34" charset="0"/>
                <a:cs typeface="Calibri" pitchFamily="34" charset="0"/>
              </a:rPr>
              <a:t>Study Design</a:t>
            </a:r>
            <a:endParaRPr lang="en-US" sz="2000" dirty="0">
              <a:latin typeface="Calibri" pitchFamily="34" charset="0"/>
              <a:cs typeface="Calibri" pitchFamily="34" charset="0"/>
            </a:endParaRPr>
          </a:p>
          <a:p>
            <a:pPr algn="just">
              <a:lnSpc>
                <a:spcPct val="160000"/>
              </a:lnSpc>
              <a:buNone/>
            </a:pPr>
            <a:r>
              <a:rPr lang="en-US" sz="2000" dirty="0" smtClean="0">
                <a:latin typeface="Calibri" pitchFamily="34" charset="0"/>
                <a:cs typeface="Calibri" pitchFamily="34" charset="0"/>
              </a:rPr>
              <a:t>    Cross-sectional study</a:t>
            </a:r>
          </a:p>
          <a:p>
            <a:pPr algn="just">
              <a:lnSpc>
                <a:spcPct val="160000"/>
              </a:lnSpc>
              <a:buNone/>
            </a:pPr>
            <a:endParaRPr lang="en-US" sz="2000" dirty="0" smtClean="0">
              <a:latin typeface="Calibri" pitchFamily="34" charset="0"/>
              <a:cs typeface="Calibri" pitchFamily="34" charset="0"/>
            </a:endParaRPr>
          </a:p>
          <a:p>
            <a:pPr algn="just">
              <a:lnSpc>
                <a:spcPct val="160000"/>
              </a:lnSpc>
            </a:pPr>
            <a:r>
              <a:rPr lang="en-US" sz="2000" b="1" dirty="0">
                <a:latin typeface="Calibri" pitchFamily="34" charset="0"/>
                <a:cs typeface="Calibri" pitchFamily="34" charset="0"/>
              </a:rPr>
              <a:t>Study Area</a:t>
            </a:r>
            <a:endParaRPr lang="en-US" sz="2000" dirty="0">
              <a:latin typeface="Calibri" pitchFamily="34" charset="0"/>
              <a:cs typeface="Calibri" pitchFamily="34" charset="0"/>
            </a:endParaRPr>
          </a:p>
          <a:p>
            <a:pPr algn="just">
              <a:lnSpc>
                <a:spcPct val="160000"/>
              </a:lnSpc>
              <a:buNone/>
            </a:pPr>
            <a:r>
              <a:rPr lang="en-US" sz="2000" dirty="0" smtClean="0">
                <a:latin typeface="Calibri" pitchFamily="34" charset="0"/>
                <a:cs typeface="Calibri" pitchFamily="34" charset="0"/>
              </a:rPr>
              <a:t>    ARV </a:t>
            </a:r>
            <a:r>
              <a:rPr lang="en-US" sz="2000" dirty="0">
                <a:latin typeface="Calibri" pitchFamily="34" charset="0"/>
                <a:cs typeface="Calibri" pitchFamily="34" charset="0"/>
              </a:rPr>
              <a:t>runs in seven district of </a:t>
            </a:r>
            <a:r>
              <a:rPr lang="en-US" sz="2000" dirty="0" err="1">
                <a:latin typeface="Calibri" pitchFamily="34" charset="0"/>
                <a:cs typeface="Calibri" pitchFamily="34" charset="0"/>
              </a:rPr>
              <a:t>Uttrakhand</a:t>
            </a:r>
            <a:r>
              <a:rPr lang="en-US" sz="2000" dirty="0">
                <a:latin typeface="Calibri" pitchFamily="34" charset="0"/>
                <a:cs typeface="Calibri" pitchFamily="34" charset="0"/>
              </a:rPr>
              <a:t> namely (</a:t>
            </a:r>
            <a:r>
              <a:rPr lang="en-US" sz="2000" dirty="0" err="1">
                <a:latin typeface="Calibri" pitchFamily="34" charset="0"/>
                <a:cs typeface="Calibri" pitchFamily="34" charset="0"/>
              </a:rPr>
              <a:t>Pauri</a:t>
            </a:r>
            <a:r>
              <a:rPr lang="en-US" sz="2000" dirty="0">
                <a:latin typeface="Calibri" pitchFamily="34" charset="0"/>
                <a:cs typeface="Calibri" pitchFamily="34" charset="0"/>
              </a:rPr>
              <a:t>, </a:t>
            </a:r>
            <a:r>
              <a:rPr lang="en-US" sz="2000" dirty="0" err="1">
                <a:latin typeface="Calibri" pitchFamily="34" charset="0"/>
                <a:cs typeface="Calibri" pitchFamily="34" charset="0"/>
              </a:rPr>
              <a:t>Tehri</a:t>
            </a:r>
            <a:r>
              <a:rPr lang="en-US" sz="2000" dirty="0">
                <a:latin typeface="Calibri" pitchFamily="34" charset="0"/>
                <a:cs typeface="Calibri" pitchFamily="34" charset="0"/>
              </a:rPr>
              <a:t>, </a:t>
            </a:r>
            <a:r>
              <a:rPr lang="en-US" sz="2000" dirty="0" err="1">
                <a:latin typeface="Calibri" pitchFamily="34" charset="0"/>
                <a:cs typeface="Calibri" pitchFamily="34" charset="0"/>
              </a:rPr>
              <a:t>Chamoli</a:t>
            </a:r>
            <a:r>
              <a:rPr lang="en-US" sz="2000" dirty="0">
                <a:latin typeface="Calibri" pitchFamily="34" charset="0"/>
                <a:cs typeface="Calibri" pitchFamily="34" charset="0"/>
              </a:rPr>
              <a:t>, </a:t>
            </a:r>
            <a:r>
              <a:rPr lang="en-US" sz="2000" dirty="0" err="1">
                <a:latin typeface="Calibri" pitchFamily="34" charset="0"/>
                <a:cs typeface="Calibri" pitchFamily="34" charset="0"/>
              </a:rPr>
              <a:t>Uttarkashi</a:t>
            </a:r>
            <a:r>
              <a:rPr lang="en-US" sz="2000" dirty="0">
                <a:latin typeface="Calibri" pitchFamily="34" charset="0"/>
                <a:cs typeface="Calibri" pitchFamily="34" charset="0"/>
              </a:rPr>
              <a:t>, U.S. Nagar, </a:t>
            </a:r>
            <a:r>
              <a:rPr lang="en-US" sz="2000" dirty="0" err="1">
                <a:latin typeface="Calibri" pitchFamily="34" charset="0"/>
                <a:cs typeface="Calibri" pitchFamily="34" charset="0"/>
              </a:rPr>
              <a:t>Rudraprayag</a:t>
            </a:r>
            <a:r>
              <a:rPr lang="en-US" sz="2000" dirty="0">
                <a:latin typeface="Calibri" pitchFamily="34" charset="0"/>
                <a:cs typeface="Calibri" pitchFamily="34" charset="0"/>
              </a:rPr>
              <a:t> and </a:t>
            </a:r>
            <a:r>
              <a:rPr lang="en-US" sz="2000" dirty="0" err="1">
                <a:latin typeface="Calibri" pitchFamily="34" charset="0"/>
                <a:cs typeface="Calibri" pitchFamily="34" charset="0"/>
              </a:rPr>
              <a:t>Almora</a:t>
            </a:r>
            <a:r>
              <a:rPr lang="en-US" sz="2000" dirty="0" smtClean="0">
                <a:latin typeface="Calibri" pitchFamily="34" charset="0"/>
                <a:cs typeface="Calibri" pitchFamily="34" charset="0"/>
              </a:rPr>
              <a:t>), via lottery method </a:t>
            </a:r>
            <a:r>
              <a:rPr lang="en-US" sz="2000" dirty="0" err="1" smtClean="0">
                <a:latin typeface="Calibri" pitchFamily="34" charset="0"/>
                <a:cs typeface="Calibri" pitchFamily="34" charset="0"/>
              </a:rPr>
              <a:t>Almora</a:t>
            </a:r>
            <a:r>
              <a:rPr lang="en-US" sz="2000" dirty="0" smtClean="0">
                <a:latin typeface="Calibri" pitchFamily="34" charset="0"/>
                <a:cs typeface="Calibri" pitchFamily="34" charset="0"/>
              </a:rPr>
              <a:t> was selected as study area.</a:t>
            </a:r>
          </a:p>
          <a:p>
            <a:pPr algn="just">
              <a:lnSpc>
                <a:spcPct val="160000"/>
              </a:lnSpc>
              <a:buNone/>
            </a:pPr>
            <a:endParaRPr lang="en-US" sz="2000" dirty="0">
              <a:latin typeface="Calibri" pitchFamily="34" charset="0"/>
              <a:cs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752</TotalTime>
  <Words>1341</Words>
  <Application>Microsoft Office PowerPoint</Application>
  <PresentationFormat>On-screen Show (4:3)</PresentationFormat>
  <Paragraphs>204</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Median</vt:lpstr>
      <vt:lpstr>A dissertation report on Accessibility &amp; Utilization of Rajbhra ARV’s (Arogaya Rath Vahan)  a Public Private Partnership venture in delivering of healthcare services </vt:lpstr>
      <vt:lpstr>ABOUT RAJBHRA</vt:lpstr>
      <vt:lpstr>INTRODUCTION</vt:lpstr>
      <vt:lpstr>INTRODUCTION</vt:lpstr>
      <vt:lpstr>STATE PROFILE UTTRAKHAND</vt:lpstr>
      <vt:lpstr>OBJECTIVE</vt:lpstr>
      <vt:lpstr>SPECIFIC OBJECTIVES</vt:lpstr>
      <vt:lpstr>LITTERATURE REVIEW</vt:lpstr>
      <vt:lpstr>METHODOLOGY</vt:lpstr>
      <vt:lpstr>METHODOLOGY</vt:lpstr>
      <vt:lpstr>METHODOLOGY </vt:lpstr>
      <vt:lpstr>FINDINGS</vt:lpstr>
      <vt:lpstr>Distribution of the respondents on the basis of APL and BPL category </vt:lpstr>
      <vt:lpstr> Distance travelled by respondents to reach ARV ( Arogya Rath Vahan) </vt:lpstr>
      <vt:lpstr>    Travelling time taken by respondent to reach ARV (Arogya Rath Vahan)   </vt:lpstr>
      <vt:lpstr> Number of Children &lt; 5 years of age who came for immunization </vt:lpstr>
      <vt:lpstr> Percentage of females within reproductive age group who reported for family planning services at ARV (Arogya Rath Vahan) </vt:lpstr>
      <vt:lpstr>Figure: 4 Percentage of women within reproductive age group who reported for ANC at ARV (Arogaya Rath Vahan) </vt:lpstr>
      <vt:lpstr> Number of people who came to ARV (Arogaya Rath Vahan) for Voluntary Counseling and Testing </vt:lpstr>
      <vt:lpstr> Number of people who came to ARV ( Arogaya Rath Vahan) for Tuberculosis Treatment </vt:lpstr>
      <vt:lpstr> Respondents who utilized one or more service when they visited the ARV (Arogaya Rath Vahan) </vt:lpstr>
      <vt:lpstr> Represents the percentage of respondents who wereSeen by Doctor or Support Staff when they first visited the ARV (Arogaya Rath Vahan) </vt:lpstr>
      <vt:lpstr>Represents the response of respondents against the medicines that were issued on time or not </vt:lpstr>
      <vt:lpstr> Response of the respondents regarding their health needs were catered on time or not </vt:lpstr>
      <vt:lpstr>Response of the respondents regarding the services were available at the time they visited ARV (Arogaya Rath Vahan) </vt:lpstr>
      <vt:lpstr> Response of the respondents against the satisfaction they had  with the services provided by the ARV ( Arogaya Rath Vahan) </vt:lpstr>
      <vt:lpstr>Behavior of the staff of ARV (Arogaya Rath Vahan) </vt:lpstr>
      <vt:lpstr> Awareness the respondents had about ARV( Arogaya Rath Vahan) visits and work </vt:lpstr>
      <vt:lpstr>DISCUSSION</vt:lpstr>
      <vt:lpstr>DISCUSSION</vt:lpstr>
      <vt:lpstr>RECOMMENDATION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dissertatreport on Accessibility&amp; Utilization of Rajbhra ARV’s (Arogaya Rath Vahan)  a Public Private Partnership venture in delivering of healthcare services</dc:title>
  <dc:creator>Richa</dc:creator>
  <cp:lastModifiedBy>RAJNISH</cp:lastModifiedBy>
  <cp:revision>31</cp:revision>
  <dcterms:created xsi:type="dcterms:W3CDTF">2013-04-30T14:49:08Z</dcterms:created>
  <dcterms:modified xsi:type="dcterms:W3CDTF">2013-06-03T07:26:47Z</dcterms:modified>
</cp:coreProperties>
</file>