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74" r:id="rId3"/>
    <p:sldId id="257" r:id="rId4"/>
    <p:sldId id="258" r:id="rId5"/>
    <p:sldId id="259" r:id="rId6"/>
    <p:sldId id="260" r:id="rId7"/>
    <p:sldId id="261" r:id="rId8"/>
    <p:sldId id="262" r:id="rId9"/>
    <p:sldId id="263" r:id="rId10"/>
    <p:sldId id="275" r:id="rId11"/>
    <p:sldId id="264" r:id="rId12"/>
    <p:sldId id="265" r:id="rId13"/>
    <p:sldId id="266" r:id="rId14"/>
    <p:sldId id="267" r:id="rId15"/>
    <p:sldId id="268" r:id="rId16"/>
    <p:sldId id="269" r:id="rId17"/>
    <p:sldId id="270"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Farha\Desktop\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Farha\Desktop\Book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Farha\Desktop\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IN"/>
  <c:chart>
    <c:view3D>
      <c:rAngAx val="1"/>
    </c:view3D>
    <c:plotArea>
      <c:layout/>
      <c:bar3DChart>
        <c:barDir val="col"/>
        <c:grouping val="clustered"/>
        <c:ser>
          <c:idx val="0"/>
          <c:order val="0"/>
          <c:cat>
            <c:strRef>
              <c:f>Sheet1!$A$1:$A$3</c:f>
              <c:strCache>
                <c:ptCount val="3"/>
                <c:pt idx="0">
                  <c:v>Total</c:v>
                </c:pt>
                <c:pt idx="1">
                  <c:v>Eligible</c:v>
                </c:pt>
                <c:pt idx="2">
                  <c:v>Deficient</c:v>
                </c:pt>
              </c:strCache>
            </c:strRef>
          </c:cat>
          <c:val>
            <c:numRef>
              <c:f>Sheet1!$B$1:$B$3</c:f>
              <c:numCache>
                <c:formatCode>General</c:formatCode>
                <c:ptCount val="3"/>
                <c:pt idx="0">
                  <c:v>709</c:v>
                </c:pt>
                <c:pt idx="1">
                  <c:v>404</c:v>
                </c:pt>
                <c:pt idx="2">
                  <c:v>305</c:v>
                </c:pt>
              </c:numCache>
            </c:numRef>
          </c:val>
        </c:ser>
        <c:shape val="box"/>
        <c:axId val="51652096"/>
        <c:axId val="51653632"/>
        <c:axId val="0"/>
      </c:bar3DChart>
      <c:catAx>
        <c:axId val="51652096"/>
        <c:scaling>
          <c:orientation val="minMax"/>
        </c:scaling>
        <c:axPos val="b"/>
        <c:tickLblPos val="nextTo"/>
        <c:crossAx val="51653632"/>
        <c:crosses val="autoZero"/>
        <c:auto val="1"/>
        <c:lblAlgn val="ctr"/>
        <c:lblOffset val="100"/>
      </c:catAx>
      <c:valAx>
        <c:axId val="51653632"/>
        <c:scaling>
          <c:orientation val="minMax"/>
        </c:scaling>
        <c:axPos val="l"/>
        <c:numFmt formatCode="General" sourceLinked="1"/>
        <c:tickLblPos val="nextTo"/>
        <c:crossAx val="51652096"/>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IN"/>
  <c:chart>
    <c:view3D>
      <c:rAngAx val="1"/>
    </c:view3D>
    <c:plotArea>
      <c:layout/>
      <c:bar3DChart>
        <c:barDir val="col"/>
        <c:grouping val="clustered"/>
        <c:ser>
          <c:idx val="0"/>
          <c:order val="0"/>
          <c:cat>
            <c:strRef>
              <c:f>Sheet1!$A$5:$A$7</c:f>
              <c:strCache>
                <c:ptCount val="3"/>
                <c:pt idx="0">
                  <c:v>Total</c:v>
                </c:pt>
                <c:pt idx="1">
                  <c:v>Eligible</c:v>
                </c:pt>
                <c:pt idx="2">
                  <c:v>Deficient</c:v>
                </c:pt>
              </c:strCache>
            </c:strRef>
          </c:cat>
          <c:val>
            <c:numRef>
              <c:f>Sheet1!$B$5:$B$7</c:f>
              <c:numCache>
                <c:formatCode>General</c:formatCode>
                <c:ptCount val="3"/>
                <c:pt idx="0">
                  <c:v>638</c:v>
                </c:pt>
                <c:pt idx="1">
                  <c:v>456</c:v>
                </c:pt>
                <c:pt idx="2">
                  <c:v>182</c:v>
                </c:pt>
              </c:numCache>
            </c:numRef>
          </c:val>
        </c:ser>
        <c:shape val="box"/>
        <c:axId val="50875392"/>
        <c:axId val="50877184"/>
        <c:axId val="0"/>
      </c:bar3DChart>
      <c:catAx>
        <c:axId val="50875392"/>
        <c:scaling>
          <c:orientation val="minMax"/>
        </c:scaling>
        <c:axPos val="b"/>
        <c:tickLblPos val="nextTo"/>
        <c:crossAx val="50877184"/>
        <c:crosses val="autoZero"/>
        <c:auto val="1"/>
        <c:lblAlgn val="ctr"/>
        <c:lblOffset val="100"/>
      </c:catAx>
      <c:valAx>
        <c:axId val="50877184"/>
        <c:scaling>
          <c:orientation val="minMax"/>
        </c:scaling>
        <c:axPos val="l"/>
        <c:numFmt formatCode="General" sourceLinked="1"/>
        <c:tickLblPos val="nextTo"/>
        <c:crossAx val="50875392"/>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view3D>
      <c:rotX val="30"/>
      <c:perspective val="30"/>
    </c:view3D>
    <c:plotArea>
      <c:layout>
        <c:manualLayout>
          <c:layoutTarget val="inner"/>
          <c:xMode val="edge"/>
          <c:yMode val="edge"/>
          <c:x val="6.3116022600921334E-2"/>
          <c:y val="9.1716284468425432E-2"/>
          <c:w val="0.54548836294598568"/>
          <c:h val="0.816567431063149"/>
        </c:manualLayout>
      </c:layout>
      <c:pie3DChart>
        <c:varyColors val="1"/>
        <c:ser>
          <c:idx val="0"/>
          <c:order val="0"/>
          <c:dLbls>
            <c:showVal val="1"/>
            <c:showLeaderLines val="1"/>
          </c:dLbls>
          <c:cat>
            <c:strRef>
              <c:f>Sheet1!$A$9:$A$17</c:f>
              <c:strCache>
                <c:ptCount val="9"/>
                <c:pt idx="0">
                  <c:v>Thesis Submission Form 
(Incomplete/Non Submission)</c:v>
                </c:pt>
                <c:pt idx="1">
                  <c:v>Late Fee</c:v>
                </c:pt>
                <c:pt idx="2">
                  <c:v>Candidate Declaration 
(Non Submission)</c:v>
                </c:pt>
                <c:pt idx="3">
                  <c:v>Signature of Candidate 
(Not present on Declaration)</c:v>
                </c:pt>
                <c:pt idx="4">
                  <c:v>Signature of Head of Institution 
(Not present on Declaration/ Thesis)</c:v>
                </c:pt>
                <c:pt idx="5">
                  <c:v>Thesis CD (Non Submission)</c:v>
                </c:pt>
                <c:pt idx="6">
                  <c:v>Thesis Summary (Non Submission)</c:v>
                </c:pt>
                <c:pt idx="7">
                  <c:v>(Not)Hard Bound Thesis </c:v>
                </c:pt>
                <c:pt idx="8">
                  <c:v>Miscellaneous</c:v>
                </c:pt>
              </c:strCache>
            </c:strRef>
          </c:cat>
          <c:val>
            <c:numRef>
              <c:f>Sheet1!$B$9:$B$17</c:f>
              <c:numCache>
                <c:formatCode>0%</c:formatCode>
                <c:ptCount val="9"/>
                <c:pt idx="0">
                  <c:v>4.0000000000000022E-2</c:v>
                </c:pt>
                <c:pt idx="1">
                  <c:v>0.15000000000000008</c:v>
                </c:pt>
                <c:pt idx="2">
                  <c:v>0.30000000000000016</c:v>
                </c:pt>
                <c:pt idx="3">
                  <c:v>0.13</c:v>
                </c:pt>
                <c:pt idx="4">
                  <c:v>0.28000000000000008</c:v>
                </c:pt>
                <c:pt idx="5">
                  <c:v>3.0000000000000002E-2</c:v>
                </c:pt>
                <c:pt idx="6">
                  <c:v>3.0000000000000002E-2</c:v>
                </c:pt>
                <c:pt idx="7">
                  <c:v>1.0000000000000005E-2</c:v>
                </c:pt>
                <c:pt idx="8">
                  <c:v>3.0000000000000002E-2</c:v>
                </c:pt>
              </c:numCache>
            </c:numRef>
          </c:val>
        </c:ser>
      </c:pie3DChart>
    </c:plotArea>
    <c:legend>
      <c:legendPos val="r"/>
      <c:layout>
        <c:manualLayout>
          <c:xMode val="edge"/>
          <c:yMode val="edge"/>
          <c:x val="0.65452233401380411"/>
          <c:y val="9.2410113346579059E-2"/>
          <c:w val="0.34547766598619639"/>
          <c:h val="0.85004347062212782"/>
        </c:manualLayout>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4D439BD-6FAB-4056-AEF9-F77E90EFDA95}" type="datetimeFigureOut">
              <a:rPr lang="en-IN" smtClean="0"/>
              <a:pPr/>
              <a:t>01-05-2013</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5F2F1AFC-0F53-485F-95BC-D0BB0E794599}"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D439BD-6FAB-4056-AEF9-F77E90EFDA95}" type="datetimeFigureOut">
              <a:rPr lang="en-IN" smtClean="0"/>
              <a:pPr/>
              <a:t>01-05-2013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F2F1AFC-0F53-485F-95BC-D0BB0E79459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D439BD-6FAB-4056-AEF9-F77E90EFDA95}" type="datetimeFigureOut">
              <a:rPr lang="en-IN" smtClean="0"/>
              <a:pPr/>
              <a:t>01-05-2013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F2F1AFC-0F53-485F-95BC-D0BB0E79459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D439BD-6FAB-4056-AEF9-F77E90EFDA95}" type="datetimeFigureOut">
              <a:rPr lang="en-IN" smtClean="0"/>
              <a:pPr/>
              <a:t>01-05-2013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F2F1AFC-0F53-485F-95BC-D0BB0E79459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4D439BD-6FAB-4056-AEF9-F77E90EFDA95}" type="datetimeFigureOut">
              <a:rPr lang="en-IN" smtClean="0"/>
              <a:pPr/>
              <a:t>01-05-2013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F2F1AFC-0F53-485F-95BC-D0BB0E794599}"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4D439BD-6FAB-4056-AEF9-F77E90EFDA95}" type="datetimeFigureOut">
              <a:rPr lang="en-IN" smtClean="0"/>
              <a:pPr/>
              <a:t>01-05-2013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F2F1AFC-0F53-485F-95BC-D0BB0E79459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4D439BD-6FAB-4056-AEF9-F77E90EFDA95}" type="datetimeFigureOut">
              <a:rPr lang="en-IN" smtClean="0"/>
              <a:pPr/>
              <a:t>01-05-2013</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5F2F1AFC-0F53-485F-95BC-D0BB0E79459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4D439BD-6FAB-4056-AEF9-F77E90EFDA95}" type="datetimeFigureOut">
              <a:rPr lang="en-IN" smtClean="0"/>
              <a:pPr/>
              <a:t>01-05-2013</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5F2F1AFC-0F53-485F-95BC-D0BB0E79459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4D439BD-6FAB-4056-AEF9-F77E90EFDA95}" type="datetimeFigureOut">
              <a:rPr lang="en-IN" smtClean="0"/>
              <a:pPr/>
              <a:t>01-05-2013</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5F2F1AFC-0F53-485F-95BC-D0BB0E794599}"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4D439BD-6FAB-4056-AEF9-F77E90EFDA95}" type="datetimeFigureOut">
              <a:rPr lang="en-IN" smtClean="0"/>
              <a:pPr/>
              <a:t>01-05-2013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F2F1AFC-0F53-485F-95BC-D0BB0E79459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4D439BD-6FAB-4056-AEF9-F77E90EFDA95}" type="datetimeFigureOut">
              <a:rPr lang="en-IN" smtClean="0"/>
              <a:pPr/>
              <a:t>01-05-2013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F2F1AFC-0F53-485F-95BC-D0BB0E794599}"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4D439BD-6FAB-4056-AEF9-F77E90EFDA95}" type="datetimeFigureOut">
              <a:rPr lang="en-IN" smtClean="0"/>
              <a:pPr/>
              <a:t>01-05-2013</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F2F1AFC-0F53-485F-95BC-D0BB0E794599}"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arha\Desktop\20130122_155729-1.jpg"/>
          <p:cNvPicPr>
            <a:picLocks noChangeAspect="1" noChangeArrowheads="1"/>
          </p:cNvPicPr>
          <p:nvPr/>
        </p:nvPicPr>
        <p:blipFill>
          <a:blip r:embed="rId2" cstate="print"/>
          <a:srcRect/>
          <a:stretch>
            <a:fillRect/>
          </a:stretch>
        </p:blipFill>
        <p:spPr bwMode="auto">
          <a:xfrm>
            <a:off x="0" y="-571500"/>
            <a:ext cx="9144000" cy="7429500"/>
          </a:xfrm>
          <a:prstGeom prst="rect">
            <a:avLst/>
          </a:prstGeom>
          <a:noFill/>
        </p:spPr>
      </p:pic>
      <p:sp>
        <p:nvSpPr>
          <p:cNvPr id="2" name="Title 1"/>
          <p:cNvSpPr>
            <a:spLocks noGrp="1"/>
          </p:cNvSpPr>
          <p:nvPr>
            <p:ph type="ctrTitle"/>
          </p:nvPr>
        </p:nvSpPr>
        <p:spPr>
          <a:xfrm>
            <a:off x="685800" y="332655"/>
            <a:ext cx="7772400" cy="1512169"/>
          </a:xfrm>
        </p:spPr>
        <p:txBody>
          <a:bodyPr>
            <a:normAutofit fontScale="90000"/>
          </a:bodyPr>
          <a:lstStyle/>
          <a:p>
            <a:r>
              <a:rPr lang="en-US" sz="3200" b="1" dirty="0" smtClean="0">
                <a:solidFill>
                  <a:srgbClr val="00B0F0"/>
                </a:solidFill>
                <a:latin typeface="Times New Roman" pitchFamily="18" charset="0"/>
                <a:cs typeface="Times New Roman" pitchFamily="18" charset="0"/>
              </a:rPr>
              <a:t/>
            </a:r>
            <a:br>
              <a:rPr lang="en-US" sz="3200" b="1" dirty="0" smtClean="0">
                <a:solidFill>
                  <a:srgbClr val="00B0F0"/>
                </a:solidFill>
                <a:latin typeface="Times New Roman" pitchFamily="18" charset="0"/>
                <a:cs typeface="Times New Roman" pitchFamily="18" charset="0"/>
              </a:rPr>
            </a:br>
            <a:r>
              <a:rPr lang="en-US" sz="3200" b="1" dirty="0" smtClean="0">
                <a:solidFill>
                  <a:srgbClr val="00B0F0"/>
                </a:solidFill>
                <a:latin typeface="Times New Roman" pitchFamily="18" charset="0"/>
                <a:cs typeface="Times New Roman" pitchFamily="18" charset="0"/>
              </a:rPr>
              <a:t/>
            </a:r>
            <a:br>
              <a:rPr lang="en-US" sz="3200" b="1" dirty="0" smtClean="0">
                <a:solidFill>
                  <a:srgbClr val="00B0F0"/>
                </a:solidFill>
                <a:latin typeface="Times New Roman" pitchFamily="18" charset="0"/>
                <a:cs typeface="Times New Roman" pitchFamily="18" charset="0"/>
              </a:rPr>
            </a:br>
            <a:r>
              <a:rPr lang="en-US" sz="3200" b="1" dirty="0">
                <a:solidFill>
                  <a:srgbClr val="00B0F0"/>
                </a:solidFill>
                <a:latin typeface="Times New Roman" pitchFamily="18" charset="0"/>
                <a:cs typeface="Times New Roman" pitchFamily="18" charset="0"/>
              </a:rPr>
              <a:t/>
            </a:r>
            <a:br>
              <a:rPr lang="en-US" sz="3200" b="1" dirty="0">
                <a:solidFill>
                  <a:srgbClr val="00B0F0"/>
                </a:solidFill>
                <a:latin typeface="Times New Roman" pitchFamily="18" charset="0"/>
                <a:cs typeface="Times New Roman" pitchFamily="18" charset="0"/>
              </a:rPr>
            </a:br>
            <a:r>
              <a:rPr lang="en-US" sz="3200" b="1" dirty="0" smtClean="0">
                <a:solidFill>
                  <a:srgbClr val="00B0F0"/>
                </a:solidFill>
                <a:latin typeface="Times New Roman" pitchFamily="18" charset="0"/>
                <a:cs typeface="Times New Roman" pitchFamily="18" charset="0"/>
              </a:rPr>
              <a:t/>
            </a:r>
            <a:br>
              <a:rPr lang="en-US" sz="3200" b="1" dirty="0" smtClean="0">
                <a:solidFill>
                  <a:srgbClr val="00B0F0"/>
                </a:solidFill>
                <a:latin typeface="Times New Roman" pitchFamily="18" charset="0"/>
                <a:cs typeface="Times New Roman" pitchFamily="18" charset="0"/>
              </a:rPr>
            </a:br>
            <a:r>
              <a:rPr lang="en-US" sz="3200" b="1" dirty="0" smtClean="0">
                <a:solidFill>
                  <a:srgbClr val="00B0F0"/>
                </a:solidFill>
                <a:latin typeface="Times New Roman" pitchFamily="18" charset="0"/>
                <a:cs typeface="Times New Roman" pitchFamily="18" charset="0"/>
              </a:rPr>
              <a:t/>
            </a:r>
            <a:br>
              <a:rPr lang="en-US" sz="3200" b="1" dirty="0" smtClean="0">
                <a:solidFill>
                  <a:srgbClr val="00B0F0"/>
                </a:solidFill>
                <a:latin typeface="Times New Roman" pitchFamily="18" charset="0"/>
                <a:cs typeface="Times New Roman" pitchFamily="18" charset="0"/>
              </a:rPr>
            </a:br>
            <a:r>
              <a:rPr lang="en-US" sz="3200" b="1" dirty="0" smtClean="0">
                <a:solidFill>
                  <a:srgbClr val="00B0F0"/>
                </a:solidFill>
                <a:latin typeface="Times New Roman" pitchFamily="18" charset="0"/>
                <a:cs typeface="Times New Roman" pitchFamily="18" charset="0"/>
              </a:rPr>
              <a:t/>
            </a:r>
            <a:br>
              <a:rPr lang="en-US" sz="3200" b="1" dirty="0" smtClean="0">
                <a:solidFill>
                  <a:srgbClr val="00B0F0"/>
                </a:solidFill>
                <a:latin typeface="Times New Roman" pitchFamily="18" charset="0"/>
                <a:cs typeface="Times New Roman" pitchFamily="18" charset="0"/>
              </a:rPr>
            </a:br>
            <a:r>
              <a:rPr lang="en-US" sz="3100" b="1" dirty="0" smtClean="0">
                <a:solidFill>
                  <a:schemeClr val="accent2">
                    <a:lumMod val="40000"/>
                    <a:lumOff val="60000"/>
                  </a:schemeClr>
                </a:solidFill>
                <a:latin typeface="Times New Roman" pitchFamily="18" charset="0"/>
                <a:cs typeface="Times New Roman" pitchFamily="18" charset="0"/>
              </a:rPr>
              <a:t>Role of Thesis Eligibility Assessment at National     </a:t>
            </a:r>
            <a:br>
              <a:rPr lang="en-US" sz="3100" b="1" dirty="0" smtClean="0">
                <a:solidFill>
                  <a:schemeClr val="accent2">
                    <a:lumMod val="40000"/>
                    <a:lumOff val="60000"/>
                  </a:schemeClr>
                </a:solidFill>
                <a:latin typeface="Times New Roman" pitchFamily="18" charset="0"/>
                <a:cs typeface="Times New Roman" pitchFamily="18" charset="0"/>
              </a:rPr>
            </a:br>
            <a:r>
              <a:rPr lang="en-US" sz="3100" b="1" dirty="0" smtClean="0">
                <a:solidFill>
                  <a:schemeClr val="accent2">
                    <a:lumMod val="40000"/>
                    <a:lumOff val="60000"/>
                  </a:schemeClr>
                </a:solidFill>
                <a:latin typeface="Times New Roman" pitchFamily="18" charset="0"/>
                <a:cs typeface="Times New Roman" pitchFamily="18" charset="0"/>
              </a:rPr>
              <a:t>                        Board of Examination</a:t>
            </a:r>
            <a:endParaRPr lang="en-IN" sz="3100" b="1" dirty="0">
              <a:solidFill>
                <a:schemeClr val="accent2">
                  <a:lumMod val="40000"/>
                  <a:lumOff val="60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467544" y="4005064"/>
            <a:ext cx="8496944" cy="2304256"/>
          </a:xfrm>
        </p:spPr>
        <p:txBody>
          <a:bodyPr>
            <a:normAutofit fontScale="77500" lnSpcReduction="20000"/>
          </a:bodyPr>
          <a:lstStyle/>
          <a:p>
            <a:pPr algn="r"/>
            <a:endParaRPr lang="en-US" sz="2000" dirty="0" smtClean="0">
              <a:latin typeface="Times New Roman" pitchFamily="18" charset="0"/>
              <a:cs typeface="Times New Roman" pitchFamily="18" charset="0"/>
            </a:endParaRPr>
          </a:p>
          <a:p>
            <a:pPr algn="r"/>
            <a:endParaRPr lang="en-US" sz="2000" dirty="0">
              <a:latin typeface="Times New Roman" pitchFamily="18" charset="0"/>
              <a:cs typeface="Times New Roman" pitchFamily="18" charset="0"/>
            </a:endParaRPr>
          </a:p>
          <a:p>
            <a:pPr algn="r"/>
            <a:endParaRPr lang="en-US" sz="2000" dirty="0" smtClean="0">
              <a:latin typeface="Times New Roman" pitchFamily="18" charset="0"/>
              <a:cs typeface="Times New Roman" pitchFamily="18" charset="0"/>
            </a:endParaRPr>
          </a:p>
          <a:p>
            <a:pPr algn="r"/>
            <a:endParaRPr lang="en-US" sz="2000" dirty="0">
              <a:latin typeface="Times New Roman" pitchFamily="18" charset="0"/>
              <a:cs typeface="Times New Roman" pitchFamily="18" charset="0"/>
            </a:endParaRPr>
          </a:p>
          <a:p>
            <a:pPr algn="r"/>
            <a:r>
              <a:rPr lang="en-US" sz="3400" b="1" dirty="0" smtClean="0">
                <a:solidFill>
                  <a:schemeClr val="tx1"/>
                </a:solidFill>
                <a:latin typeface="Times New Roman" pitchFamily="18" charset="0"/>
                <a:cs typeface="Times New Roman" pitchFamily="18" charset="0"/>
              </a:rPr>
              <a:t>Presented by:</a:t>
            </a:r>
          </a:p>
          <a:p>
            <a:pPr algn="r"/>
            <a:r>
              <a:rPr lang="en-US" sz="3400" b="1" dirty="0" smtClean="0">
                <a:solidFill>
                  <a:schemeClr val="tx1"/>
                </a:solidFill>
                <a:latin typeface="Times New Roman" pitchFamily="18" charset="0"/>
                <a:cs typeface="Times New Roman" pitchFamily="18" charset="0"/>
              </a:rPr>
              <a:t>Dr. </a:t>
            </a:r>
            <a:r>
              <a:rPr lang="en-US" sz="3400" b="1" dirty="0" err="1" smtClean="0">
                <a:solidFill>
                  <a:schemeClr val="tx1"/>
                </a:solidFill>
                <a:latin typeface="Times New Roman" pitchFamily="18" charset="0"/>
                <a:cs typeface="Times New Roman" pitchFamily="18" charset="0"/>
              </a:rPr>
              <a:t>Farha</a:t>
            </a:r>
            <a:r>
              <a:rPr lang="en-US" sz="3400" b="1" dirty="0" smtClean="0">
                <a:solidFill>
                  <a:schemeClr val="tx1"/>
                </a:solidFill>
                <a:latin typeface="Times New Roman" pitchFamily="18" charset="0"/>
                <a:cs typeface="Times New Roman" pitchFamily="18" charset="0"/>
              </a:rPr>
              <a:t> Khan (PT)</a:t>
            </a:r>
          </a:p>
          <a:p>
            <a:pPr algn="r"/>
            <a:r>
              <a:rPr lang="en-US" sz="3400" b="1" dirty="0" smtClean="0">
                <a:solidFill>
                  <a:schemeClr val="tx1"/>
                </a:solidFill>
                <a:latin typeface="Times New Roman" pitchFamily="18" charset="0"/>
                <a:cs typeface="Times New Roman" pitchFamily="18" charset="0"/>
              </a:rPr>
              <a:t>PG/11/023</a:t>
            </a:r>
            <a:endParaRPr lang="en-IN" sz="3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Criteria</a:t>
            </a: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124744"/>
            <a:ext cx="7498080" cy="5123656"/>
          </a:xfrm>
        </p:spPr>
        <p:txBody>
          <a:bodyPr>
            <a:normAutofit/>
          </a:bodyPr>
          <a:lstStyle/>
          <a:p>
            <a:r>
              <a:rPr lang="en-US" sz="2800" dirty="0" smtClean="0">
                <a:latin typeface="Times New Roman" pitchFamily="18" charset="0"/>
                <a:cs typeface="Times New Roman" pitchFamily="18" charset="0"/>
              </a:rPr>
              <a:t>Registration</a:t>
            </a:r>
          </a:p>
          <a:p>
            <a:r>
              <a:rPr lang="en-US" sz="2800" dirty="0" smtClean="0">
                <a:latin typeface="Times New Roman" pitchFamily="18" charset="0"/>
                <a:cs typeface="Times New Roman" pitchFamily="18" charset="0"/>
              </a:rPr>
              <a:t>Hard Bound Thesis</a:t>
            </a:r>
          </a:p>
          <a:p>
            <a:r>
              <a:rPr lang="en-US" sz="2800" dirty="0" smtClean="0">
                <a:latin typeface="Times New Roman" pitchFamily="18" charset="0"/>
                <a:cs typeface="Times New Roman" pitchFamily="18" charset="0"/>
              </a:rPr>
              <a:t>Printed Cover Page</a:t>
            </a:r>
          </a:p>
          <a:p>
            <a:r>
              <a:rPr lang="en-US" sz="2800" dirty="0" smtClean="0">
                <a:latin typeface="Times New Roman" pitchFamily="18" charset="0"/>
                <a:cs typeface="Times New Roman" pitchFamily="18" charset="0"/>
              </a:rPr>
              <a:t>Thesis Submission Fee</a:t>
            </a:r>
          </a:p>
          <a:p>
            <a:r>
              <a:rPr lang="en-US" sz="2800" dirty="0" smtClean="0">
                <a:latin typeface="Times New Roman" pitchFamily="18" charset="0"/>
                <a:cs typeface="Times New Roman" pitchFamily="18" charset="0"/>
              </a:rPr>
              <a:t>Thesis Submission Form</a:t>
            </a:r>
          </a:p>
          <a:p>
            <a:r>
              <a:rPr lang="en-US" sz="2800" dirty="0" smtClean="0">
                <a:latin typeface="Times New Roman" pitchFamily="18" charset="0"/>
                <a:cs typeface="Times New Roman" pitchFamily="18" charset="0"/>
              </a:rPr>
              <a:t>Candidate Declaration, duly signed by candidate, thesis guide, Head of Institution</a:t>
            </a:r>
          </a:p>
          <a:p>
            <a:r>
              <a:rPr lang="en-US" sz="2800" dirty="0" smtClean="0">
                <a:latin typeface="Times New Roman" pitchFamily="18" charset="0"/>
                <a:cs typeface="Times New Roman" pitchFamily="18" charset="0"/>
              </a:rPr>
              <a:t>Thesis CD</a:t>
            </a:r>
          </a:p>
          <a:p>
            <a:r>
              <a:rPr lang="en-US" sz="2800" dirty="0" smtClean="0">
                <a:latin typeface="Times New Roman" pitchFamily="18" charset="0"/>
                <a:cs typeface="Times New Roman" pitchFamily="18" charset="0"/>
              </a:rPr>
              <a:t>Thesis Summary</a:t>
            </a:r>
            <a:endParaRPr lang="en-IN"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Times New Roman" pitchFamily="18" charset="0"/>
                <a:cs typeface="Times New Roman" pitchFamily="18" charset="0"/>
              </a:rPr>
              <a:t>DATA and METHODS</a:t>
            </a:r>
            <a:r>
              <a:rPr lang="en-IN" sz="2800" dirty="0"/>
              <a:t/>
            </a:r>
            <a:br>
              <a:rPr lang="en-IN" sz="2800" dirty="0"/>
            </a:b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043608" y="1340768"/>
            <a:ext cx="7643192" cy="5040560"/>
          </a:xfrm>
        </p:spPr>
        <p:txBody>
          <a:bodyPr>
            <a:normAutofit/>
          </a:bodyPr>
          <a:lstStyle/>
          <a:p>
            <a:pPr algn="just"/>
            <a:r>
              <a:rPr lang="en-US" sz="2800" dirty="0">
                <a:latin typeface="Times New Roman" pitchFamily="18" charset="0"/>
                <a:cs typeface="Times New Roman" pitchFamily="18" charset="0"/>
              </a:rPr>
              <a:t>Study Design: Descriptive </a:t>
            </a:r>
            <a:r>
              <a:rPr lang="en-US" sz="2800" dirty="0" smtClean="0">
                <a:latin typeface="Times New Roman" pitchFamily="18" charset="0"/>
                <a:cs typeface="Times New Roman" pitchFamily="18" charset="0"/>
              </a:rPr>
              <a:t>Study</a:t>
            </a:r>
            <a:endParaRPr lang="en-IN"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Data Collection Technique: Data collected from thesis department, stored in excel file. This form of data storage is maintained for the thesis received in 2013.  </a:t>
            </a:r>
            <a:endParaRPr lang="en-IN"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Study Duration: 28/12/2012 to 28/4/2013</a:t>
            </a:r>
            <a:endParaRPr lang="en-IN"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Tool: Thesis Eligibility Performa</a:t>
            </a:r>
            <a:endParaRPr lang="en-IN" sz="2800" dirty="0">
              <a:latin typeface="Times New Roman" pitchFamily="18" charset="0"/>
              <a:cs typeface="Times New Roman" pitchFamily="18" charset="0"/>
            </a:endParaRPr>
          </a:p>
          <a:p>
            <a:pPr>
              <a:buNone/>
            </a:pP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ctr"/>
            <a:r>
              <a:rPr lang="en-US" sz="2800" b="1" dirty="0" smtClean="0">
                <a:latin typeface="Times New Roman" pitchFamily="18" charset="0"/>
                <a:cs typeface="Times New Roman" pitchFamily="18" charset="0"/>
              </a:rPr>
              <a:t>Results &amp; Findings</a:t>
            </a: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547664" y="836712"/>
            <a:ext cx="7139136" cy="5832648"/>
          </a:xfrm>
        </p:spPr>
        <p:txBody>
          <a:bodyPr>
            <a:normAutofit/>
          </a:bodyPr>
          <a:lstStyle/>
          <a:p>
            <a:r>
              <a:rPr lang="en-US" sz="2000" b="1" dirty="0">
                <a:latin typeface="Times New Roman" pitchFamily="18" charset="0"/>
                <a:cs typeface="Times New Roman" pitchFamily="18" charset="0"/>
              </a:rPr>
              <a:t>Table 1: Thesis Eligibility Assessment from 28/12/12 to 28/2/13</a:t>
            </a:r>
            <a:r>
              <a:rPr lang="en-US" sz="2000" b="1" dirty="0" smtClean="0">
                <a:latin typeface="Times New Roman" pitchFamily="18" charset="0"/>
                <a:cs typeface="Times New Roman" pitchFamily="18" charset="0"/>
              </a:rPr>
              <a:t>:</a:t>
            </a:r>
          </a:p>
          <a:p>
            <a:pPr>
              <a:buNone/>
            </a:pPr>
            <a:endParaRPr lang="en-US" sz="2000" b="1" dirty="0">
              <a:latin typeface="Times New Roman" pitchFamily="18" charset="0"/>
              <a:cs typeface="Times New Roman" pitchFamily="18" charset="0"/>
            </a:endParaRPr>
          </a:p>
          <a:p>
            <a:pPr>
              <a:buNone/>
            </a:pPr>
            <a:endParaRPr lang="en-IN" sz="2000" dirty="0">
              <a:latin typeface="Times New Roman" pitchFamily="18" charset="0"/>
              <a:cs typeface="Times New Roman" pitchFamily="18" charset="0"/>
            </a:endParaRPr>
          </a:p>
          <a:p>
            <a:pPr>
              <a:buNone/>
            </a:pPr>
            <a:endParaRPr lang="en-US" sz="2000" dirty="0" smtClean="0"/>
          </a:p>
        </p:txBody>
      </p:sp>
      <p:graphicFrame>
        <p:nvGraphicFramePr>
          <p:cNvPr id="5" name="Table 4"/>
          <p:cNvGraphicFramePr>
            <a:graphicFrameLocks noGrp="1"/>
          </p:cNvGraphicFramePr>
          <p:nvPr/>
        </p:nvGraphicFramePr>
        <p:xfrm>
          <a:off x="1547664" y="1916832"/>
          <a:ext cx="7200800" cy="3744416"/>
        </p:xfrm>
        <a:graphic>
          <a:graphicData uri="http://schemas.openxmlformats.org/drawingml/2006/table">
            <a:tbl>
              <a:tblPr firstRow="1" bandRow="1">
                <a:tableStyleId>{5C22544A-7EE6-4342-B048-85BDC9FD1C3A}</a:tableStyleId>
              </a:tblPr>
              <a:tblGrid>
                <a:gridCol w="3600400"/>
                <a:gridCol w="3600400"/>
              </a:tblGrid>
              <a:tr h="1234116">
                <a:tc>
                  <a:txBody>
                    <a:bodyPr/>
                    <a:lstStyle/>
                    <a:p>
                      <a:pPr algn="ctr"/>
                      <a:r>
                        <a:rPr lang="en-US" sz="2000" b="1" dirty="0" smtClean="0">
                          <a:latin typeface="Times New Roman" pitchFamily="18" charset="0"/>
                          <a:cs typeface="Times New Roman" pitchFamily="18" charset="0"/>
                        </a:rPr>
                        <a:t>Total Thesis Assessed</a:t>
                      </a:r>
                      <a:endParaRPr lang="en-IN" sz="2000" b="1" dirty="0">
                        <a:latin typeface="Times New Roman" pitchFamily="18" charset="0"/>
                        <a:cs typeface="Times New Roman" pitchFamily="18" charset="0"/>
                      </a:endParaRPr>
                    </a:p>
                  </a:txBody>
                  <a:tcPr/>
                </a:tc>
                <a:tc>
                  <a:txBody>
                    <a:bodyPr/>
                    <a:lstStyle/>
                    <a:p>
                      <a:pPr algn="ctr"/>
                      <a:r>
                        <a:rPr lang="en-US" sz="2000" dirty="0" smtClean="0">
                          <a:latin typeface="Times New Roman" pitchFamily="18" charset="0"/>
                          <a:cs typeface="Times New Roman" pitchFamily="18" charset="0"/>
                        </a:rPr>
                        <a:t>709</a:t>
                      </a:r>
                      <a:endParaRPr lang="en-IN" sz="2000" dirty="0">
                        <a:latin typeface="Times New Roman" pitchFamily="18" charset="0"/>
                        <a:cs typeface="Times New Roman" pitchFamily="18" charset="0"/>
                      </a:endParaRPr>
                    </a:p>
                  </a:txBody>
                  <a:tcPr/>
                </a:tc>
              </a:tr>
              <a:tr h="1255150">
                <a:tc>
                  <a:txBody>
                    <a:bodyPr/>
                    <a:lstStyle/>
                    <a:p>
                      <a:pPr algn="ctr"/>
                      <a:r>
                        <a:rPr lang="en-US" sz="2000" b="1" dirty="0" smtClean="0">
                          <a:latin typeface="Times New Roman" pitchFamily="18" charset="0"/>
                          <a:cs typeface="Times New Roman" pitchFamily="18" charset="0"/>
                        </a:rPr>
                        <a:t>Eligible Thesis</a:t>
                      </a:r>
                      <a:endParaRPr lang="en-IN" sz="2000" b="1" dirty="0">
                        <a:latin typeface="Times New Roman" pitchFamily="18" charset="0"/>
                        <a:cs typeface="Times New Roman" pitchFamily="18" charset="0"/>
                      </a:endParaRPr>
                    </a:p>
                  </a:txBody>
                  <a:tcPr/>
                </a:tc>
                <a:tc>
                  <a:txBody>
                    <a:bodyPr/>
                    <a:lstStyle/>
                    <a:p>
                      <a:pPr algn="ctr"/>
                      <a:r>
                        <a:rPr lang="en-US" sz="2000" b="1" dirty="0" smtClean="0">
                          <a:latin typeface="Times New Roman" pitchFamily="18" charset="0"/>
                          <a:cs typeface="Times New Roman" pitchFamily="18" charset="0"/>
                        </a:rPr>
                        <a:t>404</a:t>
                      </a:r>
                      <a:endParaRPr lang="en-IN" sz="2000" b="1" dirty="0">
                        <a:latin typeface="Times New Roman" pitchFamily="18" charset="0"/>
                        <a:cs typeface="Times New Roman" pitchFamily="18" charset="0"/>
                      </a:endParaRPr>
                    </a:p>
                  </a:txBody>
                  <a:tcPr/>
                </a:tc>
              </a:tr>
              <a:tr h="1255150">
                <a:tc>
                  <a:txBody>
                    <a:bodyPr/>
                    <a:lstStyle/>
                    <a:p>
                      <a:pPr algn="ctr"/>
                      <a:r>
                        <a:rPr lang="en-US" sz="2000" b="1" dirty="0" smtClean="0">
                          <a:latin typeface="Times New Roman" pitchFamily="18" charset="0"/>
                          <a:cs typeface="Times New Roman" pitchFamily="18" charset="0"/>
                        </a:rPr>
                        <a:t>Deficient</a:t>
                      </a:r>
                      <a:r>
                        <a:rPr lang="en-US" sz="2000" b="1" baseline="0" dirty="0" smtClean="0">
                          <a:latin typeface="Times New Roman" pitchFamily="18" charset="0"/>
                          <a:cs typeface="Times New Roman" pitchFamily="18" charset="0"/>
                        </a:rPr>
                        <a:t> Thesis</a:t>
                      </a:r>
                      <a:endParaRPr lang="en-IN" sz="2000" b="1" dirty="0">
                        <a:latin typeface="Times New Roman" pitchFamily="18" charset="0"/>
                        <a:cs typeface="Times New Roman" pitchFamily="18" charset="0"/>
                      </a:endParaRPr>
                    </a:p>
                  </a:txBody>
                  <a:tcPr/>
                </a:tc>
                <a:tc>
                  <a:txBody>
                    <a:bodyPr/>
                    <a:lstStyle/>
                    <a:p>
                      <a:pPr algn="ctr"/>
                      <a:r>
                        <a:rPr lang="en-US" sz="2000" b="1" dirty="0" smtClean="0">
                          <a:latin typeface="Times New Roman" pitchFamily="18" charset="0"/>
                          <a:cs typeface="Times New Roman" pitchFamily="18" charset="0"/>
                        </a:rPr>
                        <a:t>305</a:t>
                      </a:r>
                      <a:endParaRPr lang="en-IN" sz="2000" b="1"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403648" y="260350"/>
          <a:ext cx="7283152" cy="64087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400" b="1" dirty="0" smtClean="0">
                <a:latin typeface="Times New Roman" pitchFamily="18" charset="0"/>
                <a:cs typeface="Times New Roman" pitchFamily="18" charset="0"/>
              </a:rPr>
              <a:t>Table 2: Thesis Eligibility Assessment from 28/2/13 to 28/4/13:</a:t>
            </a:r>
            <a:r>
              <a:rPr lang="en-IN" sz="2400" dirty="0" smtClean="0">
                <a:latin typeface="Times New Roman" pitchFamily="18" charset="0"/>
                <a:cs typeface="Times New Roman" pitchFamily="18" charset="0"/>
              </a:rPr>
              <a:t/>
            </a:r>
            <a:br>
              <a:rPr lang="en-IN" sz="2400" dirty="0" smtClean="0">
                <a:latin typeface="Times New Roman" pitchFamily="18" charset="0"/>
                <a:cs typeface="Times New Roman" pitchFamily="18" charset="0"/>
              </a:rPr>
            </a:br>
            <a:endParaRPr lang="en-IN" sz="24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547664" y="1412777"/>
          <a:ext cx="6768752" cy="4392489"/>
        </p:xfrm>
        <a:graphic>
          <a:graphicData uri="http://schemas.openxmlformats.org/drawingml/2006/table">
            <a:tbl>
              <a:tblPr firstRow="1" bandRow="1">
                <a:tableStyleId>{5C22544A-7EE6-4342-B048-85BDC9FD1C3A}</a:tableStyleId>
              </a:tblPr>
              <a:tblGrid>
                <a:gridCol w="3384376"/>
                <a:gridCol w="3384376"/>
              </a:tblGrid>
              <a:tr h="1464163">
                <a:tc>
                  <a:txBody>
                    <a:bodyPr/>
                    <a:lstStyle/>
                    <a:p>
                      <a:pPr algn="ctr"/>
                      <a:r>
                        <a:rPr lang="en-US" sz="2400" dirty="0" smtClean="0">
                          <a:latin typeface="Times New Roman" pitchFamily="18" charset="0"/>
                          <a:cs typeface="Times New Roman" pitchFamily="18" charset="0"/>
                        </a:rPr>
                        <a:t>Total Thesis Assessed</a:t>
                      </a:r>
                      <a:endParaRPr lang="en-IN" sz="2400"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638</a:t>
                      </a:r>
                      <a:endParaRPr lang="en-IN" dirty="0">
                        <a:latin typeface="Times New Roman" pitchFamily="18" charset="0"/>
                        <a:cs typeface="Times New Roman" pitchFamily="18" charset="0"/>
                      </a:endParaRPr>
                    </a:p>
                  </a:txBody>
                  <a:tcPr/>
                </a:tc>
              </a:tr>
              <a:tr h="1464163">
                <a:tc>
                  <a:txBody>
                    <a:bodyPr/>
                    <a:lstStyle/>
                    <a:p>
                      <a:pPr algn="ctr"/>
                      <a:r>
                        <a:rPr lang="en-US" sz="2400" b="1" dirty="0" smtClean="0">
                          <a:latin typeface="Times New Roman" pitchFamily="18" charset="0"/>
                          <a:cs typeface="Times New Roman" pitchFamily="18" charset="0"/>
                        </a:rPr>
                        <a:t>Eligible</a:t>
                      </a:r>
                      <a:endParaRPr lang="en-IN" sz="2400" b="1" dirty="0">
                        <a:latin typeface="Times New Roman" pitchFamily="18" charset="0"/>
                        <a:cs typeface="Times New Roman" pitchFamily="18" charset="0"/>
                      </a:endParaRPr>
                    </a:p>
                  </a:txBody>
                  <a:tcPr/>
                </a:tc>
                <a:tc>
                  <a:txBody>
                    <a:bodyPr/>
                    <a:lstStyle/>
                    <a:p>
                      <a:pPr algn="ctr"/>
                      <a:r>
                        <a:rPr lang="en-US" sz="2400" b="1" dirty="0" smtClean="0">
                          <a:latin typeface="Times New Roman" pitchFamily="18" charset="0"/>
                          <a:cs typeface="Times New Roman" pitchFamily="18" charset="0"/>
                        </a:rPr>
                        <a:t>456</a:t>
                      </a:r>
                      <a:endParaRPr lang="en-IN" sz="2400" b="1" dirty="0">
                        <a:latin typeface="Times New Roman" pitchFamily="18" charset="0"/>
                        <a:cs typeface="Times New Roman" pitchFamily="18" charset="0"/>
                      </a:endParaRPr>
                    </a:p>
                  </a:txBody>
                  <a:tcPr/>
                </a:tc>
              </a:tr>
              <a:tr h="1464163">
                <a:tc>
                  <a:txBody>
                    <a:bodyPr/>
                    <a:lstStyle/>
                    <a:p>
                      <a:pPr algn="ctr"/>
                      <a:r>
                        <a:rPr lang="en-US" sz="2400" b="1" dirty="0" smtClean="0">
                          <a:latin typeface="Times New Roman" pitchFamily="18" charset="0"/>
                          <a:cs typeface="Times New Roman" pitchFamily="18" charset="0"/>
                        </a:rPr>
                        <a:t>Deficient</a:t>
                      </a:r>
                      <a:endParaRPr lang="en-IN" sz="2400" b="1" dirty="0">
                        <a:latin typeface="Times New Roman" pitchFamily="18" charset="0"/>
                        <a:cs typeface="Times New Roman" pitchFamily="18" charset="0"/>
                      </a:endParaRPr>
                    </a:p>
                  </a:txBody>
                  <a:tcPr/>
                </a:tc>
                <a:tc>
                  <a:txBody>
                    <a:bodyPr/>
                    <a:lstStyle/>
                    <a:p>
                      <a:pPr algn="ctr"/>
                      <a:r>
                        <a:rPr lang="en-US" sz="2400" b="1" dirty="0" smtClean="0">
                          <a:latin typeface="Times New Roman" pitchFamily="18" charset="0"/>
                          <a:cs typeface="Times New Roman" pitchFamily="18" charset="0"/>
                        </a:rPr>
                        <a:t>182</a:t>
                      </a:r>
                      <a:endParaRPr lang="en-IN" sz="2400" b="1"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259632" y="188913"/>
          <a:ext cx="7128792" cy="64087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571184" cy="1066130"/>
          </a:xfrm>
        </p:spPr>
        <p:txBody>
          <a:bodyPr>
            <a:normAutofit fontScale="90000"/>
          </a:bodyPr>
          <a:lstStyle/>
          <a:p>
            <a:r>
              <a:rPr lang="en-IN" sz="2400" b="1" dirty="0" smtClean="0">
                <a:latin typeface="Times New Roman" pitchFamily="18" charset="0"/>
                <a:cs typeface="Times New Roman" pitchFamily="18" charset="0"/>
              </a:rPr>
              <a:t>Table 3: Deficiencies found in Thesis during Eligibility Assessment:</a:t>
            </a:r>
            <a:r>
              <a:rPr lang="en-IN" sz="2400" dirty="0" smtClean="0">
                <a:latin typeface="Times New Roman" pitchFamily="18" charset="0"/>
                <a:cs typeface="Times New Roman" pitchFamily="18" charset="0"/>
              </a:rPr>
              <a:t/>
            </a:r>
            <a:br>
              <a:rPr lang="en-IN" sz="2400" dirty="0" smtClean="0">
                <a:latin typeface="Times New Roman" pitchFamily="18" charset="0"/>
                <a:cs typeface="Times New Roman" pitchFamily="18" charset="0"/>
              </a:rPr>
            </a:br>
            <a:r>
              <a:rPr lang="en-IN" sz="2400" b="1" dirty="0" smtClean="0">
                <a:latin typeface="Times New Roman" pitchFamily="18" charset="0"/>
                <a:cs typeface="Times New Roman" pitchFamily="18" charset="0"/>
              </a:rPr>
              <a:t> </a:t>
            </a:r>
            <a:r>
              <a:rPr lang="en-IN" sz="2400" dirty="0" smtClean="0">
                <a:latin typeface="Times New Roman" pitchFamily="18" charset="0"/>
                <a:cs typeface="Times New Roman" pitchFamily="18" charset="0"/>
              </a:rPr>
              <a:t/>
            </a:r>
            <a:br>
              <a:rPr lang="en-IN" sz="2400" dirty="0" smtClean="0">
                <a:latin typeface="Times New Roman" pitchFamily="18" charset="0"/>
                <a:cs typeface="Times New Roman" pitchFamily="18" charset="0"/>
              </a:rPr>
            </a:br>
            <a:endParaRPr lang="en-IN" sz="24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1115616" y="980726"/>
          <a:ext cx="7571184" cy="4901589"/>
        </p:xfrm>
        <a:graphic>
          <a:graphicData uri="http://schemas.openxmlformats.org/drawingml/2006/table">
            <a:tbl>
              <a:tblPr firstRow="1" bandRow="1">
                <a:tableStyleId>{5C22544A-7EE6-4342-B048-85BDC9FD1C3A}</a:tableStyleId>
              </a:tblPr>
              <a:tblGrid>
                <a:gridCol w="3785592"/>
                <a:gridCol w="3785592"/>
              </a:tblGrid>
              <a:tr h="567063">
                <a:tc>
                  <a:txBody>
                    <a:bodyPr/>
                    <a:lstStyle/>
                    <a:p>
                      <a:pPr algn="ctr"/>
                      <a:r>
                        <a:rPr lang="en-IN" sz="1800" b="1" kern="1200" dirty="0" smtClean="0">
                          <a:solidFill>
                            <a:schemeClr val="lt1"/>
                          </a:solidFill>
                          <a:latin typeface="Times New Roman" pitchFamily="18" charset="0"/>
                          <a:ea typeface="+mn-ea"/>
                          <a:cs typeface="Times New Roman" pitchFamily="18" charset="0"/>
                        </a:rPr>
                        <a:t>Thesis Submission Form (Incomplete/Non Submission)</a:t>
                      </a:r>
                      <a:endParaRPr lang="en-IN" dirty="0">
                        <a:latin typeface="Times New Roman" pitchFamily="18" charset="0"/>
                        <a:cs typeface="Times New Roman" pitchFamily="18" charset="0"/>
                      </a:endParaRPr>
                    </a:p>
                  </a:txBody>
                  <a:tcPr/>
                </a:tc>
                <a:tc>
                  <a:txBody>
                    <a:bodyPr/>
                    <a:lstStyle/>
                    <a:p>
                      <a:pPr algn="ctr"/>
                      <a:r>
                        <a:rPr lang="en-IN" sz="2000" b="1" kern="1200" dirty="0" smtClean="0">
                          <a:solidFill>
                            <a:schemeClr val="lt1"/>
                          </a:solidFill>
                          <a:latin typeface="Times New Roman" pitchFamily="18" charset="0"/>
                          <a:ea typeface="+mn-ea"/>
                          <a:cs typeface="Times New Roman" pitchFamily="18" charset="0"/>
                        </a:rPr>
                        <a:t>4%</a:t>
                      </a:r>
                      <a:endParaRPr lang="en-IN" sz="2000" dirty="0">
                        <a:latin typeface="Times New Roman" pitchFamily="18" charset="0"/>
                        <a:cs typeface="Times New Roman" pitchFamily="18" charset="0"/>
                      </a:endParaRPr>
                    </a:p>
                  </a:txBody>
                  <a:tcPr/>
                </a:tc>
              </a:tr>
              <a:tr h="567063">
                <a:tc>
                  <a:txBody>
                    <a:bodyPr/>
                    <a:lstStyle/>
                    <a:p>
                      <a:pPr algn="ctr"/>
                      <a:r>
                        <a:rPr lang="en-IN" sz="1800" b="1" kern="1200" dirty="0" smtClean="0">
                          <a:solidFill>
                            <a:schemeClr val="dk1"/>
                          </a:solidFill>
                          <a:latin typeface="Times New Roman" pitchFamily="18" charset="0"/>
                          <a:ea typeface="+mn-ea"/>
                          <a:cs typeface="Times New Roman" pitchFamily="18" charset="0"/>
                        </a:rPr>
                        <a:t>Late Fee</a:t>
                      </a:r>
                      <a:endParaRPr lang="en-IN" dirty="0">
                        <a:latin typeface="Times New Roman" pitchFamily="18" charset="0"/>
                        <a:cs typeface="Times New Roman" pitchFamily="18" charset="0"/>
                      </a:endParaRPr>
                    </a:p>
                  </a:txBody>
                  <a:tcPr/>
                </a:tc>
                <a:tc>
                  <a:txBody>
                    <a:bodyPr/>
                    <a:lstStyle/>
                    <a:p>
                      <a:pPr algn="ctr"/>
                      <a:r>
                        <a:rPr lang="en-IN" sz="2000" b="1" kern="1200" dirty="0" smtClean="0">
                          <a:solidFill>
                            <a:schemeClr val="dk1"/>
                          </a:solidFill>
                          <a:latin typeface="Times New Roman" pitchFamily="18" charset="0"/>
                          <a:ea typeface="+mn-ea"/>
                          <a:cs typeface="Times New Roman" pitchFamily="18" charset="0"/>
                        </a:rPr>
                        <a:t>15%</a:t>
                      </a:r>
                      <a:endParaRPr lang="en-IN" sz="2000" dirty="0">
                        <a:latin typeface="Times New Roman" pitchFamily="18" charset="0"/>
                        <a:cs typeface="Times New Roman" pitchFamily="18" charset="0"/>
                      </a:endParaRPr>
                    </a:p>
                  </a:txBody>
                  <a:tcPr/>
                </a:tc>
              </a:tr>
              <a:tr h="567063">
                <a:tc>
                  <a:txBody>
                    <a:bodyPr/>
                    <a:lstStyle/>
                    <a:p>
                      <a:pPr algn="ctr"/>
                      <a:r>
                        <a:rPr lang="en-IN" sz="1800" b="1" kern="1200" dirty="0" smtClean="0">
                          <a:solidFill>
                            <a:schemeClr val="dk1"/>
                          </a:solidFill>
                          <a:latin typeface="Times New Roman" pitchFamily="18" charset="0"/>
                          <a:ea typeface="+mn-ea"/>
                          <a:cs typeface="Times New Roman" pitchFamily="18" charset="0"/>
                        </a:rPr>
                        <a:t>Candidate Declaration (Non Submission)</a:t>
                      </a:r>
                      <a:endParaRPr lang="en-IN" dirty="0">
                        <a:latin typeface="Times New Roman" pitchFamily="18" charset="0"/>
                        <a:cs typeface="Times New Roman" pitchFamily="18" charset="0"/>
                      </a:endParaRPr>
                    </a:p>
                  </a:txBody>
                  <a:tcPr/>
                </a:tc>
                <a:tc>
                  <a:txBody>
                    <a:bodyPr/>
                    <a:lstStyle/>
                    <a:p>
                      <a:pPr algn="ctr"/>
                      <a:r>
                        <a:rPr lang="en-IN" sz="2000" b="1" kern="1200" dirty="0" smtClean="0">
                          <a:solidFill>
                            <a:schemeClr val="dk1"/>
                          </a:solidFill>
                          <a:latin typeface="Times New Roman" pitchFamily="18" charset="0"/>
                          <a:ea typeface="+mn-ea"/>
                          <a:cs typeface="Times New Roman" pitchFamily="18" charset="0"/>
                        </a:rPr>
                        <a:t>30%</a:t>
                      </a:r>
                      <a:endParaRPr lang="en-IN" sz="2000" dirty="0">
                        <a:latin typeface="Times New Roman" pitchFamily="18" charset="0"/>
                        <a:cs typeface="Times New Roman" pitchFamily="18" charset="0"/>
                      </a:endParaRPr>
                    </a:p>
                  </a:txBody>
                  <a:tcPr/>
                </a:tc>
              </a:tr>
              <a:tr h="567063">
                <a:tc>
                  <a:txBody>
                    <a:bodyPr/>
                    <a:lstStyle/>
                    <a:p>
                      <a:pPr algn="ctr"/>
                      <a:r>
                        <a:rPr lang="en-IN" sz="1800" b="1" kern="1200" dirty="0" smtClean="0">
                          <a:solidFill>
                            <a:schemeClr val="dk1"/>
                          </a:solidFill>
                          <a:latin typeface="Times New Roman" pitchFamily="18" charset="0"/>
                          <a:ea typeface="+mn-ea"/>
                          <a:cs typeface="Times New Roman" pitchFamily="18" charset="0"/>
                        </a:rPr>
                        <a:t>Signature of Candidate (Not present on Declaration)</a:t>
                      </a:r>
                      <a:endParaRPr lang="en-IN" dirty="0">
                        <a:latin typeface="Times New Roman" pitchFamily="18" charset="0"/>
                        <a:cs typeface="Times New Roman" pitchFamily="18" charset="0"/>
                      </a:endParaRPr>
                    </a:p>
                  </a:txBody>
                  <a:tcPr/>
                </a:tc>
                <a:tc>
                  <a:txBody>
                    <a:bodyPr/>
                    <a:lstStyle/>
                    <a:p>
                      <a:pPr algn="ctr">
                        <a:lnSpc>
                          <a:spcPct val="150000"/>
                        </a:lnSpc>
                        <a:spcAft>
                          <a:spcPts val="0"/>
                        </a:spcAft>
                      </a:pPr>
                      <a:r>
                        <a:rPr lang="en-IN" sz="2000" b="1" dirty="0">
                          <a:latin typeface="Times New Roman" pitchFamily="18" charset="0"/>
                          <a:ea typeface="Times New Roman"/>
                          <a:cs typeface="Times New Roman" pitchFamily="18" charset="0"/>
                        </a:rPr>
                        <a:t>13%</a:t>
                      </a:r>
                      <a:endParaRPr lang="en-IN" sz="2000" dirty="0">
                        <a:latin typeface="Times New Roman" pitchFamily="18" charset="0"/>
                        <a:ea typeface="Times New Roman"/>
                        <a:cs typeface="Times New Roman" pitchFamily="18" charset="0"/>
                      </a:endParaRPr>
                    </a:p>
                  </a:txBody>
                  <a:tcPr marL="68580" marR="68580" marT="0" marB="0"/>
                </a:tc>
              </a:tr>
              <a:tr h="567063">
                <a:tc>
                  <a:txBody>
                    <a:bodyPr/>
                    <a:lstStyle/>
                    <a:p>
                      <a:pPr algn="ctr"/>
                      <a:r>
                        <a:rPr lang="en-IN" sz="1800" b="1" kern="1200" dirty="0" smtClean="0">
                          <a:solidFill>
                            <a:schemeClr val="dk1"/>
                          </a:solidFill>
                          <a:latin typeface="Times New Roman" pitchFamily="18" charset="0"/>
                          <a:ea typeface="+mn-ea"/>
                          <a:cs typeface="Times New Roman" pitchFamily="18" charset="0"/>
                        </a:rPr>
                        <a:t>Signature of Head of Institution (Not present on Declaration/ Thesis)</a:t>
                      </a:r>
                      <a:endParaRPr lang="en-IN" dirty="0">
                        <a:latin typeface="Times New Roman" pitchFamily="18" charset="0"/>
                        <a:cs typeface="Times New Roman" pitchFamily="18" charset="0"/>
                      </a:endParaRPr>
                    </a:p>
                  </a:txBody>
                  <a:tcPr/>
                </a:tc>
                <a:tc>
                  <a:txBody>
                    <a:bodyPr/>
                    <a:lstStyle/>
                    <a:p>
                      <a:pPr algn="ctr"/>
                      <a:r>
                        <a:rPr lang="en-IN" sz="2000" b="1" kern="1200" dirty="0" smtClean="0">
                          <a:solidFill>
                            <a:schemeClr val="dk1"/>
                          </a:solidFill>
                          <a:latin typeface="Times New Roman" pitchFamily="18" charset="0"/>
                          <a:ea typeface="+mn-ea"/>
                          <a:cs typeface="Times New Roman" pitchFamily="18" charset="0"/>
                        </a:rPr>
                        <a:t>28%</a:t>
                      </a:r>
                      <a:endParaRPr lang="en-IN" sz="2000" dirty="0">
                        <a:latin typeface="Times New Roman" pitchFamily="18" charset="0"/>
                        <a:cs typeface="Times New Roman" pitchFamily="18" charset="0"/>
                      </a:endParaRPr>
                    </a:p>
                  </a:txBody>
                  <a:tcPr/>
                </a:tc>
              </a:tr>
              <a:tr h="567063">
                <a:tc>
                  <a:txBody>
                    <a:bodyPr/>
                    <a:lstStyle/>
                    <a:p>
                      <a:pPr algn="ctr"/>
                      <a:r>
                        <a:rPr lang="en-IN" sz="1800" b="1" kern="1200" dirty="0" smtClean="0">
                          <a:solidFill>
                            <a:schemeClr val="dk1"/>
                          </a:solidFill>
                          <a:latin typeface="Times New Roman" pitchFamily="18" charset="0"/>
                          <a:ea typeface="+mn-ea"/>
                          <a:cs typeface="Times New Roman" pitchFamily="18" charset="0"/>
                        </a:rPr>
                        <a:t>Thesis CD (Non Submission)	</a:t>
                      </a:r>
                      <a:endParaRPr lang="en-IN" dirty="0">
                        <a:latin typeface="Times New Roman" pitchFamily="18" charset="0"/>
                        <a:cs typeface="Times New Roman" pitchFamily="18" charset="0"/>
                      </a:endParaRPr>
                    </a:p>
                  </a:txBody>
                  <a:tcPr/>
                </a:tc>
                <a:tc>
                  <a:txBody>
                    <a:bodyPr/>
                    <a:lstStyle/>
                    <a:p>
                      <a:pPr algn="ctr"/>
                      <a:r>
                        <a:rPr lang="en-IN" sz="2000" b="1" kern="1200" dirty="0" smtClean="0">
                          <a:solidFill>
                            <a:schemeClr val="dk1"/>
                          </a:solidFill>
                          <a:latin typeface="Times New Roman" pitchFamily="18" charset="0"/>
                          <a:ea typeface="+mn-ea"/>
                          <a:cs typeface="Times New Roman" pitchFamily="18" charset="0"/>
                        </a:rPr>
                        <a:t>3%</a:t>
                      </a:r>
                      <a:endParaRPr lang="en-IN" sz="2000" dirty="0">
                        <a:latin typeface="Times New Roman" pitchFamily="18" charset="0"/>
                        <a:cs typeface="Times New Roman" pitchFamily="18" charset="0"/>
                      </a:endParaRPr>
                    </a:p>
                  </a:txBody>
                  <a:tcPr/>
                </a:tc>
              </a:tr>
              <a:tr h="567063">
                <a:tc>
                  <a:txBody>
                    <a:bodyPr/>
                    <a:lstStyle/>
                    <a:p>
                      <a:pPr algn="ctr"/>
                      <a:r>
                        <a:rPr lang="en-IN" sz="1800" b="1" kern="1200" dirty="0" smtClean="0">
                          <a:solidFill>
                            <a:schemeClr val="dk1"/>
                          </a:solidFill>
                          <a:latin typeface="Times New Roman" pitchFamily="18" charset="0"/>
                          <a:ea typeface="+mn-ea"/>
                          <a:cs typeface="Times New Roman" pitchFamily="18" charset="0"/>
                        </a:rPr>
                        <a:t>Thesis Summary (Non Submission)</a:t>
                      </a:r>
                      <a:endParaRPr lang="en-IN" dirty="0">
                        <a:latin typeface="Times New Roman" pitchFamily="18" charset="0"/>
                        <a:cs typeface="Times New Roman" pitchFamily="18" charset="0"/>
                      </a:endParaRPr>
                    </a:p>
                  </a:txBody>
                  <a:tcPr/>
                </a:tc>
                <a:tc>
                  <a:txBody>
                    <a:bodyPr/>
                    <a:lstStyle/>
                    <a:p>
                      <a:pPr algn="ctr"/>
                      <a:r>
                        <a:rPr lang="en-IN" sz="2000" b="1" kern="1200" dirty="0" smtClean="0">
                          <a:solidFill>
                            <a:schemeClr val="dk1"/>
                          </a:solidFill>
                          <a:latin typeface="Times New Roman" pitchFamily="18" charset="0"/>
                          <a:ea typeface="+mn-ea"/>
                          <a:cs typeface="Times New Roman" pitchFamily="18" charset="0"/>
                        </a:rPr>
                        <a:t>3%</a:t>
                      </a:r>
                      <a:endParaRPr lang="en-IN" sz="2000" dirty="0">
                        <a:latin typeface="Times New Roman" pitchFamily="18" charset="0"/>
                        <a:cs typeface="Times New Roman" pitchFamily="18" charset="0"/>
                      </a:endParaRPr>
                    </a:p>
                  </a:txBody>
                  <a:tcPr/>
                </a:tc>
              </a:tr>
              <a:tr h="567063">
                <a:tc>
                  <a:txBody>
                    <a:bodyPr/>
                    <a:lstStyle/>
                    <a:p>
                      <a:pPr algn="ctr"/>
                      <a:r>
                        <a:rPr lang="en-IN" sz="1800" b="1" kern="1200" dirty="0" smtClean="0">
                          <a:solidFill>
                            <a:schemeClr val="dk1"/>
                          </a:solidFill>
                          <a:latin typeface="Times New Roman" pitchFamily="18" charset="0"/>
                          <a:ea typeface="+mn-ea"/>
                          <a:cs typeface="Times New Roman" pitchFamily="18" charset="0"/>
                        </a:rPr>
                        <a:t>(Not)Hard Bound Thesis </a:t>
                      </a:r>
                      <a:endParaRPr lang="en-IN" dirty="0">
                        <a:latin typeface="Times New Roman" pitchFamily="18" charset="0"/>
                        <a:cs typeface="Times New Roman" pitchFamily="18" charset="0"/>
                      </a:endParaRPr>
                    </a:p>
                  </a:txBody>
                  <a:tcPr/>
                </a:tc>
                <a:tc>
                  <a:txBody>
                    <a:bodyPr/>
                    <a:lstStyle/>
                    <a:p>
                      <a:pPr algn="ctr"/>
                      <a:r>
                        <a:rPr lang="en-IN" sz="2000" b="1" kern="1200" dirty="0" smtClean="0">
                          <a:solidFill>
                            <a:schemeClr val="dk1"/>
                          </a:solidFill>
                          <a:latin typeface="Times New Roman" pitchFamily="18" charset="0"/>
                          <a:ea typeface="+mn-ea"/>
                          <a:cs typeface="Times New Roman" pitchFamily="18" charset="0"/>
                        </a:rPr>
                        <a:t>1%</a:t>
                      </a:r>
                      <a:endParaRPr lang="en-IN" sz="2000" dirty="0">
                        <a:latin typeface="Times New Roman" pitchFamily="18" charset="0"/>
                        <a:cs typeface="Times New Roman" pitchFamily="18" charset="0"/>
                      </a:endParaRPr>
                    </a:p>
                  </a:txBody>
                  <a:tcPr/>
                </a:tc>
              </a:tr>
            </a:tbl>
          </a:graphicData>
        </a:graphic>
      </p:graphicFrame>
      <p:graphicFrame>
        <p:nvGraphicFramePr>
          <p:cNvPr id="5" name="Table 4"/>
          <p:cNvGraphicFramePr>
            <a:graphicFrameLocks noGrp="1"/>
          </p:cNvGraphicFramePr>
          <p:nvPr/>
        </p:nvGraphicFramePr>
        <p:xfrm>
          <a:off x="1115616" y="5877272"/>
          <a:ext cx="7560840" cy="648072"/>
        </p:xfrm>
        <a:graphic>
          <a:graphicData uri="http://schemas.openxmlformats.org/drawingml/2006/table">
            <a:tbl>
              <a:tblPr firstRow="1" bandRow="1">
                <a:tableStyleId>{5C22544A-7EE6-4342-B048-85BDC9FD1C3A}</a:tableStyleId>
              </a:tblPr>
              <a:tblGrid>
                <a:gridCol w="3816424"/>
                <a:gridCol w="3744416"/>
              </a:tblGrid>
              <a:tr h="648072">
                <a:tc>
                  <a:txBody>
                    <a:bodyPr/>
                    <a:lstStyle/>
                    <a:p>
                      <a:pPr algn="ctr"/>
                      <a:r>
                        <a:rPr lang="en-IN" sz="1800" b="1" kern="1200" dirty="0" smtClean="0">
                          <a:solidFill>
                            <a:schemeClr val="lt1"/>
                          </a:solidFill>
                          <a:latin typeface="Times New Roman" pitchFamily="18" charset="0"/>
                          <a:ea typeface="+mn-ea"/>
                          <a:cs typeface="Times New Roman" pitchFamily="18" charset="0"/>
                        </a:rPr>
                        <a:t>Miscellaneous</a:t>
                      </a:r>
                      <a:endParaRPr lang="en-IN" sz="1800" dirty="0">
                        <a:latin typeface="Times New Roman" pitchFamily="18" charset="0"/>
                        <a:cs typeface="Times New Roman" pitchFamily="18" charset="0"/>
                      </a:endParaRPr>
                    </a:p>
                  </a:txBody>
                  <a:tcPr/>
                </a:tc>
                <a:tc>
                  <a:txBody>
                    <a:bodyPr/>
                    <a:lstStyle/>
                    <a:p>
                      <a:r>
                        <a:rPr lang="en-IN" sz="1800" b="1" kern="1200" dirty="0" smtClean="0">
                          <a:solidFill>
                            <a:schemeClr val="lt1"/>
                          </a:solidFill>
                          <a:latin typeface="+mn-lt"/>
                          <a:ea typeface="+mn-ea"/>
                          <a:cs typeface="+mn-cs"/>
                        </a:rPr>
                        <a:t>		</a:t>
                      </a:r>
                      <a:r>
                        <a:rPr lang="en-IN" sz="2000" b="1" kern="1200" dirty="0" smtClean="0">
                          <a:solidFill>
                            <a:schemeClr val="lt1"/>
                          </a:solidFill>
                          <a:latin typeface="Times New Roman" pitchFamily="18" charset="0"/>
                          <a:ea typeface="+mn-ea"/>
                          <a:cs typeface="Times New Roman" pitchFamily="18" charset="0"/>
                        </a:rPr>
                        <a:t>3%</a:t>
                      </a:r>
                      <a:endParaRPr lang="en-IN"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9552" y="404664"/>
          <a:ext cx="8229600" cy="61926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571184" cy="562074"/>
          </a:xfrm>
        </p:spPr>
        <p:txBody>
          <a:bodyPr>
            <a:normAutofit fontScale="90000"/>
          </a:bodyPr>
          <a:lstStyle/>
          <a:p>
            <a:pPr algn="l"/>
            <a:r>
              <a:rPr lang="en-US" sz="2800" b="1" dirty="0" smtClean="0">
                <a:latin typeface="Times New Roman" pitchFamily="18" charset="0"/>
                <a:cs typeface="Times New Roman" pitchFamily="18" charset="0"/>
              </a:rPr>
              <a:t>Conclusion and Recommendation</a:t>
            </a:r>
            <a:r>
              <a:rPr lang="en-IN" sz="2800" dirty="0" smtClean="0">
                <a:latin typeface="Times New Roman" pitchFamily="18" charset="0"/>
                <a:cs typeface="Times New Roman" pitchFamily="18" charset="0"/>
              </a:rPr>
              <a:t/>
            </a:r>
            <a:br>
              <a:rPr lang="en-IN" sz="2800" dirty="0" smtClean="0">
                <a:latin typeface="Times New Roman" pitchFamily="18" charset="0"/>
                <a:cs typeface="Times New Roman" pitchFamily="18" charset="0"/>
              </a:rPr>
            </a:b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187624" y="692696"/>
            <a:ext cx="7499176" cy="5904656"/>
          </a:xfrm>
        </p:spPr>
        <p:txBody>
          <a:bodyPr>
            <a:normAutofit/>
          </a:bodyPr>
          <a:lstStyle/>
          <a:p>
            <a:pPr algn="just"/>
            <a:r>
              <a:rPr lang="en-US" sz="2000" dirty="0" smtClean="0">
                <a:latin typeface="Times New Roman" pitchFamily="18" charset="0"/>
                <a:cs typeface="Times New Roman" pitchFamily="18" charset="0"/>
              </a:rPr>
              <a:t>305 out of 709 &amp; 182 out of 638) of thesis are found deficient in basic criteria, unable to fulfill the eligibility for further assessment. </a:t>
            </a:r>
          </a:p>
          <a:p>
            <a:pPr algn="just"/>
            <a:r>
              <a:rPr lang="en-US" sz="2000" dirty="0" smtClean="0">
                <a:latin typeface="Times New Roman" pitchFamily="18" charset="0"/>
                <a:cs typeface="Times New Roman" pitchFamily="18" charset="0"/>
              </a:rPr>
              <a:t>The candidate and the institute aren’t aware of these criteria, are partially aware henceforth the deficiencies are found.</a:t>
            </a:r>
            <a:endParaRPr lang="en-IN"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following recommendations have been provided:</a:t>
            </a:r>
            <a:endParaRPr lang="en-IN" sz="2000" dirty="0" smtClean="0">
              <a:latin typeface="Times New Roman" pitchFamily="18" charset="0"/>
              <a:cs typeface="Times New Roman" pitchFamily="18" charset="0"/>
            </a:endParaRPr>
          </a:p>
          <a:p>
            <a:pPr lvl="0">
              <a:buFont typeface="Wingdings" pitchFamily="2" charset="2"/>
              <a:buChar char="Ø"/>
            </a:pPr>
            <a:r>
              <a:rPr lang="en-US" sz="2000" dirty="0" smtClean="0">
                <a:latin typeface="Times New Roman" pitchFamily="18" charset="0"/>
                <a:cs typeface="Times New Roman" pitchFamily="18" charset="0"/>
              </a:rPr>
              <a:t>Handbook distributed to candidates during counseling/admission, </a:t>
            </a:r>
            <a:endParaRPr lang="en-IN" sz="2000" dirty="0" smtClean="0">
              <a:latin typeface="Times New Roman" pitchFamily="18" charset="0"/>
              <a:cs typeface="Times New Roman" pitchFamily="18" charset="0"/>
            </a:endParaRPr>
          </a:p>
          <a:p>
            <a:pPr lvl="0">
              <a:buFont typeface="Wingdings" pitchFamily="2" charset="2"/>
              <a:buChar char="Ø"/>
            </a:pPr>
            <a:r>
              <a:rPr lang="en-US" sz="2000" dirty="0" smtClean="0">
                <a:latin typeface="Times New Roman" pitchFamily="18" charset="0"/>
                <a:cs typeface="Times New Roman" pitchFamily="18" charset="0"/>
              </a:rPr>
              <a:t>This handbook should also be distributed to NBE accredited institute so that the thesis guide is aware of the guidelines and other requirements of thesis.</a:t>
            </a:r>
            <a:endParaRPr lang="en-IN" sz="2000" dirty="0" smtClean="0">
              <a:latin typeface="Times New Roman" pitchFamily="18" charset="0"/>
              <a:cs typeface="Times New Roman" pitchFamily="18" charset="0"/>
            </a:endParaRPr>
          </a:p>
          <a:p>
            <a:pPr lvl="0">
              <a:buFont typeface="Wingdings" pitchFamily="2" charset="2"/>
              <a:buChar char="Ø"/>
            </a:pPr>
            <a:r>
              <a:rPr lang="en-US" sz="2000" dirty="0" smtClean="0">
                <a:latin typeface="Times New Roman" pitchFamily="18" charset="0"/>
                <a:cs typeface="Times New Roman" pitchFamily="18" charset="0"/>
              </a:rPr>
              <a:t>Thesis writing guidelines and basic criteria required to fulfill eligibility of thesis should be uploaded on the Board website so that the candidate can refer the website for clarification. (In process)</a:t>
            </a:r>
            <a:endParaRPr lang="en-IN" sz="20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pPr>
              <a:buNone/>
            </a:pP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60648"/>
            <a:ext cx="7499176" cy="5865515"/>
          </a:xfrm>
        </p:spPr>
        <p:txBody>
          <a:bodyPr>
            <a:normAutofit/>
          </a:bodyPr>
          <a:lstStyle/>
          <a:p>
            <a:pPr algn="just">
              <a:buNone/>
            </a:pPr>
            <a:r>
              <a:rPr lang="en-US" sz="2800" b="1" dirty="0" smtClean="0">
                <a:latin typeface="Times New Roman" pitchFamily="18" charset="0"/>
                <a:cs typeface="Times New Roman" pitchFamily="18" charset="0"/>
              </a:rPr>
              <a:t>Limitations</a:t>
            </a:r>
            <a:endParaRPr lang="en-IN"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limitations found in this study were, this form of eligibility assessment process started only this year (2013) therefore data &amp; comparison of findings couldn’t be made.</a:t>
            </a:r>
            <a:endParaRPr lang="en-IN" sz="2800" dirty="0" smtClean="0">
              <a:latin typeface="Times New Roman" pitchFamily="18" charset="0"/>
              <a:cs typeface="Times New Roman" pitchFamily="18" charset="0"/>
            </a:endParaRPr>
          </a:p>
          <a:p>
            <a:pPr>
              <a:buNone/>
            </a:pPr>
            <a:endParaRPr lang="en-IN" sz="2800" dirty="0" smtClean="0"/>
          </a:p>
          <a:p>
            <a:pPr>
              <a:buNone/>
            </a:pP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06090"/>
          </a:xfrm>
        </p:spPr>
        <p:txBody>
          <a:bodyPr>
            <a:normAutofit/>
          </a:bodyPr>
          <a:lstStyle/>
          <a:p>
            <a:r>
              <a:rPr lang="en-US" sz="2800" b="1" dirty="0" smtClean="0">
                <a:latin typeface="Times New Roman" pitchFamily="18" charset="0"/>
                <a:cs typeface="Times New Roman" pitchFamily="18" charset="0"/>
              </a:rPr>
              <a:t>Table of Contents</a:t>
            </a: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08720"/>
            <a:ext cx="7498080" cy="5616624"/>
          </a:xfrm>
        </p:spPr>
        <p:txBody>
          <a:bodyPr>
            <a:normAutofit/>
          </a:bodyPr>
          <a:lstStyle/>
          <a:p>
            <a:r>
              <a:rPr lang="en-US" sz="2000" dirty="0" smtClean="0">
                <a:latin typeface="Times New Roman" pitchFamily="18" charset="0"/>
                <a:cs typeface="Times New Roman" pitchFamily="18" charset="0"/>
              </a:rPr>
              <a:t>Organizational Profile</a:t>
            </a:r>
          </a:p>
          <a:p>
            <a:r>
              <a:rPr lang="en-US" sz="2000" dirty="0" smtClean="0">
                <a:latin typeface="Times New Roman" pitchFamily="18" charset="0"/>
                <a:cs typeface="Times New Roman" pitchFamily="18" charset="0"/>
              </a:rPr>
              <a:t>Thesis &amp; Research Section</a:t>
            </a:r>
          </a:p>
          <a:p>
            <a:r>
              <a:rPr lang="en-US" sz="2000" dirty="0" smtClean="0">
                <a:latin typeface="Times New Roman" pitchFamily="18" charset="0"/>
                <a:cs typeface="Times New Roman" pitchFamily="18" charset="0"/>
              </a:rPr>
              <a:t>Problem Statement</a:t>
            </a:r>
          </a:p>
          <a:p>
            <a:r>
              <a:rPr lang="en-US" sz="2000" dirty="0" smtClean="0">
                <a:latin typeface="Times New Roman" pitchFamily="18" charset="0"/>
                <a:cs typeface="Times New Roman" pitchFamily="18" charset="0"/>
              </a:rPr>
              <a:t>Rationale of Study</a:t>
            </a:r>
          </a:p>
          <a:p>
            <a:r>
              <a:rPr lang="en-US" sz="2000" dirty="0" smtClean="0">
                <a:latin typeface="Times New Roman" pitchFamily="18" charset="0"/>
                <a:cs typeface="Times New Roman" pitchFamily="18" charset="0"/>
              </a:rPr>
              <a:t>Objectives</a:t>
            </a:r>
          </a:p>
          <a:p>
            <a:r>
              <a:rPr lang="en-US" sz="2000" dirty="0" smtClean="0">
                <a:latin typeface="Times New Roman" pitchFamily="18" charset="0"/>
                <a:cs typeface="Times New Roman" pitchFamily="18" charset="0"/>
              </a:rPr>
              <a:t>Data &amp; Methods</a:t>
            </a:r>
          </a:p>
          <a:p>
            <a:r>
              <a:rPr lang="en-US" sz="2000" dirty="0" smtClean="0">
                <a:latin typeface="Times New Roman" pitchFamily="18" charset="0"/>
                <a:cs typeface="Times New Roman" pitchFamily="18" charset="0"/>
              </a:rPr>
              <a:t>Result &amp; Findings</a:t>
            </a:r>
          </a:p>
          <a:p>
            <a:r>
              <a:rPr lang="en-US" sz="2000" dirty="0" smtClean="0">
                <a:latin typeface="Times New Roman" pitchFamily="18" charset="0"/>
                <a:cs typeface="Times New Roman" pitchFamily="18" charset="0"/>
              </a:rPr>
              <a:t>Conclusion &amp; Recommendation</a:t>
            </a:r>
          </a:p>
          <a:p>
            <a:r>
              <a:rPr lang="en-US" sz="2000" dirty="0" smtClean="0">
                <a:latin typeface="Times New Roman" pitchFamily="18" charset="0"/>
                <a:cs typeface="Times New Roman" pitchFamily="18" charset="0"/>
              </a:rPr>
              <a:t>Limitation</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7"/>
            <a:ext cx="8229600" cy="3744416"/>
          </a:xfrm>
        </p:spPr>
        <p:txBody>
          <a:bodyPr/>
          <a:lstStyle/>
          <a:p>
            <a:pPr>
              <a:buNone/>
            </a:pPr>
            <a:endParaRPr lang="en-US" dirty="0" smtClean="0"/>
          </a:p>
          <a:p>
            <a:pPr>
              <a:buNone/>
            </a:pPr>
            <a:endParaRPr lang="en-US" dirty="0" smtClean="0"/>
          </a:p>
          <a:p>
            <a:pPr>
              <a:buNone/>
            </a:pPr>
            <a:endParaRPr lang="en-US" dirty="0" smtClean="0"/>
          </a:p>
          <a:p>
            <a:pPr>
              <a:buNone/>
            </a:pPr>
            <a:endParaRPr lang="en-US" sz="6000" b="1" dirty="0" smtClean="0">
              <a:latin typeface="Times New Roman" pitchFamily="18" charset="0"/>
              <a:cs typeface="Times New Roman" pitchFamily="18" charset="0"/>
            </a:endParaRPr>
          </a:p>
          <a:p>
            <a:pPr algn="ctr">
              <a:buNone/>
            </a:pPr>
            <a:r>
              <a:rPr lang="en-US" sz="6000" b="1" dirty="0" smtClean="0">
                <a:latin typeface="Times New Roman" pitchFamily="18" charset="0"/>
                <a:cs typeface="Times New Roman" pitchFamily="18" charset="0"/>
              </a:rPr>
              <a:t>THANK YOU</a:t>
            </a:r>
            <a:endParaRPr lang="en-IN" sz="6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ctr"/>
            <a:r>
              <a:rPr lang="en-US" sz="2400" b="1" dirty="0" smtClean="0">
                <a:latin typeface="Times New Roman" pitchFamily="18" charset="0"/>
                <a:cs typeface="Times New Roman" pitchFamily="18" charset="0"/>
              </a:rPr>
              <a:t>Organizational Profile</a:t>
            </a:r>
            <a:endParaRPr lang="en-IN"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1259632" y="1052736"/>
            <a:ext cx="7704856" cy="5328592"/>
          </a:xfrm>
        </p:spPr>
        <p:txBody>
          <a:bodyPr>
            <a:noAutofit/>
          </a:bodyPr>
          <a:lstStyle/>
          <a:p>
            <a:pPr algn="just"/>
            <a:r>
              <a:rPr lang="en-US" sz="2400" dirty="0">
                <a:latin typeface="Times New Roman" pitchFamily="18" charset="0"/>
                <a:cs typeface="Times New Roman" pitchFamily="18" charset="0"/>
              </a:rPr>
              <a:t>National Board of </a:t>
            </a:r>
            <a:r>
              <a:rPr lang="en-US" sz="2400" dirty="0" smtClean="0">
                <a:latin typeface="Times New Roman" pitchFamily="18" charset="0"/>
                <a:cs typeface="Times New Roman" pitchFamily="18" charset="0"/>
              </a:rPr>
              <a:t>Examinations, established </a:t>
            </a:r>
            <a:r>
              <a:rPr lang="en-US" sz="2400" dirty="0">
                <a:latin typeface="Times New Roman" pitchFamily="18" charset="0"/>
                <a:cs typeface="Times New Roman" pitchFamily="18" charset="0"/>
              </a:rPr>
              <a:t>by the Ministry of </a:t>
            </a:r>
            <a:r>
              <a:rPr lang="en-US" sz="2400" dirty="0" smtClean="0">
                <a:latin typeface="Times New Roman" pitchFamily="18" charset="0"/>
                <a:cs typeface="Times New Roman" pitchFamily="18" charset="0"/>
              </a:rPr>
              <a:t>Health, Government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India, 1975, </a:t>
            </a:r>
            <a:r>
              <a:rPr lang="en-US" sz="2400" dirty="0">
                <a:latin typeface="Times New Roman" pitchFamily="18" charset="0"/>
                <a:cs typeface="Times New Roman" pitchFamily="18" charset="0"/>
              </a:rPr>
              <a:t>in the field of Post Graduate Medical Education and Assessment. </a:t>
            </a:r>
            <a:endParaRPr lang="en-IN"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Prime objective-improving </a:t>
            </a:r>
            <a:r>
              <a:rPr lang="en-US" sz="2400" dirty="0">
                <a:latin typeface="Times New Roman" pitchFamily="18" charset="0"/>
                <a:cs typeface="Times New Roman" pitchFamily="18" charset="0"/>
              </a:rPr>
              <a:t>the quality of the Medical Education by elevating the level and establishing standards of post graduate examinations in modern medicine on an all India basis</a:t>
            </a:r>
            <a:r>
              <a:rPr lang="en-US" sz="2400" dirty="0" smtClean="0">
                <a:latin typeface="Times New Roman" pitchFamily="18" charset="0"/>
                <a:cs typeface="Times New Roman" pitchFamily="18" charset="0"/>
              </a:rPr>
              <a:t>.</a:t>
            </a:r>
            <a:endParaRPr lang="en-IN"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NBE conducts examinations in 64 disciplines and subspecialties of modern medicine and has accredited 485 institutions/ hospitals in public and private sector all over the country for the purpose of training of candidates in various specialties in these disciplines.  </a:t>
            </a:r>
            <a:endParaRPr lang="en-IN" sz="2400" dirty="0">
              <a:latin typeface="Times New Roman" pitchFamily="18" charset="0"/>
              <a:cs typeface="Times New Roman" pitchFamily="18" charset="0"/>
            </a:endParaRPr>
          </a:p>
          <a:p>
            <a:pPr>
              <a:buNone/>
            </a:pPr>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pPr algn="ctr"/>
            <a:r>
              <a:rPr lang="en-US" sz="2400" b="1" dirty="0"/>
              <a:t> </a:t>
            </a:r>
            <a:r>
              <a:rPr lang="en-IN" sz="2400" dirty="0"/>
              <a:t/>
            </a:r>
            <a:br>
              <a:rPr lang="en-IN" sz="2400" dirty="0"/>
            </a:br>
            <a:r>
              <a:rPr lang="en-US" sz="2700" b="1" dirty="0">
                <a:latin typeface="Times New Roman" pitchFamily="18" charset="0"/>
                <a:cs typeface="Times New Roman" pitchFamily="18" charset="0"/>
              </a:rPr>
              <a:t>Thesis &amp; Research Section</a:t>
            </a:r>
            <a:r>
              <a:rPr lang="en-IN" sz="2700" dirty="0">
                <a:latin typeface="Times New Roman" pitchFamily="18" charset="0"/>
                <a:cs typeface="Times New Roman" pitchFamily="18" charset="0"/>
              </a:rPr>
              <a:t/>
            </a:r>
            <a:br>
              <a:rPr lang="en-IN" sz="2700" dirty="0">
                <a:latin typeface="Times New Roman" pitchFamily="18" charset="0"/>
                <a:cs typeface="Times New Roman" pitchFamily="18" charset="0"/>
              </a:rPr>
            </a:br>
            <a:endParaRPr lang="en-IN" sz="2700" b="1" dirty="0">
              <a:latin typeface="Times New Roman" pitchFamily="18" charset="0"/>
              <a:cs typeface="Times New Roman" pitchFamily="18" charset="0"/>
            </a:endParaRPr>
          </a:p>
        </p:txBody>
      </p:sp>
      <p:sp>
        <p:nvSpPr>
          <p:cNvPr id="3" name="Content Placeholder 2"/>
          <p:cNvSpPr>
            <a:spLocks noGrp="1"/>
          </p:cNvSpPr>
          <p:nvPr>
            <p:ph idx="1"/>
          </p:nvPr>
        </p:nvSpPr>
        <p:spPr>
          <a:xfrm>
            <a:off x="899592" y="1052736"/>
            <a:ext cx="7787208" cy="5472608"/>
          </a:xfrm>
        </p:spPr>
        <p:txBody>
          <a:bodyPr>
            <a:normAutofit/>
          </a:bodyPr>
          <a:lstStyle/>
          <a:p>
            <a:pPr algn="just"/>
            <a:r>
              <a:rPr lang="en-US" sz="2400" dirty="0">
                <a:latin typeface="Times New Roman" pitchFamily="18" charset="0"/>
                <a:cs typeface="Times New Roman" pitchFamily="18" charset="0"/>
              </a:rPr>
              <a:t>Thesis submission and its acceptance is a mandatory towards fulfillment of partial criteria for award of DNB (Diplomat of National Board) degree certificate. It is essential for all DNB candidates to submit their thesis within the prescribed time limit.</a:t>
            </a:r>
            <a:endParaRPr lang="en-IN"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Therefore</a:t>
            </a:r>
            <a:r>
              <a:rPr lang="en-US" sz="2400" dirty="0">
                <a:latin typeface="Times New Roman" pitchFamily="18" charset="0"/>
                <a:cs typeface="Times New Roman" pitchFamily="18" charset="0"/>
              </a:rPr>
              <a:t>, thesis and research section deals with submission of thesis by DNB candidates, </a:t>
            </a:r>
            <a:r>
              <a:rPr lang="en-US" sz="2400" b="1" dirty="0">
                <a:latin typeface="Times New Roman" pitchFamily="18" charset="0"/>
                <a:cs typeface="Times New Roman" pitchFamily="18" charset="0"/>
              </a:rPr>
              <a:t>thesis eligibility assessment</a:t>
            </a:r>
            <a:r>
              <a:rPr lang="en-US" sz="2400" dirty="0">
                <a:latin typeface="Times New Roman" pitchFamily="18" charset="0"/>
                <a:cs typeface="Times New Roman" pitchFamily="18" charset="0"/>
              </a:rPr>
              <a:t>, thesis assessment by assessor &amp; communication of outcome of thesis assessment to the candidates.</a:t>
            </a:r>
            <a:endParaRPr lang="en-IN" sz="2400" dirty="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63688" y="620688"/>
            <a:ext cx="5976664" cy="8640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smtClean="0">
                <a:latin typeface="Times New Roman" pitchFamily="18" charset="0"/>
                <a:cs typeface="Times New Roman" pitchFamily="18" charset="0"/>
              </a:rPr>
              <a:t>Thesis &amp; Research Section</a:t>
            </a:r>
            <a:endParaRPr lang="en-IN" sz="2800" dirty="0">
              <a:latin typeface="Times New Roman" pitchFamily="18" charset="0"/>
              <a:cs typeface="Times New Roman" pitchFamily="18" charset="0"/>
            </a:endParaRPr>
          </a:p>
        </p:txBody>
      </p:sp>
      <p:sp>
        <p:nvSpPr>
          <p:cNvPr id="8" name="Rectangle 7"/>
          <p:cNvSpPr/>
          <p:nvPr/>
        </p:nvSpPr>
        <p:spPr>
          <a:xfrm>
            <a:off x="3491880" y="3645024"/>
            <a:ext cx="2664296" cy="129614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dirty="0" smtClean="0">
                <a:latin typeface="Times New Roman" pitchFamily="18" charset="0"/>
                <a:cs typeface="Times New Roman" pitchFamily="18" charset="0"/>
              </a:rPr>
              <a:t>Thesis Assessment</a:t>
            </a:r>
            <a:endParaRPr lang="en-IN" sz="2000" b="1" dirty="0">
              <a:latin typeface="Times New Roman" pitchFamily="18" charset="0"/>
              <a:cs typeface="Times New Roman" pitchFamily="18" charset="0"/>
            </a:endParaRPr>
          </a:p>
        </p:txBody>
      </p:sp>
      <p:sp>
        <p:nvSpPr>
          <p:cNvPr id="15" name="Rectangle 14"/>
          <p:cNvSpPr/>
          <p:nvPr/>
        </p:nvSpPr>
        <p:spPr>
          <a:xfrm>
            <a:off x="395536" y="3645024"/>
            <a:ext cx="2376264" cy="129614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dirty="0" smtClean="0">
                <a:latin typeface="Times New Roman" pitchFamily="18" charset="0"/>
                <a:cs typeface="Times New Roman" pitchFamily="18" charset="0"/>
              </a:rPr>
              <a:t>Thesis Operations</a:t>
            </a:r>
            <a:endParaRPr lang="en-IN" sz="2000" b="1" dirty="0">
              <a:latin typeface="Times New Roman" pitchFamily="18" charset="0"/>
              <a:cs typeface="Times New Roman" pitchFamily="18" charset="0"/>
            </a:endParaRPr>
          </a:p>
        </p:txBody>
      </p:sp>
      <p:sp>
        <p:nvSpPr>
          <p:cNvPr id="16" name="Rectangle 15"/>
          <p:cNvSpPr/>
          <p:nvPr/>
        </p:nvSpPr>
        <p:spPr>
          <a:xfrm>
            <a:off x="6660232" y="3645024"/>
            <a:ext cx="2232248" cy="129614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dirty="0" smtClean="0">
                <a:latin typeface="Times New Roman" pitchFamily="18" charset="0"/>
                <a:cs typeface="Times New Roman" pitchFamily="18" charset="0"/>
              </a:rPr>
              <a:t>Protocols &amp; Research</a:t>
            </a:r>
            <a:endParaRPr lang="en-IN" sz="2000" b="1" dirty="0">
              <a:latin typeface="Times New Roman" pitchFamily="18" charset="0"/>
              <a:cs typeface="Times New Roman" pitchFamily="18" charset="0"/>
            </a:endParaRPr>
          </a:p>
        </p:txBody>
      </p:sp>
      <p:cxnSp>
        <p:nvCxnSpPr>
          <p:cNvPr id="18" name="Straight Connector 17"/>
          <p:cNvCxnSpPr>
            <a:stCxn id="5" idx="2"/>
          </p:cNvCxnSpPr>
          <p:nvPr/>
        </p:nvCxnSpPr>
        <p:spPr>
          <a:xfrm flipH="1">
            <a:off x="4716016" y="1484784"/>
            <a:ext cx="36004" cy="216024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H="1">
            <a:off x="1331640" y="2996952"/>
            <a:ext cx="3384376" cy="0"/>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4716016" y="292494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716016" y="2996952"/>
            <a:ext cx="2952328" cy="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1331640" y="2996952"/>
            <a:ext cx="0" cy="648072"/>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a:off x="7668344" y="2996952"/>
            <a:ext cx="0" cy="648072"/>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algn="ctr"/>
            <a:r>
              <a:rPr lang="en-US" sz="2800" b="1" dirty="0">
                <a:latin typeface="Times New Roman" pitchFamily="18" charset="0"/>
                <a:cs typeface="Times New Roman" pitchFamily="18" charset="0"/>
              </a:rPr>
              <a:t>Problem Statement</a:t>
            </a:r>
            <a:r>
              <a:rPr lang="en-IN" sz="2800" dirty="0"/>
              <a:t/>
            </a:r>
            <a:br>
              <a:rPr lang="en-IN" sz="2800" dirty="0"/>
            </a:b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115616" y="692696"/>
            <a:ext cx="7776864" cy="5433467"/>
          </a:xfrm>
        </p:spPr>
        <p:txBody>
          <a:bodyPr>
            <a:normAutofit/>
          </a:bodyPr>
          <a:lstStyle/>
          <a:p>
            <a:pPr algn="just"/>
            <a:r>
              <a:rPr lang="en-US" sz="2400" dirty="0" smtClean="0">
                <a:latin typeface="Times New Roman" pitchFamily="18" charset="0"/>
                <a:cs typeface="Times New Roman" pitchFamily="18" charset="0"/>
              </a:rPr>
              <a:t>Thesis </a:t>
            </a:r>
            <a:r>
              <a:rPr lang="en-US" sz="2400" dirty="0">
                <a:latin typeface="Times New Roman" pitchFamily="18" charset="0"/>
                <a:cs typeface="Times New Roman" pitchFamily="18" charset="0"/>
              </a:rPr>
              <a:t>eligibility </a:t>
            </a:r>
            <a:r>
              <a:rPr lang="en-US" sz="2400" dirty="0" smtClean="0">
                <a:latin typeface="Times New Roman" pitchFamily="18" charset="0"/>
                <a:cs typeface="Times New Roman" pitchFamily="18" charset="0"/>
              </a:rPr>
              <a:t>assessment</a:t>
            </a:r>
          </a:p>
          <a:p>
            <a:pPr algn="just">
              <a:buNone/>
            </a:pPr>
            <a:endParaRPr lang="en-US" sz="2400" dirty="0" smtClean="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D</a:t>
            </a:r>
            <a:r>
              <a:rPr lang="en-US" sz="2400" dirty="0" smtClean="0">
                <a:latin typeface="Times New Roman" pitchFamily="18" charset="0"/>
                <a:cs typeface="Times New Roman" pitchFamily="18" charset="0"/>
              </a:rPr>
              <a:t>eficiencies </a:t>
            </a:r>
            <a:r>
              <a:rPr lang="en-US" sz="2400" dirty="0">
                <a:latin typeface="Times New Roman" pitchFamily="18" charset="0"/>
                <a:cs typeface="Times New Roman" pitchFamily="18" charset="0"/>
              </a:rPr>
              <a:t>usually seen in thesis submitted to the board </a:t>
            </a: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ctr">
              <a:buNone/>
            </a:pPr>
            <a:r>
              <a:rPr lang="en-US" sz="2400" b="1" dirty="0" smtClean="0">
                <a:latin typeface="Times New Roman" pitchFamily="18" charset="0"/>
                <a:cs typeface="Times New Roman" pitchFamily="18" charset="0"/>
              </a:rPr>
              <a:t>Rationale of Study</a:t>
            </a:r>
          </a:p>
          <a:p>
            <a:pPr algn="just"/>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study the procedures followed in thesis department of NBE with main focus on thesis eligibility assessment.</a:t>
            </a:r>
            <a:endParaRPr lang="en-IN" sz="2400" dirty="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ctr"/>
            <a:r>
              <a:rPr lang="en-US" sz="2800" b="1" dirty="0" smtClean="0">
                <a:latin typeface="Times New Roman" pitchFamily="18" charset="0"/>
                <a:cs typeface="Times New Roman" pitchFamily="18" charset="0"/>
              </a:rPr>
              <a:t>Objective</a:t>
            </a:r>
            <a:endParaRPr lang="en-IN"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1115616" y="980728"/>
            <a:ext cx="7776864" cy="5145435"/>
          </a:xfrm>
        </p:spPr>
        <p:txBody>
          <a:bodyPr>
            <a:normAutofit/>
          </a:bodyPr>
          <a:lstStyle/>
          <a:p>
            <a:pPr algn="just">
              <a:buNone/>
            </a:pPr>
            <a:r>
              <a:rPr lang="en-US" sz="2600" b="1" dirty="0">
                <a:latin typeface="Times New Roman" pitchFamily="18" charset="0"/>
                <a:cs typeface="Times New Roman" pitchFamily="18" charset="0"/>
              </a:rPr>
              <a:t>General Objective</a:t>
            </a:r>
            <a:endParaRPr lang="en-IN" sz="2600" dirty="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Role of thesis eligibility assessment at National Board of Examination, Delhi</a:t>
            </a:r>
            <a:endParaRPr lang="en-IN" sz="2600" dirty="0">
              <a:latin typeface="Times New Roman" pitchFamily="18" charset="0"/>
              <a:cs typeface="Times New Roman" pitchFamily="18" charset="0"/>
            </a:endParaRPr>
          </a:p>
          <a:p>
            <a:pPr algn="just">
              <a:buNone/>
            </a:pPr>
            <a:r>
              <a:rPr lang="en-US" sz="2600" dirty="0">
                <a:latin typeface="Times New Roman" pitchFamily="18" charset="0"/>
                <a:cs typeface="Times New Roman" pitchFamily="18" charset="0"/>
              </a:rPr>
              <a:t> </a:t>
            </a:r>
            <a:endParaRPr lang="en-IN" sz="2600" dirty="0">
              <a:latin typeface="Times New Roman" pitchFamily="18" charset="0"/>
              <a:cs typeface="Times New Roman" pitchFamily="18" charset="0"/>
            </a:endParaRPr>
          </a:p>
          <a:p>
            <a:pPr algn="just">
              <a:buNone/>
            </a:pPr>
            <a:r>
              <a:rPr lang="en-US" sz="2600" b="1" dirty="0">
                <a:latin typeface="Times New Roman" pitchFamily="18" charset="0"/>
                <a:cs typeface="Times New Roman" pitchFamily="18" charset="0"/>
              </a:rPr>
              <a:t>Specific Objective </a:t>
            </a:r>
            <a:endParaRPr lang="en-IN" sz="2600" dirty="0">
              <a:latin typeface="Times New Roman" pitchFamily="18" charset="0"/>
              <a:cs typeface="Times New Roman" pitchFamily="18" charset="0"/>
            </a:endParaRPr>
          </a:p>
          <a:p>
            <a:pPr lvl="0" algn="just"/>
            <a:r>
              <a:rPr lang="en-US" sz="2600" dirty="0">
                <a:latin typeface="Times New Roman" pitchFamily="18" charset="0"/>
                <a:cs typeface="Times New Roman" pitchFamily="18" charset="0"/>
              </a:rPr>
              <a:t>To analyze the thesis eligibility assessment process in the thesis department at NBE</a:t>
            </a:r>
            <a:endParaRPr lang="en-IN" sz="2600" dirty="0">
              <a:latin typeface="Times New Roman" pitchFamily="18" charset="0"/>
              <a:cs typeface="Times New Roman" pitchFamily="18" charset="0"/>
            </a:endParaRPr>
          </a:p>
          <a:p>
            <a:pPr lvl="0" algn="just"/>
            <a:r>
              <a:rPr lang="en-US" sz="2600" dirty="0">
                <a:latin typeface="Times New Roman" pitchFamily="18" charset="0"/>
                <a:cs typeface="Times New Roman" pitchFamily="18" charset="0"/>
              </a:rPr>
              <a:t>To identify the main deficiencies found during thesis eligibility assessment</a:t>
            </a:r>
            <a:endParaRPr lang="en-IN" sz="2600" dirty="0">
              <a:latin typeface="Times New Roman" pitchFamily="18" charset="0"/>
              <a:cs typeface="Times New Roman" pitchFamily="18" charset="0"/>
            </a:endParaRPr>
          </a:p>
          <a:p>
            <a:pPr>
              <a:buNone/>
            </a:pPr>
            <a:endParaRPr lang="en-IN" sz="2600" dirty="0">
              <a:latin typeface="Times New Roman" pitchFamily="18" charset="0"/>
              <a:cs typeface="Times New Roman" pitchFamily="18" charset="0"/>
            </a:endParaRPr>
          </a:p>
          <a:p>
            <a:pPr>
              <a:buNone/>
            </a:pPr>
            <a:endParaRPr lang="en-IN" dirty="0"/>
          </a:p>
          <a:p>
            <a:pPr>
              <a:buNone/>
            </a:pP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84976" cy="6408712"/>
          </a:xfrm>
        </p:spPr>
        <p:txBody>
          <a:bodyPr>
            <a:normAutofit/>
          </a:bodyPr>
          <a:lstStyle/>
          <a:p>
            <a:pPr algn="ctr">
              <a:buNone/>
            </a:pPr>
            <a:r>
              <a:rPr lang="en-US" sz="2000" b="1" u="sng" dirty="0" smtClean="0">
                <a:latin typeface="Times New Roman" pitchFamily="18" charset="0"/>
                <a:cs typeface="Times New Roman" pitchFamily="18" charset="0"/>
              </a:rPr>
              <a:t>Process Flowchart</a:t>
            </a:r>
          </a:p>
          <a:p>
            <a:pPr algn="ctr">
              <a:buNone/>
            </a:pPr>
            <a:endParaRPr lang="en-US" sz="2000" b="1" u="sng" dirty="0">
              <a:latin typeface="Times New Roman" pitchFamily="18" charset="0"/>
              <a:cs typeface="Times New Roman" pitchFamily="18" charset="0"/>
            </a:endParaRPr>
          </a:p>
          <a:p>
            <a:pPr algn="ctr">
              <a:buNone/>
            </a:pPr>
            <a:r>
              <a:rPr lang="en-US" sz="2000" b="1" dirty="0" smtClean="0">
                <a:latin typeface="Times New Roman" pitchFamily="18" charset="0"/>
                <a:cs typeface="Times New Roman" pitchFamily="18" charset="0"/>
              </a:rPr>
              <a:t>Thesis Submission</a:t>
            </a:r>
          </a:p>
          <a:p>
            <a:pPr algn="ctr">
              <a:buNone/>
            </a:pPr>
            <a:endParaRPr lang="en-US" sz="2000" b="1" dirty="0">
              <a:latin typeface="Times New Roman" pitchFamily="18" charset="0"/>
              <a:cs typeface="Times New Roman" pitchFamily="18" charset="0"/>
            </a:endParaRPr>
          </a:p>
          <a:p>
            <a:pPr algn="ctr">
              <a:buNone/>
            </a:pPr>
            <a:endParaRPr lang="en-US" sz="2000" b="1" dirty="0" smtClean="0">
              <a:latin typeface="Times New Roman" pitchFamily="18" charset="0"/>
              <a:cs typeface="Times New Roman" pitchFamily="18" charset="0"/>
            </a:endParaRPr>
          </a:p>
          <a:p>
            <a:pPr algn="ctr">
              <a:buNone/>
            </a:pPr>
            <a:r>
              <a:rPr lang="en-US" sz="2000" b="1" dirty="0" smtClean="0">
                <a:latin typeface="Times New Roman" pitchFamily="18" charset="0"/>
                <a:cs typeface="Times New Roman" pitchFamily="18" charset="0"/>
              </a:rPr>
              <a:t>Data Entry</a:t>
            </a:r>
          </a:p>
          <a:p>
            <a:pPr algn="ctr">
              <a:buNone/>
            </a:pPr>
            <a:endParaRPr lang="en-US" sz="2000" b="1" dirty="0">
              <a:latin typeface="Times New Roman" pitchFamily="18" charset="0"/>
              <a:cs typeface="Times New Roman" pitchFamily="18" charset="0"/>
            </a:endParaRPr>
          </a:p>
          <a:p>
            <a:pPr algn="ctr">
              <a:buNone/>
            </a:pPr>
            <a:endParaRPr lang="en-US" sz="2000" b="1" dirty="0" smtClean="0">
              <a:latin typeface="Times New Roman" pitchFamily="18" charset="0"/>
              <a:cs typeface="Times New Roman" pitchFamily="18" charset="0"/>
            </a:endParaRPr>
          </a:p>
          <a:p>
            <a:pPr algn="ctr">
              <a:buNone/>
            </a:pPr>
            <a:r>
              <a:rPr lang="en-US" sz="2000" b="1" dirty="0" smtClean="0">
                <a:latin typeface="Times New Roman" pitchFamily="18" charset="0"/>
                <a:cs typeface="Times New Roman" pitchFamily="18" charset="0"/>
              </a:rPr>
              <a:t>Thesis Forwarded to Eligibility Desk</a:t>
            </a:r>
          </a:p>
          <a:p>
            <a:pPr algn="ctr">
              <a:buNone/>
            </a:pPr>
            <a:endParaRPr lang="en-US" sz="2000" b="1" dirty="0">
              <a:latin typeface="Times New Roman" pitchFamily="18" charset="0"/>
              <a:cs typeface="Times New Roman" pitchFamily="18" charset="0"/>
            </a:endParaRPr>
          </a:p>
          <a:p>
            <a:pPr algn="ctr">
              <a:buNone/>
            </a:pPr>
            <a:endParaRPr lang="en-US" sz="2000" b="1" dirty="0" smtClean="0">
              <a:latin typeface="Times New Roman" pitchFamily="18" charset="0"/>
              <a:cs typeface="Times New Roman" pitchFamily="18" charset="0"/>
            </a:endParaRPr>
          </a:p>
          <a:p>
            <a:pPr algn="ctr">
              <a:buNone/>
            </a:pPr>
            <a:r>
              <a:rPr lang="en-US" sz="2000" b="1" dirty="0" smtClean="0">
                <a:latin typeface="Times New Roman" pitchFamily="18" charset="0"/>
                <a:cs typeface="Times New Roman" pitchFamily="18" charset="0"/>
              </a:rPr>
              <a:t>Eligibility Assessment</a:t>
            </a:r>
          </a:p>
          <a:p>
            <a:pPr algn="ctr">
              <a:buNone/>
            </a:pPr>
            <a:endParaRPr lang="en-US" sz="2000" b="1" dirty="0">
              <a:latin typeface="Times New Roman" pitchFamily="18" charset="0"/>
              <a:cs typeface="Times New Roman" pitchFamily="18" charset="0"/>
            </a:endParaRPr>
          </a:p>
          <a:p>
            <a:pPr algn="ctr">
              <a:buNone/>
            </a:pPr>
            <a:endParaRPr lang="en-US" sz="2000" b="1" dirty="0" smtClean="0">
              <a:latin typeface="Times New Roman" pitchFamily="18" charset="0"/>
              <a:cs typeface="Times New Roman" pitchFamily="18" charset="0"/>
            </a:endParaRPr>
          </a:p>
          <a:p>
            <a:pPr algn="ctr">
              <a:buNone/>
            </a:pPr>
            <a:r>
              <a:rPr lang="en-US" sz="2000" b="1" dirty="0" smtClean="0">
                <a:latin typeface="Times New Roman" pitchFamily="18" charset="0"/>
                <a:cs typeface="Times New Roman" pitchFamily="18" charset="0"/>
              </a:rPr>
              <a:t>Eligible             Deficient    </a:t>
            </a:r>
            <a:endParaRPr lang="en-IN" sz="2000" b="1" dirty="0">
              <a:latin typeface="Times New Roman" pitchFamily="18" charset="0"/>
              <a:cs typeface="Times New Roman" pitchFamily="18" charset="0"/>
            </a:endParaRPr>
          </a:p>
        </p:txBody>
      </p:sp>
      <p:cxnSp>
        <p:nvCxnSpPr>
          <p:cNvPr id="7" name="Straight Arrow Connector 6"/>
          <p:cNvCxnSpPr/>
          <p:nvPr/>
        </p:nvCxnSpPr>
        <p:spPr>
          <a:xfrm>
            <a:off x="4499992" y="1268760"/>
            <a:ext cx="0" cy="7920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4499992" y="2492896"/>
            <a:ext cx="0" cy="7920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4499992" y="3645024"/>
            <a:ext cx="0" cy="86409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H="1">
            <a:off x="3851920" y="4797152"/>
            <a:ext cx="720080" cy="7200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4572000" y="4797152"/>
            <a:ext cx="864096" cy="64807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3635896" y="5949280"/>
            <a:ext cx="0" cy="64807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5508104" y="5877272"/>
            <a:ext cx="0" cy="7200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a:bodyPr>
          <a:lstStyle/>
          <a:p>
            <a:pPr>
              <a:buNone/>
            </a:pPr>
            <a:r>
              <a:rPr lang="en-US" sz="2000" dirty="0" smtClean="0">
                <a:latin typeface="Times New Roman" pitchFamily="18" charset="0"/>
                <a:cs typeface="Times New Roman" pitchFamily="18" charset="0"/>
              </a:rPr>
              <a:t>Forwarded to assessment                                  Deficiency Communicated to</a:t>
            </a:r>
          </a:p>
          <a:p>
            <a:pPr>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Candidate</a:t>
            </a:r>
          </a:p>
          <a:p>
            <a:pPr>
              <a:buNone/>
            </a:pPr>
            <a:r>
              <a:rPr lang="en-US" sz="2000" dirty="0" smtClean="0">
                <a:latin typeface="Times New Roman" pitchFamily="18" charset="0"/>
                <a:cs typeface="Times New Roman" pitchFamily="18" charset="0"/>
              </a:rPr>
              <a:t>Accepted                     Modification Suggested</a:t>
            </a:r>
          </a:p>
          <a:p>
            <a:pPr>
              <a:buNone/>
            </a:pPr>
            <a:endParaRPr lang="en-US" sz="2000" dirty="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Communicated to Candidate       Communicated to Candidate </a:t>
            </a:r>
          </a:p>
          <a:p>
            <a:pPr>
              <a:buNone/>
            </a:pPr>
            <a:r>
              <a:rPr lang="en-US" sz="2000" dirty="0" smtClean="0">
                <a:latin typeface="Times New Roman" pitchFamily="18" charset="0"/>
                <a:cs typeface="Times New Roman" pitchFamily="18" charset="0"/>
              </a:rPr>
              <a:t>(Acceptance Letter)                      (Deficiency Letter)</a:t>
            </a:r>
          </a:p>
          <a:p>
            <a:pPr>
              <a:buNone/>
            </a:pPr>
            <a:endParaRPr lang="en-US" sz="2000" dirty="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Resubmission of Thesis along with     </a:t>
            </a:r>
          </a:p>
          <a:p>
            <a:pPr>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Modifications Suggested </a:t>
            </a:r>
          </a:p>
          <a:p>
            <a:pPr>
              <a:buNone/>
            </a:pPr>
            <a:endParaRPr lang="en-US" sz="2000" dirty="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p>
          <a:p>
            <a:pPr>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Forwarded for Assessment …</a:t>
            </a:r>
            <a:r>
              <a:rPr lang="en-US" sz="2000" i="1" dirty="0" smtClean="0">
                <a:latin typeface="Times New Roman" pitchFamily="18" charset="0"/>
                <a:cs typeface="Times New Roman" pitchFamily="18" charset="0"/>
              </a:rPr>
              <a:t>The Cycle Repeats</a:t>
            </a:r>
            <a:endParaRPr lang="en-IN" sz="2000" i="1" dirty="0">
              <a:latin typeface="Times New Roman" pitchFamily="18" charset="0"/>
              <a:cs typeface="Times New Roman" pitchFamily="18" charset="0"/>
            </a:endParaRPr>
          </a:p>
        </p:txBody>
      </p:sp>
      <p:cxnSp>
        <p:nvCxnSpPr>
          <p:cNvPr id="9" name="Straight Arrow Connector 8"/>
          <p:cNvCxnSpPr/>
          <p:nvPr/>
        </p:nvCxnSpPr>
        <p:spPr>
          <a:xfrm flipH="1">
            <a:off x="1115616" y="620688"/>
            <a:ext cx="792088" cy="4320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1907704" y="620688"/>
            <a:ext cx="1008112" cy="4320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1187624" y="1340768"/>
            <a:ext cx="0" cy="7920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4283968" y="1412776"/>
            <a:ext cx="0" cy="7200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a:off x="4355976" y="2852936"/>
            <a:ext cx="0" cy="122413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a:off x="7092280" y="1052736"/>
            <a:ext cx="0" cy="280831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a:off x="4355976" y="4797152"/>
            <a:ext cx="0" cy="86409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153</TotalTime>
  <Words>695</Words>
  <Application>Microsoft Office PowerPoint</Application>
  <PresentationFormat>On-screen Show (4:3)</PresentationFormat>
  <Paragraphs>139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Solstice</vt:lpstr>
      <vt:lpstr>      Role of Thesis Eligibility Assessment at National                              Board of Examination</vt:lpstr>
      <vt:lpstr>Table of Contents</vt:lpstr>
      <vt:lpstr>Organizational Profile</vt:lpstr>
      <vt:lpstr>  Thesis &amp; Research Section </vt:lpstr>
      <vt:lpstr>Slide 5</vt:lpstr>
      <vt:lpstr>Problem Statement </vt:lpstr>
      <vt:lpstr>Objective</vt:lpstr>
      <vt:lpstr>Slide 8</vt:lpstr>
      <vt:lpstr>Slide 9</vt:lpstr>
      <vt:lpstr>Criteria</vt:lpstr>
      <vt:lpstr>DATA and METHODS </vt:lpstr>
      <vt:lpstr>Results &amp; Findings</vt:lpstr>
      <vt:lpstr>Slide 13</vt:lpstr>
      <vt:lpstr>Table 2: Thesis Eligibility Assessment from 28/2/13 to 28/4/13: </vt:lpstr>
      <vt:lpstr>Slide 15</vt:lpstr>
      <vt:lpstr>Table 3: Deficiencies found in Thesis during Eligibility Assessment:   </vt:lpstr>
      <vt:lpstr>Slide 17</vt:lpstr>
      <vt:lpstr>Conclusion and Recommendation </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Role of Thesis Eligibility Assessment at National Board of Examination</dc:title>
  <dc:creator>Farha</dc:creator>
  <cp:lastModifiedBy>Farha</cp:lastModifiedBy>
  <cp:revision>18</cp:revision>
  <dcterms:created xsi:type="dcterms:W3CDTF">2013-04-30T16:31:36Z</dcterms:created>
  <dcterms:modified xsi:type="dcterms:W3CDTF">2013-05-01T05:41:37Z</dcterms:modified>
</cp:coreProperties>
</file>