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75" r:id="rId5"/>
    <p:sldId id="276" r:id="rId6"/>
    <p:sldId id="297" r:id="rId7"/>
    <p:sldId id="258" r:id="rId8"/>
    <p:sldId id="269" r:id="rId9"/>
    <p:sldId id="260" r:id="rId10"/>
    <p:sldId id="259" r:id="rId11"/>
    <p:sldId id="296" r:id="rId12"/>
    <p:sldId id="295" r:id="rId13"/>
    <p:sldId id="270" r:id="rId14"/>
    <p:sldId id="268" r:id="rId15"/>
    <p:sldId id="301" r:id="rId16"/>
    <p:sldId id="267" r:id="rId17"/>
    <p:sldId id="273" r:id="rId18"/>
    <p:sldId id="271" r:id="rId19"/>
    <p:sldId id="305" r:id="rId20"/>
    <p:sldId id="272" r:id="rId21"/>
    <p:sldId id="304" r:id="rId22"/>
    <p:sldId id="303" r:id="rId23"/>
    <p:sldId id="307" r:id="rId24"/>
    <p:sldId id="274" r:id="rId25"/>
    <p:sldId id="302" r:id="rId26"/>
    <p:sldId id="300" r:id="rId27"/>
    <p:sldId id="299" r:id="rId28"/>
    <p:sldId id="298" r:id="rId29"/>
    <p:sldId id="293" r:id="rId30"/>
    <p:sldId id="292" r:id="rId31"/>
    <p:sldId id="291" r:id="rId32"/>
    <p:sldId id="290" r:id="rId33"/>
    <p:sldId id="289" r:id="rId34"/>
    <p:sldId id="288" r:id="rId35"/>
    <p:sldId id="287" r:id="rId36"/>
    <p:sldId id="286" r:id="rId37"/>
    <p:sldId id="283" r:id="rId38"/>
    <p:sldId id="277" r:id="rId39"/>
    <p:sldId id="285" r:id="rId40"/>
    <p:sldId id="284" r:id="rId41"/>
    <p:sldId id="282" r:id="rId42"/>
    <p:sldId id="281" r:id="rId43"/>
    <p:sldId id="280" r:id="rId44"/>
    <p:sldId id="279" r:id="rId45"/>
    <p:sldId id="278" r:id="rId46"/>
    <p:sldId id="294" r:id="rId47"/>
    <p:sldId id="309"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589" autoAdjust="0"/>
  </p:normalViewPr>
  <p:slideViewPr>
    <p:cSldViewPr>
      <p:cViewPr varScale="1">
        <p:scale>
          <a:sx n="51" d="100"/>
          <a:sy n="51" d="100"/>
        </p:scale>
        <p:origin x="-1243"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ENOVO\Desktop\data%20analysis%20of%20gap%20repo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5"/>
  <c:chart>
    <c:title>
      <c:tx>
        <c:rich>
          <a:bodyPr/>
          <a:lstStyle/>
          <a:p>
            <a:pPr>
              <a:defRPr/>
            </a:pPr>
            <a:r>
              <a:rPr lang="en-US"/>
              <a:t>CHAPTER  1</a:t>
            </a:r>
          </a:p>
        </c:rich>
      </c:tx>
      <c:layout/>
    </c:title>
    <c:plotArea>
      <c:layout/>
      <c:barChart>
        <c:barDir val="col"/>
        <c:grouping val="clustered"/>
        <c:ser>
          <c:idx val="0"/>
          <c:order val="0"/>
          <c:dLbls>
            <c:showVal val="1"/>
          </c:dLbls>
          <c:cat>
            <c:strRef>
              <c:f>Sheet1!$A$2:$A$15</c:f>
              <c:strCache>
                <c:ptCount val="14"/>
                <c:pt idx="0">
                  <c:v>AAC 1</c:v>
                </c:pt>
                <c:pt idx="1">
                  <c:v>AAC 2</c:v>
                </c:pt>
                <c:pt idx="2">
                  <c:v>AAC 3</c:v>
                </c:pt>
                <c:pt idx="3">
                  <c:v>AAC 4</c:v>
                </c:pt>
                <c:pt idx="4">
                  <c:v>AAC 5</c:v>
                </c:pt>
                <c:pt idx="5">
                  <c:v>AAC 6</c:v>
                </c:pt>
                <c:pt idx="6">
                  <c:v>AAC 7</c:v>
                </c:pt>
                <c:pt idx="7">
                  <c:v>AAC 8</c:v>
                </c:pt>
                <c:pt idx="8">
                  <c:v>AAC 9</c:v>
                </c:pt>
                <c:pt idx="9">
                  <c:v>AAC 10</c:v>
                </c:pt>
                <c:pt idx="10">
                  <c:v>AAC 11</c:v>
                </c:pt>
                <c:pt idx="11">
                  <c:v>AAC 12</c:v>
                </c:pt>
                <c:pt idx="12">
                  <c:v>AAC 13</c:v>
                </c:pt>
                <c:pt idx="13">
                  <c:v>AAC 14</c:v>
                </c:pt>
              </c:strCache>
            </c:strRef>
          </c:cat>
          <c:val>
            <c:numRef>
              <c:f>Sheet1!$C$2:$C$15</c:f>
              <c:numCache>
                <c:formatCode>General</c:formatCode>
                <c:ptCount val="14"/>
                <c:pt idx="0">
                  <c:v>6.7</c:v>
                </c:pt>
                <c:pt idx="1">
                  <c:v>6.7</c:v>
                </c:pt>
                <c:pt idx="2">
                  <c:v>7</c:v>
                </c:pt>
                <c:pt idx="3">
                  <c:v>6</c:v>
                </c:pt>
                <c:pt idx="4">
                  <c:v>7</c:v>
                </c:pt>
                <c:pt idx="5">
                  <c:v>6.9</c:v>
                </c:pt>
                <c:pt idx="6">
                  <c:v>6</c:v>
                </c:pt>
                <c:pt idx="7">
                  <c:v>7</c:v>
                </c:pt>
                <c:pt idx="8">
                  <c:v>7.2</c:v>
                </c:pt>
                <c:pt idx="9">
                  <c:v>6</c:v>
                </c:pt>
                <c:pt idx="10">
                  <c:v>6.4</c:v>
                </c:pt>
                <c:pt idx="11">
                  <c:v>5</c:v>
                </c:pt>
                <c:pt idx="12">
                  <c:v>7.5</c:v>
                </c:pt>
                <c:pt idx="13">
                  <c:v>5</c:v>
                </c:pt>
              </c:numCache>
            </c:numRef>
          </c:val>
        </c:ser>
        <c:axId val="67107456"/>
        <c:axId val="66961792"/>
      </c:barChart>
      <c:catAx>
        <c:axId val="67107456"/>
        <c:scaling>
          <c:orientation val="minMax"/>
        </c:scaling>
        <c:axPos val="b"/>
        <c:majorTickMark val="none"/>
        <c:tickLblPos val="nextTo"/>
        <c:crossAx val="66961792"/>
        <c:crosses val="autoZero"/>
        <c:auto val="1"/>
        <c:lblAlgn val="ctr"/>
        <c:lblOffset val="100"/>
      </c:catAx>
      <c:valAx>
        <c:axId val="66961792"/>
        <c:scaling>
          <c:orientation val="minMax"/>
        </c:scaling>
        <c:axPos val="l"/>
        <c:numFmt formatCode="General" sourceLinked="1"/>
        <c:majorTickMark val="none"/>
        <c:tickLblPos val="nextTo"/>
        <c:crossAx val="67107456"/>
        <c:crosses val="autoZero"/>
        <c:crossBetween val="between"/>
      </c:valAx>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IN"/>
  <c:style val="5"/>
  <c:chart>
    <c:title>
      <c:tx>
        <c:rich>
          <a:bodyPr/>
          <a:lstStyle/>
          <a:p>
            <a:pPr>
              <a:defRPr/>
            </a:pPr>
            <a:r>
              <a:rPr lang="en-US"/>
              <a:t>CHAPTER 10</a:t>
            </a:r>
          </a:p>
        </c:rich>
      </c:tx>
      <c:layout/>
    </c:title>
    <c:plotArea>
      <c:layout>
        <c:manualLayout>
          <c:layoutTarget val="inner"/>
          <c:xMode val="edge"/>
          <c:yMode val="edge"/>
          <c:x val="8.5682852143482618E-2"/>
          <c:y val="0.21795166229221349"/>
          <c:w val="0.9115393700787402"/>
          <c:h val="0.68921660834062359"/>
        </c:manualLayout>
      </c:layout>
      <c:barChart>
        <c:barDir val="col"/>
        <c:grouping val="clustered"/>
        <c:ser>
          <c:idx val="0"/>
          <c:order val="0"/>
          <c:dLbls>
            <c:dLblPos val="outEnd"/>
            <c:showVal val="1"/>
          </c:dLbls>
          <c:cat>
            <c:strRef>
              <c:f>Sheet1!$A$144:$A$150</c:f>
              <c:strCache>
                <c:ptCount val="7"/>
                <c:pt idx="0">
                  <c:v>IMS 1</c:v>
                </c:pt>
                <c:pt idx="1">
                  <c:v>IMS 2</c:v>
                </c:pt>
                <c:pt idx="2">
                  <c:v>IMS 3</c:v>
                </c:pt>
                <c:pt idx="3">
                  <c:v>IMS 4</c:v>
                </c:pt>
                <c:pt idx="4">
                  <c:v>IMS 5</c:v>
                </c:pt>
                <c:pt idx="5">
                  <c:v>IMS 6</c:v>
                </c:pt>
                <c:pt idx="6">
                  <c:v>IMS 7</c:v>
                </c:pt>
              </c:strCache>
            </c:strRef>
          </c:cat>
          <c:val>
            <c:numRef>
              <c:f>Sheet1!$C$144:$C$150</c:f>
              <c:numCache>
                <c:formatCode>General</c:formatCode>
                <c:ptCount val="7"/>
                <c:pt idx="0">
                  <c:v>5</c:v>
                </c:pt>
                <c:pt idx="1">
                  <c:v>6</c:v>
                </c:pt>
                <c:pt idx="2">
                  <c:v>7.14</c:v>
                </c:pt>
                <c:pt idx="3">
                  <c:v>6.25</c:v>
                </c:pt>
                <c:pt idx="4">
                  <c:v>6.4300000000000024</c:v>
                </c:pt>
                <c:pt idx="5">
                  <c:v>6.25</c:v>
                </c:pt>
                <c:pt idx="6">
                  <c:v>6.4300000000000024</c:v>
                </c:pt>
              </c:numCache>
            </c:numRef>
          </c:val>
        </c:ser>
        <c:axId val="37179776"/>
        <c:axId val="37181312"/>
      </c:barChart>
      <c:catAx>
        <c:axId val="37179776"/>
        <c:scaling>
          <c:orientation val="minMax"/>
        </c:scaling>
        <c:axPos val="b"/>
        <c:majorTickMark val="none"/>
        <c:tickLblPos val="nextTo"/>
        <c:crossAx val="37181312"/>
        <c:crosses val="autoZero"/>
        <c:auto val="1"/>
        <c:lblAlgn val="ctr"/>
        <c:lblOffset val="100"/>
      </c:catAx>
      <c:valAx>
        <c:axId val="37181312"/>
        <c:scaling>
          <c:orientation val="minMax"/>
        </c:scaling>
        <c:axPos val="l"/>
        <c:numFmt formatCode="General" sourceLinked="1"/>
        <c:majorTickMark val="none"/>
        <c:tickLblPos val="nextTo"/>
        <c:crossAx val="37179776"/>
        <c:crosses val="autoZero"/>
        <c:crossBetween val="between"/>
      </c:valAx>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style val="5"/>
  <c:chart>
    <c:title>
      <c:tx>
        <c:rich>
          <a:bodyPr/>
          <a:lstStyle/>
          <a:p>
            <a:pPr>
              <a:defRPr/>
            </a:pPr>
            <a:r>
              <a:rPr lang="en-US" dirty="0"/>
              <a:t>ALL </a:t>
            </a:r>
            <a:r>
              <a:rPr lang="en-US" dirty="0" smtClean="0"/>
              <a:t>CHAPTERS</a:t>
            </a:r>
            <a:endParaRPr lang="en-US" dirty="0"/>
          </a:p>
        </c:rich>
      </c:tx>
      <c:layout/>
    </c:title>
    <c:plotArea>
      <c:layout/>
      <c:barChart>
        <c:barDir val="col"/>
        <c:grouping val="clustered"/>
        <c:ser>
          <c:idx val="0"/>
          <c:order val="0"/>
          <c:dPt>
            <c:idx val="10"/>
            <c:spPr>
              <a:solidFill>
                <a:schemeClr val="accent5">
                  <a:lumMod val="60000"/>
                  <a:lumOff val="40000"/>
                </a:schemeClr>
              </a:solidFill>
            </c:spPr>
          </c:dPt>
          <c:dLbls>
            <c:showVal val="1"/>
          </c:dLbls>
          <c:cat>
            <c:multiLvlStrRef>
              <c:f>Sheet3!$AE$2:$AF$12</c:f>
              <c:multiLvlStrCache>
                <c:ptCount val="11"/>
                <c:lvl>
                  <c:pt idx="0">
                    <c:v>AAC</c:v>
                  </c:pt>
                  <c:pt idx="1">
                    <c:v>COP</c:v>
                  </c:pt>
                  <c:pt idx="2">
                    <c:v>MOM</c:v>
                  </c:pt>
                  <c:pt idx="3">
                    <c:v>PRE</c:v>
                  </c:pt>
                  <c:pt idx="4">
                    <c:v>HIC </c:v>
                  </c:pt>
                  <c:pt idx="5">
                    <c:v>CQI</c:v>
                  </c:pt>
                  <c:pt idx="6">
                    <c:v>ROM</c:v>
                  </c:pt>
                  <c:pt idx="7">
                    <c:v>FMS</c:v>
                  </c:pt>
                  <c:pt idx="8">
                    <c:v>HRM</c:v>
                  </c:pt>
                  <c:pt idx="9">
                    <c:v>IMS</c:v>
                  </c:pt>
                  <c:pt idx="10">
                    <c:v>TOTAL AVERAGE</c:v>
                  </c:pt>
                </c:lvl>
                <c:lvl>
                  <c:pt idx="0">
                    <c:v>1</c:v>
                  </c:pt>
                  <c:pt idx="1">
                    <c:v>2</c:v>
                  </c:pt>
                  <c:pt idx="2">
                    <c:v>3</c:v>
                  </c:pt>
                  <c:pt idx="3">
                    <c:v>4</c:v>
                  </c:pt>
                  <c:pt idx="4">
                    <c:v>5</c:v>
                  </c:pt>
                  <c:pt idx="5">
                    <c:v>6</c:v>
                  </c:pt>
                  <c:pt idx="6">
                    <c:v>7</c:v>
                  </c:pt>
                  <c:pt idx="7">
                    <c:v>8</c:v>
                  </c:pt>
                  <c:pt idx="8">
                    <c:v>9</c:v>
                  </c:pt>
                  <c:pt idx="9">
                    <c:v>10</c:v>
                  </c:pt>
                </c:lvl>
              </c:multiLvlStrCache>
            </c:multiLvlStrRef>
          </c:cat>
          <c:val>
            <c:numRef>
              <c:f>Sheet3!$AG$2:$AG$12</c:f>
              <c:numCache>
                <c:formatCode>General</c:formatCode>
                <c:ptCount val="11"/>
                <c:pt idx="0">
                  <c:v>6.5</c:v>
                </c:pt>
                <c:pt idx="1">
                  <c:v>6.09</c:v>
                </c:pt>
                <c:pt idx="2">
                  <c:v>6.34</c:v>
                </c:pt>
                <c:pt idx="3">
                  <c:v>6.34</c:v>
                </c:pt>
                <c:pt idx="4">
                  <c:v>6.03</c:v>
                </c:pt>
                <c:pt idx="5">
                  <c:v>6.42</c:v>
                </c:pt>
                <c:pt idx="6">
                  <c:v>6.2</c:v>
                </c:pt>
                <c:pt idx="7">
                  <c:v>6.28</c:v>
                </c:pt>
                <c:pt idx="8">
                  <c:v>6.1599999999999975</c:v>
                </c:pt>
                <c:pt idx="9">
                  <c:v>6.25</c:v>
                </c:pt>
                <c:pt idx="10" formatCode="0.00">
                  <c:v>6.2344444444444473</c:v>
                </c:pt>
              </c:numCache>
            </c:numRef>
          </c:val>
        </c:ser>
        <c:axId val="37223424"/>
        <c:axId val="37311232"/>
      </c:barChart>
      <c:catAx>
        <c:axId val="37223424"/>
        <c:scaling>
          <c:orientation val="minMax"/>
        </c:scaling>
        <c:axPos val="b"/>
        <c:majorTickMark val="none"/>
        <c:tickLblPos val="nextTo"/>
        <c:crossAx val="37311232"/>
        <c:crosses val="autoZero"/>
        <c:auto val="1"/>
        <c:lblAlgn val="ctr"/>
        <c:lblOffset val="100"/>
      </c:catAx>
      <c:valAx>
        <c:axId val="37311232"/>
        <c:scaling>
          <c:orientation val="minMax"/>
        </c:scaling>
        <c:axPos val="l"/>
        <c:numFmt formatCode="General" sourceLinked="1"/>
        <c:majorTickMark val="none"/>
        <c:tickLblPos val="nextTo"/>
        <c:crossAx val="37223424"/>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5"/>
  <c:chart>
    <c:title>
      <c:tx>
        <c:rich>
          <a:bodyPr/>
          <a:lstStyle/>
          <a:p>
            <a:pPr>
              <a:defRPr/>
            </a:pPr>
            <a:r>
              <a:rPr lang="en-US"/>
              <a:t>CHAPTER 2</a:t>
            </a:r>
          </a:p>
        </c:rich>
      </c:tx>
      <c:layout/>
    </c:title>
    <c:plotArea>
      <c:layout/>
      <c:barChart>
        <c:barDir val="col"/>
        <c:grouping val="clustered"/>
        <c:ser>
          <c:idx val="0"/>
          <c:order val="0"/>
          <c:dLbls>
            <c:dLbl>
              <c:idx val="17"/>
              <c:layout/>
              <c:tx>
                <c:rich>
                  <a:bodyPr/>
                  <a:lstStyle/>
                  <a:p>
                    <a:r>
                      <a:rPr lang="en-US" smtClean="0"/>
                      <a:t>N/A</a:t>
                    </a:r>
                    <a:endParaRPr lang="en-US"/>
                  </a:p>
                </c:rich>
              </c:tx>
              <c:showVal val="1"/>
            </c:dLbl>
            <c:showVal val="1"/>
          </c:dLbls>
          <c:cat>
            <c:strRef>
              <c:f>Sheet1!$A$20:$A$39</c:f>
              <c:strCache>
                <c:ptCount val="20"/>
                <c:pt idx="0">
                  <c:v>COP 1</c:v>
                </c:pt>
                <c:pt idx="1">
                  <c:v>COP 2</c:v>
                </c:pt>
                <c:pt idx="2">
                  <c:v>COP 3</c:v>
                </c:pt>
                <c:pt idx="3">
                  <c:v>COP 4</c:v>
                </c:pt>
                <c:pt idx="4">
                  <c:v>COP 5</c:v>
                </c:pt>
                <c:pt idx="5">
                  <c:v>COP 6</c:v>
                </c:pt>
                <c:pt idx="6">
                  <c:v>COP 7</c:v>
                </c:pt>
                <c:pt idx="7">
                  <c:v>COP 8</c:v>
                </c:pt>
                <c:pt idx="8">
                  <c:v>COP 9</c:v>
                </c:pt>
                <c:pt idx="9">
                  <c:v>COP 10</c:v>
                </c:pt>
                <c:pt idx="10">
                  <c:v>COP 11</c:v>
                </c:pt>
                <c:pt idx="11">
                  <c:v>COP 12</c:v>
                </c:pt>
                <c:pt idx="12">
                  <c:v>COP 13</c:v>
                </c:pt>
                <c:pt idx="13">
                  <c:v>COP 14</c:v>
                </c:pt>
                <c:pt idx="14">
                  <c:v>COP 15</c:v>
                </c:pt>
                <c:pt idx="15">
                  <c:v>COP 16</c:v>
                </c:pt>
                <c:pt idx="16">
                  <c:v>COP 17</c:v>
                </c:pt>
                <c:pt idx="17">
                  <c:v>COP18</c:v>
                </c:pt>
                <c:pt idx="18">
                  <c:v>COP19</c:v>
                </c:pt>
                <c:pt idx="19">
                  <c:v>COP20</c:v>
                </c:pt>
              </c:strCache>
            </c:strRef>
          </c:cat>
          <c:val>
            <c:numRef>
              <c:f>Sheet1!$C$20:$C$39</c:f>
              <c:numCache>
                <c:formatCode>General</c:formatCode>
                <c:ptCount val="20"/>
                <c:pt idx="0">
                  <c:v>7.5</c:v>
                </c:pt>
                <c:pt idx="1">
                  <c:v>7.1</c:v>
                </c:pt>
                <c:pt idx="2">
                  <c:v>6.3</c:v>
                </c:pt>
                <c:pt idx="3">
                  <c:v>5</c:v>
                </c:pt>
                <c:pt idx="4">
                  <c:v>5</c:v>
                </c:pt>
                <c:pt idx="5">
                  <c:v>5.7</c:v>
                </c:pt>
                <c:pt idx="6">
                  <c:v>7.5</c:v>
                </c:pt>
                <c:pt idx="7">
                  <c:v>5.7</c:v>
                </c:pt>
                <c:pt idx="8">
                  <c:v>5</c:v>
                </c:pt>
                <c:pt idx="9">
                  <c:v>7</c:v>
                </c:pt>
                <c:pt idx="10">
                  <c:v>5</c:v>
                </c:pt>
                <c:pt idx="11">
                  <c:v>6.25</c:v>
                </c:pt>
                <c:pt idx="12">
                  <c:v>6.8</c:v>
                </c:pt>
                <c:pt idx="13">
                  <c:v>6.3</c:v>
                </c:pt>
                <c:pt idx="14">
                  <c:v>7</c:v>
                </c:pt>
                <c:pt idx="15">
                  <c:v>5</c:v>
                </c:pt>
                <c:pt idx="16">
                  <c:v>6.7</c:v>
                </c:pt>
                <c:pt idx="17">
                  <c:v>0</c:v>
                </c:pt>
                <c:pt idx="18">
                  <c:v>5.8</c:v>
                </c:pt>
                <c:pt idx="19">
                  <c:v>5</c:v>
                </c:pt>
              </c:numCache>
            </c:numRef>
          </c:val>
        </c:ser>
        <c:axId val="67261568"/>
        <c:axId val="67263104"/>
      </c:barChart>
      <c:catAx>
        <c:axId val="67261568"/>
        <c:scaling>
          <c:orientation val="minMax"/>
        </c:scaling>
        <c:axPos val="b"/>
        <c:majorTickMark val="none"/>
        <c:tickLblPos val="nextTo"/>
        <c:crossAx val="67263104"/>
        <c:crosses val="autoZero"/>
        <c:auto val="1"/>
        <c:lblAlgn val="ctr"/>
        <c:lblOffset val="100"/>
      </c:catAx>
      <c:valAx>
        <c:axId val="67263104"/>
        <c:scaling>
          <c:orientation val="minMax"/>
        </c:scaling>
        <c:axPos val="l"/>
        <c:numFmt formatCode="General" sourceLinked="1"/>
        <c:majorTickMark val="none"/>
        <c:tickLblPos val="nextTo"/>
        <c:crossAx val="67261568"/>
        <c:crosses val="autoZero"/>
        <c:crossBetween val="between"/>
      </c:valAx>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5"/>
  <c:chart>
    <c:title>
      <c:tx>
        <c:rich>
          <a:bodyPr/>
          <a:lstStyle/>
          <a:p>
            <a:pPr>
              <a:defRPr/>
            </a:pPr>
            <a:r>
              <a:rPr lang="en-US"/>
              <a:t>CHAPTER 3</a:t>
            </a:r>
          </a:p>
        </c:rich>
      </c:tx>
      <c:layout/>
    </c:title>
    <c:plotArea>
      <c:layout/>
      <c:barChart>
        <c:barDir val="col"/>
        <c:grouping val="clustered"/>
        <c:ser>
          <c:idx val="0"/>
          <c:order val="0"/>
          <c:dLbls>
            <c:dLbl>
              <c:idx val="9"/>
              <c:layout/>
              <c:tx>
                <c:rich>
                  <a:bodyPr/>
                  <a:lstStyle/>
                  <a:p>
                    <a:r>
                      <a:rPr lang="en-US" smtClean="0"/>
                      <a:t>N/A</a:t>
                    </a:r>
                    <a:endParaRPr lang="en-US"/>
                  </a:p>
                </c:rich>
              </c:tx>
              <c:showVal val="1"/>
            </c:dLbl>
            <c:dLbl>
              <c:idx val="10"/>
              <c:layout/>
              <c:tx>
                <c:rich>
                  <a:bodyPr/>
                  <a:lstStyle/>
                  <a:p>
                    <a:r>
                      <a:rPr lang="en-US" smtClean="0"/>
                      <a:t>N/A</a:t>
                    </a:r>
                    <a:endParaRPr lang="en-US"/>
                  </a:p>
                </c:rich>
              </c:tx>
              <c:showVal val="1"/>
            </c:dLbl>
            <c:dLbl>
              <c:idx val="11"/>
              <c:layout/>
              <c:tx>
                <c:rich>
                  <a:bodyPr/>
                  <a:lstStyle/>
                  <a:p>
                    <a:r>
                      <a:rPr lang="en-US" smtClean="0"/>
                      <a:t>N/A</a:t>
                    </a:r>
                    <a:endParaRPr lang="en-US"/>
                  </a:p>
                </c:rich>
              </c:tx>
              <c:showVal val="1"/>
            </c:dLbl>
            <c:showVal val="1"/>
          </c:dLbls>
          <c:cat>
            <c:strRef>
              <c:f>Sheet1!$A$46:$A$58</c:f>
              <c:strCache>
                <c:ptCount val="13"/>
                <c:pt idx="0">
                  <c:v>MOM 1</c:v>
                </c:pt>
                <c:pt idx="1">
                  <c:v>MOM 2</c:v>
                </c:pt>
                <c:pt idx="2">
                  <c:v>MOM 3</c:v>
                </c:pt>
                <c:pt idx="3">
                  <c:v>MOM 4</c:v>
                </c:pt>
                <c:pt idx="4">
                  <c:v>MOM 5</c:v>
                </c:pt>
                <c:pt idx="5">
                  <c:v>MOM 6</c:v>
                </c:pt>
                <c:pt idx="6">
                  <c:v>MOM 7</c:v>
                </c:pt>
                <c:pt idx="7">
                  <c:v>MOM 8</c:v>
                </c:pt>
                <c:pt idx="8">
                  <c:v>MOM 9</c:v>
                </c:pt>
                <c:pt idx="9">
                  <c:v>MOM 10</c:v>
                </c:pt>
                <c:pt idx="10">
                  <c:v>MOM 11</c:v>
                </c:pt>
                <c:pt idx="11">
                  <c:v>MOM 12</c:v>
                </c:pt>
                <c:pt idx="12">
                  <c:v>MOM 13</c:v>
                </c:pt>
              </c:strCache>
            </c:strRef>
          </c:cat>
          <c:val>
            <c:numRef>
              <c:f>Sheet1!$C$46:$C$58</c:f>
              <c:numCache>
                <c:formatCode>General</c:formatCode>
                <c:ptCount val="13"/>
                <c:pt idx="0">
                  <c:v>7.5</c:v>
                </c:pt>
                <c:pt idx="1">
                  <c:v>7</c:v>
                </c:pt>
                <c:pt idx="2">
                  <c:v>5.71</c:v>
                </c:pt>
                <c:pt idx="3">
                  <c:v>5.4</c:v>
                </c:pt>
                <c:pt idx="4">
                  <c:v>5.83</c:v>
                </c:pt>
                <c:pt idx="5">
                  <c:v>6.5</c:v>
                </c:pt>
                <c:pt idx="6">
                  <c:v>7.5</c:v>
                </c:pt>
                <c:pt idx="7">
                  <c:v>6.75</c:v>
                </c:pt>
                <c:pt idx="8">
                  <c:v>5</c:v>
                </c:pt>
                <c:pt idx="9">
                  <c:v>0</c:v>
                </c:pt>
                <c:pt idx="10">
                  <c:v>0</c:v>
                </c:pt>
                <c:pt idx="11">
                  <c:v>0</c:v>
                </c:pt>
                <c:pt idx="12">
                  <c:v>6.25</c:v>
                </c:pt>
              </c:numCache>
            </c:numRef>
          </c:val>
        </c:ser>
        <c:axId val="67280256"/>
        <c:axId val="36861056"/>
      </c:barChart>
      <c:catAx>
        <c:axId val="67280256"/>
        <c:scaling>
          <c:orientation val="minMax"/>
        </c:scaling>
        <c:axPos val="b"/>
        <c:majorTickMark val="none"/>
        <c:tickLblPos val="nextTo"/>
        <c:crossAx val="36861056"/>
        <c:crosses val="autoZero"/>
        <c:auto val="1"/>
        <c:lblAlgn val="ctr"/>
        <c:lblOffset val="100"/>
      </c:catAx>
      <c:valAx>
        <c:axId val="36861056"/>
        <c:scaling>
          <c:orientation val="minMax"/>
        </c:scaling>
        <c:axPos val="l"/>
        <c:numFmt formatCode="General" sourceLinked="1"/>
        <c:majorTickMark val="none"/>
        <c:tickLblPos val="nextTo"/>
        <c:crossAx val="67280256"/>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5"/>
  <c:chart>
    <c:title>
      <c:tx>
        <c:rich>
          <a:bodyPr/>
          <a:lstStyle/>
          <a:p>
            <a:pPr>
              <a:defRPr/>
            </a:pPr>
            <a:r>
              <a:rPr lang="en-US"/>
              <a:t>CHAPTER 4</a:t>
            </a:r>
          </a:p>
        </c:rich>
      </c:tx>
      <c:layout/>
    </c:title>
    <c:plotArea>
      <c:layout>
        <c:manualLayout>
          <c:layoutTarget val="inner"/>
          <c:xMode val="edge"/>
          <c:yMode val="edge"/>
          <c:x val="8.8460597604508279E-2"/>
          <c:y val="0.21429659243904844"/>
          <c:w val="0.9115393700787402"/>
          <c:h val="0.68921660834062359"/>
        </c:manualLayout>
      </c:layout>
      <c:barChart>
        <c:barDir val="col"/>
        <c:grouping val="clustered"/>
        <c:ser>
          <c:idx val="0"/>
          <c:order val="0"/>
          <c:dLbls>
            <c:showVal val="1"/>
          </c:dLbls>
          <c:cat>
            <c:strRef>
              <c:f>Sheet1!$A$69:$A$75</c:f>
              <c:strCache>
                <c:ptCount val="7"/>
                <c:pt idx="0">
                  <c:v>PRE 1</c:v>
                </c:pt>
                <c:pt idx="1">
                  <c:v>PRE 2</c:v>
                </c:pt>
                <c:pt idx="2">
                  <c:v>PRE 3</c:v>
                </c:pt>
                <c:pt idx="3">
                  <c:v>PRE 4</c:v>
                </c:pt>
                <c:pt idx="4">
                  <c:v>PRE 5</c:v>
                </c:pt>
                <c:pt idx="5">
                  <c:v>PRE6</c:v>
                </c:pt>
                <c:pt idx="6">
                  <c:v>PRE7</c:v>
                </c:pt>
              </c:strCache>
            </c:strRef>
          </c:cat>
          <c:val>
            <c:numRef>
              <c:f>Sheet1!$C$69:$C$75</c:f>
              <c:numCache>
                <c:formatCode>General</c:formatCode>
                <c:ptCount val="7"/>
                <c:pt idx="0">
                  <c:v>5</c:v>
                </c:pt>
                <c:pt idx="1">
                  <c:v>6</c:v>
                </c:pt>
                <c:pt idx="2">
                  <c:v>7.14</c:v>
                </c:pt>
                <c:pt idx="3">
                  <c:v>6.25</c:v>
                </c:pt>
                <c:pt idx="4">
                  <c:v>7.5</c:v>
                </c:pt>
                <c:pt idx="5">
                  <c:v>6.25</c:v>
                </c:pt>
                <c:pt idx="6">
                  <c:v>6.25</c:v>
                </c:pt>
              </c:numCache>
            </c:numRef>
          </c:val>
        </c:ser>
        <c:axId val="36894592"/>
        <c:axId val="36896128"/>
      </c:barChart>
      <c:catAx>
        <c:axId val="36894592"/>
        <c:scaling>
          <c:orientation val="minMax"/>
        </c:scaling>
        <c:axPos val="b"/>
        <c:majorTickMark val="none"/>
        <c:tickLblPos val="nextTo"/>
        <c:crossAx val="36896128"/>
        <c:crosses val="autoZero"/>
        <c:auto val="1"/>
        <c:lblAlgn val="ctr"/>
        <c:lblOffset val="100"/>
      </c:catAx>
      <c:valAx>
        <c:axId val="36896128"/>
        <c:scaling>
          <c:orientation val="minMax"/>
        </c:scaling>
        <c:axPos val="l"/>
        <c:numFmt formatCode="General" sourceLinked="1"/>
        <c:majorTickMark val="none"/>
        <c:tickLblPos val="nextTo"/>
        <c:crossAx val="36894592"/>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IN"/>
  <c:style val="5"/>
  <c:chart>
    <c:title>
      <c:tx>
        <c:rich>
          <a:bodyPr/>
          <a:lstStyle/>
          <a:p>
            <a:pPr>
              <a:defRPr/>
            </a:pPr>
            <a:r>
              <a:rPr lang="en-US"/>
              <a:t>CHAPTER 5</a:t>
            </a:r>
          </a:p>
        </c:rich>
      </c:tx>
      <c:layout/>
    </c:title>
    <c:plotArea>
      <c:layout/>
      <c:barChart>
        <c:barDir val="col"/>
        <c:grouping val="clustered"/>
        <c:ser>
          <c:idx val="0"/>
          <c:order val="0"/>
          <c:dLbls>
            <c:showVal val="1"/>
          </c:dLbls>
          <c:cat>
            <c:strRef>
              <c:f>Sheet1!$A$80:$A$88</c:f>
              <c:strCache>
                <c:ptCount val="9"/>
                <c:pt idx="0">
                  <c:v>HIC 1</c:v>
                </c:pt>
                <c:pt idx="1">
                  <c:v>HIC 2</c:v>
                </c:pt>
                <c:pt idx="2">
                  <c:v>HIC 3</c:v>
                </c:pt>
                <c:pt idx="3">
                  <c:v>HIC 4</c:v>
                </c:pt>
                <c:pt idx="4">
                  <c:v>HIC 5</c:v>
                </c:pt>
                <c:pt idx="5">
                  <c:v>HIC 6</c:v>
                </c:pt>
                <c:pt idx="6">
                  <c:v>HIC 7</c:v>
                </c:pt>
                <c:pt idx="7">
                  <c:v>HIC 8</c:v>
                </c:pt>
                <c:pt idx="8">
                  <c:v>HIC 9</c:v>
                </c:pt>
              </c:strCache>
            </c:strRef>
          </c:cat>
          <c:val>
            <c:numRef>
              <c:f>Sheet1!$C$80:$C$88</c:f>
              <c:numCache>
                <c:formatCode>General</c:formatCode>
                <c:ptCount val="9"/>
                <c:pt idx="0">
                  <c:v>6.67</c:v>
                </c:pt>
                <c:pt idx="1">
                  <c:v>6.3599999999999985</c:v>
                </c:pt>
                <c:pt idx="2">
                  <c:v>6.25</c:v>
                </c:pt>
                <c:pt idx="3">
                  <c:v>7.5</c:v>
                </c:pt>
                <c:pt idx="4">
                  <c:v>6.25</c:v>
                </c:pt>
                <c:pt idx="5">
                  <c:v>6.25</c:v>
                </c:pt>
                <c:pt idx="6">
                  <c:v>5</c:v>
                </c:pt>
                <c:pt idx="7">
                  <c:v>5</c:v>
                </c:pt>
                <c:pt idx="8">
                  <c:v>5</c:v>
                </c:pt>
              </c:numCache>
            </c:numRef>
          </c:val>
        </c:ser>
        <c:axId val="37007744"/>
        <c:axId val="37009280"/>
      </c:barChart>
      <c:catAx>
        <c:axId val="37007744"/>
        <c:scaling>
          <c:orientation val="minMax"/>
        </c:scaling>
        <c:axPos val="b"/>
        <c:majorTickMark val="none"/>
        <c:tickLblPos val="nextTo"/>
        <c:crossAx val="37009280"/>
        <c:crosses val="autoZero"/>
        <c:auto val="1"/>
        <c:lblAlgn val="ctr"/>
        <c:lblOffset val="100"/>
      </c:catAx>
      <c:valAx>
        <c:axId val="37009280"/>
        <c:scaling>
          <c:orientation val="minMax"/>
        </c:scaling>
        <c:axPos val="l"/>
        <c:numFmt formatCode="General" sourceLinked="1"/>
        <c:majorTickMark val="none"/>
        <c:tickLblPos val="nextTo"/>
        <c:crossAx val="37007744"/>
        <c:crosses val="autoZero"/>
        <c:crossBetween val="between"/>
      </c:valAx>
      <c:spPr>
        <a:noFill/>
        <a:ln w="25400">
          <a:noFill/>
        </a:ln>
      </c:spPr>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IN"/>
  <c:style val="5"/>
  <c:chart>
    <c:title>
      <c:tx>
        <c:rich>
          <a:bodyPr/>
          <a:lstStyle/>
          <a:p>
            <a:pPr>
              <a:defRPr/>
            </a:pPr>
            <a:r>
              <a:rPr lang="en-US"/>
              <a:t>CHAPTER 6</a:t>
            </a:r>
          </a:p>
        </c:rich>
      </c:tx>
      <c:layout/>
    </c:title>
    <c:plotArea>
      <c:layout/>
      <c:barChart>
        <c:barDir val="col"/>
        <c:grouping val="clustered"/>
        <c:ser>
          <c:idx val="0"/>
          <c:order val="0"/>
          <c:dLbls>
            <c:showVal val="1"/>
          </c:dLbls>
          <c:cat>
            <c:strRef>
              <c:f>Sheet1!$A$93:$A$100</c:f>
              <c:strCache>
                <c:ptCount val="8"/>
                <c:pt idx="0">
                  <c:v>CQI 1</c:v>
                </c:pt>
                <c:pt idx="1">
                  <c:v>CQI 2</c:v>
                </c:pt>
                <c:pt idx="2">
                  <c:v>CQI 3</c:v>
                </c:pt>
                <c:pt idx="3">
                  <c:v>CQI 4</c:v>
                </c:pt>
                <c:pt idx="4">
                  <c:v>CQI 5</c:v>
                </c:pt>
                <c:pt idx="5">
                  <c:v>CQI6</c:v>
                </c:pt>
                <c:pt idx="6">
                  <c:v>CQI 7</c:v>
                </c:pt>
                <c:pt idx="7">
                  <c:v>CQI 8</c:v>
                </c:pt>
              </c:strCache>
            </c:strRef>
          </c:cat>
          <c:val>
            <c:numRef>
              <c:f>Sheet1!$C$93:$C$100</c:f>
              <c:numCache>
                <c:formatCode>General</c:formatCode>
                <c:ptCount val="8"/>
                <c:pt idx="0">
                  <c:v>6.67</c:v>
                </c:pt>
                <c:pt idx="1">
                  <c:v>7</c:v>
                </c:pt>
                <c:pt idx="2">
                  <c:v>7</c:v>
                </c:pt>
                <c:pt idx="3">
                  <c:v>6.67</c:v>
                </c:pt>
                <c:pt idx="4">
                  <c:v>3.75</c:v>
                </c:pt>
                <c:pt idx="5">
                  <c:v>7</c:v>
                </c:pt>
                <c:pt idx="6">
                  <c:v>7</c:v>
                </c:pt>
                <c:pt idx="7">
                  <c:v>6.25</c:v>
                </c:pt>
              </c:numCache>
            </c:numRef>
          </c:val>
        </c:ser>
        <c:axId val="36907648"/>
        <c:axId val="36938112"/>
      </c:barChart>
      <c:catAx>
        <c:axId val="36907648"/>
        <c:scaling>
          <c:orientation val="minMax"/>
        </c:scaling>
        <c:axPos val="b"/>
        <c:majorTickMark val="none"/>
        <c:tickLblPos val="nextTo"/>
        <c:crossAx val="36938112"/>
        <c:crosses val="autoZero"/>
        <c:auto val="1"/>
        <c:lblAlgn val="ctr"/>
        <c:lblOffset val="100"/>
      </c:catAx>
      <c:valAx>
        <c:axId val="36938112"/>
        <c:scaling>
          <c:orientation val="minMax"/>
        </c:scaling>
        <c:axPos val="l"/>
        <c:numFmt formatCode="General" sourceLinked="1"/>
        <c:majorTickMark val="none"/>
        <c:tickLblPos val="nextTo"/>
        <c:crossAx val="36907648"/>
        <c:crosses val="autoZero"/>
        <c:crossBetween val="between"/>
      </c:valAx>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style val="5"/>
  <c:chart>
    <c:title>
      <c:tx>
        <c:rich>
          <a:bodyPr/>
          <a:lstStyle/>
          <a:p>
            <a:pPr>
              <a:defRPr/>
            </a:pPr>
            <a:r>
              <a:rPr lang="en-US"/>
              <a:t>CHAPTER 7</a:t>
            </a:r>
          </a:p>
        </c:rich>
      </c:tx>
      <c:layout/>
    </c:title>
    <c:plotArea>
      <c:layout>
        <c:manualLayout>
          <c:layoutTarget val="inner"/>
          <c:xMode val="edge"/>
          <c:yMode val="edge"/>
          <c:x val="8.846064256165756E-2"/>
          <c:y val="0.19866883175385838"/>
          <c:w val="0.9115393700787402"/>
          <c:h val="0.70711512827912215"/>
        </c:manualLayout>
      </c:layout>
      <c:barChart>
        <c:barDir val="col"/>
        <c:grouping val="clustered"/>
        <c:ser>
          <c:idx val="0"/>
          <c:order val="0"/>
          <c:dLbls>
            <c:showVal val="1"/>
          </c:dLbls>
          <c:cat>
            <c:strRef>
              <c:f>Sheet1!$A$106:$A$111</c:f>
              <c:strCache>
                <c:ptCount val="6"/>
                <c:pt idx="0">
                  <c:v>ROM 1</c:v>
                </c:pt>
                <c:pt idx="1">
                  <c:v>ROM 2</c:v>
                </c:pt>
                <c:pt idx="2">
                  <c:v>ROM 3</c:v>
                </c:pt>
                <c:pt idx="3">
                  <c:v>ROM 4</c:v>
                </c:pt>
                <c:pt idx="4">
                  <c:v>ROM5</c:v>
                </c:pt>
                <c:pt idx="5">
                  <c:v>ROM 6</c:v>
                </c:pt>
              </c:strCache>
            </c:strRef>
          </c:cat>
          <c:val>
            <c:numRef>
              <c:f>Sheet1!$C$106:$C$111</c:f>
              <c:numCache>
                <c:formatCode>General</c:formatCode>
                <c:ptCount val="6"/>
                <c:pt idx="0">
                  <c:v>6.67</c:v>
                </c:pt>
                <c:pt idx="1">
                  <c:v>6.25</c:v>
                </c:pt>
                <c:pt idx="2">
                  <c:v>5</c:v>
                </c:pt>
                <c:pt idx="3">
                  <c:v>7</c:v>
                </c:pt>
                <c:pt idx="4">
                  <c:v>7.25</c:v>
                </c:pt>
                <c:pt idx="5">
                  <c:v>5</c:v>
                </c:pt>
              </c:numCache>
            </c:numRef>
          </c:val>
        </c:ser>
        <c:axId val="37102720"/>
        <c:axId val="37104256"/>
      </c:barChart>
      <c:catAx>
        <c:axId val="37102720"/>
        <c:scaling>
          <c:orientation val="minMax"/>
        </c:scaling>
        <c:axPos val="b"/>
        <c:majorTickMark val="none"/>
        <c:tickLblPos val="nextTo"/>
        <c:crossAx val="37104256"/>
        <c:crosses val="autoZero"/>
        <c:auto val="1"/>
        <c:lblAlgn val="ctr"/>
        <c:lblOffset val="100"/>
      </c:catAx>
      <c:valAx>
        <c:axId val="37104256"/>
        <c:scaling>
          <c:orientation val="minMax"/>
        </c:scaling>
        <c:axPos val="l"/>
        <c:numFmt formatCode="General" sourceLinked="1"/>
        <c:majorTickMark val="none"/>
        <c:tickLblPos val="nextTo"/>
        <c:crossAx val="37102720"/>
        <c:crosses val="autoZero"/>
        <c:crossBetween val="between"/>
      </c:valAx>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style val="5"/>
  <c:chart>
    <c:title>
      <c:tx>
        <c:rich>
          <a:bodyPr/>
          <a:lstStyle/>
          <a:p>
            <a:pPr>
              <a:defRPr/>
            </a:pPr>
            <a:r>
              <a:rPr lang="en-US"/>
              <a:t>CHAPTER 8</a:t>
            </a:r>
          </a:p>
        </c:rich>
      </c:tx>
      <c:layout/>
    </c:title>
    <c:plotArea>
      <c:layout/>
      <c:barChart>
        <c:barDir val="col"/>
        <c:grouping val="clustered"/>
        <c:ser>
          <c:idx val="0"/>
          <c:order val="0"/>
          <c:dLbls>
            <c:showVal val="1"/>
          </c:dLbls>
          <c:cat>
            <c:strRef>
              <c:f>Sheet1!$A$117:$A$124</c:f>
              <c:strCache>
                <c:ptCount val="8"/>
                <c:pt idx="0">
                  <c:v>FMS 1</c:v>
                </c:pt>
                <c:pt idx="1">
                  <c:v>FMS 2</c:v>
                </c:pt>
                <c:pt idx="2">
                  <c:v>FMS 3</c:v>
                </c:pt>
                <c:pt idx="3">
                  <c:v>FMS 4</c:v>
                </c:pt>
                <c:pt idx="4">
                  <c:v>FMS 5</c:v>
                </c:pt>
                <c:pt idx="5">
                  <c:v>FMS 6</c:v>
                </c:pt>
                <c:pt idx="6">
                  <c:v>FMS 7</c:v>
                </c:pt>
                <c:pt idx="7">
                  <c:v>FMS 8</c:v>
                </c:pt>
              </c:strCache>
            </c:strRef>
          </c:cat>
          <c:val>
            <c:numRef>
              <c:f>Sheet1!$C$117:$C$124</c:f>
              <c:numCache>
                <c:formatCode>General</c:formatCode>
                <c:ptCount val="8"/>
                <c:pt idx="0">
                  <c:v>6.67</c:v>
                </c:pt>
                <c:pt idx="1">
                  <c:v>6.8199999999999985</c:v>
                </c:pt>
                <c:pt idx="2">
                  <c:v>7.22</c:v>
                </c:pt>
                <c:pt idx="3">
                  <c:v>5.71</c:v>
                </c:pt>
                <c:pt idx="4">
                  <c:v>5.83</c:v>
                </c:pt>
                <c:pt idx="5">
                  <c:v>5</c:v>
                </c:pt>
                <c:pt idx="6">
                  <c:v>6</c:v>
                </c:pt>
                <c:pt idx="7">
                  <c:v>7</c:v>
                </c:pt>
              </c:numCache>
            </c:numRef>
          </c:val>
        </c:ser>
        <c:axId val="37133696"/>
        <c:axId val="37155968"/>
      </c:barChart>
      <c:catAx>
        <c:axId val="37133696"/>
        <c:scaling>
          <c:orientation val="minMax"/>
        </c:scaling>
        <c:axPos val="b"/>
        <c:majorTickMark val="none"/>
        <c:tickLblPos val="nextTo"/>
        <c:crossAx val="37155968"/>
        <c:crosses val="autoZero"/>
        <c:auto val="1"/>
        <c:lblAlgn val="ctr"/>
        <c:lblOffset val="100"/>
      </c:catAx>
      <c:valAx>
        <c:axId val="37155968"/>
        <c:scaling>
          <c:orientation val="minMax"/>
        </c:scaling>
        <c:axPos val="l"/>
        <c:numFmt formatCode="General" sourceLinked="1"/>
        <c:majorTickMark val="none"/>
        <c:tickLblPos val="nextTo"/>
        <c:crossAx val="37133696"/>
        <c:crosses val="autoZero"/>
        <c:crossBetween val="between"/>
      </c:valAx>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style val="5"/>
  <c:chart>
    <c:title>
      <c:tx>
        <c:rich>
          <a:bodyPr/>
          <a:lstStyle/>
          <a:p>
            <a:pPr>
              <a:defRPr/>
            </a:pPr>
            <a:r>
              <a:rPr lang="en-US"/>
              <a:t>CHAPTER 9</a:t>
            </a:r>
          </a:p>
        </c:rich>
      </c:tx>
      <c:layout/>
    </c:title>
    <c:plotArea>
      <c:layout/>
      <c:barChart>
        <c:barDir val="col"/>
        <c:grouping val="clustered"/>
        <c:ser>
          <c:idx val="0"/>
          <c:order val="0"/>
          <c:dLbls>
            <c:showVal val="1"/>
          </c:dLbls>
          <c:cat>
            <c:strRef>
              <c:f>Sheet1!$A$129:$A$138</c:f>
              <c:strCache>
                <c:ptCount val="10"/>
                <c:pt idx="0">
                  <c:v>HRM 1</c:v>
                </c:pt>
                <c:pt idx="1">
                  <c:v>HRM 2</c:v>
                </c:pt>
                <c:pt idx="2">
                  <c:v>HRM 3</c:v>
                </c:pt>
                <c:pt idx="3">
                  <c:v>HRM 4</c:v>
                </c:pt>
                <c:pt idx="4">
                  <c:v>HRM 5</c:v>
                </c:pt>
                <c:pt idx="5">
                  <c:v>HRM 6</c:v>
                </c:pt>
                <c:pt idx="6">
                  <c:v>HRM 7</c:v>
                </c:pt>
                <c:pt idx="7">
                  <c:v>HRM 8</c:v>
                </c:pt>
                <c:pt idx="8">
                  <c:v>HRM 9</c:v>
                </c:pt>
                <c:pt idx="9">
                  <c:v>HRM 10</c:v>
                </c:pt>
              </c:strCache>
            </c:strRef>
          </c:cat>
          <c:val>
            <c:numRef>
              <c:f>Sheet1!$C$129:$C$138</c:f>
              <c:numCache>
                <c:formatCode>General</c:formatCode>
                <c:ptCount val="10"/>
                <c:pt idx="0">
                  <c:v>6.25</c:v>
                </c:pt>
                <c:pt idx="1">
                  <c:v>7.5</c:v>
                </c:pt>
                <c:pt idx="2">
                  <c:v>6.25</c:v>
                </c:pt>
                <c:pt idx="3">
                  <c:v>6.25</c:v>
                </c:pt>
                <c:pt idx="4">
                  <c:v>6</c:v>
                </c:pt>
                <c:pt idx="5">
                  <c:v>6.4300000000000024</c:v>
                </c:pt>
                <c:pt idx="6">
                  <c:v>6.25</c:v>
                </c:pt>
                <c:pt idx="7">
                  <c:v>5</c:v>
                </c:pt>
                <c:pt idx="8">
                  <c:v>5.83</c:v>
                </c:pt>
                <c:pt idx="9">
                  <c:v>5.83</c:v>
                </c:pt>
              </c:numCache>
            </c:numRef>
          </c:val>
        </c:ser>
        <c:axId val="37054336"/>
        <c:axId val="37055872"/>
      </c:barChart>
      <c:catAx>
        <c:axId val="37054336"/>
        <c:scaling>
          <c:orientation val="minMax"/>
        </c:scaling>
        <c:axPos val="b"/>
        <c:majorTickMark val="none"/>
        <c:tickLblPos val="nextTo"/>
        <c:crossAx val="37055872"/>
        <c:crosses val="autoZero"/>
        <c:auto val="1"/>
        <c:lblAlgn val="ctr"/>
        <c:lblOffset val="100"/>
      </c:catAx>
      <c:valAx>
        <c:axId val="37055872"/>
        <c:scaling>
          <c:orientation val="minMax"/>
        </c:scaling>
        <c:axPos val="l"/>
        <c:numFmt formatCode="General" sourceLinked="1"/>
        <c:majorTickMark val="none"/>
        <c:tickLblPos val="nextTo"/>
        <c:crossAx val="37054336"/>
        <c:crosses val="autoZero"/>
        <c:crossBetween val="between"/>
      </c:valAx>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228BA2-3093-4C25-8F17-39B7A335DE1B}" type="datetimeFigureOut">
              <a:rPr lang="en-IN" smtClean="0"/>
              <a:pPr/>
              <a:t>07-05-2013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046798B-D686-41EB-A2F2-A0C79E10EB86}"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28BA2-3093-4C25-8F17-39B7A335DE1B}" type="datetimeFigureOut">
              <a:rPr lang="en-IN" smtClean="0"/>
              <a:pPr/>
              <a:t>07-05-2013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46798B-D686-41EB-A2F2-A0C79E10EB86}"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9.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020272" y="260648"/>
            <a:ext cx="1800200" cy="1224136"/>
          </a:xfrm>
          <a:prstGeom prst="rect">
            <a:avLst/>
          </a:prstGeom>
          <a:noFill/>
          <a:ln w="9525">
            <a:noFill/>
            <a:miter lim="800000"/>
            <a:headEnd/>
            <a:tailEnd/>
          </a:ln>
        </p:spPr>
      </p:pic>
      <p:sp>
        <p:nvSpPr>
          <p:cNvPr id="1028" name="AutoShape 4" descr="http://www.octavosolutions.com/images/OSPL-Logo.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1030" name="AutoShape 6" descr="http://www.octavosolutions.com/images/OSPL-Logo.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1031" name="Picture 7"/>
          <p:cNvPicPr>
            <a:picLocks noChangeAspect="1" noChangeArrowheads="1"/>
          </p:cNvPicPr>
          <p:nvPr/>
        </p:nvPicPr>
        <p:blipFill>
          <a:blip r:embed="rId3" cstate="print"/>
          <a:srcRect/>
          <a:stretch>
            <a:fillRect/>
          </a:stretch>
        </p:blipFill>
        <p:spPr bwMode="auto">
          <a:xfrm>
            <a:off x="251520" y="260648"/>
            <a:ext cx="1944216" cy="1512168"/>
          </a:xfrm>
          <a:prstGeom prst="rect">
            <a:avLst/>
          </a:prstGeom>
          <a:noFill/>
          <a:ln w="9525">
            <a:noFill/>
            <a:miter lim="800000"/>
            <a:headEnd/>
            <a:tailEnd/>
          </a:ln>
        </p:spPr>
      </p:pic>
      <p:sp>
        <p:nvSpPr>
          <p:cNvPr id="6" name="Title 5"/>
          <p:cNvSpPr>
            <a:spLocks noGrp="1"/>
          </p:cNvSpPr>
          <p:nvPr>
            <p:ph type="ctrTitle"/>
          </p:nvPr>
        </p:nvSpPr>
        <p:spPr>
          <a:xfrm>
            <a:off x="2555776" y="692696"/>
            <a:ext cx="4032448" cy="1368152"/>
          </a:xfrm>
        </p:spPr>
        <p:txBody>
          <a:bodyPr>
            <a:normAutofit/>
          </a:bodyPr>
          <a:lstStyle/>
          <a:p>
            <a:r>
              <a:rPr lang="en-IN" sz="1800" b="1" dirty="0" smtClean="0">
                <a:latin typeface="Times New Roman" pitchFamily="18" charset="0"/>
                <a:cs typeface="Times New Roman" pitchFamily="18" charset="0"/>
              </a:rPr>
              <a:t>DISSERTATION TRAINING</a:t>
            </a:r>
            <a:br>
              <a:rPr lang="en-IN" sz="1800" b="1" dirty="0" smtClean="0">
                <a:latin typeface="Times New Roman" pitchFamily="18" charset="0"/>
                <a:cs typeface="Times New Roman" pitchFamily="18" charset="0"/>
              </a:rPr>
            </a:br>
            <a:r>
              <a:rPr lang="en-IN" sz="1800" b="1" dirty="0" smtClean="0">
                <a:latin typeface="Times New Roman" pitchFamily="18" charset="0"/>
                <a:cs typeface="Times New Roman" pitchFamily="18" charset="0"/>
              </a:rPr>
              <a:t/>
            </a:r>
            <a:br>
              <a:rPr lang="en-IN" sz="1800" b="1" dirty="0" smtClean="0">
                <a:latin typeface="Times New Roman" pitchFamily="18" charset="0"/>
                <a:cs typeface="Times New Roman" pitchFamily="18" charset="0"/>
              </a:rPr>
            </a:br>
            <a:r>
              <a:rPr lang="en-IN" sz="1800" b="1" dirty="0" smtClean="0">
                <a:latin typeface="Times New Roman" pitchFamily="18" charset="0"/>
                <a:cs typeface="Times New Roman" pitchFamily="18" charset="0"/>
              </a:rPr>
              <a:t>AT  </a:t>
            </a:r>
            <a:br>
              <a:rPr lang="en-IN" sz="1800" b="1" dirty="0" smtClean="0">
                <a:latin typeface="Times New Roman" pitchFamily="18" charset="0"/>
                <a:cs typeface="Times New Roman" pitchFamily="18" charset="0"/>
              </a:rPr>
            </a:br>
            <a:endParaRPr lang="en-IN" sz="1800" b="1" dirty="0">
              <a:latin typeface="Times New Roman" pitchFamily="18" charset="0"/>
              <a:cs typeface="Times New Roman" pitchFamily="18" charset="0"/>
            </a:endParaRPr>
          </a:p>
        </p:txBody>
      </p:sp>
      <p:sp>
        <p:nvSpPr>
          <p:cNvPr id="7" name="Subtitle 6"/>
          <p:cNvSpPr>
            <a:spLocks noGrp="1"/>
          </p:cNvSpPr>
          <p:nvPr>
            <p:ph type="subTitle" idx="1"/>
          </p:nvPr>
        </p:nvSpPr>
        <p:spPr>
          <a:xfrm>
            <a:off x="0" y="1916832"/>
            <a:ext cx="9144000" cy="2808312"/>
          </a:xfrm>
        </p:spPr>
        <p:txBody>
          <a:bodyPr>
            <a:normAutofit/>
          </a:bodyPr>
          <a:lstStyle/>
          <a:p>
            <a:r>
              <a:rPr lang="en-IN" sz="2800" b="1" dirty="0" smtClean="0">
                <a:solidFill>
                  <a:schemeClr val="accent3">
                    <a:lumMod val="50000"/>
                  </a:schemeClr>
                </a:solidFill>
                <a:latin typeface="Times New Roman" pitchFamily="18" charset="0"/>
                <a:cs typeface="Times New Roman" pitchFamily="18" charset="0"/>
              </a:rPr>
              <a:t>MULTI SPECIALTY HOSPITAL IN GUARGON        DELHI,  NCR</a:t>
            </a:r>
          </a:p>
          <a:p>
            <a:r>
              <a:rPr lang="en-IN" sz="1400" b="1" dirty="0" smtClean="0">
                <a:solidFill>
                  <a:schemeClr val="accent3">
                    <a:lumMod val="50000"/>
                  </a:schemeClr>
                </a:solidFill>
                <a:latin typeface="Times New Roman" pitchFamily="18" charset="0"/>
                <a:cs typeface="Times New Roman" pitchFamily="18" charset="0"/>
              </a:rPr>
              <a:t>   DISSERTATION REPORT </a:t>
            </a:r>
          </a:p>
          <a:p>
            <a:r>
              <a:rPr lang="en-IN" sz="1400" b="1" dirty="0" smtClean="0">
                <a:solidFill>
                  <a:schemeClr val="accent3">
                    <a:lumMod val="50000"/>
                  </a:schemeClr>
                </a:solidFill>
                <a:latin typeface="Times New Roman" pitchFamily="18" charset="0"/>
                <a:cs typeface="Times New Roman" pitchFamily="18" charset="0"/>
              </a:rPr>
              <a:t>          ON</a:t>
            </a:r>
            <a:endParaRPr lang="en-IN" sz="1800" b="1" dirty="0" smtClean="0">
              <a:solidFill>
                <a:schemeClr val="accent3">
                  <a:lumMod val="50000"/>
                </a:schemeClr>
              </a:solidFill>
              <a:latin typeface="Times New Roman" pitchFamily="18" charset="0"/>
              <a:cs typeface="Times New Roman" pitchFamily="18" charset="0"/>
            </a:endParaRPr>
          </a:p>
          <a:p>
            <a:r>
              <a:rPr lang="en-US" dirty="0" smtClean="0">
                <a:solidFill>
                  <a:srgbClr val="FFC000"/>
                </a:solidFill>
                <a:latin typeface="Times New Roman" pitchFamily="18" charset="0"/>
                <a:cs typeface="Times New Roman" pitchFamily="18" charset="0"/>
              </a:rPr>
              <a:t>“</a:t>
            </a:r>
            <a:r>
              <a:rPr lang="en-US" b="1" dirty="0" smtClean="0">
                <a:solidFill>
                  <a:srgbClr val="FFC000"/>
                </a:solidFill>
                <a:latin typeface="Times New Roman" pitchFamily="18" charset="0"/>
                <a:cs typeface="Times New Roman" pitchFamily="18" charset="0"/>
              </a:rPr>
              <a:t>A Study on Gap Analysis of a Multi Specialty Hospital in </a:t>
            </a:r>
            <a:r>
              <a:rPr lang="en-US" b="1" dirty="0" err="1" smtClean="0">
                <a:solidFill>
                  <a:srgbClr val="FFC000"/>
                </a:solidFill>
                <a:latin typeface="Times New Roman" pitchFamily="18" charset="0"/>
                <a:cs typeface="Times New Roman" pitchFamily="18" charset="0"/>
              </a:rPr>
              <a:t>Gurgaon</a:t>
            </a:r>
            <a:r>
              <a:rPr lang="en-US" b="1" dirty="0" smtClean="0">
                <a:solidFill>
                  <a:srgbClr val="FFC000"/>
                </a:solidFill>
                <a:latin typeface="Times New Roman" pitchFamily="18" charset="0"/>
                <a:cs typeface="Times New Roman" pitchFamily="18" charset="0"/>
              </a:rPr>
              <a:t>”</a:t>
            </a:r>
            <a:endParaRPr lang="en-IN" sz="4800" dirty="0" smtClean="0">
              <a:solidFill>
                <a:srgbClr val="FFC000"/>
              </a:solidFill>
              <a:latin typeface="Times New Roman" pitchFamily="18" charset="0"/>
              <a:cs typeface="Times New Roman" pitchFamily="18" charset="0"/>
            </a:endParaRPr>
          </a:p>
          <a:p>
            <a:endParaRPr lang="en-IN" sz="2800" b="1" dirty="0">
              <a:solidFill>
                <a:schemeClr val="accent3">
                  <a:lumMod val="50000"/>
                </a:schemeClr>
              </a:solidFill>
            </a:endParaRPr>
          </a:p>
        </p:txBody>
      </p:sp>
      <p:sp>
        <p:nvSpPr>
          <p:cNvPr id="8" name="Rectangle 7"/>
          <p:cNvSpPr/>
          <p:nvPr/>
        </p:nvSpPr>
        <p:spPr>
          <a:xfrm>
            <a:off x="35496" y="4618871"/>
            <a:ext cx="3312368" cy="2554545"/>
          </a:xfrm>
          <a:prstGeom prst="rect">
            <a:avLst/>
          </a:prstGeom>
        </p:spPr>
        <p:txBody>
          <a:bodyPr wrap="square">
            <a:spAutoFit/>
          </a:bodyPr>
          <a:lstStyle/>
          <a:p>
            <a:endParaRPr lang="en-IN" dirty="0" smtClean="0"/>
          </a:p>
          <a:p>
            <a:endParaRPr lang="en-IN" dirty="0" smtClean="0"/>
          </a:p>
          <a:p>
            <a:pPr algn="ctr"/>
            <a:r>
              <a:rPr lang="en-IN" sz="1600" dirty="0" smtClean="0">
                <a:latin typeface="Times New Roman" pitchFamily="18" charset="0"/>
                <a:cs typeface="Times New Roman" pitchFamily="18" charset="0"/>
              </a:rPr>
              <a:t> </a:t>
            </a:r>
            <a:r>
              <a:rPr lang="en-IN" sz="1600" b="1" dirty="0" smtClean="0">
                <a:latin typeface="Times New Roman" pitchFamily="18" charset="0"/>
                <a:cs typeface="Times New Roman" pitchFamily="18" charset="0"/>
              </a:rPr>
              <a:t>PROJECT SUPERVISOR</a:t>
            </a:r>
          </a:p>
          <a:p>
            <a:pPr algn="ctr"/>
            <a:r>
              <a:rPr lang="en-US" b="1" dirty="0" smtClean="0">
                <a:latin typeface="Times New Roman" pitchFamily="18" charset="0"/>
                <a:cs typeface="Times New Roman" pitchFamily="18" charset="0"/>
              </a:rPr>
              <a:t>Prof. Pragya Tiwari Gupta</a:t>
            </a:r>
            <a:endParaRPr lang="en-IN"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Assistant  Professor</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International Institute of Health Management Research (IIHMR)</a:t>
            </a:r>
            <a:endParaRPr lang="en-IN" dirty="0" smtClean="0">
              <a:latin typeface="Times New Roman" pitchFamily="18" charset="0"/>
              <a:cs typeface="Times New Roman" pitchFamily="18" charset="0"/>
            </a:endParaRPr>
          </a:p>
          <a:p>
            <a:endParaRPr lang="en-IN"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 </a:t>
            </a:r>
            <a:endParaRPr lang="en-IN" dirty="0">
              <a:latin typeface="Times New Roman" pitchFamily="18" charset="0"/>
              <a:cs typeface="Times New Roman" pitchFamily="18" charset="0"/>
            </a:endParaRPr>
          </a:p>
        </p:txBody>
      </p:sp>
      <p:sp>
        <p:nvSpPr>
          <p:cNvPr id="9" name="Rectangle 8"/>
          <p:cNvSpPr/>
          <p:nvPr/>
        </p:nvSpPr>
        <p:spPr>
          <a:xfrm>
            <a:off x="6228184" y="4581128"/>
            <a:ext cx="3635896" cy="1754326"/>
          </a:xfrm>
          <a:prstGeom prst="rect">
            <a:avLst/>
          </a:prstGeom>
        </p:spPr>
        <p:txBody>
          <a:bodyPr wrap="square">
            <a:spAutoFit/>
          </a:bodyPr>
          <a:lstStyle/>
          <a:p>
            <a:endParaRPr lang="en-IN" dirty="0" smtClean="0"/>
          </a:p>
          <a:p>
            <a:endParaRPr lang="en-IN" dirty="0" smtClean="0"/>
          </a:p>
          <a:p>
            <a:r>
              <a:rPr lang="en-IN" sz="1600" b="1" dirty="0" smtClean="0">
                <a:latin typeface="Times New Roman" pitchFamily="18" charset="0"/>
                <a:cs typeface="Times New Roman" pitchFamily="18" charset="0"/>
              </a:rPr>
              <a:t>                 </a:t>
            </a:r>
            <a:r>
              <a:rPr lang="en-IN" b="1" dirty="0" smtClean="0">
                <a:latin typeface="Times New Roman" pitchFamily="18" charset="0"/>
                <a:cs typeface="Times New Roman" pitchFamily="18" charset="0"/>
              </a:rPr>
              <a:t>PROJECT BY</a:t>
            </a:r>
            <a:endParaRPr lang="en-IN" sz="1600" b="1" dirty="0" smtClean="0">
              <a:latin typeface="Times New Roman" pitchFamily="18" charset="0"/>
              <a:cs typeface="Times New Roman" pitchFamily="18" charset="0"/>
            </a:endParaRPr>
          </a:p>
          <a:p>
            <a:r>
              <a:rPr lang="en-IN" b="1" dirty="0" smtClean="0">
                <a:latin typeface="Times New Roman" pitchFamily="18" charset="0"/>
                <a:cs typeface="Times New Roman" pitchFamily="18" charset="0"/>
              </a:rPr>
              <a:t>Dr. Mohd. Sazid  Khan (PT)</a:t>
            </a:r>
          </a:p>
          <a:p>
            <a:r>
              <a:rPr lang="en-IN" dirty="0" smtClean="0">
                <a:latin typeface="Times New Roman" pitchFamily="18" charset="0"/>
                <a:cs typeface="Times New Roman" pitchFamily="18" charset="0"/>
              </a:rPr>
              <a:t>                    student </a:t>
            </a:r>
          </a:p>
          <a:p>
            <a:r>
              <a:rPr lang="en-IN" dirty="0" smtClean="0">
                <a:latin typeface="Times New Roman" pitchFamily="18" charset="0"/>
                <a:cs typeface="Times New Roman" pitchFamily="18" charset="0"/>
              </a:rPr>
              <a:t>          IIHMR, NewDelhi </a:t>
            </a:r>
            <a:endParaRPr lang="en-IN" dirty="0">
              <a:latin typeface="Times New Roman" pitchFamily="18" charset="0"/>
              <a:cs typeface="Times New Roman" pitchFamily="18" charset="0"/>
            </a:endParaRPr>
          </a:p>
        </p:txBody>
      </p:sp>
      <p:sp>
        <p:nvSpPr>
          <p:cNvPr id="10" name="Rectangle 9"/>
          <p:cNvSpPr/>
          <p:nvPr/>
        </p:nvSpPr>
        <p:spPr>
          <a:xfrm>
            <a:off x="2699792" y="4593902"/>
            <a:ext cx="3744416" cy="2308324"/>
          </a:xfrm>
          <a:prstGeom prst="rect">
            <a:avLst/>
          </a:prstGeom>
        </p:spPr>
        <p:txBody>
          <a:bodyPr wrap="square">
            <a:spAutoFit/>
          </a:bodyPr>
          <a:lstStyle/>
          <a:p>
            <a:endParaRPr lang="en-IN" dirty="0" smtClean="0"/>
          </a:p>
          <a:p>
            <a:endParaRPr lang="en-IN" dirty="0" smtClean="0"/>
          </a:p>
          <a:p>
            <a:r>
              <a:rPr lang="en-IN" dirty="0" smtClean="0">
                <a:latin typeface="Times New Roman" pitchFamily="18" charset="0"/>
                <a:cs typeface="Times New Roman" pitchFamily="18" charset="0"/>
              </a:rPr>
              <a:t>         </a:t>
            </a:r>
            <a:r>
              <a:rPr lang="en-IN" sz="1600" b="1" dirty="0" smtClean="0">
                <a:latin typeface="Times New Roman" pitchFamily="18" charset="0"/>
                <a:cs typeface="Times New Roman" pitchFamily="18" charset="0"/>
              </a:rPr>
              <a:t>ORGANIZATION SUPERVISOR</a:t>
            </a:r>
            <a:endParaRPr lang="en-IN" b="1" dirty="0" smtClean="0">
              <a:latin typeface="Times New Roman" pitchFamily="18" charset="0"/>
              <a:cs typeface="Times New Roman" pitchFamily="18" charset="0"/>
            </a:endParaRPr>
          </a:p>
          <a:p>
            <a:pPr algn="ctr"/>
            <a:r>
              <a:rPr lang="en-US" b="1" dirty="0" smtClean="0">
                <a:latin typeface="Times New Roman" pitchFamily="18" charset="0"/>
                <a:cs typeface="Times New Roman" pitchFamily="18" charset="0"/>
              </a:rPr>
              <a:t>       Dr. Bidhan Das</a:t>
            </a:r>
            <a:endParaRPr lang="en-IN"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        Managing Director,</a:t>
            </a:r>
            <a:endParaRPr lang="en-IN"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       Octavo Solutions Pvt Ltd.</a:t>
            </a:r>
            <a:endParaRPr lang="en-IN" dirty="0" smtClean="0">
              <a:latin typeface="Times New Roman" pitchFamily="18" charset="0"/>
              <a:cs typeface="Times New Roman" pitchFamily="18" charset="0"/>
            </a:endParaRPr>
          </a:p>
          <a:p>
            <a:pPr algn="ctr"/>
            <a:r>
              <a:rPr lang="en-US" dirty="0" smtClean="0">
                <a:latin typeface="Times New Roman" pitchFamily="18" charset="0"/>
                <a:cs typeface="Times New Roman" pitchFamily="18" charset="0"/>
              </a:rPr>
              <a:t>     New Delhi</a:t>
            </a:r>
            <a:endParaRPr lang="en-IN" b="1" dirty="0" smtClean="0">
              <a:latin typeface="Times New Roman" pitchFamily="18" charset="0"/>
              <a:cs typeface="Times New Roman" pitchFamily="18" charset="0"/>
            </a:endParaRPr>
          </a:p>
          <a:p>
            <a:r>
              <a:rPr lang="en-IN" b="1" dirty="0" smtClean="0"/>
              <a:t> </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0"/>
            <a:ext cx="6372200" cy="1124744"/>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METHODOLOGY</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24744"/>
            <a:ext cx="9144000" cy="5661248"/>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r>
              <a:rPr lang="en-US" sz="2600" b="1" dirty="0" smtClean="0">
                <a:solidFill>
                  <a:srgbClr val="0070C0"/>
                </a:solidFill>
                <a:latin typeface="Times New Roman" pitchFamily="18" charset="0"/>
                <a:cs typeface="Times New Roman" pitchFamily="18" charset="0"/>
              </a:rPr>
              <a:t>STUDY DESIGN</a:t>
            </a:r>
            <a:r>
              <a:rPr lang="en-US" dirty="0" smtClean="0">
                <a:solidFill>
                  <a:srgbClr val="0070C0"/>
                </a:solidFill>
                <a:latin typeface="Times New Roman" pitchFamily="18" charset="0"/>
                <a:cs typeface="Times New Roman" pitchFamily="18" charset="0"/>
              </a:rPr>
              <a:t>: </a:t>
            </a:r>
            <a:r>
              <a:rPr lang="en-US" sz="2600" dirty="0" smtClean="0">
                <a:latin typeface="Times New Roman" pitchFamily="18" charset="0"/>
                <a:cs typeface="Times New Roman" pitchFamily="18" charset="0"/>
              </a:rPr>
              <a:t>Descriptive </a:t>
            </a:r>
            <a:r>
              <a:rPr lang="en-US" sz="2600" dirty="0" smtClean="0">
                <a:latin typeface="Times New Roman" pitchFamily="18" charset="0"/>
                <a:cs typeface="Times New Roman" pitchFamily="18" charset="0"/>
              </a:rPr>
              <a:t>study</a:t>
            </a:r>
            <a:endParaRPr lang="en-IN" dirty="0" smtClean="0">
              <a:latin typeface="Times New Roman" pitchFamily="18" charset="0"/>
              <a:cs typeface="Times New Roman" pitchFamily="18" charset="0"/>
            </a:endParaRPr>
          </a:p>
          <a:p>
            <a:r>
              <a:rPr lang="en-US" sz="2600" b="1" dirty="0" smtClean="0">
                <a:solidFill>
                  <a:srgbClr val="0070C0"/>
                </a:solidFill>
                <a:latin typeface="Times New Roman" pitchFamily="18" charset="0"/>
                <a:cs typeface="Times New Roman" pitchFamily="18" charset="0"/>
              </a:rPr>
              <a:t>STUDY AREA</a:t>
            </a:r>
            <a:r>
              <a:rPr lang="en-US" sz="30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Multi specialty hospital in Gurgaon</a:t>
            </a:r>
            <a:endParaRPr lang="en-IN" dirty="0" smtClean="0">
              <a:latin typeface="Times New Roman" pitchFamily="18" charset="0"/>
              <a:cs typeface="Times New Roman" pitchFamily="18" charset="0"/>
            </a:endParaRPr>
          </a:p>
          <a:p>
            <a:r>
              <a:rPr lang="en-US" sz="2600" b="1" dirty="0" smtClean="0">
                <a:solidFill>
                  <a:srgbClr val="0070C0"/>
                </a:solidFill>
                <a:latin typeface="Times New Roman" pitchFamily="18" charset="0"/>
                <a:cs typeface="Times New Roman" pitchFamily="18" charset="0"/>
              </a:rPr>
              <a:t>STUDY DURATION</a:t>
            </a:r>
            <a:r>
              <a:rPr lang="en-US" sz="3000" dirty="0" smtClean="0">
                <a:latin typeface="Times New Roman" pitchFamily="18" charset="0"/>
                <a:cs typeface="Times New Roman" pitchFamily="18" charset="0"/>
              </a:rPr>
              <a:t>: </a:t>
            </a:r>
            <a:r>
              <a:rPr lang="en-US" sz="2600" dirty="0" smtClean="0">
                <a:latin typeface="Times New Roman" pitchFamily="18" charset="0"/>
                <a:cs typeface="Times New Roman" pitchFamily="18" charset="0"/>
              </a:rPr>
              <a:t>Two month duration</a:t>
            </a:r>
            <a:endParaRPr lang="en-IN" dirty="0" smtClean="0">
              <a:latin typeface="Times New Roman" pitchFamily="18" charset="0"/>
              <a:cs typeface="Times New Roman" pitchFamily="18" charset="0"/>
            </a:endParaRPr>
          </a:p>
          <a:p>
            <a:r>
              <a:rPr lang="en-US" sz="2600" b="1" dirty="0" smtClean="0">
                <a:solidFill>
                  <a:srgbClr val="0070C0"/>
                </a:solidFill>
                <a:latin typeface="Times New Roman" pitchFamily="18" charset="0"/>
                <a:cs typeface="Times New Roman" pitchFamily="18" charset="0"/>
              </a:rPr>
              <a:t>STUDY TOOLS</a:t>
            </a:r>
            <a:r>
              <a:rPr lang="en-US" sz="3000" dirty="0" smtClean="0">
                <a:latin typeface="Times New Roman" pitchFamily="18" charset="0"/>
                <a:cs typeface="Times New Roman" pitchFamily="18" charset="0"/>
              </a:rPr>
              <a:t>:</a:t>
            </a:r>
            <a:endParaRPr lang="en-IN" sz="3000" dirty="0" smtClean="0">
              <a:latin typeface="Times New Roman" pitchFamily="18" charset="0"/>
              <a:cs typeface="Times New Roman" pitchFamily="18" charset="0"/>
            </a:endParaRPr>
          </a:p>
          <a:p>
            <a:pPr lvl="1">
              <a:buFont typeface="Wingdings" pitchFamily="2" charset="2"/>
              <a:buChar char="Ø"/>
            </a:pPr>
            <a:r>
              <a:rPr lang="en-IN" sz="2600" smtClean="0">
                <a:latin typeface="Times New Roman" pitchFamily="18" charset="0"/>
                <a:cs typeface="Times New Roman" pitchFamily="18" charset="0"/>
              </a:rPr>
              <a:t>D</a:t>
            </a:r>
            <a:r>
              <a:rPr lang="en-IN" sz="2600" smtClean="0">
                <a:latin typeface="Times New Roman" pitchFamily="18" charset="0"/>
                <a:cs typeface="Times New Roman" pitchFamily="18" charset="0"/>
              </a:rPr>
              <a:t>iscussions </a:t>
            </a:r>
            <a:r>
              <a:rPr lang="en-IN" sz="2600" dirty="0" smtClean="0">
                <a:latin typeface="Times New Roman" pitchFamily="18" charset="0"/>
                <a:cs typeface="Times New Roman" pitchFamily="18" charset="0"/>
              </a:rPr>
              <a:t>with head of the departments.</a:t>
            </a:r>
          </a:p>
          <a:p>
            <a:pPr lvl="1">
              <a:buFont typeface="Wingdings" pitchFamily="2" charset="2"/>
              <a:buChar char="Ø"/>
            </a:pPr>
            <a:r>
              <a:rPr lang="en-IN" sz="2600" dirty="0" smtClean="0">
                <a:latin typeface="Times New Roman" pitchFamily="18" charset="0"/>
                <a:cs typeface="Times New Roman" pitchFamily="18" charset="0"/>
              </a:rPr>
              <a:t>Checklists</a:t>
            </a:r>
          </a:p>
          <a:p>
            <a:pPr lvl="1">
              <a:buFont typeface="Wingdings" pitchFamily="2" charset="2"/>
              <a:buChar char="Ø"/>
            </a:pPr>
            <a:r>
              <a:rPr lang="en-IN" sz="2600" dirty="0" smtClean="0">
                <a:latin typeface="Times New Roman" pitchFamily="18" charset="0"/>
                <a:cs typeface="Times New Roman" pitchFamily="18" charset="0"/>
              </a:rPr>
              <a:t>Observation</a:t>
            </a:r>
          </a:p>
          <a:p>
            <a:pPr lvl="1">
              <a:buFont typeface="Wingdings" pitchFamily="2" charset="2"/>
              <a:buChar char="Ø"/>
            </a:pPr>
            <a:r>
              <a:rPr lang="en-IN" sz="2600" dirty="0" smtClean="0">
                <a:latin typeface="Times New Roman" pitchFamily="18" charset="0"/>
                <a:cs typeface="Times New Roman" pitchFamily="18" charset="0"/>
              </a:rPr>
              <a:t>NABH tool kit</a:t>
            </a:r>
          </a:p>
          <a:p>
            <a:r>
              <a:rPr lang="en-US" sz="2600" b="1" dirty="0" smtClean="0">
                <a:solidFill>
                  <a:srgbClr val="0070C0"/>
                </a:solidFill>
                <a:latin typeface="Times New Roman" pitchFamily="18" charset="0"/>
                <a:cs typeface="Times New Roman" pitchFamily="18" charset="0"/>
              </a:rPr>
              <a:t>STUDY DATA TYPE</a:t>
            </a:r>
            <a:r>
              <a:rPr lang="en-US" b="1" dirty="0" smtClean="0"/>
              <a:t>:</a:t>
            </a:r>
            <a:endParaRPr lang="en-IN" dirty="0" smtClean="0"/>
          </a:p>
          <a:p>
            <a:pPr lvl="1">
              <a:buFont typeface="Wingdings" pitchFamily="2" charset="2"/>
              <a:buChar char="Ø"/>
            </a:pPr>
            <a:r>
              <a:rPr lang="en-IN" sz="2600" dirty="0" smtClean="0">
                <a:latin typeface="Times New Roman" pitchFamily="18" charset="0"/>
                <a:cs typeface="Times New Roman" pitchFamily="18" charset="0"/>
              </a:rPr>
              <a:t>Primary data will be collected through direct observation and interview</a:t>
            </a:r>
          </a:p>
          <a:p>
            <a:pPr lvl="1">
              <a:buFont typeface="Wingdings" pitchFamily="2" charset="2"/>
              <a:buChar char="Ø"/>
            </a:pPr>
            <a:r>
              <a:rPr lang="en-IN" sz="2600" dirty="0" smtClean="0">
                <a:latin typeface="Times New Roman" pitchFamily="18" charset="0"/>
                <a:cs typeface="Times New Roman" pitchFamily="18" charset="0"/>
              </a:rPr>
              <a:t>Secondary data will be collected through SOPs(standard operating processors )</a:t>
            </a:r>
          </a:p>
          <a:p>
            <a:endParaRPr lang="en-IN" dirty="0"/>
          </a:p>
        </p:txBody>
      </p:sp>
      <p:pic>
        <p:nvPicPr>
          <p:cNvPr id="6"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solidFill>
                  <a:srgbClr val="0070C0"/>
                </a:solidFill>
                <a:latin typeface="Times New Roman" pitchFamily="18" charset="0"/>
                <a:cs typeface="Times New Roman" pitchFamily="18" charset="0"/>
              </a:rPr>
              <a:t/>
            </a:r>
            <a:br>
              <a:rPr lang="en-US" dirty="0" smtClean="0">
                <a:solidFill>
                  <a:srgbClr val="0070C0"/>
                </a:solidFill>
                <a:latin typeface="Times New Roman" pitchFamily="18" charset="0"/>
                <a:cs typeface="Times New Roman" pitchFamily="18" charset="0"/>
              </a:rPr>
            </a:br>
            <a:r>
              <a:rPr lang="en-US" sz="4000" b="1" dirty="0" smtClean="0">
                <a:solidFill>
                  <a:srgbClr val="0070C0"/>
                </a:solidFill>
                <a:latin typeface="Times New Roman" pitchFamily="18" charset="0"/>
                <a:cs typeface="Times New Roman" pitchFamily="18" charset="0"/>
              </a:rPr>
              <a:t>INTRODUCTION OF THE STUDY</a:t>
            </a:r>
            <a:r>
              <a:rPr lang="en-US" dirty="0" smtClean="0"/>
              <a:t/>
            </a:r>
            <a:br>
              <a:rPr lang="en-US" dirty="0" smtClean="0"/>
            </a:br>
            <a:endParaRPr lang="en-IN" dirty="0"/>
          </a:p>
        </p:txBody>
      </p:sp>
      <p:sp>
        <p:nvSpPr>
          <p:cNvPr id="3" name="Content Placeholder 2"/>
          <p:cNvSpPr>
            <a:spLocks noGrp="1"/>
          </p:cNvSpPr>
          <p:nvPr>
            <p:ph idx="1"/>
          </p:nvPr>
        </p:nvSpPr>
        <p:spPr>
          <a:xfrm>
            <a:off x="0" y="1196752"/>
            <a:ext cx="9144000" cy="5661248"/>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marL="514350" indent="-514350" algn="just">
              <a:buFont typeface="+mj-lt"/>
              <a:buAutoNum type="arabicPeriod"/>
            </a:pPr>
            <a:r>
              <a:rPr lang="en-US" dirty="0" smtClean="0">
                <a:latin typeface="Times New Roman" pitchFamily="18" charset="0"/>
                <a:cs typeface="Times New Roman" pitchFamily="18" charset="0"/>
              </a:rPr>
              <a:t>The Study is Gap Analysis which is the initial step in the review of the available service delivery system. It is an efficient base to implement a modern management system. It can be measured against set standards. It reveals the areas of improvement in the existing service system. </a:t>
            </a:r>
          </a:p>
          <a:p>
            <a:pPr marL="514350" indent="-514350" algn="just">
              <a:buFont typeface="+mj-lt"/>
              <a:buAutoNum type="arabicPeriod"/>
            </a:pPr>
            <a:endParaRPr lang="en-US" dirty="0" smtClean="0">
              <a:latin typeface="Times New Roman" pitchFamily="18" charset="0"/>
              <a:cs typeface="Times New Roman" pitchFamily="18" charset="0"/>
            </a:endParaRPr>
          </a:p>
          <a:p>
            <a:pPr marL="514350" indent="-514350" algn="just">
              <a:buFont typeface="+mj-lt"/>
              <a:buAutoNum type="arabicPeriod"/>
            </a:pPr>
            <a:r>
              <a:rPr lang="en-US" dirty="0" smtClean="0">
                <a:latin typeface="Times New Roman" pitchFamily="18" charset="0"/>
                <a:cs typeface="Times New Roman" pitchFamily="18" charset="0"/>
              </a:rPr>
              <a:t> It investigates existing service facility against the benchmark of set standards.</a:t>
            </a:r>
          </a:p>
          <a:p>
            <a:pPr marL="742950" indent="-742950">
              <a:buFont typeface="+mj-lt"/>
              <a:buAutoNum type="arabicPeriod"/>
            </a:pPr>
            <a:endParaRPr lang="en-US" sz="1400" dirty="0" smtClean="0">
              <a:solidFill>
                <a:schemeClr val="accent6">
                  <a:lumMod val="75000"/>
                </a:schemeClr>
              </a:solidFill>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6372200" cy="1196752"/>
          </a:xfrm>
        </p:spPr>
        <p:style>
          <a:lnRef idx="1">
            <a:schemeClr val="accent4"/>
          </a:lnRef>
          <a:fillRef idx="2">
            <a:schemeClr val="accent4"/>
          </a:fillRef>
          <a:effectRef idx="1">
            <a:schemeClr val="accent4"/>
          </a:effectRef>
          <a:fontRef idx="minor">
            <a:schemeClr val="dk1"/>
          </a:fontRef>
        </p:style>
        <p:txBody>
          <a:bodyPr/>
          <a:lstStyle/>
          <a:p>
            <a:endParaRPr lang="en-IN" dirty="0"/>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n-US" sz="2800" dirty="0" smtClean="0">
                <a:latin typeface="Times New Roman" pitchFamily="18" charset="0"/>
                <a:cs typeface="Times New Roman" pitchFamily="18" charset="0"/>
              </a:rPr>
              <a:t>3</a:t>
            </a:r>
            <a:r>
              <a:rPr lang="en-US" dirty="0" smtClean="0">
                <a:latin typeface="Times New Roman" pitchFamily="18" charset="0"/>
                <a:cs typeface="Times New Roman" pitchFamily="18" charset="0"/>
              </a:rPr>
              <a:t>. Structural Gaps includes measuring the safety parameters of Land, Building, Area, Equipments and Infrastructure of the hospital.</a:t>
            </a:r>
          </a:p>
          <a:p>
            <a:pPr algn="just">
              <a:buNone/>
            </a:pPr>
            <a:r>
              <a:rPr lang="en-US" dirty="0" smtClean="0">
                <a:latin typeface="Times New Roman" pitchFamily="18" charset="0"/>
                <a:cs typeface="Times New Roman" pitchFamily="18" charset="0"/>
              </a:rPr>
              <a:t>4. Process gap include procedure and policy of the individual department .</a:t>
            </a:r>
          </a:p>
          <a:p>
            <a:pPr algn="just">
              <a:buNone/>
            </a:pPr>
            <a:r>
              <a:rPr lang="en-US" dirty="0" smtClean="0">
                <a:latin typeface="Times New Roman" pitchFamily="18" charset="0"/>
                <a:cs typeface="Times New Roman" pitchFamily="18" charset="0"/>
              </a:rPr>
              <a:t>5. Out come gaps are indicate the utilization of  services in the hospital</a:t>
            </a:r>
            <a:endParaRPr lang="en-IN" sz="2800"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GAP ANALYSIS</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just"/>
            <a:endParaRPr lang="en-US" sz="3600" b="1" dirty="0" smtClean="0">
              <a:latin typeface="Arial" pitchFamily="34" charset="0"/>
              <a:cs typeface="Arial" pitchFamily="34" charset="0"/>
            </a:endParaRPr>
          </a:p>
          <a:p>
            <a:pPr algn="just"/>
            <a:endParaRPr lang="en-US" sz="3600" b="1" dirty="0" smtClean="0">
              <a:latin typeface="Arial" pitchFamily="34" charset="0"/>
              <a:cs typeface="Arial" pitchFamily="34" charset="0"/>
            </a:endParaRPr>
          </a:p>
          <a:p>
            <a:pPr algn="ctr">
              <a:buNone/>
            </a:pPr>
            <a:r>
              <a:rPr lang="en-US" sz="3600" b="1" dirty="0" smtClean="0">
                <a:latin typeface="Times New Roman" pitchFamily="18" charset="0"/>
                <a:cs typeface="Times New Roman" pitchFamily="18" charset="0"/>
              </a:rPr>
              <a:t>	</a:t>
            </a:r>
            <a:r>
              <a:rPr lang="en-US" sz="4000" b="1" dirty="0" smtClean="0">
                <a:latin typeface="Times New Roman" pitchFamily="18" charset="0"/>
                <a:cs typeface="Times New Roman" pitchFamily="18" charset="0"/>
              </a:rPr>
              <a:t>Structure Process and Outcome</a:t>
            </a:r>
            <a:r>
              <a:rPr lang="en-US" sz="4000" dirty="0" smtClean="0">
                <a:latin typeface="Times New Roman" pitchFamily="18" charset="0"/>
                <a:cs typeface="Times New Roman" pitchFamily="18" charset="0"/>
              </a:rPr>
              <a:t> of the Hospital has been taken into account to measure the Gaps. </a:t>
            </a:r>
            <a:endParaRPr lang="en-US" sz="3600" dirty="0" smtClean="0">
              <a:latin typeface="Times New Roman" pitchFamily="18" charset="0"/>
              <a:cs typeface="Times New Roman" pitchFamily="18" charset="0"/>
            </a:endParaRPr>
          </a:p>
          <a:p>
            <a:pPr>
              <a:buNone/>
            </a:pPr>
            <a:endParaRPr lang="en-US" sz="3600" dirty="0" smtClean="0">
              <a:latin typeface="Arial" pitchFamily="34" charset="0"/>
              <a:cs typeface="Arial" pitchFamily="34"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FRONT OFFICE</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n-US" b="1" u="sng" dirty="0" smtClean="0">
                <a:solidFill>
                  <a:schemeClr val="tx1"/>
                </a:solidFill>
                <a:latin typeface="Times New Roman" pitchFamily="18" charset="0"/>
                <a:cs typeface="Times New Roman" pitchFamily="18" charset="0"/>
              </a:rPr>
              <a:t>Identified Gaps</a:t>
            </a:r>
            <a:endParaRPr lang="en-US" dirty="0" smtClean="0">
              <a:solidFill>
                <a:schemeClr val="tx1"/>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No signage indicating the number of facilities and Specialties</a:t>
            </a:r>
          </a:p>
          <a:p>
            <a:pPr algn="just"/>
            <a:r>
              <a:rPr lang="en-US" dirty="0" smtClean="0">
                <a:latin typeface="Times New Roman" pitchFamily="18" charset="0"/>
                <a:cs typeface="Times New Roman" pitchFamily="18" charset="0"/>
              </a:rPr>
              <a:t>No citizen Charter.</a:t>
            </a:r>
          </a:p>
          <a:p>
            <a:pPr algn="just"/>
            <a:r>
              <a:rPr lang="en-US" dirty="0" smtClean="0">
                <a:latin typeface="Times New Roman" pitchFamily="18" charset="0"/>
                <a:cs typeface="Times New Roman" pitchFamily="18" charset="0"/>
              </a:rPr>
              <a:t>No signage to show the directions to the facilities.</a:t>
            </a:r>
          </a:p>
          <a:p>
            <a:pPr algn="just"/>
            <a:r>
              <a:rPr lang="en-US" dirty="0" smtClean="0">
                <a:latin typeface="Times New Roman" pitchFamily="18" charset="0"/>
                <a:cs typeface="Times New Roman" pitchFamily="18" charset="0"/>
              </a:rPr>
              <a:t>No layout or Floor Map present.</a:t>
            </a:r>
          </a:p>
          <a:p>
            <a:pPr algn="just"/>
            <a:r>
              <a:rPr lang="en-US" dirty="0" smtClean="0">
                <a:latin typeface="Times New Roman" pitchFamily="18" charset="0"/>
                <a:cs typeface="Times New Roman" pitchFamily="18" charset="0"/>
              </a:rPr>
              <a:t>Insufficient fire extinguisher.</a:t>
            </a:r>
          </a:p>
          <a:p>
            <a:pPr algn="just"/>
            <a:r>
              <a:rPr lang="en-US" dirty="0" smtClean="0">
                <a:latin typeface="Times New Roman" pitchFamily="18" charset="0"/>
                <a:cs typeface="Times New Roman" pitchFamily="18" charset="0"/>
              </a:rPr>
              <a:t>Patient's Rights and Responsibilities not displayed</a:t>
            </a: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OPD</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sz="3600" dirty="0" smtClean="0">
                <a:solidFill>
                  <a:schemeClr val="accent6">
                    <a:lumMod val="75000"/>
                  </a:schemeClr>
                </a:solidFill>
                <a:latin typeface="Times New Roman" pitchFamily="18" charset="0"/>
                <a:cs typeface="Times New Roman" pitchFamily="18" charset="0"/>
              </a:rPr>
              <a:t> </a:t>
            </a:r>
            <a:r>
              <a:rPr lang="en-US" b="1" u="sng" dirty="0" smtClean="0">
                <a:latin typeface="Times New Roman" pitchFamily="18" charset="0"/>
                <a:cs typeface="Times New Roman" pitchFamily="18" charset="0"/>
              </a:rPr>
              <a:t>Identified Gaps</a:t>
            </a:r>
            <a:endParaRPr lang="en-US"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Bi-lingual signage and information not displayed in the lobby of the OPD</a:t>
            </a:r>
          </a:p>
          <a:p>
            <a:pPr lvl="0"/>
            <a:r>
              <a:rPr lang="en-US" dirty="0" smtClean="0">
                <a:latin typeface="Times New Roman" pitchFamily="18" charset="0"/>
                <a:cs typeface="Times New Roman" pitchFamily="18" charset="0"/>
              </a:rPr>
              <a:t>Circulation area for trolley and stretchers is not sufficient</a:t>
            </a:r>
          </a:p>
          <a:p>
            <a:r>
              <a:rPr lang="en-US" dirty="0" smtClean="0">
                <a:latin typeface="Times New Roman" pitchFamily="18" charset="0"/>
                <a:cs typeface="Times New Roman" pitchFamily="18" charset="0"/>
              </a:rPr>
              <a:t>Staff is not trained on admission, discharge and transfer policy of the HCO.</a:t>
            </a:r>
          </a:p>
          <a:p>
            <a:r>
              <a:rPr lang="en-US" dirty="0" smtClean="0">
                <a:latin typeface="Times New Roman" pitchFamily="18" charset="0"/>
                <a:cs typeface="Times New Roman" pitchFamily="18" charset="0"/>
              </a:rPr>
              <a:t>Staff are not uniformly aware of the scope of service of the hospital </a:t>
            </a: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EMERGENCY (CASUALTY)</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b="1" u="sng" dirty="0" smtClean="0">
                <a:latin typeface="Times New Roman" pitchFamily="18" charset="0"/>
                <a:cs typeface="Times New Roman" pitchFamily="18" charset="0"/>
              </a:rPr>
              <a:t>Identified Gaps</a:t>
            </a:r>
          </a:p>
          <a:p>
            <a:pPr lvl="0"/>
            <a:r>
              <a:rPr lang="en-IN" dirty="0" smtClean="0">
                <a:latin typeface="Times New Roman" pitchFamily="18" charset="0"/>
                <a:cs typeface="Times New Roman" pitchFamily="18" charset="0"/>
              </a:rPr>
              <a:t>Clean utility room and dirty utility room absent. </a:t>
            </a:r>
          </a:p>
          <a:p>
            <a:r>
              <a:rPr lang="en-US" dirty="0" smtClean="0">
                <a:latin typeface="Times New Roman" pitchFamily="18" charset="0"/>
                <a:cs typeface="Times New Roman" pitchFamily="18" charset="0"/>
              </a:rPr>
              <a:t>Medicine in the crash cart are not been checked daily by the nurse.</a:t>
            </a:r>
          </a:p>
          <a:p>
            <a:r>
              <a:rPr lang="en-US" dirty="0" smtClean="0">
                <a:latin typeface="Times New Roman" pitchFamily="18" charset="0"/>
                <a:cs typeface="Times New Roman" pitchFamily="18" charset="0"/>
              </a:rPr>
              <a:t>No Signs of Wet floors during Cleaning</a:t>
            </a:r>
          </a:p>
          <a:p>
            <a:pPr lvl="0"/>
            <a:r>
              <a:rPr lang="en-IN" dirty="0" smtClean="0">
                <a:latin typeface="Times New Roman" pitchFamily="18" charset="0"/>
                <a:cs typeface="Times New Roman" pitchFamily="18" charset="0"/>
              </a:rPr>
              <a:t>Near expiry medicines are not been removed from the crash cart.</a:t>
            </a:r>
          </a:p>
          <a:p>
            <a:pPr lvl="0"/>
            <a:r>
              <a:rPr lang="en-IN" dirty="0" smtClean="0">
                <a:latin typeface="Times New Roman" pitchFamily="18" charset="0"/>
                <a:cs typeface="Times New Roman" pitchFamily="18" charset="0"/>
              </a:rPr>
              <a:t>Staff is not trained in BLS and ACLS.</a:t>
            </a:r>
          </a:p>
          <a:p>
            <a:pPr lvl="0"/>
            <a:r>
              <a:rPr lang="en-AU" dirty="0" smtClean="0">
                <a:latin typeface="Times New Roman" pitchFamily="18" charset="0"/>
                <a:cs typeface="Times New Roman" pitchFamily="18" charset="0"/>
              </a:rPr>
              <a:t>Staffs are not trained on </a:t>
            </a:r>
            <a:r>
              <a:rPr lang="en-US" dirty="0" smtClean="0">
                <a:latin typeface="Times New Roman" pitchFamily="18" charset="0"/>
                <a:cs typeface="Times New Roman" pitchFamily="18" charset="0"/>
              </a:rPr>
              <a:t>transfer of patient policy</a:t>
            </a:r>
            <a:endParaRPr lang="en-IN" dirty="0" smtClean="0">
              <a:latin typeface="Times New Roman" pitchFamily="18" charset="0"/>
              <a:cs typeface="Times New Roman" pitchFamily="18" charset="0"/>
            </a:endParaRPr>
          </a:p>
          <a:p>
            <a:pPr lvl="0"/>
            <a:endParaRPr lang="en-US" dirty="0" smtClean="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smtClean="0">
                <a:solidFill>
                  <a:srgbClr val="0070C0"/>
                </a:solidFill>
                <a:latin typeface="Times New Roman" pitchFamily="18" charset="0"/>
                <a:cs typeface="Times New Roman" pitchFamily="18" charset="0"/>
              </a:rPr>
              <a:t/>
            </a:r>
            <a:br>
              <a:rPr lang="en-US" b="1" dirty="0" smtClean="0">
                <a:solidFill>
                  <a:srgbClr val="0070C0"/>
                </a:solidFill>
                <a:latin typeface="Times New Roman" pitchFamily="18" charset="0"/>
                <a:cs typeface="Times New Roman" pitchFamily="18" charset="0"/>
              </a:rPr>
            </a:br>
            <a:r>
              <a:rPr lang="en-US" sz="4000" b="1" dirty="0" smtClean="0">
                <a:solidFill>
                  <a:srgbClr val="0070C0"/>
                </a:solidFill>
                <a:latin typeface="Times New Roman" pitchFamily="18" charset="0"/>
                <a:cs typeface="Times New Roman" pitchFamily="18" charset="0"/>
              </a:rPr>
              <a:t>WARDS (IPD)</a:t>
            </a:r>
            <a:br>
              <a:rPr lang="en-US" sz="4000" b="1" dirty="0" smtClean="0">
                <a:solidFill>
                  <a:srgbClr val="0070C0"/>
                </a:solidFill>
                <a:latin typeface="Times New Roman" pitchFamily="18" charset="0"/>
                <a:cs typeface="Times New Roman" pitchFamily="18" charset="0"/>
              </a:rPr>
            </a:br>
            <a:r>
              <a:rPr lang="en-US" sz="4000" b="1" dirty="0" smtClean="0">
                <a:solidFill>
                  <a:srgbClr val="0070C0"/>
                </a:solidFill>
                <a:latin typeface="Times New Roman" pitchFamily="18" charset="0"/>
                <a:cs typeface="Times New Roman" pitchFamily="18" charset="0"/>
              </a:rPr>
              <a:t/>
            </a:r>
            <a:br>
              <a:rPr lang="en-US" sz="4000" b="1" dirty="0" smtClean="0">
                <a:solidFill>
                  <a:srgbClr val="0070C0"/>
                </a:solidFill>
                <a:latin typeface="Times New Roman" pitchFamily="18" charset="0"/>
                <a:cs typeface="Times New Roman" pitchFamily="18" charset="0"/>
              </a:rPr>
            </a:br>
            <a:endParaRPr lang="en-IN"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b="1" u="sng" dirty="0" smtClean="0">
                <a:latin typeface="Times New Roman" pitchFamily="18" charset="0"/>
                <a:cs typeface="Times New Roman" pitchFamily="18" charset="0"/>
              </a:rPr>
              <a:t>Identified Gaps</a:t>
            </a:r>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No signage to show the room number and other important signage also missing.</a:t>
            </a:r>
          </a:p>
          <a:p>
            <a:pPr lvl="0" algn="just"/>
            <a:r>
              <a:rPr lang="en-US" dirty="0" smtClean="0">
                <a:latin typeface="Times New Roman" pitchFamily="18" charset="0"/>
                <a:cs typeface="Times New Roman" pitchFamily="18" charset="0"/>
              </a:rPr>
              <a:t>Drinking water facilities inadequate. </a:t>
            </a:r>
          </a:p>
          <a:p>
            <a:pPr lvl="0" algn="just"/>
            <a:r>
              <a:rPr lang="en-US" dirty="0" smtClean="0">
                <a:latin typeface="Times New Roman" pitchFamily="18" charset="0"/>
                <a:cs typeface="Times New Roman" pitchFamily="18" charset="0"/>
              </a:rPr>
              <a:t>No sluicing room, Janitors closet room, separate hand washing facility, pantry or store room and Suggestion/complain Box not placed. </a:t>
            </a:r>
            <a:endParaRPr lang="en-IN"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Cleanliness standards of wards not satisfactory. </a:t>
            </a:r>
          </a:p>
          <a:p>
            <a:pPr lvl="0"/>
            <a:r>
              <a:rPr lang="en-US" dirty="0" smtClean="0">
                <a:latin typeface="Times New Roman" pitchFamily="18" charset="0"/>
                <a:cs typeface="Times New Roman" pitchFamily="18" charset="0"/>
              </a:rPr>
              <a:t>Patient ID bands are not used.</a:t>
            </a:r>
            <a:endParaRPr lang="en-IN" dirty="0" smtClean="0">
              <a:latin typeface="Times New Roman" pitchFamily="18" charset="0"/>
              <a:cs typeface="Times New Roman" pitchFamily="18" charset="0"/>
            </a:endParaRPr>
          </a:p>
          <a:p>
            <a:pPr>
              <a:buNone/>
            </a:pPr>
            <a:endParaRPr lang="en-US" sz="3600" dirty="0" smtClean="0"/>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LABORATORY</a:t>
            </a:r>
            <a:endParaRPr lang="en-IN" sz="36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n-US" b="1" u="sng" dirty="0" smtClean="0">
                <a:latin typeface="Times New Roman" pitchFamily="18" charset="0"/>
                <a:cs typeface="Times New Roman" pitchFamily="18" charset="0"/>
              </a:rPr>
              <a:t>Identified Gaps</a:t>
            </a:r>
          </a:p>
          <a:p>
            <a:pPr algn="just"/>
            <a:r>
              <a:rPr lang="en-US" dirty="0" smtClean="0">
                <a:latin typeface="Times New Roman" pitchFamily="18" charset="0"/>
                <a:cs typeface="Times New Roman" pitchFamily="18" charset="0"/>
              </a:rPr>
              <a:t>Separate Provision for hand washing is not present for the staff</a:t>
            </a:r>
          </a:p>
          <a:p>
            <a:pPr algn="just"/>
            <a:r>
              <a:rPr lang="en-US" dirty="0" smtClean="0">
                <a:latin typeface="Times New Roman" pitchFamily="18" charset="0"/>
                <a:cs typeface="Times New Roman" pitchFamily="18" charset="0"/>
              </a:rPr>
              <a:t>Calibration of equipments not done.</a:t>
            </a:r>
          </a:p>
          <a:p>
            <a:pPr algn="just" fontAlgn="base"/>
            <a:r>
              <a:rPr lang="en-IN" dirty="0" smtClean="0">
                <a:latin typeface="Times New Roman" pitchFamily="18" charset="0"/>
                <a:cs typeface="Times New Roman" pitchFamily="18" charset="0"/>
              </a:rPr>
              <a:t>IQAS &amp; EQAS is not been done</a:t>
            </a:r>
          </a:p>
          <a:p>
            <a:pPr lvl="0" algn="just"/>
            <a:r>
              <a:rPr lang="en-IN" dirty="0" smtClean="0">
                <a:latin typeface="Times New Roman" pitchFamily="18" charset="0"/>
                <a:cs typeface="Times New Roman" pitchFamily="18" charset="0"/>
              </a:rPr>
              <a:t>Critical test results are not defined and displayed</a:t>
            </a:r>
          </a:p>
          <a:p>
            <a:pPr lvl="0" algn="just"/>
            <a:r>
              <a:rPr lang="en-IN" dirty="0" smtClean="0">
                <a:latin typeface="Times New Roman" pitchFamily="18" charset="0"/>
                <a:cs typeface="Times New Roman" pitchFamily="18" charset="0"/>
              </a:rPr>
              <a:t>The technicians are not using PPE like masks, gloves etc while performing any test</a:t>
            </a:r>
            <a:r>
              <a:rPr lang="en-IN" sz="3600" dirty="0" smtClean="0">
                <a:latin typeface="Times New Roman" pitchFamily="18" charset="0"/>
                <a:cs typeface="Times New Roman" pitchFamily="18" charset="0"/>
              </a:rPr>
              <a:t>.</a:t>
            </a: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OPERATION THEATRE</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b="1" u="sng" dirty="0" smtClean="0">
                <a:latin typeface="Times New Roman" pitchFamily="18" charset="0"/>
                <a:cs typeface="Times New Roman" pitchFamily="18" charset="0"/>
              </a:rPr>
              <a:t>Identified Gaps</a:t>
            </a:r>
            <a:endParaRPr lang="en-IN" dirty="0" smtClean="0"/>
          </a:p>
          <a:p>
            <a:r>
              <a:rPr lang="en-US" dirty="0" smtClean="0">
                <a:latin typeface="Times New Roman" pitchFamily="18" charset="0"/>
                <a:cs typeface="Times New Roman" pitchFamily="18" charset="0"/>
              </a:rPr>
              <a:t>There is no proper zoning of operation theatre</a:t>
            </a:r>
            <a:endParaRPr lang="en-IN" dirty="0" smtClean="0">
              <a:latin typeface="Times New Roman" pitchFamily="18" charset="0"/>
              <a:cs typeface="Times New Roman" pitchFamily="18" charset="0"/>
            </a:endParaRPr>
          </a:p>
          <a:p>
            <a:pPr lvl="0"/>
            <a:r>
              <a:rPr lang="en-IN" dirty="0" smtClean="0">
                <a:latin typeface="Times New Roman" pitchFamily="18" charset="0"/>
                <a:cs typeface="Times New Roman" pitchFamily="18" charset="0"/>
              </a:rPr>
              <a:t>No separate dirty utility room available because of which there is mixing of sterile and unsterile traffic flow.</a:t>
            </a:r>
          </a:p>
          <a:p>
            <a:r>
              <a:rPr lang="en-US" dirty="0" smtClean="0">
                <a:latin typeface="Times New Roman" pitchFamily="18" charset="0"/>
                <a:cs typeface="Times New Roman" pitchFamily="18" charset="0"/>
              </a:rPr>
              <a:t>HEPA filter is present in only 1 OT room.</a:t>
            </a:r>
          </a:p>
          <a:p>
            <a:r>
              <a:rPr lang="en-US" dirty="0" smtClean="0">
                <a:latin typeface="Times New Roman" pitchFamily="18" charset="0"/>
                <a:cs typeface="Times New Roman" pitchFamily="18" charset="0"/>
              </a:rPr>
              <a:t> Staff is not trained on BMW rules</a:t>
            </a:r>
          </a:p>
          <a:p>
            <a:r>
              <a:rPr lang="en-US" dirty="0" smtClean="0">
                <a:latin typeface="Times New Roman" pitchFamily="18" charset="0"/>
                <a:cs typeface="Times New Roman" pitchFamily="18" charset="0"/>
              </a:rPr>
              <a:t> OT utilization rates not monitored</a:t>
            </a:r>
            <a:endParaRPr lang="en-US" dirty="0" smtClean="0">
              <a:solidFill>
                <a:schemeClr val="accent6">
                  <a:lumMod val="75000"/>
                </a:schemeClr>
              </a:solidFill>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688" y="0"/>
            <a:ext cx="5472608"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CONTENT</a:t>
            </a:r>
            <a:r>
              <a:rPr lang="en-IN" b="1" dirty="0" smtClean="0">
                <a:solidFill>
                  <a:srgbClr val="0070C0"/>
                </a:solidFill>
                <a:latin typeface="Times New Roman" pitchFamily="18" charset="0"/>
                <a:cs typeface="Times New Roman" pitchFamily="18" charset="0"/>
              </a:rPr>
              <a:t> </a:t>
            </a:r>
            <a:endParaRPr lang="en-IN"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616624"/>
          </a:xfrm>
        </p:spPr>
        <p:style>
          <a:lnRef idx="1">
            <a:schemeClr val="accent2"/>
          </a:lnRef>
          <a:fillRef idx="2">
            <a:schemeClr val="accent2"/>
          </a:fillRef>
          <a:effectRef idx="1">
            <a:schemeClr val="accent2"/>
          </a:effectRef>
          <a:fontRef idx="minor">
            <a:schemeClr val="dk1"/>
          </a:fontRef>
        </p:style>
        <p:txBody>
          <a:bodyPr>
            <a:normAutofit/>
          </a:bodyPr>
          <a:lstStyle/>
          <a:p>
            <a:r>
              <a:rPr lang="en-IN" sz="2800" dirty="0" smtClean="0">
                <a:latin typeface="Times New Roman" pitchFamily="18" charset="0"/>
                <a:cs typeface="Times New Roman" pitchFamily="18" charset="0"/>
              </a:rPr>
              <a:t>INTERNSHIP PROFILE </a:t>
            </a:r>
          </a:p>
          <a:p>
            <a:r>
              <a:rPr lang="en-IN" sz="2800" dirty="0" smtClean="0">
                <a:latin typeface="Times New Roman" pitchFamily="18" charset="0"/>
                <a:cs typeface="Times New Roman" pitchFamily="18" charset="0"/>
              </a:rPr>
              <a:t>DISSERTATION PROJECT- </a:t>
            </a:r>
            <a:r>
              <a:rPr lang="en-US" sz="2800" dirty="0" smtClean="0">
                <a:latin typeface="Times New Roman" pitchFamily="18" charset="0"/>
                <a:cs typeface="Times New Roman" pitchFamily="18" charset="0"/>
              </a:rPr>
              <a:t>A STUDY ON GAP ANALYSIS OF A MULTI SPECIALTY HOSPITAL GURGAON </a:t>
            </a:r>
          </a:p>
          <a:p>
            <a:r>
              <a:rPr lang="en-IN" sz="2800" dirty="0" smtClean="0">
                <a:latin typeface="Times New Roman" pitchFamily="18" charset="0"/>
                <a:cs typeface="Times New Roman" pitchFamily="18" charset="0"/>
              </a:rPr>
              <a:t>INTRODUCTION  </a:t>
            </a:r>
          </a:p>
          <a:p>
            <a:r>
              <a:rPr lang="en-IN" sz="2800" dirty="0" smtClean="0">
                <a:latin typeface="Times New Roman" pitchFamily="18" charset="0"/>
                <a:cs typeface="Times New Roman" pitchFamily="18" charset="0"/>
              </a:rPr>
              <a:t>OBJECTIVES </a:t>
            </a:r>
          </a:p>
          <a:p>
            <a:r>
              <a:rPr lang="en-IN" sz="2800" dirty="0" smtClean="0">
                <a:latin typeface="Times New Roman" pitchFamily="18" charset="0"/>
                <a:cs typeface="Times New Roman" pitchFamily="18" charset="0"/>
              </a:rPr>
              <a:t>METHODOLOGY </a:t>
            </a:r>
          </a:p>
          <a:p>
            <a:r>
              <a:rPr lang="en-IN" sz="2800" dirty="0" smtClean="0">
                <a:latin typeface="Times New Roman" pitchFamily="18" charset="0"/>
                <a:cs typeface="Times New Roman" pitchFamily="18" charset="0"/>
              </a:rPr>
              <a:t>STUDY FINDINGS AND ANALYSIS </a:t>
            </a:r>
          </a:p>
          <a:p>
            <a:r>
              <a:rPr lang="en-IN" sz="2800" dirty="0" smtClean="0">
                <a:latin typeface="Times New Roman" pitchFamily="18" charset="0"/>
                <a:cs typeface="Times New Roman" pitchFamily="18" charset="0"/>
              </a:rPr>
              <a:t>RECOMMENDATIONS </a:t>
            </a:r>
          </a:p>
          <a:p>
            <a:r>
              <a:rPr lang="en-IN" sz="2800" dirty="0" smtClean="0">
                <a:latin typeface="Times New Roman" pitchFamily="18" charset="0"/>
                <a:cs typeface="Times New Roman" pitchFamily="18" charset="0"/>
              </a:rPr>
              <a:t>CONCLUSION </a:t>
            </a:r>
            <a:endParaRPr lang="en-IN" dirty="0">
              <a:latin typeface="Times New Roman" pitchFamily="18" charset="0"/>
              <a:cs typeface="Times New Roman" pitchFamily="18" charset="0"/>
            </a:endParaRPr>
          </a:p>
        </p:txBody>
      </p:sp>
      <p:pic>
        <p:nvPicPr>
          <p:cNvPr id="4"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27384"/>
            <a:ext cx="1368152" cy="11247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solidFill>
                  <a:schemeClr val="tx1"/>
                </a:solidFill>
                <a:latin typeface="Arial" pitchFamily="34" charset="0"/>
                <a:cs typeface="Arial" pitchFamily="34" charset="0"/>
              </a:rPr>
              <a:t/>
            </a:r>
            <a:br>
              <a:rPr lang="en-US" dirty="0" smtClean="0">
                <a:solidFill>
                  <a:schemeClr val="tx1"/>
                </a:solidFill>
                <a:latin typeface="Arial" pitchFamily="34" charset="0"/>
                <a:cs typeface="Arial" pitchFamily="34" charset="0"/>
              </a:rPr>
            </a:br>
            <a:r>
              <a:rPr lang="en-US" sz="4000" b="1" dirty="0" smtClean="0">
                <a:solidFill>
                  <a:srgbClr val="0070C0"/>
                </a:solidFill>
                <a:latin typeface="Times New Roman" pitchFamily="18" charset="0"/>
                <a:cs typeface="Times New Roman" pitchFamily="18" charset="0"/>
              </a:rPr>
              <a:t>INTENSIVE CARE UNIT </a:t>
            </a:r>
            <a:r>
              <a:rPr lang="en-US" dirty="0" smtClean="0">
                <a:solidFill>
                  <a:schemeClr val="tx1"/>
                </a:solidFill>
                <a:latin typeface="Arial" pitchFamily="34" charset="0"/>
                <a:cs typeface="Arial" pitchFamily="34" charset="0"/>
              </a:rPr>
              <a:t/>
            </a:r>
            <a:br>
              <a:rPr lang="en-US" dirty="0" smtClean="0">
                <a:solidFill>
                  <a:schemeClr val="tx1"/>
                </a:solidFill>
                <a:latin typeface="Arial" pitchFamily="34" charset="0"/>
                <a:cs typeface="Arial" pitchFamily="34" charset="0"/>
              </a:rPr>
            </a:br>
            <a:endParaRPr lang="en-IN" dirty="0"/>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a:buNone/>
            </a:pPr>
            <a:r>
              <a:rPr lang="en-US" sz="3800" b="1" u="sng" dirty="0" smtClean="0">
                <a:latin typeface="Times New Roman" pitchFamily="18" charset="0"/>
                <a:cs typeface="Times New Roman" pitchFamily="18" charset="0"/>
              </a:rPr>
              <a:t>Identified Gaps</a:t>
            </a:r>
          </a:p>
          <a:p>
            <a:pPr algn="just"/>
            <a:r>
              <a:rPr lang="en-US" sz="4500" dirty="0" smtClean="0">
                <a:latin typeface="Times New Roman" pitchFamily="18" charset="0"/>
                <a:cs typeface="Times New Roman" pitchFamily="18" charset="0"/>
              </a:rPr>
              <a:t>There was less space between two beds (normal around 7-8ft.)</a:t>
            </a:r>
          </a:p>
          <a:p>
            <a:pPr lvl="0" algn="just"/>
            <a:r>
              <a:rPr lang="en-US" sz="4500" dirty="0" smtClean="0">
                <a:latin typeface="Times New Roman" pitchFamily="18" charset="0"/>
                <a:cs typeface="Times New Roman" pitchFamily="18" charset="0"/>
              </a:rPr>
              <a:t>No separate waiting area, dirty utility room, janitor’s room, sluices room. </a:t>
            </a:r>
          </a:p>
          <a:p>
            <a:pPr lvl="0" algn="just"/>
            <a:r>
              <a:rPr lang="en-IN" sz="4500" dirty="0" smtClean="0">
                <a:latin typeface="Times New Roman" pitchFamily="18" charset="0"/>
                <a:cs typeface="Times New Roman" pitchFamily="18" charset="0"/>
              </a:rPr>
              <a:t>Nurse to patient ratio not maintained.</a:t>
            </a:r>
          </a:p>
          <a:p>
            <a:pPr algn="just"/>
            <a:r>
              <a:rPr lang="en-US" sz="4500" dirty="0" smtClean="0">
                <a:latin typeface="Times New Roman" pitchFamily="18" charset="0"/>
                <a:cs typeface="Times New Roman" pitchFamily="18" charset="0"/>
              </a:rPr>
              <a:t> Care plan and treatment orders are not uniformly signed, named, timed &amp; dated by doctors.</a:t>
            </a:r>
          </a:p>
          <a:p>
            <a:pPr lvl="0" algn="just"/>
            <a:r>
              <a:rPr lang="en-US" sz="4500" dirty="0" smtClean="0">
                <a:latin typeface="Times New Roman" pitchFamily="18" charset="0"/>
                <a:cs typeface="Times New Roman" pitchFamily="18" charset="0"/>
              </a:rPr>
              <a:t>No provision of hand washing for patient visitor and staff inside ICU</a:t>
            </a:r>
          </a:p>
          <a:p>
            <a:pPr lvl="0"/>
            <a:r>
              <a:rPr lang="en-US" sz="4500" dirty="0" smtClean="0">
                <a:latin typeface="Times New Roman" pitchFamily="18" charset="0"/>
                <a:cs typeface="Times New Roman" pitchFamily="18" charset="0"/>
              </a:rPr>
              <a:t>LASA Drugs categorization not done</a:t>
            </a:r>
            <a:endParaRPr lang="en-IN" sz="4500" dirty="0" smtClean="0">
              <a:latin typeface="Times New Roman" pitchFamily="18" charset="0"/>
              <a:cs typeface="Times New Roman" pitchFamily="18" charset="0"/>
            </a:endParaRPr>
          </a:p>
          <a:p>
            <a:pPr lvl="0" algn="just">
              <a:buNone/>
            </a:pPr>
            <a:r>
              <a:rPr lang="en-US" sz="3500" dirty="0" smtClean="0">
                <a:latin typeface="Times New Roman" pitchFamily="18" charset="0"/>
                <a:cs typeface="Times New Roman" pitchFamily="18" charset="0"/>
              </a:rPr>
              <a:t> </a:t>
            </a:r>
          </a:p>
          <a:p>
            <a:pPr algn="ctr">
              <a:buNone/>
            </a:pPr>
            <a:endParaRPr lang="en-US" sz="3600" dirty="0" smtClean="0">
              <a:solidFill>
                <a:schemeClr val="accent6">
                  <a:lumMod val="75000"/>
                </a:schemeClr>
              </a:solidFill>
              <a:latin typeface="Times New Roman" pitchFamily="18" charset="0"/>
              <a:cs typeface="Times New Roman" pitchFamily="18" charset="0"/>
            </a:endParaRPr>
          </a:p>
          <a:p>
            <a:pPr>
              <a:buNone/>
            </a:pP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BLOOD BANK</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just">
              <a:buNone/>
            </a:pPr>
            <a:r>
              <a:rPr lang="en-US" sz="3600" dirty="0" smtClean="0">
                <a:solidFill>
                  <a:schemeClr val="accent6">
                    <a:lumMod val="75000"/>
                  </a:schemeClr>
                </a:solidFill>
                <a:latin typeface="Times New Roman" pitchFamily="18" charset="0"/>
                <a:cs typeface="Times New Roman" pitchFamily="18" charset="0"/>
              </a:rPr>
              <a:t> </a:t>
            </a:r>
            <a:r>
              <a:rPr lang="en-US" b="1" u="sng" dirty="0" smtClean="0">
                <a:latin typeface="Times New Roman" pitchFamily="18" charset="0"/>
                <a:cs typeface="Times New Roman" pitchFamily="18" charset="0"/>
              </a:rPr>
              <a:t>Identified Gaps</a:t>
            </a:r>
            <a:endParaRPr lang="en-US" sz="3600"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Fire exit &amp; fire escape route were not displayed.</a:t>
            </a:r>
          </a:p>
          <a:p>
            <a:pPr algn="just"/>
            <a:r>
              <a:rPr lang="en-US" dirty="0" smtClean="0">
                <a:latin typeface="Times New Roman" pitchFamily="18" charset="0"/>
                <a:cs typeface="Times New Roman" pitchFamily="18" charset="0"/>
              </a:rPr>
              <a:t>Spillage kit was not available.</a:t>
            </a:r>
          </a:p>
          <a:p>
            <a:pPr lvl="0" algn="just"/>
            <a:r>
              <a:rPr lang="en-IN" dirty="0" smtClean="0">
                <a:latin typeface="Times New Roman" pitchFamily="18" charset="0"/>
                <a:cs typeface="Times New Roman" pitchFamily="18" charset="0"/>
              </a:rPr>
              <a:t>Turnaround time for issue of blood and blood components are not defined and measured</a:t>
            </a:r>
            <a:r>
              <a:rPr lang="en-IN" sz="3600" dirty="0" smtClean="0"/>
              <a:t>.</a:t>
            </a:r>
          </a:p>
          <a:p>
            <a:pPr>
              <a:buNone/>
            </a:pPr>
            <a:r>
              <a:rPr lang="en-US" sz="3600" dirty="0" smtClean="0"/>
              <a:t> </a:t>
            </a:r>
            <a:endParaRPr lang="en-IN" sz="3600" dirty="0" smtClean="0"/>
          </a:p>
          <a:p>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200" b="1" dirty="0" smtClean="0">
                <a:solidFill>
                  <a:srgbClr val="0070C0"/>
                </a:solidFill>
                <a:latin typeface="Times New Roman" pitchFamily="18" charset="0"/>
                <a:cs typeface="Times New Roman" pitchFamily="18" charset="0"/>
              </a:rPr>
              <a:t>IMAGING AND RADIOLOGY</a:t>
            </a:r>
            <a:endParaRPr lang="en-IN" sz="3200" dirty="0"/>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b="1" u="sng" dirty="0" smtClean="0">
                <a:latin typeface="Times New Roman" pitchFamily="18" charset="0"/>
                <a:cs typeface="Times New Roman" pitchFamily="18" charset="0"/>
              </a:rPr>
              <a:t>Identified Gaps</a:t>
            </a:r>
            <a:endParaRPr lang="en-US" dirty="0" smtClean="0">
              <a:latin typeface="Times New Roman" pitchFamily="18" charset="0"/>
              <a:cs typeface="Times New Roman" pitchFamily="18" charset="0"/>
            </a:endParaRPr>
          </a:p>
          <a:p>
            <a:pPr lvl="0" algn="just"/>
            <a:r>
              <a:rPr lang="en-IN" dirty="0" smtClean="0">
                <a:latin typeface="Times New Roman" pitchFamily="18" charset="0"/>
                <a:cs typeface="Times New Roman" pitchFamily="18" charset="0"/>
              </a:rPr>
              <a:t>No change room for patients.</a:t>
            </a:r>
          </a:p>
          <a:p>
            <a:pPr lvl="0" algn="just"/>
            <a:r>
              <a:rPr lang="en-IN" dirty="0" smtClean="0">
                <a:latin typeface="Times New Roman" pitchFamily="18" charset="0"/>
                <a:cs typeface="Times New Roman" pitchFamily="18" charset="0"/>
              </a:rPr>
              <a:t>Signage’s for Patient protection not proper.</a:t>
            </a:r>
          </a:p>
          <a:p>
            <a:pPr lvl="0" algn="just"/>
            <a:r>
              <a:rPr lang="en-IN" dirty="0" smtClean="0">
                <a:latin typeface="Times New Roman" pitchFamily="18" charset="0"/>
                <a:cs typeface="Times New Roman" pitchFamily="18" charset="0"/>
              </a:rPr>
              <a:t>Colour Coded waste bags are not present.</a:t>
            </a:r>
          </a:p>
          <a:p>
            <a:pPr lvl="0" algn="just"/>
            <a:r>
              <a:rPr lang="en-US" dirty="0" smtClean="0">
                <a:latin typeface="Times New Roman" pitchFamily="18" charset="0"/>
                <a:cs typeface="Times New Roman" pitchFamily="18" charset="0"/>
              </a:rPr>
              <a:t>Critical Test results  are not defined and displayed</a:t>
            </a:r>
          </a:p>
          <a:p>
            <a:pPr lvl="0" algn="just"/>
            <a:r>
              <a:rPr lang="en-US" dirty="0" smtClean="0">
                <a:latin typeface="Times New Roman" pitchFamily="18" charset="0"/>
                <a:cs typeface="Times New Roman" pitchFamily="18" charset="0"/>
              </a:rPr>
              <a:t>IQAS &amp; EQAS is not been carried out.</a:t>
            </a:r>
          </a:p>
          <a:p>
            <a:pPr lvl="0" algn="just"/>
            <a:r>
              <a:rPr lang="en-US" dirty="0" smtClean="0">
                <a:latin typeface="Times New Roman" pitchFamily="18" charset="0"/>
                <a:cs typeface="Times New Roman" pitchFamily="18" charset="0"/>
              </a:rPr>
              <a:t>Quality indicators for the radiology department are not been captured</a:t>
            </a:r>
            <a:endParaRPr lang="en-US"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MEDICAL RECORD DEPARTMENT</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buNone/>
            </a:pPr>
            <a:r>
              <a:rPr lang="en-US" b="1" u="sng" dirty="0" smtClean="0">
                <a:latin typeface="Times New Roman" pitchFamily="18" charset="0"/>
                <a:cs typeface="Times New Roman" pitchFamily="18" charset="0"/>
              </a:rPr>
              <a:t>Identified Gaps</a:t>
            </a:r>
          </a:p>
          <a:p>
            <a:r>
              <a:rPr lang="en-IN" dirty="0" smtClean="0">
                <a:latin typeface="Times New Roman" pitchFamily="18" charset="0"/>
                <a:cs typeface="Times New Roman" pitchFamily="18" charset="0"/>
              </a:rPr>
              <a:t>There is no deficiency checklist available in the medical records of the patients.</a:t>
            </a:r>
          </a:p>
          <a:p>
            <a:r>
              <a:rPr lang="en-IN" dirty="0" smtClean="0">
                <a:latin typeface="Times New Roman" pitchFamily="18" charset="0"/>
                <a:cs typeface="Times New Roman" pitchFamily="18" charset="0"/>
              </a:rPr>
              <a:t>Lack of storage space and there is no security for medical records stored.</a:t>
            </a:r>
          </a:p>
          <a:p>
            <a:r>
              <a:rPr lang="en-IN" dirty="0" smtClean="0">
                <a:latin typeface="Times New Roman" pitchFamily="18" charset="0"/>
                <a:cs typeface="Times New Roman" pitchFamily="18" charset="0"/>
              </a:rPr>
              <a:t>No documented SOP for the medical records department.</a:t>
            </a:r>
          </a:p>
          <a:p>
            <a:r>
              <a:rPr lang="en-IN" dirty="0" smtClean="0">
                <a:latin typeface="Times New Roman" pitchFamily="18" charset="0"/>
                <a:cs typeface="Times New Roman" pitchFamily="18" charset="0"/>
              </a:rPr>
              <a:t>There is no any coding</a:t>
            </a:r>
            <a:r>
              <a:rPr lang="en-IN" dirty="0" smtClean="0"/>
              <a:t>.</a:t>
            </a:r>
            <a:r>
              <a:rPr lang="en-IN" sz="3600" dirty="0" smtClean="0"/>
              <a:t> </a:t>
            </a:r>
          </a:p>
          <a:p>
            <a:endParaRPr lang="en-US" sz="3600" dirty="0" smtClean="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AMBULANCE</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661248"/>
          </a:xfrm>
        </p:spPr>
        <p:style>
          <a:lnRef idx="1">
            <a:schemeClr val="accent2"/>
          </a:lnRef>
          <a:fillRef idx="2">
            <a:schemeClr val="accent2"/>
          </a:fillRef>
          <a:effectRef idx="1">
            <a:schemeClr val="accent2"/>
          </a:effectRef>
          <a:fontRef idx="minor">
            <a:schemeClr val="dk1"/>
          </a:fontRef>
        </p:style>
        <p:txBody>
          <a:bodyPr>
            <a:normAutofit/>
          </a:bodyPr>
          <a:lstStyle/>
          <a:p>
            <a:pPr>
              <a:buNone/>
            </a:pPr>
            <a:r>
              <a:rPr lang="en-US" b="1" u="sng" dirty="0" smtClean="0">
                <a:latin typeface="Times New Roman" pitchFamily="18" charset="0"/>
                <a:cs typeface="Times New Roman" pitchFamily="18" charset="0"/>
              </a:rPr>
              <a:t>Identified Gaps</a:t>
            </a:r>
            <a:endParaRPr lang="en-US" u="sng" dirty="0" smtClean="0">
              <a:latin typeface="Times New Roman" pitchFamily="18" charset="0"/>
              <a:cs typeface="Times New Roman" pitchFamily="18" charset="0"/>
            </a:endParaRPr>
          </a:p>
          <a:p>
            <a:pPr algn="just"/>
            <a:r>
              <a:rPr lang="en-GB" dirty="0" smtClean="0">
                <a:latin typeface="Times New Roman" pitchFamily="18" charset="0"/>
                <a:cs typeface="Times New Roman" pitchFamily="18" charset="0"/>
              </a:rPr>
              <a:t>Checklist for essential equipments &amp; drugs not available.</a:t>
            </a:r>
            <a:endParaRPr lang="en-US" dirty="0" smtClean="0">
              <a:latin typeface="Times New Roman" pitchFamily="18" charset="0"/>
              <a:cs typeface="Times New Roman" pitchFamily="18" charset="0"/>
            </a:endParaRPr>
          </a:p>
          <a:p>
            <a:pPr lvl="0" algn="just"/>
            <a:r>
              <a:rPr lang="en-US" dirty="0" smtClean="0">
                <a:latin typeface="Times New Roman" pitchFamily="18" charset="0"/>
                <a:cs typeface="Times New Roman" pitchFamily="18" charset="0"/>
              </a:rPr>
              <a:t>Staff (Ambulance driver, staff nurses) is not trained in BLS.</a:t>
            </a:r>
          </a:p>
          <a:p>
            <a:pPr lvl="0" algn="just"/>
            <a:r>
              <a:rPr lang="en-US" dirty="0" smtClean="0">
                <a:latin typeface="Times New Roman" pitchFamily="18" charset="0"/>
                <a:cs typeface="Times New Roman" pitchFamily="18" charset="0"/>
              </a:rPr>
              <a:t>Monitoring of turnaround time for ambulance services not done.</a:t>
            </a: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C.S.S.D (CENTRAL STERILE SUPPLY DEPARTMENT)</a:t>
            </a:r>
            <a:endParaRPr lang="en-IN" sz="36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36512"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just">
              <a:buNone/>
            </a:pPr>
            <a:r>
              <a:rPr lang="en-US" b="1" u="sng" dirty="0" smtClean="0">
                <a:latin typeface="Times New Roman" pitchFamily="18" charset="0"/>
                <a:cs typeface="Times New Roman" pitchFamily="18" charset="0"/>
              </a:rPr>
              <a:t>Identified Gaps</a:t>
            </a:r>
          </a:p>
          <a:p>
            <a:pPr algn="just"/>
            <a:r>
              <a:rPr lang="en-US" dirty="0" smtClean="0">
                <a:latin typeface="Times New Roman" pitchFamily="18" charset="0"/>
                <a:cs typeface="Times New Roman" pitchFamily="18" charset="0"/>
              </a:rPr>
              <a:t>No zoning is present in TSSU</a:t>
            </a:r>
          </a:p>
          <a:p>
            <a:pPr algn="just"/>
            <a:r>
              <a:rPr lang="en-US" dirty="0" smtClean="0">
                <a:latin typeface="Times New Roman" pitchFamily="18" charset="0"/>
                <a:cs typeface="Times New Roman" pitchFamily="18" charset="0"/>
              </a:rPr>
              <a:t>Absolutely nil compliance </a:t>
            </a:r>
            <a:r>
              <a:rPr lang="en-US" dirty="0" err="1" smtClean="0">
                <a:latin typeface="Times New Roman" pitchFamily="18" charset="0"/>
                <a:cs typeface="Times New Roman" pitchFamily="18" charset="0"/>
              </a:rPr>
              <a:t>w.r.t</a:t>
            </a:r>
            <a:r>
              <a:rPr lang="en-US" dirty="0" smtClean="0">
                <a:latin typeface="Times New Roman" pitchFamily="18" charset="0"/>
                <a:cs typeface="Times New Roman" pitchFamily="18" charset="0"/>
              </a:rPr>
              <a:t> safe practice in terms of manpower, equipment, space, sterility and policies.</a:t>
            </a:r>
          </a:p>
          <a:p>
            <a:pPr lvl="0" algn="just"/>
            <a:r>
              <a:rPr lang="en-US" dirty="0" smtClean="0">
                <a:latin typeface="Times New Roman" pitchFamily="18" charset="0"/>
                <a:cs typeface="Times New Roman" pitchFamily="18" charset="0"/>
              </a:rPr>
              <a:t>There is no separate receiving area, packing, equipment and sterile store area</a:t>
            </a:r>
          </a:p>
          <a:p>
            <a:pPr algn="just"/>
            <a:r>
              <a:rPr lang="en-US" dirty="0" smtClean="0">
                <a:latin typeface="Times New Roman" pitchFamily="18" charset="0"/>
                <a:cs typeface="Times New Roman" pitchFamily="18" charset="0"/>
              </a:rPr>
              <a:t>Drainage is not proper</a:t>
            </a: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2"/>
          <p:cNvPicPr>
            <a:picLocks noChangeAspect="1" noChangeArrowheads="1"/>
          </p:cNvPicPr>
          <p:nvPr/>
        </p:nvPicPr>
        <p:blipFill>
          <a:blip r:embed="rId2" cstate="print"/>
          <a:srcRect/>
          <a:stretch>
            <a:fillRect/>
          </a:stretch>
        </p:blipFill>
        <p:spPr bwMode="auto">
          <a:xfrm>
            <a:off x="7775848" y="0"/>
            <a:ext cx="1368152" cy="1196752"/>
          </a:xfrm>
          <a:prstGeom prst="rect">
            <a:avLst/>
          </a:prstGeom>
          <a:noFill/>
          <a:ln w="9525">
            <a:noFill/>
            <a:miter lim="800000"/>
            <a:headEnd/>
            <a:tailEnd/>
          </a:ln>
        </p:spPr>
      </p:pic>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LABOUR ROOM</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just">
              <a:buNone/>
            </a:pPr>
            <a:r>
              <a:rPr lang="en-US" b="1" u="sng" dirty="0" smtClean="0">
                <a:latin typeface="Times New Roman" pitchFamily="18" charset="0"/>
                <a:cs typeface="Times New Roman" pitchFamily="18" charset="0"/>
              </a:rPr>
              <a:t>Identified Gaps</a:t>
            </a:r>
          </a:p>
          <a:p>
            <a:pPr algn="just"/>
            <a:r>
              <a:rPr lang="en-IN" sz="3600" dirty="0" smtClean="0">
                <a:latin typeface="Times New Roman" pitchFamily="18" charset="0"/>
                <a:cs typeface="Times New Roman" pitchFamily="18" charset="0"/>
              </a:rPr>
              <a:t>No elbow taps for wash basins in the labour room.</a:t>
            </a:r>
          </a:p>
          <a:p>
            <a:pPr algn="just"/>
            <a:r>
              <a:rPr lang="en-US" dirty="0" smtClean="0">
                <a:latin typeface="Times New Roman" pitchFamily="18" charset="0"/>
                <a:cs typeface="Times New Roman" pitchFamily="18" charset="0"/>
              </a:rPr>
              <a:t>No designated washing area for instruments.</a:t>
            </a:r>
          </a:p>
          <a:p>
            <a:pPr algn="just"/>
            <a:r>
              <a:rPr lang="en-US" dirty="0" smtClean="0">
                <a:latin typeface="Times New Roman" pitchFamily="18" charset="0"/>
                <a:cs typeface="Times New Roman" pitchFamily="18" charset="0"/>
              </a:rPr>
              <a:t>No signage is displayed for the scope of high risk obstetrics care</a:t>
            </a:r>
          </a:p>
          <a:p>
            <a:pPr algn="just"/>
            <a:r>
              <a:rPr lang="en-US" dirty="0" smtClean="0">
                <a:latin typeface="Times New Roman" pitchFamily="18" charset="0"/>
                <a:cs typeface="Times New Roman" pitchFamily="18" charset="0"/>
              </a:rPr>
              <a:t>No implementation has done of SOP for the department</a:t>
            </a: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lstStyle/>
          <a:p>
            <a:endParaRPr lang="en-IN" dirty="0"/>
          </a:p>
        </p:txBody>
      </p:sp>
      <p:sp>
        <p:nvSpPr>
          <p:cNvPr id="3" name="Content Placeholder 2"/>
          <p:cNvSpPr>
            <a:spLocks noGrp="1"/>
          </p:cNvSpPr>
          <p:nvPr>
            <p:ph idx="1"/>
          </p:nvPr>
        </p:nvSpPr>
        <p:spPr>
          <a:xfrm>
            <a:off x="0" y="1268760"/>
            <a:ext cx="9144000" cy="5616624"/>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endParaRPr lang="en-US" sz="4400" b="1" dirty="0" smtClean="0">
              <a:solidFill>
                <a:srgbClr val="0070C0"/>
              </a:solidFill>
              <a:latin typeface="Times New Roman" pitchFamily="18" charset="0"/>
              <a:cs typeface="Times New Roman" pitchFamily="18" charset="0"/>
            </a:endParaRPr>
          </a:p>
          <a:p>
            <a:pPr algn="ctr">
              <a:buNone/>
            </a:pPr>
            <a:endParaRPr lang="en-US" sz="4400" b="1" dirty="0" smtClean="0">
              <a:solidFill>
                <a:srgbClr val="0070C0"/>
              </a:solidFill>
              <a:latin typeface="Times New Roman" pitchFamily="18" charset="0"/>
              <a:cs typeface="Times New Roman" pitchFamily="18" charset="0"/>
            </a:endParaRPr>
          </a:p>
          <a:p>
            <a:pPr algn="ctr">
              <a:buNone/>
            </a:pPr>
            <a:r>
              <a:rPr lang="en-US" sz="4400" b="1" dirty="0" smtClean="0">
                <a:solidFill>
                  <a:srgbClr val="0070C0"/>
                </a:solidFill>
                <a:latin typeface="Times New Roman" pitchFamily="18" charset="0"/>
                <a:cs typeface="Times New Roman" pitchFamily="18" charset="0"/>
              </a:rPr>
              <a:t>SCOPE OF IMPROVEMENT AND RECOMMENDATIONS</a:t>
            </a:r>
            <a:endParaRPr lang="en-IN" sz="4400" dirty="0">
              <a:solidFill>
                <a:srgbClr val="0070C0"/>
              </a:solidFill>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OPD BLOCK AND FRONT OFFICE</a:t>
            </a:r>
            <a:endParaRPr lang="en-IN" sz="36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In OPD proper patient waiting and registration process needs to be established.</a:t>
            </a:r>
          </a:p>
          <a:p>
            <a:pPr algn="just"/>
            <a:r>
              <a:rPr lang="en-US" dirty="0" smtClean="0">
                <a:latin typeface="Times New Roman" pitchFamily="18" charset="0"/>
                <a:cs typeface="Times New Roman" pitchFamily="18" charset="0"/>
              </a:rPr>
              <a:t>Placement of directional boards, fire extinguishers, fixture and electric fitting and placement of enough number of wheelchairs and trolley for patient convenience. </a:t>
            </a:r>
          </a:p>
          <a:p>
            <a:pPr algn="just"/>
            <a:r>
              <a:rPr lang="en-US" dirty="0" smtClean="0">
                <a:latin typeface="Times New Roman" pitchFamily="18" charset="0"/>
                <a:cs typeface="Times New Roman" pitchFamily="18" charset="0"/>
              </a:rPr>
              <a:t>Signage needs to be displayed and patient has to be facilitated by the hospital staff</a:t>
            </a:r>
            <a:r>
              <a:rPr lang="en-US" dirty="0" smtClean="0">
                <a:latin typeface="Arial" pitchFamily="34" charset="0"/>
                <a:cs typeface="Arial" pitchFamily="34" charset="0"/>
              </a:rPr>
              <a:t>.</a:t>
            </a: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lstStyle/>
          <a:p>
            <a:r>
              <a:rPr lang="en-IN" sz="3600" b="1" dirty="0" smtClean="0">
                <a:solidFill>
                  <a:srgbClr val="0070C0"/>
                </a:solidFill>
                <a:latin typeface="Times New Roman" pitchFamily="18" charset="0"/>
                <a:cs typeface="Times New Roman" pitchFamily="18" charset="0"/>
              </a:rPr>
              <a:t>IPD</a:t>
            </a:r>
            <a:r>
              <a:rPr lang="en-IN" dirty="0" smtClean="0"/>
              <a:t> </a:t>
            </a:r>
            <a:endParaRPr lang="en-IN" dirty="0"/>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Establish fire exit plan on each floor. </a:t>
            </a:r>
          </a:p>
          <a:p>
            <a:pPr algn="just"/>
            <a:r>
              <a:rPr lang="en-US" dirty="0" smtClean="0">
                <a:latin typeface="Times New Roman" pitchFamily="18" charset="0"/>
                <a:cs typeface="Times New Roman" pitchFamily="18" charset="0"/>
              </a:rPr>
              <a:t>Place Signage for wet floor and directional board, room numbers.</a:t>
            </a:r>
            <a:r>
              <a:rPr lang="en-US" b="1" dirty="0" smtClean="0">
                <a:latin typeface="Times New Roman" pitchFamily="18" charset="0"/>
                <a:cs typeface="Times New Roman" pitchFamily="18" charset="0"/>
              </a:rPr>
              <a:t> </a:t>
            </a:r>
          </a:p>
          <a:p>
            <a:pPr algn="just"/>
            <a:r>
              <a:rPr lang="en-US" dirty="0" smtClean="0">
                <a:latin typeface="Times New Roman" pitchFamily="18" charset="0"/>
                <a:cs typeface="Times New Roman" pitchFamily="18" charset="0"/>
              </a:rPr>
              <a:t>Develop waiting area for attendants having a call system</a:t>
            </a:r>
            <a:r>
              <a:rPr lang="en-US" b="1"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Placement of hand grabs in toilets in view of vulnerable patients.</a:t>
            </a:r>
          </a:p>
          <a:p>
            <a:pPr algn="just"/>
            <a:r>
              <a:rPr lang="en-US" dirty="0" smtClean="0">
                <a:latin typeface="Times New Roman" pitchFamily="18" charset="0"/>
                <a:cs typeface="Times New Roman" pitchFamily="18" charset="0"/>
              </a:rPr>
              <a:t>Modify the doors of toilets to open it from outside.</a:t>
            </a:r>
            <a:endParaRPr lang="en-US"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INTERNSHIP</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661248"/>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r>
              <a:rPr lang="en-US" sz="3600" dirty="0" smtClean="0">
                <a:latin typeface="Times New Roman" pitchFamily="18" charset="0"/>
                <a:cs typeface="Times New Roman" pitchFamily="18" charset="0"/>
              </a:rPr>
              <a:t>Internship at</a:t>
            </a:r>
          </a:p>
          <a:p>
            <a:pPr algn="ctr">
              <a:buNone/>
            </a:pPr>
            <a:r>
              <a:rPr lang="en-US" sz="3600" dirty="0" smtClean="0">
                <a:latin typeface="Times New Roman" pitchFamily="18" charset="0"/>
                <a:cs typeface="Times New Roman" pitchFamily="18" charset="0"/>
              </a:rPr>
              <a:t>Octavo Solutions Pvt. Ltd.</a:t>
            </a:r>
          </a:p>
          <a:p>
            <a:endParaRPr lang="en-IN" dirty="0">
              <a:latin typeface="Times New Roman" pitchFamily="18" charset="0"/>
              <a:cs typeface="Times New Roman" pitchFamily="18" charset="0"/>
            </a:endParaRPr>
          </a:p>
        </p:txBody>
      </p:sp>
      <p:pic>
        <p:nvPicPr>
          <p:cNvPr id="4"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7812360" y="0"/>
            <a:ext cx="1368152" cy="11247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smtClean="0"/>
              <a:t/>
            </a:r>
            <a:br>
              <a:rPr lang="en-US" b="1" dirty="0" smtClean="0"/>
            </a:br>
            <a:r>
              <a:rPr lang="en-US" b="1" dirty="0" smtClean="0"/>
              <a:t/>
            </a:r>
            <a:br>
              <a:rPr lang="en-US" b="1" dirty="0" smtClean="0"/>
            </a:br>
            <a:r>
              <a:rPr lang="en-US" sz="4000" b="1" dirty="0" smtClean="0">
                <a:solidFill>
                  <a:srgbClr val="0070C0"/>
                </a:solidFill>
                <a:latin typeface="Times New Roman" pitchFamily="18" charset="0"/>
                <a:cs typeface="Times New Roman" pitchFamily="18" charset="0"/>
              </a:rPr>
              <a:t>CENTRAL STERILE SUPPLY DEPARTMENT</a:t>
            </a:r>
            <a:r>
              <a:rPr lang="en-US" b="1" dirty="0" smtClean="0">
                <a:solidFill>
                  <a:srgbClr val="0070C0"/>
                </a:solidFill>
                <a:latin typeface="Times New Roman" pitchFamily="18" charset="0"/>
                <a:cs typeface="Times New Roman" pitchFamily="18" charset="0"/>
              </a:rPr>
              <a:t>(CSSD</a:t>
            </a:r>
            <a:r>
              <a:rPr lang="en-US" dirty="0" smtClean="0">
                <a:solidFill>
                  <a:srgbClr val="0070C0"/>
                </a:solidFill>
              </a:rPr>
              <a:t>)</a:t>
            </a:r>
            <a:r>
              <a:rPr lang="en-US" dirty="0" smtClean="0"/>
              <a:t/>
            </a:r>
            <a:br>
              <a:rPr lang="en-US" dirty="0" smtClean="0"/>
            </a:br>
            <a:r>
              <a:rPr lang="en-US" dirty="0" smtClean="0"/>
              <a:t> </a:t>
            </a:r>
            <a:br>
              <a:rPr lang="en-US" dirty="0" smtClean="0"/>
            </a:br>
            <a:endParaRPr lang="en-IN" dirty="0"/>
          </a:p>
        </p:txBody>
      </p:sp>
      <p:sp>
        <p:nvSpPr>
          <p:cNvPr id="3" name="Content Placeholder 2"/>
          <p:cNvSpPr>
            <a:spLocks noGrp="1"/>
          </p:cNvSpPr>
          <p:nvPr>
            <p:ph idx="1"/>
          </p:nvPr>
        </p:nvSpPr>
        <p:spPr>
          <a:xfrm>
            <a:off x="0" y="1268760"/>
            <a:ext cx="9144000" cy="5616624"/>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latin typeface="Times New Roman" pitchFamily="18" charset="0"/>
                <a:cs typeface="Times New Roman" pitchFamily="18" charset="0"/>
              </a:rPr>
              <a:t>Current CSSD is not properly planned in the hospital. </a:t>
            </a:r>
          </a:p>
          <a:p>
            <a:pPr algn="just"/>
            <a:r>
              <a:rPr lang="en-US" dirty="0" smtClean="0">
                <a:latin typeface="Times New Roman" pitchFamily="18" charset="0"/>
                <a:cs typeface="Times New Roman" pitchFamily="18" charset="0"/>
              </a:rPr>
              <a:t>Hence a Central Sterile Supply Department with facility for un-sterile items receiving area, un-sterile items storage area, pack preparation area, washing area, sterilizing area, sterile packs storage area, trolley bay, issue window, staff change room.</a:t>
            </a:r>
          </a:p>
          <a:p>
            <a:pPr algn="just"/>
            <a:r>
              <a:rPr lang="en-US" dirty="0" smtClean="0">
                <a:latin typeface="Times New Roman" pitchFamily="18" charset="0"/>
                <a:cs typeface="Times New Roman" pitchFamily="18" charset="0"/>
              </a:rPr>
              <a:t>CSSD store is required in view of infection control activities and streamline the sterilization process.</a:t>
            </a: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Autofit/>
          </a:bodyPr>
          <a:lstStyle/>
          <a:p>
            <a:r>
              <a:rPr lang="en-US" sz="3600" b="1" dirty="0" smtClean="0">
                <a:solidFill>
                  <a:srgbClr val="0070C0"/>
                </a:solidFill>
                <a:latin typeface="Times New Roman" pitchFamily="18" charset="0"/>
                <a:cs typeface="Times New Roman" pitchFamily="18" charset="0"/>
              </a:rPr>
              <a:t>INTENSIVE CARE UNIT</a:t>
            </a:r>
            <a:endParaRPr lang="en-IN" sz="36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just"/>
            <a:r>
              <a:rPr lang="en-US" dirty="0" smtClean="0">
                <a:latin typeface="Times New Roman" pitchFamily="18" charset="0"/>
                <a:cs typeface="Times New Roman" pitchFamily="18" charset="0"/>
              </a:rPr>
              <a:t>The present available Intensive Care Unit space is not adequate, it is not properly ventilated, aseptic conditions are lacking, there is no utility rooms, no hand washing and toilet facilities etc. there is a need to establish Critical Care Unit in new casualty as soon as possible. Staff has to be trained for BLS.</a:t>
            </a:r>
          </a:p>
          <a:p>
            <a:pPr algn="just"/>
            <a:r>
              <a:rPr lang="en-US" dirty="0" smtClean="0">
                <a:latin typeface="Times New Roman" pitchFamily="18" charset="0"/>
                <a:cs typeface="Times New Roman" pitchFamily="18" charset="0"/>
              </a:rPr>
              <a:t>Proper documentation of manuals and policies needed. Noise level should be reduced by training staff.</a:t>
            </a:r>
          </a:p>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70C0"/>
                </a:solidFill>
                <a:latin typeface="Times New Roman" pitchFamily="18" charset="0"/>
                <a:cs typeface="Times New Roman" pitchFamily="18" charset="0"/>
              </a:rPr>
              <a:t>AMBULANCES</a:t>
            </a:r>
            <a:endParaRPr lang="en-IN" sz="36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just"/>
            <a:r>
              <a:rPr lang="en-US" dirty="0" smtClean="0">
                <a:solidFill>
                  <a:schemeClr val="tx1"/>
                </a:solidFill>
                <a:latin typeface="Times New Roman" pitchFamily="18" charset="0"/>
                <a:cs typeface="Times New Roman" pitchFamily="18" charset="0"/>
              </a:rPr>
              <a:t>Ambulances need to be modified BLS and ACLS. Drivers to undergo training in BLS and ACLS</a:t>
            </a:r>
          </a:p>
          <a:p>
            <a:pPr>
              <a:buNone/>
            </a:pP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lstStyle/>
          <a:p>
            <a:endParaRPr lang="en-IN" dirty="0"/>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p>
          <a:p>
            <a:pPr algn="ctr">
              <a:buNone/>
            </a:pPr>
            <a:endParaRPr lang="en-US" sz="3600" dirty="0" smtClean="0"/>
          </a:p>
          <a:p>
            <a:pPr algn="ctr">
              <a:buNone/>
            </a:pPr>
            <a:r>
              <a:rPr lang="en-US" b="1" dirty="0" smtClean="0">
                <a:solidFill>
                  <a:schemeClr val="accent3">
                    <a:lumMod val="75000"/>
                  </a:schemeClr>
                </a:solidFill>
                <a:latin typeface="Times New Roman" pitchFamily="18" charset="0"/>
                <a:ea typeface="Tahoma" pitchFamily="34" charset="0"/>
                <a:cs typeface="Times New Roman" pitchFamily="18" charset="0"/>
              </a:rPr>
              <a:t>GRAPHICAL  PRESENTATION &amp; INTER-PRETATION OF STANDARD</a:t>
            </a:r>
            <a:endParaRPr lang="en-IN" sz="2800" b="1" dirty="0">
              <a:solidFill>
                <a:schemeClr val="accent3">
                  <a:lumMod val="75000"/>
                </a:schemeClr>
              </a:solidFill>
              <a:latin typeface="Times New Roman" pitchFamily="18" charset="0"/>
              <a:ea typeface="Tahoma" pitchFamily="34"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Autofit/>
          </a:bodyPr>
          <a:lstStyle/>
          <a:p>
            <a:r>
              <a:rPr lang="en-IN" sz="3200" b="1" dirty="0" smtClean="0">
                <a:solidFill>
                  <a:srgbClr val="00B0F0"/>
                </a:solidFill>
                <a:latin typeface="Times New Roman" pitchFamily="18" charset="0"/>
                <a:cs typeface="Times New Roman" pitchFamily="18" charset="0"/>
              </a:rPr>
              <a:t> ACCESS, ASSESSMENT AND CONTINUITY OF CARE (AAC) </a:t>
            </a:r>
            <a:endParaRPr lang="en-IN" sz="32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fontScale="85000" lnSpcReduction="20000"/>
          </a:bodyPr>
          <a:lstStyle/>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600" dirty="0" smtClean="0">
              <a:latin typeface="Times New Roman" pitchFamily="18" charset="0"/>
              <a:cs typeface="Times New Roman" pitchFamily="18" charset="0"/>
            </a:endParaRPr>
          </a:p>
          <a:p>
            <a:pPr algn="just"/>
            <a:endParaRPr lang="en-US" sz="3500" dirty="0" smtClean="0">
              <a:latin typeface="Times New Roman" pitchFamily="18" charset="0"/>
              <a:cs typeface="Times New Roman" pitchFamily="18" charset="0"/>
            </a:endParaRPr>
          </a:p>
          <a:p>
            <a:pPr algn="just"/>
            <a:r>
              <a:rPr lang="en-US" sz="3500" dirty="0" smtClean="0">
                <a:latin typeface="Times New Roman" pitchFamily="18" charset="0"/>
                <a:cs typeface="Times New Roman" pitchFamily="18" charset="0"/>
              </a:rPr>
              <a:t>A score of 0, 5 or 10 is given against each objective element </a:t>
            </a:r>
            <a:r>
              <a:rPr lang="en-US" sz="3500" dirty="0" err="1" smtClean="0">
                <a:latin typeface="Times New Roman" pitchFamily="18" charset="0"/>
                <a:cs typeface="Times New Roman" pitchFamily="18" charset="0"/>
              </a:rPr>
              <a:t>i.e</a:t>
            </a:r>
            <a:r>
              <a:rPr lang="en-US" sz="3500" dirty="0" smtClean="0">
                <a:latin typeface="Times New Roman" pitchFamily="18" charset="0"/>
                <a:cs typeface="Times New Roman" pitchFamily="18" charset="0"/>
              </a:rPr>
              <a:t> </a:t>
            </a:r>
            <a:r>
              <a:rPr lang="en-IN" sz="3500" dirty="0" smtClean="0">
                <a:latin typeface="Times New Roman" pitchFamily="18" charset="0"/>
                <a:cs typeface="Times New Roman" pitchFamily="18" charset="0"/>
              </a:rPr>
              <a:t>Compliance to the requirement – 10, Partial compliance – 5, Non Compliance – 0  and Not applicable – NA.</a:t>
            </a:r>
            <a:r>
              <a:rPr lang="en-US" sz="3500" dirty="0" smtClean="0">
                <a:latin typeface="Times New Roman" pitchFamily="18" charset="0"/>
                <a:cs typeface="Times New Roman" pitchFamily="18" charset="0"/>
              </a:rPr>
              <a:t>Scoring </a:t>
            </a:r>
            <a:endParaRPr lang="en-IN" sz="3500" dirty="0">
              <a:latin typeface="Times New Roman" pitchFamily="18" charset="0"/>
              <a:cs typeface="Times New Roman" pitchFamily="18" charset="0"/>
            </a:endParaRPr>
          </a:p>
        </p:txBody>
      </p:sp>
      <p:graphicFrame>
        <p:nvGraphicFramePr>
          <p:cNvPr id="5" name="Chart 4"/>
          <p:cNvGraphicFramePr/>
          <p:nvPr/>
        </p:nvGraphicFramePr>
        <p:xfrm>
          <a:off x="0" y="1340768"/>
          <a:ext cx="9144000" cy="3096344"/>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B0F0"/>
                </a:solidFill>
                <a:latin typeface="Times New Roman" pitchFamily="18" charset="0"/>
                <a:cs typeface="Times New Roman" pitchFamily="18" charset="0"/>
              </a:rPr>
              <a:t>CARE OF PATIENTS (COP) </a:t>
            </a:r>
            <a:endParaRPr lang="en-IN"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661248"/>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251520" y="1628800"/>
          <a:ext cx="8712968" cy="4104456"/>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2800" b="1" dirty="0" smtClean="0">
                <a:solidFill>
                  <a:srgbClr val="00B0F0"/>
                </a:solidFill>
                <a:latin typeface="Times New Roman" pitchFamily="18" charset="0"/>
                <a:cs typeface="Times New Roman" pitchFamily="18" charset="0"/>
              </a:rPr>
              <a:t>MANAGEMENT OF MEDICATION (MOM) </a:t>
            </a:r>
            <a:endParaRPr lang="en-IN" sz="28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251520" y="1870166"/>
          <a:ext cx="8712968" cy="3791082"/>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2800" b="1" dirty="0" smtClean="0">
                <a:solidFill>
                  <a:srgbClr val="00B0F0"/>
                </a:solidFill>
                <a:latin typeface="Times New Roman" pitchFamily="18" charset="0"/>
                <a:cs typeface="Times New Roman" pitchFamily="18" charset="0"/>
              </a:rPr>
              <a:t>PATIENT RIGHTS AND EDUCATION (PRE) </a:t>
            </a:r>
            <a:endParaRPr lang="en-IN" sz="28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323528" y="1556792"/>
          <a:ext cx="8388424" cy="4248472"/>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B0F0"/>
                </a:solidFill>
                <a:latin typeface="Times New Roman" pitchFamily="18" charset="0"/>
                <a:cs typeface="Times New Roman" pitchFamily="18" charset="0"/>
              </a:rPr>
              <a:t>HOSPITAL INFECTION CONTROL (HIC) </a:t>
            </a:r>
            <a:endParaRPr lang="en-IN"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251520" y="1772816"/>
          <a:ext cx="8640960" cy="3744416"/>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fr-FR" sz="3200" b="1" dirty="0" smtClean="0">
                <a:solidFill>
                  <a:srgbClr val="00B0F0"/>
                </a:solidFill>
                <a:latin typeface="Times New Roman" pitchFamily="18" charset="0"/>
                <a:cs typeface="Times New Roman" pitchFamily="18" charset="0"/>
              </a:rPr>
              <a:t>CONTINUOUS QUALITY IMPROVEMENT (CQI) </a:t>
            </a:r>
            <a:endParaRPr lang="en-IN" sz="32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179512" y="2041071"/>
          <a:ext cx="8784976" cy="4052225"/>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US" sz="3600" b="1" dirty="0" smtClean="0">
                <a:solidFill>
                  <a:srgbClr val="000099"/>
                </a:solidFill>
                <a:latin typeface="Times New Roman" pitchFamily="18" charset="0"/>
                <a:cs typeface="Times New Roman" pitchFamily="18" charset="0"/>
              </a:rPr>
              <a:t>THE JOURNEY</a:t>
            </a:r>
            <a:endParaRPr lang="en-IN" sz="3600" dirty="0">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3312368"/>
          </a:xfrm>
        </p:spPr>
        <p:style>
          <a:lnRef idx="1">
            <a:schemeClr val="accent2"/>
          </a:lnRef>
          <a:fillRef idx="2">
            <a:schemeClr val="accent2"/>
          </a:fillRef>
          <a:effectRef idx="1">
            <a:schemeClr val="accent2"/>
          </a:effectRef>
          <a:fontRef idx="minor">
            <a:schemeClr val="dk1"/>
          </a:fontRef>
        </p:style>
        <p:txBody>
          <a:bodyPr>
            <a:normAutofit fontScale="47500" lnSpcReduction="20000"/>
          </a:bodyPr>
          <a:lstStyle/>
          <a:p>
            <a:pPr algn="just">
              <a:lnSpc>
                <a:spcPct val="120000"/>
              </a:lnSpc>
            </a:pPr>
            <a:r>
              <a:rPr lang="en-US" sz="3600" dirty="0" smtClean="0">
                <a:solidFill>
                  <a:schemeClr val="tx1"/>
                </a:solidFill>
                <a:latin typeface="Arial" charset="0"/>
              </a:rPr>
              <a:t>Every great journey starts with a single step. The same is true for </a:t>
            </a:r>
          </a:p>
          <a:p>
            <a:pPr algn="just">
              <a:lnSpc>
                <a:spcPct val="120000"/>
              </a:lnSpc>
            </a:pPr>
            <a:r>
              <a:rPr lang="en-US" sz="3600" i="1" dirty="0" smtClean="0">
                <a:solidFill>
                  <a:srgbClr val="006600"/>
                </a:solidFill>
                <a:latin typeface="Arial" charset="0"/>
              </a:rPr>
              <a:t>Octavo Solutions Pvt. Limited.</a:t>
            </a:r>
            <a:r>
              <a:rPr lang="en-US" sz="3600" dirty="0" smtClean="0">
                <a:solidFill>
                  <a:schemeClr val="accent2"/>
                </a:solidFill>
                <a:latin typeface="Arial" charset="0"/>
              </a:rPr>
              <a:t> </a:t>
            </a:r>
          </a:p>
          <a:p>
            <a:pPr algn="just">
              <a:lnSpc>
                <a:spcPct val="120000"/>
              </a:lnSpc>
            </a:pPr>
            <a:endParaRPr lang="en-US" sz="3600" dirty="0" smtClean="0">
              <a:solidFill>
                <a:schemeClr val="accent2"/>
              </a:solidFill>
              <a:latin typeface="Arial" charset="0"/>
            </a:endParaRPr>
          </a:p>
          <a:p>
            <a:pPr algn="just">
              <a:lnSpc>
                <a:spcPct val="120000"/>
              </a:lnSpc>
              <a:buFont typeface="Wingdings" pitchFamily="2" charset="2"/>
              <a:buChar char="§"/>
            </a:pPr>
            <a:r>
              <a:rPr lang="en-US" sz="3600" dirty="0" smtClean="0">
                <a:latin typeface="Arial" charset="0"/>
              </a:rPr>
              <a:t>Started operations in April, 2007</a:t>
            </a:r>
          </a:p>
          <a:p>
            <a:pPr algn="just">
              <a:lnSpc>
                <a:spcPct val="110000"/>
              </a:lnSpc>
            </a:pPr>
            <a:endParaRPr lang="en-US" sz="3600" dirty="0" smtClean="0">
              <a:latin typeface="Arial" charset="0"/>
            </a:endParaRPr>
          </a:p>
          <a:p>
            <a:pPr algn="just">
              <a:lnSpc>
                <a:spcPct val="120000"/>
              </a:lnSpc>
              <a:buFont typeface="Wingdings" pitchFamily="2" charset="2"/>
              <a:buChar char="§"/>
            </a:pPr>
            <a:r>
              <a:rPr lang="en-US" sz="3600" dirty="0" smtClean="0">
                <a:latin typeface="Arial" charset="0"/>
              </a:rPr>
              <a:t>Supported in its initiatives and efforts by experienced and reputed experts in field (like Architecture, Engineering, Public Health Experts, Bio-medical Engineering, Clinical Experts, Project Management, National and International Quality Gurus) </a:t>
            </a:r>
          </a:p>
          <a:p>
            <a:pPr algn="just">
              <a:lnSpc>
                <a:spcPct val="60000"/>
              </a:lnSpc>
            </a:pPr>
            <a:endParaRPr lang="en-US" sz="3600" dirty="0" smtClean="0">
              <a:solidFill>
                <a:schemeClr val="accent2"/>
              </a:solidFill>
              <a:latin typeface="Arial" charset="0"/>
            </a:endParaRPr>
          </a:p>
          <a:p>
            <a:pPr algn="ctr">
              <a:buNone/>
            </a:pPr>
            <a:r>
              <a:rPr lang="en-US" sz="3600" dirty="0" smtClean="0">
                <a:solidFill>
                  <a:schemeClr val="accent6">
                    <a:lumMod val="75000"/>
                  </a:schemeClr>
                </a:solidFill>
                <a:latin typeface="Times New Roman" pitchFamily="18" charset="0"/>
                <a:cs typeface="Times New Roman" pitchFamily="18" charset="0"/>
              </a:rPr>
              <a:t>  </a:t>
            </a: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
        <p:nvSpPr>
          <p:cNvPr id="5" name="WordArt 7"/>
          <p:cNvSpPr>
            <a:spLocks noChangeArrowheads="1" noChangeShapeType="1" noTextEdit="1"/>
          </p:cNvSpPr>
          <p:nvPr/>
        </p:nvSpPr>
        <p:spPr bwMode="auto">
          <a:xfrm>
            <a:off x="232792" y="4725144"/>
            <a:ext cx="4267200" cy="228600"/>
          </a:xfrm>
          <a:prstGeom prst="rect">
            <a:avLst/>
          </a:prstGeom>
        </p:spPr>
        <p:txBody>
          <a:bodyPr wrap="none" fromWordArt="1">
            <a:prstTxWarp prst="textPlain">
              <a:avLst>
                <a:gd name="adj" fmla="val 50000"/>
              </a:avLst>
            </a:prstTxWarp>
          </a:bodyPr>
          <a:lstStyle/>
          <a:p>
            <a:pPr algn="ctr"/>
            <a:r>
              <a:rPr lang="en-US" sz="1000" kern="10" dirty="0">
                <a:ln w="9525">
                  <a:noFill/>
                  <a:round/>
                  <a:headEnd/>
                  <a:tailEnd/>
                </a:ln>
                <a:solidFill>
                  <a:srgbClr val="800000"/>
                </a:solidFill>
                <a:latin typeface="Arial Black"/>
              </a:rPr>
              <a:t>FIRST ORGANIZATION TO BE REGISTERED WITH </a:t>
            </a:r>
            <a:r>
              <a:rPr lang="en-US" sz="1000" kern="10" dirty="0" smtClean="0">
                <a:ln w="9525">
                  <a:noFill/>
                  <a:round/>
                  <a:headEnd/>
                  <a:tailEnd/>
                </a:ln>
                <a:solidFill>
                  <a:srgbClr val="800000"/>
                </a:solidFill>
                <a:latin typeface="Arial Black"/>
              </a:rPr>
              <a:t>NABET(QCI</a:t>
            </a:r>
            <a:r>
              <a:rPr lang="en-US" sz="1000" kern="10" dirty="0">
                <a:ln w="9525">
                  <a:noFill/>
                  <a:round/>
                  <a:headEnd/>
                  <a:tailEnd/>
                </a:ln>
                <a:solidFill>
                  <a:srgbClr val="800000"/>
                </a:solidFill>
                <a:latin typeface="Arial Black"/>
              </a:rPr>
              <a:t>)</a:t>
            </a:r>
          </a:p>
        </p:txBody>
      </p:sp>
      <p:sp>
        <p:nvSpPr>
          <p:cNvPr id="6" name="Rectangle 5"/>
          <p:cNvSpPr/>
          <p:nvPr/>
        </p:nvSpPr>
        <p:spPr>
          <a:xfrm>
            <a:off x="5626073" y="4715852"/>
            <a:ext cx="3266407" cy="369332"/>
          </a:xfrm>
          <a:prstGeom prst="rect">
            <a:avLst/>
          </a:prstGeom>
        </p:spPr>
        <p:txBody>
          <a:bodyPr wrap="none">
            <a:spAutoFit/>
          </a:bodyPr>
          <a:lstStyle/>
          <a:p>
            <a:pPr algn="ctr"/>
            <a:r>
              <a:rPr lang="en-US" kern="10" dirty="0" smtClean="0">
                <a:ln w="9525">
                  <a:noFill/>
                  <a:round/>
                  <a:headEnd/>
                  <a:tailEnd/>
                </a:ln>
                <a:solidFill>
                  <a:srgbClr val="800000"/>
                </a:solidFill>
                <a:latin typeface="Arial Black"/>
              </a:rPr>
              <a:t>SE ASIA PARTNERS FOR</a:t>
            </a:r>
            <a:endParaRPr lang="en-US" kern="10" dirty="0">
              <a:ln w="9525">
                <a:noFill/>
                <a:round/>
                <a:headEnd/>
                <a:tailEnd/>
              </a:ln>
              <a:solidFill>
                <a:srgbClr val="800000"/>
              </a:solidFill>
              <a:latin typeface="Arial Black"/>
            </a:endParaRPr>
          </a:p>
        </p:txBody>
      </p:sp>
      <p:sp>
        <p:nvSpPr>
          <p:cNvPr id="7" name="Rectangle 6"/>
          <p:cNvSpPr/>
          <p:nvPr/>
        </p:nvSpPr>
        <p:spPr>
          <a:xfrm>
            <a:off x="251520" y="5435932"/>
            <a:ext cx="1067279" cy="369332"/>
          </a:xfrm>
          <a:prstGeom prst="rect">
            <a:avLst/>
          </a:prstGeom>
        </p:spPr>
        <p:txBody>
          <a:bodyPr wrap="none">
            <a:spAutoFit/>
          </a:bodyPr>
          <a:lstStyle/>
          <a:p>
            <a:pPr algn="ctr"/>
            <a:r>
              <a:rPr lang="en-US" kern="10" dirty="0" smtClean="0">
                <a:ln w="9525">
                  <a:noFill/>
                  <a:round/>
                  <a:headEnd/>
                  <a:tailEnd/>
                </a:ln>
                <a:solidFill>
                  <a:srgbClr val="008000"/>
                </a:solidFill>
                <a:latin typeface="Arial Black"/>
              </a:rPr>
              <a:t>NABET</a:t>
            </a:r>
            <a:endParaRPr lang="en-US" kern="10" dirty="0">
              <a:ln w="9525">
                <a:noFill/>
                <a:round/>
                <a:headEnd/>
                <a:tailEnd/>
              </a:ln>
              <a:solidFill>
                <a:srgbClr val="008000"/>
              </a:solidFill>
              <a:latin typeface="Arial Black"/>
            </a:endParaRPr>
          </a:p>
        </p:txBody>
      </p:sp>
      <p:pic>
        <p:nvPicPr>
          <p:cNvPr id="8" name="Picture 10" descr="NABET"/>
          <p:cNvPicPr>
            <a:picLocks noChangeAspect="1" noChangeArrowheads="1"/>
          </p:cNvPicPr>
          <p:nvPr/>
        </p:nvPicPr>
        <p:blipFill>
          <a:blip r:embed="rId2" cstate="print"/>
          <a:srcRect/>
          <a:stretch>
            <a:fillRect/>
          </a:stretch>
        </p:blipFill>
        <p:spPr bwMode="auto">
          <a:xfrm>
            <a:off x="2555776" y="5301208"/>
            <a:ext cx="908050" cy="990600"/>
          </a:xfrm>
          <a:prstGeom prst="rect">
            <a:avLst/>
          </a:prstGeom>
          <a:noFill/>
          <a:ln w="9525">
            <a:noFill/>
            <a:miter lim="800000"/>
            <a:headEnd/>
            <a:tailEnd/>
          </a:ln>
        </p:spPr>
      </p:pic>
      <p:pic>
        <p:nvPicPr>
          <p:cNvPr id="9" name="Picture 12" descr="ACHS"/>
          <p:cNvPicPr>
            <a:picLocks noChangeAspect="1" noChangeArrowheads="1"/>
          </p:cNvPicPr>
          <p:nvPr/>
        </p:nvPicPr>
        <p:blipFill>
          <a:blip r:embed="rId3" cstate="print"/>
          <a:srcRect/>
          <a:stretch>
            <a:fillRect/>
          </a:stretch>
        </p:blipFill>
        <p:spPr bwMode="auto">
          <a:xfrm>
            <a:off x="6660232" y="5157192"/>
            <a:ext cx="1752600" cy="1163638"/>
          </a:xfrm>
          <a:prstGeom prst="rect">
            <a:avLst/>
          </a:prstGeom>
          <a:noFill/>
          <a:ln w="9525">
            <a:noFill/>
            <a:miter lim="800000"/>
            <a:headEnd/>
            <a:tailEnd/>
          </a:ln>
        </p:spPr>
      </p:pic>
      <p:sp>
        <p:nvSpPr>
          <p:cNvPr id="11" name="Rectangle 10"/>
          <p:cNvSpPr/>
          <p:nvPr/>
        </p:nvSpPr>
        <p:spPr>
          <a:xfrm>
            <a:off x="107504" y="6525344"/>
            <a:ext cx="7848872" cy="307777"/>
          </a:xfrm>
          <a:prstGeom prst="rect">
            <a:avLst/>
          </a:prstGeom>
        </p:spPr>
        <p:txBody>
          <a:bodyPr wrap="square">
            <a:spAutoFit/>
          </a:bodyPr>
          <a:lstStyle/>
          <a:p>
            <a:r>
              <a:rPr lang="en-US" sz="1400" kern="10" dirty="0" smtClean="0">
                <a:ln w="9525">
                  <a:noFill/>
                  <a:round/>
                  <a:headEnd/>
                  <a:tailEnd/>
                </a:ln>
                <a:solidFill>
                  <a:schemeClr val="tx2"/>
                </a:solidFill>
                <a:latin typeface="Arial Black"/>
              </a:rPr>
              <a:t>NATIONAL ACCREDITATION BOARD FOR EDUCATION &amp; TRAINING (NABET)</a:t>
            </a:r>
            <a:endParaRPr lang="en-IN" sz="1400" dirty="0"/>
          </a:p>
        </p:txBody>
      </p:sp>
      <p:pic>
        <p:nvPicPr>
          <p:cNvPr id="10" name="Picture 2"/>
          <p:cNvPicPr>
            <a:picLocks noChangeAspect="1" noChangeArrowheads="1"/>
          </p:cNvPicPr>
          <p:nvPr/>
        </p:nvPicPr>
        <p:blipFill>
          <a:blip r:embed="rId4" cstate="print"/>
          <a:srcRect/>
          <a:stretch>
            <a:fillRect/>
          </a:stretch>
        </p:blipFill>
        <p:spPr bwMode="auto">
          <a:xfrm>
            <a:off x="7775848" y="0"/>
            <a:ext cx="1368152" cy="1124744"/>
          </a:xfrm>
          <a:prstGeom prst="rect">
            <a:avLst/>
          </a:prstGeom>
          <a:noFill/>
          <a:ln w="9525">
            <a:noFill/>
            <a:miter lim="800000"/>
            <a:headEnd/>
            <a:tailEnd/>
          </a:ln>
        </p:spPr>
      </p:pic>
      <p:pic>
        <p:nvPicPr>
          <p:cNvPr id="12" name="Picture 7"/>
          <p:cNvPicPr>
            <a:picLocks noChangeAspect="1" noChangeArrowheads="1"/>
          </p:cNvPicPr>
          <p:nvPr/>
        </p:nvPicPr>
        <p:blipFill>
          <a:blip r:embed="rId5" cstate="print"/>
          <a:srcRect/>
          <a:stretch>
            <a:fillRect/>
          </a:stretch>
        </p:blipFill>
        <p:spPr bwMode="auto">
          <a:xfrm>
            <a:off x="0" y="0"/>
            <a:ext cx="1403648" cy="12241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B0F0"/>
                </a:solidFill>
                <a:latin typeface="Times New Roman" pitchFamily="18" charset="0"/>
                <a:cs typeface="Times New Roman" pitchFamily="18" charset="0"/>
              </a:rPr>
              <a:t>RESPONSIBILITIES OF MANAGEMENT (ROM) </a:t>
            </a:r>
            <a:endParaRPr lang="en-IN"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179512" y="1959428"/>
          <a:ext cx="8712968" cy="3773828"/>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B0F0"/>
                </a:solidFill>
                <a:latin typeface="Times New Roman" pitchFamily="18" charset="0"/>
                <a:cs typeface="Times New Roman" pitchFamily="18" charset="0"/>
              </a:rPr>
              <a:t>FACILITY MANAGEMENT AND SAFETY (FMS) </a:t>
            </a:r>
            <a:endParaRPr lang="en-IN"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179512" y="1700808"/>
          <a:ext cx="8784976" cy="39604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0160"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2700" b="1" dirty="0" smtClean="0">
                <a:solidFill>
                  <a:srgbClr val="00B0F0"/>
                </a:solidFill>
                <a:latin typeface="Times New Roman" pitchFamily="18" charset="0"/>
                <a:cs typeface="Times New Roman" pitchFamily="18" charset="0"/>
              </a:rPr>
              <a:t>HUMAN RESOURCE MANAGEMENT (HRM) </a:t>
            </a:r>
            <a:endParaRPr lang="en-IN" sz="27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179512" y="1772816"/>
          <a:ext cx="8784976" cy="3888432"/>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IN" sz="3600" b="1" dirty="0" smtClean="0">
                <a:solidFill>
                  <a:srgbClr val="00B0F0"/>
                </a:solidFill>
                <a:latin typeface="Times New Roman" pitchFamily="18" charset="0"/>
                <a:cs typeface="Times New Roman" pitchFamily="18" charset="0"/>
              </a:rPr>
              <a:t>INFORMATION MANAGEMENT SYSTEM (IMS) </a:t>
            </a:r>
            <a:endParaRPr lang="en-IN"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179512" y="2041071"/>
          <a:ext cx="8784976" cy="3764193"/>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B0F0"/>
                </a:solidFill>
                <a:latin typeface="Times New Roman" pitchFamily="18" charset="0"/>
                <a:cs typeface="Times New Roman" pitchFamily="18" charset="0"/>
              </a:rPr>
              <a:t>OVER ALL AVERAGE SCORE  OF CHAPTERS </a:t>
            </a:r>
            <a:endParaRPr lang="en-IN"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graphicFrame>
        <p:nvGraphicFramePr>
          <p:cNvPr id="5" name="Chart 4"/>
          <p:cNvGraphicFramePr/>
          <p:nvPr/>
        </p:nvGraphicFramePr>
        <p:xfrm>
          <a:off x="0" y="1484784"/>
          <a:ext cx="9144000" cy="3816424"/>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7"/>
          <p:cNvPicPr>
            <a:picLocks noChangeAspect="1" noChangeArrowheads="1"/>
          </p:cNvPicPr>
          <p:nvPr/>
        </p:nvPicPr>
        <p:blipFill>
          <a:blip r:embed="rId3" cstate="print"/>
          <a:srcRect/>
          <a:stretch>
            <a:fillRect/>
          </a:stretch>
        </p:blipFill>
        <p:spPr bwMode="auto">
          <a:xfrm>
            <a:off x="0" y="0"/>
            <a:ext cx="1403648" cy="1224136"/>
          </a:xfrm>
          <a:prstGeom prst="rect">
            <a:avLst/>
          </a:prstGeom>
          <a:noFill/>
          <a:ln w="9525">
            <a:noFill/>
            <a:miter lim="800000"/>
            <a:headEnd/>
            <a:tailEnd/>
          </a:ln>
        </p:spPr>
      </p:pic>
      <p:pic>
        <p:nvPicPr>
          <p:cNvPr id="7" name="Picture 2"/>
          <p:cNvPicPr>
            <a:picLocks noChangeAspect="1" noChangeArrowheads="1"/>
          </p:cNvPicPr>
          <p:nvPr/>
        </p:nvPicPr>
        <p:blipFill>
          <a:blip r:embed="rId4"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444208"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FINDINGS</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36512" y="1196752"/>
            <a:ext cx="9144000" cy="5661248"/>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lvl="0" algn="just"/>
            <a:r>
              <a:rPr lang="en-IN" sz="2800" dirty="0" smtClean="0">
                <a:latin typeface="Times New Roman" pitchFamily="18" charset="0"/>
                <a:cs typeface="Times New Roman" pitchFamily="18" charset="0"/>
              </a:rPr>
              <a:t>No standard is having more then two zeros</a:t>
            </a:r>
          </a:p>
          <a:p>
            <a:pPr algn="just"/>
            <a:r>
              <a:rPr lang="en-IN" sz="2800" dirty="0" smtClean="0">
                <a:latin typeface="Times New Roman" pitchFamily="18" charset="0"/>
                <a:cs typeface="Times New Roman" pitchFamily="18" charset="0"/>
              </a:rPr>
              <a:t>There is only one chapter i.e. CQI5 having average score less then 5.</a:t>
            </a:r>
          </a:p>
          <a:p>
            <a:pPr algn="just"/>
            <a:r>
              <a:rPr lang="en-IN" sz="2800" dirty="0" smtClean="0">
                <a:latin typeface="Times New Roman" pitchFamily="18" charset="0"/>
                <a:cs typeface="Times New Roman" pitchFamily="18" charset="0"/>
              </a:rPr>
              <a:t>There is no individual chapter having average score less then 6.</a:t>
            </a:r>
          </a:p>
          <a:p>
            <a:pPr algn="just"/>
            <a:r>
              <a:rPr lang="en-IN" sz="2800" dirty="0" smtClean="0">
                <a:latin typeface="Times New Roman" pitchFamily="18" charset="0"/>
                <a:cs typeface="Times New Roman" pitchFamily="18" charset="0"/>
              </a:rPr>
              <a:t>The fourth criteria we find that overall average of all the standards meets the criteria as it is greater than 6. </a:t>
            </a:r>
          </a:p>
          <a:p>
            <a:pPr algn="just"/>
            <a:r>
              <a:rPr lang="en-IN" sz="2800" dirty="0" smtClean="0">
                <a:latin typeface="Times New Roman" pitchFamily="18" charset="0"/>
                <a:cs typeface="Times New Roman" pitchFamily="18" charset="0"/>
              </a:rPr>
              <a:t>With the above analysis it is clear that the hospital is partially fulfilling the pre-accreditation progressive level criteria.</a:t>
            </a:r>
          </a:p>
          <a:p>
            <a:pPr algn="just">
              <a:buNone/>
            </a:pPr>
            <a:endParaRPr lang="en-IN" sz="3500" dirty="0" smtClean="0">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CONCLUSION</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normAutofit/>
          </a:bodyPr>
          <a:lstStyle/>
          <a:p>
            <a:pPr algn="just"/>
            <a:endParaRPr lang="en-US" sz="2800"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There are major gaps in the implementation part as the documentation work has been done up to some extent</a:t>
            </a:r>
            <a:r>
              <a:rPr lang="en-US" sz="3600" dirty="0" smtClean="0">
                <a:latin typeface="Times New Roman" pitchFamily="18" charset="0"/>
                <a:cs typeface="Times New Roman" pitchFamily="18" charset="0"/>
              </a:rPr>
              <a:t>.</a:t>
            </a:r>
          </a:p>
          <a:p>
            <a:pPr algn="just"/>
            <a:r>
              <a:rPr lang="en-US" dirty="0" smtClean="0">
                <a:latin typeface="Times New Roman" pitchFamily="18" charset="0"/>
                <a:cs typeface="Times New Roman" pitchFamily="18" charset="0"/>
              </a:rPr>
              <a:t>Hospital is presently prepared for pre assessment progressive level and requires great effort and focus on the weak points so as to cover the gaps and to be prepared for getting NABH accreditation.</a:t>
            </a: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372200" cy="1268760"/>
          </a:xfrm>
        </p:spPr>
        <p:style>
          <a:lnRef idx="1">
            <a:schemeClr val="accent4"/>
          </a:lnRef>
          <a:fillRef idx="2">
            <a:schemeClr val="accent4"/>
          </a:fillRef>
          <a:effectRef idx="1">
            <a:schemeClr val="accent4"/>
          </a:effectRef>
          <a:fontRef idx="minor">
            <a:schemeClr val="dk1"/>
          </a:fontRef>
        </p:style>
        <p:txBody>
          <a:bodyPr>
            <a:normAutofit/>
          </a:bodyPr>
          <a:lstStyle/>
          <a:p>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268760"/>
            <a:ext cx="9144000" cy="55892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r>
              <a:rPr lang="en-US" sz="8000" dirty="0" smtClean="0">
                <a:solidFill>
                  <a:schemeClr val="accent6">
                    <a:lumMod val="75000"/>
                  </a:schemeClr>
                </a:solidFill>
                <a:latin typeface="Times New Roman" pitchFamily="18" charset="0"/>
                <a:cs typeface="Times New Roman" pitchFamily="18" charset="0"/>
              </a:rPr>
              <a:t>THANKS</a:t>
            </a:r>
          </a:p>
          <a:p>
            <a:pPr algn="ctr">
              <a:buNone/>
            </a:pPr>
            <a:r>
              <a:rPr lang="en-US" sz="7200" dirty="0" smtClean="0">
                <a:solidFill>
                  <a:schemeClr val="accent6">
                    <a:lumMod val="75000"/>
                  </a:schemeClr>
                </a:solidFill>
                <a:latin typeface="Times New Roman" pitchFamily="18" charset="0"/>
                <a:cs typeface="Times New Roman" pitchFamily="18" charset="0"/>
              </a:rPr>
              <a:t>IIHMR, NEW DELHI </a:t>
            </a:r>
          </a:p>
          <a:p>
            <a:pPr>
              <a:buNone/>
            </a:pP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2800" b="1" dirty="0" smtClean="0">
                <a:solidFill>
                  <a:srgbClr val="0000FF"/>
                </a:solidFill>
                <a:latin typeface="Times New Roman" pitchFamily="18" charset="0"/>
                <a:cs typeface="Times New Roman" pitchFamily="18" charset="0"/>
              </a:rPr>
              <a:t/>
            </a:r>
            <a:br>
              <a:rPr lang="en-US" sz="2800" b="1" dirty="0" smtClean="0">
                <a:solidFill>
                  <a:srgbClr val="0000FF"/>
                </a:solidFill>
                <a:latin typeface="Times New Roman" pitchFamily="18" charset="0"/>
                <a:cs typeface="Times New Roman" pitchFamily="18" charset="0"/>
              </a:rPr>
            </a:br>
            <a:r>
              <a:rPr lang="en-US" sz="3600" b="1" dirty="0" smtClean="0">
                <a:solidFill>
                  <a:srgbClr val="0000FF"/>
                </a:solidFill>
                <a:latin typeface="Times New Roman" pitchFamily="18" charset="0"/>
                <a:cs typeface="Times New Roman" pitchFamily="18" charset="0"/>
              </a:rPr>
              <a:t>QUALITY &amp; ACCREDITATION</a:t>
            </a:r>
            <a:br>
              <a:rPr lang="en-US" sz="3600" b="1" dirty="0" smtClean="0">
                <a:solidFill>
                  <a:srgbClr val="0000FF"/>
                </a:solidFill>
                <a:latin typeface="Times New Roman" pitchFamily="18" charset="0"/>
                <a:cs typeface="Times New Roman" pitchFamily="18" charset="0"/>
              </a:rPr>
            </a:br>
            <a:r>
              <a:rPr lang="en-US" sz="3600" b="1" dirty="0" smtClean="0">
                <a:solidFill>
                  <a:srgbClr val="0000FF"/>
                </a:solidFill>
                <a:latin typeface="Times New Roman" pitchFamily="18" charset="0"/>
                <a:cs typeface="Times New Roman" pitchFamily="18" charset="0"/>
              </a:rPr>
              <a:t>    OUR VISION</a:t>
            </a:r>
            <a:r>
              <a:rPr lang="en-US" b="1" dirty="0" smtClean="0">
                <a:solidFill>
                  <a:srgbClr val="0000FF"/>
                </a:solidFill>
                <a:latin typeface="Times New Roman" pitchFamily="18" charset="0"/>
                <a:cs typeface="Times New Roman" pitchFamily="18" charset="0"/>
              </a:rPr>
              <a:t/>
            </a:r>
            <a:br>
              <a:rPr lang="en-US" b="1" dirty="0" smtClean="0">
                <a:solidFill>
                  <a:srgbClr val="0000FF"/>
                </a:solidFill>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760640"/>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GB" sz="3600" b="1" dirty="0" smtClean="0">
              <a:solidFill>
                <a:schemeClr val="tx1"/>
              </a:solidFill>
              <a:latin typeface="Arial"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sp>
        <p:nvSpPr>
          <p:cNvPr id="5" name="Text Box 7"/>
          <p:cNvSpPr txBox="1">
            <a:spLocks noChangeArrowheads="1"/>
          </p:cNvSpPr>
          <p:nvPr/>
        </p:nvSpPr>
        <p:spPr bwMode="auto">
          <a:xfrm>
            <a:off x="323528" y="1628800"/>
            <a:ext cx="2304256" cy="576064"/>
          </a:xfrm>
          <a:prstGeom prst="rect">
            <a:avLst/>
          </a:prstGeom>
          <a:solidFill>
            <a:schemeClr val="tx1"/>
          </a:solidFill>
          <a:ln w="9525">
            <a:noFill/>
            <a:miter lim="800000"/>
            <a:headEnd/>
            <a:tailEnd/>
          </a:ln>
        </p:spPr>
        <p:txBody>
          <a:bodyPr wrap="none" anchor="ctr" anchorCtr="1"/>
          <a:lstStyle/>
          <a:p>
            <a:pPr eaLnBrk="1" hangingPunct="1"/>
            <a:r>
              <a:rPr lang="en-US" b="1" dirty="0">
                <a:solidFill>
                  <a:schemeClr val="bg1"/>
                </a:solidFill>
                <a:latin typeface="Arial" charset="0"/>
                <a:cs typeface="Times New Roman" pitchFamily="18" charset="0"/>
              </a:rPr>
              <a:t>OUR MISSION</a:t>
            </a:r>
            <a:endParaRPr lang="en-GB" b="1" dirty="0">
              <a:solidFill>
                <a:schemeClr val="bg1"/>
              </a:solidFill>
              <a:latin typeface="Arial" charset="0"/>
              <a:cs typeface="Times New Roman" pitchFamily="18" charset="0"/>
            </a:endParaRPr>
          </a:p>
        </p:txBody>
      </p:sp>
      <p:sp>
        <p:nvSpPr>
          <p:cNvPr id="6" name="Text Box 8"/>
          <p:cNvSpPr txBox="1">
            <a:spLocks noChangeArrowheads="1"/>
          </p:cNvSpPr>
          <p:nvPr/>
        </p:nvSpPr>
        <p:spPr bwMode="auto">
          <a:xfrm>
            <a:off x="323528" y="2300064"/>
            <a:ext cx="2304256" cy="3505200"/>
          </a:xfrm>
          <a:prstGeom prst="rect">
            <a:avLst/>
          </a:prstGeom>
          <a:solidFill>
            <a:srgbClr val="33CCCC"/>
          </a:solidFill>
          <a:ln w="9525">
            <a:noFill/>
            <a:miter lim="800000"/>
            <a:headEnd/>
            <a:tailEnd/>
          </a:ln>
        </p:spPr>
        <p:txBody>
          <a:bodyPr/>
          <a:lstStyle/>
          <a:p>
            <a:pPr eaLnBrk="1" hangingPunct="1">
              <a:lnSpc>
                <a:spcPct val="130000"/>
              </a:lnSpc>
              <a:buFont typeface="Arial" pitchFamily="34" charset="0"/>
              <a:buChar char="•"/>
            </a:pPr>
            <a:r>
              <a:rPr lang="en-US" altLang="zh-CN" b="1" dirty="0">
                <a:latin typeface="Times New Roman" pitchFamily="18" charset="0"/>
                <a:ea typeface="宋体" pitchFamily="2" charset="-122"/>
                <a:cs typeface="Times New Roman" pitchFamily="18" charset="0"/>
              </a:rPr>
              <a:t>To become the Leader in Healthcare Consulting in India by providing value for money, effective, efficient solutions and hands on support. </a:t>
            </a:r>
            <a:endParaRPr lang="en-GB" b="1" dirty="0">
              <a:latin typeface="Times New Roman" pitchFamily="18" charset="0"/>
              <a:cs typeface="Times New Roman" pitchFamily="18" charset="0"/>
            </a:endParaRPr>
          </a:p>
        </p:txBody>
      </p:sp>
      <p:sp>
        <p:nvSpPr>
          <p:cNvPr id="8" name="Text Box 9"/>
          <p:cNvSpPr txBox="1">
            <a:spLocks noChangeArrowheads="1"/>
          </p:cNvSpPr>
          <p:nvPr/>
        </p:nvSpPr>
        <p:spPr bwMode="auto">
          <a:xfrm>
            <a:off x="2824336" y="1628800"/>
            <a:ext cx="2899792" cy="576064"/>
          </a:xfrm>
          <a:prstGeom prst="rect">
            <a:avLst/>
          </a:prstGeom>
          <a:solidFill>
            <a:schemeClr val="tx1"/>
          </a:solidFill>
          <a:ln w="9525">
            <a:noFill/>
            <a:miter lim="800000"/>
            <a:headEnd/>
            <a:tailEnd/>
          </a:ln>
        </p:spPr>
        <p:txBody>
          <a:bodyPr wrap="none" anchor="ctr" anchorCtr="1"/>
          <a:lstStyle/>
          <a:p>
            <a:pPr eaLnBrk="1" hangingPunct="1"/>
            <a:r>
              <a:rPr lang="en-US" b="1" dirty="0">
                <a:solidFill>
                  <a:schemeClr val="bg1"/>
                </a:solidFill>
                <a:latin typeface="Arial" charset="0"/>
                <a:cs typeface="Times New Roman" pitchFamily="18" charset="0"/>
              </a:rPr>
              <a:t>GUIDING PRINCIPLES</a:t>
            </a:r>
            <a:endParaRPr lang="en-GB" b="1" dirty="0">
              <a:solidFill>
                <a:schemeClr val="bg1"/>
              </a:solidFill>
              <a:latin typeface="Arial" charset="0"/>
              <a:cs typeface="Times New Roman" pitchFamily="18" charset="0"/>
            </a:endParaRPr>
          </a:p>
        </p:txBody>
      </p:sp>
      <p:sp>
        <p:nvSpPr>
          <p:cNvPr id="9" name="Text Box 10"/>
          <p:cNvSpPr txBox="1">
            <a:spLocks noChangeArrowheads="1"/>
          </p:cNvSpPr>
          <p:nvPr/>
        </p:nvSpPr>
        <p:spPr bwMode="auto">
          <a:xfrm>
            <a:off x="2832720" y="2300064"/>
            <a:ext cx="2891408" cy="3433192"/>
          </a:xfrm>
          <a:prstGeom prst="rect">
            <a:avLst/>
          </a:prstGeom>
          <a:solidFill>
            <a:srgbClr val="33CCCC"/>
          </a:solidFill>
          <a:ln w="9525">
            <a:noFill/>
            <a:miter lim="800000"/>
            <a:headEnd/>
            <a:tailEnd/>
          </a:ln>
        </p:spPr>
        <p:txBody>
          <a:bodyPr/>
          <a:lstStyle/>
          <a:p>
            <a:pPr marL="177800" indent="-177800" algn="just">
              <a:lnSpc>
                <a:spcPct val="90000"/>
              </a:lnSpc>
              <a:buFontTx/>
              <a:buChar char="•"/>
              <a:tabLst>
                <a:tab pos="520700" algn="l"/>
                <a:tab pos="685800" algn="l"/>
              </a:tabLst>
            </a:pPr>
            <a:r>
              <a:rPr lang="en-US" sz="1600" b="1" dirty="0">
                <a:latin typeface="Times New Roman" pitchFamily="18" charset="0"/>
                <a:cs typeface="Times New Roman" pitchFamily="18" charset="0"/>
              </a:rPr>
              <a:t>Customized Approach</a:t>
            </a:r>
          </a:p>
          <a:p>
            <a:pPr marL="177800" indent="-177800" algn="just">
              <a:lnSpc>
                <a:spcPct val="90000"/>
              </a:lnSpc>
              <a:tabLst>
                <a:tab pos="520700" algn="l"/>
                <a:tab pos="685800" algn="l"/>
              </a:tabLst>
            </a:pPr>
            <a:endParaRPr lang="en-US" sz="1600" b="1" dirty="0">
              <a:latin typeface="Times New Roman" pitchFamily="18" charset="0"/>
              <a:cs typeface="Times New Roman" pitchFamily="18" charset="0"/>
            </a:endParaRPr>
          </a:p>
          <a:p>
            <a:pPr marL="177800" indent="-177800" algn="just">
              <a:lnSpc>
                <a:spcPct val="90000"/>
              </a:lnSpc>
              <a:buFontTx/>
              <a:buChar char="•"/>
              <a:tabLst>
                <a:tab pos="520700" algn="l"/>
                <a:tab pos="685800" algn="l"/>
              </a:tabLst>
            </a:pPr>
            <a:r>
              <a:rPr lang="en-US" sz="1600" b="1" dirty="0">
                <a:latin typeface="Times New Roman" pitchFamily="18" charset="0"/>
                <a:cs typeface="Times New Roman" pitchFamily="18" charset="0"/>
              </a:rPr>
              <a:t>Quality is a core value</a:t>
            </a:r>
          </a:p>
          <a:p>
            <a:pPr marL="177800" indent="-177800" algn="just">
              <a:lnSpc>
                <a:spcPct val="90000"/>
              </a:lnSpc>
              <a:tabLst>
                <a:tab pos="520700" algn="l"/>
                <a:tab pos="685800" algn="l"/>
              </a:tabLst>
            </a:pPr>
            <a:endParaRPr lang="en-US" sz="1600" b="1" dirty="0">
              <a:latin typeface="Times New Roman" pitchFamily="18" charset="0"/>
              <a:cs typeface="Times New Roman" pitchFamily="18" charset="0"/>
            </a:endParaRPr>
          </a:p>
          <a:p>
            <a:pPr marL="177800" indent="-177800" algn="just">
              <a:lnSpc>
                <a:spcPct val="90000"/>
              </a:lnSpc>
              <a:buFontTx/>
              <a:buChar char="•"/>
              <a:tabLst>
                <a:tab pos="520700" algn="l"/>
                <a:tab pos="685800" algn="l"/>
              </a:tabLst>
            </a:pPr>
            <a:r>
              <a:rPr lang="en-US" sz="1600" b="1" dirty="0">
                <a:latin typeface="Times New Roman" pitchFamily="18" charset="0"/>
                <a:cs typeface="Times New Roman" pitchFamily="18" charset="0"/>
              </a:rPr>
              <a:t>Partnership in the  journey to excellence</a:t>
            </a:r>
          </a:p>
          <a:p>
            <a:pPr marL="177800" indent="-177800" algn="just">
              <a:lnSpc>
                <a:spcPct val="90000"/>
              </a:lnSpc>
              <a:tabLst>
                <a:tab pos="520700" algn="l"/>
                <a:tab pos="685800" algn="l"/>
              </a:tabLst>
            </a:pPr>
            <a:endParaRPr lang="en-US" sz="1600" b="1" dirty="0">
              <a:latin typeface="Times New Roman" pitchFamily="18" charset="0"/>
              <a:cs typeface="Times New Roman" pitchFamily="18" charset="0"/>
            </a:endParaRPr>
          </a:p>
          <a:p>
            <a:pPr marL="177800" indent="-177800" algn="just">
              <a:lnSpc>
                <a:spcPct val="90000"/>
              </a:lnSpc>
              <a:buFontTx/>
              <a:buChar char="•"/>
              <a:tabLst>
                <a:tab pos="520700" algn="l"/>
                <a:tab pos="685800" algn="l"/>
              </a:tabLst>
            </a:pPr>
            <a:r>
              <a:rPr lang="en-US" sz="1600" b="1" dirty="0">
                <a:latin typeface="Times New Roman" pitchFamily="18" charset="0"/>
                <a:cs typeface="Times New Roman" pitchFamily="18" charset="0"/>
              </a:rPr>
              <a:t>Trust and transparency</a:t>
            </a:r>
          </a:p>
          <a:p>
            <a:pPr marL="177800" indent="-177800" algn="just">
              <a:lnSpc>
                <a:spcPct val="90000"/>
              </a:lnSpc>
              <a:tabLst>
                <a:tab pos="520700" algn="l"/>
                <a:tab pos="685800" algn="l"/>
              </a:tabLst>
            </a:pPr>
            <a:endParaRPr lang="en-US" sz="1600" b="1" dirty="0">
              <a:latin typeface="Times New Roman" pitchFamily="18" charset="0"/>
              <a:cs typeface="Times New Roman" pitchFamily="18" charset="0"/>
            </a:endParaRPr>
          </a:p>
          <a:p>
            <a:pPr marL="177800" indent="-177800" algn="just">
              <a:lnSpc>
                <a:spcPct val="90000"/>
              </a:lnSpc>
              <a:buFontTx/>
              <a:buChar char="•"/>
              <a:tabLst>
                <a:tab pos="520700" algn="l"/>
                <a:tab pos="685800" algn="l"/>
              </a:tabLst>
            </a:pPr>
            <a:r>
              <a:rPr lang="en-US" sz="1600" b="1" dirty="0">
                <a:latin typeface="Times New Roman" pitchFamily="18" charset="0"/>
                <a:cs typeface="Times New Roman" pitchFamily="18" charset="0"/>
              </a:rPr>
              <a:t>Timely, responsive, effective, efficient and value for money services</a:t>
            </a:r>
          </a:p>
          <a:p>
            <a:pPr marL="177800" indent="-177800" algn="just">
              <a:lnSpc>
                <a:spcPct val="90000"/>
              </a:lnSpc>
              <a:tabLst>
                <a:tab pos="520700" algn="l"/>
                <a:tab pos="685800" algn="l"/>
              </a:tabLst>
            </a:pPr>
            <a:endParaRPr lang="en-US" sz="1600" b="1" dirty="0">
              <a:latin typeface="Times New Roman" pitchFamily="18" charset="0"/>
              <a:cs typeface="Times New Roman" pitchFamily="18" charset="0"/>
            </a:endParaRPr>
          </a:p>
          <a:p>
            <a:pPr marL="177800" indent="-177800" algn="just">
              <a:lnSpc>
                <a:spcPct val="90000"/>
              </a:lnSpc>
              <a:buFontTx/>
              <a:buChar char="•"/>
              <a:tabLst>
                <a:tab pos="520700" algn="l"/>
                <a:tab pos="685800" algn="l"/>
              </a:tabLst>
            </a:pPr>
            <a:r>
              <a:rPr lang="en-US" sz="1600" b="1" dirty="0">
                <a:latin typeface="Times New Roman" pitchFamily="18" charset="0"/>
                <a:cs typeface="Times New Roman" pitchFamily="18" charset="0"/>
              </a:rPr>
              <a:t>Endeavor to exceed expectations</a:t>
            </a:r>
          </a:p>
        </p:txBody>
      </p:sp>
      <p:sp>
        <p:nvSpPr>
          <p:cNvPr id="10" name="Text Box 11"/>
          <p:cNvSpPr txBox="1">
            <a:spLocks noChangeArrowheads="1"/>
          </p:cNvSpPr>
          <p:nvPr/>
        </p:nvSpPr>
        <p:spPr bwMode="auto">
          <a:xfrm>
            <a:off x="5940153" y="1628800"/>
            <a:ext cx="2736303" cy="576064"/>
          </a:xfrm>
          <a:prstGeom prst="rect">
            <a:avLst/>
          </a:prstGeom>
          <a:solidFill>
            <a:schemeClr val="tx1"/>
          </a:solidFill>
          <a:ln w="9525">
            <a:noFill/>
            <a:miter lim="800000"/>
            <a:headEnd/>
            <a:tailEnd/>
          </a:ln>
        </p:spPr>
        <p:txBody>
          <a:bodyPr wrap="none" anchor="ctr" anchorCtr="1"/>
          <a:lstStyle/>
          <a:p>
            <a:pPr eaLnBrk="1" hangingPunct="1"/>
            <a:r>
              <a:rPr lang="en-US" b="1" dirty="0">
                <a:solidFill>
                  <a:schemeClr val="bg1"/>
                </a:solidFill>
                <a:latin typeface="Arial" charset="0"/>
                <a:cs typeface="Times New Roman" pitchFamily="18" charset="0"/>
              </a:rPr>
              <a:t>OUR OBJECTIVES</a:t>
            </a:r>
            <a:endParaRPr lang="en-GB" b="1" dirty="0">
              <a:solidFill>
                <a:schemeClr val="bg1"/>
              </a:solidFill>
              <a:latin typeface="Arial" charset="0"/>
              <a:cs typeface="Times New Roman" pitchFamily="18" charset="0"/>
            </a:endParaRPr>
          </a:p>
        </p:txBody>
      </p:sp>
      <p:sp>
        <p:nvSpPr>
          <p:cNvPr id="11" name="Text Box 12"/>
          <p:cNvSpPr txBox="1">
            <a:spLocks noChangeArrowheads="1"/>
          </p:cNvSpPr>
          <p:nvPr/>
        </p:nvSpPr>
        <p:spPr bwMode="auto">
          <a:xfrm>
            <a:off x="5934843" y="2300064"/>
            <a:ext cx="2741613" cy="3505200"/>
          </a:xfrm>
          <a:prstGeom prst="rect">
            <a:avLst/>
          </a:prstGeom>
          <a:solidFill>
            <a:srgbClr val="33CCCC"/>
          </a:solidFill>
          <a:ln w="9525">
            <a:noFill/>
            <a:miter lim="800000"/>
            <a:headEnd/>
            <a:tailEnd/>
          </a:ln>
        </p:spPr>
        <p:txBody>
          <a:bodyPr/>
          <a:lstStyle/>
          <a:p>
            <a:pPr marL="400050" indent="-400050" eaLnBrk="1" hangingPunct="1">
              <a:lnSpc>
                <a:spcPct val="150000"/>
              </a:lnSpc>
              <a:buFont typeface="Arial" pitchFamily="34" charset="0"/>
              <a:buChar char="•"/>
            </a:pPr>
            <a:r>
              <a:rPr lang="en-US" sz="1600" b="1" dirty="0" smtClean="0">
                <a:latin typeface="Times New Roman" pitchFamily="18" charset="0"/>
                <a:cs typeface="Times New Roman" pitchFamily="18" charset="0"/>
              </a:rPr>
              <a:t>Robust QMS and        CQI programs</a:t>
            </a:r>
          </a:p>
          <a:p>
            <a:pPr marL="400050" indent="-400050" eaLnBrk="1" hangingPunct="1">
              <a:lnSpc>
                <a:spcPct val="150000"/>
              </a:lnSpc>
              <a:buFont typeface="Arial" pitchFamily="34" charset="0"/>
              <a:buChar char="•"/>
            </a:pPr>
            <a:endParaRPr lang="en-US" sz="1600" b="1" dirty="0" smtClean="0">
              <a:latin typeface="Times New Roman" pitchFamily="18" charset="0"/>
              <a:cs typeface="Times New Roman" pitchFamily="18" charset="0"/>
            </a:endParaRPr>
          </a:p>
          <a:p>
            <a:pPr marL="400050" indent="-400050" eaLnBrk="1" hangingPunct="1">
              <a:lnSpc>
                <a:spcPct val="150000"/>
              </a:lnSpc>
              <a:buFont typeface="Arial" pitchFamily="34" charset="0"/>
              <a:buChar char="•"/>
            </a:pPr>
            <a:r>
              <a:rPr lang="en-US" sz="1600" b="1" dirty="0" smtClean="0">
                <a:latin typeface="Times New Roman" pitchFamily="18" charset="0"/>
                <a:cs typeface="Times New Roman" pitchFamily="18" charset="0"/>
              </a:rPr>
              <a:t>Service users delight</a:t>
            </a:r>
          </a:p>
          <a:p>
            <a:pPr marL="400050" indent="-400050" eaLnBrk="1" hangingPunct="1">
              <a:lnSpc>
                <a:spcPct val="150000"/>
              </a:lnSpc>
              <a:buFont typeface="Arial" pitchFamily="34" charset="0"/>
              <a:buChar char="•"/>
            </a:pPr>
            <a:endParaRPr lang="en-US" sz="1600" b="1" dirty="0" smtClean="0">
              <a:latin typeface="Times New Roman" pitchFamily="18" charset="0"/>
              <a:cs typeface="Times New Roman" pitchFamily="18" charset="0"/>
            </a:endParaRPr>
          </a:p>
          <a:p>
            <a:pPr marL="400050" indent="-400050" eaLnBrk="1" hangingPunct="1">
              <a:lnSpc>
                <a:spcPct val="150000"/>
              </a:lnSpc>
              <a:buFont typeface="Arial" pitchFamily="34" charset="0"/>
              <a:buChar char="•"/>
            </a:pPr>
            <a:r>
              <a:rPr lang="en-US" sz="1600" b="1" dirty="0" smtClean="0">
                <a:latin typeface="Times New Roman" pitchFamily="18" charset="0"/>
                <a:cs typeface="Times New Roman" pitchFamily="18" charset="0"/>
              </a:rPr>
              <a:t>Sense of pride among stakeholders</a:t>
            </a:r>
            <a:endParaRPr lang="en-GB" sz="1600" b="1" dirty="0">
              <a:latin typeface="Times New Roman" pitchFamily="18" charset="0"/>
              <a:cs typeface="Times New Roman" pitchFamily="18" charset="0"/>
            </a:endParaRPr>
          </a:p>
        </p:txBody>
      </p:sp>
      <p:sp>
        <p:nvSpPr>
          <p:cNvPr id="12" name="AutoShape 13"/>
          <p:cNvSpPr>
            <a:spLocks noChangeArrowheads="1"/>
          </p:cNvSpPr>
          <p:nvPr/>
        </p:nvSpPr>
        <p:spPr bwMode="auto">
          <a:xfrm>
            <a:off x="451048" y="6055568"/>
            <a:ext cx="8153400" cy="685800"/>
          </a:xfrm>
          <a:prstGeom prst="roundRect">
            <a:avLst>
              <a:gd name="adj" fmla="val 16667"/>
            </a:avLst>
          </a:prstGeom>
          <a:solidFill>
            <a:srgbClr val="CC0000"/>
          </a:solidFill>
          <a:ln w="9525">
            <a:noFill/>
            <a:round/>
            <a:headEnd/>
            <a:tailEnd/>
          </a:ln>
          <a:effectLst/>
        </p:spPr>
        <p:txBody>
          <a:bodyPr anchor="ctr" anchorCtr="1"/>
          <a:lstStyle/>
          <a:p>
            <a:pPr algn="ctr" eaLnBrk="1" hangingPunct="1">
              <a:lnSpc>
                <a:spcPct val="110000"/>
              </a:lnSpc>
              <a:defRPr/>
            </a:pPr>
            <a:r>
              <a:rPr lang="en-US" b="1" i="1" dirty="0">
                <a:solidFill>
                  <a:schemeClr val="bg1"/>
                </a:solidFill>
                <a:effectLst>
                  <a:outerShdw blurRad="38100" dist="38100" dir="2700000" algn="tl">
                    <a:srgbClr val="000000"/>
                  </a:outerShdw>
                </a:effectLst>
                <a:latin typeface="Times New Roman" pitchFamily="18" charset="0"/>
                <a:cs typeface="Times New Roman" pitchFamily="18" charset="0"/>
              </a:rPr>
              <a:t>Our goal is to help build institutions that delight the customers and where providers enjoy to work</a:t>
            </a:r>
            <a:endParaRPr lang="en-GB" b="1" i="1" dirty="0">
              <a:solidFill>
                <a:schemeClr val="bg1"/>
              </a:solidFill>
              <a:effectLst>
                <a:outerShdw blurRad="38100" dist="38100" dir="2700000" algn="tl">
                  <a:srgbClr val="000000"/>
                </a:outerShdw>
              </a:effectLst>
              <a:latin typeface="Times New Roman" pitchFamily="18" charset="0"/>
              <a:cs typeface="Times New Roman" pitchFamily="18" charset="0"/>
            </a:endParaRPr>
          </a:p>
        </p:txBody>
      </p:sp>
      <p:pic>
        <p:nvPicPr>
          <p:cNvPr id="13"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14" name="Picture 2"/>
          <p:cNvPicPr>
            <a:picLocks noChangeAspect="1" noChangeArrowheads="1"/>
          </p:cNvPicPr>
          <p:nvPr/>
        </p:nvPicPr>
        <p:blipFill>
          <a:blip r:embed="rId3" cstate="print"/>
          <a:srcRect/>
          <a:stretch>
            <a:fillRect/>
          </a:stretch>
        </p:blipFill>
        <p:spPr bwMode="auto">
          <a:xfrm>
            <a:off x="7775848" y="-27384"/>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smtClean="0">
                <a:solidFill>
                  <a:srgbClr val="000099"/>
                </a:solidFill>
                <a:latin typeface="Arial" charset="0"/>
              </a:rPr>
              <a:t/>
            </a:r>
            <a:br>
              <a:rPr lang="en-US" b="1" dirty="0" smtClean="0">
                <a:solidFill>
                  <a:srgbClr val="000099"/>
                </a:solidFill>
                <a:latin typeface="Arial" charset="0"/>
              </a:rPr>
            </a:br>
            <a:r>
              <a:rPr lang="en-US" sz="4000" b="1" dirty="0" smtClean="0">
                <a:solidFill>
                  <a:srgbClr val="000099"/>
                </a:solidFill>
                <a:latin typeface="Times New Roman" pitchFamily="18" charset="0"/>
                <a:cs typeface="Times New Roman" pitchFamily="18" charset="0"/>
              </a:rPr>
              <a:t>OUR SERVICES</a:t>
            </a:r>
            <a:r>
              <a:rPr lang="en-US" b="1" dirty="0" smtClean="0">
                <a:solidFill>
                  <a:srgbClr val="000099"/>
                </a:solidFill>
                <a:latin typeface="Arial" charset="0"/>
              </a:rPr>
              <a:t/>
            </a:r>
            <a:br>
              <a:rPr lang="en-US" b="1" dirty="0" smtClean="0">
                <a:solidFill>
                  <a:srgbClr val="000099"/>
                </a:solidFill>
                <a:latin typeface="Arial" charset="0"/>
              </a:rPr>
            </a:br>
            <a:endParaRPr lang="en-IN" dirty="0"/>
          </a:p>
        </p:txBody>
      </p:sp>
      <p:sp>
        <p:nvSpPr>
          <p:cNvPr id="3" name="Content Placeholder 2"/>
          <p:cNvSpPr>
            <a:spLocks noGrp="1"/>
          </p:cNvSpPr>
          <p:nvPr>
            <p:ph idx="1"/>
          </p:nvPr>
        </p:nvSpPr>
        <p:spPr>
          <a:xfrm>
            <a:off x="-36512" y="1196752"/>
            <a:ext cx="9144000" cy="5661248"/>
          </a:xfrm>
        </p:spPr>
        <p:style>
          <a:lnRef idx="1">
            <a:schemeClr val="accent2"/>
          </a:lnRef>
          <a:fillRef idx="2">
            <a:schemeClr val="accent2"/>
          </a:fillRef>
          <a:effectRef idx="1">
            <a:schemeClr val="accent2"/>
          </a:effectRef>
          <a:fontRef idx="minor">
            <a:schemeClr val="dk1"/>
          </a:fontRef>
        </p:style>
        <p:txBody>
          <a:bodyPr>
            <a:normAutofit fontScale="40000" lnSpcReduction="20000"/>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marL="742950" indent="-742950">
              <a:lnSpc>
                <a:spcPct val="110000"/>
              </a:lnSpc>
              <a:buFont typeface="+mj-lt"/>
              <a:buAutoNum type="arabicPeriod"/>
            </a:pPr>
            <a:r>
              <a:rPr lang="en-US" sz="5000" b="1" dirty="0" smtClean="0">
                <a:solidFill>
                  <a:schemeClr val="tx1"/>
                </a:solidFill>
                <a:latin typeface="Times New Roman" pitchFamily="18" charset="0"/>
                <a:cs typeface="Times New Roman" pitchFamily="18" charset="0"/>
              </a:rPr>
              <a:t>Project &amp; Strategic Planning</a:t>
            </a:r>
            <a:r>
              <a:rPr lang="en-US" sz="5000" dirty="0" smtClean="0">
                <a:latin typeface="Times New Roman" pitchFamily="18" charset="0"/>
                <a:cs typeface="Times New Roman" pitchFamily="18" charset="0"/>
              </a:rPr>
              <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Business Case Writing</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Facility Plan Draft, Architect Briefs</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Equipment Planning</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Equipment Procurement</a:t>
            </a:r>
          </a:p>
          <a:p>
            <a:pPr marL="742950" indent="-742950">
              <a:lnSpc>
                <a:spcPct val="110000"/>
              </a:lnSpc>
              <a:buNone/>
            </a:pPr>
            <a:r>
              <a:rPr lang="en-US" sz="5000" b="1" dirty="0" smtClean="0">
                <a:solidFill>
                  <a:srgbClr val="003300"/>
                </a:solidFill>
                <a:latin typeface="Times New Roman" pitchFamily="18" charset="0"/>
                <a:cs typeface="Times New Roman" pitchFamily="18" charset="0"/>
              </a:rPr>
              <a:t>2. 	</a:t>
            </a:r>
            <a:r>
              <a:rPr lang="en-US" sz="5000" b="1" dirty="0" smtClean="0">
                <a:solidFill>
                  <a:schemeClr val="tx1"/>
                </a:solidFill>
                <a:latin typeface="Times New Roman" pitchFamily="18" charset="0"/>
                <a:cs typeface="Times New Roman" pitchFamily="18" charset="0"/>
              </a:rPr>
              <a:t>Quality Healthcare Certifications </a:t>
            </a:r>
            <a:r>
              <a:rPr lang="en-US" sz="5000" dirty="0" smtClean="0">
                <a:latin typeface="Times New Roman" pitchFamily="18" charset="0"/>
                <a:cs typeface="Times New Roman" pitchFamily="18" charset="0"/>
              </a:rPr>
              <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Gap Analysis &amp; Preparation for Accreditation</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NABH Accreditation </a:t>
            </a:r>
          </a:p>
          <a:p>
            <a:pPr lvl="2">
              <a:lnSpc>
                <a:spcPct val="110000"/>
              </a:lnSpc>
              <a:buFont typeface="Wingdings" pitchFamily="2" charset="2"/>
              <a:buChar char="Ø"/>
            </a:pPr>
            <a:r>
              <a:rPr lang="en-US" sz="4200" dirty="0" smtClean="0">
                <a:latin typeface="Times New Roman" pitchFamily="18" charset="0"/>
                <a:cs typeface="Times New Roman" pitchFamily="18" charset="0"/>
              </a:rPr>
              <a:t>ISO 9001:2008 Certification</a:t>
            </a:r>
          </a:p>
          <a:p>
            <a:pPr lvl="2">
              <a:lnSpc>
                <a:spcPct val="110000"/>
              </a:lnSpc>
              <a:buFont typeface="Wingdings" pitchFamily="2" charset="2"/>
              <a:buChar char="Ø"/>
            </a:pPr>
            <a:r>
              <a:rPr lang="en-US" sz="4200" dirty="0" smtClean="0">
                <a:latin typeface="Times New Roman" pitchFamily="18" charset="0"/>
                <a:cs typeface="Times New Roman" pitchFamily="18" charset="0"/>
              </a:rPr>
              <a:t>ACHS International Certification</a:t>
            </a:r>
          </a:p>
          <a:p>
            <a:pPr marL="742950" indent="-742950">
              <a:lnSpc>
                <a:spcPct val="110000"/>
              </a:lnSpc>
              <a:buAutoNum type="arabicPeriod" startAt="3"/>
            </a:pPr>
            <a:r>
              <a:rPr lang="en-US" sz="5000" b="1" dirty="0" smtClean="0">
                <a:solidFill>
                  <a:schemeClr val="tx1"/>
                </a:solidFill>
                <a:latin typeface="Times New Roman" pitchFamily="18" charset="0"/>
                <a:cs typeface="Times New Roman" pitchFamily="18" charset="0"/>
              </a:rPr>
              <a:t>Public &amp; Rural Health</a:t>
            </a:r>
            <a:r>
              <a:rPr lang="en-US" sz="5000" dirty="0" smtClean="0">
                <a:solidFill>
                  <a:srgbClr val="003300"/>
                </a:solidFill>
                <a:latin typeface="Times New Roman" pitchFamily="18" charset="0"/>
                <a:cs typeface="Times New Roman" pitchFamily="18" charset="0"/>
              </a:rPr>
              <a:t/>
            </a:r>
            <a:br>
              <a:rPr lang="en-US" sz="5000" dirty="0" smtClean="0">
                <a:solidFill>
                  <a:srgbClr val="003300"/>
                </a:solidFill>
                <a:latin typeface="Times New Roman" pitchFamily="18" charset="0"/>
                <a:cs typeface="Times New Roman" pitchFamily="18" charset="0"/>
              </a:rPr>
            </a:br>
            <a:r>
              <a:rPr lang="en-US" sz="5000" dirty="0" smtClean="0">
                <a:solidFill>
                  <a:srgbClr val="003300"/>
                </a:solidFill>
                <a:latin typeface="Times New Roman" pitchFamily="18" charset="0"/>
                <a:cs typeface="Times New Roman" pitchFamily="18" charset="0"/>
              </a:rPr>
              <a:t>      </a:t>
            </a:r>
            <a:r>
              <a:rPr lang="en-US" sz="5000" dirty="0" smtClean="0">
                <a:latin typeface="Times New Roman" pitchFamily="18" charset="0"/>
                <a:cs typeface="Times New Roman" pitchFamily="18" charset="0"/>
              </a:rPr>
              <a:t>We take up advisory/ consulting role on boards of NGO/ Government/ PSU/                     Corporate for planning, implementing or monitoring of their projects .</a:t>
            </a:r>
          </a:p>
          <a:p>
            <a:pPr marL="742950" indent="-742950">
              <a:lnSpc>
                <a:spcPct val="110000"/>
              </a:lnSpc>
              <a:buAutoNum type="arabicPeriod" startAt="3"/>
            </a:pPr>
            <a:r>
              <a:rPr lang="en-US" sz="5000" b="1" dirty="0" smtClean="0">
                <a:solidFill>
                  <a:schemeClr val="tx1"/>
                </a:solidFill>
                <a:latin typeface="Times New Roman" pitchFamily="18" charset="0"/>
                <a:cs typeface="Times New Roman" pitchFamily="18" charset="0"/>
              </a:rPr>
              <a:t>Knowledge Management </a:t>
            </a:r>
            <a:r>
              <a:rPr lang="en-US" sz="5000" dirty="0" smtClean="0">
                <a:latin typeface="Times New Roman" pitchFamily="18" charset="0"/>
                <a:cs typeface="Times New Roman" pitchFamily="18" charset="0"/>
              </a:rPr>
              <a:t/>
            </a:r>
            <a:br>
              <a:rPr lang="en-US" sz="5000" dirty="0" smtClean="0">
                <a:latin typeface="Times New Roman" pitchFamily="18" charset="0"/>
                <a:cs typeface="Times New Roman" pitchFamily="18" charset="0"/>
              </a:rPr>
            </a:br>
            <a:r>
              <a:rPr lang="en-US" sz="5000" dirty="0" smtClean="0">
                <a:latin typeface="Times New Roman" pitchFamily="18" charset="0"/>
                <a:cs typeface="Times New Roman" pitchFamily="18" charset="0"/>
              </a:rPr>
              <a:t>	We collect, collate, analyze, store and share latest know how’s within domain         of healthcare sector</a:t>
            </a:r>
          </a:p>
          <a:p>
            <a:pPr algn="ctr">
              <a:buNone/>
            </a:pPr>
            <a:endParaRPr lang="en-US" sz="3800" dirty="0" smtClean="0">
              <a:solidFill>
                <a:schemeClr val="accent6">
                  <a:lumMod val="75000"/>
                </a:schemeClr>
              </a:solidFill>
              <a:latin typeface="Times New Roman" pitchFamily="18" charset="0"/>
              <a:cs typeface="Times New Roman" pitchFamily="18" charset="0"/>
            </a:endParaRPr>
          </a:p>
          <a:p>
            <a:endParaRPr lang="en-IN" sz="3800" dirty="0">
              <a:latin typeface="Times New Roman" pitchFamily="18" charset="0"/>
              <a:cs typeface="Times New Roman" pitchFamily="18" charset="0"/>
            </a:endParaRPr>
          </a:p>
        </p:txBody>
      </p:sp>
      <p:pic>
        <p:nvPicPr>
          <p:cNvPr id="4"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PROJECT TOPIC </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661248"/>
          </a:xfrm>
        </p:spPr>
        <p:style>
          <a:lnRef idx="1">
            <a:schemeClr val="accent2"/>
          </a:lnRef>
          <a:fillRef idx="2">
            <a:schemeClr val="accent2"/>
          </a:fillRef>
          <a:effectRef idx="1">
            <a:schemeClr val="accent2"/>
          </a:effectRef>
          <a:fontRef idx="minor">
            <a:schemeClr val="dk1"/>
          </a:fontRef>
        </p:style>
        <p:txBody>
          <a:bodyPr/>
          <a:lstStyle/>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endParaRPr lang="en-US" sz="3600" dirty="0" smtClean="0">
              <a:solidFill>
                <a:schemeClr val="accent6">
                  <a:lumMod val="75000"/>
                </a:schemeClr>
              </a:solidFill>
              <a:latin typeface="Times New Roman" pitchFamily="18" charset="0"/>
              <a:cs typeface="Times New Roman" pitchFamily="18" charset="0"/>
            </a:endParaRPr>
          </a:p>
          <a:p>
            <a:pPr algn="ctr">
              <a:buNone/>
            </a:pPr>
            <a:r>
              <a:rPr lang="en-US" sz="4400" dirty="0" smtClean="0">
                <a:solidFill>
                  <a:schemeClr val="accent6">
                    <a:lumMod val="75000"/>
                  </a:schemeClr>
                </a:solidFill>
                <a:latin typeface="Times New Roman" pitchFamily="18" charset="0"/>
                <a:cs typeface="Times New Roman" pitchFamily="18" charset="0"/>
              </a:rPr>
              <a:t>“</a:t>
            </a:r>
            <a:r>
              <a:rPr lang="en-US" sz="4000" b="1" dirty="0" smtClean="0">
                <a:solidFill>
                  <a:schemeClr val="accent6">
                    <a:lumMod val="75000"/>
                  </a:schemeClr>
                </a:solidFill>
                <a:latin typeface="Times New Roman" pitchFamily="18" charset="0"/>
                <a:cs typeface="Times New Roman" pitchFamily="18" charset="0"/>
              </a:rPr>
              <a:t>A STUDY ON GAP ANALYSIS OF A MULTI SPECIALTY HOSPITAL GURGAON”</a:t>
            </a:r>
            <a:endParaRPr lang="en-IN" sz="6600" dirty="0" smtClean="0">
              <a:solidFill>
                <a:schemeClr val="accent6">
                  <a:lumMod val="75000"/>
                </a:schemeClr>
              </a:solidFill>
              <a:latin typeface="Times New Roman" pitchFamily="18" charset="0"/>
              <a:cs typeface="Times New Roman" pitchFamily="18" charset="0"/>
            </a:endParaRPr>
          </a:p>
          <a:p>
            <a:endParaRPr lang="en-IN" dirty="0">
              <a:latin typeface="Times New Roman" pitchFamily="18" charset="0"/>
              <a:cs typeface="Times New Roman" pitchFamily="18" charset="0"/>
            </a:endParaRPr>
          </a:p>
        </p:txBody>
      </p:sp>
      <p:pic>
        <p:nvPicPr>
          <p:cNvPr id="4"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0"/>
            <a:ext cx="6372200"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HOSPITAL PROFILE </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589240"/>
          </a:xfrm>
        </p:spPr>
        <p:style>
          <a:lnRef idx="1">
            <a:schemeClr val="accent2"/>
          </a:lnRef>
          <a:fillRef idx="2">
            <a:schemeClr val="accent2"/>
          </a:fillRef>
          <a:effectRef idx="1">
            <a:schemeClr val="accent2"/>
          </a:effectRef>
          <a:fontRef idx="minor">
            <a:schemeClr val="dk1"/>
          </a:fontRef>
        </p:style>
        <p:txBody>
          <a:bodyPr/>
          <a:lstStyle/>
          <a:p>
            <a:pPr>
              <a:buFont typeface="Wingdings" pitchFamily="2" charset="2"/>
              <a:buChar char="q"/>
            </a:pPr>
            <a:endParaRPr lang="en-US" sz="2000" dirty="0" smtClean="0">
              <a:solidFill>
                <a:schemeClr val="accent6">
                  <a:lumMod val="75000"/>
                </a:schemeClr>
              </a:solidFill>
              <a:latin typeface="Times New Roman" pitchFamily="18" charset="0"/>
              <a:cs typeface="Times New Roman" pitchFamily="18" charset="0"/>
            </a:endParaRPr>
          </a:p>
          <a:p>
            <a:pPr>
              <a:buFont typeface="Wingdings" pitchFamily="2" charset="2"/>
              <a:buChar char="q"/>
            </a:pPr>
            <a:r>
              <a:rPr lang="en-US" sz="2000" dirty="0" smtClean="0">
                <a:solidFill>
                  <a:schemeClr val="tx1"/>
                </a:solidFill>
                <a:latin typeface="Times New Roman" pitchFamily="18" charset="0"/>
                <a:cs typeface="Times New Roman" pitchFamily="18" charset="0"/>
              </a:rPr>
              <a:t>MULTI SPECIALTY HOSPITAL ,GURGAON IS A…….</a:t>
            </a:r>
          </a:p>
          <a:p>
            <a:pPr>
              <a:buFont typeface="Wingdings" pitchFamily="2" charset="2"/>
              <a:buChar char="q"/>
            </a:pP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8152" y="0"/>
            <a:ext cx="6516216" cy="1196752"/>
          </a:xfrm>
        </p:spPr>
        <p:style>
          <a:lnRef idx="1">
            <a:schemeClr val="accent4"/>
          </a:lnRef>
          <a:fillRef idx="2">
            <a:schemeClr val="accent4"/>
          </a:fillRef>
          <a:effectRef idx="1">
            <a:schemeClr val="accent4"/>
          </a:effectRef>
          <a:fontRef idx="minor">
            <a:schemeClr val="dk1"/>
          </a:fontRef>
        </p:style>
        <p:txBody>
          <a:bodyPr>
            <a:normAutofit/>
          </a:bodyPr>
          <a:lstStyle/>
          <a:p>
            <a:r>
              <a:rPr lang="en-IN" sz="3600" b="1" dirty="0" smtClean="0">
                <a:solidFill>
                  <a:srgbClr val="0070C0"/>
                </a:solidFill>
                <a:latin typeface="Times New Roman" pitchFamily="18" charset="0"/>
                <a:cs typeface="Times New Roman" pitchFamily="18" charset="0"/>
              </a:rPr>
              <a:t>OBJECTIVES</a:t>
            </a:r>
            <a:endParaRPr lang="en-IN" sz="36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0" y="1196752"/>
            <a:ext cx="9144000" cy="5661248"/>
          </a:xfrm>
        </p:spPr>
        <p:style>
          <a:lnRef idx="1">
            <a:schemeClr val="accent2"/>
          </a:lnRef>
          <a:fillRef idx="2">
            <a:schemeClr val="accent2"/>
          </a:fillRef>
          <a:effectRef idx="1">
            <a:schemeClr val="accent2"/>
          </a:effectRef>
          <a:fontRef idx="minor">
            <a:schemeClr val="dk1"/>
          </a:fontRef>
        </p:style>
        <p:txBody>
          <a:bodyPr>
            <a:normAutofit/>
          </a:bodyPr>
          <a:lstStyle/>
          <a:p>
            <a:r>
              <a:rPr lang="en-IN" sz="3100" dirty="0" smtClean="0">
                <a:solidFill>
                  <a:srgbClr val="0070C0"/>
                </a:solidFill>
                <a:latin typeface="Times New Roman" pitchFamily="18" charset="0"/>
                <a:cs typeface="Times New Roman" pitchFamily="18" charset="0"/>
              </a:rPr>
              <a:t>GENERAL OBJECTIVE </a:t>
            </a:r>
          </a:p>
          <a:p>
            <a:pPr lvl="1" algn="just">
              <a:buFont typeface="Wingdings" pitchFamily="2" charset="2"/>
              <a:buChar char="Ø"/>
            </a:pPr>
            <a:r>
              <a:rPr lang="en-IN" dirty="0" smtClean="0">
                <a:latin typeface="Times New Roman" pitchFamily="18" charset="0"/>
                <a:cs typeface="Times New Roman" pitchFamily="18" charset="0"/>
              </a:rPr>
              <a:t>To assess the gaps related to structure, processes of the multi speciality hospital in </a:t>
            </a:r>
            <a:r>
              <a:rPr lang="en-IN" dirty="0" err="1" smtClean="0">
                <a:latin typeface="Times New Roman" pitchFamily="18" charset="0"/>
                <a:cs typeface="Times New Roman" pitchFamily="18" charset="0"/>
              </a:rPr>
              <a:t>gurgaon</a:t>
            </a:r>
            <a:r>
              <a:rPr lang="en-IN" dirty="0" smtClean="0">
                <a:latin typeface="Times New Roman" pitchFamily="18" charset="0"/>
                <a:cs typeface="Times New Roman" pitchFamily="18" charset="0"/>
              </a:rPr>
              <a:t> and to see if outcomes are maintained </a:t>
            </a:r>
          </a:p>
          <a:p>
            <a:endParaRPr lang="en-IN" dirty="0" smtClean="0">
              <a:latin typeface="Times New Roman" pitchFamily="18" charset="0"/>
              <a:cs typeface="Times New Roman" pitchFamily="18" charset="0"/>
            </a:endParaRPr>
          </a:p>
          <a:p>
            <a:r>
              <a:rPr lang="en-US" sz="3100" dirty="0" smtClean="0">
                <a:solidFill>
                  <a:srgbClr val="0070C0"/>
                </a:solidFill>
                <a:latin typeface="Times New Roman" pitchFamily="18" charset="0"/>
                <a:cs typeface="Times New Roman" pitchFamily="18" charset="0"/>
              </a:rPr>
              <a:t>SPECIFIC OBJECTIVES</a:t>
            </a:r>
            <a:endParaRPr lang="en-IN" sz="3100" dirty="0" smtClean="0">
              <a:solidFill>
                <a:srgbClr val="0070C0"/>
              </a:solidFill>
              <a:latin typeface="Times New Roman" pitchFamily="18" charset="0"/>
              <a:cs typeface="Times New Roman" pitchFamily="18" charset="0"/>
            </a:endParaRPr>
          </a:p>
          <a:p>
            <a:pPr lvl="1" algn="just">
              <a:buFont typeface="Wingdings" pitchFamily="2" charset="2"/>
              <a:buChar char="Ø"/>
            </a:pPr>
            <a:r>
              <a:rPr lang="en-IN" dirty="0" smtClean="0">
                <a:latin typeface="Times New Roman" pitchFamily="18" charset="0"/>
                <a:cs typeface="Times New Roman" pitchFamily="18" charset="0"/>
              </a:rPr>
              <a:t>To assess the existing service delivery status of the hospital. </a:t>
            </a:r>
          </a:p>
          <a:p>
            <a:pPr lvl="1" algn="just">
              <a:buFont typeface="Wingdings" pitchFamily="2" charset="2"/>
              <a:buChar char="Ø"/>
            </a:pPr>
            <a:r>
              <a:rPr lang="en-IN" dirty="0" smtClean="0">
                <a:latin typeface="Times New Roman" pitchFamily="18" charset="0"/>
                <a:cs typeface="Times New Roman" pitchFamily="18" charset="0"/>
              </a:rPr>
              <a:t>To identify the gaps as per NABH guideline</a:t>
            </a:r>
          </a:p>
          <a:p>
            <a:pPr lvl="1" algn="just">
              <a:buFont typeface="Wingdings" pitchFamily="2" charset="2"/>
              <a:buChar char="Ø"/>
            </a:pPr>
            <a:r>
              <a:rPr lang="en-US" dirty="0" smtClean="0">
                <a:latin typeface="Times New Roman" pitchFamily="18" charset="0"/>
                <a:cs typeface="Times New Roman" pitchFamily="18" charset="0"/>
              </a:rPr>
              <a:t>To give suggestions so as to meet the requirements</a:t>
            </a:r>
            <a:endParaRPr lang="en-IN" dirty="0">
              <a:latin typeface="Times New Roman" pitchFamily="18" charset="0"/>
              <a:cs typeface="Times New Roman" pitchFamily="18" charset="0"/>
            </a:endParaRPr>
          </a:p>
        </p:txBody>
      </p:sp>
      <p:pic>
        <p:nvPicPr>
          <p:cNvPr id="5" name="Picture 7"/>
          <p:cNvPicPr>
            <a:picLocks noChangeAspect="1" noChangeArrowheads="1"/>
          </p:cNvPicPr>
          <p:nvPr/>
        </p:nvPicPr>
        <p:blipFill>
          <a:blip r:embed="rId2" cstate="print"/>
          <a:srcRect/>
          <a:stretch>
            <a:fillRect/>
          </a:stretch>
        </p:blipFill>
        <p:spPr bwMode="auto">
          <a:xfrm>
            <a:off x="0" y="0"/>
            <a:ext cx="1403648" cy="1224136"/>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775848" y="0"/>
            <a:ext cx="1368152" cy="119675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1507</TotalTime>
  <Words>1788</Words>
  <Application>Microsoft Office PowerPoint</Application>
  <PresentationFormat>On-screen Show (4:3)</PresentationFormat>
  <Paragraphs>304</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DISSERTATION TRAINING  AT   </vt:lpstr>
      <vt:lpstr>CONTENT </vt:lpstr>
      <vt:lpstr>INTERNSHIP</vt:lpstr>
      <vt:lpstr>THE JOURNEY</vt:lpstr>
      <vt:lpstr> QUALITY &amp; ACCREDITATION     OUR VISION </vt:lpstr>
      <vt:lpstr> OUR SERVICES </vt:lpstr>
      <vt:lpstr>PROJECT TOPIC </vt:lpstr>
      <vt:lpstr>HOSPITAL PROFILE </vt:lpstr>
      <vt:lpstr>OBJECTIVES</vt:lpstr>
      <vt:lpstr>METHODOLOGY</vt:lpstr>
      <vt:lpstr> INTRODUCTION OF THE STUDY </vt:lpstr>
      <vt:lpstr>Slide 12</vt:lpstr>
      <vt:lpstr>GAP ANALYSIS</vt:lpstr>
      <vt:lpstr>FRONT OFFICE</vt:lpstr>
      <vt:lpstr>OPD</vt:lpstr>
      <vt:lpstr>EMERGENCY (CASUALTY)</vt:lpstr>
      <vt:lpstr> WARDS (IPD)  </vt:lpstr>
      <vt:lpstr>LABORATORY</vt:lpstr>
      <vt:lpstr>OPERATION THEATRE</vt:lpstr>
      <vt:lpstr> INTENSIVE CARE UNIT  </vt:lpstr>
      <vt:lpstr>BLOOD BANK</vt:lpstr>
      <vt:lpstr>IMAGING AND RADIOLOGY</vt:lpstr>
      <vt:lpstr>MEDICAL RECORD DEPARTMENT</vt:lpstr>
      <vt:lpstr>AMBULANCE</vt:lpstr>
      <vt:lpstr>C.S.S.D (CENTRAL STERILE SUPPLY DEPARTMENT)</vt:lpstr>
      <vt:lpstr>LABOUR ROOM</vt:lpstr>
      <vt:lpstr>Slide 27</vt:lpstr>
      <vt:lpstr>OPD BLOCK AND FRONT OFFICE</vt:lpstr>
      <vt:lpstr>IPD </vt:lpstr>
      <vt:lpstr>  CENTRAL STERILE SUPPLY DEPARTMENT(CSSD)   </vt:lpstr>
      <vt:lpstr>INTENSIVE CARE UNIT</vt:lpstr>
      <vt:lpstr>AMBULANCES</vt:lpstr>
      <vt:lpstr>Slide 33</vt:lpstr>
      <vt:lpstr> ACCESS, ASSESSMENT AND CONTINUITY OF CARE (AAC) </vt:lpstr>
      <vt:lpstr>CARE OF PATIENTS (COP) </vt:lpstr>
      <vt:lpstr>MANAGEMENT OF MEDICATION (MOM) </vt:lpstr>
      <vt:lpstr>PATIENT RIGHTS AND EDUCATION (PRE) </vt:lpstr>
      <vt:lpstr>HOSPITAL INFECTION CONTROL (HIC) </vt:lpstr>
      <vt:lpstr>CONTINUOUS QUALITY IMPROVEMENT (CQI) </vt:lpstr>
      <vt:lpstr>RESPONSIBILITIES OF MANAGEMENT (ROM) </vt:lpstr>
      <vt:lpstr>FACILITY MANAGEMENT AND SAFETY (FMS) </vt:lpstr>
      <vt:lpstr>HUMAN RESOURCE MANAGEMENT (HRM) </vt:lpstr>
      <vt:lpstr>INFORMATION MANAGEMENT SYSTEM (IMS) </vt:lpstr>
      <vt:lpstr>OVER ALL AVERAGE SCORE  OF CHAPTERS </vt:lpstr>
      <vt:lpstr>FINDINGS</vt:lpstr>
      <vt:lpstr>CONCLUSION</vt:lpstr>
      <vt:lpstr>Slide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29</cp:revision>
  <dcterms:created xsi:type="dcterms:W3CDTF">2013-04-27T16:18:15Z</dcterms:created>
  <dcterms:modified xsi:type="dcterms:W3CDTF">2013-05-07T07:19:25Z</dcterms:modified>
</cp:coreProperties>
</file>