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3300"/>
    <a:srgbClr val="008000"/>
    <a:srgbClr val="006600"/>
    <a:srgbClr val="FDFEDA"/>
    <a:srgbClr val="0000CC"/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79" autoAdjust="0"/>
    <p:restoredTop sz="94660"/>
  </p:normalViewPr>
  <p:slideViewPr>
    <p:cSldViewPr>
      <p:cViewPr varScale="1">
        <p:scale>
          <a:sx n="68" d="100"/>
          <a:sy n="68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pos%20work_aa\rapid%20assessment\PFI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pos%20work_aa\rapid%20assessment\PFI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600"/>
            </a:pPr>
            <a:r>
              <a:rPr lang="en-US" sz="3600" dirty="0">
                <a:solidFill>
                  <a:srgbClr val="C00000"/>
                </a:solidFill>
              </a:rPr>
              <a:t>Reasons for no Antenatal Checkup</a:t>
            </a:r>
          </a:p>
        </c:rich>
      </c:tx>
      <c:layout/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1.2326334208223981E-2"/>
          <c:y val="0.17779527559055144"/>
          <c:w val="0.63584111013901079"/>
          <c:h val="0.81669249174153657"/>
        </c:manualLayout>
      </c:layout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Percent val="1"/>
          </c:dLbls>
          <c:cat>
            <c:strRef>
              <c:f>Sheet2!$D$5:$D$10</c:f>
              <c:strCache>
                <c:ptCount val="6"/>
                <c:pt idx="0">
                  <c:v>Perceived no complication</c:v>
                </c:pt>
                <c:pt idx="1">
                  <c:v>Facility too far</c:v>
                </c:pt>
                <c:pt idx="2">
                  <c:v>Didn't know where to go</c:v>
                </c:pt>
                <c:pt idx="3">
                  <c:v>Elders in family didn't support</c:v>
                </c:pt>
                <c:pt idx="4">
                  <c:v>Didn't get time for ANC</c:v>
                </c:pt>
                <c:pt idx="5">
                  <c:v>No one to accompany</c:v>
                </c:pt>
              </c:strCache>
            </c:strRef>
          </c:cat>
          <c:val>
            <c:numRef>
              <c:f>Sheet2!$E$5:$E$10</c:f>
              <c:numCache>
                <c:formatCode>0.0</c:formatCode>
                <c:ptCount val="6"/>
                <c:pt idx="0">
                  <c:v>55.555555555555557</c:v>
                </c:pt>
                <c:pt idx="1">
                  <c:v>11.111111111111109</c:v>
                </c:pt>
                <c:pt idx="2">
                  <c:v>17.777777777777779</c:v>
                </c:pt>
                <c:pt idx="3">
                  <c:v>11.111111111111109</c:v>
                </c:pt>
                <c:pt idx="4">
                  <c:v>4.4444444444444455</c:v>
                </c:pt>
                <c:pt idx="5">
                  <c:v>4.4444444444444455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1695805170371409"/>
          <c:y val="0.21340017497812774"/>
          <c:w val="0.38013881865684224"/>
          <c:h val="0.70841359503975032"/>
        </c:manualLayout>
      </c:layout>
      <c:txPr>
        <a:bodyPr/>
        <a:lstStyle/>
        <a:p>
          <a:pPr>
            <a:defRPr sz="1800"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200"/>
            </a:pPr>
            <a:r>
              <a:rPr lang="en-US" sz="3200" dirty="0">
                <a:solidFill>
                  <a:srgbClr val="C00000"/>
                </a:solidFill>
              </a:rPr>
              <a:t>Factors determining utilization of facility for treatment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4566116182379855E-2"/>
          <c:y val="0.20073834520684916"/>
          <c:w val="0.61462700763322042"/>
          <c:h val="0.78071729957805902"/>
        </c:manualLayout>
      </c:layout>
      <c:pie3DChart>
        <c:varyColors val="1"/>
        <c:ser>
          <c:idx val="0"/>
          <c:order val="0"/>
          <c:explosion val="25"/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800" b="1"/>
                      <a:t>2%</a:t>
                    </a:r>
                  </a:p>
                </c:rich>
              </c:tx>
              <c:showPercent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800" b="1"/>
                      <a:t>2.5%</a:t>
                    </a:r>
                  </a:p>
                </c:rich>
              </c:tx>
              <c:showPercent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800" b="1"/>
                      <a:t>2%</a:t>
                    </a: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Sheet2!$D$44:$D$51</c:f>
              <c:strCache>
                <c:ptCount val="8"/>
                <c:pt idx="0">
                  <c:v>Near to home (%)</c:v>
                </c:pt>
                <c:pt idx="1">
                  <c:v>Low cost (%)</c:v>
                </c:pt>
                <c:pt idx="2">
                  <c:v>Carefully listen the problems (%)</c:v>
                </c:pt>
                <c:pt idx="3">
                  <c:v>Lower cost of medicine (%)</c:v>
                </c:pt>
                <c:pt idx="4">
                  <c:v>Treatment gives quick remedies (%)</c:v>
                </c:pt>
                <c:pt idx="5">
                  <c:v>Lower waiting time (%)</c:v>
                </c:pt>
                <c:pt idx="6">
                  <c:v>Facility provide free of cost treatment (%)</c:v>
                </c:pt>
                <c:pt idx="7">
                  <c:v>Family member wants (%)</c:v>
                </c:pt>
              </c:strCache>
            </c:strRef>
          </c:cat>
          <c:val>
            <c:numRef>
              <c:f>Sheet2!$E$44:$E$51</c:f>
              <c:numCache>
                <c:formatCode>0.0</c:formatCode>
                <c:ptCount val="8"/>
                <c:pt idx="0">
                  <c:v>71.078431372548991</c:v>
                </c:pt>
                <c:pt idx="1">
                  <c:v>42.647058823529413</c:v>
                </c:pt>
                <c:pt idx="2">
                  <c:v>21.078431372549016</c:v>
                </c:pt>
                <c:pt idx="3">
                  <c:v>7.8431372549019605</c:v>
                </c:pt>
                <c:pt idx="4">
                  <c:v>8.3333333333333357</c:v>
                </c:pt>
                <c:pt idx="5">
                  <c:v>1.9607843137254899</c:v>
                </c:pt>
                <c:pt idx="6">
                  <c:v>2.4509803921568629</c:v>
                </c:pt>
                <c:pt idx="7">
                  <c:v>1.9607843137254899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622474624300283"/>
          <c:y val="0.18809246154357293"/>
          <c:w val="0.31940387429447442"/>
          <c:h val="0.73346689258779363"/>
        </c:manualLayout>
      </c:layout>
      <c:txPr>
        <a:bodyPr/>
        <a:lstStyle/>
        <a:p>
          <a:pPr>
            <a:defRPr sz="1800" b="1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0AE68-6930-433F-BA0B-4A488259B364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EB47-32BE-4704-B847-287737A4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susindia.gov.in/Census_Data_2001/National_Summary/National_Summary_DataPage.asp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Utilization of Maternal and Child health services and health seeking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behavior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among women in an urban Slum of Delhi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4800600"/>
            <a:ext cx="2362200" cy="1600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By,</a:t>
            </a:r>
          </a:p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Alok</a:t>
            </a:r>
            <a:r>
              <a:rPr lang="en-US" b="1" dirty="0" smtClean="0">
                <a:solidFill>
                  <a:schemeClr val="tx1"/>
                </a:solidFill>
              </a:rPr>
              <a:t> Kumar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PG/11/006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609600"/>
          <a:ext cx="8610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1173162"/>
          </a:xfrm>
        </p:spPr>
        <p:txBody>
          <a:bodyPr>
            <a:noAutofit/>
          </a:bodyPr>
          <a:lstStyle/>
          <a:p>
            <a:r>
              <a:rPr lang="en-IN" sz="4800" b="1" dirty="0">
                <a:solidFill>
                  <a:srgbClr val="C00000"/>
                </a:solidFill>
              </a:rPr>
              <a:t>Birth Preparedness and </a:t>
            </a:r>
            <a:r>
              <a:rPr lang="en-IN" sz="4800" b="1" dirty="0" smtClean="0">
                <a:solidFill>
                  <a:srgbClr val="C00000"/>
                </a:solidFill>
              </a:rPr>
              <a:t>Delivery</a:t>
            </a:r>
            <a:endParaRPr lang="en-US" sz="48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1999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371600"/>
                <a:gridCol w="4191000"/>
                <a:gridCol w="2573020"/>
                <a:gridCol w="93980"/>
              </a:tblGrid>
              <a:tr h="940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 err="1">
                          <a:solidFill>
                            <a:schemeClr val="tx1"/>
                          </a:solidFill>
                        </a:rPr>
                        <a:t>S.no</a:t>
                      </a:r>
                      <a:r>
                        <a:rPr lang="en-IN" sz="2400" b="1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chemeClr val="tx1"/>
                          </a:solidFill>
                        </a:rPr>
                        <a:t>Components of Birth Plan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>
                          <a:solidFill>
                            <a:schemeClr val="tx1"/>
                          </a:solidFill>
                        </a:rPr>
                        <a:t>% of women who planned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0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1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Decided place of delivery in advance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3.3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/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270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2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Saved/Arranged money for delivery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9.9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/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8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3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Arranged transportation to go to facility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3.3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/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8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4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Fixed and informed Dai/SBA in case of home delivery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6.6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/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270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5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Arranged delivery kit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7.7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/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83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6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Kept clean cloth to dry and wrap the baby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13.2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/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IN" b="1" dirty="0"/>
              <a:t>Only 55.4 percent of deliveries were conducted in an institution</a:t>
            </a:r>
            <a:r>
              <a:rPr lang="en-IN" b="1" dirty="0" smtClean="0"/>
              <a:t>.</a:t>
            </a:r>
          </a:p>
          <a:p>
            <a:r>
              <a:rPr lang="en-IN" b="1" dirty="0" smtClean="0"/>
              <a:t>Out </a:t>
            </a:r>
            <a:r>
              <a:rPr lang="en-IN" b="1" dirty="0"/>
              <a:t>of these institutional deliveries majority (93%) were conducted in government facilities. </a:t>
            </a:r>
            <a:endParaRPr lang="en-IN" b="1" dirty="0" smtClean="0"/>
          </a:p>
          <a:p>
            <a:r>
              <a:rPr lang="en-IN" b="1" dirty="0" smtClean="0"/>
              <a:t>Rest </a:t>
            </a:r>
            <a:r>
              <a:rPr lang="en-IN" b="1" dirty="0"/>
              <a:t>44.6 percent deliveries were conducted at home</a:t>
            </a:r>
            <a:r>
              <a:rPr lang="en-IN" b="1" dirty="0" smtClean="0"/>
              <a:t>.</a:t>
            </a:r>
          </a:p>
          <a:p>
            <a:r>
              <a:rPr lang="en-IN" b="1" dirty="0" smtClean="0"/>
              <a:t> </a:t>
            </a:r>
            <a:r>
              <a:rPr lang="en-IN" b="1" dirty="0"/>
              <a:t>Around 96 percent of these home deliveries were conducted by Traditional Birth Attendants or dais.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IN" sz="4800" b="1" dirty="0">
                <a:solidFill>
                  <a:srgbClr val="C00000"/>
                </a:solidFill>
              </a:rPr>
              <a:t>Birth Preparedness and </a:t>
            </a:r>
            <a:r>
              <a:rPr lang="en-IN" sz="4800" b="1" dirty="0" smtClean="0">
                <a:solidFill>
                  <a:srgbClr val="C00000"/>
                </a:solidFill>
              </a:rPr>
              <a:t>Delivery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IN" sz="5400" b="1" dirty="0">
                <a:solidFill>
                  <a:srgbClr val="C00000"/>
                </a:solidFill>
              </a:rPr>
              <a:t>Postnatal </a:t>
            </a:r>
            <a:r>
              <a:rPr lang="en-IN" sz="5400" b="1" dirty="0" smtClean="0">
                <a:solidFill>
                  <a:srgbClr val="C00000"/>
                </a:solidFill>
              </a:rPr>
              <a:t>care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78363"/>
          </a:xfrm>
        </p:spPr>
        <p:txBody>
          <a:bodyPr/>
          <a:lstStyle/>
          <a:p>
            <a:r>
              <a:rPr lang="en-IN" sz="2800" dirty="0"/>
              <a:t>Only 51 percent of women interviewed visited any health facility for postnatal </a:t>
            </a:r>
            <a:r>
              <a:rPr lang="en-IN" sz="2800" dirty="0" smtClean="0"/>
              <a:t>check up.</a:t>
            </a:r>
          </a:p>
          <a:p>
            <a:pPr>
              <a:buNone/>
            </a:pPr>
            <a:endParaRPr lang="en-IN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33400" y="2438400"/>
          <a:ext cx="8153400" cy="415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74264"/>
                <a:gridCol w="2579136"/>
              </a:tblGrid>
              <a:tr h="532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/>
                        <a:t>Reason(s) for not receiving  PNC 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/>
                        <a:t>% of Women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No Problem Faced (%)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75.0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Considered Not Necessary (%)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14.0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Elders In Family Did not Considered Necessary (%)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8.0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Social Taboo (%)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5.0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Elder women Were Examining (%)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2.0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ANM/USHA Did Not Come Home For Check </a:t>
                      </a:r>
                      <a:r>
                        <a:rPr lang="en-IN" sz="2000" b="1" dirty="0" smtClean="0"/>
                        <a:t>up </a:t>
                      </a:r>
                      <a:r>
                        <a:rPr lang="en-IN" sz="2000" b="1" dirty="0"/>
                        <a:t>(%)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2.0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/>
                        <a:t>Health Facility was Too Far (%)</a:t>
                      </a:r>
                      <a:endParaRPr lang="en-US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9.0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3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PNC </a:t>
                      </a:r>
                      <a:r>
                        <a:rPr lang="en-IN" sz="2000" b="1" dirty="0" smtClean="0"/>
                        <a:t>Costs </a:t>
                      </a:r>
                      <a:r>
                        <a:rPr lang="en-IN" sz="2000" b="1" dirty="0"/>
                        <a:t>Too Much (%)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b="1" dirty="0"/>
                        <a:t>2.0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IN" sz="5400" b="1" dirty="0">
                <a:solidFill>
                  <a:srgbClr val="C00000"/>
                </a:solidFill>
              </a:rPr>
              <a:t>Newborn and Child </a:t>
            </a:r>
            <a:r>
              <a:rPr lang="en-IN" sz="5400" b="1" dirty="0" smtClean="0">
                <a:solidFill>
                  <a:srgbClr val="C00000"/>
                </a:solidFill>
              </a:rPr>
              <a:t>care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IN" b="1" dirty="0"/>
              <a:t>22 % children were not weighed after their birth at all. </a:t>
            </a:r>
          </a:p>
          <a:p>
            <a:r>
              <a:rPr lang="en-IN" b="1" dirty="0"/>
              <a:t>12.3 percent of children were breastfed only on the next day of their birth.</a:t>
            </a:r>
          </a:p>
          <a:p>
            <a:r>
              <a:rPr lang="en-IN" b="1" dirty="0"/>
              <a:t>20 % of the children that were born were not fed Colostrum. </a:t>
            </a:r>
          </a:p>
          <a:p>
            <a:r>
              <a:rPr lang="en-IN" b="1" dirty="0"/>
              <a:t>Within first three days of their birth, 30.4 % were given plain water/ sugar water/ honey or any food other than mother’s own milk</a:t>
            </a:r>
            <a:r>
              <a:rPr lang="en-IN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>
            <a:noAutofit/>
          </a:bodyPr>
          <a:lstStyle/>
          <a:p>
            <a:r>
              <a:rPr lang="en-IN" sz="5400" b="1" dirty="0" smtClean="0">
                <a:solidFill>
                  <a:srgbClr val="C00000"/>
                </a:solidFill>
              </a:rPr>
              <a:t>Newborn and Child care </a:t>
            </a:r>
            <a:r>
              <a:rPr lang="en-US" sz="5400" b="1" dirty="0" smtClean="0">
                <a:solidFill>
                  <a:srgbClr val="C00000"/>
                </a:solidFill>
              </a:rPr>
              <a:t>(contd..)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715000"/>
          </a:xfrm>
        </p:spPr>
        <p:txBody>
          <a:bodyPr>
            <a:normAutofit/>
          </a:bodyPr>
          <a:lstStyle/>
          <a:p>
            <a:r>
              <a:rPr lang="en-IN" b="1" dirty="0"/>
              <a:t>O</a:t>
            </a:r>
            <a:r>
              <a:rPr lang="en-IN" b="1" dirty="0" smtClean="0"/>
              <a:t>nly 66.7 % mothers received services from </a:t>
            </a:r>
            <a:r>
              <a:rPr lang="en-IN" b="1" dirty="0" smtClean="0"/>
              <a:t>ICDS </a:t>
            </a:r>
            <a:r>
              <a:rPr lang="en-IN" b="1" dirty="0" smtClean="0"/>
              <a:t>centres. </a:t>
            </a:r>
            <a:endParaRPr lang="en-US" b="1" dirty="0" smtClean="0"/>
          </a:p>
          <a:p>
            <a:r>
              <a:rPr lang="en-IN" b="1" dirty="0" smtClean="0"/>
              <a:t>Around 10 % of children never received any vaccination. </a:t>
            </a:r>
          </a:p>
          <a:p>
            <a:r>
              <a:rPr lang="en-IN" b="1" dirty="0" smtClean="0"/>
              <a:t>50 % of children </a:t>
            </a:r>
            <a:r>
              <a:rPr lang="en-IN" b="1" dirty="0"/>
              <a:t>who suffered from </a:t>
            </a:r>
            <a:r>
              <a:rPr lang="en-IN" b="1" dirty="0" smtClean="0"/>
              <a:t>diarrhoea </a:t>
            </a:r>
            <a:r>
              <a:rPr lang="en-IN" b="1" dirty="0"/>
              <a:t>were given lesser fluids to drink than usual during </a:t>
            </a:r>
            <a:r>
              <a:rPr lang="en-IN" b="1" dirty="0" err="1"/>
              <a:t>diarrhea</a:t>
            </a:r>
            <a:r>
              <a:rPr lang="en-IN" b="1" dirty="0" smtClean="0"/>
              <a:t>.</a:t>
            </a:r>
          </a:p>
          <a:p>
            <a:r>
              <a:rPr lang="en-IN" b="1" dirty="0" smtClean="0"/>
              <a:t> </a:t>
            </a:r>
            <a:r>
              <a:rPr lang="en-IN" b="1" dirty="0"/>
              <a:t>Only 32 percent of children who suffered from </a:t>
            </a:r>
            <a:r>
              <a:rPr lang="en-IN" b="1" dirty="0" err="1"/>
              <a:t>diarrhea</a:t>
            </a:r>
            <a:r>
              <a:rPr lang="en-IN" b="1" dirty="0"/>
              <a:t> were given ORS.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04800" y="228600"/>
          <a:ext cx="86106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800" b="1" dirty="0" smtClean="0">
                <a:solidFill>
                  <a:srgbClr val="C00000"/>
                </a:solidFill>
              </a:rPr>
              <a:t>Recommendations and Conclusion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IN" b="1" dirty="0"/>
              <a:t>Provisioning of Community health workers if </a:t>
            </a:r>
            <a:r>
              <a:rPr lang="en-IN" b="1" dirty="0" smtClean="0"/>
              <a:t>non existent and their monitoring</a:t>
            </a:r>
            <a:endParaRPr lang="en-IN" b="1" dirty="0" smtClean="0"/>
          </a:p>
          <a:p>
            <a:r>
              <a:rPr lang="en-IN" b="1" dirty="0"/>
              <a:t>Training of traditional birth </a:t>
            </a:r>
            <a:r>
              <a:rPr lang="en-IN" b="1" dirty="0" smtClean="0"/>
              <a:t>attendants</a:t>
            </a:r>
          </a:p>
          <a:p>
            <a:r>
              <a:rPr lang="en-IN" b="1" dirty="0"/>
              <a:t>More public health facilities with trained personnel and medical </a:t>
            </a:r>
            <a:r>
              <a:rPr lang="en-IN" b="1" dirty="0" smtClean="0"/>
              <a:t>doctors</a:t>
            </a:r>
          </a:p>
          <a:p>
            <a:r>
              <a:rPr lang="en-IN" b="1" dirty="0"/>
              <a:t>Public private </a:t>
            </a:r>
            <a:r>
              <a:rPr lang="en-IN" b="1" dirty="0" smtClean="0"/>
              <a:t>partnership</a:t>
            </a:r>
          </a:p>
          <a:p>
            <a:r>
              <a:rPr lang="en-IN" b="1" dirty="0"/>
              <a:t>Health </a:t>
            </a:r>
            <a:r>
              <a:rPr lang="en-IN" b="1" dirty="0" smtClean="0"/>
              <a:t>education, IEC and BCC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IN" sz="4800" b="1" dirty="0" smtClean="0">
                <a:solidFill>
                  <a:srgbClr val="C00000"/>
                </a:solidFill>
              </a:rPr>
              <a:t>References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943600"/>
          </a:xfrm>
        </p:spPr>
        <p:txBody>
          <a:bodyPr>
            <a:noAutofit/>
          </a:bodyPr>
          <a:lstStyle/>
          <a:p>
            <a:pPr lvl="0">
              <a:buFont typeface="+mj-lt"/>
              <a:buAutoNum type="arabicPeriod"/>
            </a:pPr>
            <a:r>
              <a:rPr lang="en-US" sz="1600" dirty="0"/>
              <a:t>Office of Registrar General of India, Census of India 2011. Available at </a:t>
            </a:r>
            <a:r>
              <a:rPr lang="en-US" sz="1600" u="sng" dirty="0">
                <a:hlinkClick r:id="rId2"/>
              </a:rPr>
              <a:t>http://www.censusindia.gov.in/Census_Data_2001/National_Summary/National_Summary_DataPage.aspx</a:t>
            </a:r>
            <a:endParaRPr lang="en-US" sz="1600" dirty="0"/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 lvl="0">
              <a:buFont typeface="+mj-lt"/>
              <a:buAutoNum type="arabicPeriod"/>
            </a:pPr>
            <a:r>
              <a:rPr lang="en-US" sz="1600" dirty="0" err="1"/>
              <a:t>Sclar</a:t>
            </a:r>
            <a:r>
              <a:rPr lang="en-US" sz="1600" dirty="0"/>
              <a:t> E.D, </a:t>
            </a:r>
            <a:r>
              <a:rPr lang="en-US" sz="1600" dirty="0" err="1"/>
              <a:t>Garau</a:t>
            </a:r>
            <a:r>
              <a:rPr lang="en-US" sz="1600" dirty="0"/>
              <a:t> P, </a:t>
            </a:r>
            <a:r>
              <a:rPr lang="en-US" sz="1600" dirty="0" err="1"/>
              <a:t>Carolini</a:t>
            </a:r>
            <a:r>
              <a:rPr lang="en-US" sz="1600" dirty="0"/>
              <a:t> G. The 21st century health challenge of slums and cities.</a:t>
            </a:r>
          </a:p>
          <a:p>
            <a:pPr>
              <a:buNone/>
            </a:pPr>
            <a:r>
              <a:rPr lang="en-US" sz="1600" dirty="0" smtClean="0"/>
              <a:t>        Lancet</a:t>
            </a:r>
            <a:r>
              <a:rPr lang="en-US" sz="1600" dirty="0"/>
              <a:t>. 2005; 365: </a:t>
            </a:r>
            <a:r>
              <a:rPr lang="en-US" sz="1600" dirty="0" smtClean="0"/>
              <a:t>901–903.</a:t>
            </a:r>
          </a:p>
          <a:p>
            <a:pPr>
              <a:buFont typeface="+mj-lt"/>
              <a:buAutoNum type="arabicPeriod"/>
            </a:pPr>
            <a:endParaRPr lang="en-US" sz="1600" dirty="0" smtClean="0"/>
          </a:p>
          <a:p>
            <a:pPr lvl="0">
              <a:buNone/>
            </a:pPr>
            <a:r>
              <a:rPr lang="en-US" sz="1600" dirty="0" smtClean="0"/>
              <a:t>3.     </a:t>
            </a:r>
            <a:r>
              <a:rPr lang="en-US" sz="1600" dirty="0" err="1" smtClean="0"/>
              <a:t>Harpham</a:t>
            </a:r>
            <a:r>
              <a:rPr lang="en-US" sz="1600" dirty="0" smtClean="0"/>
              <a:t> T. Health and the urban poor. Health Policy Planning. 1986; 1: 5–18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 lvl="0">
              <a:buNone/>
            </a:pPr>
            <a:r>
              <a:rPr lang="en-US" sz="1600" dirty="0" smtClean="0"/>
              <a:t>4.     Ministry </a:t>
            </a:r>
            <a:r>
              <a:rPr lang="en-US" sz="1600" dirty="0"/>
              <a:t>of Health and Family Welfare, Government of India. National Urban Health Mission - Framework for Implementation, </a:t>
            </a:r>
            <a:r>
              <a:rPr lang="en-US" sz="1600" dirty="0" smtClean="0"/>
              <a:t>2010</a:t>
            </a:r>
            <a:r>
              <a:rPr lang="en-US" sz="1600" dirty="0"/>
              <a:t> </a:t>
            </a:r>
            <a:endParaRPr lang="en-US" sz="1600" dirty="0" smtClean="0"/>
          </a:p>
          <a:p>
            <a:pPr lvl="0">
              <a:buFont typeface="+mj-lt"/>
              <a:buAutoNum type="arabicPeriod"/>
            </a:pPr>
            <a:endParaRPr lang="en-US" sz="1600" dirty="0"/>
          </a:p>
          <a:p>
            <a:pPr lvl="0">
              <a:buNone/>
            </a:pPr>
            <a:r>
              <a:rPr lang="en-US" sz="1600" dirty="0" smtClean="0"/>
              <a:t>5.     Das </a:t>
            </a:r>
            <a:r>
              <a:rPr lang="en-US" sz="1600" dirty="0"/>
              <a:t>N.P, Shah U. Understanding women’s reproductive health needs in Urban slums in India: A Rapid assessment, IUSSP General Population Conference, Brazil. 2001; </a:t>
            </a:r>
            <a:r>
              <a:rPr lang="en-US" sz="1600" dirty="0" smtClean="0"/>
              <a:t>4-5</a:t>
            </a:r>
            <a:r>
              <a:rPr lang="en-US" sz="1600" dirty="0"/>
              <a:t> </a:t>
            </a:r>
            <a:endParaRPr lang="en-US" sz="1600" dirty="0" smtClean="0"/>
          </a:p>
          <a:p>
            <a:pPr lvl="0">
              <a:buNone/>
            </a:pPr>
            <a:endParaRPr lang="en-US" sz="1600" dirty="0" smtClean="0"/>
          </a:p>
          <a:p>
            <a:pPr lvl="0">
              <a:buNone/>
            </a:pPr>
            <a:r>
              <a:rPr lang="en-US" sz="1600" dirty="0" smtClean="0"/>
              <a:t>6.     </a:t>
            </a:r>
            <a:r>
              <a:rPr lang="en-US" sz="1600" dirty="0" err="1" smtClean="0"/>
              <a:t>Braveman</a:t>
            </a:r>
            <a:r>
              <a:rPr lang="en-US" sz="1600" dirty="0" smtClean="0"/>
              <a:t> </a:t>
            </a:r>
            <a:r>
              <a:rPr lang="en-US" sz="1600" dirty="0"/>
              <a:t>P, </a:t>
            </a:r>
            <a:r>
              <a:rPr lang="en-US" sz="1600" dirty="0" err="1"/>
              <a:t>Gruskin</a:t>
            </a:r>
            <a:r>
              <a:rPr lang="en-US" sz="1600" dirty="0"/>
              <a:t> K. Defining equity in health. Journal of Epidemiology &amp; Community Health 2003; 57: 254-8.</a:t>
            </a:r>
          </a:p>
          <a:p>
            <a:pPr lvl="0">
              <a:buNone/>
            </a:pPr>
            <a:endParaRPr lang="en-US" sz="1600" dirty="0" smtClean="0"/>
          </a:p>
          <a:p>
            <a:pPr lvl="0">
              <a:buNone/>
            </a:pPr>
            <a:r>
              <a:rPr lang="en-US" sz="1600" dirty="0" smtClean="0"/>
              <a:t>7.     </a:t>
            </a:r>
            <a:r>
              <a:rPr lang="en-US" sz="1600" dirty="0" err="1" smtClean="0"/>
              <a:t>Amin</a:t>
            </a:r>
            <a:r>
              <a:rPr lang="en-US" sz="1600" dirty="0" smtClean="0"/>
              <a:t> </a:t>
            </a:r>
            <a:r>
              <a:rPr lang="en-US" sz="1600" dirty="0"/>
              <a:t>R, Shah N.M, Becker S. Socio economic factors differentiating maternal and child health-seeking behavior in rural Bangladesh: A cross-sectional analysis. International Journal for Equity in Health, 2010; 9: 23-26</a:t>
            </a:r>
          </a:p>
          <a:p>
            <a:pPr>
              <a:buFont typeface="+mj-lt"/>
              <a:buAutoNum type="arabicPeriod"/>
            </a:pP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en-US" sz="7200" dirty="0" smtClean="0"/>
              <a:t>8.   Thaddeus S, Maine D. Too far to walk: maternal mortality in context. Social Science &amp; Medicine 1994; 38(8): 1091–1110.</a:t>
            </a:r>
          </a:p>
          <a:p>
            <a:pPr>
              <a:buNone/>
            </a:pPr>
            <a:endParaRPr lang="en-US" sz="7200" dirty="0" smtClean="0"/>
          </a:p>
          <a:p>
            <a:pPr lvl="0">
              <a:buNone/>
            </a:pPr>
            <a:r>
              <a:rPr lang="en-US" sz="7200" dirty="0" smtClean="0"/>
              <a:t>9.    </a:t>
            </a:r>
            <a:r>
              <a:rPr lang="en-US" sz="7200" dirty="0" err="1" smtClean="0"/>
              <a:t>Muela</a:t>
            </a:r>
            <a:r>
              <a:rPr lang="en-US" sz="7200" dirty="0" smtClean="0"/>
              <a:t> S.H, Ribera J.M, </a:t>
            </a:r>
            <a:r>
              <a:rPr lang="en-US" sz="7200" dirty="0" err="1" smtClean="0"/>
              <a:t>Nyamongo</a:t>
            </a:r>
            <a:r>
              <a:rPr lang="en-US" sz="7200" dirty="0" smtClean="0"/>
              <a:t> I, Health-seeking behavior and Health system response DCPP Working Paper No. 14, 2003</a:t>
            </a:r>
          </a:p>
          <a:p>
            <a:pPr>
              <a:buNone/>
            </a:pPr>
            <a:endParaRPr lang="en-US" sz="7200" dirty="0" smtClean="0"/>
          </a:p>
          <a:p>
            <a:pPr lvl="0">
              <a:buNone/>
            </a:pPr>
            <a:r>
              <a:rPr lang="en-US" sz="7200" dirty="0" smtClean="0"/>
              <a:t>10.  </a:t>
            </a:r>
            <a:r>
              <a:rPr lang="en-US" sz="7200" dirty="0" err="1" smtClean="0"/>
              <a:t>Mony</a:t>
            </a:r>
            <a:r>
              <a:rPr lang="en-US" sz="7200" dirty="0" smtClean="0"/>
              <a:t> PK, </a:t>
            </a:r>
            <a:r>
              <a:rPr lang="en-US" sz="7200" dirty="0" err="1" smtClean="0"/>
              <a:t>Verghese</a:t>
            </a:r>
            <a:r>
              <a:rPr lang="en-US" sz="7200" dirty="0" smtClean="0"/>
              <a:t> L, </a:t>
            </a:r>
            <a:r>
              <a:rPr lang="en-US" sz="7200" dirty="0" err="1" smtClean="0"/>
              <a:t>Bhattacharji</a:t>
            </a:r>
            <a:r>
              <a:rPr lang="en-US" sz="7200" dirty="0" smtClean="0"/>
              <a:t> S, George A, </a:t>
            </a:r>
            <a:r>
              <a:rPr lang="en-US" sz="7200" dirty="0" err="1" smtClean="0"/>
              <a:t>Thoppuram</a:t>
            </a:r>
            <a:r>
              <a:rPr lang="en-US" sz="7200" dirty="0" smtClean="0"/>
              <a:t> P, </a:t>
            </a:r>
            <a:r>
              <a:rPr lang="en-US" sz="7200" dirty="0" err="1" smtClean="0"/>
              <a:t>Mathai</a:t>
            </a:r>
            <a:r>
              <a:rPr lang="en-US" sz="7200" dirty="0" smtClean="0"/>
              <a:t> M. Demography, Environmental Status and Maternal Health Care in Slums of Vellore Town, Southern India. Indian Journal of Community Medicine 2006; 31: 230–233.</a:t>
            </a:r>
          </a:p>
          <a:p>
            <a:pPr>
              <a:buNone/>
            </a:pPr>
            <a:endParaRPr lang="en-US" sz="7200" dirty="0" smtClean="0"/>
          </a:p>
          <a:p>
            <a:pPr lvl="0">
              <a:buNone/>
            </a:pPr>
            <a:r>
              <a:rPr lang="en-US" sz="7200" dirty="0" smtClean="0"/>
              <a:t>11.  </a:t>
            </a:r>
            <a:r>
              <a:rPr lang="en-US" sz="7200" dirty="0" err="1" smtClean="0"/>
              <a:t>Agrawal</a:t>
            </a:r>
            <a:r>
              <a:rPr lang="en-US" sz="7200" dirty="0" smtClean="0"/>
              <a:t> S, </a:t>
            </a:r>
            <a:r>
              <a:rPr lang="en-US" sz="7200" dirty="0" err="1" smtClean="0"/>
              <a:t>Bharti</a:t>
            </a:r>
            <a:r>
              <a:rPr lang="en-US" sz="7200" dirty="0" smtClean="0"/>
              <a:t> BM. Reproductive health in urban slums. Journal of Obstetrics and Gynecology India. 2006; 56: 255–257.</a:t>
            </a:r>
          </a:p>
          <a:p>
            <a:pPr>
              <a:buNone/>
            </a:pPr>
            <a:endParaRPr lang="en-US" sz="7200" dirty="0" smtClean="0"/>
          </a:p>
          <a:p>
            <a:pPr lvl="0">
              <a:buNone/>
            </a:pPr>
            <a:r>
              <a:rPr lang="en-US" sz="7200" dirty="0" smtClean="0"/>
              <a:t>12.  </a:t>
            </a:r>
            <a:r>
              <a:rPr lang="en-US" sz="7200" dirty="0" err="1" smtClean="0"/>
              <a:t>Aggarwal</a:t>
            </a:r>
            <a:r>
              <a:rPr lang="en-US" sz="7200" dirty="0" smtClean="0"/>
              <a:t> P, Singh MM, </a:t>
            </a:r>
            <a:r>
              <a:rPr lang="en-US" sz="7200" dirty="0" err="1" smtClean="0"/>
              <a:t>Garg</a:t>
            </a:r>
            <a:r>
              <a:rPr lang="en-US" sz="7200" dirty="0" smtClean="0"/>
              <a:t> S. Maternal Health Care utilization among women in an urban slum in Delhi. Indian Journal of Community Medicine 2007; 32: 203–205.</a:t>
            </a:r>
          </a:p>
          <a:p>
            <a:pPr>
              <a:buNone/>
            </a:pPr>
            <a:endParaRPr lang="en-US" sz="7200" dirty="0" smtClean="0"/>
          </a:p>
          <a:p>
            <a:pPr lvl="0">
              <a:buNone/>
            </a:pPr>
            <a:r>
              <a:rPr lang="en-US" sz="7200" dirty="0" smtClean="0"/>
              <a:t>13.  </a:t>
            </a:r>
            <a:r>
              <a:rPr lang="en-US" sz="7200" dirty="0" err="1" smtClean="0"/>
              <a:t>Hazarika</a:t>
            </a:r>
            <a:r>
              <a:rPr lang="en-US" sz="7200" dirty="0" smtClean="0"/>
              <a:t> I. Women’s Reproductive Health in Slum Populations in India: Evidence From NFHS-3, Journal of Urban Health: Bulletin of the New York Academy of Medicine, 2009; 87(2) 275</a:t>
            </a:r>
          </a:p>
          <a:p>
            <a:pPr>
              <a:buNone/>
            </a:pPr>
            <a:endParaRPr lang="en-US" sz="7200" dirty="0" smtClean="0"/>
          </a:p>
          <a:p>
            <a:pPr lvl="0">
              <a:buNone/>
            </a:pPr>
            <a:r>
              <a:rPr lang="en-US" sz="7200" dirty="0" smtClean="0"/>
              <a:t>14.  </a:t>
            </a:r>
            <a:r>
              <a:rPr lang="en-US" sz="7200" dirty="0" err="1" smtClean="0"/>
              <a:t>Shekhar</a:t>
            </a:r>
            <a:r>
              <a:rPr lang="en-US" sz="7200" dirty="0" smtClean="0"/>
              <a:t> C, Ram F. National report on evaluation of functioning of urban health posts/ urban family centers in India. International institute of population sciences (IIPS), Mumbai; 2005.</a:t>
            </a:r>
          </a:p>
          <a:p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Organization Profile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943600"/>
          </a:xfrm>
        </p:spPr>
        <p:txBody>
          <a:bodyPr>
            <a:normAutofit/>
          </a:bodyPr>
          <a:lstStyle/>
          <a:p>
            <a:r>
              <a:rPr lang="en-US" sz="2400" b="1" dirty="0"/>
              <a:t>EHI International (formerly known as EPOS Health India Pvt.) undertakes research studies in the Health and Nutrition Sector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Vimarsh</a:t>
            </a:r>
            <a:r>
              <a:rPr lang="en-US" sz="2400" b="1" dirty="0" smtClean="0"/>
              <a:t> is a group entity of EHI International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Research </a:t>
            </a:r>
            <a:r>
              <a:rPr lang="en-US" sz="2400" b="1" dirty="0"/>
              <a:t>and evaluation </a:t>
            </a:r>
            <a:r>
              <a:rPr lang="en-US" sz="2400" b="1" dirty="0" smtClean="0"/>
              <a:t>studies, Training </a:t>
            </a:r>
            <a:r>
              <a:rPr lang="en-US" sz="2400" b="1" dirty="0"/>
              <a:t>of the health care </a:t>
            </a:r>
            <a:r>
              <a:rPr lang="en-US" sz="2400" b="1" dirty="0" smtClean="0"/>
              <a:t>providers, Large </a:t>
            </a:r>
            <a:r>
              <a:rPr lang="en-US" sz="2400" b="1" dirty="0"/>
              <a:t>scale </a:t>
            </a:r>
            <a:r>
              <a:rPr lang="en-US" sz="2400" b="1" dirty="0" smtClean="0"/>
              <a:t>surveys, Capacity Building of professionals and organizations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Clients include </a:t>
            </a:r>
            <a:r>
              <a:rPr lang="en-US" sz="2200" b="1" dirty="0"/>
              <a:t>Registrar General of </a:t>
            </a:r>
            <a:r>
              <a:rPr lang="en-US" sz="2200" b="1" dirty="0" smtClean="0"/>
              <a:t>India, </a:t>
            </a:r>
            <a:r>
              <a:rPr lang="en-US" sz="2200" b="1" dirty="0"/>
              <a:t>Ministry of Health &amp; Family Welfare (Govt. of India), DFID, World Bank, GTZ, EC, </a:t>
            </a:r>
            <a:r>
              <a:rPr lang="en-US" sz="2200" b="1" dirty="0" err="1"/>
              <a:t>KfW</a:t>
            </a:r>
            <a:r>
              <a:rPr lang="en-US" sz="2200" b="1" dirty="0"/>
              <a:t>, UNICEF</a:t>
            </a:r>
            <a:r>
              <a:rPr lang="en-US" sz="2200" b="1" dirty="0" smtClean="0"/>
              <a:t>, OXFAM and other donor and implementation agencies</a:t>
            </a:r>
          </a:p>
          <a:p>
            <a:endParaRPr lang="en-US" sz="2200" b="1" dirty="0" smtClean="0"/>
          </a:p>
          <a:p>
            <a:r>
              <a:rPr lang="en-US" sz="2400" b="1" dirty="0"/>
              <a:t>Ongoing Projects – AHS, DLHS and </a:t>
            </a:r>
            <a:r>
              <a:rPr lang="en-US" sz="2400" b="1" dirty="0" smtClean="0"/>
              <a:t>others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C00000"/>
                </a:solidFill>
              </a:rPr>
              <a:t>Thank you</a:t>
            </a:r>
            <a:endParaRPr lang="en-US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Introduction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562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Slums are unorganized settlements in characterized by limited access to basic amenities</a:t>
            </a:r>
          </a:p>
          <a:p>
            <a:endParaRPr lang="en-US" sz="2800" b="1" dirty="0" smtClean="0"/>
          </a:p>
          <a:p>
            <a:r>
              <a:rPr lang="en-IN" sz="2800" b="1" dirty="0"/>
              <a:t>Poverty, unemployment, illiteracy, polluted environment and uncontrolled population </a:t>
            </a:r>
            <a:r>
              <a:rPr lang="en-IN" sz="2800" b="1" dirty="0" smtClean="0"/>
              <a:t>growth</a:t>
            </a:r>
          </a:p>
          <a:p>
            <a:endParaRPr lang="en-IN" sz="2800" b="1" dirty="0" smtClean="0"/>
          </a:p>
          <a:p>
            <a:r>
              <a:rPr lang="en-IN" sz="2800" b="1" dirty="0" smtClean="0"/>
              <a:t>Due to migration of rural poor to urban areas</a:t>
            </a:r>
          </a:p>
          <a:p>
            <a:endParaRPr lang="en-IN" sz="2800" b="1" dirty="0" smtClean="0"/>
          </a:p>
          <a:p>
            <a:r>
              <a:rPr lang="en-IN" sz="2800" b="1" dirty="0" smtClean="0"/>
              <a:t>Social exclusion, limited access to Health facilities</a:t>
            </a:r>
          </a:p>
          <a:p>
            <a:endParaRPr lang="en-IN" sz="2800" b="1" dirty="0" smtClean="0"/>
          </a:p>
          <a:p>
            <a:r>
              <a:rPr lang="en-IN" sz="2800" b="1" dirty="0" smtClean="0"/>
              <a:t>Health of Women – neglected the most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Rationale of the study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Limited efforts to study the health of women dwelling in slums</a:t>
            </a:r>
          </a:p>
          <a:p>
            <a:endParaRPr lang="en-US" b="1" dirty="0" smtClean="0"/>
          </a:p>
          <a:p>
            <a:r>
              <a:rPr lang="en-IN" b="1" dirty="0" smtClean="0"/>
              <a:t>An understanding of those aspects </a:t>
            </a:r>
            <a:r>
              <a:rPr lang="en-IN" b="1" dirty="0"/>
              <a:t>of women's health that are affected by </a:t>
            </a:r>
            <a:endParaRPr lang="en-IN" b="1" dirty="0" smtClean="0"/>
          </a:p>
          <a:p>
            <a:pPr>
              <a:buFont typeface="Wingdings" pitchFamily="2" charset="2"/>
              <a:buChar char="ü"/>
            </a:pPr>
            <a:r>
              <a:rPr lang="en-IN" sz="2400" b="1" dirty="0" smtClean="0"/>
              <a:t>their </a:t>
            </a:r>
            <a:r>
              <a:rPr lang="en-IN" sz="2400" b="1" dirty="0"/>
              <a:t>childbearing </a:t>
            </a:r>
            <a:r>
              <a:rPr lang="en-IN" sz="2400" b="1" dirty="0" smtClean="0"/>
              <a:t>role</a:t>
            </a:r>
          </a:p>
          <a:p>
            <a:pPr>
              <a:buFont typeface="Wingdings" pitchFamily="2" charset="2"/>
              <a:buChar char="ü"/>
            </a:pPr>
            <a:r>
              <a:rPr lang="en-IN" sz="2400" b="1" dirty="0" smtClean="0"/>
              <a:t>utilization </a:t>
            </a:r>
            <a:r>
              <a:rPr lang="en-IN" sz="2400" b="1" dirty="0"/>
              <a:t>of already available health </a:t>
            </a:r>
            <a:r>
              <a:rPr lang="en-IN" sz="2400" b="1" dirty="0" smtClean="0"/>
              <a:t>services</a:t>
            </a:r>
          </a:p>
          <a:p>
            <a:pPr>
              <a:buFont typeface="Wingdings" pitchFamily="2" charset="2"/>
              <a:buChar char="ü"/>
            </a:pPr>
            <a:r>
              <a:rPr lang="en-IN" sz="2400" b="1" dirty="0" smtClean="0"/>
              <a:t> </a:t>
            </a:r>
            <a:r>
              <a:rPr lang="en-IN" sz="2400" b="1" dirty="0"/>
              <a:t>their treatment patterns and barriers to this utilization </a:t>
            </a:r>
            <a:endParaRPr lang="en-IN" sz="2400" b="1" dirty="0" smtClean="0"/>
          </a:p>
          <a:p>
            <a:pPr>
              <a:buNone/>
            </a:pPr>
            <a:r>
              <a:rPr lang="en-IN" b="1" dirty="0" smtClean="0"/>
              <a:t>    is required </a:t>
            </a:r>
            <a:r>
              <a:rPr lang="en-IN" b="1" dirty="0"/>
              <a:t>to design </a:t>
            </a:r>
            <a:r>
              <a:rPr lang="en-IN" b="1" dirty="0" smtClean="0"/>
              <a:t>appropriate approach </a:t>
            </a:r>
            <a:r>
              <a:rPr lang="en-IN" b="1" dirty="0"/>
              <a:t>to </a:t>
            </a:r>
            <a:r>
              <a:rPr lang="en-IN" b="1" dirty="0" smtClean="0"/>
              <a:t>answer their </a:t>
            </a:r>
            <a:r>
              <a:rPr lang="en-IN" b="1" dirty="0"/>
              <a:t>health needs. </a:t>
            </a:r>
            <a:endParaRPr lang="en-IN" b="1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Objectives of the study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sz="3300" b="1" dirty="0">
                <a:solidFill>
                  <a:srgbClr val="C00000"/>
                </a:solidFill>
              </a:rPr>
              <a:t>General Objective</a:t>
            </a:r>
            <a:endParaRPr lang="en-US" sz="3300" dirty="0">
              <a:solidFill>
                <a:srgbClr val="C00000"/>
              </a:solidFill>
            </a:endParaRPr>
          </a:p>
          <a:p>
            <a:r>
              <a:rPr lang="en-IN" sz="3300" dirty="0"/>
              <a:t>To determine the awareness and practices regarding Maternal, neonatal and child health services among eligible women of age 15-49 years (who have given birth in last two years) in an urban slum in Delhi</a:t>
            </a:r>
            <a:r>
              <a:rPr lang="en-IN" sz="3300" dirty="0" smtClean="0"/>
              <a:t>.</a:t>
            </a:r>
          </a:p>
          <a:p>
            <a:endParaRPr lang="en-US" sz="3300" dirty="0"/>
          </a:p>
          <a:p>
            <a:pPr>
              <a:buNone/>
            </a:pPr>
            <a:r>
              <a:rPr lang="en-IN" sz="3300" b="1" dirty="0">
                <a:solidFill>
                  <a:srgbClr val="C00000"/>
                </a:solidFill>
              </a:rPr>
              <a:t>Specific Objectives</a:t>
            </a:r>
            <a:endParaRPr lang="en-US" sz="3300" dirty="0">
              <a:solidFill>
                <a:srgbClr val="C00000"/>
              </a:solidFill>
            </a:endParaRPr>
          </a:p>
          <a:p>
            <a:pPr lvl="0"/>
            <a:r>
              <a:rPr lang="en-US" sz="3300" dirty="0"/>
              <a:t>To assess the utilization of Maternal and child health services among the eligible women in the slum.</a:t>
            </a:r>
          </a:p>
          <a:p>
            <a:pPr lvl="0"/>
            <a:r>
              <a:rPr lang="en-US" sz="3300" dirty="0"/>
              <a:t>To study the care seeking behavior among eligible women during pregnancy, delivery of child, newborn care and during illness of their child.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Methodology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Study design </a:t>
            </a:r>
            <a:r>
              <a:rPr lang="en-US" sz="2400" b="1" dirty="0" smtClean="0"/>
              <a:t>– Cross Sectional (Rapid  </a:t>
            </a:r>
            <a:r>
              <a:rPr lang="en-US" sz="2400" b="1" dirty="0" smtClean="0"/>
              <a:t>Assessment</a:t>
            </a:r>
            <a:r>
              <a:rPr lang="en-US" sz="2400" b="1" dirty="0" smtClean="0"/>
              <a:t>)</a:t>
            </a:r>
          </a:p>
          <a:p>
            <a:endParaRPr lang="en-US" sz="2800" b="1" dirty="0" smtClean="0"/>
          </a:p>
          <a:p>
            <a:r>
              <a:rPr lang="en-US" sz="2800" b="1" dirty="0"/>
              <a:t>Sampling Frame </a:t>
            </a:r>
            <a:r>
              <a:rPr lang="en-US" sz="2800" b="1" dirty="0" smtClean="0"/>
              <a:t>– </a:t>
            </a:r>
            <a:r>
              <a:rPr lang="en-US" sz="2400" b="1" dirty="0"/>
              <a:t>473 listed women of age 15-49 years </a:t>
            </a:r>
            <a:r>
              <a:rPr lang="en-IN" sz="1800" b="1" dirty="0" smtClean="0"/>
              <a:t>(who have given birth in last two years)</a:t>
            </a:r>
          </a:p>
          <a:p>
            <a:endParaRPr lang="en-IN" sz="1800" b="1" dirty="0" smtClean="0"/>
          </a:p>
          <a:p>
            <a:r>
              <a:rPr lang="en-IN" sz="2800" b="1" dirty="0" smtClean="0"/>
              <a:t>Sample size calculation – </a:t>
            </a:r>
            <a:r>
              <a:rPr lang="en-IN" sz="2400" b="1" dirty="0" smtClean="0"/>
              <a:t>212 eligible women                               (at p = 0.5, 95 % Confidence Interval)</a:t>
            </a:r>
          </a:p>
          <a:p>
            <a:endParaRPr lang="en-US" sz="2400" b="1" dirty="0"/>
          </a:p>
          <a:p>
            <a:r>
              <a:rPr lang="en-US" sz="2800" b="1" dirty="0"/>
              <a:t>Sampling </a:t>
            </a:r>
            <a:r>
              <a:rPr lang="en-US" sz="2800" b="1" dirty="0" smtClean="0"/>
              <a:t>technique -  </a:t>
            </a:r>
            <a:r>
              <a:rPr lang="en-US" sz="2400" b="1" dirty="0" smtClean="0"/>
              <a:t>Systematic Random Sampling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800" b="1" dirty="0"/>
              <a:t>Study tool </a:t>
            </a:r>
            <a:r>
              <a:rPr lang="en-US" sz="2400" b="1" dirty="0" smtClean="0"/>
              <a:t>–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12838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Methodology (contd..)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791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800" b="1" dirty="0" smtClean="0"/>
              <a:t>Description of the tool</a:t>
            </a:r>
          </a:p>
          <a:p>
            <a:endParaRPr lang="en-US" sz="3800" b="1" dirty="0" smtClean="0"/>
          </a:p>
          <a:p>
            <a:pPr lvl="0"/>
            <a:r>
              <a:rPr lang="en-US" b="1" dirty="0"/>
              <a:t>Background characteristics </a:t>
            </a:r>
            <a:r>
              <a:rPr lang="en-US" dirty="0"/>
              <a:t>like name, age, educational qualification, occupation and other such </a:t>
            </a:r>
            <a:r>
              <a:rPr lang="en-US" dirty="0" smtClean="0"/>
              <a:t>details</a:t>
            </a:r>
          </a:p>
          <a:p>
            <a:pPr lvl="0"/>
            <a:endParaRPr lang="en-US" dirty="0"/>
          </a:p>
          <a:p>
            <a:pPr lvl="0"/>
            <a:r>
              <a:rPr lang="en-US" b="1" dirty="0"/>
              <a:t>Antenatal care, care during delivery and post natal care </a:t>
            </a:r>
            <a:r>
              <a:rPr lang="en-US" dirty="0"/>
              <a:t>which will include questions on ANC visits, reasons for not going for ANC, questions related to birth plan, questions on </a:t>
            </a:r>
            <a:r>
              <a:rPr lang="en-US" dirty="0" smtClean="0"/>
              <a:t>PNC</a:t>
            </a:r>
          </a:p>
          <a:p>
            <a:pPr lvl="0"/>
            <a:endParaRPr lang="en-US" dirty="0"/>
          </a:p>
          <a:p>
            <a:pPr lvl="0"/>
            <a:r>
              <a:rPr lang="en-US" b="1" dirty="0"/>
              <a:t>New born and child health </a:t>
            </a:r>
            <a:r>
              <a:rPr lang="en-US" dirty="0"/>
              <a:t>which will include questions on child rearing practices, infant and young feeding practices, immunization of </a:t>
            </a:r>
            <a:r>
              <a:rPr lang="en-US" dirty="0" smtClean="0"/>
              <a:t>child</a:t>
            </a:r>
          </a:p>
          <a:p>
            <a:pPr lvl="0"/>
            <a:endParaRPr lang="en-US" dirty="0"/>
          </a:p>
          <a:p>
            <a:r>
              <a:rPr lang="en-IN" b="1" dirty="0"/>
              <a:t>Childhood illnesses and treatment seeking </a:t>
            </a:r>
            <a:r>
              <a:rPr lang="en-IN" b="1" dirty="0" smtClean="0"/>
              <a:t>behaviour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Results and Discussion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/>
              <a:t>Socio – demographic Characteristics of </a:t>
            </a:r>
            <a:r>
              <a:rPr lang="en-IN" sz="2800" dirty="0" smtClean="0"/>
              <a:t>eligible females</a:t>
            </a:r>
          </a:p>
          <a:p>
            <a:pPr>
              <a:buNone/>
            </a:pPr>
            <a:endParaRPr lang="en-US" sz="2800" dirty="0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533400" y="1676400"/>
          <a:ext cx="8229600" cy="483679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2004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Range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- 17-40 years</a:t>
                      </a:r>
                    </a:p>
                  </a:txBody>
                  <a:tcPr marL="9525" marR="9525" marT="9525" marB="0" anchor="b"/>
                </a:tc>
              </a:tr>
              <a:tr h="386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Median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- 24 years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Education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     49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% have no schooling and are illiterate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30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have either primary or middle pass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Religion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85.3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Hindus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11.3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Muslims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2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Parsi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1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Sikh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0.5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Christian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Employment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87.3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are Home makers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11.8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are domestic workers or maid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Parity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Range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- 1-8 children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Median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- 2 children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3733800" y="2438400"/>
            <a:ext cx="9144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IN" b="1" dirty="0">
                <a:solidFill>
                  <a:srgbClr val="C00000"/>
                </a:solidFill>
              </a:rPr>
              <a:t>Antenatal Care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47800"/>
            <a:ext cx="8229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IN" sz="2800" b="1" dirty="0"/>
              <a:t>An encouraging 75 percent of women registered for ANC. </a:t>
            </a:r>
            <a:endParaRPr lang="en-IN" sz="2800" b="1" dirty="0" smtClean="0"/>
          </a:p>
          <a:p>
            <a:pPr>
              <a:buNone/>
            </a:pPr>
            <a:endParaRPr lang="en-IN" sz="2800" b="1" dirty="0" smtClean="0"/>
          </a:p>
          <a:p>
            <a:r>
              <a:rPr lang="en-IN" sz="2800" b="1" dirty="0" smtClean="0"/>
              <a:t>The </a:t>
            </a:r>
            <a:r>
              <a:rPr lang="en-IN" sz="2800" b="1" dirty="0"/>
              <a:t>average month of pregnancy at which ANC was received was 5</a:t>
            </a:r>
            <a:r>
              <a:rPr lang="en-IN" sz="2800" b="1" baseline="30000" dirty="0"/>
              <a:t>th</a:t>
            </a:r>
            <a:r>
              <a:rPr lang="en-IN" sz="2800" b="1" dirty="0"/>
              <a:t> month</a:t>
            </a:r>
            <a:r>
              <a:rPr lang="en-IN" sz="2800" b="1" dirty="0" smtClean="0"/>
              <a:t>.</a:t>
            </a:r>
          </a:p>
          <a:p>
            <a:endParaRPr lang="en-IN" sz="2800" b="1" dirty="0" smtClean="0"/>
          </a:p>
          <a:p>
            <a:r>
              <a:rPr lang="en-IN" sz="2800" b="1" dirty="0"/>
              <a:t>O</a:t>
            </a:r>
            <a:r>
              <a:rPr lang="en-IN" sz="2800" b="1" dirty="0" smtClean="0"/>
              <a:t>nly </a:t>
            </a:r>
            <a:r>
              <a:rPr lang="en-IN" sz="2800" b="1" dirty="0"/>
              <a:t>37 percent </a:t>
            </a:r>
            <a:r>
              <a:rPr lang="en-IN" sz="2800" b="1" dirty="0" smtClean="0"/>
              <a:t>received </a:t>
            </a:r>
            <a:r>
              <a:rPr lang="en-IN" sz="2800" b="1" dirty="0"/>
              <a:t>it during their first trimester</a:t>
            </a:r>
            <a:r>
              <a:rPr lang="en-IN" sz="2800" b="1" dirty="0" smtClean="0"/>
              <a:t>.</a:t>
            </a:r>
          </a:p>
          <a:p>
            <a:endParaRPr lang="en-IN" sz="2800" b="1" dirty="0" smtClean="0"/>
          </a:p>
          <a:p>
            <a:r>
              <a:rPr lang="en-IN" sz="2800" b="1" dirty="0" smtClean="0"/>
              <a:t>Only 25.2 percent had full Antenatal Check up</a:t>
            </a:r>
          </a:p>
          <a:p>
            <a:endParaRPr lang="en-IN" sz="2800" b="1" dirty="0" smtClean="0"/>
          </a:p>
          <a:p>
            <a:r>
              <a:rPr lang="en-IN" sz="2800" b="1" dirty="0" smtClean="0"/>
              <a:t>92.5 percent </a:t>
            </a:r>
            <a:r>
              <a:rPr lang="en-IN" sz="2800" b="1" dirty="0"/>
              <a:t>of women received ANC from any Government source.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307</TotalTime>
  <Words>1320</Words>
  <Application>Microsoft Office PowerPoint</Application>
  <PresentationFormat>On-screen Show (4:3)</PresentationFormat>
  <Paragraphs>198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Utilization of Maternal and Child health services and health seeking behavior among women in an urban Slum of Delhi</vt:lpstr>
      <vt:lpstr>Organization Profile</vt:lpstr>
      <vt:lpstr>Introduction</vt:lpstr>
      <vt:lpstr>Rationale of the study</vt:lpstr>
      <vt:lpstr>Objectives of the study</vt:lpstr>
      <vt:lpstr>Methodology</vt:lpstr>
      <vt:lpstr>Methodology (contd..)</vt:lpstr>
      <vt:lpstr>Results and Discussion</vt:lpstr>
      <vt:lpstr>Antenatal Care </vt:lpstr>
      <vt:lpstr>Slide 10</vt:lpstr>
      <vt:lpstr>Birth Preparedness and Delivery</vt:lpstr>
      <vt:lpstr>Birth Preparedness and Delivery</vt:lpstr>
      <vt:lpstr>Postnatal care</vt:lpstr>
      <vt:lpstr>Newborn and Child care</vt:lpstr>
      <vt:lpstr>Newborn and Child care (contd..)</vt:lpstr>
      <vt:lpstr>Slide 16</vt:lpstr>
      <vt:lpstr>Recommendations and Conclusion</vt:lpstr>
      <vt:lpstr>References</vt:lpstr>
      <vt:lpstr>Slide 19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Utilization of Maternal and Child health services and health seeking behavior among women in an urban Slum of Delhi</dc:title>
  <dc:creator>Maverick</dc:creator>
  <cp:lastModifiedBy>Maverick</cp:lastModifiedBy>
  <cp:revision>27</cp:revision>
  <dcterms:created xsi:type="dcterms:W3CDTF">2013-04-30T13:21:27Z</dcterms:created>
  <dcterms:modified xsi:type="dcterms:W3CDTF">2013-05-01T02:59:27Z</dcterms:modified>
</cp:coreProperties>
</file>