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D:\project\social%20media%20analysi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project\social%20media%20analys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project\social%20media%20analysi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project\social%20media%20analysi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project\social%20media%20analysi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project\social%20media%20analysi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D:\project\social%20media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28403067263651"/>
          <c:y val="0.10163661607516451"/>
          <c:w val="0.84969636148422611"/>
          <c:h val="0.762972916428924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NUMBER OF PEOPLE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6143790849673203E-2"/>
                  <c:y val="-5.3140096618357488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653594771241831E-2"/>
                  <c:y val="-9.1787629807143667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Sheet1!$B$4:$B$5</c:f>
              <c:strCache>
                <c:ptCount val="2"/>
                <c:pt idx="0">
                  <c:v>USE</c:v>
                </c:pt>
                <c:pt idx="1">
                  <c:v>DO NOT USE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381056"/>
        <c:axId val="124382592"/>
        <c:axId val="0"/>
      </c:bar3DChart>
      <c:catAx>
        <c:axId val="12438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4382592"/>
        <c:crosses val="autoZero"/>
        <c:auto val="1"/>
        <c:lblAlgn val="ctr"/>
        <c:lblOffset val="100"/>
        <c:noMultiLvlLbl val="0"/>
      </c:catAx>
      <c:valAx>
        <c:axId val="124382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43810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655074365704287E-2"/>
          <c:y val="0.12420173064304461"/>
          <c:w val="0.82754109683657961"/>
          <c:h val="0.74650836614173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Sheet2!$C$29</c:f>
              <c:strCache>
                <c:ptCount val="1"/>
                <c:pt idx="0">
                  <c:v>HC PROVIDERS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807017543859682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596491228070108E-2"/>
                  <c:y val="-7.29166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Sheet2!$B$30:$B$31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Sheet2!$C$30:$C$31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063040"/>
        <c:axId val="137085696"/>
        <c:axId val="0"/>
      </c:bar3DChart>
      <c:catAx>
        <c:axId val="137063040"/>
        <c:scaling>
          <c:orientation val="minMax"/>
        </c:scaling>
        <c:delete val="0"/>
        <c:axPos val="b"/>
        <c:majorTickMark val="out"/>
        <c:minorTickMark val="none"/>
        <c:tickLblPos val="nextTo"/>
        <c:crossAx val="137085696"/>
        <c:crosses val="autoZero"/>
        <c:auto val="1"/>
        <c:lblAlgn val="ctr"/>
        <c:lblOffset val="100"/>
        <c:noMultiLvlLbl val="0"/>
      </c:catAx>
      <c:valAx>
        <c:axId val="137085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7063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18110236220472E-2"/>
          <c:y val="9.1076967651770799E-2"/>
          <c:w val="0.85368188976377957"/>
          <c:h val="0.774612093942802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Sheet1!$C$38</c:f>
              <c:strCache>
                <c:ptCount val="1"/>
                <c:pt idx="0">
                  <c:v>NUMBER OF PEOPLE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3333333333333333E-2"/>
                  <c:y val="-4.761904761904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666666666666668E-2"/>
                  <c:y val="-4.9783549783549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Sheet1!$B$39:$B$40</c:f>
              <c:strCache>
                <c:ptCount val="2"/>
                <c:pt idx="0">
                  <c:v>DO NOT KNOW</c:v>
                </c:pt>
                <c:pt idx="1">
                  <c:v>KNOW</c:v>
                </c:pt>
              </c:strCache>
            </c:strRef>
          </c:cat>
          <c:val>
            <c:numRef>
              <c:f>Sheet1!$C$39:$C$40</c:f>
              <c:numCache>
                <c:formatCode>General</c:formatCode>
                <c:ptCount val="2"/>
                <c:pt idx="0">
                  <c:v>66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174720"/>
        <c:axId val="124343040"/>
        <c:axId val="0"/>
      </c:bar3DChart>
      <c:catAx>
        <c:axId val="12417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4343040"/>
        <c:crosses val="autoZero"/>
        <c:auto val="1"/>
        <c:lblAlgn val="ctr"/>
        <c:lblOffset val="100"/>
        <c:noMultiLvlLbl val="0"/>
      </c:catAx>
      <c:valAx>
        <c:axId val="124343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4174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95876236624273E-2"/>
          <c:y val="9.8773612805441571E-2"/>
          <c:w val="0.86231438017363216"/>
          <c:h val="0.699227200473180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Sheet1!$C$54</c:f>
              <c:strCache>
                <c:ptCount val="1"/>
                <c:pt idx="0">
                  <c:v>NUMBER OF USERS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1217948717948718E-2"/>
                  <c:y val="-2.582159624413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23076923076924E-2"/>
                  <c:y val="-2.816901408450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628205128205069E-2"/>
                  <c:y val="-1.4084507042253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25641025641025E-3"/>
                  <c:y val="-2.816901408450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07692307692308E-3"/>
                  <c:y val="-2.816901408450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128205128205121E-3"/>
                  <c:y val="-3.051643192488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Sheet1!$B$55:$B$60</c:f>
              <c:strCache>
                <c:ptCount val="6"/>
                <c:pt idx="0">
                  <c:v>FACEBOOK</c:v>
                </c:pt>
                <c:pt idx="1">
                  <c:v>LINKED IN</c:v>
                </c:pt>
                <c:pt idx="2">
                  <c:v>YOU TUBE</c:v>
                </c:pt>
                <c:pt idx="3">
                  <c:v>WIKI</c:v>
                </c:pt>
                <c:pt idx="4">
                  <c:v>BLOGS</c:v>
                </c:pt>
                <c:pt idx="5">
                  <c:v>TWITTER </c:v>
                </c:pt>
              </c:strCache>
            </c:strRef>
          </c:cat>
          <c:val>
            <c:numRef>
              <c:f>Sheet1!$C$55:$C$60</c:f>
              <c:numCache>
                <c:formatCode>General</c:formatCode>
                <c:ptCount val="6"/>
                <c:pt idx="0">
                  <c:v>90</c:v>
                </c:pt>
                <c:pt idx="1">
                  <c:v>66</c:v>
                </c:pt>
                <c:pt idx="2">
                  <c:v>62</c:v>
                </c:pt>
                <c:pt idx="3">
                  <c:v>50</c:v>
                </c:pt>
                <c:pt idx="4">
                  <c:v>28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566464"/>
        <c:axId val="185345536"/>
        <c:axId val="0"/>
      </c:bar3DChart>
      <c:catAx>
        <c:axId val="135566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85345536"/>
        <c:crosses val="autoZero"/>
        <c:auto val="1"/>
        <c:lblAlgn val="ctr"/>
        <c:lblOffset val="100"/>
        <c:noMultiLvlLbl val="0"/>
      </c:catAx>
      <c:valAx>
        <c:axId val="185345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55664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99970539396861"/>
          <c:y val="0.18201403801797505"/>
          <c:w val="0.88449689324548719"/>
          <c:h val="0.737047442933269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Sheet1!$C$87</c:f>
              <c:strCache>
                <c:ptCount val="1"/>
                <c:pt idx="0">
                  <c:v>NUMBER OF PEOPLE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4013605442176874E-2"/>
                  <c:y val="-4.5454545454545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612244897959183E-2"/>
                  <c:y val="-6.0606060606060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Sheet1!$B$88:$B$89</c:f>
              <c:strCache>
                <c:ptCount val="2"/>
                <c:pt idx="0">
                  <c:v>NO</c:v>
                </c:pt>
                <c:pt idx="1">
                  <c:v>YES </c:v>
                </c:pt>
              </c:strCache>
            </c:strRef>
          </c:cat>
          <c:val>
            <c:numRef>
              <c:f>Sheet1!$C$88:$C$89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636864"/>
        <c:axId val="135651712"/>
        <c:axId val="0"/>
      </c:bar3DChart>
      <c:catAx>
        <c:axId val="13563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35651712"/>
        <c:crosses val="autoZero"/>
        <c:auto val="1"/>
        <c:lblAlgn val="ctr"/>
        <c:lblOffset val="100"/>
        <c:noMultiLvlLbl val="0"/>
      </c:catAx>
      <c:valAx>
        <c:axId val="135651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5636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93175853018359E-2"/>
          <c:y val="2.8912811679790026E-2"/>
          <c:w val="0.86370682414698152"/>
          <c:h val="0.856369340551181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Sheet1!$C$118</c:f>
              <c:strCache>
                <c:ptCount val="1"/>
                <c:pt idx="0">
                  <c:v>NUMBER OF PEOPLE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8888845144356957E-2"/>
                  <c:y val="-7.55208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999999999999998E-2"/>
                  <c:y val="-7.6388820538057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Sheet1!$B$119:$B$120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Sheet1!$C$119:$C$120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152064"/>
        <c:axId val="124158336"/>
        <c:axId val="0"/>
      </c:bar3DChart>
      <c:catAx>
        <c:axId val="12415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4158336"/>
        <c:crosses val="autoZero"/>
        <c:auto val="1"/>
        <c:lblAlgn val="ctr"/>
        <c:lblOffset val="100"/>
        <c:noMultiLvlLbl val="0"/>
      </c:catAx>
      <c:valAx>
        <c:axId val="12415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4152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01152797076834E-2"/>
          <c:y val="7.9636295463067122E-2"/>
          <c:w val="0.8761831609284132"/>
          <c:h val="0.787951922676332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Sheet1!$C$165</c:f>
              <c:strCache>
                <c:ptCount val="1"/>
                <c:pt idx="0">
                  <c:v>NUMBER OF PEOPLE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2679738562091505E-2"/>
                  <c:y val="-6.0846560846560822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947712418300651E-2"/>
                  <c:y val="-5.8201058201058198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Sheet1!$B$166:$B$167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Sheet1!$C$166:$C$167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114432"/>
        <c:axId val="124115968"/>
        <c:axId val="0"/>
      </c:bar3DChart>
      <c:catAx>
        <c:axId val="12411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24115968"/>
        <c:crosses val="autoZero"/>
        <c:auto val="1"/>
        <c:lblAlgn val="ctr"/>
        <c:lblOffset val="100"/>
        <c:noMultiLvlLbl val="0"/>
      </c:catAx>
      <c:valAx>
        <c:axId val="124115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4114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47007614147242E-2"/>
          <c:y val="9.5509311336082994E-2"/>
          <c:w val="0.87412398326446816"/>
          <c:h val="0.724459859184268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Sheet2!$C$4</c:f>
              <c:strCache>
                <c:ptCount val="1"/>
                <c:pt idx="0">
                  <c:v>HC PROVIDER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8052805280528052E-2"/>
                  <c:y val="-5.8201058201058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02970297029702E-2"/>
                  <c:y val="-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Sheet2!$B$5:$B$6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Sheet2!$C$5:$C$6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176384"/>
        <c:axId val="140584064"/>
        <c:axId val="0"/>
      </c:bar3DChart>
      <c:catAx>
        <c:axId val="140176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584064"/>
        <c:crosses val="autoZero"/>
        <c:auto val="1"/>
        <c:lblAlgn val="ctr"/>
        <c:lblOffset val="100"/>
        <c:noMultiLvlLbl val="0"/>
      </c:catAx>
      <c:valAx>
        <c:axId val="140584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0176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14300563914666E-2"/>
          <c:y val="6.479171958343917E-2"/>
          <c:w val="0.87178074894103585"/>
          <c:h val="0.75227372788078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Sheet2!$C$45</c:f>
              <c:strCache>
                <c:ptCount val="1"/>
                <c:pt idx="0">
                  <c:v>HC PROVIDER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8151815181518153E-2"/>
                  <c:y val="-3.2258064516129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52805280528052E-2"/>
                  <c:y val="-4.8387096774193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801980198019802E-2"/>
                  <c:y val="-3.2258064516129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801980198019802E-2"/>
                  <c:y val="-3.2258064516128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Sheet2!$B$46:$B$49</c:f>
              <c:strCache>
                <c:ptCount val="4"/>
                <c:pt idx="0">
                  <c:v>MARKETING</c:v>
                </c:pt>
                <c:pt idx="1">
                  <c:v>CRM</c:v>
                </c:pt>
                <c:pt idx="2">
                  <c:v>EDUCATIONAL </c:v>
                </c:pt>
                <c:pt idx="3">
                  <c:v>BRANDING</c:v>
                </c:pt>
              </c:strCache>
            </c:strRef>
          </c:cat>
          <c:val>
            <c:numRef>
              <c:f>Sheet2!$C$46:$C$49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395584"/>
        <c:axId val="136647040"/>
        <c:axId val="0"/>
      </c:bar3DChart>
      <c:catAx>
        <c:axId val="135395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36647040"/>
        <c:crosses val="autoZero"/>
        <c:auto val="1"/>
        <c:lblAlgn val="ctr"/>
        <c:lblOffset val="100"/>
        <c:noMultiLvlLbl val="0"/>
      </c:catAx>
      <c:valAx>
        <c:axId val="136647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5395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097782420054638E-2"/>
          <c:y val="0.10812255198869372"/>
          <c:w val="0.80012775188815688"/>
          <c:h val="0.716597617605491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Sheet2!$C$55</c:f>
              <c:strCache>
                <c:ptCount val="1"/>
                <c:pt idx="0">
                  <c:v>HC PROVIDER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5306122448979591E-2"/>
                  <c:y val="-1.538461538461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05442176870748E-2"/>
                  <c:y val="-2.3076923076923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108843537414904E-2"/>
                  <c:y val="-7.6923076923076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408163265306121E-2"/>
                  <c:y val="-1.5384615384615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006802721088437E-2"/>
                  <c:y val="-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Sheet2!$B$56:$B$60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YOU TUBE</c:v>
                </c:pt>
                <c:pt idx="3">
                  <c:v>LINKED IN</c:v>
                </c:pt>
                <c:pt idx="4">
                  <c:v>BLOGS</c:v>
                </c:pt>
              </c:strCache>
            </c:strRef>
          </c:cat>
          <c:val>
            <c:numRef>
              <c:f>Sheet2!$C$56:$C$60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864512"/>
        <c:axId val="136866048"/>
        <c:axId val="0"/>
      </c:bar3DChart>
      <c:catAx>
        <c:axId val="136864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6866048"/>
        <c:crosses val="autoZero"/>
        <c:auto val="1"/>
        <c:lblAlgn val="ctr"/>
        <c:lblOffset val="100"/>
        <c:noMultiLvlLbl val="0"/>
      </c:catAx>
      <c:valAx>
        <c:axId val="136866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68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0.02941</cdr:x>
      <cdr:y>0.36232</cdr:y>
    </cdr:from>
    <cdr:to>
      <cdr:x>0.06863</cdr:x>
      <cdr:y>0.65217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1905000"/>
          <a:ext cx="304800" cy="152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NUMBER OF PEOPLE</a:t>
          </a:r>
          <a:endParaRPr lang="en-US" sz="11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0.38235</cdr:x>
      <cdr:y>0.92754</cdr:y>
    </cdr:from>
    <cdr:to>
      <cdr:x>0.60784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1800" y="4876800"/>
          <a:ext cx="1752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INTERNET USERS</a:t>
          </a:r>
          <a:endParaRPr lang="en-US" sz="1100" dirty="0">
            <a:latin typeface="Arial Black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0.04211</cdr:x>
      <cdr:y>0.51563</cdr:y>
    </cdr:from>
    <cdr:to>
      <cdr:x>0.08421</cdr:x>
      <cdr:y>0.70313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2514600"/>
          <a:ext cx="304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HC PROVIDERS</a:t>
          </a:r>
          <a:endParaRPr lang="en-US" sz="11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0.31579</cdr:x>
      <cdr:y>0.91935</cdr:y>
    </cdr:from>
    <cdr:to>
      <cdr:x>0.56843</cdr:x>
      <cdr:y>0.96645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00" y="4343400"/>
          <a:ext cx="1828861" cy="222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>
              <a:latin typeface="Arial Black" pitchFamily="34" charset="0"/>
            </a:rPr>
            <a:t>SOCIAL MEDIA DISCLAIMER ON SITE</a:t>
          </a:r>
          <a:endParaRPr lang="en-US" sz="1100" dirty="0">
            <a:latin typeface="Arial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</cdr:x>
      <cdr:y>0.44156</cdr:y>
    </cdr:from>
    <cdr:to>
      <cdr:x>0.08</cdr:x>
      <cdr:y>0.67532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2590800"/>
          <a:ext cx="381000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NUMBER OF PEOPLE</a:t>
          </a:r>
          <a:endParaRPr lang="en-US" sz="11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0.39</cdr:x>
      <cdr:y>0.92208</cdr:y>
    </cdr:from>
    <cdr:to>
      <cdr:x>0.65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1800" y="5410200"/>
          <a:ext cx="1981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SOCIAL MEDIA AWARENESS</a:t>
          </a:r>
          <a:endParaRPr lang="en-US" sz="1100" dirty="0">
            <a:latin typeface="Arial Black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0.01923</cdr:x>
      <cdr:y>0.43662</cdr:y>
    </cdr:from>
    <cdr:to>
      <cdr:x>0.05769</cdr:x>
      <cdr:y>0.66197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2362200"/>
          <a:ext cx="3048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NUMBER OF USERS</a:t>
          </a:r>
          <a:endParaRPr lang="en-US" sz="11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0.33654</cdr:x>
      <cdr:y>0.87324</cdr:y>
    </cdr:from>
    <cdr:to>
      <cdr:x>0.55769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7000" y="4724400"/>
          <a:ext cx="17526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SOCIAL MEDIA MEDIUM</a:t>
          </a:r>
          <a:endParaRPr lang="en-US" sz="1100" dirty="0">
            <a:latin typeface="Arial Black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0.03061</cdr:x>
      <cdr:y>0.40909</cdr:y>
    </cdr:from>
    <cdr:to>
      <cdr:x>0.06122</cdr:x>
      <cdr:y>0.66667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2057400"/>
          <a:ext cx="228600" cy="129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NUMBER OF PEOPLE</a:t>
          </a:r>
          <a:endParaRPr lang="en-US" sz="11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0.30612</cdr:x>
      <cdr:y>0.90909</cdr:y>
    </cdr:from>
    <cdr:to>
      <cdr:x>0.66327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00" y="4572000"/>
          <a:ext cx="2667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POST REVIEW ABOUT TREATMENT/DOCTOR</a:t>
          </a:r>
          <a:endParaRPr lang="en-US" sz="1100" dirty="0">
            <a:latin typeface="Arial Black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</cdr:x>
      <cdr:y>0.375</cdr:y>
    </cdr:from>
    <cdr:to>
      <cdr:x>0.07</cdr:x>
      <cdr:y>0.6875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1828800"/>
          <a:ext cx="381000" cy="152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NUMBER OF PEOPLE</a:t>
          </a:r>
          <a:endParaRPr lang="en-US" sz="11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0.33</cdr:x>
      <cdr:y>0.92188</cdr:y>
    </cdr:from>
    <cdr:to>
      <cdr:x>0.59</cdr:x>
      <cdr:y>0.97812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4600" y="4495800"/>
          <a:ext cx="1981200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0.39</cdr:x>
      <cdr:y>0.92188</cdr:y>
    </cdr:from>
    <cdr:to>
      <cdr:x>0.66</cdr:x>
      <cdr:y>0.96875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71800" y="4495800"/>
          <a:ext cx="2057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>
              <a:latin typeface="Arial Black" pitchFamily="34" charset="0"/>
            </a:rPr>
            <a:t>CONSULTED ONLINE REWIEW</a:t>
          </a:r>
          <a:endParaRPr lang="en-US" sz="1100" dirty="0">
            <a:latin typeface="Arial Black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0.0098</cdr:x>
      <cdr:y>0.31746</cdr:y>
    </cdr:from>
    <cdr:to>
      <cdr:x>0.06863</cdr:x>
      <cdr:y>0.66667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1524000"/>
          <a:ext cx="457200" cy="167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NUMBER OF PEOPLE</a:t>
          </a:r>
          <a:endParaRPr lang="en-US" sz="11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0.26471</cdr:x>
      <cdr:y>0.93651</cdr:y>
    </cdr:from>
    <cdr:to>
      <cdr:x>0.66667</cdr:x>
      <cdr:y>0.99328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7400" y="4495800"/>
          <a:ext cx="3124200" cy="272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HARMED BY MEDICAL ADVICE ON INTERNET</a:t>
          </a:r>
          <a:endParaRPr lang="en-US" sz="1100" dirty="0">
            <a:latin typeface="Arial Black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0.41584</cdr:x>
      <cdr:y>0.88646</cdr:y>
    </cdr:from>
    <cdr:to>
      <cdr:x>0.71287</cdr:x>
      <cdr:y>0.98413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0400" y="4255532"/>
          <a:ext cx="2286000" cy="468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>
              <a:latin typeface="Arial Black" pitchFamily="34" charset="0"/>
            </a:rPr>
            <a:t>USE OF SOCIAL MEDIA</a:t>
          </a:r>
          <a:endParaRPr lang="en-US" sz="11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0.0198</cdr:x>
      <cdr:y>0.4127</cdr:y>
    </cdr:from>
    <cdr:to>
      <cdr:x>0.05941</cdr:x>
      <cdr:y>0.69841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" y="1981200"/>
          <a:ext cx="304800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dirty="0" smtClean="0">
              <a:latin typeface="Arial Black" pitchFamily="34" charset="0"/>
            </a:rPr>
            <a:t>NO OF HC PROVIDER</a:t>
          </a:r>
          <a:endParaRPr lang="en-US" sz="1100" dirty="0">
            <a:latin typeface="Arial Black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0.0198</cdr:x>
      <cdr:y>0.3871</cdr:y>
    </cdr:from>
    <cdr:to>
      <cdr:x>0.05941</cdr:x>
      <cdr:y>0.6129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1828800"/>
          <a:ext cx="304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HC PROVIDER</a:t>
          </a:r>
          <a:endParaRPr lang="en-US" sz="11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0.29703</cdr:x>
      <cdr:y>0.91935</cdr:y>
    </cdr:from>
    <cdr:to>
      <cdr:x>0.76238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00" y="4343400"/>
          <a:ext cx="3581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PURPOSE OF USING SOCIAL MEDIA</a:t>
          </a:r>
          <a:endParaRPr lang="en-US" sz="1100" dirty="0">
            <a:latin typeface="Arial Black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0.04082</cdr:x>
      <cdr:y>0.41538</cdr:y>
    </cdr:from>
    <cdr:to>
      <cdr:x>0.08163</cdr:x>
      <cdr:y>0.6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2057400"/>
          <a:ext cx="304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 Black" pitchFamily="34" charset="0"/>
            </a:rPr>
            <a:t>HC PROVIDER</a:t>
          </a:r>
          <a:endParaRPr lang="en-US" sz="11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0.22449</cdr:x>
      <cdr:y>0.89231</cdr:y>
    </cdr:from>
    <cdr:to>
      <cdr:x>0.65306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400" y="4419600"/>
          <a:ext cx="3200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          </a:t>
          </a:r>
          <a:r>
            <a:rPr lang="en-US" sz="1100" dirty="0" smtClean="0">
              <a:latin typeface="Arial Black" pitchFamily="34" charset="0"/>
            </a:rPr>
            <a:t>MOST USED SOCIAL MEDIA TOOL</a:t>
          </a:r>
          <a:endParaRPr lang="en-US" sz="1100" dirty="0">
            <a:latin typeface="Arial Black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533400"/>
            <a:ext cx="5638800" cy="28681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Social Media</a:t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Benefits to Healthcare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ndustry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By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Aditi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chauhan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743200" cy="340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27570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581175"/>
              </p:ext>
            </p:extLst>
          </p:nvPr>
        </p:nvGraphicFramePr>
        <p:xfrm>
          <a:off x="609600" y="9906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3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565706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20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023272"/>
              </p:ext>
            </p:extLst>
          </p:nvPr>
        </p:nvGraphicFramePr>
        <p:xfrm>
          <a:off x="533400" y="1600200"/>
          <a:ext cx="8077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88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487065"/>
              </p:ext>
            </p:extLst>
          </p:nvPr>
        </p:nvGraphicFramePr>
        <p:xfrm>
          <a:off x="1066800" y="1066800"/>
          <a:ext cx="7467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3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266881"/>
              </p:ext>
            </p:extLst>
          </p:nvPr>
        </p:nvGraphicFramePr>
        <p:xfrm>
          <a:off x="838200" y="15240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6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785037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90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673921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80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288509"/>
              </p:ext>
            </p:extLst>
          </p:nvPr>
        </p:nvGraphicFramePr>
        <p:xfrm>
          <a:off x="762000" y="1676400"/>
          <a:ext cx="7696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68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240801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3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274408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2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Indian Health Consultants (IHC)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working in the domain of Health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Management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rovide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customized and cost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effective solutions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to the health care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providers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patients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Services offered: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Sales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Marketing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Operations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Quality &amp; Accreditations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HR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&amp; Project Management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Website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Designing &amp; Maintenance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Medical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Tourism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0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Developing an strategy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Not enough resources-Get it outsourced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Social Media policy for Staff</a:t>
            </a:r>
          </a:p>
          <a:p>
            <a:pPr>
              <a:lnSpc>
                <a:spcPct val="170000"/>
              </a:lnSpc>
            </a:pPr>
            <a:r>
              <a:rPr lang="en-US" dirty="0"/>
              <a:t>S</a:t>
            </a:r>
            <a:r>
              <a:rPr lang="en-US" dirty="0" smtClean="0"/>
              <a:t>taff training  </a:t>
            </a:r>
            <a:r>
              <a:rPr lang="en-US" dirty="0"/>
              <a:t>to ensure that </a:t>
            </a:r>
            <a:r>
              <a:rPr lang="en-US" dirty="0" smtClean="0"/>
              <a:t>policy is being followed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Social Disclaimer for site</a:t>
            </a:r>
          </a:p>
          <a:p>
            <a:pPr>
              <a:lnSpc>
                <a:spcPct val="170000"/>
              </a:lnSpc>
            </a:pPr>
            <a:r>
              <a:rPr lang="en-US" dirty="0"/>
              <a:t>Recruit social media managers </a:t>
            </a:r>
            <a:r>
              <a:rPr lang="en-US" dirty="0" smtClean="0"/>
              <a:t>internally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Distribute </a:t>
            </a:r>
            <a:r>
              <a:rPr lang="en-US" dirty="0"/>
              <a:t>responsibilities among staff who </a:t>
            </a:r>
            <a:r>
              <a:rPr lang="en-US" dirty="0" smtClean="0"/>
              <a:t>are </a:t>
            </a:r>
            <a:r>
              <a:rPr lang="en-US" dirty="0"/>
              <a:t>Internet-savvy 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 </a:t>
            </a:r>
            <a:r>
              <a:rPr lang="en-US" dirty="0"/>
              <a:t>Keep social media content accurate and current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Monitoring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  <p:pic>
        <p:nvPicPr>
          <p:cNvPr id="8196" name="Picture 4" descr="http://t3.gstatic.com/images?q=tbn:ANd9GcS_vOVZFBSHbxeN6KU4XeaiXP0bIUlC3fHnkcTo-bNzMCaITqqc_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514600" cy="18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What is social media?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Communication channel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Conversation that happens online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Driven by advances in internet capabilities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And by evolution in internet user behaviour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Enabled by diverse array of online tools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Speed of adoption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Facebook launched in 2004 and in 2012 counted more than 845 million users worldwide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Twitter launched in 2006 and in 2011 counted more than 200 million users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 India internet users growing  by 1.8 million per year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60 million monthly active users which makes it no 3 in ranking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7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tevenwhite.com/wp-content/uploads/2013/02/Social-Media-Growth-2006-to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Social Media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ost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intriguing developments in healthcare during the 21</a:t>
            </a:r>
            <a:r>
              <a:rPr lang="en-US" sz="26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century</a:t>
            </a:r>
          </a:p>
          <a:p>
            <a:pPr>
              <a:lnSpc>
                <a:spcPct val="16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Once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confined to areas of entertainment and life management,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blossomed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to become an integral part of healthcare. </a:t>
            </a:r>
          </a:p>
          <a:p>
            <a:pPr>
              <a:lnSpc>
                <a:spcPct val="16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ncreasing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number of people now use the web to communicate and are more likely to use social media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websites and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portals to procure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healthcare-related information.</a:t>
            </a:r>
          </a:p>
          <a:p>
            <a:pPr>
              <a:lnSpc>
                <a:spcPct val="16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ealthcare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has been slower on the adoption curve than other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business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572000"/>
            <a:ext cx="401089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27760"/>
          </a:xfrm>
        </p:spPr>
        <p:txBody>
          <a:bodyPr/>
          <a:lstStyle/>
          <a:p>
            <a:r>
              <a:rPr lang="en-US" dirty="0" smtClean="0"/>
              <a:t>Rationale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37338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Very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few studies have been conducted on role of social media in healthcare as it is a new concept as far as healthcare industry is concerned.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My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study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aims to explain how social media is emerging as a helpful tool in integrating consumers and healthcare providers, what is the consumer perception about the social media, and how healthcare providers are using it now to market their services to a larger customer base and what better can be done to use the social media platform more effectively</a:t>
            </a:r>
            <a:r>
              <a:rPr lang="en-US" sz="2600" dirty="0"/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://ehealth.eletsonline.com/wp-content/uploads/2012/04/Social-Media-A-cure-for-whats-ailing-healthc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Conceptual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0772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1371600"/>
            <a:ext cx="3048000" cy="25215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Healthcare </a:t>
            </a:r>
            <a:r>
              <a:rPr lang="en-US" dirty="0" smtClean="0">
                <a:solidFill>
                  <a:schemeClr val="tx1"/>
                </a:solidFill>
              </a:rPr>
              <a:t>Providers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Customer </a:t>
            </a:r>
            <a:r>
              <a:rPr lang="en-US" dirty="0">
                <a:solidFill>
                  <a:schemeClr val="tx1"/>
                </a:solidFill>
              </a:rPr>
              <a:t>relationship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Strategic </a:t>
            </a:r>
            <a:r>
              <a:rPr lang="en-US" dirty="0">
                <a:solidFill>
                  <a:schemeClr val="tx1"/>
                </a:solidFill>
              </a:rPr>
              <a:t>use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Patient </a:t>
            </a:r>
            <a:r>
              <a:rPr lang="en-US" dirty="0">
                <a:solidFill>
                  <a:schemeClr val="tx1"/>
                </a:solidFill>
              </a:rPr>
              <a:t>empowerment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Risk </a:t>
            </a:r>
            <a:r>
              <a:rPr lang="en-US" dirty="0">
                <a:solidFill>
                  <a:schemeClr val="tx1"/>
                </a:solidFill>
              </a:rPr>
              <a:t>management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Business </a:t>
            </a:r>
            <a:r>
              <a:rPr lang="en-US" dirty="0">
                <a:solidFill>
                  <a:schemeClr val="tx1"/>
                </a:solidFill>
              </a:rPr>
              <a:t>benefits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58490"/>
            <a:ext cx="2971800" cy="26600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User’s </a:t>
            </a:r>
            <a:r>
              <a:rPr lang="en-US" dirty="0" smtClean="0">
                <a:solidFill>
                  <a:schemeClr val="tx1"/>
                </a:solidFill>
              </a:rPr>
              <a:t>Perception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Social </a:t>
            </a:r>
            <a:r>
              <a:rPr lang="en-US" dirty="0">
                <a:solidFill>
                  <a:schemeClr val="tx1"/>
                </a:solidFill>
              </a:rPr>
              <a:t>demographics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Awareness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Acceptability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Benefits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Usage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Harm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53000" y="4918363"/>
            <a:ext cx="25908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Social media presence of health care provider (good practice for early adopters)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63145" y="3896591"/>
            <a:ext cx="0" cy="1004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00400" y="5701146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9000" y="580988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9906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General objective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-To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assess, the usefulness of social media in, maintaining relationship between healthcare providers and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consumers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Specific objective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determine the consumer perception about the use of social media in healthcare.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find out how the healthcare providers are using social media for their organization.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identify the factors associated with utilization of social media in healthcare.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recommend appropriate measures for better utilization of social media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782"/>
            <a:ext cx="2667000" cy="17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5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393</TotalTime>
  <Words>539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   Social Media Benefits to Healthcare Industry</vt:lpstr>
      <vt:lpstr>Organization Profile</vt:lpstr>
      <vt:lpstr>Introduction</vt:lpstr>
      <vt:lpstr>Why it matters?</vt:lpstr>
      <vt:lpstr>PowerPoint Presentation</vt:lpstr>
      <vt:lpstr> Social Media in Healthcare</vt:lpstr>
      <vt:lpstr>Rationale of study</vt:lpstr>
      <vt:lpstr>Conceptual Framework</vt:lpstr>
      <vt:lpstr>Objectives</vt:lpstr>
      <vt:lpstr>Major Findings</vt:lpstr>
      <vt:lpstr>Major Findings</vt:lpstr>
      <vt:lpstr>Major Findings</vt:lpstr>
      <vt:lpstr>Major Findings</vt:lpstr>
      <vt:lpstr>Major Findings</vt:lpstr>
      <vt:lpstr>Major Findings</vt:lpstr>
      <vt:lpstr>Major Findings</vt:lpstr>
      <vt:lpstr>Major Findings</vt:lpstr>
      <vt:lpstr>Major Findings</vt:lpstr>
      <vt:lpstr>Major Findings</vt:lpstr>
      <vt:lpstr>Recommendations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Social Media in healthcare</dc:title>
  <dc:creator>aditi</dc:creator>
  <cp:lastModifiedBy>aditi</cp:lastModifiedBy>
  <cp:revision>24</cp:revision>
  <dcterms:created xsi:type="dcterms:W3CDTF">2006-08-16T00:00:00Z</dcterms:created>
  <dcterms:modified xsi:type="dcterms:W3CDTF">2013-04-29T18:05:44Z</dcterms:modified>
</cp:coreProperties>
</file>