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ritikakatiyar\Desktop\data%20entry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ritikakatiyar\Desktop\data%20entry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ritikakatiyar\Desktop\data%20entry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ritikakatiyar\Desktop\data%20entry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ritikakatiyar\Desktop\data%20entry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ritikakatiyar\Desktop\data%20entry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chart>
    <c:title>
      <c:tx>
        <c:rich>
          <a:bodyPr/>
          <a:lstStyle/>
          <a:p>
            <a:pPr>
              <a:defRPr lang="en-IN" sz="1800"/>
            </a:pPr>
            <a:r>
              <a:rPr lang="en-IN" sz="1800" dirty="0"/>
              <a:t>Overall</a:t>
            </a:r>
            <a:r>
              <a:rPr lang="en-IN" sz="1800" baseline="0" dirty="0"/>
              <a:t> Presentation of the Software</a:t>
            </a:r>
            <a:endParaRPr lang="en-IN" sz="1800" dirty="0"/>
          </a:p>
        </c:rich>
      </c:tx>
      <c:layout>
        <c:manualLayout>
          <c:xMode val="edge"/>
          <c:yMode val="edge"/>
          <c:x val="0.27389984165620207"/>
          <c:y val="5.5523666094713757E-2"/>
        </c:manualLayout>
      </c:layout>
    </c:title>
    <c:view3D>
      <c:rAngAx val="1"/>
    </c:view3D>
    <c:plotArea>
      <c:layout>
        <c:manualLayout>
          <c:layoutTarget val="inner"/>
          <c:xMode val="edge"/>
          <c:yMode val="edge"/>
          <c:x val="0.13058573928258968"/>
          <c:y val="0.19943314377369567"/>
          <c:w val="0.6488577925102339"/>
          <c:h val="0.6627677219892234"/>
        </c:manualLayout>
      </c:layout>
      <c:bar3DChart>
        <c:barDir val="col"/>
        <c:grouping val="clustered"/>
        <c:ser>
          <c:idx val="0"/>
          <c:order val="0"/>
          <c:tx>
            <c:strRef>
              <c:f>Sheet1!$D$3</c:f>
              <c:strCache>
                <c:ptCount val="1"/>
                <c:pt idx="0">
                  <c:v>100-150 bedded Hospitals</c:v>
                </c:pt>
              </c:strCache>
            </c:strRef>
          </c:tx>
          <c:dLbls>
            <c:dLbl>
              <c:idx val="0"/>
              <c:layout>
                <c:manualLayout>
                  <c:x val="1.6666666666666725E-2"/>
                  <c:y val="0"/>
                </c:manualLayout>
              </c:layout>
              <c:showVal val="1"/>
            </c:dLbl>
            <c:dLbl>
              <c:idx val="1"/>
              <c:layout>
                <c:manualLayout>
                  <c:x val="8.333333333333361E-3"/>
                  <c:y val="0"/>
                </c:manualLayout>
              </c:layout>
              <c:showVal val="1"/>
            </c:dLbl>
            <c:dLbl>
              <c:idx val="2"/>
              <c:layout>
                <c:manualLayout>
                  <c:x val="8.333333333333361E-3"/>
                  <c:y val="0"/>
                </c:manualLayout>
              </c:layout>
              <c:showVal val="1"/>
            </c:dLbl>
            <c:dLbl>
              <c:idx val="3"/>
              <c:layout>
                <c:manualLayout>
                  <c:x val="1.3888888888888958E-2"/>
                  <c:y val="-1.8518518518518583E-2"/>
                </c:manualLayout>
              </c:layout>
              <c:showVal val="1"/>
            </c:dLbl>
            <c:dLbl>
              <c:idx val="4"/>
              <c:layout>
                <c:manualLayout>
                  <c:x val="8.333333333333361E-3"/>
                  <c:y val="-2.314814814814815E-2"/>
                </c:manualLayout>
              </c:layout>
              <c:showVal val="1"/>
            </c:dLbl>
            <c:txPr>
              <a:bodyPr/>
              <a:lstStyle/>
              <a:p>
                <a:pPr>
                  <a:defRPr lang="en-IN"/>
                </a:pPr>
                <a:endParaRPr lang="en-US"/>
              </a:p>
            </c:txPr>
            <c:showVal val="1"/>
          </c:dLbls>
          <c:cat>
            <c:strRef>
              <c:f>Sheet1!$C$4:$C$8</c:f>
              <c:strCache>
                <c:ptCount val="5"/>
                <c:pt idx="0">
                  <c:v>Very Good</c:v>
                </c:pt>
                <c:pt idx="1">
                  <c:v>Good</c:v>
                </c:pt>
                <c:pt idx="2">
                  <c:v>Average</c:v>
                </c:pt>
                <c:pt idx="3">
                  <c:v>Bad</c:v>
                </c:pt>
                <c:pt idx="4">
                  <c:v>Very Bad</c:v>
                </c:pt>
              </c:strCache>
            </c:strRef>
          </c:cat>
          <c:val>
            <c:numRef>
              <c:f>Sheet1!$D$4:$D$8</c:f>
              <c:numCache>
                <c:formatCode>0.0</c:formatCode>
                <c:ptCount val="5"/>
                <c:pt idx="0">
                  <c:v>5.3</c:v>
                </c:pt>
                <c:pt idx="1">
                  <c:v>21.052631578947263</c:v>
                </c:pt>
                <c:pt idx="2">
                  <c:v>15.789473684210497</c:v>
                </c:pt>
                <c:pt idx="3">
                  <c:v>52.631578947368418</c:v>
                </c:pt>
                <c:pt idx="4">
                  <c:v>5.2631578947368416</c:v>
                </c:pt>
              </c:numCache>
            </c:numRef>
          </c:val>
        </c:ser>
        <c:shape val="box"/>
        <c:axId val="122518528"/>
        <c:axId val="117965568"/>
        <c:axId val="0"/>
      </c:bar3DChart>
      <c:catAx>
        <c:axId val="122518528"/>
        <c:scaling>
          <c:orientation val="minMax"/>
        </c:scaling>
        <c:axPos val="b"/>
        <c:tickLblPos val="nextTo"/>
        <c:txPr>
          <a:bodyPr/>
          <a:lstStyle/>
          <a:p>
            <a:pPr>
              <a:defRPr lang="en-IN" sz="1400"/>
            </a:pPr>
            <a:endParaRPr lang="en-US"/>
          </a:p>
        </c:txPr>
        <c:crossAx val="117965568"/>
        <c:crosses val="autoZero"/>
        <c:auto val="1"/>
        <c:lblAlgn val="ctr"/>
        <c:lblOffset val="100"/>
      </c:catAx>
      <c:valAx>
        <c:axId val="117965568"/>
        <c:scaling>
          <c:orientation val="minMax"/>
        </c:scaling>
        <c:axPos val="l"/>
        <c:majorGridlines/>
        <c:numFmt formatCode="0.0" sourceLinked="1"/>
        <c:tickLblPos val="nextTo"/>
        <c:txPr>
          <a:bodyPr/>
          <a:lstStyle/>
          <a:p>
            <a:pPr>
              <a:defRPr lang="en-IN"/>
            </a:pPr>
            <a:endParaRPr lang="en-US"/>
          </a:p>
        </c:txPr>
        <c:crossAx val="122518528"/>
        <c:crosses val="autoZero"/>
        <c:crossBetween val="between"/>
      </c:valAx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chart>
    <c:title>
      <c:tx>
        <c:rich>
          <a:bodyPr/>
          <a:lstStyle/>
          <a:p>
            <a:pPr>
              <a:defRPr lang="en-IN" sz="1800"/>
            </a:pPr>
            <a:r>
              <a:rPr lang="en-IN" sz="1800"/>
              <a:t>Features</a:t>
            </a:r>
            <a:r>
              <a:rPr lang="en-IN" sz="1800" baseline="0"/>
              <a:t> in the software</a:t>
            </a:r>
            <a:endParaRPr lang="en-IN" sz="1800"/>
          </a:p>
        </c:rich>
      </c:tx>
      <c:layout/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dLbls>
            <c:dLbl>
              <c:idx val="0"/>
              <c:layout>
                <c:manualLayout>
                  <c:x val="1.0928961748633918E-2"/>
                  <c:y val="-1.6931216931216932E-2"/>
                </c:manualLayout>
              </c:layout>
              <c:showVal val="1"/>
            </c:dLbl>
            <c:dLbl>
              <c:idx val="1"/>
              <c:layout>
                <c:manualLayout>
                  <c:x val="1.3661202185792299E-2"/>
                  <c:y val="-1.6931216931216932E-2"/>
                </c:manualLayout>
              </c:layout>
              <c:showVal val="1"/>
            </c:dLbl>
            <c:dLbl>
              <c:idx val="2"/>
              <c:layout>
                <c:manualLayout>
                  <c:x val="1.3661174297657237E-2"/>
                  <c:y val="-2.1829083867068316E-2"/>
                </c:manualLayout>
              </c:layout>
              <c:showVal val="1"/>
            </c:dLbl>
            <c:dLbl>
              <c:idx val="3"/>
              <c:layout>
                <c:manualLayout>
                  <c:x val="1.6393442622950821E-2"/>
                  <c:y val="-1.6931216931216932E-2"/>
                </c:manualLayout>
              </c:layout>
              <c:showVal val="1"/>
            </c:dLbl>
            <c:txPr>
              <a:bodyPr/>
              <a:lstStyle/>
              <a:p>
                <a:pPr>
                  <a:defRPr lang="en-IN" sz="1400"/>
                </a:pPr>
                <a:endParaRPr lang="en-US"/>
              </a:p>
            </c:txPr>
            <c:showVal val="1"/>
          </c:dLbls>
          <c:cat>
            <c:strRef>
              <c:f>Sheet1!$C$11:$C$14</c:f>
              <c:strCache>
                <c:ptCount val="4"/>
                <c:pt idx="0">
                  <c:v>highly satisified</c:v>
                </c:pt>
                <c:pt idx="1">
                  <c:v>satisfied</c:v>
                </c:pt>
                <c:pt idx="2">
                  <c:v>less satisfied</c:v>
                </c:pt>
                <c:pt idx="3">
                  <c:v>not satisfied</c:v>
                </c:pt>
              </c:strCache>
            </c:strRef>
          </c:cat>
          <c:val>
            <c:numRef>
              <c:f>Sheet1!$D$11:$D$14</c:f>
              <c:numCache>
                <c:formatCode>0.0</c:formatCode>
                <c:ptCount val="4"/>
                <c:pt idx="0">
                  <c:v>15.789473684210497</c:v>
                </c:pt>
                <c:pt idx="1">
                  <c:v>26.315789473684209</c:v>
                </c:pt>
                <c:pt idx="2">
                  <c:v>36.842105263157912</c:v>
                </c:pt>
                <c:pt idx="3">
                  <c:v>21.052631578947263</c:v>
                </c:pt>
              </c:numCache>
            </c:numRef>
          </c:val>
        </c:ser>
        <c:shape val="box"/>
        <c:axId val="117986432"/>
        <c:axId val="117988352"/>
        <c:axId val="0"/>
      </c:bar3DChart>
      <c:catAx>
        <c:axId val="117986432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lang="en-IN" sz="1600"/>
            </a:pPr>
            <a:endParaRPr lang="en-US"/>
          </a:p>
        </c:txPr>
        <c:crossAx val="117988352"/>
        <c:crosses val="autoZero"/>
        <c:auto val="1"/>
        <c:lblAlgn val="ctr"/>
        <c:lblOffset val="100"/>
      </c:catAx>
      <c:valAx>
        <c:axId val="117988352"/>
        <c:scaling>
          <c:orientation val="minMax"/>
        </c:scaling>
        <c:axPos val="l"/>
        <c:majorGridlines/>
        <c:numFmt formatCode="0.0" sourceLinked="1"/>
        <c:majorTickMark val="none"/>
        <c:tickLblPos val="nextTo"/>
        <c:txPr>
          <a:bodyPr/>
          <a:lstStyle/>
          <a:p>
            <a:pPr>
              <a:defRPr lang="en-IN"/>
            </a:pPr>
            <a:endParaRPr lang="en-US"/>
          </a:p>
        </c:txPr>
        <c:crossAx val="117986432"/>
        <c:crosses val="autoZero"/>
        <c:crossBetween val="between"/>
      </c:valAx>
    </c:plotArea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chart>
    <c:title>
      <c:tx>
        <c:rich>
          <a:bodyPr/>
          <a:lstStyle/>
          <a:p>
            <a:pPr>
              <a:defRPr lang="en-IN" sz="1800"/>
            </a:pPr>
            <a:r>
              <a:rPr lang="en-IN" sz="1800"/>
              <a:t>Usage</a:t>
            </a:r>
            <a:r>
              <a:rPr lang="en-IN" sz="1800" baseline="0"/>
              <a:t> experience of the software</a:t>
            </a:r>
            <a:endParaRPr lang="en-IN" sz="1800"/>
          </a:p>
        </c:rich>
      </c:tx>
      <c:layout>
        <c:manualLayout>
          <c:xMode val="edge"/>
          <c:yMode val="edge"/>
          <c:x val="0.29796296296296299"/>
          <c:y val="5.7058054834955386E-2"/>
        </c:manualLayout>
      </c:layout>
    </c:title>
    <c:view3D>
      <c:rAngAx val="1"/>
    </c:view3D>
    <c:plotArea>
      <c:layout>
        <c:manualLayout>
          <c:layoutTarget val="inner"/>
          <c:xMode val="edge"/>
          <c:yMode val="edge"/>
          <c:x val="0.1055857392825901"/>
          <c:y val="0.19480351414406533"/>
          <c:w val="0.66502831243316807"/>
          <c:h val="0.66730189073615731"/>
        </c:manualLayout>
      </c:layout>
      <c:bar3DChart>
        <c:barDir val="col"/>
        <c:grouping val="clustered"/>
        <c:ser>
          <c:idx val="0"/>
          <c:order val="0"/>
          <c:tx>
            <c:strRef>
              <c:f>Sheet1!$C$17</c:f>
              <c:strCache>
                <c:ptCount val="1"/>
                <c:pt idx="0">
                  <c:v>data entry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Val val="1"/>
          </c:dLbls>
          <c:cat>
            <c:strRef>
              <c:f>Sheet1!$D$16:$G$16</c:f>
              <c:strCache>
                <c:ptCount val="4"/>
                <c:pt idx="0">
                  <c:v>Very easy</c:v>
                </c:pt>
                <c:pt idx="1">
                  <c:v>reasonably easy</c:v>
                </c:pt>
                <c:pt idx="2">
                  <c:v>somewhat difficult</c:v>
                </c:pt>
                <c:pt idx="3">
                  <c:v>very difficult</c:v>
                </c:pt>
              </c:strCache>
            </c:strRef>
          </c:cat>
          <c:val>
            <c:numRef>
              <c:f>Sheet1!$D$17:$G$17</c:f>
              <c:numCache>
                <c:formatCode>0.0</c:formatCode>
                <c:ptCount val="4"/>
                <c:pt idx="0">
                  <c:v>26.315789473684209</c:v>
                </c:pt>
                <c:pt idx="1">
                  <c:v>47.368421052631447</c:v>
                </c:pt>
                <c:pt idx="2">
                  <c:v>21.1</c:v>
                </c:pt>
                <c:pt idx="3">
                  <c:v>5.3</c:v>
                </c:pt>
              </c:numCache>
            </c:numRef>
          </c:val>
        </c:ser>
        <c:ser>
          <c:idx val="1"/>
          <c:order val="1"/>
          <c:tx>
            <c:strRef>
              <c:f>Sheet1!$C$18</c:f>
              <c:strCache>
                <c:ptCount val="1"/>
                <c:pt idx="0">
                  <c:v>data manipulation</c:v>
                </c:pt>
              </c:strCache>
            </c:strRef>
          </c:tx>
          <c:dLbls>
            <c:dLbl>
              <c:idx val="1"/>
              <c:layout>
                <c:manualLayout>
                  <c:x val="7.716049382716049E-3"/>
                  <c:y val="-1.5561287682260561E-2"/>
                </c:manualLayout>
              </c:layout>
              <c:showVal val="1"/>
            </c:dLbl>
            <c:dLbl>
              <c:idx val="2"/>
              <c:layout>
                <c:manualLayout>
                  <c:x val="1.0802469135802526E-2"/>
                  <c:y val="-1.5561287682260561E-2"/>
                </c:manualLayout>
              </c:layout>
              <c:showVal val="1"/>
            </c:dLbl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Val val="1"/>
          </c:dLbls>
          <c:cat>
            <c:strRef>
              <c:f>Sheet1!$D$16:$G$16</c:f>
              <c:strCache>
                <c:ptCount val="4"/>
                <c:pt idx="0">
                  <c:v>Very easy</c:v>
                </c:pt>
                <c:pt idx="1">
                  <c:v>reasonably easy</c:v>
                </c:pt>
                <c:pt idx="2">
                  <c:v>somewhat difficult</c:v>
                </c:pt>
                <c:pt idx="3">
                  <c:v>very difficult</c:v>
                </c:pt>
              </c:strCache>
            </c:strRef>
          </c:cat>
          <c:val>
            <c:numRef>
              <c:f>Sheet1!$D$18:$G$18</c:f>
              <c:numCache>
                <c:formatCode>0.0</c:formatCode>
                <c:ptCount val="4"/>
                <c:pt idx="0">
                  <c:v>10.526315789473658</c:v>
                </c:pt>
                <c:pt idx="1">
                  <c:v>21.1</c:v>
                </c:pt>
                <c:pt idx="2">
                  <c:v>47.36</c:v>
                </c:pt>
                <c:pt idx="3">
                  <c:v>21.1</c:v>
                </c:pt>
              </c:numCache>
            </c:numRef>
          </c:val>
        </c:ser>
        <c:ser>
          <c:idx val="2"/>
          <c:order val="2"/>
          <c:tx>
            <c:strRef>
              <c:f>Sheet1!$C$19</c:f>
              <c:strCache>
                <c:ptCount val="1"/>
                <c:pt idx="0">
                  <c:v>producing / reading reports</c:v>
                </c:pt>
              </c:strCache>
            </c:strRef>
          </c:tx>
          <c:dLbls>
            <c:dLbl>
              <c:idx val="3"/>
              <c:layout>
                <c:manualLayout>
                  <c:x val="1.0802469135802469E-2"/>
                  <c:y val="-5.1870958940868532E-3"/>
                </c:manualLayout>
              </c:layout>
              <c:showVal val="1"/>
            </c:dLbl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Val val="1"/>
          </c:dLbls>
          <c:cat>
            <c:strRef>
              <c:f>Sheet1!$D$16:$G$16</c:f>
              <c:strCache>
                <c:ptCount val="4"/>
                <c:pt idx="0">
                  <c:v>Very easy</c:v>
                </c:pt>
                <c:pt idx="1">
                  <c:v>reasonably easy</c:v>
                </c:pt>
                <c:pt idx="2">
                  <c:v>somewhat difficult</c:v>
                </c:pt>
                <c:pt idx="3">
                  <c:v>very difficult</c:v>
                </c:pt>
              </c:strCache>
            </c:strRef>
          </c:cat>
          <c:val>
            <c:numRef>
              <c:f>Sheet1!$D$19:$G$19</c:f>
              <c:numCache>
                <c:formatCode>0.0</c:formatCode>
                <c:ptCount val="4"/>
                <c:pt idx="0">
                  <c:v>15.8</c:v>
                </c:pt>
                <c:pt idx="1">
                  <c:v>31.578947368421026</c:v>
                </c:pt>
                <c:pt idx="2">
                  <c:v>36.842105263157912</c:v>
                </c:pt>
                <c:pt idx="3">
                  <c:v>5.3</c:v>
                </c:pt>
              </c:numCache>
            </c:numRef>
          </c:val>
        </c:ser>
        <c:shape val="box"/>
        <c:axId val="118087040"/>
        <c:axId val="118140288"/>
        <c:axId val="0"/>
      </c:bar3DChart>
      <c:catAx>
        <c:axId val="118087040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lang="en-IN" sz="1400"/>
            </a:pPr>
            <a:endParaRPr lang="en-US"/>
          </a:p>
        </c:txPr>
        <c:crossAx val="118140288"/>
        <c:crosses val="autoZero"/>
        <c:auto val="1"/>
        <c:lblAlgn val="ctr"/>
        <c:lblOffset val="100"/>
      </c:catAx>
      <c:valAx>
        <c:axId val="118140288"/>
        <c:scaling>
          <c:orientation val="minMax"/>
        </c:scaling>
        <c:axPos val="l"/>
        <c:majorGridlines/>
        <c:numFmt formatCode="0.0" sourceLinked="1"/>
        <c:majorTickMark val="none"/>
        <c:tickLblPos val="nextTo"/>
        <c:txPr>
          <a:bodyPr/>
          <a:lstStyle/>
          <a:p>
            <a:pPr>
              <a:defRPr lang="en-IN"/>
            </a:pPr>
            <a:endParaRPr lang="en-US"/>
          </a:p>
        </c:txPr>
        <c:crossAx val="118087040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lang="en-IN" sz="1200"/>
          </a:pPr>
          <a:endParaRPr lang="en-US"/>
        </a:p>
      </c:txPr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style val="5"/>
  <c:chart>
    <c:title>
      <c:tx>
        <c:rich>
          <a:bodyPr/>
          <a:lstStyle/>
          <a:p>
            <a:pPr>
              <a:defRPr lang="en-IN" sz="1800"/>
            </a:pPr>
            <a:r>
              <a:rPr lang="en-US" sz="1800"/>
              <a:t>Presentation of Cloud Based HIS</a:t>
            </a:r>
          </a:p>
        </c:rich>
      </c:tx>
      <c:layout>
        <c:manualLayout>
          <c:xMode val="edge"/>
          <c:yMode val="edge"/>
          <c:x val="0.32251543209876543"/>
          <c:y val="4.4896522574311808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Sheet1!$D$3</c:f>
              <c:strCache>
                <c:ptCount val="1"/>
                <c:pt idx="0">
                  <c:v>100-150 bedded Hospitals</c:v>
                </c:pt>
              </c:strCache>
            </c:strRef>
          </c:tx>
          <c:dLbls>
            <c:dLbl>
              <c:idx val="0"/>
              <c:layout>
                <c:manualLayout>
                  <c:x val="8.3333333333333367E-3"/>
                  <c:y val="-2.7777777777777922E-2"/>
                </c:manualLayout>
              </c:layout>
              <c:showVal val="1"/>
            </c:dLbl>
            <c:dLbl>
              <c:idx val="1"/>
              <c:layout>
                <c:manualLayout>
                  <c:x val="1.3888888888888944E-2"/>
                  <c:y val="-1.3888888888888944E-2"/>
                </c:manualLayout>
              </c:layout>
              <c:showVal val="1"/>
            </c:dLbl>
            <c:dLbl>
              <c:idx val="2"/>
              <c:layout>
                <c:manualLayout>
                  <c:x val="1.9444444444444445E-2"/>
                  <c:y val="-2.7777777777777936E-2"/>
                </c:manualLayout>
              </c:layout>
              <c:showVal val="1"/>
            </c:dLbl>
            <c:dLbl>
              <c:idx val="3"/>
              <c:layout>
                <c:manualLayout>
                  <c:x val="1.3888888888888944E-2"/>
                  <c:y val="-1.8518518518518566E-2"/>
                </c:manualLayout>
              </c:layout>
              <c:showVal val="1"/>
            </c:dLbl>
            <c:dLbl>
              <c:idx val="4"/>
              <c:layout>
                <c:manualLayout>
                  <c:x val="8.3333333333334546E-3"/>
                  <c:y val="-2.7777777777777936E-2"/>
                </c:manualLayout>
              </c:layout>
              <c:showVal val="1"/>
            </c:dLbl>
            <c:txPr>
              <a:bodyPr/>
              <a:lstStyle/>
              <a:p>
                <a:pPr>
                  <a:defRPr lang="en-IN" sz="1200"/>
                </a:pPr>
                <a:endParaRPr lang="en-US"/>
              </a:p>
            </c:txPr>
            <c:showVal val="1"/>
          </c:dLbls>
          <c:cat>
            <c:strRef>
              <c:f>Sheet1!$C$4:$C$8</c:f>
              <c:strCache>
                <c:ptCount val="5"/>
                <c:pt idx="0">
                  <c:v>Very Good</c:v>
                </c:pt>
                <c:pt idx="1">
                  <c:v>Good</c:v>
                </c:pt>
                <c:pt idx="2">
                  <c:v>Average</c:v>
                </c:pt>
                <c:pt idx="3">
                  <c:v>Bad</c:v>
                </c:pt>
                <c:pt idx="4">
                  <c:v>Very Bad</c:v>
                </c:pt>
              </c:strCache>
            </c:strRef>
          </c:cat>
          <c:val>
            <c:numRef>
              <c:f>Sheet1!$D$4:$D$8</c:f>
              <c:numCache>
                <c:formatCode>0</c:formatCode>
                <c:ptCount val="5"/>
                <c:pt idx="0">
                  <c:v>32</c:v>
                </c:pt>
                <c:pt idx="1">
                  <c:v>42</c:v>
                </c:pt>
                <c:pt idx="2">
                  <c:v>21</c:v>
                </c:pt>
                <c:pt idx="3">
                  <c:v>5</c:v>
                </c:pt>
                <c:pt idx="4">
                  <c:v>0</c:v>
                </c:pt>
              </c:numCache>
            </c:numRef>
          </c:val>
        </c:ser>
        <c:shape val="cylinder"/>
        <c:axId val="117980160"/>
        <c:axId val="117996160"/>
        <c:axId val="0"/>
      </c:bar3DChart>
      <c:catAx>
        <c:axId val="117980160"/>
        <c:scaling>
          <c:orientation val="minMax"/>
        </c:scaling>
        <c:axPos val="b"/>
        <c:tickLblPos val="nextTo"/>
        <c:txPr>
          <a:bodyPr/>
          <a:lstStyle/>
          <a:p>
            <a:pPr>
              <a:defRPr lang="en-IN" sz="1400"/>
            </a:pPr>
            <a:endParaRPr lang="en-US"/>
          </a:p>
        </c:txPr>
        <c:crossAx val="117996160"/>
        <c:crosses val="autoZero"/>
        <c:auto val="1"/>
        <c:lblAlgn val="ctr"/>
        <c:lblOffset val="100"/>
      </c:catAx>
      <c:valAx>
        <c:axId val="117996160"/>
        <c:scaling>
          <c:orientation val="minMax"/>
        </c:scaling>
        <c:axPos val="l"/>
        <c:majorGridlines/>
        <c:numFmt formatCode="0" sourceLinked="1"/>
        <c:tickLblPos val="nextTo"/>
        <c:txPr>
          <a:bodyPr/>
          <a:lstStyle/>
          <a:p>
            <a:pPr>
              <a:defRPr lang="en-IN"/>
            </a:pPr>
            <a:endParaRPr lang="en-US"/>
          </a:p>
        </c:txPr>
        <c:crossAx val="117980160"/>
        <c:crosses val="autoZero"/>
        <c:crossBetween val="between"/>
      </c:valAx>
    </c:plotArea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chart>
    <c:title>
      <c:tx>
        <c:rich>
          <a:bodyPr/>
          <a:lstStyle/>
          <a:p>
            <a:pPr>
              <a:defRPr lang="en-IN" sz="1600"/>
            </a:pPr>
            <a:r>
              <a:rPr lang="en-IN" sz="1600" dirty="0"/>
              <a:t>Usage</a:t>
            </a:r>
            <a:r>
              <a:rPr lang="en-IN" sz="1600" baseline="0" dirty="0"/>
              <a:t> experience of Cloud software</a:t>
            </a:r>
            <a:endParaRPr lang="en-IN" sz="1600" dirty="0"/>
          </a:p>
        </c:rich>
      </c:tx>
      <c:layout>
        <c:manualLayout>
          <c:xMode val="edge"/>
          <c:yMode val="edge"/>
          <c:x val="0.29744216000777679"/>
          <c:y val="0.10943529795433546"/>
        </c:manualLayout>
      </c:layout>
    </c:title>
    <c:view3D>
      <c:rAngAx val="1"/>
    </c:view3D>
    <c:plotArea>
      <c:layout>
        <c:manualLayout>
          <c:layoutTarget val="inner"/>
          <c:xMode val="edge"/>
          <c:yMode val="edge"/>
          <c:x val="9.211779906831058E-2"/>
          <c:y val="0.19480351414406533"/>
          <c:w val="0.69563992775207661"/>
          <c:h val="0.59053248031495709"/>
        </c:manualLayout>
      </c:layout>
      <c:bar3DChart>
        <c:barDir val="col"/>
        <c:grouping val="clustered"/>
        <c:ser>
          <c:idx val="0"/>
          <c:order val="0"/>
          <c:tx>
            <c:strRef>
              <c:f>Sheet1!$C$17</c:f>
              <c:strCache>
                <c:ptCount val="1"/>
                <c:pt idx="0">
                  <c:v>data entry</c:v>
                </c:pt>
              </c:strCache>
            </c:strRef>
          </c:tx>
          <c:dLbls>
            <c:dLbl>
              <c:idx val="2"/>
              <c:layout>
                <c:manualLayout>
                  <c:x val="-1.6666666666666701E-2"/>
                  <c:y val="0"/>
                </c:manualLayout>
              </c:layout>
              <c:showVal val="1"/>
            </c:dLbl>
            <c:txPr>
              <a:bodyPr/>
              <a:lstStyle/>
              <a:p>
                <a:pPr>
                  <a:defRPr lang="en-IN" sz="1200"/>
                </a:pPr>
                <a:endParaRPr lang="en-US"/>
              </a:p>
            </c:txPr>
            <c:showVal val="1"/>
          </c:dLbls>
          <c:cat>
            <c:strRef>
              <c:f>Sheet1!$D$16:$G$16</c:f>
              <c:strCache>
                <c:ptCount val="4"/>
                <c:pt idx="0">
                  <c:v>Very easy</c:v>
                </c:pt>
                <c:pt idx="1">
                  <c:v>reasonably easy</c:v>
                </c:pt>
                <c:pt idx="2">
                  <c:v>somewhat difficult</c:v>
                </c:pt>
                <c:pt idx="3">
                  <c:v>very difficult</c:v>
                </c:pt>
              </c:strCache>
            </c:strRef>
          </c:cat>
          <c:val>
            <c:numRef>
              <c:f>Sheet1!$D$17:$G$17</c:f>
              <c:numCache>
                <c:formatCode>0</c:formatCode>
                <c:ptCount val="4"/>
                <c:pt idx="0">
                  <c:v>52.631578947368418</c:v>
                </c:pt>
                <c:pt idx="1">
                  <c:v>26.315789473684209</c:v>
                </c:pt>
                <c:pt idx="2">
                  <c:v>21.052631578947278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Sheet1!$C$18</c:f>
              <c:strCache>
                <c:ptCount val="1"/>
                <c:pt idx="0">
                  <c:v>data manipulation</c:v>
                </c:pt>
              </c:strCache>
            </c:strRef>
          </c:tx>
          <c:dLbls>
            <c:dLbl>
              <c:idx val="0"/>
              <c:layout>
                <c:manualLayout>
                  <c:x val="8.080806366911877E-3"/>
                  <c:y val="-3.2808398957770281E-7"/>
                </c:manualLayout>
              </c:layout>
              <c:showVal val="1"/>
            </c:dLbl>
            <c:dLbl>
              <c:idx val="1"/>
              <c:layout>
                <c:manualLayout>
                  <c:x val="1.6161400639168547E-2"/>
                  <c:y val="4.1666666666666683E-3"/>
                </c:manualLayout>
              </c:layout>
              <c:showVal val="1"/>
            </c:dLbl>
            <c:txPr>
              <a:bodyPr/>
              <a:lstStyle/>
              <a:p>
                <a:pPr>
                  <a:defRPr lang="en-IN" sz="1200"/>
                </a:pPr>
                <a:endParaRPr lang="en-US"/>
              </a:p>
            </c:txPr>
            <c:showVal val="1"/>
          </c:dLbls>
          <c:cat>
            <c:strRef>
              <c:f>Sheet1!$D$16:$G$16</c:f>
              <c:strCache>
                <c:ptCount val="4"/>
                <c:pt idx="0">
                  <c:v>Very easy</c:v>
                </c:pt>
                <c:pt idx="1">
                  <c:v>reasonably easy</c:v>
                </c:pt>
                <c:pt idx="2">
                  <c:v>somewhat difficult</c:v>
                </c:pt>
                <c:pt idx="3">
                  <c:v>very difficult</c:v>
                </c:pt>
              </c:strCache>
            </c:strRef>
          </c:cat>
          <c:val>
            <c:numRef>
              <c:f>Sheet1!$D$18:$G$18</c:f>
              <c:numCache>
                <c:formatCode>0</c:formatCode>
                <c:ptCount val="4"/>
                <c:pt idx="0">
                  <c:v>15.789473684210501</c:v>
                </c:pt>
                <c:pt idx="1">
                  <c:v>26.315789473684209</c:v>
                </c:pt>
                <c:pt idx="2">
                  <c:v>52.631578947368418</c:v>
                </c:pt>
                <c:pt idx="3">
                  <c:v>5.2631578947368416</c:v>
                </c:pt>
              </c:numCache>
            </c:numRef>
          </c:val>
        </c:ser>
        <c:ser>
          <c:idx val="2"/>
          <c:order val="2"/>
          <c:tx>
            <c:strRef>
              <c:f>Sheet1!$C$19</c:f>
              <c:strCache>
                <c:ptCount val="1"/>
                <c:pt idx="0">
                  <c:v>producing / reading reports</c:v>
                </c:pt>
              </c:strCache>
            </c:strRef>
          </c:tx>
          <c:dLbls>
            <c:dLbl>
              <c:idx val="1"/>
              <c:layout>
                <c:manualLayout>
                  <c:x val="8.080806366911877E-3"/>
                  <c:y val="4.1663385826770892E-3"/>
                </c:manualLayout>
              </c:layout>
              <c:showVal val="1"/>
            </c:dLbl>
            <c:dLbl>
              <c:idx val="2"/>
              <c:layout>
                <c:manualLayout>
                  <c:x val="8.080806366911877E-3"/>
                  <c:y val="-4.1666666666665885E-3"/>
                </c:manualLayout>
              </c:layout>
              <c:showVal val="1"/>
            </c:dLbl>
            <c:txPr>
              <a:bodyPr/>
              <a:lstStyle/>
              <a:p>
                <a:pPr>
                  <a:defRPr lang="en-IN" sz="1200"/>
                </a:pPr>
                <a:endParaRPr lang="en-US"/>
              </a:p>
            </c:txPr>
            <c:showVal val="1"/>
          </c:dLbls>
          <c:cat>
            <c:strRef>
              <c:f>Sheet1!$D$16:$G$16</c:f>
              <c:strCache>
                <c:ptCount val="4"/>
                <c:pt idx="0">
                  <c:v>Very easy</c:v>
                </c:pt>
                <c:pt idx="1">
                  <c:v>reasonably easy</c:v>
                </c:pt>
                <c:pt idx="2">
                  <c:v>somewhat difficult</c:v>
                </c:pt>
                <c:pt idx="3">
                  <c:v>very difficult</c:v>
                </c:pt>
              </c:strCache>
            </c:strRef>
          </c:cat>
          <c:val>
            <c:numRef>
              <c:f>Sheet1!$D$19:$G$19</c:f>
              <c:numCache>
                <c:formatCode>0</c:formatCode>
                <c:ptCount val="4"/>
                <c:pt idx="0">
                  <c:v>73.684210526315795</c:v>
                </c:pt>
                <c:pt idx="1">
                  <c:v>15.789473684210501</c:v>
                </c:pt>
                <c:pt idx="2">
                  <c:v>10.526315789473662</c:v>
                </c:pt>
                <c:pt idx="3">
                  <c:v>0</c:v>
                </c:pt>
              </c:numCache>
            </c:numRef>
          </c:val>
        </c:ser>
        <c:shape val="cylinder"/>
        <c:axId val="118383744"/>
        <c:axId val="120521088"/>
        <c:axId val="0"/>
      </c:bar3DChart>
      <c:catAx>
        <c:axId val="118383744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lang="en-IN" sz="1600"/>
            </a:pPr>
            <a:endParaRPr lang="en-US"/>
          </a:p>
        </c:txPr>
        <c:crossAx val="120521088"/>
        <c:crosses val="autoZero"/>
        <c:auto val="1"/>
        <c:lblAlgn val="ctr"/>
        <c:lblOffset val="100"/>
      </c:catAx>
      <c:valAx>
        <c:axId val="120521088"/>
        <c:scaling>
          <c:orientation val="minMax"/>
        </c:scaling>
        <c:axPos val="l"/>
        <c:majorGridlines/>
        <c:numFmt formatCode="0" sourceLinked="1"/>
        <c:majorTickMark val="none"/>
        <c:tickLblPos val="nextTo"/>
        <c:txPr>
          <a:bodyPr/>
          <a:lstStyle/>
          <a:p>
            <a:pPr>
              <a:defRPr lang="en-IN"/>
            </a:pPr>
            <a:endParaRPr lang="en-US"/>
          </a:p>
        </c:txPr>
        <c:crossAx val="11838374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5518197725284364"/>
          <c:y val="0.36221638961796587"/>
          <c:w val="0.22815135608048995"/>
          <c:h val="0.41896981627296698"/>
        </c:manualLayout>
      </c:layout>
      <c:txPr>
        <a:bodyPr/>
        <a:lstStyle/>
        <a:p>
          <a:pPr>
            <a:defRPr lang="en-IN" sz="1400"/>
          </a:pPr>
          <a:endParaRPr lang="en-US"/>
        </a:p>
      </c:txPr>
    </c:legend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style val="5"/>
  <c:chart>
    <c:title>
      <c:tx>
        <c:rich>
          <a:bodyPr/>
          <a:lstStyle/>
          <a:p>
            <a:pPr>
              <a:defRPr lang="en-IN" sz="1800"/>
            </a:pPr>
            <a:r>
              <a:rPr lang="en-US" sz="1800"/>
              <a:t>User Friendliness of Cloud software</a:t>
            </a:r>
          </a:p>
        </c:rich>
      </c:tx>
      <c:layout>
        <c:manualLayout>
          <c:xMode val="edge"/>
          <c:yMode val="edge"/>
          <c:x val="0.31461419753086417"/>
          <c:y val="5.0508587896100784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Sheet1!$D$3</c:f>
              <c:strCache>
                <c:ptCount val="1"/>
                <c:pt idx="0">
                  <c:v>100-150 bedded Hospitals</c:v>
                </c:pt>
              </c:strCache>
            </c:strRef>
          </c:tx>
          <c:dLbls>
            <c:dLbl>
              <c:idx val="0"/>
              <c:layout>
                <c:manualLayout>
                  <c:x val="8.024691358024692E-3"/>
                  <c:y val="-4.2090489913417323E-2"/>
                </c:manualLayout>
              </c:layout>
              <c:showVal val="1"/>
            </c:dLbl>
            <c:dLbl>
              <c:idx val="1"/>
              <c:layout>
                <c:manualLayout>
                  <c:x val="1.7592592592592594E-2"/>
                  <c:y val="-2.3289408243063411E-2"/>
                </c:manualLayout>
              </c:layout>
              <c:showVal val="1"/>
            </c:dLbl>
            <c:dLbl>
              <c:idx val="2"/>
              <c:layout>
                <c:manualLayout>
                  <c:x val="1.6666666666666701E-2"/>
                  <c:y val="-1.3888888888888944E-2"/>
                </c:manualLayout>
              </c:layout>
              <c:showVal val="1"/>
            </c:dLbl>
            <c:dLbl>
              <c:idx val="3"/>
              <c:layout>
                <c:manualLayout>
                  <c:x val="1.6666666666666701E-2"/>
                  <c:y val="-2.7777777777777936E-2"/>
                </c:manualLayout>
              </c:layout>
              <c:showVal val="1"/>
            </c:dLbl>
            <c:txPr>
              <a:bodyPr/>
              <a:lstStyle/>
              <a:p>
                <a:pPr>
                  <a:defRPr lang="en-IN" sz="1200"/>
                </a:pPr>
                <a:endParaRPr lang="en-US"/>
              </a:p>
            </c:txPr>
            <c:showVal val="1"/>
          </c:dLbls>
          <c:cat>
            <c:strRef>
              <c:f>Sheet1!$C$4:$C$8</c:f>
              <c:strCache>
                <c:ptCount val="5"/>
                <c:pt idx="0">
                  <c:v>Very Good</c:v>
                </c:pt>
                <c:pt idx="1">
                  <c:v>Good</c:v>
                </c:pt>
                <c:pt idx="2">
                  <c:v>Average</c:v>
                </c:pt>
                <c:pt idx="3">
                  <c:v>Bad</c:v>
                </c:pt>
                <c:pt idx="4">
                  <c:v>Very Bad</c:v>
                </c:pt>
              </c:strCache>
            </c:strRef>
          </c:cat>
          <c:val>
            <c:numRef>
              <c:f>Sheet1!$D$4:$D$8</c:f>
              <c:numCache>
                <c:formatCode>0</c:formatCode>
                <c:ptCount val="5"/>
                <c:pt idx="0">
                  <c:v>32</c:v>
                </c:pt>
                <c:pt idx="1">
                  <c:v>42</c:v>
                </c:pt>
                <c:pt idx="2">
                  <c:v>21</c:v>
                </c:pt>
                <c:pt idx="3">
                  <c:v>5</c:v>
                </c:pt>
                <c:pt idx="4">
                  <c:v>0</c:v>
                </c:pt>
              </c:numCache>
            </c:numRef>
          </c:val>
        </c:ser>
        <c:shape val="cylinder"/>
        <c:axId val="117523968"/>
        <c:axId val="117525504"/>
        <c:axId val="0"/>
      </c:bar3DChart>
      <c:catAx>
        <c:axId val="117523968"/>
        <c:scaling>
          <c:orientation val="minMax"/>
        </c:scaling>
        <c:axPos val="b"/>
        <c:tickLblPos val="nextTo"/>
        <c:txPr>
          <a:bodyPr/>
          <a:lstStyle/>
          <a:p>
            <a:pPr>
              <a:defRPr lang="en-IN" sz="1600"/>
            </a:pPr>
            <a:endParaRPr lang="en-US"/>
          </a:p>
        </c:txPr>
        <c:crossAx val="117525504"/>
        <c:crosses val="autoZero"/>
        <c:auto val="1"/>
        <c:lblAlgn val="ctr"/>
        <c:lblOffset val="100"/>
      </c:catAx>
      <c:valAx>
        <c:axId val="117525504"/>
        <c:scaling>
          <c:orientation val="minMax"/>
        </c:scaling>
        <c:axPos val="l"/>
        <c:majorGridlines/>
        <c:numFmt formatCode="0" sourceLinked="1"/>
        <c:tickLblPos val="nextTo"/>
        <c:txPr>
          <a:bodyPr/>
          <a:lstStyle/>
          <a:p>
            <a:pPr>
              <a:defRPr lang="en-IN"/>
            </a:pPr>
            <a:endParaRPr lang="en-US"/>
          </a:p>
        </c:txPr>
        <c:crossAx val="117523968"/>
        <c:crosses val="autoZero"/>
        <c:crossBetween val="between"/>
      </c:valAx>
    </c:plotArea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chart>
    <c:title>
      <c:tx>
        <c:rich>
          <a:bodyPr/>
          <a:lstStyle/>
          <a:p>
            <a:pPr>
              <a:defRPr lang="en-IN" sz="1800"/>
            </a:pPr>
            <a:r>
              <a:rPr lang="en-IN" sz="1800"/>
              <a:t>Frequency</a:t>
            </a:r>
            <a:r>
              <a:rPr lang="en-IN" sz="1800" baseline="0"/>
              <a:t> of changing the software</a:t>
            </a:r>
            <a:endParaRPr lang="en-IN" sz="1800"/>
          </a:p>
        </c:rich>
      </c:tx>
      <c:layout/>
    </c:title>
    <c:plotArea>
      <c:layout/>
      <c:pieChart>
        <c:varyColors val="1"/>
        <c:ser>
          <c:idx val="0"/>
          <c:order val="0"/>
          <c:dLbls>
            <c:dLbl>
              <c:idx val="0"/>
              <c:layout>
                <c:manualLayout>
                  <c:x val="-8.1352009818217164E-2"/>
                  <c:y val="0.11911940066677522"/>
                </c:manualLayout>
              </c:layout>
              <c:showPercent val="1"/>
            </c:dLbl>
            <c:dLbl>
              <c:idx val="1"/>
              <c:layout>
                <c:manualLayout>
                  <c:x val="8.5044898901526195E-2"/>
                  <c:y val="-0.17512052131225994"/>
                </c:manualLayout>
              </c:layout>
              <c:showPercent val="1"/>
            </c:dLbl>
            <c:dLbl>
              <c:idx val="2"/>
              <c:layout>
                <c:manualLayout>
                  <c:x val="4.3949523670652281E-2"/>
                  <c:y val="0.13165176118320013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/>
                </a:pPr>
                <a:endParaRPr lang="en-US"/>
              </a:p>
            </c:txPr>
            <c:showPercent val="1"/>
          </c:dLbls>
          <c:cat>
            <c:strRef>
              <c:f>Sheet1!$G$7:$G$10</c:f>
              <c:strCache>
                <c:ptCount val="4"/>
                <c:pt idx="0">
                  <c:v>Every 5 years</c:v>
                </c:pt>
                <c:pt idx="1">
                  <c:v>Every 3 years</c:v>
                </c:pt>
                <c:pt idx="2">
                  <c:v>Every 1 year</c:v>
                </c:pt>
                <c:pt idx="3">
                  <c:v>Less than a year</c:v>
                </c:pt>
              </c:strCache>
            </c:strRef>
          </c:cat>
          <c:val>
            <c:numRef>
              <c:f>Sheet1!$H$7:$H$10</c:f>
              <c:numCache>
                <c:formatCode>0%</c:formatCode>
                <c:ptCount val="4"/>
                <c:pt idx="0">
                  <c:v>0.26</c:v>
                </c:pt>
                <c:pt idx="1">
                  <c:v>0.63000000000000134</c:v>
                </c:pt>
                <c:pt idx="2">
                  <c:v>0.11</c:v>
                </c:pt>
                <c:pt idx="3">
                  <c:v>0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t"/>
      <c:layout/>
      <c:txPr>
        <a:bodyPr/>
        <a:lstStyle/>
        <a:p>
          <a:pPr>
            <a:defRPr lang="en-IN" sz="1600"/>
          </a:pPr>
          <a:endParaRPr lang="en-US"/>
        </a:p>
      </c:txPr>
    </c:legend>
    <c:plotVisOnly val="1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style val="10"/>
  <c:chart>
    <c:title>
      <c:tx>
        <c:rich>
          <a:bodyPr/>
          <a:lstStyle/>
          <a:p>
            <a:pPr>
              <a:defRPr lang="en-IN" sz="1800"/>
            </a:pPr>
            <a:r>
              <a:rPr lang="en-IN" sz="1800"/>
              <a:t>Expected</a:t>
            </a:r>
            <a:r>
              <a:rPr lang="en-IN" sz="1800" baseline="0"/>
              <a:t> pricing of Cloud HIS </a:t>
            </a:r>
            <a:endParaRPr lang="en-IN" sz="1800"/>
          </a:p>
        </c:rich>
      </c:tx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dLbls>
            <c:dLbl>
              <c:idx val="2"/>
              <c:layout>
                <c:manualLayout>
                  <c:x val="9.0870090891416344E-2"/>
                  <c:y val="-0.24193812454940528"/>
                </c:manualLayout>
              </c:layout>
              <c:showPercent val="1"/>
            </c:dLbl>
            <c:txPr>
              <a:bodyPr/>
              <a:lstStyle/>
              <a:p>
                <a:pPr>
                  <a:defRPr lang="en-IN" sz="1400" b="1"/>
                </a:pPr>
                <a:endParaRPr lang="en-US"/>
              </a:p>
            </c:txPr>
            <c:showPercent val="1"/>
            <c:showLeaderLines val="1"/>
          </c:dLbls>
          <c:cat>
            <c:strRef>
              <c:f>Sheet1!$Q$9:$Q$12</c:f>
              <c:strCache>
                <c:ptCount val="4"/>
                <c:pt idx="0">
                  <c:v>&lt; 12 lakhs </c:v>
                </c:pt>
                <c:pt idx="1">
                  <c:v>12-14 lakhs</c:v>
                </c:pt>
                <c:pt idx="2">
                  <c:v>15-18 lakhs</c:v>
                </c:pt>
                <c:pt idx="3">
                  <c:v>&gt;18 lakhs</c:v>
                </c:pt>
              </c:strCache>
            </c:strRef>
          </c:cat>
          <c:val>
            <c:numRef>
              <c:f>Sheet1!$R$9:$R$12</c:f>
              <c:numCache>
                <c:formatCode>0%</c:formatCode>
                <c:ptCount val="4"/>
                <c:pt idx="0">
                  <c:v>0.11</c:v>
                </c:pt>
                <c:pt idx="1">
                  <c:v>0.26</c:v>
                </c:pt>
                <c:pt idx="2">
                  <c:v>0.42000000000000032</c:v>
                </c:pt>
                <c:pt idx="3">
                  <c:v>0.21000000000000021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ayout/>
      <c:txPr>
        <a:bodyPr/>
        <a:lstStyle/>
        <a:p>
          <a:pPr>
            <a:defRPr lang="en-IN" sz="1600"/>
          </a:pPr>
          <a:endParaRPr lang="en-US"/>
        </a:p>
      </c:txPr>
    </c:legend>
    <c:plotVisOnly val="1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style val="10"/>
  <c:chart>
    <c:title>
      <c:tx>
        <c:rich>
          <a:bodyPr/>
          <a:lstStyle/>
          <a:p>
            <a:pPr>
              <a:defRPr lang="en-IN" sz="1800"/>
            </a:pPr>
            <a:r>
              <a:rPr lang="en-IN" sz="1800"/>
              <a:t>Considerations</a:t>
            </a:r>
            <a:r>
              <a:rPr lang="en-IN" sz="1800" baseline="0"/>
              <a:t> for Extra Payment</a:t>
            </a:r>
            <a:endParaRPr lang="en-IN" sz="1800"/>
          </a:p>
        </c:rich>
      </c:tx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smtClean="0"/>
                      <a:t>48%</a:t>
                    </a:r>
                    <a:endParaRPr dirty="0"/>
                  </a:p>
                </c:rich>
              </c:tx>
              <c:showPercent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smtClean="0"/>
                      <a:t>24%</a:t>
                    </a:r>
                    <a:endParaRPr/>
                  </a:p>
                </c:rich>
              </c:tx>
              <c:showPercent val="1"/>
            </c:dLbl>
            <c:txPr>
              <a:bodyPr/>
              <a:lstStyle/>
              <a:p>
                <a:pPr>
                  <a:defRPr lang="en-IN" sz="1600" b="1"/>
                </a:pPr>
                <a:endParaRPr lang="en-US"/>
              </a:p>
            </c:txPr>
            <c:showPercent val="1"/>
            <c:showLeaderLines val="1"/>
          </c:dLbls>
          <c:cat>
            <c:strRef>
              <c:f>Sheet1!$Q$15:$Q$17</c:f>
              <c:strCache>
                <c:ptCount val="3"/>
                <c:pt idx="0">
                  <c:v>New Module </c:v>
                </c:pt>
                <c:pt idx="1">
                  <c:v>Data Migration</c:v>
                </c:pt>
                <c:pt idx="2">
                  <c:v>Third Party Integration</c:v>
                </c:pt>
              </c:strCache>
            </c:strRef>
          </c:cat>
          <c:val>
            <c:numRef>
              <c:f>Sheet1!$R$15:$R$17</c:f>
              <c:numCache>
                <c:formatCode>0%</c:formatCode>
                <c:ptCount val="3"/>
                <c:pt idx="0">
                  <c:v>0.26</c:v>
                </c:pt>
                <c:pt idx="1">
                  <c:v>0.47000000000000008</c:v>
                </c:pt>
                <c:pt idx="2">
                  <c:v>0.21000000000000021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ayout/>
      <c:txPr>
        <a:bodyPr/>
        <a:lstStyle/>
        <a:p>
          <a:pPr>
            <a:defRPr lang="en-IN" sz="1600"/>
          </a:pPr>
          <a:endParaRPr lang="en-US"/>
        </a:p>
      </c:txPr>
    </c:legend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EBED2FA9-4B5E-457E-9343-4D3F28CB6253}" type="datetimeFigureOut">
              <a:rPr lang="en-IN" smtClean="0"/>
              <a:t>01-05-2013</a:t>
            </a:fld>
            <a:endParaRPr lang="en-IN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FFA92B8-709F-4E11-A50F-91A3ADB024FE}" type="slidenum">
              <a:rPr lang="en-IN" smtClean="0"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D2FA9-4B5E-457E-9343-4D3F28CB6253}" type="datetimeFigureOut">
              <a:rPr lang="en-IN" smtClean="0"/>
              <a:t>01-05-2013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A92B8-709F-4E11-A50F-91A3ADB024FE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EBED2FA9-4B5E-457E-9343-4D3F28CB6253}" type="datetimeFigureOut">
              <a:rPr lang="en-IN" smtClean="0"/>
              <a:t>01-05-2013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AFFA92B8-709F-4E11-A50F-91A3ADB024FE}" type="slidenum">
              <a:rPr lang="en-IN" smtClean="0"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D2FA9-4B5E-457E-9343-4D3F28CB6253}" type="datetimeFigureOut">
              <a:rPr lang="en-IN" smtClean="0"/>
              <a:t>01-05-2013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FFA92B8-709F-4E11-A50F-91A3ADB024FE}" type="slidenum">
              <a:rPr lang="en-IN" smtClean="0"/>
              <a:t>‹#›</a:t>
            </a:fld>
            <a:endParaRPr lang="en-IN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D2FA9-4B5E-457E-9343-4D3F28CB6253}" type="datetimeFigureOut">
              <a:rPr lang="en-IN" smtClean="0"/>
              <a:t>01-05-2013</a:t>
            </a:fld>
            <a:endParaRPr lang="en-IN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FFA92B8-709F-4E11-A50F-91A3ADB024FE}" type="slidenum">
              <a:rPr lang="en-IN" smtClean="0"/>
              <a:t>‹#›</a:t>
            </a:fld>
            <a:endParaRPr lang="en-IN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BED2FA9-4B5E-457E-9343-4D3F28CB6253}" type="datetimeFigureOut">
              <a:rPr lang="en-IN" smtClean="0"/>
              <a:t>01-05-2013</a:t>
            </a:fld>
            <a:endParaRPr lang="en-IN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FFA92B8-709F-4E11-A50F-91A3ADB024FE}" type="slidenum">
              <a:rPr lang="en-IN" smtClean="0"/>
              <a:t>‹#›</a:t>
            </a:fld>
            <a:endParaRPr lang="en-IN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BED2FA9-4B5E-457E-9343-4D3F28CB6253}" type="datetimeFigureOut">
              <a:rPr lang="en-IN" smtClean="0"/>
              <a:t>01-05-2013</a:t>
            </a:fld>
            <a:endParaRPr lang="en-IN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FFA92B8-709F-4E11-A50F-91A3ADB024FE}" type="slidenum">
              <a:rPr lang="en-IN" smtClean="0"/>
              <a:t>‹#›</a:t>
            </a:fld>
            <a:endParaRPr lang="en-IN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IN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D2FA9-4B5E-457E-9343-4D3F28CB6253}" type="datetimeFigureOut">
              <a:rPr lang="en-IN" smtClean="0"/>
              <a:t>01-05-2013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FFA92B8-709F-4E11-A50F-91A3ADB024FE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D2FA9-4B5E-457E-9343-4D3F28CB6253}" type="datetimeFigureOut">
              <a:rPr lang="en-IN" smtClean="0"/>
              <a:t>01-05-2013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FFA92B8-709F-4E11-A50F-91A3ADB024FE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D2FA9-4B5E-457E-9343-4D3F28CB6253}" type="datetimeFigureOut">
              <a:rPr lang="en-IN" smtClean="0"/>
              <a:t>01-05-2013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FFA92B8-709F-4E11-A50F-91A3ADB024FE}" type="slidenum">
              <a:rPr lang="en-IN" smtClean="0"/>
              <a:t>‹#›</a:t>
            </a:fld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EBED2FA9-4B5E-457E-9343-4D3F28CB6253}" type="datetimeFigureOut">
              <a:rPr lang="en-IN" smtClean="0"/>
              <a:t>01-05-2013</a:t>
            </a:fld>
            <a:endParaRPr lang="en-IN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AFFA92B8-709F-4E11-A50F-91A3ADB024FE}" type="slidenum">
              <a:rPr lang="en-IN" smtClean="0"/>
              <a:t>‹#›</a:t>
            </a:fld>
            <a:endParaRPr lang="en-IN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BED2FA9-4B5E-457E-9343-4D3F28CB6253}" type="datetimeFigureOut">
              <a:rPr lang="en-IN" smtClean="0"/>
              <a:t>01-05-2013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FFA92B8-709F-4E11-A50F-91A3ADB024FE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1916832"/>
            <a:ext cx="8460432" cy="1470025"/>
          </a:xfrm>
        </p:spPr>
        <p:txBody>
          <a:bodyPr>
            <a:normAutofit fontScale="90000"/>
          </a:bodyPr>
          <a:lstStyle/>
          <a:p>
            <a:r>
              <a:rPr lang="en-US" sz="4900" dirty="0" smtClean="0"/>
              <a:t>Are Hospitals Ready to be on Cloud?</a:t>
            </a:r>
            <a:r>
              <a:rPr lang="en-US" dirty="0" smtClean="0"/>
              <a:t/>
            </a:r>
            <a:br>
              <a:rPr lang="en-US" dirty="0" smtClean="0"/>
            </a:b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2996952"/>
            <a:ext cx="7088832" cy="910952"/>
          </a:xfrm>
        </p:spPr>
        <p:txBody>
          <a:bodyPr/>
          <a:lstStyle/>
          <a:p>
            <a:r>
              <a:rPr lang="en-US" dirty="0" smtClean="0"/>
              <a:t>Acceptance of Cloud Based H.I.S in Delhi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716016" y="188640"/>
            <a:ext cx="42484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Dissertation Report</a:t>
            </a:r>
            <a:endParaRPr lang="en-IN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5436096" y="6021288"/>
            <a:ext cx="33123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 err="1" smtClean="0"/>
              <a:t>Kritika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Katiyar</a:t>
            </a:r>
            <a:endParaRPr lang="en-US" sz="2000" b="1" dirty="0" smtClean="0"/>
          </a:p>
          <a:p>
            <a:pPr algn="r"/>
            <a:r>
              <a:rPr lang="en-US" sz="2000" b="1" dirty="0" smtClean="0"/>
              <a:t>PG/11/046</a:t>
            </a:r>
            <a:endParaRPr lang="en-IN" sz="2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/>
          <a:lstStyle/>
          <a:p>
            <a:r>
              <a:rPr lang="en-US" dirty="0" smtClean="0"/>
              <a:t>Rationale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700808"/>
            <a:ext cx="8229600" cy="4525963"/>
          </a:xfrm>
        </p:spPr>
        <p:txBody>
          <a:bodyPr/>
          <a:lstStyle/>
          <a:p>
            <a:r>
              <a:rPr lang="en-US" dirty="0" smtClean="0"/>
              <a:t>Increased pressure on healthcare industry</a:t>
            </a:r>
          </a:p>
          <a:p>
            <a:r>
              <a:rPr lang="en-US" dirty="0" smtClean="0"/>
              <a:t>Cloud has recently entered the health market</a:t>
            </a:r>
          </a:p>
          <a:p>
            <a:r>
              <a:rPr lang="en-US" dirty="0" smtClean="0"/>
              <a:t>Need to know whether hospitals are well equipped </a:t>
            </a:r>
          </a:p>
          <a:p>
            <a:r>
              <a:rPr lang="en-US" dirty="0" smtClean="0"/>
              <a:t>Benefits of cloud match with the demands of HIT in hospitals </a:t>
            </a:r>
          </a:p>
          <a:p>
            <a:r>
              <a:rPr lang="en-US" dirty="0" smtClean="0"/>
              <a:t>Organization oriented goal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en-US" dirty="0" smtClean="0"/>
              <a:t>Literature Review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628800"/>
            <a:ext cx="8280920" cy="5040560"/>
          </a:xfrm>
        </p:spPr>
        <p:txBody>
          <a:bodyPr>
            <a:normAutofit/>
          </a:bodyPr>
          <a:lstStyle/>
          <a:p>
            <a:r>
              <a:rPr lang="en-US" dirty="0" smtClean="0"/>
              <a:t>Cloud computing – new paradigm, organizations have no need to maintain or host their own server</a:t>
            </a:r>
          </a:p>
          <a:p>
            <a:r>
              <a:rPr lang="en-US" dirty="0" smtClean="0"/>
              <a:t>Everything is moved to cloud, provided on demand</a:t>
            </a:r>
          </a:p>
          <a:p>
            <a:r>
              <a:rPr lang="en-US" dirty="0" smtClean="0"/>
              <a:t>Saves energy, space, resources</a:t>
            </a:r>
          </a:p>
          <a:p>
            <a:r>
              <a:rPr lang="en-US" dirty="0" smtClean="0"/>
              <a:t>Indian hospitals spend USD 191 million on IT</a:t>
            </a:r>
          </a:p>
          <a:p>
            <a:r>
              <a:rPr lang="en-US" dirty="0" smtClean="0"/>
              <a:t>CAGR shall grow 25% by 2020</a:t>
            </a:r>
          </a:p>
          <a:p>
            <a:r>
              <a:rPr lang="en-US" dirty="0" smtClean="0"/>
              <a:t>Cloud computing can address close to 40% of total IT spend</a:t>
            </a:r>
            <a:endParaRPr lang="en-IN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pPr algn="l"/>
            <a:r>
              <a:rPr lang="en-US" dirty="0" smtClean="0"/>
              <a:t>Contd..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95536" y="1412776"/>
            <a:ext cx="8280920" cy="5184576"/>
          </a:xfrm>
        </p:spPr>
        <p:txBody>
          <a:bodyPr>
            <a:normAutofit/>
          </a:bodyPr>
          <a:lstStyle/>
          <a:p>
            <a:r>
              <a:rPr lang="en-US" dirty="0" smtClean="0"/>
              <a:t>Cloud service models:</a:t>
            </a:r>
          </a:p>
          <a:p>
            <a:pPr marL="723900">
              <a:buFont typeface="Courier New" pitchFamily="49" charset="0"/>
              <a:buChar char="o"/>
            </a:pPr>
            <a:r>
              <a:rPr lang="en-US" dirty="0" smtClean="0"/>
              <a:t>Infrastructure as a Service (</a:t>
            </a:r>
            <a:r>
              <a:rPr lang="en-US" dirty="0" err="1" smtClean="0"/>
              <a:t>IaaS</a:t>
            </a:r>
            <a:r>
              <a:rPr lang="en-US" dirty="0" smtClean="0"/>
              <a:t>)</a:t>
            </a:r>
          </a:p>
          <a:p>
            <a:pPr marL="723900">
              <a:buFont typeface="Courier New" pitchFamily="49" charset="0"/>
              <a:buChar char="o"/>
            </a:pPr>
            <a:r>
              <a:rPr lang="en-US" dirty="0" smtClean="0"/>
              <a:t>Platform as a Service (</a:t>
            </a:r>
            <a:r>
              <a:rPr lang="en-US" dirty="0" err="1" smtClean="0"/>
              <a:t>PaaS</a:t>
            </a:r>
            <a:r>
              <a:rPr lang="en-US" dirty="0" smtClean="0"/>
              <a:t>)</a:t>
            </a:r>
          </a:p>
          <a:p>
            <a:pPr marL="723900">
              <a:buFont typeface="Courier New" pitchFamily="49" charset="0"/>
              <a:buChar char="o"/>
            </a:pPr>
            <a:r>
              <a:rPr lang="en-US" dirty="0" smtClean="0"/>
              <a:t>Software as a Service (</a:t>
            </a:r>
            <a:r>
              <a:rPr lang="en-US" dirty="0" err="1" smtClean="0"/>
              <a:t>SaaS</a:t>
            </a:r>
            <a:r>
              <a:rPr lang="en-US" dirty="0" smtClean="0"/>
              <a:t>)</a:t>
            </a:r>
          </a:p>
          <a:p>
            <a:pPr marL="361950"/>
            <a:r>
              <a:rPr lang="en-US" dirty="0" smtClean="0"/>
              <a:t>Cloud deployment models:</a:t>
            </a:r>
          </a:p>
          <a:p>
            <a:pPr marL="723900">
              <a:buFont typeface="Courier New" pitchFamily="49" charset="0"/>
              <a:buChar char="o"/>
            </a:pPr>
            <a:r>
              <a:rPr lang="en-US" dirty="0" smtClean="0"/>
              <a:t>Private Cloud</a:t>
            </a:r>
          </a:p>
          <a:p>
            <a:pPr marL="723900">
              <a:buFont typeface="Courier New" pitchFamily="49" charset="0"/>
              <a:buChar char="o"/>
            </a:pPr>
            <a:r>
              <a:rPr lang="en-US" dirty="0" smtClean="0"/>
              <a:t>Public Cloud</a:t>
            </a:r>
          </a:p>
          <a:p>
            <a:pPr marL="723900">
              <a:buFont typeface="Courier New" pitchFamily="49" charset="0"/>
              <a:buChar char="o"/>
            </a:pPr>
            <a:r>
              <a:rPr lang="en-US" dirty="0" smtClean="0"/>
              <a:t>Hybrid Cloud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620688"/>
            <a:ext cx="8229600" cy="908720"/>
          </a:xfrm>
        </p:spPr>
        <p:txBody>
          <a:bodyPr>
            <a:normAutofit fontScale="90000"/>
          </a:bodyPr>
          <a:lstStyle/>
          <a:p>
            <a:r>
              <a:rPr lang="en-US" sz="3100" dirty="0" smtClean="0"/>
              <a:t>Leading healthcare companies who have used cloud to meet business needs:</a:t>
            </a:r>
            <a:br>
              <a:rPr lang="en-US" sz="3100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484784"/>
            <a:ext cx="8280920" cy="5544616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en-US" dirty="0" smtClean="0">
                <a:solidFill>
                  <a:schemeClr val="accent2"/>
                </a:solidFill>
              </a:rPr>
              <a:t>Pfizer</a:t>
            </a:r>
            <a:r>
              <a:rPr lang="en-US" dirty="0" smtClean="0"/>
              <a:t> </a:t>
            </a:r>
          </a:p>
          <a:p>
            <a:pPr marL="514350" indent="-514350">
              <a:buFontTx/>
              <a:buChar char="-"/>
            </a:pPr>
            <a:r>
              <a:rPr lang="en-US" dirty="0" smtClean="0"/>
              <a:t>needed a secure environment to carry out computations for WRD and handle peak computing needs. </a:t>
            </a:r>
          </a:p>
          <a:p>
            <a:pPr marL="514350" indent="-514350">
              <a:buFontTx/>
              <a:buChar char="-"/>
            </a:pPr>
            <a:r>
              <a:rPr lang="en-US" dirty="0" smtClean="0"/>
              <a:t>They set up Amazon Cloud, for secure environment</a:t>
            </a:r>
          </a:p>
          <a:p>
            <a:pPr marL="514350" indent="-514350">
              <a:buFontTx/>
              <a:buChar char="-"/>
            </a:pPr>
            <a:r>
              <a:rPr lang="en-US" dirty="0" smtClean="0"/>
              <a:t>No longer had to invest in additional hardware and software</a:t>
            </a:r>
          </a:p>
          <a:p>
            <a:pPr marL="514350" indent="-514350">
              <a:buFontTx/>
              <a:buChar char="-"/>
            </a:pPr>
            <a:r>
              <a:rPr lang="en-US" dirty="0" smtClean="0"/>
              <a:t>Used savings in WRD</a:t>
            </a:r>
          </a:p>
          <a:p>
            <a:pPr marL="514350" indent="-514350">
              <a:buNone/>
            </a:pPr>
            <a:r>
              <a:rPr lang="en-US" dirty="0" smtClean="0">
                <a:solidFill>
                  <a:schemeClr val="accent2"/>
                </a:solidFill>
              </a:rPr>
              <a:t>2. Philips Healthcare</a:t>
            </a:r>
          </a:p>
          <a:p>
            <a:pPr marL="514350" indent="-514350">
              <a:buFontTx/>
              <a:buChar char="-"/>
            </a:pPr>
            <a:r>
              <a:rPr lang="en-US" dirty="0" smtClean="0"/>
              <a:t>was facing problem in multi vendor customer tracking </a:t>
            </a:r>
          </a:p>
          <a:p>
            <a:pPr marL="514350" indent="-514350">
              <a:buFontTx/>
              <a:buChar char="-"/>
            </a:pPr>
            <a:r>
              <a:rPr lang="en-US" dirty="0" err="1" smtClean="0"/>
              <a:t>Salesforce</a:t>
            </a:r>
            <a:r>
              <a:rPr lang="en-US" dirty="0" smtClean="0"/>
              <a:t> Cloud Platform was installed – launched new app quickly and cost effectively</a:t>
            </a:r>
          </a:p>
          <a:p>
            <a:pPr marL="514350" indent="-514350">
              <a:buFontTx/>
              <a:buChar char="-"/>
            </a:pPr>
            <a:r>
              <a:rPr lang="en-US" dirty="0" smtClean="0"/>
              <a:t>Improved customer and partner satisfaction </a:t>
            </a:r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pPr algn="l"/>
            <a:r>
              <a:rPr lang="en-US" dirty="0" smtClean="0"/>
              <a:t>Contd..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628800"/>
            <a:ext cx="8352928" cy="5472608"/>
          </a:xfrm>
        </p:spPr>
        <p:txBody>
          <a:bodyPr>
            <a:normAutofit fontScale="92500"/>
          </a:bodyPr>
          <a:lstStyle/>
          <a:p>
            <a:pPr marL="457200" indent="-457200">
              <a:buAutoNum type="arabicPeriod" startAt="3"/>
            </a:pPr>
            <a:r>
              <a:rPr lang="en-US" sz="2500" b="1" dirty="0" smtClean="0">
                <a:solidFill>
                  <a:schemeClr val="accent2"/>
                </a:solidFill>
              </a:rPr>
              <a:t>Toshiba Medical Systems</a:t>
            </a:r>
          </a:p>
          <a:p>
            <a:pPr marL="895350" indent="-457200">
              <a:buFontTx/>
              <a:buChar char="-"/>
            </a:pPr>
            <a:r>
              <a:rPr lang="en-US" sz="2500" dirty="0" smtClean="0"/>
              <a:t>Needed back up and store  for </a:t>
            </a:r>
            <a:r>
              <a:rPr lang="en-US" sz="2500" dirty="0" err="1" smtClean="0"/>
              <a:t>Xray</a:t>
            </a:r>
            <a:r>
              <a:rPr lang="en-US" sz="2500" dirty="0" smtClean="0"/>
              <a:t>, CT, MRI image data </a:t>
            </a:r>
          </a:p>
          <a:p>
            <a:pPr marL="895350" indent="-457200">
              <a:buFontTx/>
              <a:buChar char="-"/>
            </a:pPr>
            <a:r>
              <a:rPr lang="en-US" sz="2500" dirty="0" smtClean="0"/>
              <a:t>Set up an Amazon S3 by Amazon Web Service</a:t>
            </a:r>
          </a:p>
          <a:p>
            <a:pPr marL="895350" indent="-457200">
              <a:buFontTx/>
              <a:buChar char="-"/>
            </a:pPr>
            <a:r>
              <a:rPr lang="en-US" sz="2500" dirty="0" smtClean="0"/>
              <a:t>Environmental friendly solution, cost reduction, low energy consumption</a:t>
            </a:r>
            <a:endParaRPr lang="en-IN" sz="2500" dirty="0" smtClean="0"/>
          </a:p>
          <a:p>
            <a:pPr marL="457200" indent="-457200">
              <a:buAutoNum type="arabicPeriod" startAt="4"/>
            </a:pPr>
            <a:r>
              <a:rPr lang="en-US" sz="2500" b="1" dirty="0" smtClean="0">
                <a:solidFill>
                  <a:schemeClr val="accent2"/>
                </a:solidFill>
              </a:rPr>
              <a:t>Nationwide Children’s Hospital </a:t>
            </a:r>
          </a:p>
          <a:p>
            <a:pPr marL="895350" indent="-457200">
              <a:buFontTx/>
              <a:buChar char="-"/>
            </a:pPr>
            <a:r>
              <a:rPr lang="en-US" sz="2500" dirty="0" smtClean="0"/>
              <a:t>Needed virtual imaging application to analyze digital slide images and identify patients for clinical trials </a:t>
            </a:r>
          </a:p>
          <a:p>
            <a:pPr marL="895350" indent="-457200">
              <a:buFontTx/>
              <a:buChar char="-"/>
            </a:pPr>
            <a:r>
              <a:rPr lang="en-US" sz="2500" dirty="0" smtClean="0"/>
              <a:t>Installed Windows Azure Cloud to accelerate image analysis process</a:t>
            </a:r>
          </a:p>
          <a:p>
            <a:pPr marL="895350" indent="-457200">
              <a:buFontTx/>
              <a:buChar char="-"/>
            </a:pPr>
            <a:r>
              <a:rPr lang="en-US" sz="2500" dirty="0" smtClean="0"/>
              <a:t>Realized greater scalability, increased pathologist productivity, increased speed for patient placement in trial.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pPr algn="l"/>
            <a:r>
              <a:rPr lang="en-US" dirty="0" smtClean="0"/>
              <a:t>Contd..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500" dirty="0" smtClean="0">
                <a:solidFill>
                  <a:schemeClr val="accent2"/>
                </a:solidFill>
              </a:rPr>
              <a:t>5. </a:t>
            </a:r>
            <a:r>
              <a:rPr lang="en-US" sz="2500" dirty="0" err="1" smtClean="0">
                <a:solidFill>
                  <a:schemeClr val="accent2"/>
                </a:solidFill>
              </a:rPr>
              <a:t>Pathwork</a:t>
            </a:r>
            <a:r>
              <a:rPr lang="en-US" sz="2500" dirty="0" smtClean="0">
                <a:solidFill>
                  <a:schemeClr val="accent2"/>
                </a:solidFill>
              </a:rPr>
              <a:t> Diagnostics</a:t>
            </a:r>
          </a:p>
          <a:p>
            <a:pPr marL="723900">
              <a:buFontTx/>
              <a:buChar char="-"/>
            </a:pPr>
            <a:r>
              <a:rPr lang="en-US" sz="2500" dirty="0" smtClean="0"/>
              <a:t>Needed a system to process tens of thousands of compute intensive models for identifying cancer tumors</a:t>
            </a:r>
          </a:p>
          <a:p>
            <a:pPr marL="723900">
              <a:buFontTx/>
              <a:buChar char="-"/>
            </a:pPr>
            <a:r>
              <a:rPr lang="en-US" sz="2500" dirty="0" smtClean="0"/>
              <a:t>Selected Amazon EC2 cloud, realized enormous savings by avoiding hardware purchases</a:t>
            </a:r>
          </a:p>
          <a:p>
            <a:pPr marL="723900">
              <a:buFontTx/>
              <a:buChar char="-"/>
            </a:pPr>
            <a:r>
              <a:rPr lang="en-US" sz="2500" dirty="0" smtClean="0"/>
              <a:t>Accomplished key research innovations </a:t>
            </a:r>
            <a:endParaRPr lang="en-IN" sz="2500" dirty="0" smtClean="0"/>
          </a:p>
          <a:p>
            <a:pPr marL="723900">
              <a:buFontTx/>
              <a:buChar char="-"/>
            </a:pPr>
            <a:endParaRPr lang="en-US" sz="2500" dirty="0"/>
          </a:p>
          <a:p>
            <a:pPr marL="361950"/>
            <a:r>
              <a:rPr lang="en-US" sz="2500" dirty="0" smtClean="0"/>
              <a:t>Similarly,  other corporate healthcare companies have generated higher revenue at low investment cost and have achieved higher patient / client satisfaction </a:t>
            </a:r>
            <a:endParaRPr lang="en-US" sz="25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/>
          <a:lstStyle/>
          <a:p>
            <a:r>
              <a:rPr lang="en-US" dirty="0" smtClean="0"/>
              <a:t>Objectives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601416"/>
            <a:ext cx="8280920" cy="525658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General Objective:</a:t>
            </a:r>
          </a:p>
          <a:p>
            <a:pPr>
              <a:buNone/>
            </a:pPr>
            <a:r>
              <a:rPr lang="en-US" sz="2600" dirty="0" smtClean="0"/>
              <a:t>To determine the acceptability of Cloud Based HIS in terms of product functionality and affordability in 100-150 bedded private hospitals in Delhi.</a:t>
            </a:r>
          </a:p>
          <a:p>
            <a:pPr>
              <a:buNone/>
            </a:pPr>
            <a:r>
              <a:rPr lang="en-US" dirty="0" smtClean="0"/>
              <a:t>Specific Objectives :</a:t>
            </a:r>
          </a:p>
          <a:p>
            <a:pPr lvl="1"/>
            <a:r>
              <a:rPr lang="en-IN" sz="2600" dirty="0"/>
              <a:t>To study the existing HIS product functionality in 100-150 bedded hospitals of Delhi.</a:t>
            </a:r>
          </a:p>
          <a:p>
            <a:pPr lvl="1"/>
            <a:r>
              <a:rPr lang="en-IN" sz="2600" dirty="0"/>
              <a:t>To determine the Cloud Based HIS product acceptability in these </a:t>
            </a:r>
            <a:r>
              <a:rPr lang="en-IN" sz="2600" dirty="0" smtClean="0"/>
              <a:t>hospitals.</a:t>
            </a:r>
            <a:endParaRPr lang="en-IN" sz="2600" dirty="0" smtClean="0"/>
          </a:p>
          <a:p>
            <a:pPr lvl="1"/>
            <a:r>
              <a:rPr lang="en-IN" sz="2600" dirty="0" smtClean="0"/>
              <a:t>To </a:t>
            </a:r>
            <a:r>
              <a:rPr lang="en-IN" sz="2600" dirty="0"/>
              <a:t>find out the financial affordability of these hospitals towards Cloud Based HIS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r>
              <a:rPr lang="en-US" dirty="0" smtClean="0"/>
              <a:t>Data &amp; Methods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95536" y="1601416"/>
            <a:ext cx="8208912" cy="5256584"/>
          </a:xfrm>
        </p:spPr>
        <p:txBody>
          <a:bodyPr/>
          <a:lstStyle/>
          <a:p>
            <a:r>
              <a:rPr lang="en-US" dirty="0" smtClean="0"/>
              <a:t>Cross-sectional study</a:t>
            </a:r>
          </a:p>
          <a:p>
            <a:r>
              <a:rPr lang="en-US" dirty="0" smtClean="0"/>
              <a:t>Study unit – 100-150 bedded hospitals in Delhi</a:t>
            </a:r>
          </a:p>
          <a:p>
            <a:r>
              <a:rPr lang="en-US" dirty="0" smtClean="0"/>
              <a:t>Sample size – 19</a:t>
            </a:r>
          </a:p>
          <a:p>
            <a:r>
              <a:rPr lang="en-US" dirty="0" smtClean="0"/>
              <a:t>Sample design – Purposive sampling</a:t>
            </a:r>
          </a:p>
          <a:p>
            <a:r>
              <a:rPr lang="en-US" dirty="0" smtClean="0"/>
              <a:t>Tool - open and close ended questionnaire</a:t>
            </a:r>
          </a:p>
          <a:p>
            <a:r>
              <a:rPr lang="en-US" dirty="0" smtClean="0"/>
              <a:t>Technique – meetings with key personnel </a:t>
            </a:r>
            <a:endParaRPr lang="en-IN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Results &amp; Findings</a:t>
            </a:r>
            <a:endParaRPr lang="en-IN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601416"/>
            <a:ext cx="8280920" cy="5256584"/>
          </a:xfrm>
        </p:spPr>
        <p:txBody>
          <a:bodyPr>
            <a:normAutofit/>
          </a:bodyPr>
          <a:lstStyle/>
          <a:p>
            <a:pPr marL="571500" indent="-571500" algn="ctr">
              <a:buAutoNum type="romanUcParenBoth"/>
            </a:pPr>
            <a:r>
              <a:rPr lang="en-US" sz="2800" dirty="0" smtClean="0"/>
              <a:t>Current Software Functionality </a:t>
            </a:r>
          </a:p>
          <a:p>
            <a:pPr marL="571500" indent="-571500">
              <a:buNone/>
            </a:pPr>
            <a:endParaRPr lang="en-IN" sz="2800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899592" y="2132856"/>
          <a:ext cx="7128792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115616" y="5805264"/>
            <a:ext cx="6768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i="1" dirty="0"/>
              <a:t>Overall presentation of the existing software in the hospitals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pPr algn="l"/>
            <a:r>
              <a:rPr lang="en-US" dirty="0" smtClean="0"/>
              <a:t>Contd..</a:t>
            </a:r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467544" y="1412776"/>
          <a:ext cx="8229600" cy="47517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71600" y="6093296"/>
            <a:ext cx="73448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i="1" dirty="0"/>
              <a:t>Hospitals satisfaction towards the features in their current software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en-US" dirty="0" smtClean="0"/>
              <a:t>Contents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484784"/>
            <a:ext cx="8064896" cy="5112568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Wingdings" pitchFamily="2" charset="2"/>
              <a:buChar char="§"/>
            </a:pPr>
            <a:r>
              <a:rPr lang="en-US" dirty="0" smtClean="0"/>
              <a:t>Organization Profile</a:t>
            </a:r>
          </a:p>
          <a:p>
            <a:pPr marL="514350" indent="-514350">
              <a:buFont typeface="Wingdings" pitchFamily="2" charset="2"/>
              <a:buChar char="§"/>
            </a:pPr>
            <a:r>
              <a:rPr lang="en-US" dirty="0" smtClean="0"/>
              <a:t>Internship Report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r>
              <a:rPr lang="en-US" u="sng" dirty="0" smtClean="0"/>
              <a:t>Dissertation</a:t>
            </a:r>
          </a:p>
          <a:p>
            <a:pPr marL="514350" indent="-514350">
              <a:buFont typeface="Wingdings" pitchFamily="2" charset="2"/>
              <a:buChar char="§"/>
            </a:pPr>
            <a:r>
              <a:rPr lang="en-US" dirty="0" smtClean="0"/>
              <a:t>Introduction</a:t>
            </a:r>
          </a:p>
          <a:p>
            <a:pPr marL="514350" indent="-514350">
              <a:buFont typeface="Wingdings" pitchFamily="2" charset="2"/>
              <a:buChar char="§"/>
            </a:pPr>
            <a:r>
              <a:rPr lang="en-US" dirty="0" smtClean="0"/>
              <a:t>Rationale</a:t>
            </a:r>
          </a:p>
          <a:p>
            <a:pPr marL="514350" indent="-514350">
              <a:buFont typeface="Wingdings" pitchFamily="2" charset="2"/>
              <a:buChar char="§"/>
            </a:pPr>
            <a:r>
              <a:rPr lang="en-US" dirty="0" smtClean="0"/>
              <a:t>Literature Review</a:t>
            </a:r>
          </a:p>
          <a:p>
            <a:pPr marL="514350" indent="-514350">
              <a:buFont typeface="Wingdings" pitchFamily="2" charset="2"/>
              <a:buChar char="§"/>
            </a:pPr>
            <a:r>
              <a:rPr lang="en-US" dirty="0" smtClean="0"/>
              <a:t>Objectives</a:t>
            </a:r>
          </a:p>
          <a:p>
            <a:pPr marL="514350" indent="-514350">
              <a:buFont typeface="Wingdings" pitchFamily="2" charset="2"/>
              <a:buChar char="§"/>
            </a:pPr>
            <a:r>
              <a:rPr lang="en-US" dirty="0" smtClean="0"/>
              <a:t>Data and Methods</a:t>
            </a:r>
          </a:p>
          <a:p>
            <a:pPr marL="514350" indent="-514350">
              <a:buFont typeface="Wingdings" pitchFamily="2" charset="2"/>
              <a:buChar char="§"/>
            </a:pPr>
            <a:r>
              <a:rPr lang="en-US" dirty="0" smtClean="0"/>
              <a:t>Key Findings</a:t>
            </a:r>
          </a:p>
          <a:p>
            <a:pPr marL="514350" indent="-514350">
              <a:buFont typeface="Wingdings" pitchFamily="2" charset="2"/>
              <a:buChar char="§"/>
            </a:pPr>
            <a:r>
              <a:rPr lang="en-US" dirty="0" smtClean="0"/>
              <a:t>Discussion and Recommendations</a:t>
            </a:r>
          </a:p>
          <a:p>
            <a:pPr marL="514350" indent="-514350">
              <a:buFont typeface="Wingdings" pitchFamily="2" charset="2"/>
              <a:buChar char="§"/>
            </a:pPr>
            <a:r>
              <a:rPr lang="en-US" dirty="0" smtClean="0"/>
              <a:t>Conclusion</a:t>
            </a:r>
          </a:p>
          <a:p>
            <a:pPr marL="514350" indent="-514350">
              <a:buFont typeface="Wingdings" pitchFamily="2" charset="2"/>
              <a:buChar char="§"/>
            </a:pPr>
            <a:r>
              <a:rPr lang="en-US" dirty="0" smtClean="0"/>
              <a:t>References 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AutoNum type="arabicPeriod"/>
            </a:pPr>
            <a:endParaRPr lang="en-IN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pPr algn="l"/>
            <a:r>
              <a:rPr lang="en-US" dirty="0" smtClean="0"/>
              <a:t>Contd..</a:t>
            </a:r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395536" y="1340768"/>
          <a:ext cx="8229600" cy="48967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99592" y="6021288"/>
            <a:ext cx="70567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i="1" dirty="0"/>
              <a:t>Ease of use of the current software on three parameters – data entry, data manipulation, reports.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Autofit/>
          </a:bodyPr>
          <a:lstStyle/>
          <a:p>
            <a:r>
              <a:rPr lang="en-US" sz="2400" dirty="0" smtClean="0"/>
              <a:t>(II) Cloud based HIS Product functionality – Post Demo/Trial</a:t>
            </a:r>
            <a:endParaRPr lang="en-IN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468313" y="1196975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1187624" y="5923223"/>
            <a:ext cx="684076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Rating towards presentation of the Cloud based software by the study hospitals 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pPr algn="l"/>
            <a:r>
              <a:rPr lang="en-US" dirty="0" smtClean="0"/>
              <a:t>Contd..</a:t>
            </a:r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468313" y="11255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99592" y="5661248"/>
            <a:ext cx="76328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i="1" dirty="0" smtClean="0"/>
              <a:t>Ease of use of the cloud software on three parameters – data entry, data manipulation, reports – post demo/ trial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pPr algn="l"/>
            <a:r>
              <a:rPr lang="en-US" dirty="0" smtClean="0"/>
              <a:t>Contd..</a:t>
            </a:r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467544" y="1196752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99592" y="6021288"/>
            <a:ext cx="72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i="1" dirty="0" smtClean="0"/>
              <a:t>Response </a:t>
            </a:r>
            <a:r>
              <a:rPr lang="en-IN" i="1" dirty="0"/>
              <a:t>on user friendliness of cloud based H.I.S </a:t>
            </a:r>
            <a:endParaRPr lang="en-IN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(III) Financial Affordability of the hospitals</a:t>
            </a:r>
            <a:endParaRPr lang="en-IN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323528" y="1484784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115616" y="5805264"/>
            <a:ext cx="72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i="1" dirty="0"/>
              <a:t>hospitals changing the software - frequency</a:t>
            </a:r>
            <a:endParaRPr lang="en-IN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pPr algn="l"/>
            <a:r>
              <a:rPr lang="en-US" dirty="0" smtClean="0"/>
              <a:t>Contd..</a:t>
            </a:r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467544" y="1484784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1187624" y="5733256"/>
            <a:ext cx="531587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expected price of Cloud HIS given by the study hospitals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pPr algn="l"/>
            <a:r>
              <a:rPr lang="en-US" dirty="0" smtClean="0"/>
              <a:t>Contd..</a:t>
            </a:r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395536" y="1412776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27584" y="5805264"/>
            <a:ext cx="7416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i="1" dirty="0"/>
              <a:t>Considerations for extra payment by the study hospitals</a:t>
            </a:r>
            <a:endParaRPr lang="en-IN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en-US" dirty="0" smtClean="0"/>
              <a:t>Discussion and Recommendations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95536" y="1772816"/>
            <a:ext cx="8208912" cy="5256584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For any technology migration, cost is a major concern</a:t>
            </a:r>
          </a:p>
          <a:p>
            <a:r>
              <a:rPr lang="en-US" dirty="0" smtClean="0"/>
              <a:t>Yet, cloud computing proves much more cost effective</a:t>
            </a:r>
          </a:p>
          <a:p>
            <a:r>
              <a:rPr lang="en-US" dirty="0" smtClean="0"/>
              <a:t>For optimum effectiveness of cloud, organizations should adopt standardized processes </a:t>
            </a:r>
          </a:p>
          <a:p>
            <a:r>
              <a:rPr lang="en-US" dirty="0" smtClean="0"/>
              <a:t>For transition to Cloud computing, hospitals must ensure:</a:t>
            </a:r>
          </a:p>
          <a:p>
            <a:pPr marL="514350" indent="-514350">
              <a:buAutoNum type="arabicPeriod"/>
            </a:pPr>
            <a:r>
              <a:rPr lang="en-US" dirty="0" smtClean="0"/>
              <a:t>Deployment model needed – public or private cloud according to the various departmental needs and size. </a:t>
            </a:r>
          </a:p>
          <a:p>
            <a:pPr marL="514350" indent="-514350">
              <a:buAutoNum type="arabicPeriod"/>
            </a:pPr>
            <a:r>
              <a:rPr lang="en-US" dirty="0" smtClean="0"/>
              <a:t>Must encourage open sharing of data and information sources – for information centric care delivery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pPr algn="l"/>
            <a:r>
              <a:rPr lang="en-US" dirty="0" smtClean="0"/>
              <a:t>Contd..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484784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sz="2600" dirty="0" smtClean="0"/>
              <a:t>4. Portability – to benefit doctors and patients anywhere, strategies must include tools for mobile/remote device access to comply with all organizational procedures</a:t>
            </a:r>
          </a:p>
          <a:p>
            <a:pPr>
              <a:buNone/>
            </a:pPr>
            <a:r>
              <a:rPr lang="en-US" sz="2800" dirty="0" smtClean="0"/>
              <a:t>5. Scalability </a:t>
            </a:r>
            <a:r>
              <a:rPr lang="en-US" sz="2800" dirty="0" smtClean="0"/>
              <a:t>– more patients, more digitization of health data</a:t>
            </a:r>
            <a:endParaRPr lang="en-IN" sz="2800" dirty="0" smtClean="0"/>
          </a:p>
          <a:p>
            <a:pPr>
              <a:buNone/>
            </a:pPr>
            <a:endParaRPr lang="en-US" sz="2600" dirty="0" smtClean="0"/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/>
          <a:lstStyle/>
          <a:p>
            <a:r>
              <a:rPr lang="en-US" dirty="0" smtClean="0"/>
              <a:t>Conclusion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484784"/>
            <a:ext cx="8208912" cy="5040560"/>
          </a:xfrm>
        </p:spPr>
        <p:txBody>
          <a:bodyPr>
            <a:normAutofit/>
          </a:bodyPr>
          <a:lstStyle/>
          <a:p>
            <a:r>
              <a:rPr lang="en-US" dirty="0" smtClean="0"/>
              <a:t>Cloud computing can free medical practices the burden of supporting in-house IT.</a:t>
            </a:r>
          </a:p>
          <a:p>
            <a:r>
              <a:rPr lang="en-US" dirty="0" smtClean="0"/>
              <a:t>This model is suited for present hospitals due to volume of diverse and dynamic sources of information</a:t>
            </a:r>
          </a:p>
          <a:p>
            <a:r>
              <a:rPr lang="en-US" dirty="0" smtClean="0"/>
              <a:t>Also, cloud computing monitors the best practices to be followed</a:t>
            </a:r>
          </a:p>
          <a:p>
            <a:r>
              <a:rPr lang="en-US" dirty="0" smtClean="0"/>
              <a:t>In future, it would help in patient data sharing amongst hospitals most efficiently 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Organization Profile</a:t>
            </a:r>
            <a:br>
              <a:rPr lang="en-US" dirty="0" smtClean="0"/>
            </a:br>
            <a:r>
              <a:rPr lang="en-US" sz="3600" dirty="0" smtClean="0">
                <a:solidFill>
                  <a:schemeClr val="accent2"/>
                </a:solidFill>
              </a:rPr>
              <a:t>Attune Technologies </a:t>
            </a:r>
            <a:r>
              <a:rPr lang="en-US" sz="3600" dirty="0" err="1" smtClean="0">
                <a:solidFill>
                  <a:schemeClr val="accent2"/>
                </a:solidFill>
              </a:rPr>
              <a:t>Pvt</a:t>
            </a:r>
            <a:r>
              <a:rPr lang="en-US" sz="3600" dirty="0" smtClean="0">
                <a:solidFill>
                  <a:schemeClr val="accent2"/>
                </a:solidFill>
              </a:rPr>
              <a:t> Ltd</a:t>
            </a:r>
            <a:endParaRPr lang="en-IN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9552" y="1484784"/>
            <a:ext cx="8280920" cy="4896544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First Indian Health IT product company providing cloud based software solution to Lab, Hospitals and Radiology centers. </a:t>
            </a:r>
          </a:p>
          <a:p>
            <a:r>
              <a:rPr lang="en-US" dirty="0" smtClean="0"/>
              <a:t>Company was started in December 2009</a:t>
            </a:r>
          </a:p>
          <a:p>
            <a:r>
              <a:rPr lang="en-US" dirty="0" smtClean="0"/>
              <a:t>Headquarter – Singapore</a:t>
            </a:r>
          </a:p>
          <a:p>
            <a:r>
              <a:rPr lang="en-US" dirty="0" smtClean="0"/>
              <a:t>Product Development Center – Chennai</a:t>
            </a:r>
          </a:p>
          <a:p>
            <a:r>
              <a:rPr lang="en-US" dirty="0" smtClean="0"/>
              <a:t>Vision – To manage the world’s health information</a:t>
            </a:r>
          </a:p>
          <a:p>
            <a:r>
              <a:rPr lang="en-US" dirty="0" smtClean="0"/>
              <a:t>Value – To provide innovative solutions to business problems by appropriate use of technology</a:t>
            </a:r>
          </a:p>
          <a:p>
            <a:r>
              <a:rPr lang="en-US" dirty="0" smtClean="0"/>
              <a:t>Major investors – Norwest, Mercantus, Sequoia </a:t>
            </a:r>
          </a:p>
          <a:p>
            <a:endParaRPr lang="en-US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/>
          <a:lstStyle/>
          <a:p>
            <a:r>
              <a:rPr lang="en-US" dirty="0" smtClean="0"/>
              <a:t>References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385392"/>
            <a:ext cx="8208912" cy="5472608"/>
          </a:xfrm>
        </p:spPr>
        <p:txBody>
          <a:bodyPr>
            <a:normAutofit fontScale="47500" lnSpcReduction="20000"/>
          </a:bodyPr>
          <a:lstStyle/>
          <a:p>
            <a:pPr lvl="0"/>
            <a:r>
              <a:rPr lang="en-IN" sz="3300" dirty="0" err="1"/>
              <a:t>Chaudhry</a:t>
            </a:r>
            <a:r>
              <a:rPr lang="en-IN" sz="3300" dirty="0"/>
              <a:t>, B. Wang, J., &amp; Wu, S. et al., (2006). Systematic review: Impact of health information technology on quality, efficiency, and costs of medical care, Annals of Internal Medicine, 144(10), 742–752</a:t>
            </a:r>
          </a:p>
          <a:p>
            <a:pPr lvl="0"/>
            <a:r>
              <a:rPr lang="en-IN" sz="3300" dirty="0"/>
              <a:t>http://www.marketsandmarkets.com/Market-Reports/healthcare-information-techno logy-market%20-136.html, accessed on 03-03-2013</a:t>
            </a:r>
          </a:p>
          <a:p>
            <a:pPr lvl="0"/>
            <a:r>
              <a:rPr lang="en-IN" sz="3300" dirty="0"/>
              <a:t>Sharma </a:t>
            </a:r>
            <a:r>
              <a:rPr lang="en-IN" sz="3300" dirty="0" err="1"/>
              <a:t>Kalpa</a:t>
            </a:r>
            <a:r>
              <a:rPr lang="en-IN" sz="3300" dirty="0"/>
              <a:t>, June 2012, Health IT in Indian Healthcare System: a new initiative, Research Journal of recent sciences, </a:t>
            </a:r>
            <a:r>
              <a:rPr lang="en-IN" sz="3300" dirty="0" err="1"/>
              <a:t>Vol</a:t>
            </a:r>
            <a:r>
              <a:rPr lang="en-IN" sz="3300" dirty="0"/>
              <a:t> (1)6, 83-86.</a:t>
            </a:r>
          </a:p>
          <a:p>
            <a:pPr lvl="0"/>
            <a:r>
              <a:rPr lang="en-IN" sz="3300" dirty="0"/>
              <a:t>Healthcare Information Technology market in India, Frost and Sullivan, August 2010.</a:t>
            </a:r>
          </a:p>
          <a:p>
            <a:pPr lvl="0"/>
            <a:r>
              <a:rPr lang="en-IN" sz="3300" dirty="0" err="1"/>
              <a:t>Voorsluys</a:t>
            </a:r>
            <a:r>
              <a:rPr lang="en-IN" sz="3300" dirty="0"/>
              <a:t>, William; </a:t>
            </a:r>
            <a:r>
              <a:rPr lang="en-IN" sz="3300" dirty="0" err="1"/>
              <a:t>Broberg</a:t>
            </a:r>
            <a:r>
              <a:rPr lang="en-IN" sz="3300" dirty="0"/>
              <a:t>, James; </a:t>
            </a:r>
            <a:r>
              <a:rPr lang="en-IN" sz="3300" dirty="0" err="1"/>
              <a:t>Buyya</a:t>
            </a:r>
            <a:r>
              <a:rPr lang="en-IN" sz="3300" dirty="0"/>
              <a:t>, </a:t>
            </a:r>
            <a:r>
              <a:rPr lang="en-IN" sz="3300" dirty="0" err="1"/>
              <a:t>Rajkumar</a:t>
            </a:r>
            <a:r>
              <a:rPr lang="en-IN" sz="3300" dirty="0"/>
              <a:t> (February 2011). "Introduction to Cloud Computing". In R. </a:t>
            </a:r>
            <a:r>
              <a:rPr lang="en-IN" sz="3300" dirty="0" err="1"/>
              <a:t>Buyya</a:t>
            </a:r>
            <a:r>
              <a:rPr lang="en-IN" sz="3300" dirty="0"/>
              <a:t>, J. </a:t>
            </a:r>
            <a:r>
              <a:rPr lang="en-IN" sz="3300" dirty="0" err="1"/>
              <a:t>Broberg</a:t>
            </a:r>
            <a:r>
              <a:rPr lang="en-IN" sz="3300" dirty="0"/>
              <a:t>, </a:t>
            </a:r>
            <a:r>
              <a:rPr lang="en-IN" sz="3300" dirty="0" err="1"/>
              <a:t>A.Goscinski</a:t>
            </a:r>
            <a:r>
              <a:rPr lang="en-IN" sz="3300" dirty="0"/>
              <a:t>. Cloud Computing: Principles and Paradigms. New York, USA: Wiley Press. pp. 1–44.</a:t>
            </a:r>
          </a:p>
          <a:p>
            <a:pPr lvl="0"/>
            <a:r>
              <a:rPr lang="en-IN" sz="3300" dirty="0"/>
              <a:t>http://www.cloudtweaks.com/2013/02/5-cloud-computing-advantages-for-the-healthcare-industry/, accessed on 6-03-2013</a:t>
            </a:r>
          </a:p>
          <a:p>
            <a:pPr lvl="0"/>
            <a:r>
              <a:rPr lang="en-IN" sz="3300" dirty="0"/>
              <a:t>Cloud Computing – an enabler of IT in healthcare, www.zinnov.com, accessed on 02-04-2013</a:t>
            </a:r>
          </a:p>
          <a:p>
            <a:pPr lvl="0"/>
            <a:r>
              <a:rPr lang="en-IN" sz="3300" dirty="0"/>
              <a:t>Healthcare and cloud are finally coming together, David  Linthicum, </a:t>
            </a:r>
            <a:r>
              <a:rPr lang="en-IN" sz="3300" dirty="0" err="1"/>
              <a:t>Infoworld</a:t>
            </a:r>
            <a:r>
              <a:rPr lang="en-IN" sz="3300" dirty="0"/>
              <a:t>, March 2012 issue. </a:t>
            </a:r>
          </a:p>
          <a:p>
            <a:pPr lvl="0"/>
            <a:r>
              <a:rPr lang="en-IN" sz="3300" dirty="0"/>
              <a:t>NIST Cloud Computing Reference Architecture Ver1.0</a:t>
            </a:r>
          </a:p>
          <a:p>
            <a:pPr lvl="0"/>
            <a:r>
              <a:rPr lang="en-IN" sz="3300" dirty="0"/>
              <a:t>"What is Cloud Computing?". Amazon Web Services. 2013-3-19. Retrieved 2013-3-20.</a:t>
            </a:r>
          </a:p>
          <a:p>
            <a:pPr lvl="0"/>
            <a:r>
              <a:rPr lang="en-IN" sz="3300" dirty="0"/>
              <a:t>Transaction Code Set Standards, American Medical Association www.ama-assn.org/ama/pub/physicianresources/solutions, accessed on 21-04-2013</a:t>
            </a:r>
          </a:p>
          <a:p>
            <a:pPr lvl="0"/>
            <a:r>
              <a:rPr lang="en-IN" sz="3300" dirty="0"/>
              <a:t>Making sense of Meaningful use, </a:t>
            </a:r>
            <a:r>
              <a:rPr lang="en-IN" sz="3300" dirty="0" err="1"/>
              <a:t>CareCloud</a:t>
            </a:r>
            <a:r>
              <a:rPr lang="en-IN" sz="3300" dirty="0"/>
              <a:t> – www.carecloud.com/blog/meaningful-use-timeline, accessed on 22-04-2013</a:t>
            </a:r>
          </a:p>
          <a:p>
            <a:endParaRPr lang="en-IN" dirty="0"/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  </a:t>
            </a:r>
            <a:endParaRPr lang="en-IN" dirty="0"/>
          </a:p>
        </p:txBody>
      </p:sp>
      <p:pic>
        <p:nvPicPr>
          <p:cNvPr id="38914" name="Picture 2" descr="C:\Users\kritikakatiyar\Desktop\bnr_thankyou_960x190.png"/>
          <p:cNvPicPr>
            <a:picLocks noChangeAspect="1" noChangeArrowheads="1"/>
          </p:cNvPicPr>
          <p:nvPr/>
        </p:nvPicPr>
        <p:blipFill>
          <a:blip r:embed="rId2" cstate="print"/>
          <a:srcRect r="45657" b="4054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/>
          <a:lstStyle/>
          <a:p>
            <a:r>
              <a:rPr lang="en-US" dirty="0" smtClean="0"/>
              <a:t>Internship Report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95536" y="1484784"/>
            <a:ext cx="8208912" cy="5112568"/>
          </a:xfrm>
        </p:spPr>
        <p:txBody>
          <a:bodyPr>
            <a:normAutofit/>
          </a:bodyPr>
          <a:lstStyle/>
          <a:p>
            <a:r>
              <a:rPr lang="en-US" dirty="0" smtClean="0"/>
              <a:t>Designation – Business Development Manager</a:t>
            </a:r>
          </a:p>
          <a:p>
            <a:r>
              <a:rPr lang="en-US" dirty="0" smtClean="0"/>
              <a:t>Job outline</a:t>
            </a:r>
          </a:p>
          <a:p>
            <a:r>
              <a:rPr lang="en-US" dirty="0" smtClean="0"/>
              <a:t>Key Result Areas</a:t>
            </a:r>
          </a:p>
          <a:p>
            <a:pPr marL="898525">
              <a:buFont typeface="Wingdings" pitchFamily="2" charset="2"/>
              <a:buChar char="Ø"/>
            </a:pPr>
            <a:r>
              <a:rPr lang="en-US" dirty="0" smtClean="0"/>
              <a:t>Channel Partners</a:t>
            </a:r>
          </a:p>
          <a:p>
            <a:pPr marL="898525">
              <a:buFont typeface="Wingdings" pitchFamily="2" charset="2"/>
              <a:buChar char="Ø"/>
            </a:pPr>
            <a:r>
              <a:rPr lang="en-US" dirty="0" smtClean="0"/>
              <a:t>Number of accounts</a:t>
            </a:r>
          </a:p>
          <a:p>
            <a:pPr marL="898525">
              <a:buFont typeface="Wingdings" pitchFamily="2" charset="2"/>
              <a:buChar char="Ø"/>
            </a:pPr>
            <a:r>
              <a:rPr lang="en-US" dirty="0" smtClean="0"/>
              <a:t>Marketing activities</a:t>
            </a:r>
          </a:p>
          <a:p>
            <a:pPr marL="898525">
              <a:buFont typeface="Wingdings" pitchFamily="2" charset="2"/>
              <a:buChar char="Ø"/>
            </a:pPr>
            <a:r>
              <a:rPr lang="en-US" dirty="0" smtClean="0"/>
              <a:t>Competitor analysis</a:t>
            </a:r>
          </a:p>
          <a:p>
            <a:pPr marL="360363" indent="-344488" defTabSz="900113"/>
            <a:r>
              <a:rPr lang="en-US" dirty="0" smtClean="0"/>
              <a:t>Key Relationships – Internal and External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pPr algn="l"/>
            <a:r>
              <a:rPr lang="en-US" dirty="0" smtClean="0"/>
              <a:t>Contd..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95536" y="1601416"/>
            <a:ext cx="8208912" cy="525658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Key Learnings </a:t>
            </a:r>
          </a:p>
          <a:p>
            <a:r>
              <a:rPr lang="en-US" dirty="0" smtClean="0"/>
              <a:t>Product and the technology</a:t>
            </a:r>
          </a:p>
          <a:p>
            <a:r>
              <a:rPr lang="en-US" dirty="0" smtClean="0"/>
              <a:t>Sales and distribution</a:t>
            </a:r>
          </a:p>
          <a:p>
            <a:r>
              <a:rPr lang="en-US" dirty="0" smtClean="0"/>
              <a:t>Strategic consulting to clients</a:t>
            </a:r>
          </a:p>
          <a:p>
            <a:r>
              <a:rPr lang="en-US" dirty="0" smtClean="0"/>
              <a:t>Building market position</a:t>
            </a:r>
          </a:p>
          <a:p>
            <a:r>
              <a:rPr lang="en-US" dirty="0" smtClean="0"/>
              <a:t>Organizing large scale events</a:t>
            </a:r>
          </a:p>
          <a:p>
            <a:r>
              <a:rPr lang="en-US" dirty="0" smtClean="0"/>
              <a:t>Resolving client issues</a:t>
            </a:r>
          </a:p>
          <a:p>
            <a:r>
              <a:rPr lang="en-US" dirty="0" smtClean="0"/>
              <a:t>Mentoring</a:t>
            </a:r>
          </a:p>
          <a:p>
            <a:endParaRPr lang="en-US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3100" dirty="0" smtClean="0"/>
              <a:t>Dissertation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Introduction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628800"/>
            <a:ext cx="8352928" cy="504056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HIT – management of health information</a:t>
            </a:r>
          </a:p>
          <a:p>
            <a:r>
              <a:rPr lang="en-US" dirty="0" smtClean="0"/>
              <a:t>Most promising tool for improving quality, safety and efficiency of health delivery system</a:t>
            </a:r>
          </a:p>
          <a:p>
            <a:r>
              <a:rPr lang="en-US" dirty="0" smtClean="0"/>
              <a:t>Consistent use of HIT shall:</a:t>
            </a:r>
          </a:p>
          <a:p>
            <a:pPr marL="717550">
              <a:buFont typeface="Courier New" pitchFamily="49" charset="0"/>
              <a:buChar char="o"/>
            </a:pPr>
            <a:r>
              <a:rPr lang="en-US" dirty="0" smtClean="0"/>
              <a:t>Improve health care quality,</a:t>
            </a:r>
          </a:p>
          <a:p>
            <a:pPr marL="717550">
              <a:buFont typeface="Courier New" pitchFamily="49" charset="0"/>
              <a:buChar char="o"/>
            </a:pPr>
            <a:r>
              <a:rPr lang="en-US" dirty="0" smtClean="0"/>
              <a:t>Prevent medical errors</a:t>
            </a:r>
          </a:p>
          <a:p>
            <a:pPr marL="717550">
              <a:buFont typeface="Courier New" pitchFamily="49" charset="0"/>
              <a:buChar char="o"/>
            </a:pPr>
            <a:r>
              <a:rPr lang="en-US" dirty="0" smtClean="0"/>
              <a:t>Decrease paperwork</a:t>
            </a:r>
          </a:p>
          <a:p>
            <a:pPr marL="358775"/>
            <a:r>
              <a:rPr lang="en-US" dirty="0" smtClean="0"/>
              <a:t>HIT Market –  $ 53.8 billion by 2014, CAGR of 16.1%</a:t>
            </a:r>
          </a:p>
          <a:p>
            <a:pPr marL="358775"/>
            <a:r>
              <a:rPr lang="en-US" dirty="0" smtClean="0"/>
              <a:t>In U.S alone – $ 17.5 billion by 2015, CAGR of 18%</a:t>
            </a:r>
          </a:p>
          <a:p>
            <a:pPr marL="358775"/>
            <a:r>
              <a:rPr lang="en-US" dirty="0" smtClean="0"/>
              <a:t>High demand for medical applications  - EMR, EHR, Clinical and non clinical system management etc</a:t>
            </a:r>
          </a:p>
          <a:p>
            <a:pPr marL="358775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pPr algn="l"/>
            <a:r>
              <a:rPr lang="en-US" dirty="0" smtClean="0"/>
              <a:t>Contd..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484784"/>
            <a:ext cx="8208912" cy="5184576"/>
          </a:xfrm>
        </p:spPr>
        <p:txBody>
          <a:bodyPr>
            <a:normAutofit/>
          </a:bodyPr>
          <a:lstStyle/>
          <a:p>
            <a:r>
              <a:rPr lang="en-US" dirty="0" smtClean="0"/>
              <a:t>In India – HIT is predominant in the private sector</a:t>
            </a:r>
          </a:p>
          <a:p>
            <a:r>
              <a:rPr lang="en-US" dirty="0" smtClean="0"/>
              <a:t>Past decade – insurance, </a:t>
            </a:r>
            <a:r>
              <a:rPr lang="en-US" dirty="0" err="1" smtClean="0"/>
              <a:t>tele</a:t>
            </a:r>
            <a:r>
              <a:rPr lang="en-US" dirty="0" smtClean="0"/>
              <a:t>-medicine, HIMS, e-learning, digital medical library etc</a:t>
            </a:r>
          </a:p>
          <a:p>
            <a:r>
              <a:rPr lang="en-US" dirty="0" smtClean="0"/>
              <a:t>EMR growth – CAGR of 13.5% by 2016</a:t>
            </a:r>
          </a:p>
          <a:p>
            <a:r>
              <a:rPr lang="en-US" dirty="0" smtClean="0"/>
              <a:t>Investment expected to increase with growth in Private Hospitals</a:t>
            </a:r>
          </a:p>
          <a:p>
            <a:r>
              <a:rPr lang="en-US" dirty="0" smtClean="0"/>
              <a:t>Cloud Computing – software resources delivered over the internet</a:t>
            </a:r>
          </a:p>
          <a:p>
            <a:r>
              <a:rPr lang="en-US" dirty="0" smtClean="0"/>
              <a:t>End users access cloud based applications through web gadgets </a:t>
            </a:r>
            <a:endParaRPr lang="en-IN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</a:t>
            </a:r>
            <a:endParaRPr lang="en-IN" dirty="0"/>
          </a:p>
        </p:txBody>
      </p:sp>
      <p:pic>
        <p:nvPicPr>
          <p:cNvPr id="4" name="Content Placeholder 3" descr="http://upload.wikimedia.org/wikipedia/commons/thumb/b/b5/Cloud_computing.svg/400px-Cloud_computing.svg.png"/>
          <p:cNvPicPr>
            <a:picLocks noGr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556792"/>
            <a:ext cx="7560840" cy="4869160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pPr algn="l"/>
            <a:r>
              <a:rPr lang="en-US" dirty="0" smtClean="0"/>
              <a:t>Contd..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628800"/>
            <a:ext cx="8229600" cy="4525963"/>
          </a:xfrm>
        </p:spPr>
        <p:txBody>
          <a:bodyPr/>
          <a:lstStyle/>
          <a:p>
            <a:r>
              <a:rPr lang="en-US" dirty="0" smtClean="0"/>
              <a:t>Benefits of Cloud Technology:</a:t>
            </a:r>
          </a:p>
          <a:p>
            <a:pPr marL="717550">
              <a:buFont typeface="Courier New" pitchFamily="49" charset="0"/>
              <a:buChar char="o"/>
            </a:pPr>
            <a:r>
              <a:rPr lang="en-US" dirty="0" smtClean="0"/>
              <a:t>Collaboration</a:t>
            </a:r>
          </a:p>
          <a:p>
            <a:pPr marL="717550">
              <a:buFont typeface="Courier New" pitchFamily="49" charset="0"/>
              <a:buChar char="o"/>
            </a:pPr>
            <a:r>
              <a:rPr lang="en-US" dirty="0" smtClean="0"/>
              <a:t>Speed</a:t>
            </a:r>
          </a:p>
          <a:p>
            <a:pPr marL="717550">
              <a:buFont typeface="Courier New" pitchFamily="49" charset="0"/>
              <a:buChar char="o"/>
            </a:pPr>
            <a:r>
              <a:rPr lang="en-US" dirty="0" smtClean="0"/>
              <a:t>Mobility</a:t>
            </a:r>
          </a:p>
          <a:p>
            <a:pPr marL="717550">
              <a:buFont typeface="Courier New" pitchFamily="49" charset="0"/>
              <a:buChar char="o"/>
            </a:pPr>
            <a:r>
              <a:rPr lang="en-US" dirty="0" smtClean="0"/>
              <a:t>Security and Privacy</a:t>
            </a:r>
          </a:p>
          <a:p>
            <a:pPr marL="717550">
              <a:buFont typeface="Courier New" pitchFamily="49" charset="0"/>
              <a:buChar char="o"/>
            </a:pPr>
            <a:r>
              <a:rPr lang="en-US" dirty="0" smtClean="0"/>
              <a:t>Decreased costs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530</TotalTime>
  <Words>1222</Words>
  <Application>Microsoft Office PowerPoint</Application>
  <PresentationFormat>On-screen Show (4:3)</PresentationFormat>
  <Paragraphs>222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Median</vt:lpstr>
      <vt:lpstr>Are Hospitals Ready to be on Cloud? </vt:lpstr>
      <vt:lpstr>Contents</vt:lpstr>
      <vt:lpstr>Organization Profile Attune Technologies Pvt Ltd</vt:lpstr>
      <vt:lpstr>Internship Report</vt:lpstr>
      <vt:lpstr>Contd..</vt:lpstr>
      <vt:lpstr>Dissertation Introduction</vt:lpstr>
      <vt:lpstr>Contd..</vt:lpstr>
      <vt:lpstr>   </vt:lpstr>
      <vt:lpstr>Contd..</vt:lpstr>
      <vt:lpstr>Rationale</vt:lpstr>
      <vt:lpstr>Literature Review</vt:lpstr>
      <vt:lpstr>Contd..</vt:lpstr>
      <vt:lpstr>Leading healthcare companies who have used cloud to meet business needs: </vt:lpstr>
      <vt:lpstr>Contd..</vt:lpstr>
      <vt:lpstr>Contd..</vt:lpstr>
      <vt:lpstr>Objectives</vt:lpstr>
      <vt:lpstr>Data &amp; Methods</vt:lpstr>
      <vt:lpstr>Results &amp; Findings</vt:lpstr>
      <vt:lpstr>Contd..</vt:lpstr>
      <vt:lpstr>Contd..</vt:lpstr>
      <vt:lpstr>(II) Cloud based HIS Product functionality – Post Demo/Trial</vt:lpstr>
      <vt:lpstr>Contd..</vt:lpstr>
      <vt:lpstr>Contd..</vt:lpstr>
      <vt:lpstr>(III) Financial Affordability of the hospitals</vt:lpstr>
      <vt:lpstr>Contd..</vt:lpstr>
      <vt:lpstr>Contd..</vt:lpstr>
      <vt:lpstr>Discussion and Recommendations</vt:lpstr>
      <vt:lpstr>Contd..</vt:lpstr>
      <vt:lpstr>Conclusion </vt:lpstr>
      <vt:lpstr>References </vt:lpstr>
      <vt:lpstr>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Are Hospitals Ready to be on Cloud?</dc:title>
  <dc:creator>kritikakatiyar</dc:creator>
  <cp:lastModifiedBy>kritikakatiyar</cp:lastModifiedBy>
  <cp:revision>53</cp:revision>
  <dcterms:created xsi:type="dcterms:W3CDTF">2013-05-01T14:31:02Z</dcterms:created>
  <dcterms:modified xsi:type="dcterms:W3CDTF">2013-05-01T23:21:17Z</dcterms:modified>
</cp:coreProperties>
</file>