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5"/>
  </p:notesMasterIdLst>
  <p:sldIdLst>
    <p:sldId id="256" r:id="rId2"/>
    <p:sldId id="278" r:id="rId3"/>
    <p:sldId id="257" r:id="rId4"/>
    <p:sldId id="283" r:id="rId5"/>
    <p:sldId id="258" r:id="rId6"/>
    <p:sldId id="291" r:id="rId7"/>
    <p:sldId id="284" r:id="rId8"/>
    <p:sldId id="292" r:id="rId9"/>
    <p:sldId id="259" r:id="rId10"/>
    <p:sldId id="279" r:id="rId11"/>
    <p:sldId id="260" r:id="rId12"/>
    <p:sldId id="261" r:id="rId13"/>
    <p:sldId id="262" r:id="rId14"/>
    <p:sldId id="285" r:id="rId15"/>
    <p:sldId id="263" r:id="rId16"/>
    <p:sldId id="286" r:id="rId17"/>
    <p:sldId id="287" r:id="rId18"/>
    <p:sldId id="288" r:id="rId19"/>
    <p:sldId id="289" r:id="rId20"/>
    <p:sldId id="290" r:id="rId21"/>
    <p:sldId id="293" r:id="rId22"/>
    <p:sldId id="267" r:id="rId23"/>
    <p:sldId id="27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66" d="100"/>
          <a:sy n="66" d="100"/>
        </p:scale>
        <p:origin x="-150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ECURITY%20ACCESS%20VIDEO\analysi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ashi.kapoor\Desktop\analysi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aurav\Desktop\Copy%20of%20analysi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 lang="en-IN"/>
            </a:pPr>
            <a:r>
              <a:rPr lang="en-IN"/>
              <a:t>Security Manpower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v>Inhouse</c:v>
          </c:tx>
          <c:dLbls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Val val="1"/>
          </c:dLbls>
          <c:cat>
            <c:strRef>
              <c:f>Manpower!$B$4:$G$4</c:f>
              <c:strCache>
                <c:ptCount val="6"/>
                <c:pt idx="0">
                  <c:v>CSO</c:v>
                </c:pt>
                <c:pt idx="1">
                  <c:v>SSO</c:v>
                </c:pt>
                <c:pt idx="2">
                  <c:v>SO</c:v>
                </c:pt>
                <c:pt idx="3">
                  <c:v>Gunman</c:v>
                </c:pt>
                <c:pt idx="4">
                  <c:v>Supervisor</c:v>
                </c:pt>
                <c:pt idx="5">
                  <c:v>Guard</c:v>
                </c:pt>
              </c:strCache>
            </c:strRef>
          </c:cat>
          <c:val>
            <c:numRef>
              <c:f>Manpower!$B$18:$G$18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 formatCode="0">
                  <c:v>2.6</c:v>
                </c:pt>
                <c:pt idx="4" formatCode="0">
                  <c:v>11.7</c:v>
                </c:pt>
                <c:pt idx="5" formatCode="0">
                  <c:v>88.4</c:v>
                </c:pt>
              </c:numCache>
            </c:numRef>
          </c:val>
        </c:ser>
        <c:ser>
          <c:idx val="1"/>
          <c:order val="1"/>
          <c:tx>
            <c:v>Outsoursed</c:v>
          </c:tx>
          <c:dLbls>
            <c:dLbl>
              <c:idx val="5"/>
              <c:layout>
                <c:manualLayout>
                  <c:x val="1.6119746689694875E-2"/>
                  <c:y val="4.2598509052183889E-3"/>
                </c:manualLayout>
              </c:layout>
              <c:showVal val="1"/>
            </c:dLbl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showVal val="1"/>
          </c:dLbls>
          <c:cat>
            <c:strRef>
              <c:f>Manpower!$B$4:$G$4</c:f>
              <c:strCache>
                <c:ptCount val="6"/>
                <c:pt idx="0">
                  <c:v>CSO</c:v>
                </c:pt>
                <c:pt idx="1">
                  <c:v>SSO</c:v>
                </c:pt>
                <c:pt idx="2">
                  <c:v>SO</c:v>
                </c:pt>
                <c:pt idx="3">
                  <c:v>Gunman</c:v>
                </c:pt>
                <c:pt idx="4">
                  <c:v>Supervisor</c:v>
                </c:pt>
                <c:pt idx="5">
                  <c:v>Guard</c:v>
                </c:pt>
              </c:strCache>
            </c:strRef>
          </c:cat>
          <c:val>
            <c:numRef>
              <c:f>Manpower!$B$40:$G$40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9</c:v>
                </c:pt>
                <c:pt idx="5">
                  <c:v>68</c:v>
                </c:pt>
              </c:numCache>
            </c:numRef>
          </c:val>
        </c:ser>
        <c:axId val="70482944"/>
        <c:axId val="70497408"/>
      </c:barChart>
      <c:catAx>
        <c:axId val="704829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lang="en-IN"/>
                </a:pPr>
                <a:r>
                  <a:rPr lang="en-IN"/>
                  <a:t>Designation</a:t>
                </a:r>
              </a:p>
            </c:rich>
          </c:tx>
          <c:layout/>
        </c:title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70497408"/>
        <c:crosses val="autoZero"/>
        <c:auto val="1"/>
        <c:lblAlgn val="ctr"/>
        <c:lblOffset val="100"/>
      </c:catAx>
      <c:valAx>
        <c:axId val="7049740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lang="en-IN"/>
                </a:pPr>
                <a:r>
                  <a:rPr lang="en-US"/>
                  <a:t>Total number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704829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n-IN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>
              <a:defRPr/>
            </a:pPr>
            <a:r>
              <a:rPr lang="en-US"/>
              <a:t>Comparison of Cost of Security Manpower (Inhouse V/S</a:t>
            </a:r>
            <a:r>
              <a:rPr lang="en-US" baseline="0"/>
              <a:t> Outsource)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Manpower!$D$45</c:f>
              <c:strCache>
                <c:ptCount val="1"/>
                <c:pt idx="0">
                  <c:v>Security (Inhouse)</c:v>
                </c:pt>
              </c:strCache>
            </c:strRef>
          </c:tx>
          <c:dLbls>
            <c:dLbl>
              <c:idx val="1"/>
              <c:layout>
                <c:manualLayout>
                  <c:x val="-2.0997375328084173E-2"/>
                  <c:y val="0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Manpower!$B$46:$C$48</c:f>
              <c:strCache>
                <c:ptCount val="3"/>
                <c:pt idx="0">
                  <c:v>Total Salary For 5 years</c:v>
                </c:pt>
                <c:pt idx="1">
                  <c:v>Cost of Equipments</c:v>
                </c:pt>
                <c:pt idx="2">
                  <c:v>Total Cost</c:v>
                </c:pt>
              </c:strCache>
            </c:strRef>
          </c:cat>
          <c:val>
            <c:numRef>
              <c:f>Manpower!$D$46:$D$48</c:f>
              <c:numCache>
                <c:formatCode>General</c:formatCode>
                <c:ptCount val="3"/>
                <c:pt idx="0">
                  <c:v>74400000</c:v>
                </c:pt>
                <c:pt idx="1">
                  <c:v>1150000</c:v>
                </c:pt>
                <c:pt idx="2">
                  <c:v>75550000</c:v>
                </c:pt>
              </c:numCache>
            </c:numRef>
          </c:val>
        </c:ser>
        <c:ser>
          <c:idx val="1"/>
          <c:order val="1"/>
          <c:tx>
            <c:strRef>
              <c:f>Manpower!$E$45</c:f>
              <c:strCache>
                <c:ptCount val="1"/>
                <c:pt idx="0">
                  <c:v>Security (outsourced)</c:v>
                </c:pt>
              </c:strCache>
            </c:strRef>
          </c:tx>
          <c:dLbls>
            <c:dLbl>
              <c:idx val="0"/>
              <c:layout>
                <c:manualLayout>
                  <c:x val="3.937007874015748E-2"/>
                  <c:y val="1.1363636363636367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3.1496062992125991E-2"/>
                  <c:y val="0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3.937007874015748E-2"/>
                  <c:y val="1.1363636363636367E-2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Manpower!$B$46:$C$48</c:f>
              <c:strCache>
                <c:ptCount val="3"/>
                <c:pt idx="0">
                  <c:v>Total Salary For 5 years</c:v>
                </c:pt>
                <c:pt idx="1">
                  <c:v>Cost of Equipments</c:v>
                </c:pt>
                <c:pt idx="2">
                  <c:v>Total Cost</c:v>
                </c:pt>
              </c:strCache>
            </c:strRef>
          </c:cat>
          <c:val>
            <c:numRef>
              <c:f>Manpower!$E$46:$E$48</c:f>
              <c:numCache>
                <c:formatCode>General</c:formatCode>
                <c:ptCount val="3"/>
                <c:pt idx="0">
                  <c:v>47402940</c:v>
                </c:pt>
                <c:pt idx="1">
                  <c:v>950000</c:v>
                </c:pt>
                <c:pt idx="2">
                  <c:v>48352940</c:v>
                </c:pt>
              </c:numCache>
            </c:numRef>
          </c:val>
        </c:ser>
        <c:dLbls>
          <c:showVal val="1"/>
        </c:dLbls>
        <c:axId val="70461312"/>
        <c:axId val="70462848"/>
      </c:barChart>
      <c:catAx>
        <c:axId val="70461312"/>
        <c:scaling>
          <c:orientation val="minMax"/>
        </c:scaling>
        <c:axPos val="b"/>
        <c:tickLblPos val="nextTo"/>
        <c:crossAx val="70462848"/>
        <c:crosses val="autoZero"/>
        <c:auto val="1"/>
        <c:lblAlgn val="ctr"/>
        <c:lblOffset val="100"/>
      </c:catAx>
      <c:valAx>
        <c:axId val="70462848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sz="1100"/>
                  <a:t>Cost</a:t>
                </a:r>
              </a:p>
            </c:rich>
          </c:tx>
          <c:layout/>
        </c:title>
        <c:numFmt formatCode="General" sourceLinked="1"/>
        <c:tickLblPos val="nextTo"/>
        <c:crossAx val="7046131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N"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IN" sz="1800" b="1" i="0" baseline="0"/>
              <a:t> Video Surveillance and Access Control</a:t>
            </a:r>
            <a:endParaRPr lang="en-IN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IN"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rich>
      </c:tx>
      <c:layout>
        <c:manualLayout>
          <c:xMode val="edge"/>
          <c:yMode val="edge"/>
          <c:x val="0.17518744531933544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'Vedio &amp; Access'!$L$16</c:f>
              <c:strCache>
                <c:ptCount val="1"/>
                <c:pt idx="0">
                  <c:v>Total Cost</c:v>
                </c:pt>
              </c:strCache>
            </c:strRef>
          </c:tx>
          <c:dLbls>
            <c:txPr>
              <a:bodyPr/>
              <a:lstStyle/>
              <a:p>
                <a:pPr>
                  <a:defRPr lang="en-IN"/>
                </a:pPr>
                <a:endParaRPr lang="en-US"/>
              </a:p>
            </c:txPr>
            <c:dLblPos val="outEnd"/>
            <c:showVal val="1"/>
          </c:dLbls>
          <c:cat>
            <c:strRef>
              <c:f>'Vedio &amp; Access'!$I$17:$K$21</c:f>
              <c:strCache>
                <c:ptCount val="5"/>
                <c:pt idx="0">
                  <c:v>Equipment Cost (Combined)</c:v>
                </c:pt>
                <c:pt idx="1">
                  <c:v>Preventive Maintainence ( Combined)</c:v>
                </c:pt>
                <c:pt idx="2">
                  <c:v>Miscellaneous</c:v>
                </c:pt>
                <c:pt idx="3">
                  <c:v>Grand total for five years (In house)</c:v>
                </c:pt>
                <c:pt idx="4">
                  <c:v>Grand total for five years (Outsourced)</c:v>
                </c:pt>
              </c:strCache>
            </c:strRef>
          </c:cat>
          <c:val>
            <c:numRef>
              <c:f>'Vedio &amp; Access'!$L$17:$L$21</c:f>
              <c:numCache>
                <c:formatCode>General</c:formatCode>
                <c:ptCount val="5"/>
                <c:pt idx="0">
                  <c:v>10376441</c:v>
                </c:pt>
                <c:pt idx="1">
                  <c:v>1556466.1500000001</c:v>
                </c:pt>
                <c:pt idx="2">
                  <c:v>2700000</c:v>
                </c:pt>
                <c:pt idx="3">
                  <c:v>14632907.15</c:v>
                </c:pt>
                <c:pt idx="4">
                  <c:v>10550000</c:v>
                </c:pt>
              </c:numCache>
            </c:numRef>
          </c:val>
        </c:ser>
        <c:axId val="29238784"/>
        <c:axId val="29240320"/>
      </c:barChart>
      <c:catAx>
        <c:axId val="2923878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29240320"/>
        <c:crosses val="autoZero"/>
        <c:auto val="1"/>
        <c:lblAlgn val="ctr"/>
        <c:lblOffset val="100"/>
      </c:catAx>
      <c:valAx>
        <c:axId val="2924032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lang="en-IN"/>
            </a:pPr>
            <a:endParaRPr lang="en-US"/>
          </a:p>
        </c:txPr>
        <c:crossAx val="292387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lang="en-IN"/>
          </a:pPr>
          <a:endParaRPr lang="en-U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1AF06-4BBF-4A80-8556-F3AF1F9CAD2B}" type="datetimeFigureOut">
              <a:rPr lang="en-IN" smtClean="0"/>
              <a:pPr/>
              <a:t>01-05-2013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8EAB8-2A7B-4E99-BDBF-D2653AB4234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C5E0-F1D3-482A-B330-3629818EB75A}" type="datetimeFigureOut">
              <a:rPr lang="en-IN" smtClean="0"/>
              <a:pPr/>
              <a:t>01-05-2013</a:t>
            </a:fld>
            <a:endParaRPr lang="en-IN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F0FE36E-533F-4886-86DD-7D1DE6679846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C5E0-F1D3-482A-B330-3629818EB75A}" type="datetimeFigureOut">
              <a:rPr lang="en-IN" smtClean="0"/>
              <a:pPr/>
              <a:t>01-05-2013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36E-533F-4886-86DD-7D1DE667984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C5E0-F1D3-482A-B330-3629818EB75A}" type="datetimeFigureOut">
              <a:rPr lang="en-IN" smtClean="0"/>
              <a:pPr/>
              <a:t>01-05-2013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36E-533F-4886-86DD-7D1DE667984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C5E0-F1D3-482A-B330-3629818EB75A}" type="datetimeFigureOut">
              <a:rPr lang="en-IN" smtClean="0"/>
              <a:pPr/>
              <a:t>01-05-2013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36E-533F-4886-86DD-7D1DE6679846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C5E0-F1D3-482A-B330-3629818EB75A}" type="datetimeFigureOut">
              <a:rPr lang="en-IN" smtClean="0"/>
              <a:pPr/>
              <a:t>01-05-2013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F0FE36E-533F-4886-86DD-7D1DE667984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C5E0-F1D3-482A-B330-3629818EB75A}" type="datetimeFigureOut">
              <a:rPr lang="en-IN" smtClean="0"/>
              <a:pPr/>
              <a:t>01-05-2013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36E-533F-4886-86DD-7D1DE6679846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C5E0-F1D3-482A-B330-3629818EB75A}" type="datetimeFigureOut">
              <a:rPr lang="en-IN" smtClean="0"/>
              <a:pPr/>
              <a:t>01-05-2013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36E-533F-4886-86DD-7D1DE6679846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C5E0-F1D3-482A-B330-3629818EB75A}" type="datetimeFigureOut">
              <a:rPr lang="en-IN" smtClean="0"/>
              <a:pPr/>
              <a:t>01-05-2013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36E-533F-4886-86DD-7D1DE667984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C5E0-F1D3-482A-B330-3629818EB75A}" type="datetimeFigureOut">
              <a:rPr lang="en-IN" smtClean="0"/>
              <a:pPr/>
              <a:t>01-05-2013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36E-533F-4886-86DD-7D1DE667984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C5E0-F1D3-482A-B330-3629818EB75A}" type="datetimeFigureOut">
              <a:rPr lang="en-IN" smtClean="0"/>
              <a:pPr/>
              <a:t>01-05-2013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E36E-533F-4886-86DD-7D1DE6679846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5C5E0-F1D3-482A-B330-3629818EB75A}" type="datetimeFigureOut">
              <a:rPr lang="en-IN" smtClean="0"/>
              <a:pPr/>
              <a:t>01-05-2013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F0FE36E-533F-4886-86DD-7D1DE6679846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C5C5E0-F1D3-482A-B330-3629818EB75A}" type="datetimeFigureOut">
              <a:rPr lang="en-IN" smtClean="0"/>
              <a:pPr/>
              <a:t>01-05-2013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F0FE36E-533F-4886-86DD-7D1DE6679846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../../Downloads/3.%20GROUND%20FLOOR%20-Model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Video%20(outsource).xlsx" TargetMode="External"/><Relationship Id="rId3" Type="http://schemas.openxmlformats.org/officeDocument/2006/relationships/hyperlink" Target="Man%20power%20plan%20(In%20House).xlsx" TargetMode="External"/><Relationship Id="rId7" Type="http://schemas.openxmlformats.org/officeDocument/2006/relationships/hyperlink" Target="Vendor%20(video).xlsx" TargetMode="External"/><Relationship Id="rId2" Type="http://schemas.openxmlformats.org/officeDocument/2006/relationships/hyperlink" Target="Equipment%20plan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Video%20(In%20house).xlsx" TargetMode="External"/><Relationship Id="rId5" Type="http://schemas.openxmlformats.org/officeDocument/2006/relationships/hyperlink" Target="Man%20power%20(outsource).xlsx" TargetMode="External"/><Relationship Id="rId4" Type="http://schemas.openxmlformats.org/officeDocument/2006/relationships/hyperlink" Target="Vendor%20(man%20power).xls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3688" y="4005064"/>
            <a:ext cx="6400800" cy="1083568"/>
          </a:xfrm>
        </p:spPr>
        <p:txBody>
          <a:bodyPr>
            <a:noAutofit/>
          </a:bodyPr>
          <a:lstStyle/>
          <a:p>
            <a:pPr algn="r"/>
            <a:r>
              <a:rPr lang="en-US" sz="3200" b="1" dirty="0" smtClean="0"/>
              <a:t>PRESENTED BY-</a:t>
            </a:r>
          </a:p>
          <a:p>
            <a:pPr algn="r"/>
            <a:r>
              <a:rPr lang="en-US" sz="3200" b="1" dirty="0" smtClean="0"/>
              <a:t>Dr. </a:t>
            </a:r>
            <a:r>
              <a:rPr lang="en-US" sz="3200" b="1" dirty="0" err="1" smtClean="0"/>
              <a:t>Gaurav</a:t>
            </a:r>
            <a:r>
              <a:rPr lang="en-US" sz="3200" b="1" dirty="0" smtClean="0"/>
              <a:t> Pal </a:t>
            </a:r>
            <a:r>
              <a:rPr lang="en-US" sz="3200" b="1" dirty="0" err="1" smtClean="0"/>
              <a:t>Tomar</a:t>
            </a:r>
            <a:endParaRPr lang="en-US" sz="3200" b="1" dirty="0" smtClean="0"/>
          </a:p>
          <a:p>
            <a:pPr algn="r"/>
            <a:r>
              <a:rPr lang="en-US" sz="3200" b="1" dirty="0" smtClean="0"/>
              <a:t>PG/11/028</a:t>
            </a:r>
            <a:endParaRPr lang="en-IN" sz="32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/>
              <a:t>DISSERTATION  REPORT</a:t>
            </a:r>
            <a:endParaRPr lang="en-IN" sz="5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293096"/>
            <a:ext cx="4738545" cy="224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284984"/>
            <a:ext cx="3600400" cy="87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(cont..) 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56791"/>
            <a:ext cx="8229600" cy="511256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Don't forget such places as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parking lot (lighting, access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CCTV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stairwells,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uress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alarm at fee collection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booth,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ood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service area (duress alarm),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shop (burglar alarm, duress alarm) 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hipping/receiving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areas (CCTV, patrol).</a:t>
            </a:r>
            <a:endParaRPr lang="en-IN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-315416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Rationale of study</a:t>
            </a:r>
            <a:endParaRPr lang="en-IN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764704"/>
            <a:ext cx="7772400" cy="5688632"/>
          </a:xfrm>
        </p:spPr>
        <p:txBody>
          <a:bodyPr>
            <a:normAutofit fontScale="92500"/>
          </a:bodyPr>
          <a:lstStyle/>
          <a:p>
            <a:endParaRPr lang="en-IN" sz="2400" dirty="0" smtClean="0"/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dichotomy of a hospital is such that it should have restricted entry yet open to all. Keeping all these aspects in consideration, a defined and well equipped security plan for hospital is need of the hour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Medical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equipments, supplies, and controlled substances can be targets of theft; large, urban hospitals often serve as many as 1,000 visitors in a single day, in addition to hundreds of patients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Since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security, access control and video surveillance are not revenue generating areas in hospital therefore a cost effective planning is essential. Here arises the need for comparing outsource system and in-house system while planning of security.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-387424"/>
            <a:ext cx="7772400" cy="1143000"/>
          </a:xfrm>
        </p:spPr>
        <p:txBody>
          <a:bodyPr/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62646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IN" sz="2400" dirty="0" smtClean="0"/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Objective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plan Security, Video Surveillance and Access Control services in a new tertiary care hospital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Specific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identify the Critical Areas in hospital and accordingly plan security manpower, video surveillance and access control system for them.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compare in house and outsourced system for security (manpower and equipments), video surveillance and access control system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integrate and analyze security, video surveillance and access control system and propose a cost effective solution for security services.</a:t>
            </a:r>
            <a:endParaRPr lang="en-IN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-171400"/>
            <a:ext cx="7772400" cy="1143000"/>
          </a:xfrm>
        </p:spPr>
        <p:txBody>
          <a:bodyPr/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340768"/>
            <a:ext cx="8075240" cy="4896544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Study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Design: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Cross-sectional Descriptive Study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Study Area: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Jaypee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Medical Centre,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Study Duration: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 months (February to April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Data collection: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Primary 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:Focus group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discussion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with vendors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Secondary 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Literature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review related to security planning, Past security plan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hospital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Study tools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–Observation, SOP’s, Records,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Checklists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229600" cy="864096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Data Collection</a:t>
            </a:r>
            <a:endParaRPr lang="en-IN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445624" cy="61653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u="sng" dirty="0" smtClean="0"/>
              <a:t>FLOOR WISE DEPARTMENTAL PLANNING</a:t>
            </a:r>
            <a:endParaRPr lang="en-IN" sz="2800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7543" y="1397001"/>
          <a:ext cx="8136905" cy="5071652"/>
        </p:xfrm>
        <a:graphic>
          <a:graphicData uri="http://schemas.openxmlformats.org/drawingml/2006/table">
            <a:tbl>
              <a:tblPr/>
              <a:tblGrid>
                <a:gridCol w="952018"/>
                <a:gridCol w="1943092"/>
                <a:gridCol w="5241795"/>
              </a:tblGrid>
              <a:tr h="3185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Sl. No.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FLOOR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DEPARTMENTS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Seventh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Wards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Sixth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Wards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Fifth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Wards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Service 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IT Server, AHU, PTS station 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Fourth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OT Complex, ICCU,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Cath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lab.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5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Third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Economy Bed, IVF, MICU, SICU, NICU, LDR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3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Second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Chemotherapy, Cosmetology, Endoscopy, Physiotherapy,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Paediatric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, Office.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3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First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Behavioural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science, Ortho. ,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Neuro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. , Gen.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Surgery,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Pulmonology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Opthal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. , Dental, ENT, Diabetes Cardiac.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39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  <a:hlinkClick r:id="rId2" action="ppaction://hlinkfile"/>
                        </a:rPr>
                        <a:t>Ground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Executive Health Check up, Dialysis, Radiology, Day care, Emergency and Trauma, Pharmacy.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8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Upper basement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Blood Bank, Pathology Laboratory, Nuclear medicine, Kitchen, Administration.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80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Lower basement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Bio-medical Eng., Radiation Oncology, Laundry, Mortuary, CSSD.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002" marR="640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229600" cy="864096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Data Collection</a:t>
            </a:r>
            <a:endParaRPr lang="en-IN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445624" cy="6165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Identification of Critical Areas</a:t>
            </a:r>
            <a:endParaRPr lang="en-IN" sz="2800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 smtClean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539552" y="1628801"/>
          <a:ext cx="7848872" cy="3801368"/>
        </p:xfrm>
        <a:graphic>
          <a:graphicData uri="http://schemas.openxmlformats.org/drawingml/2006/table">
            <a:tbl>
              <a:tblPr/>
              <a:tblGrid>
                <a:gridCol w="604894"/>
                <a:gridCol w="2534326"/>
                <a:gridCol w="1154053"/>
                <a:gridCol w="1985168"/>
                <a:gridCol w="1570431"/>
              </a:tblGrid>
              <a:tr h="467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S.No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Critical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Areas Identified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Security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Video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Surveillance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Access 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Control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9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Lift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Lobby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Stair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case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Hub 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Room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Stores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Rooms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Corridors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7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Parking</a:t>
                      </a:r>
                      <a:endParaRPr lang="en-IN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9739" name="Picture 43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9744" y="3212976"/>
            <a:ext cx="228600" cy="190500"/>
          </a:xfrm>
          <a:prstGeom prst="rect">
            <a:avLst/>
          </a:prstGeom>
          <a:noFill/>
        </p:spPr>
      </p:pic>
      <p:pic>
        <p:nvPicPr>
          <p:cNvPr id="29738" name="Picture 42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5085184"/>
            <a:ext cx="228600" cy="190500"/>
          </a:xfrm>
          <a:prstGeom prst="rect">
            <a:avLst/>
          </a:prstGeom>
          <a:noFill/>
        </p:spPr>
      </p:pic>
      <p:pic>
        <p:nvPicPr>
          <p:cNvPr id="29737" name="Picture 41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581128"/>
            <a:ext cx="228600" cy="190500"/>
          </a:xfrm>
          <a:prstGeom prst="rect">
            <a:avLst/>
          </a:prstGeom>
          <a:noFill/>
        </p:spPr>
      </p:pic>
      <p:pic>
        <p:nvPicPr>
          <p:cNvPr id="29736" name="Picture 40" descr="cro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5085184"/>
            <a:ext cx="257175" cy="190500"/>
          </a:xfrm>
          <a:prstGeom prst="rect">
            <a:avLst/>
          </a:prstGeom>
          <a:noFill/>
        </p:spPr>
      </p:pic>
      <p:pic>
        <p:nvPicPr>
          <p:cNvPr id="29735" name="Picture 39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7376" y="4149080"/>
            <a:ext cx="228600" cy="190500"/>
          </a:xfrm>
          <a:prstGeom prst="rect">
            <a:avLst/>
          </a:prstGeom>
          <a:noFill/>
        </p:spPr>
      </p:pic>
      <p:pic>
        <p:nvPicPr>
          <p:cNvPr id="29734" name="Picture 38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5013176"/>
            <a:ext cx="228600" cy="190500"/>
          </a:xfrm>
          <a:prstGeom prst="rect">
            <a:avLst/>
          </a:prstGeom>
          <a:noFill/>
        </p:spPr>
      </p:pic>
      <p:pic>
        <p:nvPicPr>
          <p:cNvPr id="29733" name="Picture 37" descr="cro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653136"/>
            <a:ext cx="257175" cy="190500"/>
          </a:xfrm>
          <a:prstGeom prst="rect">
            <a:avLst/>
          </a:prstGeom>
          <a:noFill/>
        </p:spPr>
      </p:pic>
      <p:pic>
        <p:nvPicPr>
          <p:cNvPr id="29732" name="Picture 36" descr="cro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238500"/>
            <a:ext cx="257175" cy="190500"/>
          </a:xfrm>
          <a:prstGeom prst="rect">
            <a:avLst/>
          </a:prstGeom>
          <a:noFill/>
        </p:spPr>
      </p:pic>
      <p:pic>
        <p:nvPicPr>
          <p:cNvPr id="29731" name="Picture 35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230388"/>
            <a:ext cx="228600" cy="190500"/>
          </a:xfrm>
          <a:prstGeom prst="rect">
            <a:avLst/>
          </a:prstGeom>
          <a:noFill/>
        </p:spPr>
      </p:pic>
      <p:pic>
        <p:nvPicPr>
          <p:cNvPr id="29730" name="Picture 34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1552" y="2708920"/>
            <a:ext cx="228600" cy="190500"/>
          </a:xfrm>
          <a:prstGeom prst="rect">
            <a:avLst/>
          </a:prstGeom>
          <a:noFill/>
        </p:spPr>
      </p:pic>
      <p:pic>
        <p:nvPicPr>
          <p:cNvPr id="29729" name="Picture 33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9744" y="2204864"/>
            <a:ext cx="228600" cy="190500"/>
          </a:xfrm>
          <a:prstGeom prst="rect">
            <a:avLst/>
          </a:prstGeom>
          <a:noFill/>
        </p:spPr>
      </p:pic>
      <p:pic>
        <p:nvPicPr>
          <p:cNvPr id="29728" name="Picture 32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149080"/>
            <a:ext cx="228600" cy="190500"/>
          </a:xfrm>
          <a:prstGeom prst="rect">
            <a:avLst/>
          </a:prstGeom>
          <a:noFill/>
        </p:spPr>
      </p:pic>
      <p:pic>
        <p:nvPicPr>
          <p:cNvPr id="29727" name="Picture 31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645024"/>
            <a:ext cx="228600" cy="190500"/>
          </a:xfrm>
          <a:prstGeom prst="rect">
            <a:avLst/>
          </a:prstGeom>
          <a:noFill/>
        </p:spPr>
      </p:pic>
      <p:pic>
        <p:nvPicPr>
          <p:cNvPr id="29726" name="Picture 30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7376" y="2230388"/>
            <a:ext cx="228600" cy="190500"/>
          </a:xfrm>
          <a:prstGeom prst="rect">
            <a:avLst/>
          </a:prstGeom>
          <a:noFill/>
        </p:spPr>
      </p:pic>
      <p:pic>
        <p:nvPicPr>
          <p:cNvPr id="29725" name="Picture 29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645024"/>
            <a:ext cx="228600" cy="190500"/>
          </a:xfrm>
          <a:prstGeom prst="rect">
            <a:avLst/>
          </a:prstGeom>
          <a:noFill/>
        </p:spPr>
      </p:pic>
      <p:pic>
        <p:nvPicPr>
          <p:cNvPr id="29724" name="Picture 28" descr="cro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581128"/>
            <a:ext cx="257175" cy="190500"/>
          </a:xfrm>
          <a:prstGeom prst="rect">
            <a:avLst/>
          </a:prstGeom>
          <a:noFill/>
        </p:spPr>
      </p:pic>
      <p:pic>
        <p:nvPicPr>
          <p:cNvPr id="29723" name="Picture 27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9744" y="4149080"/>
            <a:ext cx="228600" cy="190500"/>
          </a:xfrm>
          <a:prstGeom prst="rect">
            <a:avLst/>
          </a:prstGeom>
          <a:noFill/>
        </p:spPr>
      </p:pic>
      <p:pic>
        <p:nvPicPr>
          <p:cNvPr id="29722" name="Picture 26" descr="cro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3212976"/>
            <a:ext cx="257175" cy="190500"/>
          </a:xfrm>
          <a:prstGeom prst="rect">
            <a:avLst/>
          </a:prstGeom>
          <a:noFill/>
        </p:spPr>
      </p:pic>
      <p:pic>
        <p:nvPicPr>
          <p:cNvPr id="29721" name="Picture 25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9744" y="3645024"/>
            <a:ext cx="228600" cy="190500"/>
          </a:xfrm>
          <a:prstGeom prst="rect">
            <a:avLst/>
          </a:prstGeom>
          <a:noFill/>
        </p:spPr>
      </p:pic>
      <p:pic>
        <p:nvPicPr>
          <p:cNvPr id="29720" name="Picture 1" descr="Tick_1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9744" y="2708920"/>
            <a:ext cx="228600" cy="190500"/>
          </a:xfrm>
          <a:prstGeom prst="rect">
            <a:avLst/>
          </a:prstGeom>
          <a:noFill/>
        </p:spPr>
      </p:pic>
      <p:pic>
        <p:nvPicPr>
          <p:cNvPr id="29719" name="Picture 2" descr="cro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2708920"/>
            <a:ext cx="257175" cy="19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Data Collection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file"/>
              </a:rPr>
              <a:t>Equipment Plan</a:t>
            </a:r>
            <a:endParaRPr lang="en-US" dirty="0" smtClean="0"/>
          </a:p>
          <a:p>
            <a:r>
              <a:rPr lang="en-US" dirty="0" smtClean="0">
                <a:hlinkClick r:id="rId3" action="ppaction://hlinkfile"/>
              </a:rPr>
              <a:t>Man power plan (In House)</a:t>
            </a:r>
            <a:endParaRPr lang="en-US" dirty="0" smtClean="0"/>
          </a:p>
          <a:p>
            <a:r>
              <a:rPr lang="en-US" dirty="0" smtClean="0">
                <a:hlinkClick r:id="rId4" action="ppaction://hlinkfile"/>
              </a:rPr>
              <a:t>Vendor Comparison</a:t>
            </a:r>
            <a:endParaRPr lang="en-US" dirty="0" smtClean="0"/>
          </a:p>
          <a:p>
            <a:r>
              <a:rPr lang="en-US" dirty="0" smtClean="0">
                <a:hlinkClick r:id="rId5" action="ppaction://hlinkfile"/>
              </a:rPr>
              <a:t>Man power plan (Out source)</a:t>
            </a:r>
            <a:endParaRPr lang="en-US" dirty="0" smtClean="0"/>
          </a:p>
          <a:p>
            <a:r>
              <a:rPr lang="en-US" dirty="0" smtClean="0">
                <a:hlinkClick r:id="rId6" action="ppaction://hlinkfile"/>
              </a:rPr>
              <a:t>Video Surveillance &amp; Access Control plan (In House)</a:t>
            </a:r>
            <a:endParaRPr lang="en-US" dirty="0" smtClean="0"/>
          </a:p>
          <a:p>
            <a:r>
              <a:rPr lang="en-US" dirty="0" smtClean="0">
                <a:hlinkClick r:id="rId7" action="ppaction://hlinkfile"/>
              </a:rPr>
              <a:t>Vendor Comparison</a:t>
            </a:r>
            <a:endParaRPr lang="en-US" dirty="0" smtClean="0"/>
          </a:p>
          <a:p>
            <a:r>
              <a:rPr lang="en-US" dirty="0" smtClean="0">
                <a:hlinkClick r:id="rId8" action="ppaction://hlinkfile"/>
              </a:rPr>
              <a:t>Video Surveillance &amp; Access Control plan (Outsource)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Data Analysis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Manpower Requirement (In house V/S Outsource)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043608" y="2348880"/>
          <a:ext cx="720080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Data Analysis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971600" y="1556792"/>
          <a:ext cx="7632848" cy="4278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Data Analysis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971600" y="1484784"/>
          <a:ext cx="770485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3078088"/>
            <a:ext cx="8712968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Planning of Security and  Access Control Services in a Tertiary Care Hospital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Data Analysis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83568" y="1772817"/>
          <a:ext cx="8064895" cy="4392486"/>
        </p:xfrm>
        <a:graphic>
          <a:graphicData uri="http://schemas.openxmlformats.org/drawingml/2006/table">
            <a:tbl>
              <a:tblPr/>
              <a:tblGrid>
                <a:gridCol w="881719"/>
                <a:gridCol w="1528851"/>
                <a:gridCol w="1310444"/>
                <a:gridCol w="3243755"/>
                <a:gridCol w="1100126"/>
              </a:tblGrid>
              <a:tr h="4880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No.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Man power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Equipment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Video Surveillance &amp; Access Control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 Cost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0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3760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7,44,00,000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3760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11,50,000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3760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1,46,32,907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9,01,82,907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0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3760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7,44,00,000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3760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11,50,000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1,05,50,000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8,61,00,000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0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4,74,02,940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3760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11,50,000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3760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1,46,32,907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6,31,85,847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0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3760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7,44,00,000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9.50,000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3760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1,46,32,907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8,99,82,907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0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4,74,02,940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9,50,000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3760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1,46,32,907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6,29,85,847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0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3760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7,44,00,000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9,50,000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1,05,50,000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8,59,00,000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0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4,74,02,940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3760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11,50,000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1,05,50,000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5,91,02,940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05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4,74,02,940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9,50,000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1,05,50,000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5,89,02,940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459432"/>
            <a:ext cx="7772400" cy="1143000"/>
          </a:xfrm>
        </p:spPr>
        <p:txBody>
          <a:bodyPr/>
          <a:lstStyle/>
          <a:p>
            <a:pPr algn="ctr"/>
            <a:r>
              <a:rPr lang="en-US" b="1" dirty="0" smtClean="0"/>
              <a:t>In House Vs Out source</a:t>
            </a:r>
            <a:endParaRPr lang="en-IN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95535" y="692696"/>
          <a:ext cx="8568954" cy="5909261"/>
        </p:xfrm>
        <a:graphic>
          <a:graphicData uri="http://schemas.openxmlformats.org/drawingml/2006/table">
            <a:tbl>
              <a:tblPr/>
              <a:tblGrid>
                <a:gridCol w="2856318"/>
                <a:gridCol w="2856318"/>
                <a:gridCol w="2856318"/>
              </a:tblGrid>
              <a:tr h="24044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In house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Outsource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4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Quality of services </a:t>
                      </a:r>
                      <a:endParaRPr lang="en-IN" sz="12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Unable to scale up and match NABH standards </a:t>
                      </a:r>
                      <a:endParaRPr lang="en-IN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Strict adherence to ensure they match NABH standards </a:t>
                      </a:r>
                      <a:endParaRPr lang="en-IN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4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24X7 Availability of on-ground manpower </a:t>
                      </a:r>
                      <a:endParaRPr lang="en-IN" sz="12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Not ensured </a:t>
                      </a:r>
                      <a:endParaRPr lang="en-IN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Ensured </a:t>
                      </a:r>
                      <a:endParaRPr lang="en-IN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4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Mechanization of service delivery </a:t>
                      </a:r>
                      <a:endParaRPr lang="en-IN" sz="12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Low </a:t>
                      </a:r>
                      <a:endParaRPr lang="en-IN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High </a:t>
                      </a:r>
                      <a:endParaRPr lang="en-IN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4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24X7 Availability of supplies &amp; consumables </a:t>
                      </a:r>
                      <a:endParaRPr lang="en-IN" sz="12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Not ensured </a:t>
                      </a:r>
                      <a:endParaRPr lang="en-IN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Ensured </a:t>
                      </a:r>
                      <a:endParaRPr lang="en-IN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7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Down time of used machinery </a:t>
                      </a:r>
                      <a:endParaRPr lang="en-IN" sz="12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High </a:t>
                      </a:r>
                      <a:endParaRPr lang="en-IN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Low </a:t>
                      </a:r>
                      <a:endParaRPr lang="en-IN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4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Need to train manpower </a:t>
                      </a:r>
                      <a:endParaRPr lang="en-IN" sz="12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Required </a:t>
                      </a:r>
                      <a:endParaRPr lang="en-IN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Manpower with requisite skill sets will be deployed </a:t>
                      </a:r>
                      <a:endParaRPr lang="en-IN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1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Reliability </a:t>
                      </a:r>
                      <a:endParaRPr lang="en-IN" sz="12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Availability of manpower not assured due to absenteeism and inadequate numbers </a:t>
                      </a:r>
                      <a:endParaRPr lang="en-IN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Availability of manpower in requisite strength assured </a:t>
                      </a:r>
                      <a:endParaRPr lang="en-IN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7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Administrative burden </a:t>
                      </a:r>
                      <a:endParaRPr lang="en-IN" sz="12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High </a:t>
                      </a:r>
                      <a:endParaRPr lang="en-IN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Low </a:t>
                      </a:r>
                      <a:endParaRPr lang="en-IN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4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Operational control of hospital administration </a:t>
                      </a:r>
                      <a:endParaRPr lang="en-IN" sz="12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Low </a:t>
                      </a:r>
                      <a:endParaRPr lang="en-IN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High </a:t>
                      </a:r>
                      <a:endParaRPr lang="en-IN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7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Patient and staff satisfaction </a:t>
                      </a:r>
                      <a:endParaRPr lang="en-IN" sz="12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Low </a:t>
                      </a:r>
                      <a:endParaRPr lang="en-IN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High </a:t>
                      </a:r>
                      <a:endParaRPr lang="en-IN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44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Operational efficiencies and effectiveness </a:t>
                      </a:r>
                      <a:endParaRPr lang="en-IN" sz="12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Low </a:t>
                      </a:r>
                      <a:endParaRPr lang="en-IN" sz="12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High </a:t>
                      </a:r>
                      <a:endParaRPr lang="en-IN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72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Image of the hospital </a:t>
                      </a:r>
                      <a:endParaRPr lang="en-IN" sz="1200" b="1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Low </a:t>
                      </a:r>
                      <a:endParaRPr lang="en-IN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High </a:t>
                      </a:r>
                      <a:endParaRPr lang="en-IN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51955" marR="519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Limitations </a:t>
            </a:r>
            <a:endParaRPr lang="en-IN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Planning was mostly based on experiences and discussion made by security </a:t>
            </a:r>
            <a:r>
              <a:rPr lang="en-US" sz="2400" dirty="0" smtClean="0"/>
              <a:t>officials</a:t>
            </a:r>
            <a:endParaRPr lang="en-IN" sz="2400" dirty="0" smtClean="0"/>
          </a:p>
          <a:p>
            <a:pPr lvl="0"/>
            <a:r>
              <a:rPr lang="en-US" sz="2400" dirty="0" smtClean="0"/>
              <a:t>Data of other hospitals were not compared in the </a:t>
            </a:r>
            <a:r>
              <a:rPr lang="en-US" sz="2400" dirty="0" smtClean="0"/>
              <a:t>study</a:t>
            </a:r>
            <a:endParaRPr lang="en-IN" sz="2400" dirty="0" smtClean="0"/>
          </a:p>
          <a:p>
            <a:pPr lvl="0"/>
            <a:r>
              <a:rPr lang="en-US" sz="2400" dirty="0" smtClean="0"/>
              <a:t>All type of security equipments were not taken into account like RFID, Cones </a:t>
            </a:r>
            <a:r>
              <a:rPr lang="en-US" sz="2400" dirty="0" smtClean="0"/>
              <a:t>etc</a:t>
            </a:r>
            <a:endParaRPr lang="en-IN" sz="2400" dirty="0" smtClean="0"/>
          </a:p>
          <a:p>
            <a:pPr lvl="0"/>
            <a:r>
              <a:rPr lang="en-US" sz="2400" dirty="0" smtClean="0"/>
              <a:t>Vendor selection was mainly dependent upon cost </a:t>
            </a:r>
            <a:r>
              <a:rPr lang="en-US" sz="2400" dirty="0" smtClean="0"/>
              <a:t>factor</a:t>
            </a:r>
            <a:endParaRPr lang="en-IN" sz="2400" dirty="0" smtClean="0"/>
          </a:p>
          <a:p>
            <a:pPr lvl="0"/>
            <a:r>
              <a:rPr lang="en-US" sz="2400" dirty="0" smtClean="0"/>
              <a:t>Planning for extra team like intelligence team was not </a:t>
            </a:r>
            <a:r>
              <a:rPr lang="en-US" sz="2400" dirty="0" smtClean="0"/>
              <a:t>done</a:t>
            </a:r>
            <a:endParaRPr lang="en-IN" sz="2400" dirty="0" smtClean="0"/>
          </a:p>
          <a:p>
            <a:pPr lvl="0"/>
            <a:r>
              <a:rPr lang="en-US" sz="2400" dirty="0" smtClean="0"/>
              <a:t>Back up was not prepared if contract with vendor is cancelled at any point of </a:t>
            </a:r>
            <a:r>
              <a:rPr lang="en-US" sz="2400" dirty="0" smtClean="0"/>
              <a:t>time</a:t>
            </a:r>
            <a:endParaRPr lang="en-IN" sz="2400" dirty="0" smtClean="0"/>
          </a:p>
          <a:p>
            <a:pPr>
              <a:lnSpc>
                <a:spcPct val="150000"/>
              </a:lnSpc>
            </a:pPr>
            <a:endParaRPr lang="en-IN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77888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 smtClean="0">
                <a:latin typeface="John Handy LET" pitchFamily="2" charset="0"/>
              </a:rPr>
              <a:t>THANK YOU</a:t>
            </a:r>
            <a:endParaRPr lang="en-IN" sz="7200" dirty="0">
              <a:latin typeface="John Handy LE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06896" y="3861048"/>
            <a:ext cx="8229600" cy="864096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John Handy LET" pitchFamily="2" charset="0"/>
              </a:rPr>
              <a:t>QUESTIONS</a:t>
            </a:r>
            <a:endParaRPr lang="en-IN" dirty="0">
              <a:latin typeface="John Handy LET" pitchFamily="2" charset="0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3516287"/>
            <a:ext cx="3600400" cy="28083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Organization profile </a:t>
            </a:r>
            <a:endParaRPr lang="en-IN" sz="36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Flagship Hospital of 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Jaypee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Group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Spread over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1,10,000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quare meters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campus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Total Beds: 1000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beds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505 Beds in Phase 1)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Proposed Nursing School on campus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Would be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LEED (Leadership in Energy and Environmental Design)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Certified building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Would target for  Joint Commission International  accreditation  in first year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9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/>
              <a:t>FLOOR WISE DEPARTMENTAL PLANNING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95535" y="1628797"/>
          <a:ext cx="8352929" cy="5040562"/>
        </p:xfrm>
        <a:graphic>
          <a:graphicData uri="http://schemas.openxmlformats.org/drawingml/2006/table">
            <a:tbl>
              <a:tblPr/>
              <a:tblGrid>
                <a:gridCol w="977293"/>
                <a:gridCol w="1994680"/>
                <a:gridCol w="5380956"/>
              </a:tblGrid>
              <a:tr h="3496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S. 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No.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FLOOR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DEPARTMENTS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6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Seventh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Wards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6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Sixth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Wards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6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Fifth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Wards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6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Service 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IT Server, AHU, PTS station 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6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Fourth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OT Complex, ICCU,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Cath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lab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6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Third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Economy Bed, IVF, MICU, SICU, NICU, LDR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6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Second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Chemotherapy, Cosmetology, Endoscopy, Physiotherapy,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Paediatric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Office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7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First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Behavioural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 science, Ortho. 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Neuro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. , Gen.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Surgery,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Pulmonology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Times New Roman"/>
                        </a:rPr>
                        <a:t>Opthal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. , Dental, ENT, Diabetes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Cardiac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Ground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Executive Health Check up, Dialysis, Radiology, Day care, Emergency and Trauma,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Pharmacy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8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Upper basement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Blood Bank, Pathology Laboratory, Nuclear medicine, Kitchen,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Administration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84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Lower basement</a:t>
                      </a:r>
                      <a:endParaRPr lang="en-IN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Bio-medical Eng., Radiation Oncology, Laundry, Mortuary, 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CSSD</a:t>
                      </a:r>
                      <a:endParaRPr lang="en-IN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3752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List of 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work 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done during dissertation</a:t>
            </a:r>
            <a:endParaRPr lang="en-IN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268760"/>
            <a:ext cx="8003232" cy="3997424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Assisted in nursing man power planning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Jaypee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medical center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Assisted in nursing man power planning of Jai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Prakash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Sansthan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Rahogarh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Guna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Assisted in planning of swing doors and steel paneled doors for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Jaypee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medical center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Assisted in planning switches for an upcoming hospital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Jaypee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Chitta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Assisted in designing of consent forms for Jai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Prakash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Sansthan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Rahogarh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Guna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3752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List of 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work 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done during dissertation</a:t>
            </a:r>
            <a:endParaRPr lang="en-IN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124744"/>
            <a:ext cx="8003232" cy="4285456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Assisted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designing a Fire plan &amp; Signage plan for Jai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Prakash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Sansthan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Rahogarh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Guna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Assisted in preparing a Budget plan for Jai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Prakash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Sansthan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Rahogarh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Guna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  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Vivekanand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Medical Institute,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Palampur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Working on hospital policy manual according  JCI &amp; NABH for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Jaypee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medical center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Working on consent forms for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Jaypee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Medical center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Working on making marketing plan for 2013-14 for Jai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Prakash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Sansthan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Rahogarh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Guna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  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Vivakanand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Medical Institute,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Palampur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LEARNINGS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dirty="0" smtClean="0"/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Learned basics of nursing planning in a hospital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Learned basics of Fire plan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signages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plan for any hospital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Learned how to plan out a budget for any hospital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Learned how to make policies for a hospital with help of a systematic format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Learned how to make a marketing plan for a hospital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Learned how to do security and access control planning for a hospital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08721"/>
            <a:ext cx="8229600" cy="57606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2400" b="1" dirty="0" smtClean="0"/>
              <a:t>     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security plan of a facility needs different approaches to security. It should be such that it does not hinder the accessibility to patient but at the same time restricts unwanted movement inside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hospital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Professionals should look at the threats likely in specific areas: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emergency/trauma department (gang fights, vendettas, domestic conflicts, child custody conflicts, VIP patients);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nfant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care area (infant abduction, need for CCTV and infant security);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harmacy/drug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storage area (alarm and access control systems);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risoner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care area (receiving, elevator lock-off, surveillance, command center);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08721"/>
            <a:ext cx="8229600" cy="511256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sz="2400" b="1" dirty="0" smtClean="0"/>
              <a:t>     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perating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rooms (access control, delayed egress hardware, CCTV),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(access control, duress alarms, CCTV);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uclear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medicine area (access control, CCTV);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eriatric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care area (patient locators, CCTV);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sychiatric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care area (lock-down capability, access control, staff duress, solitary room);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orgue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decendent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services area, access control, alarm system, CCTV);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PBX area (late-night security, rest room security, door release, duress alarm).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917</TotalTime>
  <Words>1330</Words>
  <Application>Microsoft Office PowerPoint</Application>
  <PresentationFormat>On-screen Show (4:3)</PresentationFormat>
  <Paragraphs>335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Equity</vt:lpstr>
      <vt:lpstr>DISSERTATION  REPORT</vt:lpstr>
      <vt:lpstr>Planning of Security and  Access Control Services in a Tertiary Care Hospital </vt:lpstr>
      <vt:lpstr>Organization profile </vt:lpstr>
      <vt:lpstr>FLOOR WISE DEPARTMENTAL PLANNING</vt:lpstr>
      <vt:lpstr>List of work done during dissertation</vt:lpstr>
      <vt:lpstr>List of work done during dissertation</vt:lpstr>
      <vt:lpstr>LEARNINGS</vt:lpstr>
      <vt:lpstr>Introduction </vt:lpstr>
      <vt:lpstr>Introduction </vt:lpstr>
      <vt:lpstr>Introduction  (cont..) </vt:lpstr>
      <vt:lpstr>Rationale of study</vt:lpstr>
      <vt:lpstr>Objectives </vt:lpstr>
      <vt:lpstr>Methodology </vt:lpstr>
      <vt:lpstr>Data Collection</vt:lpstr>
      <vt:lpstr>Data Collection</vt:lpstr>
      <vt:lpstr>Data Collection</vt:lpstr>
      <vt:lpstr>Data Analysis</vt:lpstr>
      <vt:lpstr>Data Analysis</vt:lpstr>
      <vt:lpstr>Data Analysis</vt:lpstr>
      <vt:lpstr>Data Analysis</vt:lpstr>
      <vt:lpstr>In House Vs Out source</vt:lpstr>
      <vt:lpstr>Limitations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gourav</dc:creator>
  <cp:lastModifiedBy>Gaurav</cp:lastModifiedBy>
  <cp:revision>56</cp:revision>
  <dcterms:created xsi:type="dcterms:W3CDTF">2012-06-13T07:09:03Z</dcterms:created>
  <dcterms:modified xsi:type="dcterms:W3CDTF">2013-05-01T08:58:48Z</dcterms:modified>
</cp:coreProperties>
</file>