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70" r:id="rId3"/>
    <p:sldId id="259" r:id="rId4"/>
    <p:sldId id="260" r:id="rId5"/>
    <p:sldId id="273" r:id="rId6"/>
    <p:sldId id="265" r:id="rId7"/>
    <p:sldId id="292" r:id="rId8"/>
    <p:sldId id="261" r:id="rId9"/>
    <p:sldId id="262" r:id="rId10"/>
    <p:sldId id="275" r:id="rId11"/>
    <p:sldId id="264" r:id="rId12"/>
    <p:sldId id="268" r:id="rId13"/>
    <p:sldId id="289" r:id="rId14"/>
    <p:sldId id="290" r:id="rId15"/>
    <p:sldId id="291" r:id="rId16"/>
    <p:sldId id="293" r:id="rId17"/>
    <p:sldId id="280" r:id="rId18"/>
    <p:sldId id="281" r:id="rId19"/>
    <p:sldId id="296" r:id="rId20"/>
    <p:sldId id="28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238"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A4EEB3-5B02-4DAF-9121-7C5AE969415D}" type="datetimeFigureOut">
              <a:rPr lang="en-US" smtClean="0"/>
              <a:pPr/>
              <a:t>5/27/2013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369EA7-22E8-48E5-AEF2-7D26857F23E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08B20-71EE-4E46-BCD1-03FAC450992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EED5E0-F199-44D0-B3B9-E7F30AC85903}" type="datetimeFigureOut">
              <a:rPr lang="en-US" smtClean="0"/>
              <a:pPr/>
              <a:t>5/27/2013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A108B20-71EE-4E46-BCD1-03FAC450992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EED5E0-F199-44D0-B3B9-E7F30AC85903}" type="datetimeFigureOut">
              <a:rPr lang="en-US" smtClean="0"/>
              <a:pPr/>
              <a:t>5/27/2013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108B20-71EE-4E46-BCD1-03FAC450992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solidFill>
                  <a:schemeClr val="accent2">
                    <a:lumMod val="75000"/>
                  </a:schemeClr>
                </a:solidFill>
              </a:rPr>
              <a:t>DISSERTATION PROJECT REPORT </a:t>
            </a:r>
            <a:endParaRPr lang="en-US" dirty="0">
              <a:solidFill>
                <a:schemeClr val="accent2">
                  <a:lumMod val="75000"/>
                </a:schemeClr>
              </a:solidFill>
            </a:endParaRPr>
          </a:p>
        </p:txBody>
      </p:sp>
      <p:sp>
        <p:nvSpPr>
          <p:cNvPr id="3" name="Subtitle 2"/>
          <p:cNvSpPr>
            <a:spLocks noGrp="1"/>
          </p:cNvSpPr>
          <p:nvPr>
            <p:ph type="subTitle" idx="1"/>
          </p:nvPr>
        </p:nvSpPr>
        <p:spPr>
          <a:xfrm>
            <a:off x="533400" y="5029200"/>
            <a:ext cx="7854696" cy="1143000"/>
          </a:xfrm>
        </p:spPr>
        <p:txBody>
          <a:bodyPr>
            <a:normAutofit/>
          </a:bodyPr>
          <a:lstStyle/>
          <a:p>
            <a:r>
              <a:rPr lang="en-US" dirty="0" smtClean="0"/>
              <a:t>Presented by:</a:t>
            </a:r>
          </a:p>
          <a:p>
            <a:r>
              <a:rPr lang="en-US" dirty="0" smtClean="0"/>
              <a:t>Dr. Samvedna Yadav</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a:bodyPr>
          <a:lstStyle/>
          <a:p>
            <a:pPr>
              <a:buNone/>
            </a:pPr>
            <a:endParaRPr lang="en-US" sz="2800" b="1" i="1" u="sng" dirty="0" smtClean="0">
              <a:latin typeface="Times New Roman" pitchFamily="18" charset="0"/>
              <a:cs typeface="Times New Roman" pitchFamily="18" charset="0"/>
            </a:endParaRPr>
          </a:p>
          <a:p>
            <a:pPr>
              <a:buNone/>
            </a:pPr>
            <a:endParaRPr lang="en-US" sz="2400" b="1" i="1" dirty="0" smtClean="0">
              <a:latin typeface="Times New Roman" pitchFamily="18" charset="0"/>
              <a:cs typeface="Times New Roman" pitchFamily="18" charset="0"/>
            </a:endParaRPr>
          </a:p>
          <a:p>
            <a:pPr>
              <a:buNone/>
            </a:pPr>
            <a:r>
              <a:rPr lang="en-US" sz="2400" b="1" i="1" dirty="0" smtClean="0">
                <a:latin typeface="Times New Roman" pitchFamily="18" charset="0"/>
                <a:cs typeface="Times New Roman" pitchFamily="18" charset="0"/>
              </a:rPr>
              <a:t>Data collection technique  </a:t>
            </a:r>
            <a:r>
              <a:rPr lang="en-US" sz="2400" dirty="0" smtClean="0">
                <a:latin typeface="Times New Roman" pitchFamily="18" charset="0"/>
                <a:cs typeface="Times New Roman" pitchFamily="18" charset="0"/>
              </a:rPr>
              <a:t>Quantitative</a:t>
            </a:r>
          </a:p>
          <a:p>
            <a:pPr>
              <a:buNone/>
            </a:pPr>
            <a:endParaRPr lang="en-US" sz="2400" b="1" i="1" dirty="0" smtClean="0">
              <a:latin typeface="Times New Roman" pitchFamily="18" charset="0"/>
              <a:cs typeface="Times New Roman" pitchFamily="18" charset="0"/>
            </a:endParaRPr>
          </a:p>
          <a:p>
            <a:pPr>
              <a:buNone/>
            </a:pPr>
            <a:r>
              <a:rPr lang="en-US" sz="2400" b="1" i="1" dirty="0" smtClean="0">
                <a:latin typeface="Times New Roman" pitchFamily="18" charset="0"/>
                <a:cs typeface="Times New Roman" pitchFamily="18" charset="0"/>
              </a:rPr>
              <a:t>Data collection tool</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Check list &amp; Interview schedule</a:t>
            </a:r>
          </a:p>
          <a:p>
            <a:pPr>
              <a:buNone/>
            </a:pPr>
            <a:endParaRPr lang="en-US" sz="2400" dirty="0" smtClean="0">
              <a:latin typeface="Times New Roman" pitchFamily="18" charset="0"/>
              <a:cs typeface="Times New Roman" pitchFamily="18" charset="0"/>
            </a:endParaRPr>
          </a:p>
          <a:p>
            <a:pPr>
              <a:buNone/>
            </a:pPr>
            <a:r>
              <a:rPr lang="en-US" sz="2400" b="1" i="1" dirty="0" smtClean="0">
                <a:latin typeface="Times New Roman" pitchFamily="18" charset="0"/>
                <a:cs typeface="Times New Roman" pitchFamily="18" charset="0"/>
              </a:rPr>
              <a:t>Type of data                        </a:t>
            </a:r>
            <a:r>
              <a:rPr lang="en-US" sz="2400" dirty="0" smtClean="0">
                <a:latin typeface="Times New Roman" pitchFamily="18" charset="0"/>
                <a:cs typeface="Times New Roman" pitchFamily="18" charset="0"/>
              </a:rPr>
              <a:t>Primary data &amp; Secondary data</a:t>
            </a:r>
          </a:p>
          <a:p>
            <a:pPr>
              <a:buNone/>
            </a:pPr>
            <a:endParaRPr lang="en-US" sz="2400" dirty="0" smtClean="0">
              <a:latin typeface="Times New Roman" pitchFamily="18" charset="0"/>
              <a:cs typeface="Times New Roman" pitchFamily="18" charset="0"/>
            </a:endParaRPr>
          </a:p>
          <a:p>
            <a:pPr>
              <a:buNone/>
            </a:pPr>
            <a:r>
              <a:rPr lang="en-US" sz="2400" b="1" i="1" dirty="0" smtClean="0">
                <a:latin typeface="Times New Roman" pitchFamily="18" charset="0"/>
                <a:cs typeface="Times New Roman" pitchFamily="18" charset="0"/>
              </a:rPr>
              <a:t>Study period</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Feb-April 2013</a:t>
            </a:r>
          </a:p>
          <a:p>
            <a:pPr>
              <a:buNone/>
            </a:pP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92500" lnSpcReduction="10000"/>
          </a:bodyPr>
          <a:lstStyle/>
          <a:p>
            <a:pPr algn="just">
              <a:buNone/>
            </a:pPr>
            <a:r>
              <a:rPr lang="en-US" dirty="0" smtClean="0"/>
              <a:t>   During the three months span ,100 patients who had undergone surgery were surveyed.</a:t>
            </a:r>
          </a:p>
          <a:p>
            <a:pPr algn="just">
              <a:buNone/>
            </a:pPr>
            <a:endParaRPr lang="en-US" dirty="0" smtClean="0"/>
          </a:p>
          <a:p>
            <a:pPr algn="just">
              <a:buNone/>
            </a:pPr>
            <a:r>
              <a:rPr lang="en-US" dirty="0" smtClean="0"/>
              <a:t>    An Interview Schedule, Checklist with Direct observation and structured interview was used as a tool to acquire the data during the survey.</a:t>
            </a:r>
          </a:p>
          <a:p>
            <a:pPr algn="just">
              <a:buNone/>
            </a:pPr>
            <a:endParaRPr lang="en-US" dirty="0" smtClean="0"/>
          </a:p>
          <a:p>
            <a:pPr algn="just">
              <a:buNone/>
            </a:pPr>
            <a:r>
              <a:rPr lang="en-US" dirty="0" smtClean="0"/>
              <a:t>   The patients were selected conveniently and were asked few questions, at the same time a checklist was used and filled by direct observation method. The elements of standard14 of the chapter- 2 Care of patients (COP) were transformed into interview schedule and checklists. Thus the qualitative data was converted into quantitative terms. This quantitative data was calculated and aggregated using the 0/5/10 scale denoting Non- Compliance, Partial Compliance, and Full Compliance respectively.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a:bodyPr>
          <a:lstStyle/>
          <a:p>
            <a:r>
              <a:rPr lang="en-US" sz="2400" b="1" dirty="0" smtClean="0"/>
              <a:t>Evaluation Criteria during assessment</a:t>
            </a:r>
            <a:r>
              <a:rPr lang="en-US" sz="2400" dirty="0" smtClean="0"/>
              <a:t>:</a:t>
            </a:r>
            <a:br>
              <a:rPr lang="en-US" sz="2400" dirty="0" smtClean="0"/>
            </a:br>
            <a:endParaRPr lang="en-US" sz="24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a:bodyPr>
          <a:lstStyle/>
          <a:p>
            <a:r>
              <a:rPr lang="en-US" dirty="0" smtClean="0"/>
              <a:t> No individual standard should have more than one zero to qualify.</a:t>
            </a:r>
          </a:p>
          <a:p>
            <a:r>
              <a:rPr lang="en-US" dirty="0" smtClean="0"/>
              <a:t> However, no zero is accepted in the regulatory/ legal requirements.</a:t>
            </a:r>
          </a:p>
          <a:p>
            <a:r>
              <a:rPr lang="en-US" dirty="0" smtClean="0"/>
              <a:t> The average score for individual standard must not be less than 5.</a:t>
            </a:r>
          </a:p>
          <a:p>
            <a:r>
              <a:rPr lang="en-US" dirty="0" smtClean="0"/>
              <a:t> The average score for individual chapter must not be less than 7.</a:t>
            </a:r>
          </a:p>
          <a:p>
            <a:r>
              <a:rPr lang="en-US" dirty="0" smtClean="0"/>
              <a:t> The overall average score for all standards must exceed 7.</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a:bodyPr>
          <a:lstStyle/>
          <a:p>
            <a:r>
              <a:rPr lang="en-US" sz="2400" b="1" i="1" dirty="0" smtClean="0"/>
              <a:t>Data analysis </a:t>
            </a:r>
            <a:endParaRPr lang="en-US" sz="2400" b="1" i="1" u="sng" dirty="0">
              <a:latin typeface="+mn-lt"/>
            </a:endParaRPr>
          </a:p>
        </p:txBody>
      </p:sp>
      <p:graphicFrame>
        <p:nvGraphicFramePr>
          <p:cNvPr id="6" name="Content Placeholder 5"/>
          <p:cNvGraphicFramePr>
            <a:graphicFrameLocks noGrp="1"/>
          </p:cNvGraphicFramePr>
          <p:nvPr>
            <p:ph idx="1"/>
          </p:nvPr>
        </p:nvGraphicFramePr>
        <p:xfrm>
          <a:off x="457200" y="726436"/>
          <a:ext cx="8229600" cy="6131564"/>
        </p:xfrm>
        <a:graphic>
          <a:graphicData uri="http://schemas.openxmlformats.org/drawingml/2006/table">
            <a:tbl>
              <a:tblPr firstRow="1" bandRow="1">
                <a:tableStyleId>{5C22544A-7EE6-4342-B048-85BDC9FD1C3A}</a:tableStyleId>
              </a:tblPr>
              <a:tblGrid>
                <a:gridCol w="609600"/>
                <a:gridCol w="1752600"/>
                <a:gridCol w="4800600"/>
                <a:gridCol w="1066800"/>
              </a:tblGrid>
              <a:tr h="601381">
                <a:tc gridSpan="4">
                  <a:txBody>
                    <a:bodyPr/>
                    <a:lstStyle/>
                    <a:p>
                      <a:r>
                        <a:rPr kumimoji="0" lang="en-US" sz="1800" b="1" kern="1200" dirty="0" smtClean="0">
                          <a:solidFill>
                            <a:schemeClr val="lt1"/>
                          </a:solidFill>
                          <a:latin typeface="+mn-lt"/>
                          <a:ea typeface="+mn-ea"/>
                          <a:cs typeface="+mn-cs"/>
                        </a:rPr>
                        <a:t>Cop-12 policies and procedures guide the care of patients undergoing surgical procedures.</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1381">
                <a:tc gridSpan="4">
                  <a:txBody>
                    <a:bodyPr/>
                    <a:lstStyle/>
                    <a:p>
                      <a:r>
                        <a:rPr kumimoji="0" lang="en-US" sz="1800" b="1" kern="1200" dirty="0" smtClean="0">
                          <a:solidFill>
                            <a:schemeClr val="dk1"/>
                          </a:solidFill>
                          <a:latin typeface="+mn-lt"/>
                          <a:ea typeface="+mn-ea"/>
                          <a:cs typeface="+mn-cs"/>
                        </a:rPr>
                        <a:t>COP-12 Elements converted into Questions with Grading (0/5/10) and its score evaluated after analysis (surgical procedure)</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911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ELEMENT</a:t>
                      </a:r>
                      <a:endParaRPr lang="en-US" dirty="0" smtClean="0"/>
                    </a:p>
                    <a:p>
                      <a:endParaRPr lang="en-US" dirty="0" smtClean="0"/>
                    </a:p>
                    <a:p>
                      <a:endParaRPr lang="en-US" dirty="0"/>
                    </a:p>
                  </a:txBody>
                  <a:tcPr/>
                </a:tc>
                <a:tc hMerge="1">
                  <a:txBody>
                    <a:bodyPr/>
                    <a:lstStyle/>
                    <a:p>
                      <a:endParaRPr lang="en-US"/>
                    </a:p>
                  </a:txBody>
                  <a:tcPr/>
                </a:tc>
                <a:tc>
                  <a:txBody>
                    <a:bodyPr/>
                    <a:lstStyle/>
                    <a:p>
                      <a:r>
                        <a:rPr kumimoji="0" lang="en-US" sz="1800" b="1" kern="1200" dirty="0" smtClean="0">
                          <a:solidFill>
                            <a:schemeClr val="dk1"/>
                          </a:solidFill>
                          <a:latin typeface="+mn-lt"/>
                          <a:ea typeface="+mn-ea"/>
                          <a:cs typeface="+mn-cs"/>
                        </a:rPr>
                        <a:t> QUESTIONS</a:t>
                      </a:r>
                      <a:endParaRPr lang="en-US" dirty="0"/>
                    </a:p>
                  </a:txBody>
                  <a:tcPr/>
                </a:tc>
                <a:tc>
                  <a:txBody>
                    <a:bodyPr/>
                    <a:lstStyle/>
                    <a:p>
                      <a:r>
                        <a:rPr kumimoji="0" lang="en-US" sz="1800" b="1" kern="1200" dirty="0" smtClean="0">
                          <a:solidFill>
                            <a:schemeClr val="dk1"/>
                          </a:solidFill>
                          <a:latin typeface="+mn-lt"/>
                          <a:ea typeface="+mn-ea"/>
                          <a:cs typeface="+mn-cs"/>
                        </a:rPr>
                        <a:t> SCORE</a:t>
                      </a:r>
                      <a:endParaRPr lang="en-US" dirty="0"/>
                    </a:p>
                  </a:txBody>
                  <a:tcPr/>
                </a:tc>
              </a:tr>
              <a:tr h="859116">
                <a:tc>
                  <a:txBody>
                    <a:bodyPr/>
                    <a:lstStyle/>
                    <a:p>
                      <a:r>
                        <a:rPr lang="en-US" dirty="0" smtClean="0"/>
                        <a:t>1</a:t>
                      </a:r>
                      <a:endParaRPr lang="en-US" dirty="0"/>
                    </a:p>
                  </a:txBody>
                  <a:tcPr/>
                </a:tc>
                <a:tc>
                  <a:txBody>
                    <a:bodyPr/>
                    <a:lstStyle/>
                    <a:p>
                      <a:r>
                        <a:rPr kumimoji="0" lang="en-US" sz="1800" kern="1200" dirty="0" smtClean="0">
                          <a:solidFill>
                            <a:schemeClr val="dk1"/>
                          </a:solidFill>
                          <a:latin typeface="+mn-lt"/>
                          <a:ea typeface="+mn-ea"/>
                          <a:cs typeface="+mn-cs"/>
                        </a:rPr>
                        <a:t>The policy and procedure are documented.</a:t>
                      </a:r>
                      <a:endParaRPr lang="en-US" dirty="0"/>
                    </a:p>
                  </a:txBody>
                  <a:tcPr/>
                </a:tc>
                <a:tc>
                  <a:txBody>
                    <a:bodyPr/>
                    <a:lstStyle/>
                    <a:p>
                      <a:pPr marL="342900" marR="0" lvl="0" indent="-342900" algn="just">
                        <a:lnSpc>
                          <a:spcPct val="100000"/>
                        </a:lnSpc>
                        <a:spcBef>
                          <a:spcPts val="0"/>
                        </a:spcBef>
                        <a:spcAft>
                          <a:spcPts val="1000"/>
                        </a:spcAft>
                        <a:buFont typeface="+mj-lt"/>
                        <a:buAutoNum type="arabicParenR"/>
                      </a:pPr>
                      <a:r>
                        <a:rPr lang="en-US" sz="1800" dirty="0">
                          <a:latin typeface="Times New Roman"/>
                          <a:ea typeface="Calibri"/>
                          <a:cs typeface="Times New Roman"/>
                        </a:rPr>
                        <a:t>Are the policies and the procedures regarding the surgeries as well as competency level for performing these surgeries well documented?</a:t>
                      </a:r>
                      <a:endParaRPr lang="en-US" sz="1800" dirty="0">
                        <a:latin typeface="Calibri"/>
                        <a:ea typeface="Calibri"/>
                        <a:cs typeface="Times New Roman"/>
                      </a:endParaRPr>
                    </a:p>
                  </a:txBody>
                  <a:tcPr marL="114300" marR="114300" marT="0" marB="0"/>
                </a:tc>
                <a:tc>
                  <a:txBody>
                    <a:bodyPr/>
                    <a:lstStyle/>
                    <a:p>
                      <a:r>
                        <a:rPr lang="en-US" dirty="0" smtClean="0"/>
                        <a:t>5</a:t>
                      </a:r>
                      <a:endParaRPr lang="en-US" dirty="0"/>
                    </a:p>
                  </a:txBody>
                  <a:tcPr/>
                </a:tc>
              </a:tr>
              <a:tr h="3022604">
                <a:tc>
                  <a:txBody>
                    <a:bodyPr/>
                    <a:lstStyle/>
                    <a:p>
                      <a:r>
                        <a:rPr lang="en-US" dirty="0" smtClean="0"/>
                        <a:t>2</a:t>
                      </a:r>
                      <a:endParaRPr lang="en-US" dirty="0"/>
                    </a:p>
                  </a:txBody>
                  <a:tcPr/>
                </a:tc>
                <a:tc>
                  <a:txBody>
                    <a:bodyPr/>
                    <a:lstStyle/>
                    <a:p>
                      <a:pPr algn="just"/>
                      <a:r>
                        <a:rPr kumimoji="0" lang="en-US" sz="1800" kern="1200" dirty="0" smtClean="0">
                          <a:solidFill>
                            <a:schemeClr val="dk1"/>
                          </a:solidFill>
                          <a:latin typeface="+mn-lt"/>
                          <a:ea typeface="+mn-ea"/>
                          <a:cs typeface="+mn-cs"/>
                        </a:rPr>
                        <a:t>Surgical patient have preoperative assessment and a provisional diagnosis documented prior to the surgery.</a:t>
                      </a:r>
                      <a:endParaRPr lang="en-US" dirty="0"/>
                    </a:p>
                  </a:txBody>
                  <a:tcPr/>
                </a:tc>
                <a:tc>
                  <a:txBody>
                    <a:bodyPr/>
                    <a:lstStyle/>
                    <a:p>
                      <a:pPr marL="342900" marR="0" lvl="0" indent="-342900" algn="just">
                        <a:lnSpc>
                          <a:spcPct val="100000"/>
                        </a:lnSpc>
                        <a:spcBef>
                          <a:spcPts val="0"/>
                        </a:spcBef>
                        <a:spcAft>
                          <a:spcPts val="0"/>
                        </a:spcAft>
                        <a:buFont typeface="+mj-lt"/>
                        <a:buAutoNum type="arabicParenR"/>
                      </a:pPr>
                      <a:r>
                        <a:rPr lang="en-US" sz="1800" dirty="0">
                          <a:latin typeface="Times New Roman"/>
                          <a:ea typeface="Calibri"/>
                          <a:cs typeface="Times New Roman"/>
                        </a:rPr>
                        <a:t>Was the pre-assessment checkup before surgery done by the surgeon and duly signed by him?</a:t>
                      </a:r>
                      <a:endParaRPr lang="en-US" sz="1800" dirty="0">
                        <a:latin typeface="Calibri"/>
                        <a:ea typeface="Calibri"/>
                        <a:cs typeface="Times New Roman"/>
                      </a:endParaRPr>
                    </a:p>
                    <a:p>
                      <a:pPr marL="342900" marR="0" lvl="0" indent="-342900" algn="just">
                        <a:lnSpc>
                          <a:spcPct val="100000"/>
                        </a:lnSpc>
                        <a:spcBef>
                          <a:spcPts val="0"/>
                        </a:spcBef>
                        <a:spcAft>
                          <a:spcPts val="0"/>
                        </a:spcAft>
                        <a:buFont typeface="+mj-lt"/>
                        <a:buAutoNum type="arabicParenR"/>
                      </a:pPr>
                      <a:r>
                        <a:rPr lang="en-US" sz="1800" dirty="0">
                          <a:latin typeface="Times New Roman"/>
                          <a:ea typeface="Calibri"/>
                          <a:cs typeface="Times New Roman"/>
                        </a:rPr>
                        <a:t>Was the provisional diagnosis after pre-assessment mentioned or documented and was explained to the patient </a:t>
                      </a:r>
                      <a:r>
                        <a:rPr lang="en-US" sz="1800" dirty="0" smtClean="0">
                          <a:latin typeface="Times New Roman"/>
                          <a:ea typeface="Calibri"/>
                          <a:cs typeface="Times New Roman"/>
                        </a:rPr>
                        <a:t>and his relatives?    </a:t>
                      </a:r>
                      <a:endParaRPr lang="en-US" sz="1800" dirty="0">
                        <a:latin typeface="Calibri"/>
                        <a:ea typeface="Calibri"/>
                        <a:cs typeface="Times New Roman"/>
                      </a:endParaRPr>
                    </a:p>
                    <a:p>
                      <a:pPr marL="342900" marR="0" lvl="0" indent="-342900" algn="just">
                        <a:lnSpc>
                          <a:spcPct val="100000"/>
                        </a:lnSpc>
                        <a:spcBef>
                          <a:spcPts val="0"/>
                        </a:spcBef>
                        <a:spcAft>
                          <a:spcPts val="0"/>
                        </a:spcAft>
                        <a:buFont typeface="+mj-lt"/>
                        <a:buAutoNum type="arabicParenR"/>
                      </a:pPr>
                      <a:r>
                        <a:rPr lang="en-US" sz="1800" dirty="0">
                          <a:latin typeface="Times New Roman"/>
                          <a:ea typeface="Calibri"/>
                          <a:cs typeface="Times New Roman"/>
                        </a:rPr>
                        <a:t>Pre-assessment Checklist/investigations done before surgery.</a:t>
                      </a:r>
                      <a:endParaRPr lang="en-US" sz="1800" dirty="0">
                        <a:latin typeface="Calibri"/>
                        <a:ea typeface="Calibri"/>
                        <a:cs typeface="Times New Roman"/>
                      </a:endParaRPr>
                    </a:p>
                    <a:p>
                      <a:pPr marL="342900" marR="0" lvl="0" indent="-342900" algn="just">
                        <a:lnSpc>
                          <a:spcPct val="100000"/>
                        </a:lnSpc>
                        <a:spcBef>
                          <a:spcPts val="0"/>
                        </a:spcBef>
                        <a:spcAft>
                          <a:spcPts val="1000"/>
                        </a:spcAft>
                        <a:buFont typeface="+mj-lt"/>
                        <a:buAutoNum type="arabicParenR"/>
                      </a:pPr>
                      <a:r>
                        <a:rPr lang="en-US" sz="1800" dirty="0">
                          <a:latin typeface="Times New Roman"/>
                          <a:ea typeface="Calibri"/>
                          <a:cs typeface="Times New Roman"/>
                        </a:rPr>
                        <a:t> Checklist for pre-operative clinical assessment by doctors (Clinical Checkup)</a:t>
                      </a:r>
                      <a:endParaRPr lang="en-US" sz="1800" dirty="0">
                        <a:latin typeface="Calibri"/>
                        <a:ea typeface="Calibri"/>
                        <a:cs typeface="Times New Roman"/>
                      </a:endParaRPr>
                    </a:p>
                  </a:txBody>
                  <a:tcPr marL="114300" marR="114300" marT="0" marB="0"/>
                </a:tc>
                <a:tc>
                  <a:txBody>
                    <a:bodyPr/>
                    <a:lstStyle/>
                    <a:p>
                      <a:r>
                        <a:rPr lang="en-US" dirty="0" smtClean="0"/>
                        <a:t>8.4+8+9.03+10/4=8.8575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533400" y="1066800"/>
          <a:ext cx="8266430" cy="5041900"/>
        </p:xfrm>
        <a:graphic>
          <a:graphicData uri="http://schemas.openxmlformats.org/drawingml/2006/table">
            <a:tbl>
              <a:tblPr firstRow="1" bandRow="1">
                <a:tableStyleId>{5C22544A-7EE6-4342-B048-85BDC9FD1C3A}</a:tableStyleId>
              </a:tblPr>
              <a:tblGrid>
                <a:gridCol w="457200"/>
                <a:gridCol w="2286000"/>
                <a:gridCol w="4495800"/>
                <a:gridCol w="1027430"/>
              </a:tblGrid>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ELEMENT</a:t>
                      </a:r>
                      <a:endParaRPr lang="en-US" dirty="0" smtClean="0"/>
                    </a:p>
                    <a:p>
                      <a:endParaRPr lang="en-US" dirty="0"/>
                    </a:p>
                  </a:txBody>
                  <a:tcPr/>
                </a:tc>
                <a:tc h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QUESTIONS</a:t>
                      </a:r>
                      <a:endParaRPr lang="en-US" dirty="0" smtClean="0"/>
                    </a:p>
                    <a:p>
                      <a:endParaRPr lang="en-US" dirty="0"/>
                    </a:p>
                  </a:txBody>
                  <a:tcPr/>
                </a:tc>
                <a:tc>
                  <a:txBody>
                    <a:bodyPr/>
                    <a:lstStyle/>
                    <a:p>
                      <a:r>
                        <a:rPr kumimoji="0" lang="en-US" sz="1800" b="1" kern="1200" dirty="0" smtClean="0">
                          <a:solidFill>
                            <a:schemeClr val="dk1"/>
                          </a:solidFill>
                          <a:latin typeface="+mn-lt"/>
                          <a:ea typeface="+mn-ea"/>
                          <a:cs typeface="+mn-cs"/>
                        </a:rPr>
                        <a:t>SCORE</a:t>
                      </a:r>
                      <a:endParaRPr lang="en-US" dirty="0"/>
                    </a:p>
                  </a:txBody>
                  <a:tcPr/>
                </a:tc>
              </a:tr>
              <a:tr h="370840">
                <a:tc>
                  <a:txBody>
                    <a:bodyPr/>
                    <a:lstStyle/>
                    <a:p>
                      <a:r>
                        <a:rPr lang="en-US" dirty="0" smtClean="0"/>
                        <a:t>3</a:t>
                      </a:r>
                      <a:endParaRPr lang="en-US" dirty="0"/>
                    </a:p>
                  </a:txBody>
                  <a:tcPr/>
                </a:tc>
                <a:tc>
                  <a:txBody>
                    <a:bodyPr/>
                    <a:lstStyle/>
                    <a:p>
                      <a:r>
                        <a:rPr kumimoji="0" lang="en-US" sz="1800" kern="1200" dirty="0" smtClean="0">
                          <a:solidFill>
                            <a:schemeClr val="dk1"/>
                          </a:solidFill>
                          <a:latin typeface="+mn-lt"/>
                          <a:ea typeface="+mn-ea"/>
                          <a:cs typeface="+mn-cs"/>
                        </a:rPr>
                        <a:t>An inform consent is obtained by surgeon prior to the procedure.</a:t>
                      </a:r>
                      <a:endParaRPr lang="en-US" dirty="0"/>
                    </a:p>
                  </a:txBody>
                  <a:tcPr/>
                </a:tc>
                <a:tc>
                  <a:txBody>
                    <a:bodyPr/>
                    <a:lstStyle/>
                    <a:p>
                      <a:pPr marL="342900" marR="0" lvl="0" indent="-342900" algn="l">
                        <a:lnSpc>
                          <a:spcPct val="150000"/>
                        </a:lnSpc>
                        <a:spcBef>
                          <a:spcPts val="0"/>
                        </a:spcBef>
                        <a:spcAft>
                          <a:spcPts val="1000"/>
                        </a:spcAft>
                        <a:buFont typeface="+mj-lt"/>
                        <a:buAutoNum type="arabicParenR"/>
                      </a:pPr>
                      <a:r>
                        <a:rPr lang="en-US" sz="1800" dirty="0">
                          <a:latin typeface="Times New Roman"/>
                          <a:ea typeface="Calibri"/>
                          <a:cs typeface="Times New Roman"/>
                        </a:rPr>
                        <a:t>Checklist for Consent of Surgery.</a:t>
                      </a:r>
                      <a:endParaRPr lang="en-US" sz="1800" dirty="0">
                        <a:latin typeface="Calibri"/>
                        <a:ea typeface="Calibri"/>
                        <a:cs typeface="Times New Roman"/>
                      </a:endParaRPr>
                    </a:p>
                  </a:txBody>
                  <a:tcPr marL="114300" marR="114300" marT="0" marB="0"/>
                </a:tc>
                <a:tc>
                  <a:txBody>
                    <a:bodyPr/>
                    <a:lstStyle/>
                    <a:p>
                      <a:r>
                        <a:rPr lang="en-US" dirty="0" smtClean="0"/>
                        <a:t>6.77</a:t>
                      </a:r>
                      <a:endParaRPr lang="en-US" dirty="0"/>
                    </a:p>
                  </a:txBody>
                  <a:tcPr/>
                </a:tc>
              </a:tr>
              <a:tr h="370840">
                <a:tc>
                  <a:txBody>
                    <a:bodyPr/>
                    <a:lstStyle/>
                    <a:p>
                      <a:r>
                        <a:rPr lang="en-US" dirty="0" smtClean="0"/>
                        <a:t>4</a:t>
                      </a:r>
                      <a:endParaRPr lang="en-US" dirty="0"/>
                    </a:p>
                  </a:txBody>
                  <a:tcPr/>
                </a:tc>
                <a:tc>
                  <a:txBody>
                    <a:bodyPr/>
                    <a:lstStyle/>
                    <a:p>
                      <a:r>
                        <a:rPr kumimoji="0" lang="en-US" sz="1800" kern="1200" dirty="0" smtClean="0">
                          <a:solidFill>
                            <a:schemeClr val="dk1"/>
                          </a:solidFill>
                          <a:latin typeface="+mn-lt"/>
                          <a:ea typeface="+mn-ea"/>
                          <a:cs typeface="+mn-cs"/>
                        </a:rPr>
                        <a:t>Documented policies and procedure exist to prevent adverse events like wrong site, wrong patient and wrong surgery.</a:t>
                      </a:r>
                      <a:endParaRPr lang="en-US" dirty="0"/>
                    </a:p>
                  </a:txBody>
                  <a:tcPr/>
                </a:tc>
                <a:tc>
                  <a:txBody>
                    <a:bodyPr/>
                    <a:lstStyle/>
                    <a:p>
                      <a:pPr marL="342900" marR="0" lvl="0" indent="-342900" algn="just">
                        <a:lnSpc>
                          <a:spcPct val="100000"/>
                        </a:lnSpc>
                        <a:spcBef>
                          <a:spcPts val="0"/>
                        </a:spcBef>
                        <a:spcAft>
                          <a:spcPts val="1000"/>
                        </a:spcAft>
                        <a:buFont typeface="+mj-lt"/>
                        <a:buAutoNum type="arabicParenR"/>
                      </a:pPr>
                      <a:r>
                        <a:rPr lang="en-US" sz="1800" dirty="0">
                          <a:latin typeface="Times New Roman" pitchFamily="18" charset="0"/>
                          <a:ea typeface="Calibri"/>
                          <a:cs typeface="Times New Roman" pitchFamily="18" charset="0"/>
                        </a:rPr>
                        <a:t>Are there identification tags/wrist bands present for the identification of </a:t>
                      </a:r>
                      <a:r>
                        <a:rPr lang="en-US" sz="1800" dirty="0" smtClean="0">
                          <a:latin typeface="Times New Roman" pitchFamily="18" charset="0"/>
                          <a:ea typeface="Calibri"/>
                          <a:cs typeface="Times New Roman" pitchFamily="18" charset="0"/>
                        </a:rPr>
                        <a:t>right </a:t>
                      </a:r>
                      <a:r>
                        <a:rPr lang="en-US" sz="1800" dirty="0">
                          <a:latin typeface="Times New Roman" pitchFamily="18" charset="0"/>
                          <a:ea typeface="Calibri"/>
                          <a:cs typeface="Times New Roman" pitchFamily="18" charset="0"/>
                        </a:rPr>
                        <a:t>patient? </a:t>
                      </a:r>
                      <a:endParaRPr lang="en-US" sz="1800" dirty="0" smtClean="0">
                        <a:latin typeface="Times New Roman" pitchFamily="18" charset="0"/>
                        <a:ea typeface="Calibri"/>
                        <a:cs typeface="Times New Roman" pitchFamily="18" charset="0"/>
                      </a:endParaRPr>
                    </a:p>
                    <a:p>
                      <a:r>
                        <a:rPr kumimoji="0" lang="en-US" sz="1800" kern="1200" dirty="0" smtClean="0">
                          <a:solidFill>
                            <a:schemeClr val="dk1"/>
                          </a:solidFill>
                          <a:latin typeface="+mn-lt"/>
                          <a:ea typeface="+mn-ea"/>
                          <a:cs typeface="+mn-cs"/>
                        </a:rPr>
                        <a:t> </a:t>
                      </a:r>
                    </a:p>
                    <a:p>
                      <a:pPr algn="just"/>
                      <a:r>
                        <a:rPr kumimoji="0" lang="en-US" sz="1800" kern="1200" dirty="0" smtClean="0">
                          <a:solidFill>
                            <a:schemeClr val="dk1"/>
                          </a:solidFill>
                          <a:latin typeface="+mn-lt"/>
                          <a:ea typeface="+mn-ea"/>
                          <a:cs typeface="+mn-cs"/>
                        </a:rPr>
                        <a:t>2) Time in and Time out procedure are being carried out before surgery</a:t>
                      </a:r>
                    </a:p>
                    <a:p>
                      <a:pPr marL="342900" marR="0" lvl="0" indent="-342900" algn="l">
                        <a:lnSpc>
                          <a:spcPct val="150000"/>
                        </a:lnSpc>
                        <a:spcBef>
                          <a:spcPts val="0"/>
                        </a:spcBef>
                        <a:spcAft>
                          <a:spcPts val="1000"/>
                        </a:spcAft>
                        <a:buFont typeface="+mj-lt"/>
                        <a:buAutoNum type="arabicParenR"/>
                      </a:pPr>
                      <a:endParaRPr lang="en-US" sz="1100" dirty="0">
                        <a:latin typeface="Calibri"/>
                        <a:ea typeface="Calibri"/>
                        <a:cs typeface="Times New Roman"/>
                      </a:endParaRPr>
                    </a:p>
                  </a:txBody>
                  <a:tcPr marL="114300" marR="114300" marT="0" marB="0"/>
                </a:tc>
                <a:tc>
                  <a:txBody>
                    <a:bodyPr/>
                    <a:lstStyle/>
                    <a:p>
                      <a:r>
                        <a:rPr lang="en-US" dirty="0" smtClean="0"/>
                        <a:t>7.1+9.1/2=8.1</a:t>
                      </a:r>
                      <a:endParaRPr lang="en-US" dirty="0"/>
                    </a:p>
                  </a:txBody>
                  <a:tcPr/>
                </a:tc>
              </a:tr>
              <a:tr h="370840">
                <a:tc>
                  <a:txBody>
                    <a:bodyPr/>
                    <a:lstStyle/>
                    <a:p>
                      <a:r>
                        <a:rPr lang="en-US" dirty="0" smtClean="0"/>
                        <a:t>5</a:t>
                      </a:r>
                      <a:endParaRPr lang="en-US" dirty="0"/>
                    </a:p>
                  </a:txBody>
                  <a:tcPr/>
                </a:tc>
                <a:tc>
                  <a:txBody>
                    <a:bodyPr/>
                    <a:lstStyle/>
                    <a:p>
                      <a:r>
                        <a:rPr kumimoji="0" lang="en-US" sz="1800" kern="1200" dirty="0" smtClean="0">
                          <a:solidFill>
                            <a:schemeClr val="dk1"/>
                          </a:solidFill>
                          <a:latin typeface="+mn-lt"/>
                          <a:ea typeface="+mn-ea"/>
                          <a:cs typeface="+mn-cs"/>
                        </a:rPr>
                        <a:t>Persons qualified by law are permitted to perform the procedure that they are entitled to perform.</a:t>
                      </a:r>
                      <a:endParaRPr lang="en-US" dirty="0"/>
                    </a:p>
                  </a:txBody>
                  <a:tcPr/>
                </a:tc>
                <a:tc>
                  <a:txBody>
                    <a:bodyPr/>
                    <a:lstStyle/>
                    <a:p>
                      <a:pPr marL="342900" marR="0" lvl="0" indent="-342900" algn="just">
                        <a:lnSpc>
                          <a:spcPct val="100000"/>
                        </a:lnSpc>
                        <a:spcBef>
                          <a:spcPts val="0"/>
                        </a:spcBef>
                        <a:spcAft>
                          <a:spcPts val="0"/>
                        </a:spcAft>
                        <a:buFont typeface="+mj-lt"/>
                        <a:buAutoNum type="arabicParenR"/>
                      </a:pPr>
                      <a:r>
                        <a:rPr lang="en-US" sz="1800" dirty="0">
                          <a:latin typeface="Times New Roman" pitchFamily="18" charset="0"/>
                          <a:ea typeface="Calibri"/>
                          <a:cs typeface="Times New Roman" pitchFamily="18" charset="0"/>
                        </a:rPr>
                        <a:t>Was the patient and relatives </a:t>
                      </a:r>
                      <a:r>
                        <a:rPr lang="en-US" sz="1800" dirty="0" smtClean="0">
                          <a:latin typeface="Times New Roman" pitchFamily="18" charset="0"/>
                          <a:ea typeface="Calibri"/>
                          <a:cs typeface="Times New Roman" pitchFamily="18" charset="0"/>
                        </a:rPr>
                        <a:t>informed about the name of the surgeon who will perform surgery and his qualification?</a:t>
                      </a:r>
                      <a:endParaRPr lang="en-US" sz="1800" dirty="0">
                        <a:latin typeface="Times New Roman" pitchFamily="18" charset="0"/>
                        <a:ea typeface="Calibri"/>
                        <a:cs typeface="Times New Roman" pitchFamily="18" charset="0"/>
                      </a:endParaRPr>
                    </a:p>
                    <a:p>
                      <a:pPr marL="342900" marR="0" lvl="0" indent="-342900" algn="just">
                        <a:lnSpc>
                          <a:spcPct val="100000"/>
                        </a:lnSpc>
                        <a:spcBef>
                          <a:spcPts val="0"/>
                        </a:spcBef>
                        <a:spcAft>
                          <a:spcPts val="0"/>
                        </a:spcAft>
                        <a:buFont typeface="+mj-lt"/>
                        <a:buAutoNum type="arabicParenR"/>
                      </a:pPr>
                      <a:r>
                        <a:rPr lang="en-US" sz="1800" dirty="0">
                          <a:latin typeface="Times New Roman" pitchFamily="18" charset="0"/>
                          <a:ea typeface="Calibri"/>
                          <a:cs typeface="Times New Roman" pitchFamily="18" charset="0"/>
                        </a:rPr>
                        <a:t>A qualified surgeon performs the surgeries. </a:t>
                      </a:r>
                    </a:p>
                  </a:txBody>
                  <a:tcPr marL="114300" marR="114300" marT="0" marB="0"/>
                </a:tc>
                <a:tc>
                  <a:txBody>
                    <a:bodyPr/>
                    <a:lstStyle/>
                    <a:p>
                      <a:r>
                        <a:rPr lang="en-US" dirty="0" smtClean="0"/>
                        <a:t>6.6+10/2=8.3</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533400"/>
          <a:ext cx="8229600" cy="5303520"/>
        </p:xfrm>
        <a:graphic>
          <a:graphicData uri="http://schemas.openxmlformats.org/drawingml/2006/table">
            <a:tbl>
              <a:tblPr firstRow="1" bandRow="1">
                <a:tableStyleId>{5C22544A-7EE6-4342-B048-85BDC9FD1C3A}</a:tableStyleId>
              </a:tblPr>
              <a:tblGrid>
                <a:gridCol w="533400"/>
                <a:gridCol w="2514600"/>
                <a:gridCol w="4038600"/>
                <a:gridCol w="1143000"/>
              </a:tblGrid>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ELEMENT</a:t>
                      </a:r>
                      <a:endParaRPr lang="en-US" dirty="0" smtClean="0"/>
                    </a:p>
                    <a:p>
                      <a:endParaRPr lang="en-US" dirty="0" smtClean="0"/>
                    </a:p>
                    <a:p>
                      <a:endParaRPr lang="en-US" dirty="0"/>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QUESTIONS</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SCORE</a:t>
                      </a:r>
                      <a:endParaRPr lang="en-US" dirty="0" smtClean="0"/>
                    </a:p>
                    <a:p>
                      <a:endParaRPr lang="en-US" dirty="0"/>
                    </a:p>
                  </a:txBody>
                  <a:tcPr/>
                </a:tc>
              </a:tr>
              <a:tr h="370840">
                <a:tc>
                  <a:txBody>
                    <a:bodyPr/>
                    <a:lstStyle/>
                    <a:p>
                      <a:r>
                        <a:rPr lang="en-US" dirty="0" smtClean="0"/>
                        <a:t>6</a:t>
                      </a:r>
                      <a:endParaRPr lang="en-US" dirty="0"/>
                    </a:p>
                  </a:txBody>
                  <a:tcPr/>
                </a:tc>
                <a:tc>
                  <a:txBody>
                    <a:bodyPr/>
                    <a:lstStyle/>
                    <a:p>
                      <a:pPr marL="0" marR="0" algn="just">
                        <a:lnSpc>
                          <a:spcPct val="100000"/>
                        </a:lnSpc>
                        <a:spcBef>
                          <a:spcPts val="0"/>
                        </a:spcBef>
                        <a:spcAft>
                          <a:spcPts val="0"/>
                        </a:spcAft>
                      </a:pPr>
                      <a:r>
                        <a:rPr lang="en-US" sz="1800" dirty="0">
                          <a:latin typeface="Times New Roman"/>
                          <a:ea typeface="Calibri"/>
                          <a:cs typeface="Times New Roman"/>
                        </a:rPr>
                        <a:t>A brief operative note is documented prior to transfer out of patient from recovery area.</a:t>
                      </a:r>
                      <a:endParaRPr lang="en-US" sz="1800" dirty="0">
                        <a:latin typeface="Calibri"/>
                        <a:ea typeface="Calibri"/>
                        <a:cs typeface="Times New Roman"/>
                      </a:endParaRPr>
                    </a:p>
                  </a:txBody>
                  <a:tcPr marL="68580" marR="68580" marT="0" marB="0"/>
                </a:tc>
                <a:tc>
                  <a:txBody>
                    <a:bodyPr/>
                    <a:lstStyle/>
                    <a:p>
                      <a:pPr marL="342900" marR="0" lvl="0" indent="-342900" algn="l">
                        <a:lnSpc>
                          <a:spcPct val="150000"/>
                        </a:lnSpc>
                        <a:spcBef>
                          <a:spcPts val="0"/>
                        </a:spcBef>
                        <a:spcAft>
                          <a:spcPts val="1000"/>
                        </a:spcAft>
                        <a:buFont typeface="+mj-lt"/>
                        <a:buAutoNum type="arabicParenR"/>
                      </a:pPr>
                      <a:r>
                        <a:rPr lang="en-US" sz="1800" dirty="0">
                          <a:latin typeface="Times New Roman"/>
                          <a:ea typeface="Calibri"/>
                          <a:cs typeface="Times New Roman"/>
                        </a:rPr>
                        <a:t>Operative notes checklist</a:t>
                      </a:r>
                      <a:endParaRPr lang="en-US" sz="1800" dirty="0">
                        <a:latin typeface="Calibri"/>
                        <a:ea typeface="Calibri"/>
                        <a:cs typeface="Times New Roman"/>
                      </a:endParaRPr>
                    </a:p>
                  </a:txBody>
                  <a:tcPr marL="114300" marR="114300" marT="0" marB="0"/>
                </a:tc>
                <a:tc>
                  <a:txBody>
                    <a:bodyPr/>
                    <a:lstStyle/>
                    <a:p>
                      <a:r>
                        <a:rPr lang="en-US" dirty="0" smtClean="0"/>
                        <a:t>9.55</a:t>
                      </a:r>
                      <a:endParaRPr lang="en-US" dirty="0"/>
                    </a:p>
                  </a:txBody>
                  <a:tcPr/>
                </a:tc>
              </a:tr>
              <a:tr h="370840">
                <a:tc>
                  <a:txBody>
                    <a:bodyPr/>
                    <a:lstStyle/>
                    <a:p>
                      <a:r>
                        <a:rPr lang="en-US" dirty="0" smtClean="0"/>
                        <a:t>7</a:t>
                      </a:r>
                      <a:endParaRPr lang="en-US" dirty="0"/>
                    </a:p>
                  </a:txBody>
                  <a:tcPr/>
                </a:tc>
                <a:tc>
                  <a:txBody>
                    <a:bodyPr/>
                    <a:lstStyle/>
                    <a:p>
                      <a:pPr marL="0" marR="0" algn="just">
                        <a:lnSpc>
                          <a:spcPct val="100000"/>
                        </a:lnSpc>
                        <a:spcBef>
                          <a:spcPts val="0"/>
                        </a:spcBef>
                        <a:spcAft>
                          <a:spcPts val="0"/>
                        </a:spcAft>
                      </a:pPr>
                      <a:r>
                        <a:rPr kumimoji="0" lang="en-US" sz="1800" kern="1200" dirty="0" smtClean="0">
                          <a:solidFill>
                            <a:schemeClr val="dk1"/>
                          </a:solidFill>
                          <a:latin typeface="+mn-lt"/>
                          <a:ea typeface="+mn-ea"/>
                          <a:cs typeface="+mn-cs"/>
                        </a:rPr>
                        <a:t>The operating surgeons documented the post operative plan of care.</a:t>
                      </a:r>
                      <a:endParaRPr lang="en-US" sz="1800" dirty="0">
                        <a:latin typeface="Calibri"/>
                        <a:ea typeface="Calibri"/>
                        <a:cs typeface="Times New Roman"/>
                      </a:endParaRPr>
                    </a:p>
                  </a:txBody>
                  <a:tcPr marL="68580" marR="68580" marT="0" marB="0"/>
                </a:tc>
                <a:tc>
                  <a:txBody>
                    <a:bodyPr/>
                    <a:lstStyle/>
                    <a:p>
                      <a:pPr marL="342900" marR="0" lvl="0" indent="-342900" algn="l">
                        <a:lnSpc>
                          <a:spcPct val="150000"/>
                        </a:lnSpc>
                        <a:spcBef>
                          <a:spcPts val="0"/>
                        </a:spcBef>
                        <a:spcAft>
                          <a:spcPts val="1000"/>
                        </a:spcAft>
                        <a:buFont typeface="+mj-lt"/>
                        <a:buAutoNum type="arabicParenR"/>
                      </a:pPr>
                      <a:r>
                        <a:rPr lang="en-US" sz="1800" dirty="0">
                          <a:latin typeface="Times New Roman"/>
                          <a:ea typeface="Calibri"/>
                          <a:cs typeface="Times New Roman"/>
                        </a:rPr>
                        <a:t>Post-Operative therapeutic plan with doctors/surgeons signature</a:t>
                      </a:r>
                      <a:endParaRPr lang="en-US" sz="1800" dirty="0">
                        <a:latin typeface="Calibri"/>
                        <a:ea typeface="Calibri"/>
                        <a:cs typeface="Times New Roman"/>
                      </a:endParaRPr>
                    </a:p>
                  </a:txBody>
                  <a:tcPr marL="114300" marR="114300" marT="0" marB="0"/>
                </a:tc>
                <a:tc>
                  <a:txBody>
                    <a:bodyPr/>
                    <a:lstStyle/>
                    <a:p>
                      <a:r>
                        <a:rPr lang="en-US" dirty="0" smtClean="0"/>
                        <a:t>9.84</a:t>
                      </a:r>
                      <a:endParaRPr lang="en-US" dirty="0"/>
                    </a:p>
                  </a:txBody>
                  <a:tcPr/>
                </a:tc>
              </a:tr>
              <a:tr h="370840">
                <a:tc>
                  <a:txBody>
                    <a:bodyPr/>
                    <a:lstStyle/>
                    <a:p>
                      <a:r>
                        <a:rPr lang="en-US" dirty="0" smtClean="0"/>
                        <a:t>8</a:t>
                      </a:r>
                      <a:endParaRPr lang="en-US" dirty="0"/>
                    </a:p>
                  </a:txBody>
                  <a:tcPr/>
                </a:tc>
                <a:tc>
                  <a:txBody>
                    <a:bodyPr/>
                    <a:lstStyle/>
                    <a:p>
                      <a:pPr marL="0" marR="0" algn="just">
                        <a:lnSpc>
                          <a:spcPct val="100000"/>
                        </a:lnSpc>
                        <a:spcBef>
                          <a:spcPts val="0"/>
                        </a:spcBef>
                        <a:spcAft>
                          <a:spcPts val="0"/>
                        </a:spcAft>
                      </a:pPr>
                      <a:r>
                        <a:rPr lang="en-US" sz="1800" dirty="0" smtClean="0">
                          <a:latin typeface="Times New Roman" pitchFamily="18" charset="0"/>
                          <a:ea typeface="Calibri"/>
                          <a:cs typeface="Times New Roman" pitchFamily="18" charset="0"/>
                        </a:rPr>
                        <a:t>Patient</a:t>
                      </a:r>
                      <a:r>
                        <a:rPr lang="en-US" sz="1800" baseline="0" dirty="0" smtClean="0">
                          <a:latin typeface="Times New Roman" pitchFamily="18" charset="0"/>
                          <a:ea typeface="Calibri"/>
                          <a:cs typeface="Times New Roman" pitchFamily="18" charset="0"/>
                        </a:rPr>
                        <a:t> ,</a:t>
                      </a:r>
                      <a:r>
                        <a:rPr lang="en-US" sz="1800" dirty="0" smtClean="0">
                          <a:latin typeface="Times New Roman" pitchFamily="18" charset="0"/>
                          <a:ea typeface="Calibri"/>
                          <a:cs typeface="Times New Roman" pitchFamily="18" charset="0"/>
                        </a:rPr>
                        <a:t> personnel</a:t>
                      </a:r>
                      <a:r>
                        <a:rPr lang="en-US" sz="1800" baseline="0" dirty="0" smtClean="0">
                          <a:latin typeface="Times New Roman" pitchFamily="18" charset="0"/>
                          <a:ea typeface="Calibri"/>
                          <a:cs typeface="Times New Roman" pitchFamily="18" charset="0"/>
                        </a:rPr>
                        <a:t> and material flow conforms to infection control practices</a:t>
                      </a:r>
                      <a:endParaRPr lang="en-US" sz="1800" dirty="0">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00000"/>
                        </a:lnSpc>
                        <a:spcBef>
                          <a:spcPts val="0"/>
                        </a:spcBef>
                        <a:spcAft>
                          <a:spcPts val="1000"/>
                        </a:spcAft>
                        <a:buFont typeface="+mj-lt"/>
                        <a:buAutoNum type="arabicParenR"/>
                      </a:pPr>
                      <a:r>
                        <a:rPr lang="en-US" sz="1800" dirty="0" smtClean="0">
                          <a:latin typeface="Times New Roman" pitchFamily="18" charset="0"/>
                          <a:ea typeface="Calibri"/>
                          <a:cs typeface="Times New Roman" pitchFamily="18" charset="0"/>
                        </a:rPr>
                        <a:t>Surveillance audit is being carried out by the HIC team to maintain proper infection control  practices</a:t>
                      </a:r>
                      <a:endParaRPr lang="en-US" sz="1800" dirty="0">
                        <a:latin typeface="Times New Roman" pitchFamily="18" charset="0"/>
                        <a:ea typeface="Calibri"/>
                        <a:cs typeface="Times New Roman" pitchFamily="18" charset="0"/>
                      </a:endParaRPr>
                    </a:p>
                  </a:txBody>
                  <a:tcPr marL="114300" marR="114300" marT="0" marB="0"/>
                </a:tc>
                <a:tc>
                  <a:txBody>
                    <a:bodyPr/>
                    <a:lstStyle/>
                    <a:p>
                      <a:r>
                        <a:rPr lang="en-US" dirty="0" smtClean="0"/>
                        <a:t>0</a:t>
                      </a:r>
                      <a:endParaRPr lang="en-US" dirty="0"/>
                    </a:p>
                  </a:txBody>
                  <a:tcPr/>
                </a:tc>
              </a:tr>
              <a:tr h="370840">
                <a:tc>
                  <a:txBody>
                    <a:bodyPr/>
                    <a:lstStyle/>
                    <a:p>
                      <a:r>
                        <a:rPr lang="en-US" dirty="0" smtClean="0"/>
                        <a:t>9</a:t>
                      </a:r>
                      <a:endParaRPr lang="en-US" dirty="0"/>
                    </a:p>
                  </a:txBody>
                  <a:tcPr/>
                </a:tc>
                <a:tc>
                  <a:txBody>
                    <a:bodyPr/>
                    <a:lstStyle/>
                    <a:p>
                      <a:pPr marL="0" marR="0" algn="just">
                        <a:lnSpc>
                          <a:spcPct val="100000"/>
                        </a:lnSpc>
                        <a:spcBef>
                          <a:spcPts val="0"/>
                        </a:spcBef>
                        <a:spcAft>
                          <a:spcPts val="0"/>
                        </a:spcAft>
                      </a:pPr>
                      <a:r>
                        <a:rPr lang="en-US" sz="1800" dirty="0" smtClean="0">
                          <a:latin typeface="Times New Roman" pitchFamily="18" charset="0"/>
                          <a:ea typeface="Calibri"/>
                          <a:cs typeface="Times New Roman" pitchFamily="18" charset="0"/>
                        </a:rPr>
                        <a:t>Appropriate facilities and equipment/appliances</a:t>
                      </a:r>
                      <a:r>
                        <a:rPr lang="en-US" sz="1800" baseline="0" dirty="0" smtClean="0">
                          <a:latin typeface="Times New Roman" pitchFamily="18" charset="0"/>
                          <a:ea typeface="Calibri"/>
                          <a:cs typeface="Times New Roman" pitchFamily="18" charset="0"/>
                        </a:rPr>
                        <a:t> /instrumentation are available in operating theatre</a:t>
                      </a:r>
                      <a:endParaRPr lang="en-US" sz="1800" dirty="0">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00000"/>
                        </a:lnSpc>
                        <a:spcBef>
                          <a:spcPts val="0"/>
                        </a:spcBef>
                        <a:spcAft>
                          <a:spcPts val="1000"/>
                        </a:spcAft>
                        <a:buFont typeface="+mj-lt"/>
                        <a:buAutoNum type="arabicParenR"/>
                      </a:pPr>
                      <a:r>
                        <a:rPr lang="en-US" sz="1800" dirty="0" smtClean="0">
                          <a:latin typeface="Times New Roman" pitchFamily="18" charset="0"/>
                          <a:ea typeface="Calibri"/>
                          <a:cs typeface="Times New Roman" pitchFamily="18" charset="0"/>
                        </a:rPr>
                        <a:t>All OT equipments and instruments are properly calibrated and available</a:t>
                      </a:r>
                      <a:endParaRPr lang="en-US" sz="1800" dirty="0">
                        <a:latin typeface="Times New Roman" pitchFamily="18" charset="0"/>
                        <a:ea typeface="Calibri"/>
                        <a:cs typeface="Times New Roman" pitchFamily="18" charset="0"/>
                      </a:endParaRPr>
                    </a:p>
                  </a:txBody>
                  <a:tcPr marL="114300" marR="114300" marT="0" marB="0"/>
                </a:tc>
                <a:tc>
                  <a:txBody>
                    <a:bodyPr/>
                    <a:lstStyle/>
                    <a:p>
                      <a:r>
                        <a:rPr lang="en-US" dirty="0" smtClean="0"/>
                        <a:t>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685801"/>
          <a:ext cx="7924800" cy="5146660"/>
        </p:xfrm>
        <a:graphic>
          <a:graphicData uri="http://schemas.openxmlformats.org/drawingml/2006/table">
            <a:tbl>
              <a:tblPr firstRow="1" bandRow="1">
                <a:tableStyleId>{5C22544A-7EE6-4342-B048-85BDC9FD1C3A}</a:tableStyleId>
              </a:tblPr>
              <a:tblGrid>
                <a:gridCol w="633984"/>
                <a:gridCol w="2615184"/>
                <a:gridCol w="3486912"/>
                <a:gridCol w="1188720"/>
              </a:tblGrid>
              <a:tr h="113556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ELEMENT</a:t>
                      </a:r>
                      <a:endParaRPr lang="en-US" dirty="0" smtClean="0"/>
                    </a:p>
                    <a:p>
                      <a:endParaRPr lang="en-US" dirty="0" smtClean="0"/>
                    </a:p>
                    <a:p>
                      <a:endParaRPr lang="en-US" dirty="0" smtClean="0"/>
                    </a:p>
                    <a:p>
                      <a:endParaRPr lang="en-US" dirty="0"/>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QUESTIONS</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SCORE</a:t>
                      </a:r>
                      <a:endParaRPr lang="en-US" dirty="0" smtClean="0"/>
                    </a:p>
                    <a:p>
                      <a:endParaRPr lang="en-US" dirty="0"/>
                    </a:p>
                  </a:txBody>
                  <a:tcPr/>
                </a:tc>
              </a:tr>
              <a:tr h="1048215">
                <a:tc>
                  <a:txBody>
                    <a:bodyPr/>
                    <a:lstStyle/>
                    <a:p>
                      <a:r>
                        <a:rPr lang="en-US" dirty="0" smtClean="0"/>
                        <a:t>10</a:t>
                      </a:r>
                      <a:endParaRPr lang="en-US" dirty="0"/>
                    </a:p>
                  </a:txBody>
                  <a:tcPr/>
                </a:tc>
                <a:tc>
                  <a:txBody>
                    <a:bodyPr/>
                    <a:lstStyle/>
                    <a:p>
                      <a:pPr algn="just"/>
                      <a:r>
                        <a:rPr kumimoji="0" lang="en-US" sz="1800" kern="1200" dirty="0" smtClean="0">
                          <a:solidFill>
                            <a:schemeClr val="dk1"/>
                          </a:solidFill>
                          <a:latin typeface="+mn-lt"/>
                          <a:ea typeface="+mn-ea"/>
                          <a:cs typeface="+mn-cs"/>
                        </a:rPr>
                        <a:t>A quality assurance programme is followed for the surgical services.</a:t>
                      </a:r>
                      <a:endParaRPr lang="en-US" dirty="0"/>
                    </a:p>
                  </a:txBody>
                  <a:tcPr/>
                </a:tc>
                <a:tc>
                  <a:txBody>
                    <a:bodyPr/>
                    <a:lstStyle/>
                    <a:p>
                      <a:pPr marL="342900" marR="0" lvl="0" indent="-342900" algn="just">
                        <a:lnSpc>
                          <a:spcPct val="100000"/>
                        </a:lnSpc>
                        <a:spcBef>
                          <a:spcPts val="0"/>
                        </a:spcBef>
                        <a:spcAft>
                          <a:spcPts val="1000"/>
                        </a:spcAft>
                        <a:buFont typeface="+mj-lt"/>
                        <a:buAutoNum type="arabicParenR"/>
                      </a:pPr>
                      <a:r>
                        <a:rPr lang="en-US" sz="1800" dirty="0">
                          <a:latin typeface="Times New Roman"/>
                          <a:ea typeface="Calibri"/>
                          <a:cs typeface="Times New Roman"/>
                        </a:rPr>
                        <a:t>Is the Quality assurance program focusing on post-operative events practiced, without any complications? </a:t>
                      </a:r>
                      <a:endParaRPr lang="en-US" sz="1800" dirty="0">
                        <a:latin typeface="Calibri"/>
                        <a:ea typeface="Calibri"/>
                        <a:cs typeface="Times New Roman"/>
                      </a:endParaRPr>
                    </a:p>
                  </a:txBody>
                  <a:tcPr marL="114300" marR="114300" marT="0" marB="0"/>
                </a:tc>
                <a:tc>
                  <a:txBody>
                    <a:bodyPr/>
                    <a:lstStyle/>
                    <a:p>
                      <a:r>
                        <a:rPr lang="en-US" dirty="0" smtClean="0"/>
                        <a:t>0</a:t>
                      </a:r>
                      <a:endParaRPr lang="en-US" dirty="0"/>
                    </a:p>
                  </a:txBody>
                  <a:tcPr/>
                </a:tc>
              </a:tr>
              <a:tr h="1397620">
                <a:tc>
                  <a:txBody>
                    <a:bodyPr/>
                    <a:lstStyle/>
                    <a:p>
                      <a:r>
                        <a:rPr lang="en-US" dirty="0" smtClean="0"/>
                        <a:t>11</a:t>
                      </a:r>
                      <a:endParaRPr lang="en-US" dirty="0"/>
                    </a:p>
                  </a:txBody>
                  <a:tcPr/>
                </a:tc>
                <a:tc>
                  <a:txBody>
                    <a:bodyPr/>
                    <a:lstStyle/>
                    <a:p>
                      <a:pPr algn="just"/>
                      <a:r>
                        <a:rPr lang="en-US" dirty="0" smtClean="0"/>
                        <a:t>The quality assurance programme includes surveillance of the operation</a:t>
                      </a:r>
                      <a:r>
                        <a:rPr lang="en-US" baseline="0" dirty="0" smtClean="0"/>
                        <a:t> theatre environment.</a:t>
                      </a:r>
                      <a:endParaRPr lang="en-US" dirty="0"/>
                    </a:p>
                  </a:txBody>
                  <a:tcPr/>
                </a:tc>
                <a:tc>
                  <a:txBody>
                    <a:bodyPr/>
                    <a:lstStyle/>
                    <a:p>
                      <a:pPr marL="342900" marR="0" lvl="0" indent="-342900" algn="l">
                        <a:lnSpc>
                          <a:spcPct val="100000"/>
                        </a:lnSpc>
                        <a:spcBef>
                          <a:spcPts val="0"/>
                        </a:spcBef>
                        <a:spcAft>
                          <a:spcPts val="1000"/>
                        </a:spcAft>
                        <a:buFont typeface="+mj-lt"/>
                        <a:buAutoNum type="arabicParenR"/>
                      </a:pPr>
                      <a:r>
                        <a:rPr lang="en-US" sz="1800" dirty="0">
                          <a:latin typeface="Times New Roman"/>
                          <a:ea typeface="Calibri"/>
                          <a:cs typeface="Times New Roman"/>
                        </a:rPr>
                        <a:t>Quality of Air in Operation Theater</a:t>
                      </a:r>
                      <a:endParaRPr lang="en-US" sz="1800" dirty="0">
                        <a:latin typeface="Calibri"/>
                        <a:ea typeface="Calibri"/>
                        <a:cs typeface="Times New Roman"/>
                      </a:endParaRPr>
                    </a:p>
                  </a:txBody>
                  <a:tcPr marL="114300" marR="114300" marT="0" marB="0"/>
                </a:tc>
                <a:tc>
                  <a:txBody>
                    <a:bodyPr/>
                    <a:lstStyle/>
                    <a:p>
                      <a:r>
                        <a:rPr lang="en-US" dirty="0" smtClean="0"/>
                        <a:t>0</a:t>
                      </a:r>
                      <a:endParaRPr lang="en-US" dirty="0"/>
                    </a:p>
                  </a:txBody>
                  <a:tcPr/>
                </a:tc>
              </a:tr>
              <a:tr h="1397620">
                <a:tc gridSpan="4">
                  <a:txBody>
                    <a:bodyPr/>
                    <a:lstStyle/>
                    <a:p>
                      <a:r>
                        <a:rPr lang="en-US" sz="2400" b="1" dirty="0" smtClean="0"/>
                        <a:t>Total average score  6.5</a:t>
                      </a:r>
                      <a:endParaRPr lang="en-US" sz="2400" b="1" dirty="0"/>
                    </a:p>
                  </a:txBody>
                  <a:tcPr/>
                </a:tc>
                <a:tc hMerge="1">
                  <a:txBody>
                    <a:bodyPr/>
                    <a:lstStyle/>
                    <a:p>
                      <a:pPr algn="just"/>
                      <a:endParaRPr lang="en-US" dirty="0"/>
                    </a:p>
                  </a:txBody>
                  <a:tcPr/>
                </a:tc>
                <a:tc hMerge="1">
                  <a:txBody>
                    <a:bodyPr/>
                    <a:lstStyle/>
                    <a:p>
                      <a:pPr marL="342900" marR="0" lvl="0" indent="-342900" algn="l">
                        <a:lnSpc>
                          <a:spcPct val="100000"/>
                        </a:lnSpc>
                        <a:spcBef>
                          <a:spcPts val="0"/>
                        </a:spcBef>
                        <a:spcAft>
                          <a:spcPts val="1000"/>
                        </a:spcAft>
                        <a:buFont typeface="+mj-lt"/>
                        <a:buAutoNum type="arabicParenR"/>
                      </a:pPr>
                      <a:endParaRPr lang="en-US" sz="1800" dirty="0">
                        <a:latin typeface="Calibri"/>
                        <a:ea typeface="Calibri"/>
                        <a:cs typeface="Times New Roman"/>
                      </a:endParaRPr>
                    </a:p>
                  </a:txBody>
                  <a:tcPr marL="114300" marR="114300" marT="0" marB="0"/>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4000" b="1" i="1" dirty="0" smtClean="0">
                <a:latin typeface="+mn-lt"/>
              </a:rPr>
              <a:t>Conclusion</a:t>
            </a:r>
            <a:endParaRPr lang="en-US" sz="4000" dirty="0">
              <a:latin typeface="+mn-lt"/>
            </a:endParaRPr>
          </a:p>
        </p:txBody>
      </p:sp>
      <p:sp>
        <p:nvSpPr>
          <p:cNvPr id="3" name="Content Placeholder 2"/>
          <p:cNvSpPr>
            <a:spLocks noGrp="1"/>
          </p:cNvSpPr>
          <p:nvPr>
            <p:ph idx="1"/>
          </p:nvPr>
        </p:nvSpPr>
        <p:spPr>
          <a:xfrm>
            <a:off x="457200" y="1676400"/>
            <a:ext cx="8229600" cy="4648200"/>
          </a:xfrm>
        </p:spPr>
        <p:txBody>
          <a:bodyPr>
            <a:noAutofit/>
          </a:bodyPr>
          <a:lstStyle/>
          <a:p>
            <a:pPr algn="just"/>
            <a:r>
              <a:rPr lang="en-US" sz="2400" dirty="0" smtClean="0"/>
              <a:t>Accreditation to a health care organization stimulates continuous improvement. It enables the organization in demonstrating commitment to quality care. It raises community confidence in the services provided by the health care organization. It also provides opportunity to healthcare unit to benchmark with the best</a:t>
            </a:r>
            <a:r>
              <a:rPr lang="en-US" sz="2400" dirty="0" smtClean="0"/>
              <a:t>.</a:t>
            </a:r>
          </a:p>
          <a:p>
            <a:pPr algn="just"/>
            <a:endParaRPr lang="en-US" sz="2400" dirty="0" smtClean="0"/>
          </a:p>
          <a:p>
            <a:pPr algn="just"/>
            <a:r>
              <a:rPr lang="en-US" sz="2400" dirty="0" smtClean="0"/>
              <a:t>As per the evaluation criteria, the individual standard should not score less than 5, and it should exceed 7, thus we can see in the analyzed and interpreted data that the score 6.5 which is greater than 5, Hence there is a scope for the hospital to get a NABH accreditation concerned with the Standard – 14, chapter – 2 of Care of Patients.</a:t>
            </a:r>
          </a:p>
          <a:p>
            <a:pPr algn="just">
              <a:buNone/>
            </a:pPr>
            <a:r>
              <a:rPr lang="en-US" sz="2400" dirty="0" smtClean="0"/>
              <a:t> </a:t>
            </a:r>
          </a:p>
          <a:p>
            <a:pPr algn="just"/>
            <a:endParaRPr lang="en-US"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a:bodyPr>
          <a:lstStyle/>
          <a:p>
            <a:r>
              <a:rPr lang="en-US" sz="4000" b="1" i="1" dirty="0" smtClean="0">
                <a:latin typeface="+mn-lt"/>
              </a:rPr>
              <a:t>Recommendations</a:t>
            </a:r>
            <a:endParaRPr lang="en-US" sz="4000" dirty="0">
              <a:latin typeface="+mn-lt"/>
            </a:endParaRP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pPr lvl="0"/>
            <a:r>
              <a:rPr lang="en-US" dirty="0" smtClean="0"/>
              <a:t>Hospital should strictly follow the time in, time out and identification tag or wrist band practices to control the adverse events like, wrong site surgery, wrong surgery, and wrong patients</a:t>
            </a:r>
            <a:r>
              <a:rPr lang="en-US" dirty="0" smtClean="0"/>
              <a:t>.</a:t>
            </a:r>
          </a:p>
          <a:p>
            <a:pPr lvl="0">
              <a:buNone/>
            </a:pPr>
            <a:endParaRPr lang="en-US" dirty="0" smtClean="0"/>
          </a:p>
          <a:p>
            <a:pPr lvl="0"/>
            <a:r>
              <a:rPr lang="en-US" dirty="0" smtClean="0"/>
              <a:t>For postoperative procedure there should be a quality assurance program which will lead to reduce the hospital infection rate as well as increase the patient satisfaction</a:t>
            </a:r>
            <a:r>
              <a:rPr lang="en-US" dirty="0" smtClean="0"/>
              <a:t>.</a:t>
            </a:r>
          </a:p>
          <a:p>
            <a:pPr lvl="0">
              <a:buNone/>
            </a:pPr>
            <a:endParaRPr lang="en-US" dirty="0" smtClean="0"/>
          </a:p>
          <a:p>
            <a:pPr lvl="0"/>
            <a:r>
              <a:rPr lang="en-US" dirty="0" smtClean="0"/>
              <a:t>Doctors are doing the pre-assessment checkups but sometimes they don’t sign so after writing the pre- assessment doctors should sign on the prescription sheet.</a:t>
            </a:r>
          </a:p>
          <a:p>
            <a:pPr lvl="0">
              <a:buNone/>
            </a:pPr>
            <a:r>
              <a:rPr lang="en-US" dirty="0" smtClean="0"/>
              <a:t> </a:t>
            </a:r>
          </a:p>
          <a:p>
            <a:pPr>
              <a:buNone/>
            </a:pPr>
            <a:r>
              <a:rPr lang="en-US" b="1" dirty="0" smtClean="0"/>
              <a:t> </a:t>
            </a:r>
            <a:endParaRPr lang="en-US" dirty="0" smtClean="0"/>
          </a:p>
          <a:p>
            <a:pPr lvl="0"/>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lvl="0"/>
            <a:r>
              <a:rPr lang="en-US" dirty="0" smtClean="0"/>
              <a:t>Hospital should take the particular majors to conduct surveillance audit by HIC team</a:t>
            </a:r>
            <a:r>
              <a:rPr lang="en-US" dirty="0" smtClean="0"/>
              <a:t>.</a:t>
            </a:r>
          </a:p>
          <a:p>
            <a:pPr lvl="0">
              <a:buNone/>
            </a:pPr>
            <a:r>
              <a:rPr lang="en-US" dirty="0" smtClean="0"/>
              <a:t> </a:t>
            </a:r>
            <a:endParaRPr lang="en-US" dirty="0" smtClean="0"/>
          </a:p>
          <a:p>
            <a:pPr lvl="0"/>
            <a:r>
              <a:rPr lang="en-US" dirty="0" smtClean="0"/>
              <a:t>Hospital should maintain proper CSSD, airflow in Operation Theater and HEPA filter should be fit in the entrance of Operation Theater with proper zoning to reduce the infection rate and improve quality of patient care. </a:t>
            </a:r>
          </a:p>
          <a:p>
            <a:pPr>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a:bodyPr>
          <a:lstStyle/>
          <a:p>
            <a:r>
              <a:rPr lang="en-US" sz="4000" b="1" i="1" dirty="0" smtClean="0">
                <a:latin typeface="+mn-lt"/>
              </a:rPr>
              <a:t>Organization Profile</a:t>
            </a:r>
            <a:endParaRPr lang="en-US" sz="4000" b="1" i="1" dirty="0">
              <a:latin typeface="+mn-lt"/>
            </a:endParaRPr>
          </a:p>
        </p:txBody>
      </p:sp>
      <p:sp>
        <p:nvSpPr>
          <p:cNvPr id="3" name="Content Placeholder 2"/>
          <p:cNvSpPr>
            <a:spLocks noGrp="1"/>
          </p:cNvSpPr>
          <p:nvPr>
            <p:ph idx="1"/>
          </p:nvPr>
        </p:nvSpPr>
        <p:spPr>
          <a:xfrm>
            <a:off x="457200" y="1524000"/>
            <a:ext cx="8229600" cy="5105400"/>
          </a:xfrm>
        </p:spPr>
        <p:txBody>
          <a:bodyPr>
            <a:normAutofit lnSpcReduction="10000"/>
          </a:bodyPr>
          <a:lstStyle/>
          <a:p>
            <a:endParaRPr lang="en-US" dirty="0" smtClean="0"/>
          </a:p>
          <a:p>
            <a:pPr algn="just"/>
            <a:r>
              <a:rPr lang="en-US" dirty="0" smtClean="0"/>
              <a:t>Prakash Hospital Pvt. Ltd. Noida, is an ISO 9001:2008 certified 100 bedded Multi-Specialty hospital which provides a wide range of medical and surgical services.</a:t>
            </a:r>
          </a:p>
          <a:p>
            <a:pPr algn="just"/>
            <a:r>
              <a:rPr lang="en-US" dirty="0" smtClean="0"/>
              <a:t>It has been acknowledged as an Advance Trauma and Orthopedics Centre and is also a Centre for Advance Laparoscopic Surgeries.</a:t>
            </a:r>
          </a:p>
          <a:p>
            <a:pPr algn="just"/>
            <a:r>
              <a:rPr lang="en-US" dirty="0" smtClean="0"/>
              <a:t>The hospital renders Multi-Specialty services like  Gastroentrology, Rheumatology, Nephrology, Neuro-Surgery, Pediatric Surgery, Vascular Surgery, Thoracic Surgery Maxillo-Facial, Plastic Surgery, Endocrinology, Urology, Pain Management, Joint Replacement Surgeries, Arthroscopy etc.</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5400" i="1" u="sng" dirty="0" smtClean="0"/>
              <a:t>Thank you</a:t>
            </a:r>
          </a:p>
          <a:p>
            <a:pPr algn="ctr">
              <a:buNone/>
            </a:pPr>
            <a:endParaRPr lang="en-US" sz="5400" i="1" u="sng" dirty="0" smtClean="0"/>
          </a:p>
          <a:p>
            <a:pPr>
              <a:buNone/>
            </a:pPr>
            <a:endParaRPr lang="en-US" sz="2800" i="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ctr">
              <a:buNone/>
            </a:pPr>
            <a:r>
              <a:rPr lang="en-US" dirty="0" smtClean="0">
                <a:solidFill>
                  <a:schemeClr val="tx2"/>
                </a:solidFill>
              </a:rPr>
              <a:t>    </a:t>
            </a:r>
          </a:p>
          <a:p>
            <a:pPr algn="ctr">
              <a:buNone/>
            </a:pPr>
            <a:endParaRPr lang="en-US" dirty="0">
              <a:solidFill>
                <a:schemeClr val="tx2"/>
              </a:solidFill>
            </a:endParaRPr>
          </a:p>
          <a:p>
            <a:pPr algn="ctr">
              <a:buNone/>
            </a:pPr>
            <a:r>
              <a:rPr lang="en-US" u="sng" dirty="0" smtClean="0">
                <a:solidFill>
                  <a:schemeClr val="tx2"/>
                </a:solidFill>
              </a:rPr>
              <a:t>Project</a:t>
            </a:r>
          </a:p>
          <a:p>
            <a:pPr algn="ctr">
              <a:buNone/>
            </a:pPr>
            <a:endParaRPr lang="en-US" dirty="0" smtClean="0">
              <a:solidFill>
                <a:schemeClr val="tx2"/>
              </a:solidFill>
            </a:endParaRPr>
          </a:p>
          <a:p>
            <a:pPr algn="ctr">
              <a:buNone/>
            </a:pPr>
            <a:r>
              <a:rPr lang="en-US" dirty="0" smtClean="0"/>
              <a:t>  Study on care of patients undergoing surgical procedures complying with NABH standards</a:t>
            </a:r>
          </a:p>
          <a:p>
            <a:pPr algn="ctr">
              <a:buNone/>
            </a:pPr>
            <a:endParaRPr lang="en-US" dirty="0" smtClean="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i="1" dirty="0" smtClean="0">
                <a:latin typeface="+mn-lt"/>
              </a:rPr>
              <a:t>Introduction</a:t>
            </a:r>
            <a:endParaRPr lang="en-US" sz="4000" b="1" i="1" dirty="0">
              <a:latin typeface="+mn-lt"/>
            </a:endParaRPr>
          </a:p>
        </p:txBody>
      </p:sp>
      <p:sp>
        <p:nvSpPr>
          <p:cNvPr id="3" name="Content Placeholder 2"/>
          <p:cNvSpPr>
            <a:spLocks noGrp="1"/>
          </p:cNvSpPr>
          <p:nvPr>
            <p:ph idx="1"/>
          </p:nvPr>
        </p:nvSpPr>
        <p:spPr/>
        <p:txBody>
          <a:bodyPr>
            <a:normAutofit/>
          </a:bodyPr>
          <a:lstStyle/>
          <a:p>
            <a:r>
              <a:rPr lang="en-US" sz="2400" b="1" u="sng" dirty="0" smtClean="0"/>
              <a:t> CARE OF SURGICAL PATIENT</a:t>
            </a:r>
          </a:p>
          <a:p>
            <a:endParaRPr lang="en-US" sz="2400" dirty="0" smtClean="0"/>
          </a:p>
          <a:p>
            <a:pPr algn="just">
              <a:buNone/>
            </a:pPr>
            <a:r>
              <a:rPr lang="en-US" sz="2400" dirty="0" smtClean="0"/>
              <a:t>    Care of patient who is undergoing surgery can be defined as the preparation and management of patient before surgery, during surgery and after surgery. Care of patient include three basic component:</a:t>
            </a:r>
          </a:p>
          <a:p>
            <a:pPr lvl="0"/>
            <a:r>
              <a:rPr lang="en-US" sz="2400" dirty="0" smtClean="0"/>
              <a:t>Preoperative care</a:t>
            </a:r>
          </a:p>
          <a:p>
            <a:pPr lvl="0"/>
            <a:r>
              <a:rPr lang="en-US" sz="2400" dirty="0" smtClean="0"/>
              <a:t>Intra operative care</a:t>
            </a:r>
          </a:p>
          <a:p>
            <a:pPr lvl="0"/>
            <a:r>
              <a:rPr lang="en-US" sz="2400" dirty="0" smtClean="0"/>
              <a:t>Post operative care</a:t>
            </a:r>
          </a:p>
          <a:p>
            <a:pPr>
              <a:buNone/>
            </a:pP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pPr algn="ctr"/>
            <a:r>
              <a:rPr lang="en-US" sz="2800" b="1" u="sng" dirty="0" smtClean="0"/>
              <a:t> NABH</a:t>
            </a:r>
            <a:r>
              <a:rPr lang="en-US" sz="2800" dirty="0" smtClean="0"/>
              <a:t/>
            </a:r>
            <a:br>
              <a:rPr lang="en-US" sz="2800" dirty="0" smtClean="0"/>
            </a:br>
            <a:endParaRPr lang="en-US" sz="2800" i="1" dirty="0">
              <a:latin typeface="Times New Roman" pitchFamily="18" charset="0"/>
              <a:cs typeface="Times New Roman" pitchFamily="18" charset="0"/>
            </a:endParaRPr>
          </a:p>
        </p:txBody>
      </p:sp>
      <p:sp>
        <p:nvSpPr>
          <p:cNvPr id="5" name="Content Placeholder 4"/>
          <p:cNvSpPr>
            <a:spLocks noGrp="1"/>
          </p:cNvSpPr>
          <p:nvPr>
            <p:ph idx="1"/>
          </p:nvPr>
        </p:nvSpPr>
        <p:spPr/>
        <p:txBody>
          <a:bodyPr/>
          <a:lstStyle/>
          <a:p>
            <a:pPr algn="just"/>
            <a:r>
              <a:rPr lang="en-US" b="1" dirty="0" smtClean="0"/>
              <a:t>NABH</a:t>
            </a:r>
            <a:r>
              <a:rPr lang="en-US" dirty="0" smtClean="0"/>
              <a:t> is an acronym for </a:t>
            </a:r>
            <a:r>
              <a:rPr lang="en-US" b="1" dirty="0" smtClean="0"/>
              <a:t>National Accreditation Board for Hospitals &amp; Healthcare Providers</a:t>
            </a:r>
            <a:r>
              <a:rPr lang="en-US" dirty="0" smtClean="0"/>
              <a:t> is a constituent board of Quality Council of India, set up to establish and operate accreditation programme for healthcare organizations. </a:t>
            </a:r>
          </a:p>
          <a:p>
            <a:pPr algn="just"/>
            <a:r>
              <a:rPr lang="en-US" dirty="0" smtClean="0"/>
              <a:t>QCI and NABH have designed an exhaustive healthcare standard for hospitals and healthcare providers.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3200" dirty="0" smtClean="0">
                <a:latin typeface="Times New Roman" pitchFamily="18" charset="0"/>
                <a:cs typeface="Times New Roman" pitchFamily="18" charset="0"/>
              </a:rPr>
              <a:t>NABH Standard</a:t>
            </a:r>
            <a:endParaRPr lang="en-US"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0233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PATIENT CENTERED </a:t>
                      </a:r>
                    </a:p>
                    <a:p>
                      <a:endParaRPr lang="en-US" dirty="0"/>
                    </a:p>
                  </a:txBody>
                  <a:tcPr/>
                </a:tc>
                <a:tc>
                  <a:txBody>
                    <a:bodyPr/>
                    <a:lstStyle/>
                    <a:p>
                      <a:r>
                        <a:rPr kumimoji="0" lang="en-US" sz="1800" b="1" kern="1200" dirty="0" smtClean="0">
                          <a:solidFill>
                            <a:schemeClr val="lt1"/>
                          </a:solidFill>
                          <a:latin typeface="+mn-lt"/>
                          <a:ea typeface="+mn-ea"/>
                          <a:cs typeface="+mn-cs"/>
                        </a:rPr>
                        <a:t>ORGANIZATION CENTERED </a:t>
                      </a:r>
                      <a:endParaRPr lang="en-US" dirty="0"/>
                    </a:p>
                  </a:txBody>
                  <a:tcPr/>
                </a:tc>
              </a:tr>
              <a:tr h="370840">
                <a:tc>
                  <a:txBody>
                    <a:bodyPr/>
                    <a:lstStyle/>
                    <a:p>
                      <a:r>
                        <a:rPr kumimoji="0" lang="en-IN" sz="1800" kern="1200" dirty="0" smtClean="0">
                          <a:solidFill>
                            <a:schemeClr val="dk1"/>
                          </a:solidFill>
                          <a:latin typeface="+mn-lt"/>
                          <a:ea typeface="+mn-ea"/>
                          <a:cs typeface="+mn-cs"/>
                        </a:rPr>
                        <a:t>1. Access, Assessment and</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Continuity of Care (AAC)</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2. Care of Patients (COP)</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3. Management of Medication (MOM)</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4. Patient Rights and Education (PRE)</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5. Hospital Infection Control (HIC) </a:t>
                      </a:r>
                      <a:endParaRPr kumimoji="0" lang="en-US" sz="1800" kern="1200" dirty="0" smtClean="0">
                        <a:solidFill>
                          <a:schemeClr val="dk1"/>
                        </a:solidFill>
                        <a:latin typeface="+mn-lt"/>
                        <a:ea typeface="+mn-ea"/>
                        <a:cs typeface="+mn-cs"/>
                      </a:endParaRPr>
                    </a:p>
                    <a:p>
                      <a:endParaRPr lang="en-US" dirty="0"/>
                    </a:p>
                  </a:txBody>
                  <a:tcPr/>
                </a:tc>
                <a:tc>
                  <a:txBody>
                    <a:bodyPr/>
                    <a:lstStyle/>
                    <a:p>
                      <a:r>
                        <a:rPr kumimoji="0" lang="en-IN" sz="1800" kern="1200" dirty="0" smtClean="0">
                          <a:solidFill>
                            <a:schemeClr val="dk1"/>
                          </a:solidFill>
                          <a:latin typeface="+mn-lt"/>
                          <a:ea typeface="+mn-ea"/>
                          <a:cs typeface="+mn-cs"/>
                        </a:rPr>
                        <a:t>6. Continuous Quality Improvement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(CQI)</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7. Responsibilities of Management (ROM)</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8. Facility Management and Safety (FMS)</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9. Human Resource Management (HRM)</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IN" sz="1800" kern="1200" dirty="0" smtClean="0">
                          <a:solidFill>
                            <a:schemeClr val="dk1"/>
                          </a:solidFill>
                          <a:latin typeface="+mn-lt"/>
                          <a:ea typeface="+mn-ea"/>
                          <a:cs typeface="+mn-cs"/>
                        </a:rPr>
                        <a:t>10. Information Management System (IMS).</a:t>
                      </a:r>
                      <a:endParaRPr kumimoji="0" lang="en-US" sz="1800" kern="1200" dirty="0" smtClean="0">
                        <a:solidFill>
                          <a:schemeClr val="dk1"/>
                        </a:solidFill>
                        <a:latin typeface="+mn-lt"/>
                        <a:ea typeface="+mn-ea"/>
                        <a:cs typeface="+mn-cs"/>
                      </a:endParaRP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3600" b="1" i="1" dirty="0" smtClean="0">
                <a:latin typeface="+mn-lt"/>
              </a:rPr>
              <a:t>Rationale of the study</a:t>
            </a:r>
            <a:endParaRPr lang="en-US" sz="3600" b="1" i="1" dirty="0">
              <a:latin typeface="+mn-lt"/>
            </a:endParaRPr>
          </a:p>
        </p:txBody>
      </p:sp>
      <p:sp>
        <p:nvSpPr>
          <p:cNvPr id="3" name="Content Placeholder 2"/>
          <p:cNvSpPr>
            <a:spLocks noGrp="1"/>
          </p:cNvSpPr>
          <p:nvPr>
            <p:ph idx="1"/>
          </p:nvPr>
        </p:nvSpPr>
        <p:spPr/>
        <p:txBody>
          <a:bodyPr>
            <a:normAutofit/>
          </a:bodyPr>
          <a:lstStyle/>
          <a:p>
            <a:r>
              <a:rPr lang="en-US" dirty="0" smtClean="0"/>
              <a:t>Comparing the Standard Operating Procedures (SOP`s) regarding Care of Patients (COP) in the hospital with the standards prescribed by NABH, we can estimate the quality services provided and the quality improvement in the hospital.</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4000" b="1" i="1" dirty="0" smtClean="0">
                <a:latin typeface="+mn-lt"/>
              </a:rPr>
              <a:t>Objectives</a:t>
            </a:r>
            <a:endParaRPr lang="en-US" sz="4000" i="1" dirty="0">
              <a:latin typeface="+mn-lt"/>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t>    General </a:t>
            </a:r>
            <a:r>
              <a:rPr lang="en-US" b="1" dirty="0"/>
              <a:t>objective</a:t>
            </a:r>
            <a:endParaRPr lang="en-US" dirty="0"/>
          </a:p>
          <a:p>
            <a:pPr lvl="0"/>
            <a:r>
              <a:rPr lang="en-US" dirty="0" smtClean="0"/>
              <a:t>To </a:t>
            </a:r>
            <a:r>
              <a:rPr lang="en-US" dirty="0" smtClean="0"/>
              <a:t>assess the documented SOP`s and ongoing policies and procedures for Care of Patients undergoing surgical procedures in the </a:t>
            </a:r>
            <a:r>
              <a:rPr lang="en-US" dirty="0" smtClean="0"/>
              <a:t>hospital</a:t>
            </a:r>
            <a:r>
              <a:rPr lang="en-US" b="1" i="1" dirty="0" smtClean="0"/>
              <a:t> </a:t>
            </a:r>
            <a:endParaRPr lang="en-US" dirty="0" smtClean="0"/>
          </a:p>
          <a:p>
            <a:pPr>
              <a:buNone/>
            </a:pPr>
            <a:endParaRPr lang="en-US" dirty="0" smtClean="0"/>
          </a:p>
          <a:p>
            <a:pPr>
              <a:buNone/>
            </a:pPr>
            <a:r>
              <a:rPr lang="en-US" b="1" dirty="0" smtClean="0"/>
              <a:t>   Specific </a:t>
            </a:r>
            <a:r>
              <a:rPr lang="en-US" b="1" dirty="0"/>
              <a:t>objective</a:t>
            </a:r>
            <a:endParaRPr lang="en-US" dirty="0"/>
          </a:p>
          <a:p>
            <a:pPr lvl="0"/>
            <a:r>
              <a:rPr lang="en-US" dirty="0" smtClean="0"/>
              <a:t> To compare the SOP`s for care of patients undergoing surgical procedures with the NABH standards in Chapter 2, COP 14</a:t>
            </a:r>
          </a:p>
          <a:p>
            <a:pPr lvl="0"/>
            <a:r>
              <a:rPr lang="en-US" dirty="0" smtClean="0"/>
              <a:t>To analyze and find the loopholes in the quality of services provided by the hospital.</a:t>
            </a:r>
          </a:p>
          <a:p>
            <a:pPr lvl="0"/>
            <a:r>
              <a:rPr lang="en-US" dirty="0" smtClean="0"/>
              <a:t>To recommend possible remedial measures</a:t>
            </a:r>
          </a:p>
          <a:p>
            <a:pPr lvl="0">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r>
              <a:rPr lang="en-US" b="1" dirty="0" smtClean="0"/>
              <a:t/>
            </a:r>
            <a:br>
              <a:rPr lang="en-US" b="1" dirty="0" smtClean="0"/>
            </a:br>
            <a:r>
              <a:rPr lang="en-US" sz="4400" b="1" i="1" dirty="0" smtClean="0">
                <a:latin typeface="+mn-lt"/>
              </a:rPr>
              <a:t>Methodology</a:t>
            </a:r>
            <a:r>
              <a:rPr lang="en-US" sz="4400" i="1" dirty="0">
                <a:latin typeface="+mn-lt"/>
              </a:rPr>
              <a:t/>
            </a:r>
            <a:br>
              <a:rPr lang="en-US" sz="4400" i="1" dirty="0">
                <a:latin typeface="+mn-lt"/>
              </a:rPr>
            </a:br>
            <a:endParaRPr lang="en-US" sz="4400" i="1" dirty="0">
              <a:latin typeface="+mn-lt"/>
            </a:endParaRPr>
          </a:p>
        </p:txBody>
      </p:sp>
      <p:sp>
        <p:nvSpPr>
          <p:cNvPr id="3" name="Content Placeholder 2"/>
          <p:cNvSpPr>
            <a:spLocks noGrp="1"/>
          </p:cNvSpPr>
          <p:nvPr>
            <p:ph idx="1"/>
          </p:nvPr>
        </p:nvSpPr>
        <p:spPr>
          <a:xfrm>
            <a:off x="533400" y="1447800"/>
            <a:ext cx="8229600" cy="5029200"/>
          </a:xfrm>
        </p:spPr>
        <p:txBody>
          <a:bodyPr>
            <a:normAutofit fontScale="32500" lnSpcReduction="20000"/>
          </a:bodyPr>
          <a:lstStyle/>
          <a:p>
            <a:pPr>
              <a:buNone/>
            </a:pPr>
            <a:r>
              <a:rPr lang="en-US" b="1" i="1" dirty="0" smtClean="0"/>
              <a:t> </a:t>
            </a:r>
          </a:p>
          <a:p>
            <a:pPr>
              <a:buNone/>
            </a:pPr>
            <a:endParaRPr lang="en-US" sz="3100" b="1" i="1" dirty="0" smtClean="0">
              <a:latin typeface="Times New Roman" pitchFamily="18" charset="0"/>
              <a:cs typeface="Times New Roman" pitchFamily="18" charset="0"/>
            </a:endParaRPr>
          </a:p>
          <a:p>
            <a:pPr>
              <a:buNone/>
            </a:pPr>
            <a:r>
              <a:rPr lang="en-US" sz="5000" b="1" i="1" dirty="0" smtClean="0">
                <a:latin typeface="Times New Roman" pitchFamily="18" charset="0"/>
                <a:cs typeface="Times New Roman" pitchFamily="18" charset="0"/>
              </a:rPr>
              <a:t>Study area                </a:t>
            </a:r>
            <a:r>
              <a:rPr lang="en-US" sz="5000" b="1" dirty="0" smtClean="0">
                <a:latin typeface="Times New Roman" pitchFamily="18" charset="0"/>
                <a:cs typeface="Times New Roman" pitchFamily="18" charset="0"/>
              </a:rPr>
              <a:t> </a:t>
            </a:r>
            <a:r>
              <a:rPr lang="en-US" sz="5000" dirty="0" smtClean="0">
                <a:latin typeface="Times New Roman" pitchFamily="18" charset="0"/>
                <a:cs typeface="Times New Roman" pitchFamily="18" charset="0"/>
              </a:rPr>
              <a:t>Prakash hospital., Noida</a:t>
            </a:r>
          </a:p>
          <a:p>
            <a:pPr>
              <a:buNone/>
            </a:pPr>
            <a:endParaRPr lang="en-US" sz="5000" b="1" i="1" dirty="0" smtClean="0">
              <a:latin typeface="Times New Roman" pitchFamily="18" charset="0"/>
              <a:cs typeface="Times New Roman" pitchFamily="18" charset="0"/>
            </a:endParaRPr>
          </a:p>
          <a:p>
            <a:pPr>
              <a:buNone/>
            </a:pPr>
            <a:endParaRPr lang="en-US" sz="5000" b="1" i="1" dirty="0" smtClean="0">
              <a:latin typeface="Times New Roman" pitchFamily="18" charset="0"/>
              <a:cs typeface="Times New Roman" pitchFamily="18" charset="0"/>
            </a:endParaRPr>
          </a:p>
          <a:p>
            <a:pPr>
              <a:buNone/>
            </a:pPr>
            <a:r>
              <a:rPr lang="en-US" sz="5000" b="1" i="1" dirty="0" smtClean="0">
                <a:latin typeface="Times New Roman" pitchFamily="18" charset="0"/>
                <a:cs typeface="Times New Roman" pitchFamily="18" charset="0"/>
              </a:rPr>
              <a:t>Study </a:t>
            </a:r>
            <a:r>
              <a:rPr lang="en-US" sz="5000" b="1" i="1" dirty="0">
                <a:latin typeface="Times New Roman" pitchFamily="18" charset="0"/>
                <a:cs typeface="Times New Roman" pitchFamily="18" charset="0"/>
              </a:rPr>
              <a:t>population</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Patients undergoing surgical procedure               </a:t>
            </a:r>
            <a:endParaRPr lang="en-US" sz="5000" dirty="0">
              <a:latin typeface="Times New Roman" pitchFamily="18" charset="0"/>
              <a:cs typeface="Times New Roman" pitchFamily="18" charset="0"/>
            </a:endParaRPr>
          </a:p>
          <a:p>
            <a:pPr>
              <a:buNone/>
            </a:pPr>
            <a:endParaRPr lang="en-US" sz="5000" b="1" i="1" dirty="0" smtClean="0">
              <a:latin typeface="Times New Roman" pitchFamily="18" charset="0"/>
              <a:cs typeface="Times New Roman" pitchFamily="18" charset="0"/>
            </a:endParaRPr>
          </a:p>
          <a:p>
            <a:pPr>
              <a:buNone/>
            </a:pPr>
            <a:endParaRPr lang="en-US" sz="5000" b="1" i="1" dirty="0" smtClean="0">
              <a:latin typeface="Times New Roman" pitchFamily="18" charset="0"/>
              <a:cs typeface="Times New Roman" pitchFamily="18" charset="0"/>
            </a:endParaRPr>
          </a:p>
          <a:p>
            <a:pPr>
              <a:buNone/>
            </a:pPr>
            <a:r>
              <a:rPr lang="en-US" sz="5000" b="1" i="1" dirty="0" smtClean="0">
                <a:latin typeface="Times New Roman" pitchFamily="18" charset="0"/>
                <a:cs typeface="Times New Roman" pitchFamily="18" charset="0"/>
              </a:rPr>
              <a:t>Sample </a:t>
            </a:r>
            <a:r>
              <a:rPr lang="en-US" sz="5000" b="1" i="1" dirty="0">
                <a:latin typeface="Times New Roman" pitchFamily="18" charset="0"/>
                <a:cs typeface="Times New Roman" pitchFamily="18" charset="0"/>
              </a:rPr>
              <a:t>size</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100 patients were interviewed and their files were checked</a:t>
            </a:r>
          </a:p>
          <a:p>
            <a:pPr>
              <a:buNone/>
            </a:pPr>
            <a:r>
              <a:rPr lang="en-US" sz="5000" dirty="0" smtClean="0">
                <a:latin typeface="Times New Roman" pitchFamily="18" charset="0"/>
                <a:cs typeface="Times New Roman" pitchFamily="18" charset="0"/>
              </a:rPr>
              <a:t>                                  </a:t>
            </a:r>
          </a:p>
          <a:p>
            <a:pPr>
              <a:buNone/>
            </a:pPr>
            <a:r>
              <a:rPr lang="en-US" sz="5000" dirty="0" smtClean="0">
                <a:latin typeface="Times New Roman" pitchFamily="18" charset="0"/>
                <a:cs typeface="Times New Roman" pitchFamily="18" charset="0"/>
              </a:rPr>
              <a:t>                      </a:t>
            </a:r>
          </a:p>
          <a:p>
            <a:pPr>
              <a:buNone/>
            </a:pPr>
            <a:endParaRPr lang="en-US" sz="5000" b="1" i="1" u="sng" dirty="0" smtClean="0">
              <a:latin typeface="Times New Roman" pitchFamily="18" charset="0"/>
              <a:cs typeface="Times New Roman" pitchFamily="18" charset="0"/>
            </a:endParaRPr>
          </a:p>
          <a:p>
            <a:pPr>
              <a:buNone/>
            </a:pPr>
            <a:r>
              <a:rPr lang="en-US" sz="5000" b="1" i="1" dirty="0" smtClean="0">
                <a:latin typeface="Times New Roman" pitchFamily="18" charset="0"/>
                <a:cs typeface="Times New Roman" pitchFamily="18" charset="0"/>
              </a:rPr>
              <a:t>Sampling method</a:t>
            </a:r>
            <a:r>
              <a:rPr lang="en-US" sz="5000" i="1" dirty="0" smtClean="0">
                <a:latin typeface="Times New Roman" pitchFamily="18" charset="0"/>
                <a:cs typeface="Times New Roman" pitchFamily="18" charset="0"/>
              </a:rPr>
              <a:t>    </a:t>
            </a:r>
            <a:r>
              <a:rPr lang="en-US" sz="5000" dirty="0" smtClean="0">
                <a:latin typeface="Times New Roman" pitchFamily="18" charset="0"/>
                <a:cs typeface="Times New Roman" pitchFamily="18" charset="0"/>
              </a:rPr>
              <a:t>   Convenience sampling</a:t>
            </a:r>
          </a:p>
          <a:p>
            <a:pPr>
              <a:buNone/>
            </a:pPr>
            <a:endParaRPr lang="en-US" sz="5000" b="1" i="1" dirty="0" smtClean="0">
              <a:latin typeface="Times New Roman" pitchFamily="18" charset="0"/>
              <a:cs typeface="Times New Roman" pitchFamily="18" charset="0"/>
            </a:endParaRPr>
          </a:p>
          <a:p>
            <a:pPr>
              <a:buNone/>
            </a:pPr>
            <a:endParaRPr lang="en-US" sz="5000" b="1" i="1" dirty="0" smtClean="0">
              <a:latin typeface="Times New Roman" pitchFamily="18" charset="0"/>
              <a:cs typeface="Times New Roman" pitchFamily="18" charset="0"/>
            </a:endParaRPr>
          </a:p>
          <a:p>
            <a:pPr>
              <a:buNone/>
            </a:pPr>
            <a:r>
              <a:rPr lang="en-US" sz="5000" b="1" i="1" dirty="0" smtClean="0">
                <a:latin typeface="Times New Roman" pitchFamily="18" charset="0"/>
                <a:cs typeface="Times New Roman" pitchFamily="18" charset="0"/>
              </a:rPr>
              <a:t>Study design               </a:t>
            </a:r>
            <a:r>
              <a:rPr lang="en-US" sz="5000" dirty="0" smtClean="0">
                <a:latin typeface="Times New Roman" pitchFamily="18" charset="0"/>
                <a:cs typeface="Times New Roman" pitchFamily="18" charset="0"/>
              </a:rPr>
              <a:t>Cross-sectional descriptive study</a:t>
            </a:r>
          </a:p>
          <a:p>
            <a:pPr>
              <a:buNone/>
            </a:pPr>
            <a:endParaRPr lang="en-US" sz="5000" dirty="0" smtClean="0">
              <a:latin typeface="Times New Roman" pitchFamily="18" charset="0"/>
              <a:cs typeface="Times New Roman" pitchFamily="18" charset="0"/>
            </a:endParaRPr>
          </a:p>
          <a:p>
            <a:pPr>
              <a:buNone/>
            </a:pPr>
            <a:r>
              <a:rPr lang="en-US" sz="5000" i="1" dirty="0" smtClean="0">
                <a:latin typeface="Times New Roman" pitchFamily="18" charset="0"/>
                <a:cs typeface="Times New Roman" pitchFamily="18" charset="0"/>
              </a:rPr>
              <a:t> </a:t>
            </a:r>
            <a:r>
              <a:rPr lang="en-US" sz="5000" dirty="0" smtClean="0">
                <a:latin typeface="Times New Roman" pitchFamily="18" charset="0"/>
                <a:cs typeface="Times New Roman" pitchFamily="18" charset="0"/>
              </a:rPr>
              <a:t>                          </a:t>
            </a:r>
            <a:endParaRPr lang="en-US" sz="5000" dirty="0">
              <a:latin typeface="Times New Roman" pitchFamily="18" charset="0"/>
              <a:cs typeface="Times New Roman" pitchFamily="18" charset="0"/>
            </a:endParaRPr>
          </a:p>
          <a:p>
            <a:pPr>
              <a:buNone/>
            </a:pPr>
            <a:r>
              <a:rPr lang="en-US" sz="4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1732</TotalTime>
  <Words>1184</Words>
  <Application>Microsoft Office PowerPoint</Application>
  <PresentationFormat>On-screen Show (4:3)</PresentationFormat>
  <Paragraphs>183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DISSERTATION PROJECT REPORT </vt:lpstr>
      <vt:lpstr>Organization Profile</vt:lpstr>
      <vt:lpstr>Slide 3</vt:lpstr>
      <vt:lpstr>Introduction</vt:lpstr>
      <vt:lpstr> NABH </vt:lpstr>
      <vt:lpstr>NABH Standard</vt:lpstr>
      <vt:lpstr>Rationale of the study</vt:lpstr>
      <vt:lpstr>Objectives</vt:lpstr>
      <vt:lpstr> Methodology </vt:lpstr>
      <vt:lpstr>Slide 10</vt:lpstr>
      <vt:lpstr>Slide 11</vt:lpstr>
      <vt:lpstr>Evaluation Criteria during assessment: </vt:lpstr>
      <vt:lpstr>Data analysis </vt:lpstr>
      <vt:lpstr>Slide 14</vt:lpstr>
      <vt:lpstr>Slide 15</vt:lpstr>
      <vt:lpstr>Slide 16</vt:lpstr>
      <vt:lpstr>Conclusion</vt:lpstr>
      <vt:lpstr>Recommendations</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TRAINING PROJECT</dc:title>
  <dc:creator>samvedna</dc:creator>
  <cp:lastModifiedBy>samvedna</cp:lastModifiedBy>
  <cp:revision>170</cp:revision>
  <dcterms:created xsi:type="dcterms:W3CDTF">2012-06-11T06:35:25Z</dcterms:created>
  <dcterms:modified xsi:type="dcterms:W3CDTF">2013-05-27T14:46:14Z</dcterms:modified>
</cp:coreProperties>
</file>