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ivangi%20kaushik\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ivangi%20kaushik\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ivangi%20kaushik\Desktop\Book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hivangi%20kaushik\Desktop\STUDY%20FINDINGS...CHECK%20LI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ivangi%20kaushik\Downloads\STUDY%20FINDINGS...CHECK%20LIS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2400"/>
            </a:pPr>
            <a:r>
              <a:rPr lang="en-IN" sz="2400"/>
              <a:t>Awareness</a:t>
            </a:r>
            <a:r>
              <a:rPr lang="en-IN" sz="2400" baseline="0"/>
              <a:t> Regarding Hand Wash</a:t>
            </a:r>
            <a:endParaRPr lang="en-IN" sz="2400"/>
          </a:p>
        </c:rich>
      </c:tx>
      <c:layout/>
    </c:title>
    <c:plotArea>
      <c:layout/>
      <c:pieChart>
        <c:varyColors val="1"/>
        <c:ser>
          <c:idx val="0"/>
          <c:order val="0"/>
          <c:explosion val="25"/>
          <c:dLbls>
            <c:txPr>
              <a:bodyPr/>
              <a:lstStyle/>
              <a:p>
                <a:pPr>
                  <a:defRPr sz="2000" b="1"/>
                </a:pPr>
                <a:endParaRPr lang="en-US"/>
              </a:p>
            </c:txPr>
            <c:showPercent val="1"/>
            <c:showLeaderLines val="1"/>
          </c:dLbls>
          <c:cat>
            <c:strRef>
              <c:f>Sheet2!$A$3:$A$5</c:f>
              <c:strCache>
                <c:ptCount val="3"/>
                <c:pt idx="0">
                  <c:v>Yes</c:v>
                </c:pt>
                <c:pt idx="1">
                  <c:v>No</c:v>
                </c:pt>
                <c:pt idx="2">
                  <c:v>Do not Know</c:v>
                </c:pt>
              </c:strCache>
            </c:strRef>
          </c:cat>
          <c:val>
            <c:numRef>
              <c:f>Sheet2!$B$3:$B$5</c:f>
              <c:numCache>
                <c:formatCode>General</c:formatCode>
                <c:ptCount val="3"/>
                <c:pt idx="0">
                  <c:v>80</c:v>
                </c:pt>
                <c:pt idx="1">
                  <c:v>10</c:v>
                </c:pt>
                <c:pt idx="2">
                  <c:v>10</c:v>
                </c:pt>
              </c:numCache>
            </c:numRef>
          </c:val>
        </c:ser>
        <c:dLbls>
          <c:showPercent val="1"/>
        </c:dLbls>
        <c:firstSliceAng val="0"/>
      </c:pieChart>
    </c:plotArea>
    <c:legend>
      <c:legendPos val="t"/>
      <c:layout/>
      <c:txPr>
        <a:bodyPr/>
        <a:lstStyle/>
        <a:p>
          <a:pPr>
            <a:defRPr sz="1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3"/>
  <c:chart>
    <c:title>
      <c:tx>
        <c:rich>
          <a:bodyPr/>
          <a:lstStyle/>
          <a:p>
            <a:pPr>
              <a:defRPr/>
            </a:pPr>
            <a:r>
              <a:rPr lang="en-IN"/>
              <a:t>Hand</a:t>
            </a:r>
            <a:r>
              <a:rPr lang="en-IN" baseline="0"/>
              <a:t> wash Practise among patients </a:t>
            </a:r>
            <a:endParaRPr lang="en-IN"/>
          </a:p>
        </c:rich>
      </c:tx>
      <c:layout/>
    </c:title>
    <c:plotArea>
      <c:layout/>
      <c:areaChart>
        <c:grouping val="stacked"/>
        <c:ser>
          <c:idx val="0"/>
          <c:order val="0"/>
          <c:tx>
            <c:strRef>
              <c:f>Sheet2!$B$18</c:f>
              <c:strCache>
                <c:ptCount val="1"/>
                <c:pt idx="0">
                  <c:v>Hand Wash After going urinal</c:v>
                </c:pt>
              </c:strCache>
            </c:strRef>
          </c:tx>
          <c:dLbls>
            <c:txPr>
              <a:bodyPr/>
              <a:lstStyle/>
              <a:p>
                <a:pPr>
                  <a:defRPr sz="1800"/>
                </a:pPr>
                <a:endParaRPr lang="en-US"/>
              </a:p>
            </c:txPr>
            <c:showVal val="1"/>
          </c:dLbls>
          <c:val>
            <c:numRef>
              <c:f>Sheet2!$C$18:$G$18</c:f>
              <c:numCache>
                <c:formatCode>General</c:formatCode>
                <c:ptCount val="5"/>
                <c:pt idx="3">
                  <c:v>31</c:v>
                </c:pt>
              </c:numCache>
            </c:numRef>
          </c:val>
        </c:ser>
        <c:ser>
          <c:idx val="1"/>
          <c:order val="1"/>
          <c:tx>
            <c:strRef>
              <c:f>Sheet2!$B$19</c:f>
              <c:strCache>
                <c:ptCount val="1"/>
                <c:pt idx="0">
                  <c:v>Hand Wash Before  taking meal</c:v>
                </c:pt>
              </c:strCache>
            </c:strRef>
          </c:tx>
          <c:dLbls>
            <c:dLbl>
              <c:idx val="3"/>
              <c:spPr/>
              <c:txPr>
                <a:bodyPr/>
                <a:lstStyle/>
                <a:p>
                  <a:pPr>
                    <a:defRPr sz="1800"/>
                  </a:pPr>
                  <a:endParaRPr lang="en-US"/>
                </a:p>
              </c:txPr>
            </c:dLbl>
            <c:showVal val="1"/>
          </c:dLbls>
          <c:val>
            <c:numRef>
              <c:f>Sheet2!$C$19:$G$19</c:f>
              <c:numCache>
                <c:formatCode>General</c:formatCode>
                <c:ptCount val="5"/>
                <c:pt idx="3">
                  <c:v>36</c:v>
                </c:pt>
              </c:numCache>
            </c:numRef>
          </c:val>
        </c:ser>
        <c:ser>
          <c:idx val="2"/>
          <c:order val="2"/>
          <c:tx>
            <c:strRef>
              <c:f>Sheet2!$B$20</c:f>
              <c:strCache>
                <c:ptCount val="1"/>
                <c:pt idx="0">
                  <c:v>Hand Wash Before Breast Feeding the New Born</c:v>
                </c:pt>
              </c:strCache>
            </c:strRef>
          </c:tx>
          <c:dLbls>
            <c:txPr>
              <a:bodyPr/>
              <a:lstStyle/>
              <a:p>
                <a:pPr>
                  <a:defRPr sz="1600"/>
                </a:pPr>
                <a:endParaRPr lang="en-US"/>
              </a:p>
            </c:txPr>
            <c:showVal val="1"/>
          </c:dLbls>
          <c:val>
            <c:numRef>
              <c:f>Sheet2!$C$20:$G$20</c:f>
              <c:numCache>
                <c:formatCode>General</c:formatCode>
                <c:ptCount val="5"/>
                <c:pt idx="4">
                  <c:v>38</c:v>
                </c:pt>
              </c:numCache>
            </c:numRef>
          </c:val>
        </c:ser>
        <c:axId val="74109312"/>
        <c:axId val="74110848"/>
      </c:areaChart>
      <c:catAx>
        <c:axId val="74109312"/>
        <c:scaling>
          <c:orientation val="minMax"/>
        </c:scaling>
        <c:axPos val="b"/>
        <c:majorTickMark val="none"/>
        <c:tickLblPos val="nextTo"/>
        <c:crossAx val="74110848"/>
        <c:crosses val="autoZero"/>
        <c:auto val="1"/>
        <c:lblAlgn val="ctr"/>
        <c:lblOffset val="100"/>
      </c:catAx>
      <c:valAx>
        <c:axId val="74110848"/>
        <c:scaling>
          <c:orientation val="minMax"/>
        </c:scaling>
        <c:axPos val="l"/>
        <c:majorGridlines/>
        <c:title>
          <c:tx>
            <c:rich>
              <a:bodyPr/>
              <a:lstStyle/>
              <a:p>
                <a:pPr>
                  <a:defRPr sz="1800"/>
                </a:pPr>
                <a:r>
                  <a:rPr lang="en-IN" sz="1800" b="1" dirty="0"/>
                  <a:t>percentage</a:t>
                </a:r>
                <a:r>
                  <a:rPr lang="en-IN" sz="1800" b="1" baseline="0" dirty="0"/>
                  <a:t> of </a:t>
                </a:r>
                <a:r>
                  <a:rPr lang="en-IN" sz="1800" b="1" baseline="0" dirty="0" err="1"/>
                  <a:t>pateints</a:t>
                </a:r>
                <a:r>
                  <a:rPr lang="en-IN" sz="1800" b="1" baseline="0" dirty="0"/>
                  <a:t> .who wash Hands</a:t>
                </a:r>
                <a:endParaRPr lang="en-IN" sz="1800" b="1" dirty="0"/>
              </a:p>
            </c:rich>
          </c:tx>
          <c:layout>
            <c:manualLayout>
              <c:xMode val="edge"/>
              <c:yMode val="edge"/>
              <c:x val="1.4521779960991113E-2"/>
              <c:y val="7.6857611548556429E-2"/>
            </c:manualLayout>
          </c:layout>
        </c:title>
        <c:numFmt formatCode="General" sourceLinked="1"/>
        <c:majorTickMark val="none"/>
        <c:tickLblPos val="nextTo"/>
        <c:crossAx val="74109312"/>
        <c:crosses val="autoZero"/>
        <c:crossBetween val="midCat"/>
      </c:valAx>
    </c:plotArea>
    <c:legend>
      <c:legendPos val="r"/>
      <c:layout>
        <c:manualLayout>
          <c:xMode val="edge"/>
          <c:yMode val="edge"/>
          <c:x val="0.66786992222302488"/>
          <c:y val="0.26594488188976378"/>
          <c:w val="0.32295576585036961"/>
          <c:h val="0.48929090113735785"/>
        </c:manualLayout>
      </c:layout>
      <c:txPr>
        <a:bodyPr/>
        <a:lstStyle/>
        <a:p>
          <a:pPr>
            <a:defRPr sz="20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view3D>
      <c:rAngAx val="1"/>
    </c:view3D>
    <c:plotArea>
      <c:layout/>
      <c:bar3DChart>
        <c:barDir val="col"/>
        <c:grouping val="stacked"/>
        <c:ser>
          <c:idx val="0"/>
          <c:order val="0"/>
          <c:cat>
            <c:strRef>
              <c:f>Sheet3!$A$3:$A$6</c:f>
              <c:strCache>
                <c:ptCount val="4"/>
                <c:pt idx="0">
                  <c:v>Dispose of Sanitary Napkins in Dustbin</c:v>
                </c:pt>
                <c:pt idx="1">
                  <c:v>Toilet cleaned </c:v>
                </c:pt>
                <c:pt idx="2">
                  <c:v>cleaned O.T. and Labour Room</c:v>
                </c:pt>
                <c:pt idx="3">
                  <c:v>Availability of Fresh Bed Sheets</c:v>
                </c:pt>
              </c:strCache>
            </c:strRef>
          </c:cat>
          <c:val>
            <c:numRef>
              <c:f>Sheet3!$B$3:$B$6</c:f>
              <c:numCache>
                <c:formatCode>General</c:formatCode>
                <c:ptCount val="4"/>
              </c:numCache>
            </c:numRef>
          </c:val>
        </c:ser>
        <c:ser>
          <c:idx val="1"/>
          <c:order val="1"/>
          <c:dLbls>
            <c:dLbl>
              <c:idx val="0"/>
              <c:layout>
                <c:manualLayout>
                  <c:x val="1.4705882352941176E-2"/>
                  <c:y val="-0.27500000000000002"/>
                </c:manualLayout>
              </c:layout>
              <c:showVal val="1"/>
            </c:dLbl>
            <c:dLbl>
              <c:idx val="1"/>
              <c:layout>
                <c:manualLayout>
                  <c:x val="1.9607843137254902E-2"/>
                  <c:y val="-0.375"/>
                </c:manualLayout>
              </c:layout>
              <c:showVal val="1"/>
            </c:dLbl>
            <c:dLbl>
              <c:idx val="2"/>
              <c:layout>
                <c:manualLayout>
                  <c:x val="1.6339869281045753E-2"/>
                  <c:y val="-0.28055555555555561"/>
                </c:manualLayout>
              </c:layout>
              <c:showVal val="1"/>
            </c:dLbl>
            <c:dLbl>
              <c:idx val="3"/>
              <c:layout>
                <c:manualLayout>
                  <c:x val="1.1437908496732025E-2"/>
                  <c:y val="-0.23055555555555551"/>
                </c:manualLayout>
              </c:layout>
              <c:showVal val="1"/>
            </c:dLbl>
            <c:txPr>
              <a:bodyPr/>
              <a:lstStyle/>
              <a:p>
                <a:pPr>
                  <a:defRPr sz="1600" b="1"/>
                </a:pPr>
                <a:endParaRPr lang="en-US"/>
              </a:p>
            </c:txPr>
            <c:showVal val="1"/>
          </c:dLbls>
          <c:cat>
            <c:strRef>
              <c:f>Sheet3!$A$3:$A$6</c:f>
              <c:strCache>
                <c:ptCount val="4"/>
                <c:pt idx="0">
                  <c:v>Dispose of Sanitary Napkins in Dustbin</c:v>
                </c:pt>
                <c:pt idx="1">
                  <c:v>Toilet cleaned </c:v>
                </c:pt>
                <c:pt idx="2">
                  <c:v>cleaned O.T. and Labour Room</c:v>
                </c:pt>
                <c:pt idx="3">
                  <c:v>Availability of Fresh Bed Sheets</c:v>
                </c:pt>
              </c:strCache>
            </c:strRef>
          </c:cat>
          <c:val>
            <c:numRef>
              <c:f>Sheet3!$C$3:$C$6</c:f>
              <c:numCache>
                <c:formatCode>General</c:formatCode>
                <c:ptCount val="4"/>
                <c:pt idx="0">
                  <c:v>44</c:v>
                </c:pt>
                <c:pt idx="1">
                  <c:v>65</c:v>
                </c:pt>
                <c:pt idx="2">
                  <c:v>43</c:v>
                </c:pt>
                <c:pt idx="3">
                  <c:v>33</c:v>
                </c:pt>
              </c:numCache>
            </c:numRef>
          </c:val>
        </c:ser>
        <c:shape val="box"/>
        <c:axId val="74530176"/>
        <c:axId val="74536064"/>
        <c:axId val="0"/>
      </c:bar3DChart>
      <c:catAx>
        <c:axId val="74530176"/>
        <c:scaling>
          <c:orientation val="minMax"/>
        </c:scaling>
        <c:axPos val="b"/>
        <c:tickLblPos val="nextTo"/>
        <c:txPr>
          <a:bodyPr/>
          <a:lstStyle/>
          <a:p>
            <a:pPr>
              <a:defRPr sz="1600"/>
            </a:pPr>
            <a:endParaRPr lang="en-US"/>
          </a:p>
        </c:txPr>
        <c:crossAx val="74536064"/>
        <c:crosses val="autoZero"/>
        <c:auto val="1"/>
        <c:lblAlgn val="ctr"/>
        <c:lblOffset val="100"/>
      </c:catAx>
      <c:valAx>
        <c:axId val="74536064"/>
        <c:scaling>
          <c:orientation val="minMax"/>
        </c:scaling>
        <c:axPos val="l"/>
        <c:majorGridlines/>
        <c:numFmt formatCode="General" sourceLinked="1"/>
        <c:tickLblPos val="nextTo"/>
        <c:txPr>
          <a:bodyPr/>
          <a:lstStyle/>
          <a:p>
            <a:pPr>
              <a:defRPr sz="1600"/>
            </a:pPr>
            <a:endParaRPr lang="en-US"/>
          </a:p>
        </c:txPr>
        <c:crossAx val="74530176"/>
        <c:crosses val="autoZero"/>
        <c:crossBetween val="between"/>
      </c:valAx>
    </c:plotArea>
    <c:legend>
      <c:legendPos val="r"/>
      <c:legendEntry>
        <c:idx val="1"/>
        <c:delete val="1"/>
      </c:legendEntry>
      <c:layout/>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plotArea>
      <c:layout/>
      <c:barChart>
        <c:barDir val="col"/>
        <c:grouping val="clustered"/>
        <c:ser>
          <c:idx val="0"/>
          <c:order val="0"/>
          <c:tx>
            <c:v>actual score</c:v>
          </c:tx>
          <c:cat>
            <c:strRef>
              <c:f>Sheet1!$A$1:$A$3</c:f>
              <c:strCache>
                <c:ptCount val="3"/>
                <c:pt idx="0">
                  <c:v>Wash </c:v>
                </c:pt>
                <c:pt idx="1">
                  <c:v>Sanitation</c:v>
                </c:pt>
                <c:pt idx="2">
                  <c:v>Hygiene</c:v>
                </c:pt>
              </c:strCache>
            </c:strRef>
          </c:cat>
          <c:val>
            <c:numRef>
              <c:f>Sheet1!$B$1:$B$3</c:f>
              <c:numCache>
                <c:formatCode>General</c:formatCode>
                <c:ptCount val="3"/>
                <c:pt idx="0">
                  <c:v>6</c:v>
                </c:pt>
                <c:pt idx="1">
                  <c:v>14</c:v>
                </c:pt>
                <c:pt idx="2">
                  <c:v>4</c:v>
                </c:pt>
              </c:numCache>
            </c:numRef>
          </c:val>
        </c:ser>
        <c:ser>
          <c:idx val="1"/>
          <c:order val="1"/>
          <c:tx>
            <c:v>Total Score</c:v>
          </c:tx>
          <c:cat>
            <c:strRef>
              <c:f>Sheet1!$A$1:$A$3</c:f>
              <c:strCache>
                <c:ptCount val="3"/>
                <c:pt idx="0">
                  <c:v>Wash </c:v>
                </c:pt>
                <c:pt idx="1">
                  <c:v>Sanitation</c:v>
                </c:pt>
                <c:pt idx="2">
                  <c:v>Hygiene</c:v>
                </c:pt>
              </c:strCache>
            </c:strRef>
          </c:cat>
          <c:val>
            <c:numRef>
              <c:f>Sheet1!$C$1:$C$3</c:f>
              <c:numCache>
                <c:formatCode>General</c:formatCode>
                <c:ptCount val="3"/>
                <c:pt idx="0">
                  <c:v>20</c:v>
                </c:pt>
                <c:pt idx="1">
                  <c:v>20</c:v>
                </c:pt>
                <c:pt idx="2">
                  <c:v>20</c:v>
                </c:pt>
              </c:numCache>
            </c:numRef>
          </c:val>
        </c:ser>
        <c:axId val="74554368"/>
        <c:axId val="74584832"/>
      </c:barChart>
      <c:catAx>
        <c:axId val="74554368"/>
        <c:scaling>
          <c:orientation val="minMax"/>
        </c:scaling>
        <c:axPos val="b"/>
        <c:tickLblPos val="nextTo"/>
        <c:txPr>
          <a:bodyPr/>
          <a:lstStyle/>
          <a:p>
            <a:pPr>
              <a:defRPr sz="1800"/>
            </a:pPr>
            <a:endParaRPr lang="en-US"/>
          </a:p>
        </c:txPr>
        <c:crossAx val="74584832"/>
        <c:crosses val="autoZero"/>
        <c:auto val="1"/>
        <c:lblAlgn val="ctr"/>
        <c:lblOffset val="100"/>
      </c:catAx>
      <c:valAx>
        <c:axId val="74584832"/>
        <c:scaling>
          <c:orientation val="minMax"/>
        </c:scaling>
        <c:axPos val="l"/>
        <c:majorGridlines/>
        <c:numFmt formatCode="General" sourceLinked="1"/>
        <c:tickLblPos val="nextTo"/>
        <c:txPr>
          <a:bodyPr/>
          <a:lstStyle/>
          <a:p>
            <a:pPr>
              <a:defRPr sz="1400"/>
            </a:pPr>
            <a:endParaRPr lang="en-US"/>
          </a:p>
        </c:txPr>
        <c:crossAx val="74554368"/>
        <c:crosses val="autoZero"/>
        <c:crossBetween val="between"/>
      </c:valAx>
    </c:plotArea>
    <c:legend>
      <c:legendPos val="r"/>
      <c:legendEntry>
        <c:idx val="0"/>
        <c:txPr>
          <a:bodyPr/>
          <a:lstStyle/>
          <a:p>
            <a:pPr>
              <a:defRPr sz="1800"/>
            </a:pPr>
            <a:endParaRPr lang="en-US"/>
          </a:p>
        </c:txPr>
      </c:legendEntry>
      <c:layout/>
      <c:txPr>
        <a:bodyPr/>
        <a:lstStyle/>
        <a:p>
          <a:pPr>
            <a:defRPr sz="1800"/>
          </a:pPr>
          <a:endParaRPr lang="en-US"/>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2400"/>
            </a:pPr>
            <a:r>
              <a:rPr lang="en-IN" sz="2400" dirty="0"/>
              <a:t>V</a:t>
            </a:r>
            <a:r>
              <a:rPr lang="en-IN" sz="2400" dirty="0" smtClean="0"/>
              <a:t>arious</a:t>
            </a:r>
            <a:r>
              <a:rPr lang="en-IN" sz="2400" baseline="0" dirty="0" smtClean="0"/>
              <a:t> </a:t>
            </a:r>
            <a:r>
              <a:rPr lang="en-IN" sz="2400" baseline="0" dirty="0"/>
              <a:t>aspect of </a:t>
            </a:r>
            <a:r>
              <a:rPr lang="en-IN" sz="2400" baseline="0" dirty="0" err="1"/>
              <a:t>Hygine</a:t>
            </a:r>
            <a:endParaRPr lang="en-IN" sz="2400" dirty="0"/>
          </a:p>
        </c:rich>
      </c:tx>
      <c:layout/>
    </c:title>
    <c:plotArea>
      <c:layout/>
      <c:pieChart>
        <c:varyColors val="1"/>
        <c:ser>
          <c:idx val="0"/>
          <c:order val="0"/>
          <c:dPt>
            <c:idx val="6"/>
            <c:explosion val="5"/>
          </c:dPt>
          <c:dLbls>
            <c:dLbl>
              <c:idx val="0"/>
              <c:layout>
                <c:manualLayout>
                  <c:x val="2.2018938809119449E-3"/>
                  <c:y val="2.0242344706911636E-2"/>
                </c:manualLayout>
              </c:layout>
              <c:showPercent val="1"/>
            </c:dLbl>
            <c:dLbl>
              <c:idx val="1"/>
              <c:layout>
                <c:manualLayout>
                  <c:x val="-6.1592300962379706E-3"/>
                  <c:y val="-2.8362642169728784E-2"/>
                </c:manualLayout>
              </c:layout>
              <c:showPercent val="1"/>
            </c:dLbl>
            <c:dLbl>
              <c:idx val="3"/>
              <c:layout>
                <c:manualLayout>
                  <c:x val="4.3479234213370389E-2"/>
                  <c:y val="-4.6355205599300085E-2"/>
                </c:manualLayout>
              </c:layout>
              <c:showPercent val="1"/>
            </c:dLbl>
            <c:dLbl>
              <c:idx val="4"/>
              <c:layout>
                <c:manualLayout>
                  <c:x val="3.2938989243991561E-3"/>
                  <c:y val="1.2816054243219598E-2"/>
                </c:manualLayout>
              </c:layout>
              <c:showPercent val="1"/>
            </c:dLbl>
            <c:dLbl>
              <c:idx val="5"/>
              <c:layout>
                <c:manualLayout>
                  <c:x val="4.2189027842107971E-3"/>
                  <c:y val="-2.0895888013998252E-2"/>
                </c:manualLayout>
              </c:layout>
              <c:showPercent val="1"/>
            </c:dLbl>
            <c:dLbl>
              <c:idx val="6"/>
              <c:layout>
                <c:manualLayout>
                  <c:x val="3.3706448458648551E-3"/>
                  <c:y val="9.5111548556430694E-3"/>
                </c:manualLayout>
              </c:layout>
              <c:showPercent val="1"/>
            </c:dLbl>
            <c:txPr>
              <a:bodyPr/>
              <a:lstStyle/>
              <a:p>
                <a:pPr>
                  <a:defRPr sz="2000"/>
                </a:pPr>
                <a:endParaRPr lang="en-US"/>
              </a:p>
            </c:txPr>
            <c:showPercent val="1"/>
          </c:dLbls>
          <c:cat>
            <c:strRef>
              <c:f>Sheet5!$A$6:$A$13</c:f>
              <c:strCache>
                <c:ptCount val="8"/>
                <c:pt idx="0">
                  <c:v> Uses Elbow Tape</c:v>
                </c:pt>
                <c:pt idx="1">
                  <c:v>Changes shows And dress </c:v>
                </c:pt>
                <c:pt idx="2">
                  <c:v>Restricted Entry</c:v>
                </c:pt>
                <c:pt idx="3">
                  <c:v>cleaning of labour Table </c:v>
                </c:pt>
                <c:pt idx="4">
                  <c:v>cleaning labour room Thrice </c:v>
                </c:pt>
                <c:pt idx="5">
                  <c:v>sterlization of equipments</c:v>
                </c:pt>
                <c:pt idx="6">
                  <c:v>fresh gloves for every PV</c:v>
                </c:pt>
                <c:pt idx="7">
                  <c:v>Safe Injection And Infusion Policy</c:v>
                </c:pt>
              </c:strCache>
            </c:strRef>
          </c:cat>
          <c:val>
            <c:numRef>
              <c:f>Sheet5!$B$6:$B$13</c:f>
              <c:numCache>
                <c:formatCode>General</c:formatCode>
                <c:ptCount val="8"/>
                <c:pt idx="0">
                  <c:v>10</c:v>
                </c:pt>
                <c:pt idx="1">
                  <c:v>5</c:v>
                </c:pt>
                <c:pt idx="2">
                  <c:v>2</c:v>
                </c:pt>
                <c:pt idx="3">
                  <c:v>20</c:v>
                </c:pt>
                <c:pt idx="4">
                  <c:v>12</c:v>
                </c:pt>
                <c:pt idx="5">
                  <c:v>3</c:v>
                </c:pt>
                <c:pt idx="6">
                  <c:v>9</c:v>
                </c:pt>
                <c:pt idx="7">
                  <c:v>1</c:v>
                </c:pt>
              </c:numCache>
            </c:numRef>
          </c:val>
        </c:ser>
        <c:dLbls>
          <c:showPercent val="1"/>
        </c:dLbls>
        <c:firstSliceAng val="0"/>
      </c:pieChart>
    </c:plotArea>
    <c:legend>
      <c:legendPos val="r"/>
      <c:layout>
        <c:manualLayout>
          <c:xMode val="edge"/>
          <c:yMode val="edge"/>
          <c:x val="0.6350375542679807"/>
          <c:y val="0.11705336832895891"/>
          <c:w val="0.33980521302761829"/>
          <c:h val="0.82966601049868771"/>
        </c:manualLayout>
      </c:layout>
      <c:txPr>
        <a:bodyPr/>
        <a:lstStyle/>
        <a:p>
          <a:pPr>
            <a:defRPr sz="1800"/>
          </a:pPr>
          <a:endParaRPr lang="en-US"/>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0.90625</cdr:x>
      <cdr:y>0.42014</cdr:y>
    </cdr:from>
    <cdr:to>
      <cdr:x>0.97292</cdr:x>
      <cdr:y>0.50694</cdr:y>
    </cdr:to>
    <cdr:sp macro="" textlink="">
      <cdr:nvSpPr>
        <cdr:cNvPr id="2" name="TextBox 1"/>
        <cdr:cNvSpPr txBox="1"/>
      </cdr:nvSpPr>
      <cdr:spPr>
        <a:xfrm xmlns:a="http://schemas.openxmlformats.org/drawingml/2006/main" rot="21188216">
          <a:off x="4143375" y="1152525"/>
          <a:ext cx="3048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5/3/2013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5562600"/>
            <a:ext cx="6400800" cy="914400"/>
          </a:xfrm>
        </p:spPr>
        <p:txBody>
          <a:bodyPr>
            <a:normAutofit lnSpcReduction="10000"/>
          </a:bodyPr>
          <a:lstStyle/>
          <a:p>
            <a:pPr algn="r"/>
            <a:r>
              <a:rPr lang="en-US" dirty="0" smtClean="0">
                <a:latin typeface="Times New Roman" pitchFamily="18" charset="0"/>
                <a:cs typeface="Times New Roman" pitchFamily="18" charset="0"/>
              </a:rPr>
              <a:t>Dr Shivangi Kaushik</a:t>
            </a:r>
          </a:p>
          <a:p>
            <a:pPr algn="r"/>
            <a:r>
              <a:rPr lang="en-US" dirty="0" smtClean="0">
                <a:latin typeface="Times New Roman" pitchFamily="18" charset="0"/>
                <a:cs typeface="Times New Roman" pitchFamily="18" charset="0"/>
              </a:rPr>
              <a:t>Pg/11/93</a:t>
            </a:r>
            <a:endParaRPr lang="en-IN" dirty="0">
              <a:latin typeface="Times New Roman" pitchFamily="18" charset="0"/>
              <a:cs typeface="Times New Roman" pitchFamily="18" charset="0"/>
            </a:endParaRPr>
          </a:p>
        </p:txBody>
      </p:sp>
      <p:sp>
        <p:nvSpPr>
          <p:cNvPr id="2" name="Title 1"/>
          <p:cNvSpPr>
            <a:spLocks noGrp="1"/>
          </p:cNvSpPr>
          <p:nvPr>
            <p:ph type="ctrTitle"/>
          </p:nvPr>
        </p:nvSpPr>
        <p:spPr>
          <a:xfrm>
            <a:off x="457200" y="1219200"/>
            <a:ext cx="8229600" cy="1604355"/>
          </a:xfrm>
        </p:spPr>
        <p:txBody>
          <a:bodyPr>
            <a:normAutofit fontScale="90000"/>
          </a:bodyPr>
          <a:lstStyle/>
          <a:p>
            <a:r>
              <a:rPr lang="en-IN" sz="1400" dirty="0" smtClean="0"/>
              <a:t>A</a:t>
            </a:r>
            <a:br>
              <a:rPr lang="en-IN" sz="1400" dirty="0" smtClean="0"/>
            </a:br>
            <a:r>
              <a:rPr lang="en-IN" sz="1400" dirty="0" smtClean="0"/>
              <a:t/>
            </a:r>
            <a:br>
              <a:rPr lang="en-IN" sz="1400" dirty="0" smtClean="0"/>
            </a:br>
            <a:r>
              <a:rPr lang="en-IN" sz="1400" dirty="0" smtClean="0"/>
              <a:t/>
            </a:r>
            <a:br>
              <a:rPr lang="en-IN" sz="1400" dirty="0" smtClean="0"/>
            </a:br>
            <a:r>
              <a:rPr lang="en-IN" sz="1400" dirty="0" smtClean="0"/>
              <a:t/>
            </a:r>
            <a:br>
              <a:rPr lang="en-IN" sz="1400" dirty="0" smtClean="0"/>
            </a:br>
            <a:r>
              <a:rPr lang="en-IN" sz="1400" dirty="0" smtClean="0"/>
              <a:t/>
            </a:r>
            <a:br>
              <a:rPr lang="en-IN" sz="1400" dirty="0" smtClean="0"/>
            </a:br>
            <a:r>
              <a:rPr lang="en-IN" sz="2700" dirty="0" smtClean="0">
                <a:latin typeface="Times New Roman" pitchFamily="18" charset="0"/>
                <a:cs typeface="Times New Roman" pitchFamily="18" charset="0"/>
              </a:rPr>
              <a:t>Assessment of </a:t>
            </a:r>
            <a:r>
              <a:rPr lang="en-IN" sz="2700" dirty="0" smtClean="0">
                <a:latin typeface="Times New Roman" pitchFamily="18" charset="0"/>
                <a:cs typeface="Times New Roman" pitchFamily="18" charset="0"/>
              </a:rPr>
              <a:t>WASH</a:t>
            </a:r>
            <a:r>
              <a:rPr lang="en-IN" sz="2700" dirty="0" smtClean="0">
                <a:latin typeface="Times New Roman" pitchFamily="18" charset="0"/>
                <a:cs typeface="Times New Roman" pitchFamily="18" charset="0"/>
              </a:rPr>
              <a:t> </a:t>
            </a:r>
            <a:r>
              <a:rPr lang="en-IN" sz="2700" dirty="0" smtClean="0">
                <a:latin typeface="Times New Roman" pitchFamily="18" charset="0"/>
                <a:cs typeface="Times New Roman" pitchFamily="18" charset="0"/>
              </a:rPr>
              <a:t>practise in the Maternity and O.T. unit of the LNJPN Sadar hospital while handling the newly delivered mothers and provide recommendations for improvement in WASH practise</a:t>
            </a:r>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latin typeface="Times New Roman" pitchFamily="18" charset="0"/>
                <a:cs typeface="Times New Roman" pitchFamily="18" charset="0"/>
              </a:rPr>
              <a:t>Showing sanitation and hygiene practise in the Institution </a:t>
            </a:r>
            <a:endParaRPr lang="en-IN"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Showing cleaning of Equipments</a:t>
            </a:r>
            <a:endParaRPr lang="en-IN" b="1" dirty="0">
              <a:latin typeface="Times New Roman" pitchFamily="18" charset="0"/>
              <a:cs typeface="Times New Roman" pitchFamily="18" charset="0"/>
            </a:endParaRPr>
          </a:p>
        </p:txBody>
      </p:sp>
      <p:pic>
        <p:nvPicPr>
          <p:cNvPr id="1026" name="Picture 2" descr="C:\Users\shivangi kaushik\Desktop\DSCN2678.JPG"/>
          <p:cNvPicPr>
            <a:picLocks noGrp="1" noChangeAspect="1" noChangeArrowheads="1"/>
          </p:cNvPicPr>
          <p:nvPr>
            <p:ph sz="quarter" idx="1"/>
          </p:nvPr>
        </p:nvPicPr>
        <p:blipFill>
          <a:blip r:embed="rId2" cstate="print"/>
          <a:srcRect/>
          <a:stretch>
            <a:fillRect/>
          </a:stretch>
        </p:blipFill>
        <p:spPr bwMode="auto">
          <a:xfrm>
            <a:off x="1752600" y="1447800"/>
            <a:ext cx="60960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ivangi kaushik\Desktop\DSCN2670.JPG"/>
          <p:cNvPicPr>
            <a:picLocks noGrp="1" noChangeAspect="1" noChangeArrowheads="1"/>
          </p:cNvPicPr>
          <p:nvPr>
            <p:ph sz="quarter" idx="1"/>
          </p:nvPr>
        </p:nvPicPr>
        <p:blipFill>
          <a:blip r:embed="rId2" cstate="print"/>
          <a:srcRect/>
          <a:stretch>
            <a:fillRect/>
          </a:stretch>
        </p:blipFill>
        <p:spPr bwMode="auto">
          <a:xfrm>
            <a:off x="304800" y="227308"/>
            <a:ext cx="4191000" cy="3125492"/>
          </a:xfrm>
          <a:prstGeom prst="rect">
            <a:avLst/>
          </a:prstGeom>
          <a:noFill/>
        </p:spPr>
      </p:pic>
      <p:pic>
        <p:nvPicPr>
          <p:cNvPr id="2054" name="Picture 6" descr="C:\Users\shivangi kaushik\Desktop\DSCN2671.JPG"/>
          <p:cNvPicPr>
            <a:picLocks noChangeAspect="1" noChangeArrowheads="1"/>
          </p:cNvPicPr>
          <p:nvPr/>
        </p:nvPicPr>
        <p:blipFill>
          <a:blip r:embed="rId3" cstate="print"/>
          <a:srcRect/>
          <a:stretch>
            <a:fillRect/>
          </a:stretch>
        </p:blipFill>
        <p:spPr bwMode="auto">
          <a:xfrm>
            <a:off x="4747590" y="3352800"/>
            <a:ext cx="3863009" cy="3352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ivangi kaushik\Desktop\DSCN2677.JPG"/>
          <p:cNvPicPr>
            <a:picLocks noGrp="1" noChangeAspect="1" noChangeArrowheads="1"/>
          </p:cNvPicPr>
          <p:nvPr>
            <p:ph sz="quarter" idx="1"/>
          </p:nvPr>
        </p:nvPicPr>
        <p:blipFill>
          <a:blip r:embed="rId2" cstate="print"/>
          <a:srcRect/>
          <a:stretch>
            <a:fillRect/>
          </a:stretch>
        </p:blipFill>
        <p:spPr bwMode="auto">
          <a:xfrm>
            <a:off x="228600" y="228600"/>
            <a:ext cx="3810000" cy="3200400"/>
          </a:xfrm>
          <a:prstGeom prst="rect">
            <a:avLst/>
          </a:prstGeom>
          <a:noFill/>
        </p:spPr>
      </p:pic>
      <p:pic>
        <p:nvPicPr>
          <p:cNvPr id="3075" name="Picture 3" descr="E:\DCIM\100MSDCF\DSC06831.jpg"/>
          <p:cNvPicPr>
            <a:picLocks noChangeAspect="1" noChangeArrowheads="1"/>
          </p:cNvPicPr>
          <p:nvPr/>
        </p:nvPicPr>
        <p:blipFill>
          <a:blip r:embed="rId3" cstate="print"/>
          <a:srcRect/>
          <a:stretch>
            <a:fillRect/>
          </a:stretch>
        </p:blipFill>
        <p:spPr bwMode="auto">
          <a:xfrm>
            <a:off x="4191000" y="2971800"/>
            <a:ext cx="4648200" cy="342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CIM\100MSDCF\DSC06830.jpg"/>
          <p:cNvPicPr>
            <a:picLocks noGrp="1" noChangeAspect="1" noChangeArrowheads="1"/>
          </p:cNvPicPr>
          <p:nvPr>
            <p:ph sz="quarter" idx="1"/>
          </p:nvPr>
        </p:nvPicPr>
        <p:blipFill>
          <a:blip r:embed="rId2" cstate="print"/>
          <a:srcRect/>
          <a:stretch>
            <a:fillRect/>
          </a:stretch>
        </p:blipFill>
        <p:spPr bwMode="auto">
          <a:xfrm>
            <a:off x="457200" y="533400"/>
            <a:ext cx="3886200" cy="3332136"/>
          </a:xfrm>
          <a:prstGeom prst="rect">
            <a:avLst/>
          </a:prstGeom>
          <a:noFill/>
        </p:spPr>
      </p:pic>
      <p:pic>
        <p:nvPicPr>
          <p:cNvPr id="4099" name="Picture 3" descr="C:\Users\shivangi kaushik\Desktop\DSCN2675.JPG"/>
          <p:cNvPicPr>
            <a:picLocks noChangeAspect="1" noChangeArrowheads="1"/>
          </p:cNvPicPr>
          <p:nvPr/>
        </p:nvPicPr>
        <p:blipFill>
          <a:blip r:embed="rId3" cstate="print"/>
          <a:srcRect/>
          <a:stretch>
            <a:fillRect/>
          </a:stretch>
        </p:blipFill>
        <p:spPr bwMode="auto">
          <a:xfrm>
            <a:off x="4419600" y="2895600"/>
            <a:ext cx="4419600" cy="3733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Assessment of WASH as per Checklist</a:t>
            </a:r>
            <a:endParaRPr lang="en-I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latin typeface="Times New Roman" pitchFamily="18" charset="0"/>
                <a:cs typeface="Times New Roman" pitchFamily="18" charset="0"/>
              </a:rPr>
              <a:t>Indicators showing hygiene practise by staff </a:t>
            </a:r>
            <a:endParaRPr lang="en-I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 Conclusion and Recommendations</a:t>
            </a: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IN" dirty="0" smtClean="0"/>
              <a:t>The past studies suggests that access to water and sanitation independently contribute to child and maternal mortality outcomes. If the world is to seriously address the Millennium Development Goals of reducing child and maternal mortality, then improved water and sanitation accesses are key strategies. </a:t>
            </a:r>
          </a:p>
          <a:p>
            <a:r>
              <a:rPr lang="en-IN" dirty="0" smtClean="0"/>
              <a:t>This study has also came out with that the WASH is poorly compromised. Despite of all the facilities and arrangements the beneficiaries are not getting safe water for hygiene and drinking. Rather they are taking infection in some or the other way.</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We should focus on providing better facilities to the patients by planning the polices focusing on WASH. To avoid infection we should provide the patients with portable drinking water and continuous water supply in the wash rooms and labour room. </a:t>
            </a:r>
          </a:p>
          <a:p>
            <a:r>
              <a:rPr lang="en-IN" dirty="0" smtClean="0"/>
              <a:t>We should timely conduct these assessments in the institution to provide better hygienic conditions to the mother and child who are more prone to water born diseases. The beneficiaries  need to be educated and counselled regarding WASH.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To monitor and motivate the staff with respect to WASH we should prepare schedules and policy to evaluate them on regular basis and conduct competition between the staff as a best performer of the month.  </a:t>
            </a:r>
          </a:p>
          <a:p>
            <a:pPr>
              <a:buNone/>
            </a:pPr>
            <a:r>
              <a:rPr lang="en-IN" dirty="0" smtClean="0"/>
              <a:t> 	</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normAutofit/>
          </a:bodyPr>
          <a:lstStyle/>
          <a:p>
            <a:r>
              <a:rPr lang="en-US" sz="3600" b="1" dirty="0" smtClean="0">
                <a:latin typeface="Times New Roman" pitchFamily="18" charset="0"/>
                <a:cs typeface="Times New Roman" pitchFamily="18" charset="0"/>
              </a:rPr>
              <a:t>Introduction</a:t>
            </a:r>
            <a:r>
              <a:rPr lang="en-US" sz="2400" b="1" dirty="0" smtClean="0">
                <a:latin typeface="Times New Roman" pitchFamily="18" charset="0"/>
                <a:cs typeface="Times New Roman" pitchFamily="18" charset="0"/>
              </a:rPr>
              <a:t> </a:t>
            </a:r>
            <a:endParaRPr lang="en-IN"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447800"/>
            <a:ext cx="8305800" cy="4876800"/>
          </a:xfrm>
        </p:spPr>
        <p:txBody>
          <a:bodyPr>
            <a:noAutofit/>
          </a:bodyPr>
          <a:lstStyle/>
          <a:p>
            <a:r>
              <a:rPr lang="en-IN" sz="2000" dirty="0" smtClean="0">
                <a:latin typeface="Arial" pitchFamily="34" charset="0"/>
                <a:cs typeface="Arial" pitchFamily="34" charset="0"/>
              </a:rPr>
              <a:t>Safe water is one of the prime and essential need of the public health especially in developing countries. A WHO reports states that 10 percent of the global disease burden could be prevented by improving the water , sanitation , hygiene and water resources management.</a:t>
            </a:r>
            <a:r>
              <a:rPr lang="en-IN" sz="2000" i="1" dirty="0" smtClean="0">
                <a:latin typeface="Arial" pitchFamily="34" charset="0"/>
                <a:cs typeface="Arial" pitchFamily="34" charset="0"/>
              </a:rPr>
              <a:t>1</a:t>
            </a:r>
          </a:p>
          <a:p>
            <a:pPr>
              <a:buNone/>
            </a:pPr>
            <a:endParaRPr lang="en-IN" sz="2000" dirty="0" smtClean="0">
              <a:latin typeface="Arial" pitchFamily="34" charset="0"/>
              <a:cs typeface="Arial" pitchFamily="34" charset="0"/>
            </a:endParaRPr>
          </a:p>
          <a:p>
            <a:r>
              <a:rPr lang="en-IN" sz="2000" dirty="0" smtClean="0">
                <a:latin typeface="Arial" pitchFamily="34" charset="0"/>
                <a:cs typeface="Arial" pitchFamily="34" charset="0"/>
              </a:rPr>
              <a:t>Add on to this ; Water scarcity leads to adverse health outcomes especially in the slums and village i.e. multiple studies of urban slums in Africa and South Asia have found Diarrehea to be one of the top two causes of morbidity and mortality for children under five.</a:t>
            </a:r>
            <a:r>
              <a:rPr lang="en-IN" sz="2000" i="1" dirty="0" smtClean="0">
                <a:latin typeface="Arial" pitchFamily="34" charset="0"/>
                <a:cs typeface="Arial" pitchFamily="34" charset="0"/>
              </a:rPr>
              <a:t>2</a:t>
            </a:r>
          </a:p>
          <a:p>
            <a:endParaRPr lang="en-US" sz="2000" i="1" dirty="0" smtClean="0">
              <a:latin typeface="Arial" pitchFamily="34" charset="0"/>
              <a:cs typeface="Arial" pitchFamily="34" charset="0"/>
            </a:endParaRPr>
          </a:p>
          <a:p>
            <a:r>
              <a:rPr lang="en-IN" sz="2000" dirty="0" smtClean="0">
                <a:latin typeface="Arial" pitchFamily="34" charset="0"/>
                <a:cs typeface="Arial" pitchFamily="34" charset="0"/>
              </a:rPr>
              <a:t>In India, approximately 72.7 per cent of the rural population does not use any method of water disinfection and 74 per cent have no sanitary toilets</a:t>
            </a:r>
            <a:r>
              <a:rPr lang="en-IN" sz="2000" baseline="30000" dirty="0" smtClean="0">
                <a:latin typeface="Arial" pitchFamily="34" charset="0"/>
                <a:cs typeface="Arial" pitchFamily="34" charset="0"/>
              </a:rPr>
              <a:t>. </a:t>
            </a:r>
            <a:r>
              <a:rPr lang="en-IN" sz="2000" i="1" baseline="30000" dirty="0" smtClean="0">
                <a:latin typeface="Arial" pitchFamily="34" charset="0"/>
                <a:cs typeface="Arial" pitchFamily="34" charset="0"/>
              </a:rPr>
              <a:t>3</a:t>
            </a:r>
            <a:endParaRPr lang="en-IN" sz="2000" baseline="30000" dirty="0" smtClean="0">
              <a:latin typeface="Arial" pitchFamily="34" charset="0"/>
              <a:cs typeface="Arial" pitchFamily="34" charset="0"/>
            </a:endParaRPr>
          </a:p>
          <a:p>
            <a:pPr>
              <a:buNone/>
            </a:pPr>
            <a:endParaRPr lang="en-IN" sz="1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References  </a:t>
            </a: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buNone/>
            </a:pPr>
            <a:r>
              <a:rPr lang="en-IN" b="1" dirty="0" smtClean="0"/>
              <a:t> 1</a:t>
            </a:r>
            <a:r>
              <a:rPr lang="en-IN" sz="1800" b="1"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Prüss-Üstün</a:t>
            </a:r>
            <a:r>
              <a:rPr lang="en-IN" sz="1800" dirty="0" smtClean="0">
                <a:latin typeface="Times New Roman" pitchFamily="18" charset="0"/>
                <a:cs typeface="Times New Roman" pitchFamily="18" charset="0"/>
              </a:rPr>
              <a:t> A, </a:t>
            </a:r>
            <a:r>
              <a:rPr lang="en-IN" sz="1800" dirty="0" err="1" smtClean="0">
                <a:latin typeface="Times New Roman" pitchFamily="18" charset="0"/>
                <a:cs typeface="Times New Roman" pitchFamily="18" charset="0"/>
              </a:rPr>
              <a:t>Bos</a:t>
            </a:r>
            <a:r>
              <a:rPr lang="en-IN" sz="1800" dirty="0" smtClean="0">
                <a:latin typeface="Times New Roman" pitchFamily="18" charset="0"/>
                <a:cs typeface="Times New Roman" pitchFamily="18" charset="0"/>
              </a:rPr>
              <a:t> R, Gore F, Bartram J. Safer water, better health: costs, benefits and sustainability of interventions to protect and promote </a:t>
            </a:r>
            <a:r>
              <a:rPr lang="en-IN" sz="1800" dirty="0" err="1" smtClean="0">
                <a:latin typeface="Times New Roman" pitchFamily="18" charset="0"/>
                <a:cs typeface="Times New Roman" pitchFamily="18" charset="0"/>
              </a:rPr>
              <a:t>health.Geneva</a:t>
            </a:r>
            <a:r>
              <a:rPr lang="en-IN" sz="1800" dirty="0" smtClean="0">
                <a:latin typeface="Times New Roman" pitchFamily="18" charset="0"/>
                <a:cs typeface="Times New Roman" pitchFamily="18" charset="0"/>
              </a:rPr>
              <a:t> : World Health Organization ; 2008 ; 60p.</a:t>
            </a:r>
          </a:p>
          <a:p>
            <a:pPr>
              <a:buNone/>
            </a:pPr>
            <a:endParaRPr lang="en-IN" sz="1800" dirty="0" smtClean="0">
              <a:latin typeface="Times New Roman" pitchFamily="18" charset="0"/>
              <a:cs typeface="Times New Roman" pitchFamily="18" charset="0"/>
            </a:endParaRPr>
          </a:p>
          <a:p>
            <a:pPr>
              <a:buNone/>
            </a:pPr>
            <a:r>
              <a:rPr lang="en-IN" sz="1800" b="1" dirty="0" smtClean="0">
                <a:latin typeface="Times New Roman" pitchFamily="18" charset="0"/>
                <a:cs typeface="Times New Roman" pitchFamily="18" charset="0"/>
              </a:rPr>
              <a:t>2.</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Subbaraman</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Ramnath</a:t>
            </a:r>
            <a:r>
              <a:rPr lang="en-IN" sz="1800" dirty="0" smtClean="0">
                <a:latin typeface="Times New Roman" pitchFamily="18" charset="0"/>
                <a:cs typeface="Times New Roman" pitchFamily="18" charset="0"/>
              </a:rPr>
              <a:t> , </a:t>
            </a:r>
            <a:r>
              <a:rPr lang="en-IN" sz="1800" dirty="0" err="1" smtClean="0">
                <a:latin typeface="Times New Roman" pitchFamily="18" charset="0"/>
                <a:cs typeface="Times New Roman" pitchFamily="18" charset="0"/>
              </a:rPr>
              <a:t>Shitole</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Shrutika</a:t>
            </a:r>
            <a:r>
              <a:rPr lang="en-IN" sz="1800" dirty="0" smtClean="0">
                <a:latin typeface="Times New Roman" pitchFamily="18" charset="0"/>
                <a:cs typeface="Times New Roman" pitchFamily="18" charset="0"/>
              </a:rPr>
              <a:t> , </a:t>
            </a:r>
            <a:r>
              <a:rPr lang="en-IN" sz="1800" dirty="0" err="1" smtClean="0">
                <a:latin typeface="Times New Roman" pitchFamily="18" charset="0"/>
                <a:cs typeface="Times New Roman" pitchFamily="18" charset="0"/>
              </a:rPr>
              <a:t>Shitole</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Tejal</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Sawant</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Kiran</a:t>
            </a:r>
            <a:r>
              <a:rPr lang="en-IN" sz="1800" dirty="0" smtClean="0">
                <a:latin typeface="Times New Roman" pitchFamily="18" charset="0"/>
                <a:cs typeface="Times New Roman" pitchFamily="18" charset="0"/>
              </a:rPr>
              <a:t> , O’Brien Jennifer, Bloom David E , </a:t>
            </a:r>
            <a:r>
              <a:rPr lang="en-IN" sz="1800" dirty="0" err="1" smtClean="0">
                <a:latin typeface="Times New Roman" pitchFamily="18" charset="0"/>
                <a:cs typeface="Times New Roman" pitchFamily="18" charset="0"/>
              </a:rPr>
              <a:t>Deshmukh</a:t>
            </a:r>
            <a:r>
              <a:rPr lang="en-IN" sz="1800" dirty="0" smtClean="0">
                <a:latin typeface="Times New Roman" pitchFamily="18" charset="0"/>
                <a:cs typeface="Times New Roman" pitchFamily="18" charset="0"/>
              </a:rPr>
              <a:t> Anita </a:t>
            </a:r>
            <a:r>
              <a:rPr lang="en-IN" sz="1800" dirty="0" err="1" smtClean="0">
                <a:latin typeface="Times New Roman" pitchFamily="18" charset="0"/>
                <a:cs typeface="Times New Roman" pitchFamily="18" charset="0"/>
              </a:rPr>
              <a:t>Patil</a:t>
            </a:r>
            <a:r>
              <a:rPr lang="en-IN" sz="1800" dirty="0" smtClean="0">
                <a:latin typeface="Times New Roman" pitchFamily="18" charset="0"/>
                <a:cs typeface="Times New Roman" pitchFamily="18" charset="0"/>
              </a:rPr>
              <a:t>.  The social ecology of water in a Mumbai </a:t>
            </a:r>
            <a:r>
              <a:rPr lang="en-IN" sz="1800" dirty="0" err="1" smtClean="0">
                <a:latin typeface="Times New Roman" pitchFamily="18" charset="0"/>
                <a:cs typeface="Times New Roman" pitchFamily="18" charset="0"/>
              </a:rPr>
              <a:t>slum:failures</a:t>
            </a:r>
            <a:r>
              <a:rPr lang="en-IN" sz="1800" dirty="0" smtClean="0">
                <a:latin typeface="Times New Roman" pitchFamily="18" charset="0"/>
                <a:cs typeface="Times New Roman" pitchFamily="18" charset="0"/>
              </a:rPr>
              <a:t> in water quality, quantity, and reliability. BMC Public Health 2013 </a:t>
            </a:r>
            <a:r>
              <a:rPr lang="en-IN" sz="1800" dirty="0" err="1" smtClean="0">
                <a:latin typeface="Times New Roman" pitchFamily="18" charset="0"/>
                <a:cs typeface="Times New Roman" pitchFamily="18" charset="0"/>
              </a:rPr>
              <a:t>feb</a:t>
            </a:r>
            <a:r>
              <a:rPr lang="en-IN" sz="1800" dirty="0" smtClean="0">
                <a:latin typeface="Times New Roman" pitchFamily="18" charset="0"/>
                <a:cs typeface="Times New Roman" pitchFamily="18" charset="0"/>
              </a:rPr>
              <a:t> 26 ; 13:173</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3. </a:t>
            </a:r>
            <a:r>
              <a:rPr lang="en-IN" sz="1800" dirty="0" err="1" smtClean="0">
                <a:latin typeface="Times New Roman" pitchFamily="18" charset="0"/>
                <a:cs typeface="Times New Roman" pitchFamily="18" charset="0"/>
              </a:rPr>
              <a:t>Gopal</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Srila</a:t>
            </a:r>
            <a:r>
              <a:rPr lang="en-IN" sz="1800" dirty="0" smtClean="0">
                <a:latin typeface="Times New Roman" pitchFamily="18" charset="0"/>
                <a:cs typeface="Times New Roman" pitchFamily="18" charset="0"/>
              </a:rPr>
              <a:t> , </a:t>
            </a:r>
            <a:r>
              <a:rPr lang="en-IN" sz="1800" dirty="0" err="1" smtClean="0">
                <a:latin typeface="Times New Roman" pitchFamily="18" charset="0"/>
                <a:cs typeface="Times New Roman" pitchFamily="18" charset="0"/>
              </a:rPr>
              <a:t>Sarkar</a:t>
            </a:r>
            <a:r>
              <a:rPr lang="en-IN" sz="1800" dirty="0" smtClean="0">
                <a:latin typeface="Times New Roman" pitchFamily="18" charset="0"/>
                <a:cs typeface="Times New Roman" pitchFamily="18" charset="0"/>
              </a:rPr>
              <a:t> Rajiv , Banda </a:t>
            </a:r>
            <a:r>
              <a:rPr lang="en-IN" sz="1800" dirty="0" err="1" smtClean="0">
                <a:latin typeface="Times New Roman" pitchFamily="18" charset="0"/>
                <a:cs typeface="Times New Roman" pitchFamily="18" charset="0"/>
              </a:rPr>
              <a:t>Kalyan</a:t>
            </a:r>
            <a:r>
              <a:rPr lang="en-IN" sz="1800" dirty="0" smtClean="0">
                <a:latin typeface="Times New Roman" pitchFamily="18" charset="0"/>
                <a:cs typeface="Times New Roman" pitchFamily="18" charset="0"/>
              </a:rPr>
              <a:t> , </a:t>
            </a:r>
            <a:r>
              <a:rPr lang="en-IN" sz="1800" dirty="0" err="1" smtClean="0">
                <a:latin typeface="Times New Roman" pitchFamily="18" charset="0"/>
                <a:cs typeface="Times New Roman" pitchFamily="18" charset="0"/>
              </a:rPr>
              <a:t>Govindarajan</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Jeyanthi</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Harijan</a:t>
            </a:r>
            <a:r>
              <a:rPr lang="en-IN" sz="1800" dirty="0" smtClean="0">
                <a:latin typeface="Times New Roman" pitchFamily="18" charset="0"/>
                <a:cs typeface="Times New Roman" pitchFamily="18" charset="0"/>
              </a:rPr>
              <a:t> B.B., </a:t>
            </a:r>
            <a:r>
              <a:rPr lang="en-IN" sz="1800" dirty="0" err="1" smtClean="0">
                <a:latin typeface="Times New Roman" pitchFamily="18" charset="0"/>
                <a:cs typeface="Times New Roman" pitchFamily="18" charset="0"/>
              </a:rPr>
              <a:t>Jeyakumar</a:t>
            </a:r>
            <a:r>
              <a:rPr lang="en-IN" sz="1800" dirty="0" smtClean="0">
                <a:latin typeface="Times New Roman" pitchFamily="18" charset="0"/>
                <a:cs typeface="Times New Roman" pitchFamily="18" charset="0"/>
              </a:rPr>
              <a:t> M.B.  , </a:t>
            </a:r>
            <a:r>
              <a:rPr lang="en-IN" sz="1800" dirty="0" err="1" smtClean="0">
                <a:latin typeface="Times New Roman" pitchFamily="18" charset="0"/>
                <a:cs typeface="Times New Roman" pitchFamily="18" charset="0"/>
              </a:rPr>
              <a:t>Sadanala</a:t>
            </a:r>
            <a:r>
              <a:rPr lang="en-IN" sz="1800" dirty="0" smtClean="0">
                <a:latin typeface="Times New Roman" pitchFamily="18" charset="0"/>
                <a:cs typeface="Times New Roman" pitchFamily="18" charset="0"/>
              </a:rPr>
              <a:t> M.E Philip Mitta. , Selwyn </a:t>
            </a:r>
            <a:r>
              <a:rPr lang="en-IN" sz="1800" dirty="0" err="1" smtClean="0">
                <a:latin typeface="Times New Roman" pitchFamily="18" charset="0"/>
                <a:cs typeface="Times New Roman" pitchFamily="18" charset="0"/>
              </a:rPr>
              <a:t>Tryphena</a:t>
            </a:r>
            <a:r>
              <a:rPr lang="en-IN" sz="1800" dirty="0" smtClean="0">
                <a:latin typeface="Times New Roman" pitchFamily="18" charset="0"/>
                <a:cs typeface="Times New Roman" pitchFamily="18" charset="0"/>
              </a:rPr>
              <a:t> , Suresh C.R.  , Thomas V.A., </a:t>
            </a:r>
            <a:r>
              <a:rPr lang="en-IN" sz="1800" dirty="0" err="1" smtClean="0">
                <a:latin typeface="Times New Roman" pitchFamily="18" charset="0"/>
                <a:cs typeface="Times New Roman" pitchFamily="18" charset="0"/>
              </a:rPr>
              <a:t>Devadason</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Pethuru</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KumarDavid</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Selvapandian</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Ranjit</a:t>
            </a:r>
            <a:r>
              <a:rPr lang="en-IN" sz="1800" dirty="0" smtClean="0">
                <a:latin typeface="Times New Roman" pitchFamily="18" charset="0"/>
                <a:cs typeface="Times New Roman" pitchFamily="18" charset="0"/>
              </a:rPr>
              <a:t> , Kang </a:t>
            </a:r>
            <a:r>
              <a:rPr lang="en-IN" sz="1800" dirty="0" err="1" smtClean="0">
                <a:latin typeface="Times New Roman" pitchFamily="18" charset="0"/>
                <a:cs typeface="Times New Roman" pitchFamily="18" charset="0"/>
              </a:rPr>
              <a:t>Gagandeep</a:t>
            </a:r>
            <a:r>
              <a:rPr lang="en-IN" sz="1800" dirty="0" smtClean="0">
                <a:latin typeface="Times New Roman" pitchFamily="18" charset="0"/>
                <a:cs typeface="Times New Roman" pitchFamily="18" charset="0"/>
              </a:rPr>
              <a:t> , </a:t>
            </a:r>
            <a:r>
              <a:rPr lang="en-IN" sz="1800" dirty="0" err="1" smtClean="0">
                <a:latin typeface="Times New Roman" pitchFamily="18" charset="0"/>
                <a:cs typeface="Times New Roman" pitchFamily="18" charset="0"/>
              </a:rPr>
              <a:t>Balraj</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Vinohar</a:t>
            </a:r>
            <a:r>
              <a:rPr lang="en-IN" sz="1800" dirty="0" smtClean="0">
                <a:latin typeface="Times New Roman" pitchFamily="18" charset="0"/>
                <a:cs typeface="Times New Roman" pitchFamily="18" charset="0"/>
              </a:rPr>
              <a:t>.  Study of water supply &amp; sanitation practices in India using geographic information systems: Some design &amp; other considerations in a village setting. Indian J Med Res, March 2009,(129) : 233-241</a:t>
            </a:r>
          </a:p>
          <a:p>
            <a:pPr>
              <a:buNone/>
            </a:pPr>
            <a:endParaRPr lang="en-IN" dirty="0" smtClean="0"/>
          </a:p>
          <a:p>
            <a:pPr>
              <a:buNone/>
            </a:pP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buNone/>
            </a:pPr>
            <a:endParaRPr lang="en-IN" sz="1900" dirty="0" smtClean="0">
              <a:latin typeface="Times New Roman" pitchFamily="18" charset="0"/>
              <a:cs typeface="Times New Roman" pitchFamily="18" charset="0"/>
            </a:endParaRPr>
          </a:p>
          <a:p>
            <a:pPr>
              <a:buNone/>
            </a:pPr>
            <a:r>
              <a:rPr lang="en-IN" sz="1900" b="1" dirty="0" smtClean="0">
                <a:latin typeface="Times New Roman" pitchFamily="18" charset="0"/>
                <a:cs typeface="Times New Roman" pitchFamily="18" charset="0"/>
              </a:rPr>
              <a:t>4</a:t>
            </a:r>
            <a:r>
              <a:rPr lang="en-IN" sz="1900" dirty="0" smtClean="0">
                <a:latin typeface="Times New Roman" pitchFamily="18" charset="0"/>
                <a:cs typeface="Times New Roman" pitchFamily="18" charset="0"/>
              </a:rPr>
              <a:t>. World Health Organization and United Nations Children’s Fund Joint Monitoring Programme for Water Supply and Sanitation(JMP). Progress on Drinking Water and Sanitation: Special Focus on Sanitation. UNICEF, New York and WHO, Geneva; 2008; 58p</a:t>
            </a:r>
            <a:endParaRPr lang="en-IN" sz="19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buNone/>
            </a:pPr>
            <a:r>
              <a:rPr lang="en-US" sz="8800" b="1" dirty="0" smtClean="0">
                <a:latin typeface="Times New Roman" pitchFamily="18" charset="0"/>
                <a:cs typeface="Times New Roman" pitchFamily="18" charset="0"/>
              </a:rPr>
              <a:t>   </a:t>
            </a:r>
          </a:p>
          <a:p>
            <a:pPr>
              <a:buNone/>
            </a:pPr>
            <a:r>
              <a:rPr lang="en-US" sz="8800" b="1" dirty="0" smtClean="0">
                <a:latin typeface="Times New Roman" pitchFamily="18" charset="0"/>
                <a:cs typeface="Times New Roman" pitchFamily="18" charset="0"/>
              </a:rPr>
              <a:t>     Thank You </a:t>
            </a:r>
            <a:endParaRPr lang="en-IN" sz="88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sz="2400" dirty="0" smtClean="0">
                <a:latin typeface="Times New Roman" pitchFamily="18" charset="0"/>
                <a:cs typeface="Times New Roman" pitchFamily="18" charset="0"/>
              </a:rPr>
              <a:t>If we talk about progress to achieve the MDG target then at the current rate, the world will miss the MDG sanitation target by over 700 million people. To meet the target, at least 173 million people on average per year will need to begin using improved sanitation facilities. As per WHO report More than 2.5 billion people do not use an improved sanitation facility; almost 1.8 billion of them are in </a:t>
            </a:r>
            <a:r>
              <a:rPr lang="en-IN" sz="2400" dirty="0" smtClean="0">
                <a:latin typeface="Times New Roman" pitchFamily="18" charset="0"/>
                <a:cs typeface="Times New Roman" pitchFamily="18" charset="0"/>
              </a:rPr>
              <a:t>Asia.4</a:t>
            </a:r>
            <a:endParaRPr lang="en-IN"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Rationale of the Study</a:t>
            </a:r>
            <a:r>
              <a:rPr lang="en-US" sz="2400" b="1" dirty="0" smtClean="0"/>
              <a:t/>
            </a:r>
            <a:br>
              <a:rPr lang="en-US" sz="2400" b="1" dirty="0" smtClean="0"/>
            </a:br>
            <a:endParaRPr lang="en-IN" sz="2400" dirty="0"/>
          </a:p>
        </p:txBody>
      </p:sp>
      <p:sp>
        <p:nvSpPr>
          <p:cNvPr id="3" name="Content Placeholder 2"/>
          <p:cNvSpPr>
            <a:spLocks noGrp="1"/>
          </p:cNvSpPr>
          <p:nvPr>
            <p:ph sz="quarter" idx="1"/>
          </p:nvPr>
        </p:nvSpPr>
        <p:spPr/>
        <p:txBody>
          <a:bodyPr>
            <a:normAutofit/>
          </a:bodyPr>
          <a:lstStyle/>
          <a:p>
            <a:pPr>
              <a:buNone/>
            </a:pPr>
            <a:r>
              <a:rPr lang="en-IN" dirty="0" smtClean="0"/>
              <a:t>    </a:t>
            </a:r>
            <a:r>
              <a:rPr lang="en-IN" sz="2000" dirty="0" smtClean="0">
                <a:latin typeface="Times New Roman" pitchFamily="18" charset="0"/>
                <a:cs typeface="Times New Roman" pitchFamily="18" charset="0"/>
              </a:rPr>
              <a:t>This study  is done to assess  the WASH practise in the Maternity and O.T. unit of the hospital while handling the mothers. As this group of population is more vulnerable to infectious diseases constant in the country. So Through this study we could be able to know :</a:t>
            </a:r>
          </a:p>
          <a:p>
            <a:pPr lvl="0"/>
            <a:r>
              <a:rPr lang="en-IN" sz="2000" dirty="0" smtClean="0">
                <a:latin typeface="Times New Roman" pitchFamily="18" charset="0"/>
                <a:cs typeface="Times New Roman" pitchFamily="18" charset="0"/>
              </a:rPr>
              <a:t>The reasons of un-availability of safe drinking water, sanitation and hygiene,</a:t>
            </a:r>
          </a:p>
          <a:p>
            <a:pPr lvl="0"/>
            <a:r>
              <a:rPr lang="en-IN" sz="2000" dirty="0" smtClean="0">
                <a:latin typeface="Times New Roman" pitchFamily="18" charset="0"/>
                <a:cs typeface="Times New Roman" pitchFamily="18" charset="0"/>
              </a:rPr>
              <a:t>Knowledge and practises by staff with reference to WASH,</a:t>
            </a:r>
          </a:p>
          <a:p>
            <a:pPr lvl="0"/>
            <a:r>
              <a:rPr lang="en-IN" sz="2000" dirty="0" smtClean="0">
                <a:latin typeface="Times New Roman" pitchFamily="18" charset="0"/>
                <a:cs typeface="Times New Roman" pitchFamily="18" charset="0"/>
              </a:rPr>
              <a:t>Awareness regarding SAFE wash practise among mothers.</a:t>
            </a:r>
          </a:p>
          <a:p>
            <a:r>
              <a:rPr lang="en-IN" sz="2000" dirty="0" smtClean="0">
                <a:latin typeface="Times New Roman" pitchFamily="18" charset="0"/>
                <a:cs typeface="Times New Roman" pitchFamily="18" charset="0"/>
              </a:rPr>
              <a:t>So that in the future this study can help us to provide adequate data and information to know where our government is lacking and why there is still so many gaps persist after so many policies and financial assistance.</a:t>
            </a:r>
          </a:p>
          <a:p>
            <a:pPr>
              <a:buNone/>
            </a:pPr>
            <a:endParaRPr lang="en-IN"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Objectives </a:t>
            </a:r>
            <a:endParaRPr lang="en-IN" sz="36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IN" dirty="0" smtClean="0"/>
              <a:t>    </a:t>
            </a:r>
            <a:r>
              <a:rPr lang="en-IN" sz="2000" dirty="0" smtClean="0">
                <a:latin typeface="Times New Roman" pitchFamily="18" charset="0"/>
                <a:cs typeface="Times New Roman" pitchFamily="18" charset="0"/>
              </a:rPr>
              <a:t>The present study is   undertaken to assess the WASH practise in the Maternity and O.T. unit of the hospital while handling the mothers. </a:t>
            </a:r>
          </a:p>
          <a:p>
            <a:pPr>
              <a:buNone/>
            </a:pPr>
            <a:r>
              <a:rPr lang="en-IN" sz="2000" b="1" dirty="0" smtClean="0">
                <a:latin typeface="Times New Roman" pitchFamily="18" charset="0"/>
                <a:cs typeface="Times New Roman" pitchFamily="18" charset="0"/>
              </a:rPr>
              <a:t>     The specific objectives of the study are as follows: </a:t>
            </a:r>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a) To monitor the quantity of water.</a:t>
            </a:r>
          </a:p>
          <a:p>
            <a:r>
              <a:rPr lang="en-IN" sz="2000" dirty="0" smtClean="0">
                <a:latin typeface="Times New Roman" pitchFamily="18" charset="0"/>
                <a:cs typeface="Times New Roman" pitchFamily="18" charset="0"/>
              </a:rPr>
              <a:t>b) To assess the Infection control, Hand washing and hygiene practise by the staff and mothers.</a:t>
            </a:r>
          </a:p>
          <a:p>
            <a:r>
              <a:rPr lang="en-IN" sz="2000" dirty="0" smtClean="0">
                <a:latin typeface="Times New Roman" pitchFamily="18" charset="0"/>
                <a:cs typeface="Times New Roman" pitchFamily="18" charset="0"/>
              </a:rPr>
              <a:t>c) To assess the access of water and excreta disposal by the staff and mothers. </a:t>
            </a:r>
          </a:p>
          <a:p>
            <a:r>
              <a:rPr lang="en-IN" sz="2000" dirty="0" smtClean="0">
                <a:latin typeface="Times New Roman" pitchFamily="18" charset="0"/>
                <a:cs typeface="Times New Roman" pitchFamily="18" charset="0"/>
              </a:rPr>
              <a:t>d) To assess the knowledge and behaviour of staff about WASH </a:t>
            </a:r>
          </a:p>
          <a:p>
            <a:pPr>
              <a:buNone/>
            </a:pPr>
            <a:r>
              <a:rPr lang="en-IN" sz="2000" dirty="0" smtClean="0">
                <a:latin typeface="Times New Roman" pitchFamily="18" charset="0"/>
                <a:cs typeface="Times New Roman" pitchFamily="18" charset="0"/>
              </a:rPr>
              <a:t> </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IN" dirty="0"/>
          </a:p>
        </p:txBody>
      </p:sp>
      <p:sp>
        <p:nvSpPr>
          <p:cNvPr id="3" name="Content Placeholder 2"/>
          <p:cNvSpPr>
            <a:spLocks noGrp="1"/>
          </p:cNvSpPr>
          <p:nvPr>
            <p:ph sz="quarter" idx="1"/>
          </p:nvPr>
        </p:nvSpPr>
        <p:spPr>
          <a:xfrm>
            <a:off x="838200" y="1447800"/>
            <a:ext cx="7772400" cy="4572000"/>
          </a:xfrm>
        </p:spPr>
        <p:txBody>
          <a:bodyPr>
            <a:normAutofit/>
          </a:bodyPr>
          <a:lstStyle/>
          <a:p>
            <a:r>
              <a:rPr lang="en-IN" sz="2000" b="1" dirty="0" smtClean="0">
                <a:latin typeface="Times New Roman" pitchFamily="18" charset="0"/>
                <a:cs typeface="Times New Roman" pitchFamily="18" charset="0"/>
              </a:rPr>
              <a:t>Study Design :  </a:t>
            </a:r>
            <a:r>
              <a:rPr lang="en-IN" sz="2000" dirty="0" smtClean="0">
                <a:latin typeface="Times New Roman" pitchFamily="18" charset="0"/>
                <a:cs typeface="Times New Roman" pitchFamily="18" charset="0"/>
              </a:rPr>
              <a:t>Cross sectional study</a:t>
            </a:r>
          </a:p>
          <a:p>
            <a:pPr>
              <a:buNone/>
            </a:pPr>
            <a:endParaRPr lang="en-IN"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Study Area: </a:t>
            </a:r>
            <a:r>
              <a:rPr lang="en-IN" sz="2000" dirty="0" smtClean="0">
                <a:latin typeface="Times New Roman" pitchFamily="18" charset="0"/>
                <a:cs typeface="Times New Roman" pitchFamily="18" charset="0"/>
              </a:rPr>
              <a:t>Sadar hospital Bhagalpur, Bihar</a:t>
            </a:r>
          </a:p>
          <a:p>
            <a:pPr>
              <a:buNone/>
            </a:pPr>
            <a:endParaRPr lang="en-IN"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Study population: </a:t>
            </a:r>
            <a:r>
              <a:rPr lang="en-IN" sz="2000" dirty="0" smtClean="0">
                <a:latin typeface="Times New Roman" pitchFamily="18" charset="0"/>
                <a:cs typeface="Times New Roman" pitchFamily="18" charset="0"/>
              </a:rPr>
              <a:t>newly delivered mothers and ladies who has undergone family planning procedure. </a:t>
            </a:r>
          </a:p>
          <a:p>
            <a:pPr>
              <a:buNone/>
            </a:pPr>
            <a:endParaRPr lang="en-IN"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Sampling and sample Design: </a:t>
            </a:r>
            <a:r>
              <a:rPr lang="en-IN" sz="2000" dirty="0" smtClean="0">
                <a:latin typeface="Times New Roman" pitchFamily="18" charset="0"/>
                <a:cs typeface="Times New Roman" pitchFamily="18" charset="0"/>
              </a:rPr>
              <a:t>Purposive sampling with semi-structured questionnaire. </a:t>
            </a:r>
          </a:p>
          <a:p>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Data Collection Tool and Technique:</a:t>
            </a:r>
            <a:endParaRPr lang="en-IN" dirty="0"/>
          </a:p>
        </p:txBody>
      </p:sp>
      <p:sp>
        <p:nvSpPr>
          <p:cNvPr id="3" name="Content Placeholder 2"/>
          <p:cNvSpPr>
            <a:spLocks noGrp="1"/>
          </p:cNvSpPr>
          <p:nvPr>
            <p:ph sz="quarter" idx="1"/>
          </p:nvPr>
        </p:nvSpPr>
        <p:spPr/>
        <p:txBody>
          <a:bodyPr>
            <a:normAutofit/>
          </a:bodyPr>
          <a:lstStyle/>
          <a:p>
            <a:r>
              <a:rPr lang="en-IN" sz="2200" dirty="0" smtClean="0">
                <a:latin typeface="Times New Roman" pitchFamily="18" charset="0"/>
                <a:cs typeface="Times New Roman" pitchFamily="18" charset="0"/>
              </a:rPr>
              <a:t>It is a cross sectional study conducted in the Bhagalpur region of Bihar State. The data was collected from newly delivered mothers and patient who has undergone family planning via pre-tested questionnaire and a Checklist including various aspect of WASH. The sampling was purposive random sampling in which we interviewed Hospital Staff( GNM’s , ANM’s , MAMTA And 4</a:t>
            </a:r>
            <a:r>
              <a:rPr lang="en-IN" sz="2200" baseline="30000" dirty="0" smtClean="0">
                <a:latin typeface="Times New Roman" pitchFamily="18" charset="0"/>
                <a:cs typeface="Times New Roman" pitchFamily="18" charset="0"/>
              </a:rPr>
              <a:t>th</a:t>
            </a:r>
            <a:r>
              <a:rPr lang="en-IN" sz="2200" dirty="0" smtClean="0">
                <a:latin typeface="Times New Roman" pitchFamily="18" charset="0"/>
                <a:cs typeface="Times New Roman" pitchFamily="18" charset="0"/>
              </a:rPr>
              <a:t> Grade) Patients( mothers and patient under gone family planning procedure by filling 241 questionnaire detailed information about WASH was asked along with the Knowledge Attitude  and perception of respondents regarding WASH and most importantly awareness towards WASH. </a:t>
            </a:r>
          </a:p>
          <a:p>
            <a:r>
              <a:rPr lang="en-IN" sz="2200" dirty="0" smtClean="0">
                <a:latin typeface="Times New Roman" pitchFamily="18" charset="0"/>
                <a:cs typeface="Times New Roman" pitchFamily="18" charset="0"/>
              </a:rPr>
              <a:t>The information obtained was presented in terms of percentages.</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Result </a:t>
            </a:r>
            <a:endParaRPr lang="en-IN" sz="36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ctr">
              <a:buNone/>
            </a:pPr>
            <a:r>
              <a:rPr lang="en-IN" b="1" dirty="0" smtClean="0"/>
              <a:t>    </a:t>
            </a:r>
            <a:endParaRPr lang="en-IN" dirty="0" smtClean="0"/>
          </a:p>
          <a:p>
            <a:pPr algn="ctr">
              <a:buNone/>
            </a:pPr>
            <a:endParaRPr lang="en-IN" dirty="0" smtClean="0"/>
          </a:p>
          <a:p>
            <a:endParaRPr lang="en-IN" dirty="0"/>
          </a:p>
        </p:txBody>
      </p:sp>
      <p:graphicFrame>
        <p:nvGraphicFramePr>
          <p:cNvPr id="4" name="Chart 3"/>
          <p:cNvGraphicFramePr/>
          <p:nvPr/>
        </p:nvGraphicFramePr>
        <p:xfrm>
          <a:off x="1219200" y="1295400"/>
          <a:ext cx="6934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8200" y="5334000"/>
            <a:ext cx="7620000" cy="830997"/>
          </a:xfrm>
          <a:prstGeom prst="rect">
            <a:avLst/>
          </a:prstGeom>
        </p:spPr>
        <p:txBody>
          <a:bodyPr wrap="square">
            <a:spAutoFit/>
          </a:bodyPr>
          <a:lstStyle/>
          <a:p>
            <a:pPr algn="ctr"/>
            <a:r>
              <a:rPr lang="en-IN" sz="2400" b="1" dirty="0" smtClean="0"/>
              <a:t>KNOWLEDE ATTITUDE AND PERCEPTION OF   PATEINTS REGARDING WASH</a:t>
            </a:r>
            <a:r>
              <a:rPr lang="en-IN" sz="2400" dirty="0" smtClean="0"/>
              <a:t> </a:t>
            </a: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latin typeface="Times New Roman" pitchFamily="18" charset="0"/>
                <a:cs typeface="Times New Roman" pitchFamily="18" charset="0"/>
              </a:rPr>
              <a:t>patient awareness of practising Hand wash</a:t>
            </a:r>
            <a:r>
              <a:rPr lang="en-IN"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381000" y="1447800"/>
          <a:ext cx="8305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141</TotalTime>
  <Words>1108</Words>
  <Application>Microsoft Office PowerPoint</Application>
  <PresentationFormat>On-screen Show (4:3)</PresentationFormat>
  <Paragraphs>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A     Assessment of WASH practise in the Maternity and O.T. unit of the LNJPN Sadar hospital while handling the newly delivered mothers and provide recommendations for improvement in WASH practise </vt:lpstr>
      <vt:lpstr>Introduction </vt:lpstr>
      <vt:lpstr>Slide 3</vt:lpstr>
      <vt:lpstr>Rationale of the Study </vt:lpstr>
      <vt:lpstr>Objectives </vt:lpstr>
      <vt:lpstr>Methodology</vt:lpstr>
      <vt:lpstr>Data Collection Tool and Technique:</vt:lpstr>
      <vt:lpstr>Result </vt:lpstr>
      <vt:lpstr>patient awareness of practising Hand wash. </vt:lpstr>
      <vt:lpstr>Showing sanitation and hygiene practise in the Institution </vt:lpstr>
      <vt:lpstr>Showing cleaning of Equipments</vt:lpstr>
      <vt:lpstr>Slide 12</vt:lpstr>
      <vt:lpstr>Slide 13</vt:lpstr>
      <vt:lpstr>Slide 14</vt:lpstr>
      <vt:lpstr>Assessment of WASH as per Checklist</vt:lpstr>
      <vt:lpstr>Indicators showing hygiene practise by staff </vt:lpstr>
      <vt:lpstr> Conclusion and Recommendations</vt:lpstr>
      <vt:lpstr>Slide 18</vt:lpstr>
      <vt:lpstr>Slide 19</vt:lpstr>
      <vt:lpstr>References  </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Assessment of Wash practise in the Maternity and O.T. unit of the LNJPN Sadar hospital while handling the newly delivered mothers and provide recommendations for improvement in WASH practise </dc:title>
  <dc:creator>shivangi kaushik</dc:creator>
  <cp:lastModifiedBy>shivangi kaushik</cp:lastModifiedBy>
  <cp:revision>12</cp:revision>
  <dcterms:created xsi:type="dcterms:W3CDTF">2006-08-16T00:00:00Z</dcterms:created>
  <dcterms:modified xsi:type="dcterms:W3CDTF">2013-05-03T07:20:20Z</dcterms:modified>
</cp:coreProperties>
</file>