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7" r:id="rId4"/>
    <p:sldId id="258" r:id="rId5"/>
    <p:sldId id="259" r:id="rId6"/>
    <p:sldId id="260" r:id="rId7"/>
    <p:sldId id="261" r:id="rId8"/>
    <p:sldId id="262" r:id="rId9"/>
    <p:sldId id="263" r:id="rId10"/>
    <p:sldId id="264" r:id="rId11"/>
    <p:sldId id="265" r:id="rId12"/>
    <p:sldId id="267" r:id="rId13"/>
    <p:sldId id="268" r:id="rId14"/>
    <p:sldId id="266"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0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EE0CCC-8052-4557-94B7-C8648A04DA92}" type="doc">
      <dgm:prSet loTypeId="urn:microsoft.com/office/officeart/2005/8/layout/radial6" loCatId="cycle" qsTypeId="urn:microsoft.com/office/officeart/2005/8/quickstyle/simple1" qsCatId="simple" csTypeId="urn:microsoft.com/office/officeart/2005/8/colors/colorful1" csCatId="colorful" phldr="1"/>
      <dgm:spPr/>
      <dgm:t>
        <a:bodyPr/>
        <a:lstStyle/>
        <a:p>
          <a:endParaRPr lang="en-US"/>
        </a:p>
      </dgm:t>
    </dgm:pt>
    <dgm:pt modelId="{299A05E0-4463-40AF-9815-D9E96FE7C721}">
      <dgm:prSet phldrT="[Text]" custT="1"/>
      <dgm:spPr/>
      <dgm:t>
        <a:bodyPr/>
        <a:lstStyle/>
        <a:p>
          <a:r>
            <a:rPr lang="en-US" sz="1800" dirty="0" smtClean="0"/>
            <a:t>QUALITY ASSURANCE PROGRAMME</a:t>
          </a:r>
          <a:endParaRPr lang="en-US" sz="1800" dirty="0"/>
        </a:p>
      </dgm:t>
    </dgm:pt>
    <dgm:pt modelId="{289F2325-4740-4850-953C-264549027C7C}" type="parTrans" cxnId="{B3CA4071-654A-46F8-A104-8B27B7829DCF}">
      <dgm:prSet/>
      <dgm:spPr/>
      <dgm:t>
        <a:bodyPr/>
        <a:lstStyle/>
        <a:p>
          <a:endParaRPr lang="en-US"/>
        </a:p>
      </dgm:t>
    </dgm:pt>
    <dgm:pt modelId="{2EBE7F18-C225-420A-BEF7-16B9B9B51969}" type="sibTrans" cxnId="{B3CA4071-654A-46F8-A104-8B27B7829DCF}">
      <dgm:prSet/>
      <dgm:spPr/>
      <dgm:t>
        <a:bodyPr/>
        <a:lstStyle/>
        <a:p>
          <a:endParaRPr lang="en-US"/>
        </a:p>
      </dgm:t>
    </dgm:pt>
    <dgm:pt modelId="{27CBEC18-2FE8-4700-95B7-4B2B0FA7FFDB}">
      <dgm:prSet phldrT="[Text]" custT="1"/>
      <dgm:spPr/>
      <dgm:t>
        <a:bodyPr/>
        <a:lstStyle/>
        <a:p>
          <a:r>
            <a:rPr lang="en-US" sz="1600" b="1" dirty="0" smtClean="0"/>
            <a:t>Quality Indicator, analysis, monitoring &amp; feedback</a:t>
          </a:r>
          <a:endParaRPr lang="en-US" sz="1600" dirty="0"/>
        </a:p>
      </dgm:t>
    </dgm:pt>
    <dgm:pt modelId="{DC939A62-9F49-4463-9576-7B471171FE1F}" type="parTrans" cxnId="{395E0F1F-C401-48EC-8F54-7AB10DF58162}">
      <dgm:prSet/>
      <dgm:spPr/>
      <dgm:t>
        <a:bodyPr/>
        <a:lstStyle/>
        <a:p>
          <a:endParaRPr lang="en-US"/>
        </a:p>
      </dgm:t>
    </dgm:pt>
    <dgm:pt modelId="{3B9BC1C8-63ED-404E-8CA9-EF42BEC2FF36}" type="sibTrans" cxnId="{395E0F1F-C401-48EC-8F54-7AB10DF58162}">
      <dgm:prSet/>
      <dgm:spPr/>
      <dgm:t>
        <a:bodyPr/>
        <a:lstStyle/>
        <a:p>
          <a:endParaRPr lang="en-US"/>
        </a:p>
      </dgm:t>
    </dgm:pt>
    <dgm:pt modelId="{0D073F6A-3E56-48FC-947B-19E6DD1D3339}">
      <dgm:prSet phldrT="[Text]" custT="1"/>
      <dgm:spPr/>
      <dgm:t>
        <a:bodyPr/>
        <a:lstStyle/>
        <a:p>
          <a:r>
            <a:rPr lang="en-US" sz="1800" b="1" dirty="0" smtClean="0"/>
            <a:t>Risk Management</a:t>
          </a:r>
          <a:endParaRPr lang="en-US" sz="1800" dirty="0"/>
        </a:p>
      </dgm:t>
    </dgm:pt>
    <dgm:pt modelId="{96D819CD-2CF2-4C09-B814-5679672D9A24}" type="parTrans" cxnId="{D73D1720-A0FA-4A66-AAB6-BFAFE37F8CBE}">
      <dgm:prSet/>
      <dgm:spPr/>
      <dgm:t>
        <a:bodyPr/>
        <a:lstStyle/>
        <a:p>
          <a:endParaRPr lang="en-US"/>
        </a:p>
      </dgm:t>
    </dgm:pt>
    <dgm:pt modelId="{DF510C51-BDE0-415B-93D0-0BB320BAE822}" type="sibTrans" cxnId="{D73D1720-A0FA-4A66-AAB6-BFAFE37F8CBE}">
      <dgm:prSet/>
      <dgm:spPr/>
      <dgm:t>
        <a:bodyPr/>
        <a:lstStyle/>
        <a:p>
          <a:endParaRPr lang="en-US"/>
        </a:p>
      </dgm:t>
    </dgm:pt>
    <dgm:pt modelId="{72ED7CBC-A3DA-4AF0-A224-B2E779F0BD6F}">
      <dgm:prSet phldrT="[Text]" custT="1"/>
      <dgm:spPr/>
      <dgm:t>
        <a:bodyPr/>
        <a:lstStyle/>
        <a:p>
          <a:r>
            <a:rPr lang="en-US" sz="1600" b="1" dirty="0" smtClean="0"/>
            <a:t>Process Improvement &amp; Planning</a:t>
          </a:r>
          <a:endParaRPr lang="en-US" sz="1600" dirty="0"/>
        </a:p>
      </dgm:t>
    </dgm:pt>
    <dgm:pt modelId="{C43F8999-B874-4022-B4A1-CC52B9033348}" type="parTrans" cxnId="{20DC0211-420B-4C80-8CE3-3CEF1A06906C}">
      <dgm:prSet/>
      <dgm:spPr/>
      <dgm:t>
        <a:bodyPr/>
        <a:lstStyle/>
        <a:p>
          <a:endParaRPr lang="en-US"/>
        </a:p>
      </dgm:t>
    </dgm:pt>
    <dgm:pt modelId="{8173852D-DB43-4AA4-93B6-FAE8441CB8E6}" type="sibTrans" cxnId="{20DC0211-420B-4C80-8CE3-3CEF1A06906C}">
      <dgm:prSet/>
      <dgm:spPr/>
      <dgm:t>
        <a:bodyPr/>
        <a:lstStyle/>
        <a:p>
          <a:endParaRPr lang="en-US"/>
        </a:p>
      </dgm:t>
    </dgm:pt>
    <dgm:pt modelId="{C3FAFA9B-B3E0-4B50-8B3E-46DB2EE31B2F}">
      <dgm:prSet phldrT="[Text]" custT="1"/>
      <dgm:spPr/>
      <dgm:t>
        <a:bodyPr/>
        <a:lstStyle/>
        <a:p>
          <a:r>
            <a:rPr lang="en-US" sz="2000" b="1" dirty="0" smtClean="0"/>
            <a:t>Routine audits</a:t>
          </a:r>
          <a:endParaRPr lang="en-US" sz="2000" dirty="0"/>
        </a:p>
      </dgm:t>
    </dgm:pt>
    <dgm:pt modelId="{A58AC46D-A31A-4CF1-9B2B-3DFCEC6F0011}" type="parTrans" cxnId="{4328F5D0-1B80-4330-85F7-EE7B23FD3786}">
      <dgm:prSet/>
      <dgm:spPr/>
      <dgm:t>
        <a:bodyPr/>
        <a:lstStyle/>
        <a:p>
          <a:endParaRPr lang="en-US"/>
        </a:p>
      </dgm:t>
    </dgm:pt>
    <dgm:pt modelId="{F4930831-9C13-43C3-B06E-017024351D85}" type="sibTrans" cxnId="{4328F5D0-1B80-4330-85F7-EE7B23FD3786}">
      <dgm:prSet/>
      <dgm:spPr/>
      <dgm:t>
        <a:bodyPr/>
        <a:lstStyle/>
        <a:p>
          <a:endParaRPr lang="en-US"/>
        </a:p>
      </dgm:t>
    </dgm:pt>
    <dgm:pt modelId="{E7820F51-C124-47E3-92EF-DCD69D254392}" type="pres">
      <dgm:prSet presAssocID="{3BEE0CCC-8052-4557-94B7-C8648A04DA92}" presName="Name0" presStyleCnt="0">
        <dgm:presLayoutVars>
          <dgm:chMax val="1"/>
          <dgm:dir/>
          <dgm:animLvl val="ctr"/>
          <dgm:resizeHandles val="exact"/>
        </dgm:presLayoutVars>
      </dgm:prSet>
      <dgm:spPr/>
      <dgm:t>
        <a:bodyPr/>
        <a:lstStyle/>
        <a:p>
          <a:endParaRPr lang="en-US"/>
        </a:p>
      </dgm:t>
    </dgm:pt>
    <dgm:pt modelId="{200031D3-4A19-48EC-8C11-4ED2AF185F86}" type="pres">
      <dgm:prSet presAssocID="{299A05E0-4463-40AF-9815-D9E96FE7C721}" presName="centerShape" presStyleLbl="node0" presStyleIdx="0" presStyleCnt="1" custScaleX="108608"/>
      <dgm:spPr/>
      <dgm:t>
        <a:bodyPr/>
        <a:lstStyle/>
        <a:p>
          <a:endParaRPr lang="en-US"/>
        </a:p>
      </dgm:t>
    </dgm:pt>
    <dgm:pt modelId="{6696FE4D-372B-42A7-982E-38F878AADABC}" type="pres">
      <dgm:prSet presAssocID="{27CBEC18-2FE8-4700-95B7-4B2B0FA7FFDB}" presName="node" presStyleLbl="node1" presStyleIdx="0" presStyleCnt="4" custScaleX="168972">
        <dgm:presLayoutVars>
          <dgm:bulletEnabled val="1"/>
        </dgm:presLayoutVars>
      </dgm:prSet>
      <dgm:spPr/>
      <dgm:t>
        <a:bodyPr/>
        <a:lstStyle/>
        <a:p>
          <a:endParaRPr lang="en-US"/>
        </a:p>
      </dgm:t>
    </dgm:pt>
    <dgm:pt modelId="{F49A7B6A-172A-4328-ADDF-17F8D006FF9C}" type="pres">
      <dgm:prSet presAssocID="{27CBEC18-2FE8-4700-95B7-4B2B0FA7FFDB}" presName="dummy" presStyleCnt="0"/>
      <dgm:spPr/>
    </dgm:pt>
    <dgm:pt modelId="{F1886D0E-3957-400C-8A1B-8C9EC1B5AF8F}" type="pres">
      <dgm:prSet presAssocID="{3B9BC1C8-63ED-404E-8CA9-EF42BEC2FF36}" presName="sibTrans" presStyleLbl="sibTrans2D1" presStyleIdx="0" presStyleCnt="4"/>
      <dgm:spPr/>
      <dgm:t>
        <a:bodyPr/>
        <a:lstStyle/>
        <a:p>
          <a:endParaRPr lang="en-US"/>
        </a:p>
      </dgm:t>
    </dgm:pt>
    <dgm:pt modelId="{8A444052-9AB5-45AF-A911-492D08A687B7}" type="pres">
      <dgm:prSet presAssocID="{0D073F6A-3E56-48FC-947B-19E6DD1D3339}" presName="node" presStyleLbl="node1" presStyleIdx="1" presStyleCnt="4" custScaleX="139554" custRadScaleRad="149575" custRadScaleInc="-2317">
        <dgm:presLayoutVars>
          <dgm:bulletEnabled val="1"/>
        </dgm:presLayoutVars>
      </dgm:prSet>
      <dgm:spPr/>
      <dgm:t>
        <a:bodyPr/>
        <a:lstStyle/>
        <a:p>
          <a:endParaRPr lang="en-US"/>
        </a:p>
      </dgm:t>
    </dgm:pt>
    <dgm:pt modelId="{5782038D-0981-484A-ADCA-6903935AB70D}" type="pres">
      <dgm:prSet presAssocID="{0D073F6A-3E56-48FC-947B-19E6DD1D3339}" presName="dummy" presStyleCnt="0"/>
      <dgm:spPr/>
    </dgm:pt>
    <dgm:pt modelId="{C27A49B0-27BD-43BA-AFBD-FE18F864D153}" type="pres">
      <dgm:prSet presAssocID="{DF510C51-BDE0-415B-93D0-0BB320BAE822}" presName="sibTrans" presStyleLbl="sibTrans2D1" presStyleIdx="1" presStyleCnt="4"/>
      <dgm:spPr/>
      <dgm:t>
        <a:bodyPr/>
        <a:lstStyle/>
        <a:p>
          <a:endParaRPr lang="en-US"/>
        </a:p>
      </dgm:t>
    </dgm:pt>
    <dgm:pt modelId="{8F1D44AB-8CC9-416A-B6A6-10417F61E50C}" type="pres">
      <dgm:prSet presAssocID="{72ED7CBC-A3DA-4AF0-A224-B2E779F0BD6F}" presName="node" presStyleLbl="node1" presStyleIdx="2" presStyleCnt="4" custScaleX="150634" custRadScaleRad="101503" custRadScaleInc="-11396">
        <dgm:presLayoutVars>
          <dgm:bulletEnabled val="1"/>
        </dgm:presLayoutVars>
      </dgm:prSet>
      <dgm:spPr/>
      <dgm:t>
        <a:bodyPr/>
        <a:lstStyle/>
        <a:p>
          <a:endParaRPr lang="en-US"/>
        </a:p>
      </dgm:t>
    </dgm:pt>
    <dgm:pt modelId="{9912BFF8-4202-497F-B24D-85BDDC86996F}" type="pres">
      <dgm:prSet presAssocID="{72ED7CBC-A3DA-4AF0-A224-B2E779F0BD6F}" presName="dummy" presStyleCnt="0"/>
      <dgm:spPr/>
    </dgm:pt>
    <dgm:pt modelId="{62C589B6-38D6-4A61-A228-606FE8E12A2D}" type="pres">
      <dgm:prSet presAssocID="{8173852D-DB43-4AA4-93B6-FAE8441CB8E6}" presName="sibTrans" presStyleLbl="sibTrans2D1" presStyleIdx="2" presStyleCnt="4"/>
      <dgm:spPr/>
      <dgm:t>
        <a:bodyPr/>
        <a:lstStyle/>
        <a:p>
          <a:endParaRPr lang="en-US"/>
        </a:p>
      </dgm:t>
    </dgm:pt>
    <dgm:pt modelId="{493A64C9-885C-4A03-B7B3-E9E8439DD716}" type="pres">
      <dgm:prSet presAssocID="{C3FAFA9B-B3E0-4B50-8B3E-46DB2EE31B2F}" presName="node" presStyleLbl="node1" presStyleIdx="3" presStyleCnt="4" custScaleX="128665" custRadScaleRad="141346" custRadScaleInc="-893">
        <dgm:presLayoutVars>
          <dgm:bulletEnabled val="1"/>
        </dgm:presLayoutVars>
      </dgm:prSet>
      <dgm:spPr/>
      <dgm:t>
        <a:bodyPr/>
        <a:lstStyle/>
        <a:p>
          <a:endParaRPr lang="en-US"/>
        </a:p>
      </dgm:t>
    </dgm:pt>
    <dgm:pt modelId="{8916F662-24A8-4D43-B121-37ED8874B633}" type="pres">
      <dgm:prSet presAssocID="{C3FAFA9B-B3E0-4B50-8B3E-46DB2EE31B2F}" presName="dummy" presStyleCnt="0"/>
      <dgm:spPr/>
    </dgm:pt>
    <dgm:pt modelId="{102BEC1F-52ED-479D-8E6E-C6CB9833ABEF}" type="pres">
      <dgm:prSet presAssocID="{F4930831-9C13-43C3-B06E-017024351D85}" presName="sibTrans" presStyleLbl="sibTrans2D1" presStyleIdx="3" presStyleCnt="4" custLinFactNeighborX="2920" custLinFactNeighborY="-1666"/>
      <dgm:spPr/>
      <dgm:t>
        <a:bodyPr/>
        <a:lstStyle/>
        <a:p>
          <a:endParaRPr lang="en-US"/>
        </a:p>
      </dgm:t>
    </dgm:pt>
  </dgm:ptLst>
  <dgm:cxnLst>
    <dgm:cxn modelId="{C1F5FED5-7D36-4B43-8C76-32207ECAD124}" type="presOf" srcId="{3BEE0CCC-8052-4557-94B7-C8648A04DA92}" destId="{E7820F51-C124-47E3-92EF-DCD69D254392}" srcOrd="0" destOrd="0" presId="urn:microsoft.com/office/officeart/2005/8/layout/radial6"/>
    <dgm:cxn modelId="{85679289-826C-444E-93AC-D61413EEAA84}" type="presOf" srcId="{0D073F6A-3E56-48FC-947B-19E6DD1D3339}" destId="{8A444052-9AB5-45AF-A911-492D08A687B7}" srcOrd="0" destOrd="0" presId="urn:microsoft.com/office/officeart/2005/8/layout/radial6"/>
    <dgm:cxn modelId="{D73D1720-A0FA-4A66-AAB6-BFAFE37F8CBE}" srcId="{299A05E0-4463-40AF-9815-D9E96FE7C721}" destId="{0D073F6A-3E56-48FC-947B-19E6DD1D3339}" srcOrd="1" destOrd="0" parTransId="{96D819CD-2CF2-4C09-B814-5679672D9A24}" sibTransId="{DF510C51-BDE0-415B-93D0-0BB320BAE822}"/>
    <dgm:cxn modelId="{2D219AB9-C88E-4E8F-AE61-8CEE893EA386}" type="presOf" srcId="{8173852D-DB43-4AA4-93B6-FAE8441CB8E6}" destId="{62C589B6-38D6-4A61-A228-606FE8E12A2D}" srcOrd="0" destOrd="0" presId="urn:microsoft.com/office/officeart/2005/8/layout/radial6"/>
    <dgm:cxn modelId="{C1457716-82F8-4B4A-B702-19ED21902676}" type="presOf" srcId="{DF510C51-BDE0-415B-93D0-0BB320BAE822}" destId="{C27A49B0-27BD-43BA-AFBD-FE18F864D153}" srcOrd="0" destOrd="0" presId="urn:microsoft.com/office/officeart/2005/8/layout/radial6"/>
    <dgm:cxn modelId="{CF1F0876-1513-4657-817A-FA8700DED96B}" type="presOf" srcId="{27CBEC18-2FE8-4700-95B7-4B2B0FA7FFDB}" destId="{6696FE4D-372B-42A7-982E-38F878AADABC}" srcOrd="0" destOrd="0" presId="urn:microsoft.com/office/officeart/2005/8/layout/radial6"/>
    <dgm:cxn modelId="{9AFC3996-4984-49AF-9E27-25F36818F136}" type="presOf" srcId="{299A05E0-4463-40AF-9815-D9E96FE7C721}" destId="{200031D3-4A19-48EC-8C11-4ED2AF185F86}" srcOrd="0" destOrd="0" presId="urn:microsoft.com/office/officeart/2005/8/layout/radial6"/>
    <dgm:cxn modelId="{13E6F347-6E7F-4F17-AD17-ACCEEC89FDC7}" type="presOf" srcId="{F4930831-9C13-43C3-B06E-017024351D85}" destId="{102BEC1F-52ED-479D-8E6E-C6CB9833ABEF}" srcOrd="0" destOrd="0" presId="urn:microsoft.com/office/officeart/2005/8/layout/radial6"/>
    <dgm:cxn modelId="{091F7EE7-9B5B-43EC-9418-3AABDC53A9BD}" type="presOf" srcId="{C3FAFA9B-B3E0-4B50-8B3E-46DB2EE31B2F}" destId="{493A64C9-885C-4A03-B7B3-E9E8439DD716}" srcOrd="0" destOrd="0" presId="urn:microsoft.com/office/officeart/2005/8/layout/radial6"/>
    <dgm:cxn modelId="{4328F5D0-1B80-4330-85F7-EE7B23FD3786}" srcId="{299A05E0-4463-40AF-9815-D9E96FE7C721}" destId="{C3FAFA9B-B3E0-4B50-8B3E-46DB2EE31B2F}" srcOrd="3" destOrd="0" parTransId="{A58AC46D-A31A-4CF1-9B2B-3DFCEC6F0011}" sibTransId="{F4930831-9C13-43C3-B06E-017024351D85}"/>
    <dgm:cxn modelId="{94C72B87-1C68-424E-96DA-68672876517E}" type="presOf" srcId="{3B9BC1C8-63ED-404E-8CA9-EF42BEC2FF36}" destId="{F1886D0E-3957-400C-8A1B-8C9EC1B5AF8F}" srcOrd="0" destOrd="0" presId="urn:microsoft.com/office/officeart/2005/8/layout/radial6"/>
    <dgm:cxn modelId="{B3CA4071-654A-46F8-A104-8B27B7829DCF}" srcId="{3BEE0CCC-8052-4557-94B7-C8648A04DA92}" destId="{299A05E0-4463-40AF-9815-D9E96FE7C721}" srcOrd="0" destOrd="0" parTransId="{289F2325-4740-4850-953C-264549027C7C}" sibTransId="{2EBE7F18-C225-420A-BEF7-16B9B9B51969}"/>
    <dgm:cxn modelId="{395E0F1F-C401-48EC-8F54-7AB10DF58162}" srcId="{299A05E0-4463-40AF-9815-D9E96FE7C721}" destId="{27CBEC18-2FE8-4700-95B7-4B2B0FA7FFDB}" srcOrd="0" destOrd="0" parTransId="{DC939A62-9F49-4463-9576-7B471171FE1F}" sibTransId="{3B9BC1C8-63ED-404E-8CA9-EF42BEC2FF36}"/>
    <dgm:cxn modelId="{20DC0211-420B-4C80-8CE3-3CEF1A06906C}" srcId="{299A05E0-4463-40AF-9815-D9E96FE7C721}" destId="{72ED7CBC-A3DA-4AF0-A224-B2E779F0BD6F}" srcOrd="2" destOrd="0" parTransId="{C43F8999-B874-4022-B4A1-CC52B9033348}" sibTransId="{8173852D-DB43-4AA4-93B6-FAE8441CB8E6}"/>
    <dgm:cxn modelId="{5C011D40-632D-4B4E-B281-C5585B8A93E1}" type="presOf" srcId="{72ED7CBC-A3DA-4AF0-A224-B2E779F0BD6F}" destId="{8F1D44AB-8CC9-416A-B6A6-10417F61E50C}" srcOrd="0" destOrd="0" presId="urn:microsoft.com/office/officeart/2005/8/layout/radial6"/>
    <dgm:cxn modelId="{27C12E77-9FE3-4477-B327-84C12CCB4671}" type="presParOf" srcId="{E7820F51-C124-47E3-92EF-DCD69D254392}" destId="{200031D3-4A19-48EC-8C11-4ED2AF185F86}" srcOrd="0" destOrd="0" presId="urn:microsoft.com/office/officeart/2005/8/layout/radial6"/>
    <dgm:cxn modelId="{25545C7D-2160-4FFC-A0ED-7F9F30BD50FF}" type="presParOf" srcId="{E7820F51-C124-47E3-92EF-DCD69D254392}" destId="{6696FE4D-372B-42A7-982E-38F878AADABC}" srcOrd="1" destOrd="0" presId="urn:microsoft.com/office/officeart/2005/8/layout/radial6"/>
    <dgm:cxn modelId="{13702A35-F1E2-4896-8ADC-57532CF42B31}" type="presParOf" srcId="{E7820F51-C124-47E3-92EF-DCD69D254392}" destId="{F49A7B6A-172A-4328-ADDF-17F8D006FF9C}" srcOrd="2" destOrd="0" presId="urn:microsoft.com/office/officeart/2005/8/layout/radial6"/>
    <dgm:cxn modelId="{282E2603-BA43-4DAF-889E-3C5C49329BC7}" type="presParOf" srcId="{E7820F51-C124-47E3-92EF-DCD69D254392}" destId="{F1886D0E-3957-400C-8A1B-8C9EC1B5AF8F}" srcOrd="3" destOrd="0" presId="urn:microsoft.com/office/officeart/2005/8/layout/radial6"/>
    <dgm:cxn modelId="{D8428281-F3DA-4D37-B943-5E289DBDBCE7}" type="presParOf" srcId="{E7820F51-C124-47E3-92EF-DCD69D254392}" destId="{8A444052-9AB5-45AF-A911-492D08A687B7}" srcOrd="4" destOrd="0" presId="urn:microsoft.com/office/officeart/2005/8/layout/radial6"/>
    <dgm:cxn modelId="{33CADAE9-786D-4EE7-9661-AA03BBEF3C14}" type="presParOf" srcId="{E7820F51-C124-47E3-92EF-DCD69D254392}" destId="{5782038D-0981-484A-ADCA-6903935AB70D}" srcOrd="5" destOrd="0" presId="urn:microsoft.com/office/officeart/2005/8/layout/radial6"/>
    <dgm:cxn modelId="{54AAA393-2B85-4FB0-9EFE-5E9E5CD2AA0A}" type="presParOf" srcId="{E7820F51-C124-47E3-92EF-DCD69D254392}" destId="{C27A49B0-27BD-43BA-AFBD-FE18F864D153}" srcOrd="6" destOrd="0" presId="urn:microsoft.com/office/officeart/2005/8/layout/radial6"/>
    <dgm:cxn modelId="{40F80940-EE03-4AD4-BDA3-A19D32A19454}" type="presParOf" srcId="{E7820F51-C124-47E3-92EF-DCD69D254392}" destId="{8F1D44AB-8CC9-416A-B6A6-10417F61E50C}" srcOrd="7" destOrd="0" presId="urn:microsoft.com/office/officeart/2005/8/layout/radial6"/>
    <dgm:cxn modelId="{7FAD42BC-8744-4D19-8CE3-16B66C7D179F}" type="presParOf" srcId="{E7820F51-C124-47E3-92EF-DCD69D254392}" destId="{9912BFF8-4202-497F-B24D-85BDDC86996F}" srcOrd="8" destOrd="0" presId="urn:microsoft.com/office/officeart/2005/8/layout/radial6"/>
    <dgm:cxn modelId="{018A41C1-A0C1-4AC9-A7AA-36B5B32BD9A7}" type="presParOf" srcId="{E7820F51-C124-47E3-92EF-DCD69D254392}" destId="{62C589B6-38D6-4A61-A228-606FE8E12A2D}" srcOrd="9" destOrd="0" presId="urn:microsoft.com/office/officeart/2005/8/layout/radial6"/>
    <dgm:cxn modelId="{51D019B2-B567-4B4D-A44B-8589EBCB652B}" type="presParOf" srcId="{E7820F51-C124-47E3-92EF-DCD69D254392}" destId="{493A64C9-885C-4A03-B7B3-E9E8439DD716}" srcOrd="10" destOrd="0" presId="urn:microsoft.com/office/officeart/2005/8/layout/radial6"/>
    <dgm:cxn modelId="{6C1676A7-66E3-4861-8BB9-776216DA080B}" type="presParOf" srcId="{E7820F51-C124-47E3-92EF-DCD69D254392}" destId="{8916F662-24A8-4D43-B121-37ED8874B633}" srcOrd="11" destOrd="0" presId="urn:microsoft.com/office/officeart/2005/8/layout/radial6"/>
    <dgm:cxn modelId="{43D40767-B9DD-41F2-B576-ADBA0C344DD5}" type="presParOf" srcId="{E7820F51-C124-47E3-92EF-DCD69D254392}" destId="{102BEC1F-52ED-479D-8E6E-C6CB9833ABEF}"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02BEC1F-52ED-479D-8E6E-C6CB9833ABEF}">
      <dsp:nvSpPr>
        <dsp:cNvPr id="0" name=""/>
        <dsp:cNvSpPr/>
      </dsp:nvSpPr>
      <dsp:spPr>
        <a:xfrm>
          <a:off x="1028222" y="579466"/>
          <a:ext cx="4573990" cy="4573990"/>
        </a:xfrm>
        <a:prstGeom prst="blockArc">
          <a:avLst>
            <a:gd name="adj1" fmla="val 10732439"/>
            <a:gd name="adj2" fmla="val 16755830"/>
            <a:gd name="adj3" fmla="val 464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2C589B6-38D6-4A61-A228-606FE8E12A2D}">
      <dsp:nvSpPr>
        <dsp:cNvPr id="0" name=""/>
        <dsp:cNvSpPr/>
      </dsp:nvSpPr>
      <dsp:spPr>
        <a:xfrm>
          <a:off x="894705" y="741238"/>
          <a:ext cx="4573990" cy="4573990"/>
        </a:xfrm>
        <a:prstGeom prst="blockArc">
          <a:avLst>
            <a:gd name="adj1" fmla="val 4632199"/>
            <a:gd name="adj2" fmla="val 10864128"/>
            <a:gd name="adj3" fmla="val 464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27A49B0-27BD-43BA-AFBD-FE18F864D153}">
      <dsp:nvSpPr>
        <dsp:cNvPr id="0" name=""/>
        <dsp:cNvSpPr/>
      </dsp:nvSpPr>
      <dsp:spPr>
        <a:xfrm>
          <a:off x="1614097" y="697071"/>
          <a:ext cx="4573990" cy="4573990"/>
        </a:xfrm>
        <a:prstGeom prst="blockArc">
          <a:avLst>
            <a:gd name="adj1" fmla="val 21518736"/>
            <a:gd name="adj2" fmla="val 5746205"/>
            <a:gd name="adj3" fmla="val 464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1886D0E-3957-400C-8A1B-8C9EC1B5AF8F}">
      <dsp:nvSpPr>
        <dsp:cNvPr id="0" name=""/>
        <dsp:cNvSpPr/>
      </dsp:nvSpPr>
      <dsp:spPr>
        <a:xfrm>
          <a:off x="1613502" y="655734"/>
          <a:ext cx="4573990" cy="4573990"/>
        </a:xfrm>
        <a:prstGeom prst="blockArc">
          <a:avLst>
            <a:gd name="adj1" fmla="val 15644797"/>
            <a:gd name="adj2" fmla="val 21582356"/>
            <a:gd name="adj3" fmla="val 464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00031D3-4A19-48EC-8C11-4ED2AF185F86}">
      <dsp:nvSpPr>
        <dsp:cNvPr id="0" name=""/>
        <dsp:cNvSpPr/>
      </dsp:nvSpPr>
      <dsp:spPr>
        <a:xfrm>
          <a:off x="2397923" y="1919064"/>
          <a:ext cx="2286710" cy="210547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QUALITY ASSURANCE PROGRAMME</a:t>
          </a:r>
          <a:endParaRPr lang="en-US" sz="1800" kern="1200" dirty="0"/>
        </a:p>
      </dsp:txBody>
      <dsp:txXfrm>
        <a:off x="2397923" y="1919064"/>
        <a:ext cx="2286710" cy="2105471"/>
      </dsp:txXfrm>
    </dsp:sp>
    <dsp:sp modelId="{6696FE4D-372B-42A7-982E-38F878AADABC}">
      <dsp:nvSpPr>
        <dsp:cNvPr id="0" name=""/>
        <dsp:cNvSpPr/>
      </dsp:nvSpPr>
      <dsp:spPr>
        <a:xfrm>
          <a:off x="2296098" y="947"/>
          <a:ext cx="2490360" cy="147383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Quality Indicator, analysis, monitoring &amp; feedback</a:t>
          </a:r>
          <a:endParaRPr lang="en-US" sz="1600" kern="1200" dirty="0"/>
        </a:p>
      </dsp:txBody>
      <dsp:txXfrm>
        <a:off x="2296098" y="947"/>
        <a:ext cx="2490360" cy="1473830"/>
      </dsp:txXfrm>
    </dsp:sp>
    <dsp:sp modelId="{8A444052-9AB5-45AF-A911-492D08A687B7}">
      <dsp:nvSpPr>
        <dsp:cNvPr id="0" name=""/>
        <dsp:cNvSpPr/>
      </dsp:nvSpPr>
      <dsp:spPr>
        <a:xfrm>
          <a:off x="5106011" y="2194348"/>
          <a:ext cx="2056788" cy="1473830"/>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Risk Management</a:t>
          </a:r>
          <a:endParaRPr lang="en-US" sz="1800" kern="1200" dirty="0"/>
        </a:p>
      </dsp:txBody>
      <dsp:txXfrm>
        <a:off x="5106011" y="2194348"/>
        <a:ext cx="2056788" cy="1473830"/>
      </dsp:txXfrm>
    </dsp:sp>
    <dsp:sp modelId="{8F1D44AB-8CC9-416A-B6A6-10417F61E50C}">
      <dsp:nvSpPr>
        <dsp:cNvPr id="0" name=""/>
        <dsp:cNvSpPr/>
      </dsp:nvSpPr>
      <dsp:spPr>
        <a:xfrm>
          <a:off x="2566454" y="4469769"/>
          <a:ext cx="2220089" cy="1473830"/>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Process Improvement &amp; Planning</a:t>
          </a:r>
          <a:endParaRPr lang="en-US" sz="1600" kern="1200" dirty="0"/>
        </a:p>
      </dsp:txBody>
      <dsp:txXfrm>
        <a:off x="2566454" y="4469769"/>
        <a:ext cx="2220089" cy="1473830"/>
      </dsp:txXfrm>
    </dsp:sp>
    <dsp:sp modelId="{493A64C9-885C-4A03-B7B3-E9E8439DD716}">
      <dsp:nvSpPr>
        <dsp:cNvPr id="0" name=""/>
        <dsp:cNvSpPr/>
      </dsp:nvSpPr>
      <dsp:spPr>
        <a:xfrm>
          <a:off x="0" y="2249648"/>
          <a:ext cx="1896303" cy="147383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Routine audits</a:t>
          </a:r>
          <a:endParaRPr lang="en-US" sz="2000" kern="1200" dirty="0"/>
        </a:p>
      </dsp:txBody>
      <dsp:txXfrm>
        <a:off x="0" y="2249648"/>
        <a:ext cx="1896303" cy="147383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1026" name="Picture 2" descr="C:\Users\monika b saxena\Pictures\background-19.jpg"/>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1026" name="Picture 2" descr="C:\Users\monika b saxena\Pictures\background-19.jpg"/>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85800"/>
            <a:ext cx="7772400" cy="1470025"/>
          </a:xfrm>
        </p:spPr>
        <p:txBody>
          <a:bodyPr>
            <a:noAutofit/>
          </a:bodyPr>
          <a:lstStyle/>
          <a:p>
            <a:r>
              <a:rPr lang="en-US" sz="2800" b="1" dirty="0" smtClean="0"/>
              <a:t>ANALYSING THE GAPS IN ADOPTING QUALITY SYSTEM OF CHIRAYU MEDICAL COLLEGE &amp; HOSPITAL WITH REFERENCE TO NABH STANDARDS</a:t>
            </a:r>
            <a:endParaRPr lang="en-US" sz="2800" dirty="0"/>
          </a:p>
        </p:txBody>
      </p:sp>
      <p:sp>
        <p:nvSpPr>
          <p:cNvPr id="3" name="Subtitle 2"/>
          <p:cNvSpPr>
            <a:spLocks noGrp="1"/>
          </p:cNvSpPr>
          <p:nvPr>
            <p:ph type="subTitle" idx="1"/>
          </p:nvPr>
        </p:nvSpPr>
        <p:spPr>
          <a:xfrm>
            <a:off x="2362200" y="3962400"/>
            <a:ext cx="6400800" cy="1752600"/>
          </a:xfrm>
        </p:spPr>
        <p:txBody>
          <a:bodyPr/>
          <a:lstStyle/>
          <a:p>
            <a:pPr algn="r"/>
            <a:r>
              <a:rPr lang="en-US" dirty="0" smtClean="0">
                <a:solidFill>
                  <a:srgbClr val="FF0000"/>
                </a:solidFill>
              </a:rPr>
              <a:t>By:</a:t>
            </a:r>
          </a:p>
          <a:p>
            <a:pPr algn="r"/>
            <a:r>
              <a:rPr lang="en-US" dirty="0" smtClean="0">
                <a:solidFill>
                  <a:srgbClr val="FF0000"/>
                </a:solidFill>
              </a:rPr>
              <a:t>Monika B </a:t>
            </a:r>
            <a:r>
              <a:rPr lang="en-US" dirty="0" err="1" smtClean="0">
                <a:solidFill>
                  <a:srgbClr val="FF0000"/>
                </a:solidFill>
              </a:rPr>
              <a:t>Saxena</a:t>
            </a:r>
            <a:endParaRPr lang="en-US" dirty="0" smtClean="0">
              <a:solidFill>
                <a:srgbClr val="FF0000"/>
              </a:solidFill>
            </a:endParaRPr>
          </a:p>
          <a:p>
            <a:pPr algn="r"/>
            <a:r>
              <a:rPr lang="en-US" dirty="0" smtClean="0">
                <a:solidFill>
                  <a:srgbClr val="FF0000"/>
                </a:solidFill>
              </a:rPr>
              <a:t>Pg/11/050</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55638"/>
          </a:xfrm>
        </p:spPr>
        <p:txBody>
          <a:bodyPr>
            <a:normAutofit fontScale="90000"/>
          </a:bodyPr>
          <a:lstStyle/>
          <a:p>
            <a:r>
              <a:rPr lang="en-IN" sz="2700" b="1" dirty="0" smtClean="0"/>
              <a:t>GAP ANALYSIS OF THE CHIRAYU HOSPITAL AS PER NABH GUIDELINES</a:t>
            </a:r>
            <a:r>
              <a:rPr lang="en-US" sz="2700" dirty="0" smtClean="0"/>
              <a:t/>
            </a:r>
            <a:br>
              <a:rPr lang="en-US" sz="2700" dirty="0" smtClean="0"/>
            </a:br>
            <a:r>
              <a:rPr lang="en-IN" sz="2700" b="1" dirty="0" smtClean="0"/>
              <a:t> </a:t>
            </a:r>
            <a:r>
              <a:rPr lang="en-US" dirty="0" smtClean="0"/>
              <a:t/>
            </a:r>
            <a:br>
              <a:rPr lang="en-US" dirty="0" smtClean="0"/>
            </a:br>
            <a:endParaRPr lang="en-US" dirty="0"/>
          </a:p>
        </p:txBody>
      </p:sp>
      <p:sp>
        <p:nvSpPr>
          <p:cNvPr id="6" name="Content Placeholder 5"/>
          <p:cNvSpPr>
            <a:spLocks noGrp="1"/>
          </p:cNvSpPr>
          <p:nvPr>
            <p:ph idx="1"/>
          </p:nvPr>
        </p:nvSpPr>
        <p:spPr>
          <a:xfrm>
            <a:off x="457200" y="838200"/>
            <a:ext cx="8229600" cy="4525963"/>
          </a:xfrm>
        </p:spPr>
        <p:txBody>
          <a:bodyPr/>
          <a:lstStyle/>
          <a:p>
            <a:pPr>
              <a:buNone/>
            </a:pPr>
            <a:r>
              <a:rPr lang="en-US" sz="2400" dirty="0" smtClean="0"/>
              <a:t>According to the chapters of NABH gaps which were found in Chirayu Hospital were:</a:t>
            </a:r>
          </a:p>
          <a:p>
            <a:pPr>
              <a:buNone/>
            </a:pPr>
            <a:endParaRPr lang="en-US" dirty="0"/>
          </a:p>
        </p:txBody>
      </p:sp>
      <p:graphicFrame>
        <p:nvGraphicFramePr>
          <p:cNvPr id="7" name="Table 6"/>
          <p:cNvGraphicFramePr>
            <a:graphicFrameLocks noGrp="1"/>
          </p:cNvGraphicFramePr>
          <p:nvPr/>
        </p:nvGraphicFramePr>
        <p:xfrm>
          <a:off x="381000" y="1828800"/>
          <a:ext cx="8458200" cy="4495800"/>
        </p:xfrm>
        <a:graphic>
          <a:graphicData uri="http://schemas.openxmlformats.org/drawingml/2006/table">
            <a:tbl>
              <a:tblPr firstRow="1" bandRow="1">
                <a:tableStyleId>{5C22544A-7EE6-4342-B048-85BDC9FD1C3A}</a:tableStyleId>
              </a:tblPr>
              <a:tblGrid>
                <a:gridCol w="724988"/>
                <a:gridCol w="2174965"/>
                <a:gridCol w="1772195"/>
                <a:gridCol w="2255520"/>
                <a:gridCol w="1530532"/>
              </a:tblGrid>
              <a:tr h="746740">
                <a:tc>
                  <a:txBody>
                    <a:bodyPr/>
                    <a:lstStyle/>
                    <a:p>
                      <a:r>
                        <a:rPr lang="en-US" dirty="0" err="1" smtClean="0"/>
                        <a:t>S.No</a:t>
                      </a:r>
                      <a:r>
                        <a:rPr lang="en-US" dirty="0" smtClean="0"/>
                        <a:t>.</a:t>
                      </a:r>
                      <a:endParaRPr lang="en-US" dirty="0"/>
                    </a:p>
                  </a:txBody>
                  <a:tcPr/>
                </a:tc>
                <a:tc>
                  <a:txBody>
                    <a:bodyPr/>
                    <a:lstStyle/>
                    <a:p>
                      <a:r>
                        <a:rPr lang="en-US" dirty="0" smtClean="0"/>
                        <a:t>Gaps</a:t>
                      </a:r>
                      <a:endParaRPr lang="en-US" dirty="0"/>
                    </a:p>
                  </a:txBody>
                  <a:tcPr/>
                </a:tc>
                <a:tc>
                  <a:txBody>
                    <a:bodyPr/>
                    <a:lstStyle/>
                    <a:p>
                      <a:r>
                        <a:rPr lang="en-US" dirty="0" smtClean="0"/>
                        <a:t>Impact</a:t>
                      </a:r>
                      <a:endParaRPr lang="en-US" dirty="0"/>
                    </a:p>
                  </a:txBody>
                  <a:tcPr/>
                </a:tc>
                <a:tc>
                  <a:txBody>
                    <a:bodyPr/>
                    <a:lstStyle/>
                    <a:p>
                      <a:r>
                        <a:rPr lang="en-US" dirty="0" smtClean="0"/>
                        <a:t>Recommendations </a:t>
                      </a:r>
                      <a:endParaRPr lang="en-US" dirty="0"/>
                    </a:p>
                  </a:txBody>
                  <a:tcPr/>
                </a:tc>
                <a:tc>
                  <a:txBody>
                    <a:bodyPr/>
                    <a:lstStyle/>
                    <a:p>
                      <a:r>
                        <a:rPr lang="en-US" dirty="0" smtClean="0"/>
                        <a:t>NABH chapter</a:t>
                      </a:r>
                      <a:endParaRPr lang="en-US" dirty="0"/>
                    </a:p>
                  </a:txBody>
                  <a:tcPr/>
                </a:tc>
              </a:tr>
              <a:tr h="3749060">
                <a:tc>
                  <a:txBody>
                    <a:bodyPr/>
                    <a:lstStyle/>
                    <a:p>
                      <a:r>
                        <a:rPr lang="en-US" dirty="0" smtClean="0"/>
                        <a:t>1.</a:t>
                      </a:r>
                      <a:endParaRPr lang="en-US" dirty="0"/>
                    </a:p>
                  </a:txBody>
                  <a:tcPr/>
                </a:tc>
                <a:tc>
                  <a:txBody>
                    <a:bodyPr/>
                    <a:lstStyle/>
                    <a:p>
                      <a:r>
                        <a:rPr lang="en-US" dirty="0" smtClean="0"/>
                        <a:t>Patient’s privacy in x-ray room remain compromised</a:t>
                      </a:r>
                      <a:endParaRPr lang="en-US" dirty="0"/>
                    </a:p>
                  </a:txBody>
                  <a:tcPr/>
                </a:tc>
                <a:tc>
                  <a:txBody>
                    <a:bodyPr/>
                    <a:lstStyle/>
                    <a:p>
                      <a:pPr>
                        <a:buFont typeface="Wingdings" pitchFamily="2" charset="2"/>
                        <a:buChar char="v"/>
                      </a:pPr>
                      <a:r>
                        <a:rPr lang="en-US" dirty="0" smtClean="0"/>
                        <a:t> Discomfort of patients especially female during examination</a:t>
                      </a:r>
                    </a:p>
                    <a:p>
                      <a:pPr>
                        <a:buFont typeface="Wingdings" pitchFamily="2" charset="2"/>
                        <a:buChar char="v"/>
                      </a:pPr>
                      <a:r>
                        <a:rPr lang="en-US" dirty="0" smtClean="0"/>
                        <a:t> Compromising patients’ dignity goes against  ethical practices</a:t>
                      </a:r>
                      <a:endParaRPr lang="en-US" dirty="0"/>
                    </a:p>
                  </a:txBody>
                  <a:tcPr/>
                </a:tc>
                <a:tc>
                  <a:txBody>
                    <a:bodyPr/>
                    <a:lstStyle/>
                    <a:p>
                      <a:pPr>
                        <a:buFont typeface="Wingdings" pitchFamily="2" charset="2"/>
                        <a:buChar char="ü"/>
                      </a:pPr>
                      <a:r>
                        <a:rPr lang="en-US" dirty="0" smtClean="0"/>
                        <a:t>Use of patient </a:t>
                      </a:r>
                      <a:r>
                        <a:rPr lang="en-US" dirty="0" err="1" smtClean="0"/>
                        <a:t>addressal</a:t>
                      </a:r>
                      <a:r>
                        <a:rPr lang="en-US" dirty="0" smtClean="0"/>
                        <a:t> system</a:t>
                      </a:r>
                    </a:p>
                    <a:p>
                      <a:pPr>
                        <a:buFont typeface="Wingdings" pitchFamily="2" charset="2"/>
                        <a:buChar char="ü"/>
                      </a:pPr>
                      <a:r>
                        <a:rPr lang="en-US" dirty="0" smtClean="0"/>
                        <a:t>A security to monitor patient flow in examination</a:t>
                      </a:r>
                      <a:r>
                        <a:rPr lang="en-US" baseline="0" dirty="0" smtClean="0"/>
                        <a:t> room</a:t>
                      </a:r>
                    </a:p>
                  </a:txBody>
                  <a:tcPr/>
                </a:tc>
                <a:tc>
                  <a:txBody>
                    <a:bodyPr/>
                    <a:lstStyle/>
                    <a:p>
                      <a:r>
                        <a:rPr lang="en-US" dirty="0" smtClean="0"/>
                        <a:t>Facility Management &amp; Safety</a:t>
                      </a:r>
                      <a:endParaRPr 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04800" y="304800"/>
          <a:ext cx="8458200" cy="5644223"/>
        </p:xfrm>
        <a:graphic>
          <a:graphicData uri="http://schemas.openxmlformats.org/drawingml/2006/table">
            <a:tbl>
              <a:tblPr firstRow="1" bandRow="1">
                <a:tableStyleId>{5C22544A-7EE6-4342-B048-85BDC9FD1C3A}</a:tableStyleId>
              </a:tblPr>
              <a:tblGrid>
                <a:gridCol w="704850"/>
                <a:gridCol w="1957917"/>
                <a:gridCol w="1801283"/>
                <a:gridCol w="2302510"/>
                <a:gridCol w="1691640"/>
              </a:tblGrid>
              <a:tr h="340487">
                <a:tc>
                  <a:txBody>
                    <a:bodyPr/>
                    <a:lstStyle/>
                    <a:p>
                      <a:r>
                        <a:rPr lang="en-US" dirty="0" err="1" smtClean="0"/>
                        <a:t>S.No</a:t>
                      </a:r>
                      <a:r>
                        <a:rPr lang="en-US" dirty="0" smtClean="0"/>
                        <a:t>.</a:t>
                      </a:r>
                      <a:endParaRPr lang="en-US" dirty="0"/>
                    </a:p>
                  </a:txBody>
                  <a:tcPr/>
                </a:tc>
                <a:tc>
                  <a:txBody>
                    <a:bodyPr/>
                    <a:lstStyle/>
                    <a:p>
                      <a:r>
                        <a:rPr lang="en-US" dirty="0" smtClean="0"/>
                        <a:t>Gaps</a:t>
                      </a:r>
                      <a:endParaRPr lang="en-US" dirty="0"/>
                    </a:p>
                  </a:txBody>
                  <a:tcPr/>
                </a:tc>
                <a:tc>
                  <a:txBody>
                    <a:bodyPr/>
                    <a:lstStyle/>
                    <a:p>
                      <a:r>
                        <a:rPr lang="en-US" dirty="0" smtClean="0"/>
                        <a:t>Impact</a:t>
                      </a:r>
                      <a:endParaRPr lang="en-US" dirty="0"/>
                    </a:p>
                  </a:txBody>
                  <a:tcPr/>
                </a:tc>
                <a:tc>
                  <a:txBody>
                    <a:bodyPr/>
                    <a:lstStyle/>
                    <a:p>
                      <a:r>
                        <a:rPr lang="en-US" dirty="0" smtClean="0"/>
                        <a:t>Recommendations </a:t>
                      </a:r>
                      <a:endParaRPr lang="en-US" dirty="0"/>
                    </a:p>
                  </a:txBody>
                  <a:tcPr/>
                </a:tc>
                <a:tc>
                  <a:txBody>
                    <a:bodyPr/>
                    <a:lstStyle/>
                    <a:p>
                      <a:r>
                        <a:rPr lang="en-US" dirty="0" smtClean="0"/>
                        <a:t>NABH chapter</a:t>
                      </a:r>
                      <a:endParaRPr lang="en-US" dirty="0"/>
                    </a:p>
                  </a:txBody>
                  <a:tcPr/>
                </a:tc>
              </a:tr>
              <a:tr h="1920240">
                <a:tc>
                  <a:txBody>
                    <a:bodyPr/>
                    <a:lstStyle/>
                    <a:p>
                      <a:r>
                        <a:rPr lang="en-US" sz="1600" dirty="0" smtClean="0"/>
                        <a:t>2.</a:t>
                      </a:r>
                      <a:endParaRPr lang="en-US" sz="1600" dirty="0"/>
                    </a:p>
                  </a:txBody>
                  <a:tcPr/>
                </a:tc>
                <a:tc>
                  <a:txBody>
                    <a:bodyPr/>
                    <a:lstStyle/>
                    <a:p>
                      <a:r>
                        <a:rPr lang="en-US" sz="1600" dirty="0" smtClean="0"/>
                        <a:t>Health, safety &amp; hazard notices are not displayed prominently within hospital</a:t>
                      </a:r>
                      <a:endParaRPr lang="en-US" sz="1600" dirty="0"/>
                    </a:p>
                  </a:txBody>
                  <a:tcPr/>
                </a:tc>
                <a:tc>
                  <a:txBody>
                    <a:bodyPr/>
                    <a:lstStyle/>
                    <a:p>
                      <a:pPr>
                        <a:buFont typeface="Wingdings" pitchFamily="2" charset="2"/>
                        <a:buChar char="v"/>
                      </a:pPr>
                      <a:r>
                        <a:rPr lang="en-US" sz="1600" dirty="0" smtClean="0"/>
                        <a:t> Lack of proper display of hazard notices may cause harm to patients,</a:t>
                      </a:r>
                      <a:r>
                        <a:rPr lang="en-US" sz="1600" baseline="0" dirty="0" smtClean="0"/>
                        <a:t> their attendants &amp; even the medical staff </a:t>
                      </a:r>
                      <a:endParaRPr lang="en-US" sz="1600" dirty="0"/>
                    </a:p>
                  </a:txBody>
                  <a:tcPr/>
                </a:tc>
                <a:tc>
                  <a:txBody>
                    <a:bodyPr/>
                    <a:lstStyle/>
                    <a:p>
                      <a:pPr>
                        <a:buFont typeface="Wingdings" pitchFamily="2" charset="2"/>
                        <a:buChar char="ü"/>
                      </a:pPr>
                      <a:r>
                        <a:rPr lang="en-US" sz="1600" dirty="0" smtClean="0"/>
                        <a:t>Display of health &amp; safety notices include hazard notices at</a:t>
                      </a:r>
                      <a:r>
                        <a:rPr lang="en-US" sz="1600" baseline="0" dirty="0" smtClean="0"/>
                        <a:t> identified spot &amp; in local language</a:t>
                      </a:r>
                      <a:endParaRPr lang="en-US" sz="1600" dirty="0" smtClean="0"/>
                    </a:p>
                  </a:txBody>
                  <a:tcPr/>
                </a:tc>
                <a:tc>
                  <a:txBody>
                    <a:bodyPr/>
                    <a:lstStyle/>
                    <a:p>
                      <a:r>
                        <a:rPr lang="en-US" smtClean="0"/>
                        <a:t>Facility Management &amp; Safety</a:t>
                      </a:r>
                      <a:endParaRPr lang="en-US" dirty="0"/>
                    </a:p>
                  </a:txBody>
                  <a:tcPr/>
                </a:tc>
              </a:tr>
              <a:tr h="3358223">
                <a:tc>
                  <a:txBody>
                    <a:bodyPr/>
                    <a:lstStyle/>
                    <a:p>
                      <a:r>
                        <a:rPr lang="en-US" sz="1600" dirty="0" smtClean="0"/>
                        <a:t>3.</a:t>
                      </a:r>
                      <a:endParaRPr lang="en-US" sz="1600" dirty="0"/>
                    </a:p>
                  </a:txBody>
                  <a:tcPr/>
                </a:tc>
                <a:tc>
                  <a:txBody>
                    <a:bodyPr/>
                    <a:lstStyle/>
                    <a:p>
                      <a:r>
                        <a:rPr lang="en-US" sz="1600" dirty="0" smtClean="0"/>
                        <a:t>Patients files are kept within easy access of outsiders</a:t>
                      </a:r>
                      <a:endParaRPr lang="en-US" sz="1600" dirty="0"/>
                    </a:p>
                  </a:txBody>
                  <a:tcPr/>
                </a:tc>
                <a:tc>
                  <a:txBody>
                    <a:bodyPr/>
                    <a:lstStyle/>
                    <a:p>
                      <a:pPr>
                        <a:buFont typeface="Wingdings" pitchFamily="2" charset="2"/>
                        <a:buChar char="v"/>
                      </a:pPr>
                      <a:r>
                        <a:rPr lang="en-US" sz="1600" dirty="0" smtClean="0"/>
                        <a:t> security issues will raised </a:t>
                      </a:r>
                    </a:p>
                    <a:p>
                      <a:pPr>
                        <a:buFont typeface="Wingdings" pitchFamily="2" charset="2"/>
                        <a:buChar char="v"/>
                      </a:pPr>
                      <a:r>
                        <a:rPr lang="en-US" sz="1600" dirty="0" smtClean="0"/>
                        <a:t>Privacy of the patients is</a:t>
                      </a:r>
                      <a:r>
                        <a:rPr lang="en-US" sz="1600" baseline="0" dirty="0" smtClean="0"/>
                        <a:t> not be maintained</a:t>
                      </a:r>
                      <a:endParaRPr lang="en-US" sz="1600" dirty="0"/>
                    </a:p>
                  </a:txBody>
                  <a:tcPr/>
                </a:tc>
                <a:tc>
                  <a:txBody>
                    <a:bodyPr/>
                    <a:lstStyle/>
                    <a:p>
                      <a:pPr>
                        <a:buFont typeface="Wingdings" pitchFamily="2" charset="2"/>
                        <a:buChar char="ü"/>
                      </a:pPr>
                      <a:r>
                        <a:rPr lang="en-US" sz="1600" dirty="0" smtClean="0"/>
                        <a:t>Adequate resources for safety</a:t>
                      </a:r>
                      <a:r>
                        <a:rPr lang="en-US" sz="1600" baseline="0" dirty="0" smtClean="0"/>
                        <a:t>  &amp; security of patients’ property. </a:t>
                      </a:r>
                      <a:r>
                        <a:rPr lang="en-US" sz="1600" baseline="0" dirty="0" err="1" smtClean="0"/>
                        <a:t>Eg</a:t>
                      </a:r>
                      <a:r>
                        <a:rPr lang="en-US" sz="1600" baseline="0" dirty="0" smtClean="0"/>
                        <a:t>. Bedside lockers should be provided</a:t>
                      </a:r>
                    </a:p>
                    <a:p>
                      <a:pPr>
                        <a:buFont typeface="Wingdings" pitchFamily="2" charset="2"/>
                        <a:buChar char="ü"/>
                      </a:pPr>
                      <a:r>
                        <a:rPr lang="en-US" sz="1600" baseline="0" dirty="0" smtClean="0"/>
                        <a:t>24  hours security services to prevent thefts, unauthorized entries &amp; overcrowding areas</a:t>
                      </a:r>
                    </a:p>
                    <a:p>
                      <a:pPr>
                        <a:buFont typeface="Wingdings" pitchFamily="2" charset="2"/>
                        <a:buChar char="ü"/>
                      </a:pPr>
                      <a:r>
                        <a:rPr lang="en-US" sz="1600" baseline="0" dirty="0" smtClean="0"/>
                        <a:t>Behavioral training should be given to security staff</a:t>
                      </a:r>
                      <a:endParaRPr lang="en-US" sz="1600" dirty="0"/>
                    </a:p>
                  </a:txBody>
                  <a:tcPr/>
                </a:tc>
                <a:tc>
                  <a:txBody>
                    <a:bodyPr/>
                    <a:lstStyle/>
                    <a:p>
                      <a:r>
                        <a:rPr lang="en-US" dirty="0" smtClean="0"/>
                        <a:t>Facility Management &amp; Safety</a:t>
                      </a:r>
                      <a:endParaRPr lang="en-US"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4"/>
          <p:cNvGraphicFramePr>
            <a:graphicFrameLocks/>
          </p:cNvGraphicFramePr>
          <p:nvPr/>
        </p:nvGraphicFramePr>
        <p:xfrm>
          <a:off x="381000" y="685800"/>
          <a:ext cx="8458200" cy="4708748"/>
        </p:xfrm>
        <a:graphic>
          <a:graphicData uri="http://schemas.openxmlformats.org/drawingml/2006/table">
            <a:tbl>
              <a:tblPr firstRow="1" bandRow="1">
                <a:tableStyleId>{5C22544A-7EE6-4342-B048-85BDC9FD1C3A}</a:tableStyleId>
              </a:tblPr>
              <a:tblGrid>
                <a:gridCol w="704850"/>
                <a:gridCol w="1957917"/>
                <a:gridCol w="1801283"/>
                <a:gridCol w="2302510"/>
                <a:gridCol w="1691640"/>
              </a:tblGrid>
              <a:tr h="502508">
                <a:tc>
                  <a:txBody>
                    <a:bodyPr/>
                    <a:lstStyle/>
                    <a:p>
                      <a:r>
                        <a:rPr lang="en-US" dirty="0" err="1" smtClean="0"/>
                        <a:t>S.No</a:t>
                      </a:r>
                      <a:r>
                        <a:rPr lang="en-US" dirty="0" smtClean="0"/>
                        <a:t>.</a:t>
                      </a:r>
                      <a:endParaRPr lang="en-US" dirty="0"/>
                    </a:p>
                  </a:txBody>
                  <a:tcPr/>
                </a:tc>
                <a:tc>
                  <a:txBody>
                    <a:bodyPr/>
                    <a:lstStyle/>
                    <a:p>
                      <a:r>
                        <a:rPr lang="en-US" dirty="0" smtClean="0"/>
                        <a:t>Gaps</a:t>
                      </a:r>
                      <a:endParaRPr lang="en-US" dirty="0"/>
                    </a:p>
                  </a:txBody>
                  <a:tcPr/>
                </a:tc>
                <a:tc>
                  <a:txBody>
                    <a:bodyPr/>
                    <a:lstStyle/>
                    <a:p>
                      <a:r>
                        <a:rPr lang="en-US" dirty="0" smtClean="0"/>
                        <a:t>Impact</a:t>
                      </a:r>
                      <a:endParaRPr lang="en-US" dirty="0"/>
                    </a:p>
                  </a:txBody>
                  <a:tcPr/>
                </a:tc>
                <a:tc>
                  <a:txBody>
                    <a:bodyPr/>
                    <a:lstStyle/>
                    <a:p>
                      <a:r>
                        <a:rPr lang="en-US" dirty="0" smtClean="0"/>
                        <a:t>Recommendations </a:t>
                      </a:r>
                      <a:endParaRPr lang="en-US" dirty="0"/>
                    </a:p>
                  </a:txBody>
                  <a:tcPr/>
                </a:tc>
                <a:tc>
                  <a:txBody>
                    <a:bodyPr/>
                    <a:lstStyle/>
                    <a:p>
                      <a:r>
                        <a:rPr lang="en-US" dirty="0" smtClean="0"/>
                        <a:t>NABH chapter</a:t>
                      </a:r>
                      <a:endParaRPr lang="en-US" dirty="0"/>
                    </a:p>
                  </a:txBody>
                  <a:tcPr/>
                </a:tc>
              </a:tr>
              <a:tr h="4145692">
                <a:tc>
                  <a:txBody>
                    <a:bodyPr/>
                    <a:lstStyle/>
                    <a:p>
                      <a:r>
                        <a:rPr lang="en-US" sz="1600" dirty="0" smtClean="0"/>
                        <a:t>4.</a:t>
                      </a:r>
                      <a:endParaRPr lang="en-US" sz="1600" dirty="0"/>
                    </a:p>
                  </a:txBody>
                  <a:tcPr/>
                </a:tc>
                <a:tc>
                  <a:txBody>
                    <a:bodyPr/>
                    <a:lstStyle/>
                    <a:p>
                      <a:r>
                        <a:rPr lang="en-US" sz="1800" dirty="0" smtClean="0"/>
                        <a:t>Inadequate arrangements for the safety &amp; security of hospital property &amp; patients’ personal property</a:t>
                      </a:r>
                      <a:endParaRPr lang="en-US" sz="1800" dirty="0"/>
                    </a:p>
                  </a:txBody>
                  <a:tcPr/>
                </a:tc>
                <a:tc>
                  <a:txBody>
                    <a:bodyPr/>
                    <a:lstStyle/>
                    <a:p>
                      <a:pPr>
                        <a:buFont typeface="Wingdings" pitchFamily="2" charset="2"/>
                        <a:buChar char="v"/>
                      </a:pPr>
                      <a:r>
                        <a:rPr lang="en-US" sz="1800" dirty="0" smtClean="0"/>
                        <a:t>May lead to damage</a:t>
                      </a:r>
                      <a:r>
                        <a:rPr lang="en-US" sz="1800" baseline="0" dirty="0" smtClean="0"/>
                        <a:t> &amp; theft of hospitals &amp; personal property</a:t>
                      </a:r>
                    </a:p>
                    <a:p>
                      <a:pPr>
                        <a:buFont typeface="Wingdings" pitchFamily="2" charset="2"/>
                        <a:buChar char="v"/>
                      </a:pPr>
                      <a:r>
                        <a:rPr lang="en-US" sz="1800" baseline="0" dirty="0" smtClean="0"/>
                        <a:t> creates menace when animals enter the hospital premises &amp; wreak havoc, putting patients in danger of getting physically harmed</a:t>
                      </a:r>
                      <a:endParaRPr lang="en-US" sz="1800" dirty="0"/>
                    </a:p>
                  </a:txBody>
                  <a:tcPr/>
                </a:tc>
                <a:tc>
                  <a:txBody>
                    <a:bodyPr/>
                    <a:lstStyle/>
                    <a:p>
                      <a:pPr>
                        <a:buFont typeface="Wingdings" pitchFamily="2" charset="2"/>
                        <a:buChar char="ü"/>
                      </a:pPr>
                      <a:r>
                        <a:rPr lang="en-US" sz="1800" dirty="0" smtClean="0"/>
                        <a:t>A system should be laid  down for the identification &amp; traceability</a:t>
                      </a:r>
                      <a:r>
                        <a:rPr lang="en-US" sz="1800" baseline="0" dirty="0" smtClean="0"/>
                        <a:t> of samples so as to avoid errors while handling them in patient care areas &amp; laboratories.</a:t>
                      </a:r>
                    </a:p>
                    <a:p>
                      <a:pPr>
                        <a:buFont typeface="Wingdings" pitchFamily="2" charset="2"/>
                        <a:buChar char="ü"/>
                      </a:pPr>
                      <a:r>
                        <a:rPr lang="en-US" sz="1800" baseline="0" dirty="0" smtClean="0"/>
                        <a:t>Sample containers must have a labeled with an  accompanying  investigation requisition form</a:t>
                      </a:r>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Facility Management &amp; Safety</a:t>
                      </a:r>
                    </a:p>
                    <a:p>
                      <a:endParaRPr lang="en-US" sz="1600"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609600"/>
            <a:ext cx="3376052" cy="461665"/>
          </a:xfrm>
          <a:prstGeom prst="rect">
            <a:avLst/>
          </a:prstGeom>
          <a:noFill/>
        </p:spPr>
        <p:txBody>
          <a:bodyPr wrap="none" rtlCol="0">
            <a:spAutoFit/>
          </a:bodyPr>
          <a:lstStyle/>
          <a:p>
            <a:r>
              <a:rPr lang="en-US" dirty="0" smtClean="0"/>
              <a:t>2. </a:t>
            </a:r>
            <a:r>
              <a:rPr lang="en-US" sz="2400" dirty="0" smtClean="0"/>
              <a:t>Regulatory Compliance:</a:t>
            </a:r>
            <a:endParaRPr lang="en-US" sz="2400" dirty="0"/>
          </a:p>
        </p:txBody>
      </p:sp>
      <p:graphicFrame>
        <p:nvGraphicFramePr>
          <p:cNvPr id="4" name="Content Placeholder 4"/>
          <p:cNvGraphicFramePr>
            <a:graphicFrameLocks/>
          </p:cNvGraphicFramePr>
          <p:nvPr/>
        </p:nvGraphicFramePr>
        <p:xfrm>
          <a:off x="304800" y="1371600"/>
          <a:ext cx="8458200" cy="4648200"/>
        </p:xfrm>
        <a:graphic>
          <a:graphicData uri="http://schemas.openxmlformats.org/drawingml/2006/table">
            <a:tbl>
              <a:tblPr firstRow="1" bandRow="1">
                <a:tableStyleId>{5C22544A-7EE6-4342-B048-85BDC9FD1C3A}</a:tableStyleId>
              </a:tblPr>
              <a:tblGrid>
                <a:gridCol w="704850"/>
                <a:gridCol w="1957917"/>
                <a:gridCol w="1801283"/>
                <a:gridCol w="2302510"/>
                <a:gridCol w="1691640"/>
              </a:tblGrid>
              <a:tr h="502508">
                <a:tc>
                  <a:txBody>
                    <a:bodyPr/>
                    <a:lstStyle/>
                    <a:p>
                      <a:r>
                        <a:rPr lang="en-US" dirty="0" err="1" smtClean="0"/>
                        <a:t>S.No</a:t>
                      </a:r>
                      <a:r>
                        <a:rPr lang="en-US" dirty="0" smtClean="0"/>
                        <a:t>.</a:t>
                      </a:r>
                      <a:endParaRPr lang="en-US" dirty="0"/>
                    </a:p>
                  </a:txBody>
                  <a:tcPr/>
                </a:tc>
                <a:tc>
                  <a:txBody>
                    <a:bodyPr/>
                    <a:lstStyle/>
                    <a:p>
                      <a:r>
                        <a:rPr lang="en-US" dirty="0" smtClean="0"/>
                        <a:t>Gaps</a:t>
                      </a:r>
                      <a:endParaRPr lang="en-US" dirty="0"/>
                    </a:p>
                  </a:txBody>
                  <a:tcPr/>
                </a:tc>
                <a:tc>
                  <a:txBody>
                    <a:bodyPr/>
                    <a:lstStyle/>
                    <a:p>
                      <a:r>
                        <a:rPr lang="en-US" dirty="0" smtClean="0"/>
                        <a:t>Impact</a:t>
                      </a:r>
                      <a:endParaRPr lang="en-US" dirty="0"/>
                    </a:p>
                  </a:txBody>
                  <a:tcPr/>
                </a:tc>
                <a:tc>
                  <a:txBody>
                    <a:bodyPr/>
                    <a:lstStyle/>
                    <a:p>
                      <a:r>
                        <a:rPr lang="en-US" dirty="0" smtClean="0"/>
                        <a:t>Recommendations </a:t>
                      </a:r>
                      <a:endParaRPr lang="en-US" dirty="0"/>
                    </a:p>
                  </a:txBody>
                  <a:tcPr/>
                </a:tc>
                <a:tc>
                  <a:txBody>
                    <a:bodyPr/>
                    <a:lstStyle/>
                    <a:p>
                      <a:r>
                        <a:rPr lang="en-US" dirty="0" smtClean="0"/>
                        <a:t>NABH chapter</a:t>
                      </a:r>
                      <a:endParaRPr lang="en-US" dirty="0"/>
                    </a:p>
                  </a:txBody>
                  <a:tcPr/>
                </a:tc>
              </a:tr>
              <a:tr h="4145692">
                <a:tc>
                  <a:txBody>
                    <a:bodyPr/>
                    <a:lstStyle/>
                    <a:p>
                      <a:r>
                        <a:rPr lang="en-US" sz="1600" dirty="0" smtClean="0"/>
                        <a:t>1.</a:t>
                      </a:r>
                      <a:endParaRPr lang="en-US" sz="1600" dirty="0"/>
                    </a:p>
                  </a:txBody>
                  <a:tcPr/>
                </a:tc>
                <a:tc>
                  <a:txBody>
                    <a:bodyPr/>
                    <a:lstStyle/>
                    <a:p>
                      <a:r>
                        <a:rPr lang="en-US" sz="1800" dirty="0" smtClean="0"/>
                        <a:t>Hospital are evaluated for fire safety but there is no display of plan &amp; no  training of fire safety to staff personnel</a:t>
                      </a:r>
                      <a:endParaRPr lang="en-US" sz="1800" dirty="0"/>
                    </a:p>
                  </a:txBody>
                  <a:tcPr/>
                </a:tc>
                <a:tc>
                  <a:txBody>
                    <a:bodyPr/>
                    <a:lstStyle/>
                    <a:p>
                      <a:pPr>
                        <a:buFont typeface="Wingdings" pitchFamily="2" charset="2"/>
                        <a:buChar char="v"/>
                      </a:pPr>
                      <a:r>
                        <a:rPr lang="en-US" sz="1800" dirty="0" smtClean="0"/>
                        <a:t> lack of measures, training leaves the hospital</a:t>
                      </a:r>
                      <a:r>
                        <a:rPr lang="en-US" sz="1800" baseline="0" dirty="0" smtClean="0"/>
                        <a:t> open to the risk of a major disaster in the event of a fire outbreak</a:t>
                      </a:r>
                      <a:endParaRPr lang="en-US" sz="1800" dirty="0"/>
                    </a:p>
                  </a:txBody>
                  <a:tcPr/>
                </a:tc>
                <a:tc>
                  <a:txBody>
                    <a:bodyPr/>
                    <a:lstStyle/>
                    <a:p>
                      <a:pPr>
                        <a:buFont typeface="Wingdings" pitchFamily="2" charset="2"/>
                        <a:buChar char="ü"/>
                      </a:pPr>
                      <a:r>
                        <a:rPr lang="en-US" sz="1800" dirty="0" smtClean="0"/>
                        <a:t>Conduct fire fighting drills twice in a year</a:t>
                      </a:r>
                    </a:p>
                    <a:p>
                      <a:pPr>
                        <a:buFont typeface="Wingdings" pitchFamily="2" charset="2"/>
                        <a:buChar char="ü"/>
                      </a:pPr>
                      <a:r>
                        <a:rPr lang="en-US" sz="1800" dirty="0" smtClean="0"/>
                        <a:t> keep fire-fighting  equipment in working order. </a:t>
                      </a:r>
                    </a:p>
                    <a:p>
                      <a:pPr>
                        <a:buFont typeface="Wingdings" pitchFamily="2" charset="2"/>
                        <a:buChar char="ü"/>
                      </a:pPr>
                      <a:r>
                        <a:rPr lang="en-US" sz="1800" dirty="0" err="1" smtClean="0"/>
                        <a:t>Updation</a:t>
                      </a:r>
                      <a:r>
                        <a:rPr lang="en-US" sz="1800" dirty="0" smtClean="0"/>
                        <a:t> of evacuation</a:t>
                      </a:r>
                      <a:r>
                        <a:rPr lang="en-US" sz="1800" baseline="0" dirty="0" smtClean="0"/>
                        <a:t> plan and properly displayed</a:t>
                      </a:r>
                    </a:p>
                    <a:p>
                      <a:pPr>
                        <a:buFont typeface="Wingdings" pitchFamily="2" charset="2"/>
                        <a:buChar char="ü"/>
                      </a:pPr>
                      <a:r>
                        <a:rPr lang="en-US" sz="1800" baseline="0" dirty="0" smtClean="0"/>
                        <a:t>Staff training on regular intervals</a:t>
                      </a:r>
                    </a:p>
                    <a:p>
                      <a:pPr>
                        <a:buFont typeface="Wingdings" pitchFamily="2" charset="2"/>
                        <a:buChar char="ü"/>
                      </a:pPr>
                      <a:r>
                        <a:rPr lang="en-US" sz="1800" baseline="0" dirty="0" smtClean="0"/>
                        <a:t>Fire fighters as per National Building code of India</a:t>
                      </a:r>
                    </a:p>
                    <a:p>
                      <a:pPr>
                        <a:buFont typeface="Wingdings" pitchFamily="2" charset="2"/>
                        <a:buNone/>
                      </a:pPr>
                      <a:endParaRPr lang="en-US" sz="1800" dirty="0"/>
                    </a:p>
                  </a:txBody>
                  <a:tcPr/>
                </a:tc>
                <a:tc>
                  <a:txBody>
                    <a:bodyPr/>
                    <a:lstStyle/>
                    <a:p>
                      <a:r>
                        <a:rPr lang="en-US" sz="1600" dirty="0" smtClean="0"/>
                        <a:t>Facility Management &amp; Safety </a:t>
                      </a:r>
                      <a:endParaRPr lang="en-US" sz="16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4"/>
          <p:cNvGraphicFramePr>
            <a:graphicFrameLocks/>
          </p:cNvGraphicFramePr>
          <p:nvPr/>
        </p:nvGraphicFramePr>
        <p:xfrm>
          <a:off x="380999" y="304800"/>
          <a:ext cx="8381999" cy="2407920"/>
        </p:xfrm>
        <a:graphic>
          <a:graphicData uri="http://schemas.openxmlformats.org/drawingml/2006/table">
            <a:tbl>
              <a:tblPr firstRow="1" bandRow="1">
                <a:tableStyleId>{5C22544A-7EE6-4342-B048-85BDC9FD1C3A}</a:tableStyleId>
              </a:tblPr>
              <a:tblGrid>
                <a:gridCol w="900697"/>
                <a:gridCol w="1889218"/>
                <a:gridCol w="1738080"/>
                <a:gridCol w="2221720"/>
                <a:gridCol w="1632284"/>
              </a:tblGrid>
              <a:tr h="340487">
                <a:tc>
                  <a:txBody>
                    <a:bodyPr/>
                    <a:lstStyle/>
                    <a:p>
                      <a:r>
                        <a:rPr lang="en-US" dirty="0" err="1" smtClean="0"/>
                        <a:t>S.No</a:t>
                      </a:r>
                      <a:r>
                        <a:rPr lang="en-US" dirty="0" smtClean="0"/>
                        <a:t>.</a:t>
                      </a:r>
                      <a:endParaRPr lang="en-US" dirty="0"/>
                    </a:p>
                  </a:txBody>
                  <a:tcPr/>
                </a:tc>
                <a:tc>
                  <a:txBody>
                    <a:bodyPr/>
                    <a:lstStyle/>
                    <a:p>
                      <a:r>
                        <a:rPr lang="en-US" dirty="0" smtClean="0"/>
                        <a:t>Gaps</a:t>
                      </a:r>
                      <a:endParaRPr lang="en-US" dirty="0"/>
                    </a:p>
                  </a:txBody>
                  <a:tcPr/>
                </a:tc>
                <a:tc>
                  <a:txBody>
                    <a:bodyPr/>
                    <a:lstStyle/>
                    <a:p>
                      <a:r>
                        <a:rPr lang="en-US" dirty="0" smtClean="0"/>
                        <a:t>Impact</a:t>
                      </a:r>
                      <a:endParaRPr lang="en-US" dirty="0"/>
                    </a:p>
                  </a:txBody>
                  <a:tcPr/>
                </a:tc>
                <a:tc>
                  <a:txBody>
                    <a:bodyPr/>
                    <a:lstStyle/>
                    <a:p>
                      <a:r>
                        <a:rPr lang="en-US" dirty="0" smtClean="0"/>
                        <a:t>Recommendations </a:t>
                      </a:r>
                      <a:endParaRPr lang="en-US" dirty="0"/>
                    </a:p>
                  </a:txBody>
                  <a:tcPr/>
                </a:tc>
                <a:tc>
                  <a:txBody>
                    <a:bodyPr/>
                    <a:lstStyle/>
                    <a:p>
                      <a:r>
                        <a:rPr lang="en-US" dirty="0" smtClean="0"/>
                        <a:t>NABH chapter</a:t>
                      </a:r>
                      <a:endParaRPr lang="en-US" dirty="0"/>
                    </a:p>
                  </a:txBody>
                  <a:tcPr/>
                </a:tc>
              </a:tr>
              <a:tr h="1920240">
                <a:tc>
                  <a:txBody>
                    <a:bodyPr/>
                    <a:lstStyle/>
                    <a:p>
                      <a:r>
                        <a:rPr lang="en-US" sz="1600" dirty="0" smtClean="0"/>
                        <a:t>2.</a:t>
                      </a:r>
                      <a:endParaRPr lang="en-US" sz="1600" dirty="0"/>
                    </a:p>
                  </a:txBody>
                  <a:tcPr/>
                </a:tc>
                <a:tc>
                  <a:txBody>
                    <a:bodyPr/>
                    <a:lstStyle/>
                    <a:p>
                      <a:r>
                        <a:rPr lang="en-US" sz="1600" dirty="0" smtClean="0"/>
                        <a:t>The preparedness of hospital to handle disaster is not in evidence</a:t>
                      </a:r>
                      <a:endParaRPr lang="en-US" sz="1600" dirty="0"/>
                    </a:p>
                  </a:txBody>
                  <a:tcPr/>
                </a:tc>
                <a:tc>
                  <a:txBody>
                    <a:bodyPr/>
                    <a:lstStyle/>
                    <a:p>
                      <a:pPr>
                        <a:buFont typeface="Wingdings" pitchFamily="2" charset="2"/>
                        <a:buChar char="v"/>
                      </a:pPr>
                      <a:r>
                        <a:rPr lang="en-US" sz="1600" dirty="0" smtClean="0"/>
                        <a:t>Poor response of hospital in handling disaster</a:t>
                      </a:r>
                    </a:p>
                    <a:p>
                      <a:pPr>
                        <a:buFont typeface="Wingdings" pitchFamily="2" charset="2"/>
                        <a:buChar char="v"/>
                      </a:pPr>
                      <a:r>
                        <a:rPr lang="en-US" sz="1600" dirty="0" smtClean="0"/>
                        <a:t>Increased morbidity &amp; mortality</a:t>
                      </a:r>
                    </a:p>
                    <a:p>
                      <a:pPr>
                        <a:buFont typeface="Wingdings" pitchFamily="2" charset="2"/>
                        <a:buChar char="v"/>
                      </a:pPr>
                      <a:r>
                        <a:rPr lang="en-US" sz="1600" dirty="0" smtClean="0"/>
                        <a:t>Poor image of hospital</a:t>
                      </a:r>
                      <a:endParaRPr lang="en-US" sz="1600" dirty="0"/>
                    </a:p>
                  </a:txBody>
                  <a:tcPr/>
                </a:tc>
                <a:tc>
                  <a:txBody>
                    <a:bodyPr/>
                    <a:lstStyle/>
                    <a:p>
                      <a:pPr>
                        <a:buFont typeface="Wingdings" pitchFamily="2" charset="2"/>
                        <a:buChar char="ü"/>
                      </a:pPr>
                      <a:r>
                        <a:rPr lang="en-US" sz="1600" dirty="0" smtClean="0"/>
                        <a:t>Color coding at the bedside</a:t>
                      </a:r>
                    </a:p>
                    <a:p>
                      <a:pPr>
                        <a:buFont typeface="Wingdings" pitchFamily="2" charset="2"/>
                        <a:buChar char="ü"/>
                      </a:pPr>
                      <a:r>
                        <a:rPr lang="en-US" sz="1600" dirty="0" smtClean="0"/>
                        <a:t>Training of personnel on regular basis</a:t>
                      </a:r>
                    </a:p>
                    <a:p>
                      <a:pPr>
                        <a:buFont typeface="Wingdings" pitchFamily="2" charset="2"/>
                        <a:buChar char="ü"/>
                      </a:pPr>
                      <a:r>
                        <a:rPr lang="en-US" sz="1600" dirty="0" smtClean="0"/>
                        <a:t>Triaging using wrist band</a:t>
                      </a:r>
                    </a:p>
                    <a:p>
                      <a:pPr>
                        <a:buFont typeface="Wingdings" pitchFamily="2" charset="2"/>
                        <a:buChar char="ü"/>
                      </a:pPr>
                      <a:r>
                        <a:rPr lang="en-US" sz="1600" dirty="0" smtClean="0"/>
                        <a:t>Mock drills should be conducted periodically</a:t>
                      </a:r>
                    </a:p>
                  </a:txBody>
                  <a:tcPr/>
                </a:tc>
                <a:tc>
                  <a:txBody>
                    <a:bodyPr/>
                    <a:lstStyle/>
                    <a:p>
                      <a:r>
                        <a:rPr lang="en-US" dirty="0" smtClean="0"/>
                        <a:t>Facility Management &amp; Safety</a:t>
                      </a:r>
                      <a:endParaRPr lang="en-US" dirty="0"/>
                    </a:p>
                  </a:txBody>
                  <a:tcPr/>
                </a:tc>
              </a:tr>
            </a:tbl>
          </a:graphicData>
        </a:graphic>
      </p:graphicFrame>
      <p:sp>
        <p:nvSpPr>
          <p:cNvPr id="3" name="TextBox 2"/>
          <p:cNvSpPr txBox="1"/>
          <p:nvPr/>
        </p:nvSpPr>
        <p:spPr>
          <a:xfrm>
            <a:off x="762000" y="2971800"/>
            <a:ext cx="2599430" cy="369332"/>
          </a:xfrm>
          <a:prstGeom prst="rect">
            <a:avLst/>
          </a:prstGeom>
          <a:noFill/>
        </p:spPr>
        <p:txBody>
          <a:bodyPr wrap="none" rtlCol="0">
            <a:spAutoFit/>
          </a:bodyPr>
          <a:lstStyle/>
          <a:p>
            <a:r>
              <a:rPr lang="en-US" dirty="0" smtClean="0"/>
              <a:t>3. Administrative Process:</a:t>
            </a:r>
            <a:endParaRPr lang="en-US" dirty="0"/>
          </a:p>
        </p:txBody>
      </p:sp>
      <p:graphicFrame>
        <p:nvGraphicFramePr>
          <p:cNvPr id="4" name="Content Placeholder 4"/>
          <p:cNvGraphicFramePr>
            <a:graphicFrameLocks/>
          </p:cNvGraphicFramePr>
          <p:nvPr/>
        </p:nvGraphicFramePr>
        <p:xfrm>
          <a:off x="381000" y="3429000"/>
          <a:ext cx="8381999" cy="3169920"/>
        </p:xfrm>
        <a:graphic>
          <a:graphicData uri="http://schemas.openxmlformats.org/drawingml/2006/table">
            <a:tbl>
              <a:tblPr firstRow="1" bandRow="1">
                <a:tableStyleId>{5C22544A-7EE6-4342-B048-85BDC9FD1C3A}</a:tableStyleId>
              </a:tblPr>
              <a:tblGrid>
                <a:gridCol w="900697"/>
                <a:gridCol w="1889218"/>
                <a:gridCol w="1738080"/>
                <a:gridCol w="2221720"/>
                <a:gridCol w="1632284"/>
              </a:tblGrid>
              <a:tr h="340487">
                <a:tc>
                  <a:txBody>
                    <a:bodyPr/>
                    <a:lstStyle/>
                    <a:p>
                      <a:r>
                        <a:rPr lang="en-US" dirty="0" err="1" smtClean="0"/>
                        <a:t>S.No</a:t>
                      </a:r>
                      <a:r>
                        <a:rPr lang="en-US" dirty="0" smtClean="0"/>
                        <a:t>.</a:t>
                      </a:r>
                      <a:endParaRPr lang="en-US" dirty="0"/>
                    </a:p>
                  </a:txBody>
                  <a:tcPr/>
                </a:tc>
                <a:tc>
                  <a:txBody>
                    <a:bodyPr/>
                    <a:lstStyle/>
                    <a:p>
                      <a:r>
                        <a:rPr lang="en-US" dirty="0" smtClean="0"/>
                        <a:t>Gaps</a:t>
                      </a:r>
                      <a:endParaRPr lang="en-US" dirty="0"/>
                    </a:p>
                  </a:txBody>
                  <a:tcPr/>
                </a:tc>
                <a:tc>
                  <a:txBody>
                    <a:bodyPr/>
                    <a:lstStyle/>
                    <a:p>
                      <a:r>
                        <a:rPr lang="en-US" dirty="0" smtClean="0"/>
                        <a:t>Impact</a:t>
                      </a:r>
                      <a:endParaRPr lang="en-US" dirty="0"/>
                    </a:p>
                  </a:txBody>
                  <a:tcPr/>
                </a:tc>
                <a:tc>
                  <a:txBody>
                    <a:bodyPr/>
                    <a:lstStyle/>
                    <a:p>
                      <a:r>
                        <a:rPr lang="en-US" dirty="0" smtClean="0"/>
                        <a:t>Recommendations </a:t>
                      </a:r>
                      <a:endParaRPr lang="en-US" dirty="0"/>
                    </a:p>
                  </a:txBody>
                  <a:tcPr/>
                </a:tc>
                <a:tc>
                  <a:txBody>
                    <a:bodyPr/>
                    <a:lstStyle/>
                    <a:p>
                      <a:r>
                        <a:rPr lang="en-US" dirty="0" smtClean="0"/>
                        <a:t>NABH chapter</a:t>
                      </a:r>
                      <a:endParaRPr lang="en-US" dirty="0"/>
                    </a:p>
                  </a:txBody>
                  <a:tcPr/>
                </a:tc>
              </a:tr>
              <a:tr h="1920240">
                <a:tc>
                  <a:txBody>
                    <a:bodyPr/>
                    <a:lstStyle/>
                    <a:p>
                      <a:r>
                        <a:rPr lang="en-US" sz="1600" dirty="0" smtClean="0"/>
                        <a:t>1.</a:t>
                      </a:r>
                      <a:endParaRPr lang="en-US" sz="1600" dirty="0"/>
                    </a:p>
                  </a:txBody>
                  <a:tcPr/>
                </a:tc>
                <a:tc>
                  <a:txBody>
                    <a:bodyPr/>
                    <a:lstStyle/>
                    <a:p>
                      <a:r>
                        <a:rPr lang="en-US" sz="1600" dirty="0" smtClean="0"/>
                        <a:t>Some doctors responsible for patient care do not visit patients in wards regularly</a:t>
                      </a:r>
                      <a:endParaRPr lang="en-US" sz="1600" dirty="0"/>
                    </a:p>
                  </a:txBody>
                  <a:tcPr/>
                </a:tc>
                <a:tc>
                  <a:txBody>
                    <a:bodyPr/>
                    <a:lstStyle/>
                    <a:p>
                      <a:pPr lvl="0">
                        <a:buFont typeface="Wingdings" pitchFamily="2" charset="2"/>
                        <a:buChar char="v"/>
                      </a:pPr>
                      <a:r>
                        <a:rPr lang="en-US" sz="1600" dirty="0" smtClean="0"/>
                        <a:t> </a:t>
                      </a:r>
                      <a:r>
                        <a:rPr lang="en-US" sz="1800" kern="1200" dirty="0" smtClean="0">
                          <a:solidFill>
                            <a:schemeClr val="dk1"/>
                          </a:solidFill>
                          <a:latin typeface="+mn-lt"/>
                          <a:ea typeface="+mn-ea"/>
                          <a:cs typeface="+mn-cs"/>
                        </a:rPr>
                        <a:t>Lack of confidence amongst patients</a:t>
                      </a:r>
                    </a:p>
                    <a:p>
                      <a:pPr lvl="0">
                        <a:buFont typeface="Wingdings" pitchFamily="2" charset="2"/>
                        <a:buChar char="v"/>
                      </a:pPr>
                      <a:r>
                        <a:rPr lang="en-US" sz="1800" kern="1200" dirty="0" smtClean="0">
                          <a:solidFill>
                            <a:schemeClr val="dk1"/>
                          </a:solidFill>
                          <a:latin typeface="+mn-lt"/>
                          <a:ea typeface="+mn-ea"/>
                          <a:cs typeface="+mn-cs"/>
                        </a:rPr>
                        <a:t>Instances of delay in treatment of patients</a:t>
                      </a:r>
                    </a:p>
                    <a:p>
                      <a:pPr>
                        <a:buFont typeface="Wingdings" pitchFamily="2" charset="2"/>
                        <a:buChar char="v"/>
                      </a:pPr>
                      <a:endParaRPr lang="en-US" sz="1600" dirty="0"/>
                    </a:p>
                  </a:txBody>
                  <a:tcPr/>
                </a:tc>
                <a:tc>
                  <a:txBody>
                    <a:bodyPr/>
                    <a:lstStyle/>
                    <a:p>
                      <a:pPr lvl="0">
                        <a:buFont typeface="Wingdings" pitchFamily="2" charset="2"/>
                        <a:buChar char="ü"/>
                      </a:pPr>
                      <a:r>
                        <a:rPr lang="en-US" sz="1800" kern="1200" dirty="0" smtClean="0">
                          <a:solidFill>
                            <a:schemeClr val="dk1"/>
                          </a:solidFill>
                          <a:latin typeface="+mn-lt"/>
                          <a:ea typeface="+mn-ea"/>
                          <a:cs typeface="+mn-cs"/>
                        </a:rPr>
                        <a:t>Patient admitted in </a:t>
                      </a:r>
                      <a:r>
                        <a:rPr lang="en-US" sz="1800" kern="1200" dirty="0" err="1" smtClean="0">
                          <a:solidFill>
                            <a:schemeClr val="dk1"/>
                          </a:solidFill>
                          <a:latin typeface="+mn-lt"/>
                          <a:ea typeface="+mn-ea"/>
                          <a:cs typeface="+mn-cs"/>
                        </a:rPr>
                        <a:t>HDU</a:t>
                      </a:r>
                      <a:r>
                        <a:rPr lang="en-US" sz="1800" kern="1200" dirty="0" smtClean="0">
                          <a:solidFill>
                            <a:schemeClr val="dk1"/>
                          </a:solidFill>
                          <a:latin typeface="+mn-lt"/>
                          <a:ea typeface="+mn-ea"/>
                          <a:cs typeface="+mn-cs"/>
                        </a:rPr>
                        <a:t> need to be monitored at least every 4-6 hours</a:t>
                      </a:r>
                    </a:p>
                    <a:p>
                      <a:pPr lvl="0">
                        <a:buFont typeface="Wingdings" pitchFamily="2" charset="2"/>
                        <a:buChar char="ü"/>
                      </a:pPr>
                      <a:r>
                        <a:rPr lang="en-US" sz="1800" kern="1200" dirty="0" smtClean="0">
                          <a:solidFill>
                            <a:schemeClr val="dk1"/>
                          </a:solidFill>
                          <a:latin typeface="+mn-lt"/>
                          <a:ea typeface="+mn-ea"/>
                          <a:cs typeface="+mn-cs"/>
                        </a:rPr>
                        <a:t>Adequate numbers of doctors to be appointed for the proper care of the patents. </a:t>
                      </a:r>
                    </a:p>
                    <a:p>
                      <a:pPr>
                        <a:buFont typeface="Wingdings" pitchFamily="2" charset="2"/>
                        <a:buChar char="ü"/>
                      </a:pPr>
                      <a:endParaRPr lang="en-US" sz="1600" dirty="0" smtClean="0"/>
                    </a:p>
                  </a:txBody>
                  <a:tcPr/>
                </a:tc>
                <a:tc>
                  <a:txBody>
                    <a:bodyPr/>
                    <a:lstStyle/>
                    <a:p>
                      <a:r>
                        <a:rPr lang="en-US" dirty="0" smtClean="0"/>
                        <a:t>Care of Patients</a:t>
                      </a:r>
                      <a:endParaRPr 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4"/>
          <p:cNvGraphicFramePr>
            <a:graphicFrameLocks/>
          </p:cNvGraphicFramePr>
          <p:nvPr/>
        </p:nvGraphicFramePr>
        <p:xfrm>
          <a:off x="381000" y="533400"/>
          <a:ext cx="8381999" cy="6035040"/>
        </p:xfrm>
        <a:graphic>
          <a:graphicData uri="http://schemas.openxmlformats.org/drawingml/2006/table">
            <a:tbl>
              <a:tblPr firstRow="1" bandRow="1">
                <a:tableStyleId>{5C22544A-7EE6-4342-B048-85BDC9FD1C3A}</a:tableStyleId>
              </a:tblPr>
              <a:tblGrid>
                <a:gridCol w="900697"/>
                <a:gridCol w="1889218"/>
                <a:gridCol w="1738080"/>
                <a:gridCol w="2221720"/>
                <a:gridCol w="1632284"/>
              </a:tblGrid>
              <a:tr h="340487">
                <a:tc>
                  <a:txBody>
                    <a:bodyPr/>
                    <a:lstStyle/>
                    <a:p>
                      <a:r>
                        <a:rPr lang="en-US" dirty="0" err="1" smtClean="0"/>
                        <a:t>S.No</a:t>
                      </a:r>
                      <a:r>
                        <a:rPr lang="en-US" dirty="0" smtClean="0"/>
                        <a:t>.</a:t>
                      </a:r>
                      <a:endParaRPr lang="en-US" dirty="0"/>
                    </a:p>
                  </a:txBody>
                  <a:tcPr/>
                </a:tc>
                <a:tc>
                  <a:txBody>
                    <a:bodyPr/>
                    <a:lstStyle/>
                    <a:p>
                      <a:r>
                        <a:rPr lang="en-US" dirty="0" smtClean="0"/>
                        <a:t>Gaps</a:t>
                      </a:r>
                      <a:endParaRPr lang="en-US" dirty="0"/>
                    </a:p>
                  </a:txBody>
                  <a:tcPr/>
                </a:tc>
                <a:tc>
                  <a:txBody>
                    <a:bodyPr/>
                    <a:lstStyle/>
                    <a:p>
                      <a:r>
                        <a:rPr lang="en-US" dirty="0" smtClean="0"/>
                        <a:t>Impact</a:t>
                      </a:r>
                      <a:endParaRPr lang="en-US" dirty="0"/>
                    </a:p>
                  </a:txBody>
                  <a:tcPr/>
                </a:tc>
                <a:tc>
                  <a:txBody>
                    <a:bodyPr/>
                    <a:lstStyle/>
                    <a:p>
                      <a:r>
                        <a:rPr lang="en-US" dirty="0" smtClean="0"/>
                        <a:t>Recommendations </a:t>
                      </a:r>
                      <a:endParaRPr lang="en-US" dirty="0"/>
                    </a:p>
                  </a:txBody>
                  <a:tcPr/>
                </a:tc>
                <a:tc>
                  <a:txBody>
                    <a:bodyPr/>
                    <a:lstStyle/>
                    <a:p>
                      <a:r>
                        <a:rPr lang="en-US" dirty="0" smtClean="0"/>
                        <a:t>NABH chapter</a:t>
                      </a:r>
                      <a:endParaRPr lang="en-US" dirty="0"/>
                    </a:p>
                  </a:txBody>
                  <a:tcPr/>
                </a:tc>
              </a:tr>
              <a:tr h="1920240">
                <a:tc>
                  <a:txBody>
                    <a:bodyPr/>
                    <a:lstStyle/>
                    <a:p>
                      <a:r>
                        <a:rPr lang="en-US" sz="1600" dirty="0" smtClean="0"/>
                        <a:t>2.</a:t>
                      </a:r>
                      <a:endParaRPr lang="en-US" sz="1600" dirty="0"/>
                    </a:p>
                  </a:txBody>
                  <a:tcPr/>
                </a:tc>
                <a:tc>
                  <a:txBody>
                    <a:bodyPr/>
                    <a:lstStyle/>
                    <a:p>
                      <a:r>
                        <a:rPr lang="en-US" sz="1600" dirty="0" smtClean="0"/>
                        <a:t>Lack of well defined inventory management system in hospital pharmacies</a:t>
                      </a:r>
                      <a:endParaRPr lang="en-US" sz="1600" dirty="0"/>
                    </a:p>
                  </a:txBody>
                  <a:tcPr/>
                </a:tc>
                <a:tc>
                  <a:txBody>
                    <a:bodyPr/>
                    <a:lstStyle/>
                    <a:p>
                      <a:pPr>
                        <a:buFont typeface="Wingdings" pitchFamily="2" charset="2"/>
                        <a:buChar char="v"/>
                      </a:pPr>
                      <a:r>
                        <a:rPr lang="en-US" sz="1600" dirty="0" smtClean="0"/>
                        <a:t>Expiry of items</a:t>
                      </a:r>
                    </a:p>
                    <a:p>
                      <a:pPr>
                        <a:buFont typeface="Wingdings" pitchFamily="2" charset="2"/>
                        <a:buChar char="v"/>
                      </a:pPr>
                      <a:r>
                        <a:rPr lang="en-US" sz="1600" dirty="0" smtClean="0"/>
                        <a:t>High inventory load</a:t>
                      </a:r>
                    </a:p>
                    <a:p>
                      <a:pPr>
                        <a:buFont typeface="Wingdings" pitchFamily="2" charset="2"/>
                        <a:buChar char="v"/>
                      </a:pPr>
                      <a:r>
                        <a:rPr lang="en-US" sz="1600" dirty="0" smtClean="0"/>
                        <a:t>Difficulty in retrieving sound alike &amp;</a:t>
                      </a:r>
                      <a:r>
                        <a:rPr lang="en-US" sz="1600" baseline="0" dirty="0" smtClean="0"/>
                        <a:t> look alike drugs</a:t>
                      </a:r>
                    </a:p>
                    <a:p>
                      <a:pPr>
                        <a:buFont typeface="Wingdings" pitchFamily="2" charset="2"/>
                        <a:buChar char="v"/>
                      </a:pPr>
                      <a:r>
                        <a:rPr lang="en-US" sz="1600" baseline="0" dirty="0" smtClean="0"/>
                        <a:t>Impact on budget planning &amp; projections</a:t>
                      </a:r>
                      <a:endParaRPr lang="en-US" sz="1600" dirty="0"/>
                    </a:p>
                  </a:txBody>
                  <a:tcPr/>
                </a:tc>
                <a:tc>
                  <a:txBody>
                    <a:bodyPr/>
                    <a:lstStyle/>
                    <a:p>
                      <a:pPr>
                        <a:buFont typeface="Wingdings" pitchFamily="2" charset="2"/>
                        <a:buChar char="ü"/>
                      </a:pPr>
                      <a:r>
                        <a:rPr lang="en-US" sz="1600" dirty="0" smtClean="0"/>
                        <a:t>Implementation of HIS</a:t>
                      </a:r>
                    </a:p>
                    <a:p>
                      <a:pPr>
                        <a:buFont typeface="Wingdings" pitchFamily="2" charset="2"/>
                        <a:buChar char="ü"/>
                      </a:pPr>
                      <a:r>
                        <a:rPr lang="en-US" sz="1600" dirty="0" smtClean="0"/>
                        <a:t>Applying Inventory control technique like </a:t>
                      </a:r>
                      <a:r>
                        <a:rPr lang="en-US" sz="1600" dirty="0" err="1" smtClean="0"/>
                        <a:t>VED</a:t>
                      </a:r>
                      <a:r>
                        <a:rPr lang="en-US" sz="1600" dirty="0" smtClean="0"/>
                        <a:t>, ABC analysis</a:t>
                      </a:r>
                      <a:r>
                        <a:rPr lang="en-US" sz="1600" baseline="0" dirty="0" smtClean="0"/>
                        <a:t> etc</a:t>
                      </a:r>
                    </a:p>
                    <a:p>
                      <a:pPr>
                        <a:buFont typeface="Wingdings" pitchFamily="2" charset="2"/>
                        <a:buChar char="ü"/>
                      </a:pPr>
                      <a:r>
                        <a:rPr lang="en-US" sz="1600" baseline="0" dirty="0" smtClean="0"/>
                        <a:t>Separate area of storage of sound alike &amp; look alike drugs</a:t>
                      </a:r>
                    </a:p>
                    <a:p>
                      <a:pPr>
                        <a:buFont typeface="Wingdings" pitchFamily="2" charset="2"/>
                        <a:buChar char="ü"/>
                      </a:pPr>
                      <a:r>
                        <a:rPr lang="en-US" sz="1600" baseline="0" dirty="0" smtClean="0"/>
                        <a:t>Temperature monitoring sheet should be prepared and updated</a:t>
                      </a:r>
                    </a:p>
                    <a:p>
                      <a:pPr>
                        <a:buFont typeface="Wingdings" pitchFamily="2" charset="2"/>
                        <a:buChar char="ü"/>
                      </a:pPr>
                      <a:r>
                        <a:rPr lang="en-US" sz="1600" baseline="0" dirty="0" smtClean="0"/>
                        <a:t>Formulation of drug list with generic and brand name which help in maintaining inventory</a:t>
                      </a:r>
                      <a:endParaRPr lang="en-US" sz="1600" dirty="0" smtClean="0"/>
                    </a:p>
                  </a:txBody>
                  <a:tcPr/>
                </a:tc>
                <a:tc>
                  <a:txBody>
                    <a:bodyPr/>
                    <a:lstStyle/>
                    <a:p>
                      <a:r>
                        <a:rPr lang="en-US" dirty="0" smtClean="0"/>
                        <a:t>Management of Medications (MOM)</a:t>
                      </a:r>
                      <a:endParaRPr lang="en-US" dirty="0"/>
                    </a:p>
                  </a:txBody>
                  <a:tcPr/>
                </a:tc>
              </a:tr>
              <a:tr h="1920240">
                <a:tc>
                  <a:txBody>
                    <a:bodyPr/>
                    <a:lstStyle/>
                    <a:p>
                      <a:r>
                        <a:rPr lang="en-US" sz="1600" dirty="0" smtClean="0"/>
                        <a:t>3.</a:t>
                      </a:r>
                      <a:endParaRPr lang="en-US" sz="1600" dirty="0"/>
                    </a:p>
                  </a:txBody>
                  <a:tcPr/>
                </a:tc>
                <a:tc>
                  <a:txBody>
                    <a:bodyPr/>
                    <a:lstStyle/>
                    <a:p>
                      <a:r>
                        <a:rPr lang="en-US" sz="1600" dirty="0" smtClean="0"/>
                        <a:t>There is no system to assess the level of employee satisfaction in hospitals</a:t>
                      </a:r>
                      <a:endParaRPr lang="en-US" sz="1600" dirty="0"/>
                    </a:p>
                  </a:txBody>
                  <a:tcPr/>
                </a:tc>
                <a:tc>
                  <a:txBody>
                    <a:bodyPr/>
                    <a:lstStyle/>
                    <a:p>
                      <a:pPr>
                        <a:buFont typeface="Wingdings" pitchFamily="2" charset="2"/>
                        <a:buChar char="v"/>
                      </a:pPr>
                      <a:r>
                        <a:rPr lang="en-US" sz="1600" dirty="0" smtClean="0"/>
                        <a:t> Dissatisfaction among employee may affect day-to-day functioning of the hospital </a:t>
                      </a:r>
                      <a:endParaRPr lang="en-US" sz="1600" dirty="0"/>
                    </a:p>
                  </a:txBody>
                  <a:tcPr/>
                </a:tc>
                <a:tc>
                  <a:txBody>
                    <a:bodyPr/>
                    <a:lstStyle/>
                    <a:p>
                      <a:pPr>
                        <a:buFont typeface="Wingdings" pitchFamily="2" charset="2"/>
                        <a:buChar char="ü"/>
                      </a:pPr>
                      <a:r>
                        <a:rPr lang="en-US" sz="1600" dirty="0" smtClean="0"/>
                        <a:t> employee feedback form analysis </a:t>
                      </a:r>
                    </a:p>
                  </a:txBody>
                  <a:tcPr/>
                </a:tc>
                <a:tc>
                  <a:txBody>
                    <a:bodyPr/>
                    <a:lstStyle/>
                    <a:p>
                      <a:r>
                        <a:rPr lang="en-US" dirty="0" smtClean="0"/>
                        <a:t>Human resource</a:t>
                      </a:r>
                      <a:r>
                        <a:rPr lang="en-US" baseline="0" dirty="0" smtClean="0"/>
                        <a:t> management (</a:t>
                      </a:r>
                      <a:r>
                        <a:rPr lang="en-US" baseline="0" dirty="0" err="1" smtClean="0"/>
                        <a:t>HRM</a:t>
                      </a:r>
                      <a:r>
                        <a:rPr lang="en-US" baseline="0" dirty="0" smtClean="0"/>
                        <a:t>)</a:t>
                      </a:r>
                      <a:endParaRPr lang="en-US"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381000"/>
            <a:ext cx="1900649" cy="369332"/>
          </a:xfrm>
          <a:prstGeom prst="rect">
            <a:avLst/>
          </a:prstGeom>
          <a:noFill/>
        </p:spPr>
        <p:txBody>
          <a:bodyPr wrap="none" rtlCol="0">
            <a:spAutoFit/>
          </a:bodyPr>
          <a:lstStyle/>
          <a:p>
            <a:r>
              <a:rPr lang="en-US" dirty="0" smtClean="0"/>
              <a:t>4. Clinical Process:</a:t>
            </a:r>
            <a:endParaRPr lang="en-US" dirty="0"/>
          </a:p>
        </p:txBody>
      </p:sp>
      <p:graphicFrame>
        <p:nvGraphicFramePr>
          <p:cNvPr id="3" name="Content Placeholder 4"/>
          <p:cNvGraphicFramePr>
            <a:graphicFrameLocks/>
          </p:cNvGraphicFramePr>
          <p:nvPr/>
        </p:nvGraphicFramePr>
        <p:xfrm>
          <a:off x="304800" y="838200"/>
          <a:ext cx="8381999" cy="5730240"/>
        </p:xfrm>
        <a:graphic>
          <a:graphicData uri="http://schemas.openxmlformats.org/drawingml/2006/table">
            <a:tbl>
              <a:tblPr firstRow="1" bandRow="1">
                <a:tableStyleId>{5C22544A-7EE6-4342-B048-85BDC9FD1C3A}</a:tableStyleId>
              </a:tblPr>
              <a:tblGrid>
                <a:gridCol w="900697"/>
                <a:gridCol w="1889218"/>
                <a:gridCol w="1738080"/>
                <a:gridCol w="2221720"/>
                <a:gridCol w="1632284"/>
              </a:tblGrid>
              <a:tr h="340487">
                <a:tc>
                  <a:txBody>
                    <a:bodyPr/>
                    <a:lstStyle/>
                    <a:p>
                      <a:r>
                        <a:rPr lang="en-US" dirty="0" err="1" smtClean="0"/>
                        <a:t>S.No</a:t>
                      </a:r>
                      <a:r>
                        <a:rPr lang="en-US" dirty="0" smtClean="0"/>
                        <a:t>.</a:t>
                      </a:r>
                      <a:endParaRPr lang="en-US" dirty="0"/>
                    </a:p>
                  </a:txBody>
                  <a:tcPr/>
                </a:tc>
                <a:tc>
                  <a:txBody>
                    <a:bodyPr/>
                    <a:lstStyle/>
                    <a:p>
                      <a:r>
                        <a:rPr lang="en-US" dirty="0" smtClean="0"/>
                        <a:t>Gaps</a:t>
                      </a:r>
                      <a:endParaRPr lang="en-US" dirty="0"/>
                    </a:p>
                  </a:txBody>
                  <a:tcPr/>
                </a:tc>
                <a:tc>
                  <a:txBody>
                    <a:bodyPr/>
                    <a:lstStyle/>
                    <a:p>
                      <a:r>
                        <a:rPr lang="en-US" dirty="0" smtClean="0"/>
                        <a:t>Impact</a:t>
                      </a:r>
                      <a:endParaRPr lang="en-US" dirty="0"/>
                    </a:p>
                  </a:txBody>
                  <a:tcPr/>
                </a:tc>
                <a:tc>
                  <a:txBody>
                    <a:bodyPr/>
                    <a:lstStyle/>
                    <a:p>
                      <a:r>
                        <a:rPr lang="en-US" dirty="0" smtClean="0"/>
                        <a:t>Recommendations </a:t>
                      </a:r>
                      <a:endParaRPr lang="en-US" dirty="0"/>
                    </a:p>
                  </a:txBody>
                  <a:tcPr/>
                </a:tc>
                <a:tc>
                  <a:txBody>
                    <a:bodyPr/>
                    <a:lstStyle/>
                    <a:p>
                      <a:r>
                        <a:rPr lang="en-US" dirty="0" smtClean="0"/>
                        <a:t>NABH chapter</a:t>
                      </a:r>
                      <a:endParaRPr lang="en-US" dirty="0"/>
                    </a:p>
                  </a:txBody>
                  <a:tcPr/>
                </a:tc>
              </a:tr>
              <a:tr h="1920240">
                <a:tc>
                  <a:txBody>
                    <a:bodyPr/>
                    <a:lstStyle/>
                    <a:p>
                      <a:r>
                        <a:rPr lang="en-US" sz="1600" dirty="0" smtClean="0"/>
                        <a:t>1.</a:t>
                      </a:r>
                      <a:endParaRPr lang="en-US" sz="1600" dirty="0"/>
                    </a:p>
                  </a:txBody>
                  <a:tcPr/>
                </a:tc>
                <a:tc>
                  <a:txBody>
                    <a:bodyPr/>
                    <a:lstStyle/>
                    <a:p>
                      <a:r>
                        <a:rPr lang="en-US" sz="1600" dirty="0" smtClean="0"/>
                        <a:t>Delays in the patient discharge process or incomplete discharge summary</a:t>
                      </a:r>
                      <a:endParaRPr lang="en-US" sz="1600" dirty="0"/>
                    </a:p>
                  </a:txBody>
                  <a:tcPr/>
                </a:tc>
                <a:tc>
                  <a:txBody>
                    <a:bodyPr/>
                    <a:lstStyle/>
                    <a:p>
                      <a:pPr>
                        <a:buFont typeface="Wingdings" pitchFamily="2" charset="2"/>
                        <a:buChar char="v"/>
                      </a:pPr>
                      <a:r>
                        <a:rPr lang="en-US" sz="1600" dirty="0" smtClean="0"/>
                        <a:t> Inconvenience to patients</a:t>
                      </a:r>
                    </a:p>
                    <a:p>
                      <a:pPr>
                        <a:buFont typeface="Wingdings" pitchFamily="2" charset="2"/>
                        <a:buChar char="v"/>
                      </a:pPr>
                      <a:r>
                        <a:rPr lang="en-US" sz="1600" dirty="0" smtClean="0"/>
                        <a:t>Incomplete</a:t>
                      </a:r>
                      <a:r>
                        <a:rPr lang="en-US" sz="1600" baseline="0" dirty="0" smtClean="0"/>
                        <a:t> information on discharge slip affects the quality of the follow-up &amp; treatment given to the patients</a:t>
                      </a:r>
                      <a:endParaRPr lang="en-US" sz="1600" dirty="0"/>
                    </a:p>
                  </a:txBody>
                  <a:tcPr/>
                </a:tc>
                <a:tc>
                  <a:txBody>
                    <a:bodyPr/>
                    <a:lstStyle/>
                    <a:p>
                      <a:pPr>
                        <a:buFont typeface="Wingdings" pitchFamily="2" charset="2"/>
                        <a:buChar char="ü"/>
                      </a:pPr>
                      <a:r>
                        <a:rPr lang="en-US" sz="1600" dirty="0" smtClean="0"/>
                        <a:t>Transparency should be ensured by mentioning discharge process in the patient record for increase patient satisfaction</a:t>
                      </a:r>
                    </a:p>
                    <a:p>
                      <a:pPr lvl="0">
                        <a:buFont typeface="Wingdings" pitchFamily="2" charset="2"/>
                        <a:buChar char="ü"/>
                      </a:pPr>
                      <a:r>
                        <a:rPr lang="en-US" sz="1800" kern="1200" dirty="0" smtClean="0">
                          <a:solidFill>
                            <a:schemeClr val="dk1"/>
                          </a:solidFill>
                          <a:latin typeface="+mn-lt"/>
                          <a:ea typeface="+mn-ea"/>
                          <a:cs typeface="+mn-cs"/>
                        </a:rPr>
                        <a:t>If doctors are unable to fill discharge form fully then discharge notes is given to junior surgeon or nurses for complete formation of discharge note and then to be verified and dully signed by the consult doctor</a:t>
                      </a:r>
                    </a:p>
                    <a:p>
                      <a:pPr lvl="0">
                        <a:buFont typeface="Wingdings" pitchFamily="2" charset="2"/>
                        <a:buChar char="ü"/>
                      </a:pPr>
                      <a:r>
                        <a:rPr lang="en-US" sz="1800" kern="1200" dirty="0" smtClean="0">
                          <a:solidFill>
                            <a:schemeClr val="dk1"/>
                          </a:solidFill>
                          <a:latin typeface="+mn-lt"/>
                          <a:ea typeface="+mn-ea"/>
                          <a:cs typeface="+mn-cs"/>
                        </a:rPr>
                        <a:t>Completion of discharge form</a:t>
                      </a:r>
                    </a:p>
                    <a:p>
                      <a:pPr>
                        <a:buFont typeface="Wingdings" pitchFamily="2" charset="2"/>
                        <a:buNone/>
                      </a:pPr>
                      <a:endParaRPr lang="en-US" sz="1600" dirty="0" smtClean="0"/>
                    </a:p>
                  </a:txBody>
                  <a:tcPr/>
                </a:tc>
                <a:tc>
                  <a:txBody>
                    <a:bodyPr/>
                    <a:lstStyle/>
                    <a:p>
                      <a:r>
                        <a:rPr lang="en-US" dirty="0" smtClean="0"/>
                        <a:t>Care of Patients (COP)</a:t>
                      </a:r>
                      <a:endParaRPr lang="en-US"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4"/>
          <p:cNvGraphicFramePr>
            <a:graphicFrameLocks/>
          </p:cNvGraphicFramePr>
          <p:nvPr/>
        </p:nvGraphicFramePr>
        <p:xfrm>
          <a:off x="381000" y="304800"/>
          <a:ext cx="8381999" cy="5364480"/>
        </p:xfrm>
        <a:graphic>
          <a:graphicData uri="http://schemas.openxmlformats.org/drawingml/2006/table">
            <a:tbl>
              <a:tblPr firstRow="1" bandRow="1">
                <a:tableStyleId>{5C22544A-7EE6-4342-B048-85BDC9FD1C3A}</a:tableStyleId>
              </a:tblPr>
              <a:tblGrid>
                <a:gridCol w="900697"/>
                <a:gridCol w="1309103"/>
                <a:gridCol w="2438400"/>
                <a:gridCol w="2101515"/>
                <a:gridCol w="1632284"/>
              </a:tblGrid>
              <a:tr h="340487">
                <a:tc>
                  <a:txBody>
                    <a:bodyPr/>
                    <a:lstStyle/>
                    <a:p>
                      <a:r>
                        <a:rPr lang="en-US" dirty="0" err="1" smtClean="0"/>
                        <a:t>S.No</a:t>
                      </a:r>
                      <a:r>
                        <a:rPr lang="en-US" dirty="0" smtClean="0"/>
                        <a:t>.</a:t>
                      </a:r>
                      <a:endParaRPr lang="en-US" dirty="0"/>
                    </a:p>
                  </a:txBody>
                  <a:tcPr/>
                </a:tc>
                <a:tc>
                  <a:txBody>
                    <a:bodyPr/>
                    <a:lstStyle/>
                    <a:p>
                      <a:r>
                        <a:rPr lang="en-US" dirty="0" smtClean="0"/>
                        <a:t>Gaps</a:t>
                      </a:r>
                      <a:endParaRPr lang="en-US" dirty="0"/>
                    </a:p>
                  </a:txBody>
                  <a:tcPr/>
                </a:tc>
                <a:tc>
                  <a:txBody>
                    <a:bodyPr/>
                    <a:lstStyle/>
                    <a:p>
                      <a:r>
                        <a:rPr lang="en-US" dirty="0" smtClean="0"/>
                        <a:t>Impact</a:t>
                      </a:r>
                      <a:endParaRPr lang="en-US" dirty="0"/>
                    </a:p>
                  </a:txBody>
                  <a:tcPr/>
                </a:tc>
                <a:tc>
                  <a:txBody>
                    <a:bodyPr/>
                    <a:lstStyle/>
                    <a:p>
                      <a:r>
                        <a:rPr lang="en-US" dirty="0" smtClean="0"/>
                        <a:t>Recommendations </a:t>
                      </a:r>
                      <a:endParaRPr lang="en-US" dirty="0"/>
                    </a:p>
                  </a:txBody>
                  <a:tcPr/>
                </a:tc>
                <a:tc>
                  <a:txBody>
                    <a:bodyPr/>
                    <a:lstStyle/>
                    <a:p>
                      <a:r>
                        <a:rPr lang="en-US" dirty="0" smtClean="0"/>
                        <a:t>NABH chapter</a:t>
                      </a:r>
                      <a:endParaRPr lang="en-US" dirty="0"/>
                    </a:p>
                  </a:txBody>
                  <a:tcPr/>
                </a:tc>
              </a:tr>
              <a:tr h="1920240">
                <a:tc>
                  <a:txBody>
                    <a:bodyPr/>
                    <a:lstStyle/>
                    <a:p>
                      <a:r>
                        <a:rPr lang="en-US" sz="1600" dirty="0" smtClean="0"/>
                        <a:t>2.</a:t>
                      </a:r>
                      <a:endParaRPr lang="en-US" sz="1600" dirty="0"/>
                    </a:p>
                  </a:txBody>
                  <a:tcPr/>
                </a:tc>
                <a:tc>
                  <a:txBody>
                    <a:bodyPr/>
                    <a:lstStyle/>
                    <a:p>
                      <a:r>
                        <a:rPr lang="en-US" sz="1600" dirty="0" smtClean="0"/>
                        <a:t>Hospitals do not conduct regular Medical Audits as required by NABH</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en-US" sz="1800" kern="1200" dirty="0" smtClean="0">
                          <a:solidFill>
                            <a:schemeClr val="dk1"/>
                          </a:solidFill>
                          <a:latin typeface="+mn-lt"/>
                          <a:ea typeface="+mn-ea"/>
                          <a:cs typeface="+mn-cs"/>
                        </a:rPr>
                        <a:t>Continuous assessment of technical care &amp; perceived care is essential to bring about changes that will improve the image of the hospital &amp; build credibility regarding its healthcare. Failure to evaluate quality care &amp; consumer perception results in no positive changes done to improve the service delivery of healthcare &amp; increases dissatisfaction among patients </a:t>
                      </a:r>
                    </a:p>
                    <a:p>
                      <a:pPr>
                        <a:buFont typeface="Wingdings" pitchFamily="2" charset="2"/>
                        <a:buNone/>
                      </a:pPr>
                      <a:endParaRPr lang="en-US" sz="1600" dirty="0"/>
                    </a:p>
                  </a:txBody>
                  <a:tcPr/>
                </a:tc>
                <a:tc>
                  <a:txBody>
                    <a:bodyPr/>
                    <a:lstStyle/>
                    <a:p>
                      <a:pPr>
                        <a:buFont typeface="Wingdings" pitchFamily="2" charset="2"/>
                        <a:buChar char="ü"/>
                      </a:pPr>
                      <a:r>
                        <a:rPr lang="en-US" sz="1600" dirty="0" smtClean="0"/>
                        <a:t>Medical audit should be conducted on regular basis</a:t>
                      </a:r>
                    </a:p>
                    <a:p>
                      <a:pPr>
                        <a:buFont typeface="Wingdings" pitchFamily="2" charset="2"/>
                        <a:buChar char="ü"/>
                      </a:pPr>
                      <a:r>
                        <a:rPr lang="en-US" sz="1600" dirty="0" smtClean="0"/>
                        <a:t>Format for audit</a:t>
                      </a:r>
                    </a:p>
                    <a:p>
                      <a:pPr>
                        <a:buFont typeface="Wingdings" pitchFamily="2" charset="2"/>
                        <a:buNone/>
                      </a:pPr>
                      <a:endParaRPr lang="en-US" sz="1600" dirty="0" smtClean="0"/>
                    </a:p>
                  </a:txBody>
                  <a:tcPr/>
                </a:tc>
                <a:tc>
                  <a:txBody>
                    <a:bodyPr/>
                    <a:lstStyle/>
                    <a:p>
                      <a:r>
                        <a:rPr lang="en-US" dirty="0" smtClean="0"/>
                        <a:t>Continuous quality improvement</a:t>
                      </a:r>
                      <a:r>
                        <a:rPr lang="en-US" baseline="0" dirty="0" smtClean="0"/>
                        <a:t> (</a:t>
                      </a:r>
                      <a:r>
                        <a:rPr lang="en-US" baseline="0" dirty="0" err="1" smtClean="0"/>
                        <a:t>CQI</a:t>
                      </a:r>
                      <a:r>
                        <a:rPr lang="en-US" baseline="0" dirty="0" smtClean="0"/>
                        <a:t>)</a:t>
                      </a:r>
                      <a:endParaRPr lang="en-US"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4"/>
          <p:cNvGraphicFramePr>
            <a:graphicFrameLocks/>
          </p:cNvGraphicFramePr>
          <p:nvPr/>
        </p:nvGraphicFramePr>
        <p:xfrm>
          <a:off x="381000" y="533400"/>
          <a:ext cx="8381999" cy="5334000"/>
        </p:xfrm>
        <a:graphic>
          <a:graphicData uri="http://schemas.openxmlformats.org/drawingml/2006/table">
            <a:tbl>
              <a:tblPr firstRow="1" bandRow="1">
                <a:tableStyleId>{5C22544A-7EE6-4342-B048-85BDC9FD1C3A}</a:tableStyleId>
              </a:tblPr>
              <a:tblGrid>
                <a:gridCol w="900697"/>
                <a:gridCol w="1889218"/>
                <a:gridCol w="1738080"/>
                <a:gridCol w="2221720"/>
                <a:gridCol w="1632284"/>
              </a:tblGrid>
              <a:tr h="340487">
                <a:tc>
                  <a:txBody>
                    <a:bodyPr/>
                    <a:lstStyle/>
                    <a:p>
                      <a:r>
                        <a:rPr lang="en-US" dirty="0" err="1" smtClean="0"/>
                        <a:t>S.No</a:t>
                      </a:r>
                      <a:r>
                        <a:rPr lang="en-US" dirty="0" smtClean="0"/>
                        <a:t>.</a:t>
                      </a:r>
                      <a:endParaRPr lang="en-US" dirty="0"/>
                    </a:p>
                  </a:txBody>
                  <a:tcPr/>
                </a:tc>
                <a:tc>
                  <a:txBody>
                    <a:bodyPr/>
                    <a:lstStyle/>
                    <a:p>
                      <a:r>
                        <a:rPr lang="en-US" dirty="0" smtClean="0"/>
                        <a:t>Gaps</a:t>
                      </a:r>
                      <a:endParaRPr lang="en-US" dirty="0"/>
                    </a:p>
                  </a:txBody>
                  <a:tcPr/>
                </a:tc>
                <a:tc>
                  <a:txBody>
                    <a:bodyPr/>
                    <a:lstStyle/>
                    <a:p>
                      <a:r>
                        <a:rPr lang="en-US" dirty="0" smtClean="0"/>
                        <a:t>Impact</a:t>
                      </a:r>
                      <a:endParaRPr lang="en-US" dirty="0"/>
                    </a:p>
                  </a:txBody>
                  <a:tcPr/>
                </a:tc>
                <a:tc>
                  <a:txBody>
                    <a:bodyPr/>
                    <a:lstStyle/>
                    <a:p>
                      <a:r>
                        <a:rPr lang="en-US" dirty="0" smtClean="0"/>
                        <a:t>Recommendations </a:t>
                      </a:r>
                      <a:endParaRPr lang="en-US" dirty="0"/>
                    </a:p>
                  </a:txBody>
                  <a:tcPr/>
                </a:tc>
                <a:tc>
                  <a:txBody>
                    <a:bodyPr/>
                    <a:lstStyle/>
                    <a:p>
                      <a:r>
                        <a:rPr lang="en-US" dirty="0" smtClean="0"/>
                        <a:t>NABH chapter</a:t>
                      </a:r>
                      <a:endParaRPr lang="en-US" dirty="0"/>
                    </a:p>
                  </a:txBody>
                  <a:tcPr/>
                </a:tc>
              </a:tr>
              <a:tr h="1920240">
                <a:tc>
                  <a:txBody>
                    <a:bodyPr/>
                    <a:lstStyle/>
                    <a:p>
                      <a:r>
                        <a:rPr lang="en-US" sz="2000" dirty="0" smtClean="0"/>
                        <a:t>2.</a:t>
                      </a:r>
                      <a:endParaRPr lang="en-US" sz="2000" dirty="0"/>
                    </a:p>
                  </a:txBody>
                  <a:tcPr/>
                </a:tc>
                <a:tc>
                  <a:txBody>
                    <a:bodyPr/>
                    <a:lstStyle/>
                    <a:p>
                      <a:r>
                        <a:rPr lang="en-US" sz="2000" dirty="0" smtClean="0"/>
                        <a:t>No triage area in the Emergency department</a:t>
                      </a:r>
                      <a:endParaRPr lang="en-US" sz="2000" dirty="0"/>
                    </a:p>
                  </a:txBody>
                  <a:tcPr/>
                </a:tc>
                <a:tc>
                  <a:txBody>
                    <a:bodyPr/>
                    <a:lstStyle/>
                    <a:p>
                      <a:pPr>
                        <a:buFont typeface="Wingdings" pitchFamily="2" charset="2"/>
                        <a:buChar char="v"/>
                      </a:pPr>
                      <a:r>
                        <a:rPr lang="en-US" sz="2000" dirty="0" smtClean="0"/>
                        <a:t> absence of triage makes it hard for doctors to locate &amp; attend to critical patients promptly</a:t>
                      </a:r>
                    </a:p>
                    <a:p>
                      <a:pPr>
                        <a:buFont typeface="Wingdings" pitchFamily="2" charset="2"/>
                        <a:buChar char="v"/>
                      </a:pPr>
                      <a:r>
                        <a:rPr lang="en-US" sz="2000" dirty="0" smtClean="0"/>
                        <a:t>There are chances of the most critical patients being deprived of immediate attention</a:t>
                      </a:r>
                      <a:endParaRPr lang="en-US" sz="2000" dirty="0"/>
                    </a:p>
                  </a:txBody>
                  <a:tcPr/>
                </a:tc>
                <a:tc>
                  <a:txBody>
                    <a:bodyPr/>
                    <a:lstStyle/>
                    <a:p>
                      <a:pPr>
                        <a:buFont typeface="Wingdings" pitchFamily="2" charset="2"/>
                        <a:buChar char="ü"/>
                      </a:pPr>
                      <a:r>
                        <a:rPr lang="en-US" sz="2000" dirty="0" smtClean="0"/>
                        <a:t>Allocate area of triage</a:t>
                      </a:r>
                    </a:p>
                    <a:p>
                      <a:pPr>
                        <a:buFont typeface="Wingdings" pitchFamily="2" charset="2"/>
                        <a:buChar char="ü"/>
                      </a:pPr>
                      <a:r>
                        <a:rPr lang="en-US" sz="2000" dirty="0" smtClean="0"/>
                        <a:t>Tagging to be done as per color code</a:t>
                      </a:r>
                    </a:p>
                    <a:p>
                      <a:pPr>
                        <a:buFont typeface="Wingdings" pitchFamily="2" charset="2"/>
                        <a:buChar char="ü"/>
                      </a:pPr>
                      <a:r>
                        <a:rPr lang="en-US" sz="2000" dirty="0" smtClean="0"/>
                        <a:t>Emergency should be kept separately</a:t>
                      </a:r>
                      <a:r>
                        <a:rPr lang="en-US" sz="2000" baseline="0" dirty="0" smtClean="0"/>
                        <a:t> and should be updated on regular basis, drug list to be maintained</a:t>
                      </a:r>
                    </a:p>
                    <a:p>
                      <a:pPr>
                        <a:buFont typeface="Wingdings" pitchFamily="2" charset="2"/>
                        <a:buChar char="ü"/>
                      </a:pPr>
                      <a:endParaRPr lang="en-US" sz="2000" dirty="0" smtClean="0"/>
                    </a:p>
                  </a:txBody>
                  <a:tcPr/>
                </a:tc>
                <a:tc>
                  <a:txBody>
                    <a:bodyPr/>
                    <a:lstStyle/>
                    <a:p>
                      <a:r>
                        <a:rPr lang="en-US" sz="2000" dirty="0" smtClean="0"/>
                        <a:t>Care of patients (COP)</a:t>
                      </a:r>
                      <a:endParaRPr lang="en-US" sz="2000"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04800"/>
            <a:ext cx="2025426" cy="369332"/>
          </a:xfrm>
          <a:prstGeom prst="rect">
            <a:avLst/>
          </a:prstGeom>
          <a:noFill/>
        </p:spPr>
        <p:txBody>
          <a:bodyPr wrap="none" rtlCol="0">
            <a:spAutoFit/>
          </a:bodyPr>
          <a:lstStyle/>
          <a:p>
            <a:r>
              <a:rPr lang="en-US" dirty="0" smtClean="0"/>
              <a:t>5. Support services:</a:t>
            </a:r>
            <a:endParaRPr lang="en-US" dirty="0"/>
          </a:p>
        </p:txBody>
      </p:sp>
      <p:graphicFrame>
        <p:nvGraphicFramePr>
          <p:cNvPr id="3" name="Content Placeholder 4"/>
          <p:cNvGraphicFramePr>
            <a:graphicFrameLocks/>
          </p:cNvGraphicFramePr>
          <p:nvPr/>
        </p:nvGraphicFramePr>
        <p:xfrm>
          <a:off x="304800" y="990600"/>
          <a:ext cx="8381999" cy="5669280"/>
        </p:xfrm>
        <a:graphic>
          <a:graphicData uri="http://schemas.openxmlformats.org/drawingml/2006/table">
            <a:tbl>
              <a:tblPr firstRow="1" bandRow="1">
                <a:tableStyleId>{5C22544A-7EE6-4342-B048-85BDC9FD1C3A}</a:tableStyleId>
              </a:tblPr>
              <a:tblGrid>
                <a:gridCol w="900697"/>
                <a:gridCol w="1385303"/>
                <a:gridCol w="2133600"/>
                <a:gridCol w="2330115"/>
                <a:gridCol w="1632284"/>
              </a:tblGrid>
              <a:tr h="338733">
                <a:tc>
                  <a:txBody>
                    <a:bodyPr/>
                    <a:lstStyle/>
                    <a:p>
                      <a:r>
                        <a:rPr lang="en-US" dirty="0" err="1" smtClean="0"/>
                        <a:t>S.No</a:t>
                      </a:r>
                      <a:r>
                        <a:rPr lang="en-US" dirty="0" smtClean="0"/>
                        <a:t>.</a:t>
                      </a:r>
                      <a:endParaRPr lang="en-US" dirty="0"/>
                    </a:p>
                  </a:txBody>
                  <a:tcPr/>
                </a:tc>
                <a:tc>
                  <a:txBody>
                    <a:bodyPr/>
                    <a:lstStyle/>
                    <a:p>
                      <a:r>
                        <a:rPr lang="en-US" dirty="0" smtClean="0"/>
                        <a:t>Gaps</a:t>
                      </a:r>
                      <a:endParaRPr lang="en-US" dirty="0"/>
                    </a:p>
                  </a:txBody>
                  <a:tcPr/>
                </a:tc>
                <a:tc>
                  <a:txBody>
                    <a:bodyPr/>
                    <a:lstStyle/>
                    <a:p>
                      <a:r>
                        <a:rPr lang="en-US" dirty="0" smtClean="0"/>
                        <a:t>Impact</a:t>
                      </a:r>
                      <a:endParaRPr lang="en-US" dirty="0"/>
                    </a:p>
                  </a:txBody>
                  <a:tcPr/>
                </a:tc>
                <a:tc>
                  <a:txBody>
                    <a:bodyPr/>
                    <a:lstStyle/>
                    <a:p>
                      <a:r>
                        <a:rPr lang="en-US" dirty="0" smtClean="0"/>
                        <a:t>Recommendations </a:t>
                      </a:r>
                      <a:endParaRPr lang="en-US" dirty="0"/>
                    </a:p>
                  </a:txBody>
                  <a:tcPr/>
                </a:tc>
                <a:tc>
                  <a:txBody>
                    <a:bodyPr/>
                    <a:lstStyle/>
                    <a:p>
                      <a:r>
                        <a:rPr lang="en-US" dirty="0" smtClean="0"/>
                        <a:t>NABH chapter</a:t>
                      </a:r>
                      <a:endParaRPr lang="en-US" dirty="0"/>
                    </a:p>
                  </a:txBody>
                  <a:tcPr/>
                </a:tc>
              </a:tr>
              <a:tr h="5288280">
                <a:tc>
                  <a:txBody>
                    <a:bodyPr/>
                    <a:lstStyle/>
                    <a:p>
                      <a:r>
                        <a:rPr lang="en-US" sz="1600" dirty="0" smtClean="0"/>
                        <a:t>1.</a:t>
                      </a:r>
                      <a:endParaRPr lang="en-US" sz="1600" dirty="0"/>
                    </a:p>
                  </a:txBody>
                  <a:tcPr/>
                </a:tc>
                <a:tc>
                  <a:txBody>
                    <a:bodyPr/>
                    <a:lstStyle/>
                    <a:p>
                      <a:r>
                        <a:rPr lang="en-US" sz="1600" dirty="0" smtClean="0"/>
                        <a:t>Kitchen conditions in the hospital are unhygienic</a:t>
                      </a:r>
                      <a:endParaRPr lang="en-US" sz="1600" dirty="0"/>
                    </a:p>
                  </a:txBody>
                  <a:tcPr/>
                </a:tc>
                <a:tc>
                  <a:txBody>
                    <a:bodyPr/>
                    <a:lstStyle/>
                    <a:p>
                      <a:pPr lvl="0"/>
                      <a:r>
                        <a:rPr lang="en-US" sz="1600" dirty="0" smtClean="0"/>
                        <a:t> in the absence</a:t>
                      </a:r>
                      <a:r>
                        <a:rPr lang="en-US" sz="1600" baseline="0" dirty="0" smtClean="0"/>
                        <a:t> of regular health checks &amp; lack of hygiene in the kitchen, hospital staff  </a:t>
                      </a:r>
                      <a:r>
                        <a:rPr lang="en-IN" sz="1800" i="0" kern="1200" dirty="0" smtClean="0">
                          <a:solidFill>
                            <a:schemeClr val="dk1"/>
                          </a:solidFill>
                          <a:latin typeface="+mn-lt"/>
                          <a:ea typeface="+mn-ea"/>
                          <a:cs typeface="+mn-cs"/>
                        </a:rPr>
                        <a:t>may be unknowingly carrying infections which may get transmitted to others leading to poor health status </a:t>
                      </a:r>
                      <a:endParaRPr lang="en-US" sz="1800" i="1" kern="1200" dirty="0" smtClean="0">
                        <a:solidFill>
                          <a:schemeClr val="dk1"/>
                        </a:solidFill>
                        <a:latin typeface="+mn-lt"/>
                        <a:ea typeface="+mn-ea"/>
                        <a:cs typeface="+mn-cs"/>
                      </a:endParaRPr>
                    </a:p>
                    <a:p>
                      <a:pPr lvl="0">
                        <a:buFont typeface="Wingdings" pitchFamily="2" charset="2"/>
                        <a:buChar char="v"/>
                      </a:pPr>
                      <a:r>
                        <a:rPr lang="en-IN" sz="1800" i="0" kern="1200" dirty="0" smtClean="0">
                          <a:solidFill>
                            <a:schemeClr val="dk1"/>
                          </a:solidFill>
                          <a:latin typeface="+mn-lt"/>
                          <a:ea typeface="+mn-ea"/>
                          <a:cs typeface="+mn-cs"/>
                        </a:rPr>
                        <a:t>Contamination of food is frequent</a:t>
                      </a:r>
                      <a:endParaRPr lang="en-US" sz="1800" i="1" kern="1200" dirty="0" smtClean="0">
                        <a:solidFill>
                          <a:schemeClr val="dk1"/>
                        </a:solidFill>
                        <a:latin typeface="+mn-lt"/>
                        <a:ea typeface="+mn-ea"/>
                        <a:cs typeface="+mn-cs"/>
                      </a:endParaRPr>
                    </a:p>
                    <a:p>
                      <a:pPr>
                        <a:buFont typeface="Wingdings" pitchFamily="2" charset="2"/>
                        <a:buChar char="v"/>
                      </a:pPr>
                      <a:endParaRPr lang="en-US" sz="1600" dirty="0"/>
                    </a:p>
                  </a:txBody>
                  <a:tcPr/>
                </a:tc>
                <a:tc>
                  <a:txBody>
                    <a:bodyPr/>
                    <a:lstStyle/>
                    <a:p>
                      <a:pPr lvl="0">
                        <a:buFont typeface="Wingdings" pitchFamily="2" charset="2"/>
                        <a:buChar char="ü"/>
                      </a:pPr>
                      <a:r>
                        <a:rPr lang="en-IN" sz="1800" i="0" kern="1200" dirty="0" smtClean="0">
                          <a:solidFill>
                            <a:schemeClr val="dk1"/>
                          </a:solidFill>
                          <a:latin typeface="+mn-lt"/>
                          <a:ea typeface="+mn-ea"/>
                          <a:cs typeface="+mn-cs"/>
                        </a:rPr>
                        <a:t>Use of aprons, gloves &amp; caps while preparing and delivering of food materials</a:t>
                      </a:r>
                      <a:endParaRPr lang="en-US" sz="1800" i="1" kern="1200" dirty="0" smtClean="0">
                        <a:solidFill>
                          <a:schemeClr val="dk1"/>
                        </a:solidFill>
                        <a:latin typeface="+mn-lt"/>
                        <a:ea typeface="+mn-ea"/>
                        <a:cs typeface="+mn-cs"/>
                      </a:endParaRPr>
                    </a:p>
                    <a:p>
                      <a:pPr lvl="0">
                        <a:buFont typeface="Wingdings" pitchFamily="2" charset="2"/>
                        <a:buChar char="ü"/>
                      </a:pPr>
                      <a:r>
                        <a:rPr lang="en-IN" sz="1800" i="0" kern="1200" dirty="0" smtClean="0">
                          <a:solidFill>
                            <a:schemeClr val="dk1"/>
                          </a:solidFill>
                          <a:latin typeface="+mn-lt"/>
                          <a:ea typeface="+mn-ea"/>
                          <a:cs typeface="+mn-cs"/>
                        </a:rPr>
                        <a:t>Kitchen washing duct should be closed which reduces contamination</a:t>
                      </a:r>
                      <a:endParaRPr lang="en-US" sz="1800" i="1" kern="1200" dirty="0" smtClean="0">
                        <a:solidFill>
                          <a:schemeClr val="dk1"/>
                        </a:solidFill>
                        <a:latin typeface="+mn-lt"/>
                        <a:ea typeface="+mn-ea"/>
                        <a:cs typeface="+mn-cs"/>
                      </a:endParaRPr>
                    </a:p>
                    <a:p>
                      <a:pPr lvl="0">
                        <a:buFont typeface="Wingdings" pitchFamily="2" charset="2"/>
                        <a:buChar char="ü"/>
                      </a:pPr>
                      <a:r>
                        <a:rPr lang="en-IN" sz="1800" i="0" kern="1200" dirty="0" smtClean="0">
                          <a:solidFill>
                            <a:schemeClr val="dk1"/>
                          </a:solidFill>
                          <a:latin typeface="+mn-lt"/>
                          <a:ea typeface="+mn-ea"/>
                          <a:cs typeface="+mn-cs"/>
                        </a:rPr>
                        <a:t>A sanitary method for handling &amp; disposal of garbage should be established</a:t>
                      </a:r>
                      <a:endParaRPr lang="en-US" sz="1800" i="1" kern="1200" dirty="0" smtClean="0">
                        <a:solidFill>
                          <a:schemeClr val="dk1"/>
                        </a:solidFill>
                        <a:latin typeface="+mn-lt"/>
                        <a:ea typeface="+mn-ea"/>
                        <a:cs typeface="+mn-cs"/>
                      </a:endParaRPr>
                    </a:p>
                    <a:p>
                      <a:pPr lvl="0">
                        <a:buFont typeface="Wingdings" pitchFamily="2" charset="2"/>
                        <a:buChar char="ü"/>
                      </a:pPr>
                      <a:r>
                        <a:rPr lang="en-IN" sz="1800" i="0" kern="1200" dirty="0" smtClean="0">
                          <a:solidFill>
                            <a:schemeClr val="dk1"/>
                          </a:solidFill>
                          <a:latin typeface="+mn-lt"/>
                          <a:ea typeface="+mn-ea"/>
                          <a:cs typeface="+mn-cs"/>
                        </a:rPr>
                        <a:t>Health check up should be carried out periodically for all the staffs</a:t>
                      </a:r>
                      <a:endParaRPr lang="en-US" sz="1800" i="1" kern="1200" dirty="0" smtClean="0">
                        <a:solidFill>
                          <a:schemeClr val="dk1"/>
                        </a:solidFill>
                        <a:latin typeface="+mn-lt"/>
                        <a:ea typeface="+mn-ea"/>
                        <a:cs typeface="+mn-cs"/>
                      </a:endParaRPr>
                    </a:p>
                    <a:p>
                      <a:pPr lvl="0">
                        <a:buFont typeface="Wingdings" pitchFamily="2" charset="2"/>
                        <a:buChar char="ü"/>
                      </a:pPr>
                      <a:r>
                        <a:rPr lang="en-IN" sz="1800" i="0" kern="1200" dirty="0" smtClean="0">
                          <a:solidFill>
                            <a:schemeClr val="dk1"/>
                          </a:solidFill>
                          <a:latin typeface="+mn-lt"/>
                          <a:ea typeface="+mn-ea"/>
                          <a:cs typeface="+mn-cs"/>
                        </a:rPr>
                        <a:t>A periodic inspection has to be taken place</a:t>
                      </a:r>
                      <a:endParaRPr lang="en-US" sz="1800" i="1" kern="1200" dirty="0" smtClean="0">
                        <a:solidFill>
                          <a:schemeClr val="dk1"/>
                        </a:solidFill>
                        <a:latin typeface="+mn-lt"/>
                        <a:ea typeface="+mn-ea"/>
                        <a:cs typeface="+mn-cs"/>
                      </a:endParaRPr>
                    </a:p>
                  </a:txBody>
                  <a:tcPr/>
                </a:tc>
                <a:tc>
                  <a:txBody>
                    <a:bodyPr/>
                    <a:lstStyle/>
                    <a:p>
                      <a:r>
                        <a:rPr lang="en-US" dirty="0" smtClean="0"/>
                        <a:t>Facility Management &amp; Safety</a:t>
                      </a:r>
                      <a:endParaRPr lang="en-US"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pPr>
              <a:lnSpc>
                <a:spcPct val="150000"/>
              </a:lnSpc>
            </a:pPr>
            <a:r>
              <a:rPr lang="en-US" sz="2400" dirty="0" smtClean="0"/>
              <a:t>NABH (National Accreditation Board for Hospitals &amp; Healthcare Providers) is a constituent board of </a:t>
            </a:r>
            <a:r>
              <a:rPr lang="en-US" sz="2400" dirty="0" err="1" smtClean="0"/>
              <a:t>QCI</a:t>
            </a:r>
            <a:r>
              <a:rPr lang="en-US" sz="2400" dirty="0" smtClean="0"/>
              <a:t> which work for the up gradation and improvement of Quality parameters of the hospital</a:t>
            </a:r>
          </a:p>
          <a:p>
            <a:pPr>
              <a:lnSpc>
                <a:spcPct val="150000"/>
              </a:lnSpc>
            </a:pPr>
            <a:r>
              <a:rPr lang="en-US" sz="2400" dirty="0" smtClean="0"/>
              <a:t>NABH is made up of 10 Chapters which focused both on patient as well on </a:t>
            </a:r>
            <a:r>
              <a:rPr lang="en-US" sz="2400" dirty="0" err="1" smtClean="0"/>
              <a:t>organisation</a:t>
            </a:r>
            <a:endParaRPr lang="en-US" sz="2400" dirty="0" smtClean="0"/>
          </a:p>
          <a:p>
            <a:pPr>
              <a:lnSpc>
                <a:spcPct val="150000"/>
              </a:lnSpc>
            </a:pPr>
            <a:r>
              <a:rPr lang="en-US" sz="2400" dirty="0" smtClean="0"/>
              <a:t>NABH comprises of 636 objective elements.</a:t>
            </a:r>
          </a:p>
          <a:p>
            <a:pPr>
              <a:lnSpc>
                <a:spcPct val="150000"/>
              </a:lnSpc>
            </a:pPr>
            <a:r>
              <a:rPr lang="en-US" sz="2400" dirty="0" smtClean="0"/>
              <a:t>Out of 10 chapters 5 of them were Patient centered and 5 were </a:t>
            </a:r>
            <a:r>
              <a:rPr lang="en-US" sz="2400" dirty="0" err="1" smtClean="0"/>
              <a:t>organisation</a:t>
            </a:r>
            <a:r>
              <a:rPr lang="en-US" sz="2400" dirty="0" smtClean="0"/>
              <a:t> centered chapters</a:t>
            </a:r>
          </a:p>
          <a:p>
            <a:pPr>
              <a:buNone/>
            </a:pP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2160143" cy="369332"/>
          </a:xfrm>
          <a:prstGeom prst="rect">
            <a:avLst/>
          </a:prstGeom>
          <a:noFill/>
        </p:spPr>
        <p:txBody>
          <a:bodyPr wrap="none" rtlCol="0">
            <a:spAutoFit/>
          </a:bodyPr>
          <a:lstStyle/>
          <a:p>
            <a:r>
              <a:rPr lang="en-US" dirty="0" smtClean="0"/>
              <a:t>6. Human Resources:</a:t>
            </a:r>
            <a:endParaRPr lang="en-US" dirty="0"/>
          </a:p>
        </p:txBody>
      </p:sp>
      <p:graphicFrame>
        <p:nvGraphicFramePr>
          <p:cNvPr id="3" name="Content Placeholder 4"/>
          <p:cNvGraphicFramePr>
            <a:graphicFrameLocks/>
          </p:cNvGraphicFramePr>
          <p:nvPr/>
        </p:nvGraphicFramePr>
        <p:xfrm>
          <a:off x="381000" y="838200"/>
          <a:ext cx="8381999" cy="4297680"/>
        </p:xfrm>
        <a:graphic>
          <a:graphicData uri="http://schemas.openxmlformats.org/drawingml/2006/table">
            <a:tbl>
              <a:tblPr firstRow="1" bandRow="1">
                <a:tableStyleId>{5C22544A-7EE6-4342-B048-85BDC9FD1C3A}</a:tableStyleId>
              </a:tblPr>
              <a:tblGrid>
                <a:gridCol w="900697"/>
                <a:gridCol w="1889218"/>
                <a:gridCol w="1738080"/>
                <a:gridCol w="2221720"/>
                <a:gridCol w="1632284"/>
              </a:tblGrid>
              <a:tr h="340487">
                <a:tc>
                  <a:txBody>
                    <a:bodyPr/>
                    <a:lstStyle/>
                    <a:p>
                      <a:r>
                        <a:rPr lang="en-US" dirty="0" err="1" smtClean="0"/>
                        <a:t>S.No</a:t>
                      </a:r>
                      <a:r>
                        <a:rPr lang="en-US" dirty="0" smtClean="0"/>
                        <a:t>.</a:t>
                      </a:r>
                      <a:endParaRPr lang="en-US" dirty="0"/>
                    </a:p>
                  </a:txBody>
                  <a:tcPr/>
                </a:tc>
                <a:tc>
                  <a:txBody>
                    <a:bodyPr/>
                    <a:lstStyle/>
                    <a:p>
                      <a:r>
                        <a:rPr lang="en-US" dirty="0" smtClean="0"/>
                        <a:t>Gaps</a:t>
                      </a:r>
                      <a:endParaRPr lang="en-US" dirty="0"/>
                    </a:p>
                  </a:txBody>
                  <a:tcPr/>
                </a:tc>
                <a:tc>
                  <a:txBody>
                    <a:bodyPr/>
                    <a:lstStyle/>
                    <a:p>
                      <a:r>
                        <a:rPr lang="en-US" dirty="0" smtClean="0"/>
                        <a:t>Impact</a:t>
                      </a:r>
                      <a:endParaRPr lang="en-US" dirty="0"/>
                    </a:p>
                  </a:txBody>
                  <a:tcPr/>
                </a:tc>
                <a:tc>
                  <a:txBody>
                    <a:bodyPr/>
                    <a:lstStyle/>
                    <a:p>
                      <a:r>
                        <a:rPr lang="en-US" dirty="0" smtClean="0"/>
                        <a:t>Recommendations </a:t>
                      </a:r>
                      <a:endParaRPr lang="en-US" dirty="0"/>
                    </a:p>
                  </a:txBody>
                  <a:tcPr/>
                </a:tc>
                <a:tc>
                  <a:txBody>
                    <a:bodyPr/>
                    <a:lstStyle/>
                    <a:p>
                      <a:r>
                        <a:rPr lang="en-US" dirty="0" smtClean="0"/>
                        <a:t>NABH chapter</a:t>
                      </a:r>
                      <a:endParaRPr lang="en-US" dirty="0"/>
                    </a:p>
                  </a:txBody>
                  <a:tcPr/>
                </a:tc>
              </a:tr>
              <a:tr h="1920240">
                <a:tc>
                  <a:txBody>
                    <a:bodyPr/>
                    <a:lstStyle/>
                    <a:p>
                      <a:r>
                        <a:rPr lang="en-US" sz="2000" dirty="0" smtClean="0"/>
                        <a:t>1.</a:t>
                      </a:r>
                      <a:endParaRPr lang="en-US" sz="2000" dirty="0"/>
                    </a:p>
                  </a:txBody>
                  <a:tcPr/>
                </a:tc>
                <a:tc>
                  <a:txBody>
                    <a:bodyPr/>
                    <a:lstStyle/>
                    <a:p>
                      <a:r>
                        <a:rPr lang="en-US" sz="2000" dirty="0" smtClean="0"/>
                        <a:t>Employees</a:t>
                      </a:r>
                      <a:r>
                        <a:rPr lang="en-US" sz="2000" baseline="0" dirty="0" smtClean="0"/>
                        <a:t> are not aware of the roles &amp; responsibilities</a:t>
                      </a:r>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en-IN" sz="1800" i="0" kern="1200" dirty="0" smtClean="0">
                          <a:solidFill>
                            <a:schemeClr val="dk1"/>
                          </a:solidFill>
                          <a:latin typeface="+mn-lt"/>
                          <a:ea typeface="+mn-ea"/>
                          <a:cs typeface="+mn-cs"/>
                        </a:rPr>
                        <a:t>lack of clarity in the individual roles &amp; responsibilities affects the efficiency of the hospital staff which impact the functioning of the hospital</a:t>
                      </a:r>
                      <a:endParaRPr lang="en-US" sz="1800" i="1" kern="1200" dirty="0" smtClean="0">
                        <a:solidFill>
                          <a:schemeClr val="dk1"/>
                        </a:solidFill>
                        <a:latin typeface="+mn-lt"/>
                        <a:ea typeface="+mn-ea"/>
                        <a:cs typeface="+mn-cs"/>
                      </a:endParaRPr>
                    </a:p>
                  </a:txBody>
                  <a:tcPr/>
                </a:tc>
                <a:tc>
                  <a:txBody>
                    <a:bodyPr/>
                    <a:lstStyle/>
                    <a:p>
                      <a:pPr lvl="0">
                        <a:buFont typeface="Wingdings" pitchFamily="2" charset="2"/>
                        <a:buChar char="ü"/>
                      </a:pPr>
                      <a:r>
                        <a:rPr lang="en-IN" sz="1800" i="0" kern="1200" dirty="0" smtClean="0">
                          <a:solidFill>
                            <a:schemeClr val="dk1"/>
                          </a:solidFill>
                          <a:latin typeface="+mn-lt"/>
                          <a:ea typeface="+mn-ea"/>
                          <a:cs typeface="+mn-cs"/>
                        </a:rPr>
                        <a:t>Display of the roles and responsibilities of every department outside the department</a:t>
                      </a:r>
                      <a:endParaRPr lang="en-US" sz="1800" i="1" kern="1200" dirty="0" smtClean="0">
                        <a:solidFill>
                          <a:schemeClr val="dk1"/>
                        </a:solidFill>
                        <a:latin typeface="+mn-lt"/>
                        <a:ea typeface="+mn-ea"/>
                        <a:cs typeface="+mn-cs"/>
                      </a:endParaRPr>
                    </a:p>
                    <a:p>
                      <a:pPr lvl="0">
                        <a:buFont typeface="Wingdings" pitchFamily="2" charset="2"/>
                        <a:buChar char="ü"/>
                      </a:pPr>
                      <a:r>
                        <a:rPr lang="en-IN" sz="1800" i="0" kern="1200" dirty="0" smtClean="0">
                          <a:solidFill>
                            <a:schemeClr val="dk1"/>
                          </a:solidFill>
                          <a:latin typeface="+mn-lt"/>
                          <a:ea typeface="+mn-ea"/>
                          <a:cs typeface="+mn-cs"/>
                        </a:rPr>
                        <a:t>Display of vision and mission over there ID card</a:t>
                      </a:r>
                      <a:endParaRPr lang="en-US" sz="1800" i="1" kern="1200" dirty="0" smtClean="0">
                        <a:solidFill>
                          <a:schemeClr val="dk1"/>
                        </a:solidFill>
                        <a:latin typeface="+mn-lt"/>
                        <a:ea typeface="+mn-ea"/>
                        <a:cs typeface="+mn-cs"/>
                      </a:endParaRPr>
                    </a:p>
                    <a:p>
                      <a:pPr lvl="0">
                        <a:buFont typeface="Wingdings" pitchFamily="2" charset="2"/>
                        <a:buChar char="ü"/>
                      </a:pPr>
                      <a:r>
                        <a:rPr lang="en-IN" sz="1800" i="0" kern="1200" dirty="0" smtClean="0">
                          <a:solidFill>
                            <a:schemeClr val="dk1"/>
                          </a:solidFill>
                          <a:latin typeface="+mn-lt"/>
                          <a:ea typeface="+mn-ea"/>
                          <a:cs typeface="+mn-cs"/>
                        </a:rPr>
                        <a:t>A copy of their roles and responsibilities should be given to every staff during Induction programme</a:t>
                      </a:r>
                      <a:endParaRPr lang="en-US" sz="1800" i="1" kern="1200" dirty="0" smtClean="0">
                        <a:solidFill>
                          <a:schemeClr val="dk1"/>
                        </a:solidFill>
                        <a:latin typeface="+mn-lt"/>
                        <a:ea typeface="+mn-ea"/>
                        <a:cs typeface="+mn-cs"/>
                      </a:endParaRPr>
                    </a:p>
                  </a:txBody>
                  <a:tcPr/>
                </a:tc>
                <a:tc>
                  <a:txBody>
                    <a:bodyPr/>
                    <a:lstStyle/>
                    <a:p>
                      <a:r>
                        <a:rPr lang="en-US" sz="2000" dirty="0" smtClean="0"/>
                        <a:t>Human resource  management</a:t>
                      </a:r>
                      <a:endParaRPr lang="en-US" sz="2000"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4"/>
          <p:cNvGraphicFramePr>
            <a:graphicFrameLocks/>
          </p:cNvGraphicFramePr>
          <p:nvPr/>
        </p:nvGraphicFramePr>
        <p:xfrm>
          <a:off x="381000" y="838200"/>
          <a:ext cx="8381999" cy="4572000"/>
        </p:xfrm>
        <a:graphic>
          <a:graphicData uri="http://schemas.openxmlformats.org/drawingml/2006/table">
            <a:tbl>
              <a:tblPr firstRow="1" bandRow="1">
                <a:tableStyleId>{5C22544A-7EE6-4342-B048-85BDC9FD1C3A}</a:tableStyleId>
              </a:tblPr>
              <a:tblGrid>
                <a:gridCol w="900697"/>
                <a:gridCol w="1889218"/>
                <a:gridCol w="1738080"/>
                <a:gridCol w="2221720"/>
                <a:gridCol w="1632284"/>
              </a:tblGrid>
              <a:tr h="340487">
                <a:tc>
                  <a:txBody>
                    <a:bodyPr/>
                    <a:lstStyle/>
                    <a:p>
                      <a:r>
                        <a:rPr lang="en-US" dirty="0" err="1" smtClean="0"/>
                        <a:t>S.No</a:t>
                      </a:r>
                      <a:r>
                        <a:rPr lang="en-US" dirty="0" smtClean="0"/>
                        <a:t>.</a:t>
                      </a:r>
                      <a:endParaRPr lang="en-US" dirty="0"/>
                    </a:p>
                  </a:txBody>
                  <a:tcPr/>
                </a:tc>
                <a:tc>
                  <a:txBody>
                    <a:bodyPr/>
                    <a:lstStyle/>
                    <a:p>
                      <a:r>
                        <a:rPr lang="en-US" dirty="0" smtClean="0"/>
                        <a:t>Gaps</a:t>
                      </a:r>
                      <a:endParaRPr lang="en-US" dirty="0"/>
                    </a:p>
                  </a:txBody>
                  <a:tcPr/>
                </a:tc>
                <a:tc>
                  <a:txBody>
                    <a:bodyPr/>
                    <a:lstStyle/>
                    <a:p>
                      <a:r>
                        <a:rPr lang="en-US" dirty="0" smtClean="0"/>
                        <a:t>Impact</a:t>
                      </a:r>
                      <a:endParaRPr lang="en-US" dirty="0"/>
                    </a:p>
                  </a:txBody>
                  <a:tcPr/>
                </a:tc>
                <a:tc>
                  <a:txBody>
                    <a:bodyPr/>
                    <a:lstStyle/>
                    <a:p>
                      <a:r>
                        <a:rPr lang="en-US" dirty="0" smtClean="0"/>
                        <a:t>Recommendations </a:t>
                      </a:r>
                      <a:endParaRPr lang="en-US" dirty="0"/>
                    </a:p>
                  </a:txBody>
                  <a:tcPr/>
                </a:tc>
                <a:tc>
                  <a:txBody>
                    <a:bodyPr/>
                    <a:lstStyle/>
                    <a:p>
                      <a:r>
                        <a:rPr lang="en-US" dirty="0" smtClean="0"/>
                        <a:t>NABH chapter</a:t>
                      </a:r>
                      <a:endParaRPr lang="en-US" dirty="0"/>
                    </a:p>
                  </a:txBody>
                  <a:tcPr/>
                </a:tc>
              </a:tr>
              <a:tr h="1920240">
                <a:tc>
                  <a:txBody>
                    <a:bodyPr/>
                    <a:lstStyle/>
                    <a:p>
                      <a:r>
                        <a:rPr lang="en-US" sz="2000" dirty="0" smtClean="0"/>
                        <a:t>2.</a:t>
                      </a:r>
                      <a:endParaRPr lang="en-US" sz="2000" dirty="0"/>
                    </a:p>
                  </a:txBody>
                  <a:tcPr/>
                </a:tc>
                <a:tc>
                  <a:txBody>
                    <a:bodyPr/>
                    <a:lstStyle/>
                    <a:p>
                      <a:r>
                        <a:rPr lang="en-US" sz="2000" dirty="0" smtClean="0"/>
                        <a:t>There is no system for orientation of newly induced staff</a:t>
                      </a:r>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en-US" sz="1800" kern="1200" dirty="0" smtClean="0">
                          <a:solidFill>
                            <a:schemeClr val="dk1"/>
                          </a:solidFill>
                          <a:latin typeface="+mn-lt"/>
                          <a:ea typeface="+mn-ea"/>
                          <a:cs typeface="+mn-cs"/>
                        </a:rPr>
                        <a:t>In the absence of any information on peers &amp; other departments of the hospital, new doctors may find it difficult to find support from associated departments &amp; function to the best of their capability</a:t>
                      </a:r>
                    </a:p>
                  </a:txBody>
                  <a:tcPr/>
                </a:tc>
                <a:tc>
                  <a:txBody>
                    <a:bodyPr/>
                    <a:lstStyle/>
                    <a:p>
                      <a:pPr lvl="0">
                        <a:buFont typeface="Wingdings" pitchFamily="2" charset="2"/>
                        <a:buChar char="ü"/>
                      </a:pPr>
                      <a:r>
                        <a:rPr lang="en-IN" sz="1800" i="0" kern="1200" dirty="0" smtClean="0">
                          <a:solidFill>
                            <a:schemeClr val="dk1"/>
                          </a:solidFill>
                          <a:latin typeface="+mn-lt"/>
                          <a:ea typeface="+mn-ea"/>
                          <a:cs typeface="+mn-cs"/>
                        </a:rPr>
                        <a:t>Formation of Induction Modules for training which is to be distributed at the time staff is recruit</a:t>
                      </a:r>
                      <a:endParaRPr lang="en-US" sz="1800" i="1" kern="1200" dirty="0" smtClean="0">
                        <a:solidFill>
                          <a:schemeClr val="dk1"/>
                        </a:solidFill>
                        <a:latin typeface="+mn-lt"/>
                        <a:ea typeface="+mn-ea"/>
                        <a:cs typeface="+mn-cs"/>
                      </a:endParaRPr>
                    </a:p>
                    <a:p>
                      <a:pPr>
                        <a:buFont typeface="Wingdings" pitchFamily="2" charset="2"/>
                        <a:buChar char="ü"/>
                      </a:pPr>
                      <a:r>
                        <a:rPr lang="en-US" sz="1800" kern="1200" dirty="0" smtClean="0">
                          <a:solidFill>
                            <a:schemeClr val="dk1"/>
                          </a:solidFill>
                          <a:latin typeface="+mn-lt"/>
                          <a:ea typeface="+mn-ea"/>
                          <a:cs typeface="+mn-cs"/>
                        </a:rPr>
                        <a:t>Hospital authority has to take responsibility for giving Induction programme</a:t>
                      </a:r>
                      <a:endParaRPr lang="en-US" sz="1800" i="1" kern="1200" dirty="0" smtClean="0">
                        <a:solidFill>
                          <a:schemeClr val="dk1"/>
                        </a:solidFill>
                        <a:latin typeface="+mn-lt"/>
                        <a:ea typeface="+mn-ea"/>
                        <a:cs typeface="+mn-cs"/>
                      </a:endParaRPr>
                    </a:p>
                  </a:txBody>
                  <a:tcPr/>
                </a:tc>
                <a:tc>
                  <a:txBody>
                    <a:bodyPr/>
                    <a:lstStyle/>
                    <a:p>
                      <a:r>
                        <a:rPr lang="en-US" sz="2000" dirty="0" smtClean="0"/>
                        <a:t>Human resource management</a:t>
                      </a:r>
                      <a:endParaRPr lang="en-US" sz="2000"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457200"/>
            <a:ext cx="2977738" cy="369332"/>
          </a:xfrm>
          <a:prstGeom prst="rect">
            <a:avLst/>
          </a:prstGeom>
          <a:noFill/>
        </p:spPr>
        <p:txBody>
          <a:bodyPr wrap="none" rtlCol="0">
            <a:spAutoFit/>
          </a:bodyPr>
          <a:lstStyle/>
          <a:p>
            <a:r>
              <a:rPr lang="en-US" dirty="0" smtClean="0"/>
              <a:t>7. Tools, tackle &amp; Equipments:</a:t>
            </a:r>
            <a:endParaRPr lang="en-US" dirty="0"/>
          </a:p>
        </p:txBody>
      </p:sp>
      <p:graphicFrame>
        <p:nvGraphicFramePr>
          <p:cNvPr id="3" name="Content Placeholder 4"/>
          <p:cNvGraphicFramePr>
            <a:graphicFrameLocks/>
          </p:cNvGraphicFramePr>
          <p:nvPr/>
        </p:nvGraphicFramePr>
        <p:xfrm>
          <a:off x="381000" y="1219200"/>
          <a:ext cx="8381999" cy="4572000"/>
        </p:xfrm>
        <a:graphic>
          <a:graphicData uri="http://schemas.openxmlformats.org/drawingml/2006/table">
            <a:tbl>
              <a:tblPr firstRow="1" bandRow="1">
                <a:tableStyleId>{5C22544A-7EE6-4342-B048-85BDC9FD1C3A}</a:tableStyleId>
              </a:tblPr>
              <a:tblGrid>
                <a:gridCol w="900697"/>
                <a:gridCol w="1889218"/>
                <a:gridCol w="1738080"/>
                <a:gridCol w="2221720"/>
                <a:gridCol w="1632284"/>
              </a:tblGrid>
              <a:tr h="340487">
                <a:tc>
                  <a:txBody>
                    <a:bodyPr/>
                    <a:lstStyle/>
                    <a:p>
                      <a:r>
                        <a:rPr lang="en-US" dirty="0" err="1" smtClean="0"/>
                        <a:t>S.No</a:t>
                      </a:r>
                      <a:r>
                        <a:rPr lang="en-US" dirty="0" smtClean="0"/>
                        <a:t>.</a:t>
                      </a:r>
                      <a:endParaRPr lang="en-US" dirty="0"/>
                    </a:p>
                  </a:txBody>
                  <a:tcPr/>
                </a:tc>
                <a:tc>
                  <a:txBody>
                    <a:bodyPr/>
                    <a:lstStyle/>
                    <a:p>
                      <a:r>
                        <a:rPr lang="en-US" dirty="0" smtClean="0"/>
                        <a:t>Gaps</a:t>
                      </a:r>
                      <a:endParaRPr lang="en-US" dirty="0"/>
                    </a:p>
                  </a:txBody>
                  <a:tcPr/>
                </a:tc>
                <a:tc>
                  <a:txBody>
                    <a:bodyPr/>
                    <a:lstStyle/>
                    <a:p>
                      <a:r>
                        <a:rPr lang="en-US" dirty="0" smtClean="0"/>
                        <a:t>Impact</a:t>
                      </a:r>
                      <a:endParaRPr lang="en-US" dirty="0"/>
                    </a:p>
                  </a:txBody>
                  <a:tcPr/>
                </a:tc>
                <a:tc>
                  <a:txBody>
                    <a:bodyPr/>
                    <a:lstStyle/>
                    <a:p>
                      <a:r>
                        <a:rPr lang="en-US" dirty="0" smtClean="0"/>
                        <a:t>Recommendations </a:t>
                      </a:r>
                      <a:endParaRPr lang="en-US" dirty="0"/>
                    </a:p>
                  </a:txBody>
                  <a:tcPr/>
                </a:tc>
                <a:tc>
                  <a:txBody>
                    <a:bodyPr/>
                    <a:lstStyle/>
                    <a:p>
                      <a:r>
                        <a:rPr lang="en-US" dirty="0" smtClean="0"/>
                        <a:t>NABH chapter</a:t>
                      </a:r>
                      <a:endParaRPr lang="en-US" dirty="0"/>
                    </a:p>
                  </a:txBody>
                  <a:tcPr/>
                </a:tc>
              </a:tr>
              <a:tr h="1920240">
                <a:tc>
                  <a:txBody>
                    <a:bodyPr/>
                    <a:lstStyle/>
                    <a:p>
                      <a:r>
                        <a:rPr lang="en-US" sz="2000" dirty="0" smtClean="0"/>
                        <a:t>1.</a:t>
                      </a:r>
                      <a:endParaRPr lang="en-US" sz="2000" dirty="0"/>
                    </a:p>
                  </a:txBody>
                  <a:tcPr/>
                </a:tc>
                <a:tc>
                  <a:txBody>
                    <a:bodyPr/>
                    <a:lstStyle/>
                    <a:p>
                      <a:r>
                        <a:rPr lang="en-US" sz="2000" dirty="0" smtClean="0"/>
                        <a:t>No evidence</a:t>
                      </a:r>
                      <a:r>
                        <a:rPr lang="en-US" sz="2000" baseline="0" dirty="0" smtClean="0"/>
                        <a:t> of maintenance &amp; upkeep of ambulance &amp; other hospital vehicles</a:t>
                      </a:r>
                      <a:endParaRPr lang="en-US" sz="2000" dirty="0"/>
                    </a:p>
                  </a:txBody>
                  <a:tcPr/>
                </a:tc>
                <a:tc>
                  <a:txBody>
                    <a:bodyPr/>
                    <a:lstStyle/>
                    <a:p>
                      <a:pPr lvl="0">
                        <a:buFont typeface="Wingdings" pitchFamily="2" charset="2"/>
                        <a:buChar char="v"/>
                      </a:pPr>
                      <a:r>
                        <a:rPr lang="en-IN" sz="1800" i="0" kern="1200" dirty="0" smtClean="0">
                          <a:solidFill>
                            <a:schemeClr val="dk1"/>
                          </a:solidFill>
                          <a:latin typeface="+mn-lt"/>
                          <a:ea typeface="+mn-ea"/>
                          <a:cs typeface="+mn-cs"/>
                        </a:rPr>
                        <a:t>Ambulances that are not serviced or properly maintained run the risk of breaking down during an emergency</a:t>
                      </a:r>
                      <a:endParaRPr lang="en-US" sz="1800" i="1" kern="1200" dirty="0" smtClean="0">
                        <a:solidFill>
                          <a:schemeClr val="dk1"/>
                        </a:solidFill>
                        <a:latin typeface="+mn-lt"/>
                        <a:ea typeface="+mn-ea"/>
                        <a:cs typeface="+mn-cs"/>
                      </a:endParaRPr>
                    </a:p>
                    <a:p>
                      <a:pPr lvl="0">
                        <a:buFont typeface="Wingdings" pitchFamily="2" charset="2"/>
                        <a:buChar char="v"/>
                      </a:pPr>
                      <a:r>
                        <a:rPr lang="en-IN" sz="1800" i="0" kern="1200" dirty="0" smtClean="0">
                          <a:solidFill>
                            <a:schemeClr val="dk1"/>
                          </a:solidFill>
                          <a:latin typeface="+mn-lt"/>
                          <a:ea typeface="+mn-ea"/>
                          <a:cs typeface="+mn-cs"/>
                        </a:rPr>
                        <a:t>Difficulty in gauging preparedness during emergencies</a:t>
                      </a:r>
                      <a:endParaRPr lang="en-US" sz="1800" i="1" kern="1200" dirty="0" smtClean="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Char char="v"/>
                        <a:tabLst/>
                        <a:defRPr/>
                      </a:pPr>
                      <a:endParaRPr lang="en-US" sz="1800" kern="1200" dirty="0" smtClean="0">
                        <a:solidFill>
                          <a:schemeClr val="dk1"/>
                        </a:solidFill>
                        <a:latin typeface="+mn-lt"/>
                        <a:ea typeface="+mn-ea"/>
                        <a:cs typeface="+mn-cs"/>
                      </a:endParaRPr>
                    </a:p>
                  </a:txBody>
                  <a:tcPr/>
                </a:tc>
                <a:tc>
                  <a:txBody>
                    <a:bodyPr/>
                    <a:lstStyle/>
                    <a:p>
                      <a:pPr lvl="0">
                        <a:buFont typeface="Wingdings" pitchFamily="2" charset="2"/>
                        <a:buChar char="ü"/>
                      </a:pPr>
                      <a:r>
                        <a:rPr lang="en-IN" sz="1800" i="0" kern="1200" dirty="0" smtClean="0">
                          <a:solidFill>
                            <a:schemeClr val="dk1"/>
                          </a:solidFill>
                          <a:latin typeface="+mn-lt"/>
                          <a:ea typeface="+mn-ea"/>
                          <a:cs typeface="+mn-cs"/>
                        </a:rPr>
                        <a:t>Breakdown maintenance plan need to be formed</a:t>
                      </a:r>
                      <a:endParaRPr lang="en-US" sz="1800" i="1" kern="1200" dirty="0" smtClean="0">
                        <a:solidFill>
                          <a:schemeClr val="dk1"/>
                        </a:solidFill>
                        <a:latin typeface="+mn-lt"/>
                        <a:ea typeface="+mn-ea"/>
                        <a:cs typeface="+mn-cs"/>
                      </a:endParaRPr>
                    </a:p>
                    <a:p>
                      <a:pPr lvl="0">
                        <a:buFont typeface="Wingdings" pitchFamily="2" charset="2"/>
                        <a:buChar char="ü"/>
                      </a:pPr>
                      <a:r>
                        <a:rPr lang="en-IN" sz="1800" i="0" kern="1200" dirty="0" smtClean="0">
                          <a:solidFill>
                            <a:schemeClr val="dk1"/>
                          </a:solidFill>
                          <a:latin typeface="+mn-lt"/>
                          <a:ea typeface="+mn-ea"/>
                          <a:cs typeface="+mn-cs"/>
                        </a:rPr>
                        <a:t>Maintaining log sheet for recording maintenance</a:t>
                      </a:r>
                      <a:endParaRPr lang="en-US" sz="1800" i="1" kern="1200" dirty="0" smtClean="0">
                        <a:solidFill>
                          <a:schemeClr val="dk1"/>
                        </a:solidFill>
                        <a:latin typeface="+mn-lt"/>
                        <a:ea typeface="+mn-ea"/>
                        <a:cs typeface="+mn-cs"/>
                      </a:endParaRPr>
                    </a:p>
                    <a:p>
                      <a:pPr lvl="0">
                        <a:buFont typeface="Wingdings" pitchFamily="2" charset="2"/>
                        <a:buChar char="ü"/>
                      </a:pPr>
                      <a:r>
                        <a:rPr lang="en-IN" sz="1800" i="0" kern="1200" dirty="0" smtClean="0">
                          <a:solidFill>
                            <a:schemeClr val="dk1"/>
                          </a:solidFill>
                          <a:latin typeface="+mn-lt"/>
                          <a:ea typeface="+mn-ea"/>
                          <a:cs typeface="+mn-cs"/>
                        </a:rPr>
                        <a:t>Checklist for pre-operational of ambulance and other vehicles need to be formed which is filled dully on regular basis by every shift</a:t>
                      </a:r>
                      <a:endParaRPr lang="en-US" sz="1800" i="1" kern="1200" dirty="0" smtClean="0">
                        <a:solidFill>
                          <a:schemeClr val="dk1"/>
                        </a:solidFill>
                        <a:latin typeface="+mn-lt"/>
                        <a:ea typeface="+mn-ea"/>
                        <a:cs typeface="+mn-cs"/>
                      </a:endParaRPr>
                    </a:p>
                    <a:p>
                      <a:pPr lvl="0">
                        <a:buFont typeface="Wingdings" pitchFamily="2" charset="2"/>
                        <a:buChar char="ü"/>
                      </a:pPr>
                      <a:endParaRPr lang="en-US" sz="1800" i="1" kern="1200" dirty="0" smtClean="0">
                        <a:solidFill>
                          <a:schemeClr val="dk1"/>
                        </a:solidFill>
                        <a:latin typeface="+mn-lt"/>
                        <a:ea typeface="+mn-ea"/>
                        <a:cs typeface="+mn-cs"/>
                      </a:endParaRPr>
                    </a:p>
                  </a:txBody>
                  <a:tcPr/>
                </a:tc>
                <a:tc>
                  <a:txBody>
                    <a:bodyPr/>
                    <a:lstStyle/>
                    <a:p>
                      <a:r>
                        <a:rPr lang="en-US" sz="2000" dirty="0" smtClean="0"/>
                        <a:t>Facility management &amp; safety</a:t>
                      </a:r>
                      <a:endParaRPr lang="en-US" sz="2000"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4"/>
          <p:cNvGraphicFramePr>
            <a:graphicFrameLocks/>
          </p:cNvGraphicFramePr>
          <p:nvPr/>
        </p:nvGraphicFramePr>
        <p:xfrm>
          <a:off x="381000" y="838200"/>
          <a:ext cx="8381999" cy="5120640"/>
        </p:xfrm>
        <a:graphic>
          <a:graphicData uri="http://schemas.openxmlformats.org/drawingml/2006/table">
            <a:tbl>
              <a:tblPr firstRow="1" bandRow="1">
                <a:tableStyleId>{5C22544A-7EE6-4342-B048-85BDC9FD1C3A}</a:tableStyleId>
              </a:tblPr>
              <a:tblGrid>
                <a:gridCol w="900697"/>
                <a:gridCol w="1889218"/>
                <a:gridCol w="1738080"/>
                <a:gridCol w="2221720"/>
                <a:gridCol w="1632284"/>
              </a:tblGrid>
              <a:tr h="340487">
                <a:tc>
                  <a:txBody>
                    <a:bodyPr/>
                    <a:lstStyle/>
                    <a:p>
                      <a:r>
                        <a:rPr lang="en-US" dirty="0" err="1" smtClean="0"/>
                        <a:t>S.No</a:t>
                      </a:r>
                      <a:r>
                        <a:rPr lang="en-US" dirty="0" smtClean="0"/>
                        <a:t>.</a:t>
                      </a:r>
                      <a:endParaRPr lang="en-US" dirty="0"/>
                    </a:p>
                  </a:txBody>
                  <a:tcPr/>
                </a:tc>
                <a:tc>
                  <a:txBody>
                    <a:bodyPr/>
                    <a:lstStyle/>
                    <a:p>
                      <a:r>
                        <a:rPr lang="en-US" dirty="0" smtClean="0"/>
                        <a:t>Gaps</a:t>
                      </a:r>
                      <a:endParaRPr lang="en-US" dirty="0"/>
                    </a:p>
                  </a:txBody>
                  <a:tcPr/>
                </a:tc>
                <a:tc>
                  <a:txBody>
                    <a:bodyPr/>
                    <a:lstStyle/>
                    <a:p>
                      <a:r>
                        <a:rPr lang="en-US" dirty="0" smtClean="0"/>
                        <a:t>Impact</a:t>
                      </a:r>
                      <a:endParaRPr lang="en-US" dirty="0"/>
                    </a:p>
                  </a:txBody>
                  <a:tcPr/>
                </a:tc>
                <a:tc>
                  <a:txBody>
                    <a:bodyPr/>
                    <a:lstStyle/>
                    <a:p>
                      <a:r>
                        <a:rPr lang="en-US" dirty="0" smtClean="0"/>
                        <a:t>Recommendations </a:t>
                      </a:r>
                      <a:endParaRPr lang="en-US" dirty="0"/>
                    </a:p>
                  </a:txBody>
                  <a:tcPr/>
                </a:tc>
                <a:tc>
                  <a:txBody>
                    <a:bodyPr/>
                    <a:lstStyle/>
                    <a:p>
                      <a:r>
                        <a:rPr lang="en-US" dirty="0" smtClean="0"/>
                        <a:t>NABH chapter</a:t>
                      </a:r>
                      <a:endParaRPr lang="en-US" dirty="0"/>
                    </a:p>
                  </a:txBody>
                  <a:tcPr/>
                </a:tc>
              </a:tr>
              <a:tr h="1920240">
                <a:tc>
                  <a:txBody>
                    <a:bodyPr/>
                    <a:lstStyle/>
                    <a:p>
                      <a:r>
                        <a:rPr lang="en-US" sz="2000" dirty="0" smtClean="0"/>
                        <a:t>2.</a:t>
                      </a:r>
                      <a:endParaRPr lang="en-US" sz="2000" dirty="0"/>
                    </a:p>
                  </a:txBody>
                  <a:tcPr/>
                </a:tc>
                <a:tc>
                  <a:txBody>
                    <a:bodyPr/>
                    <a:lstStyle/>
                    <a:p>
                      <a:r>
                        <a:rPr lang="en-US" sz="2000" dirty="0" smtClean="0"/>
                        <a:t>Ambulance are ill equipped to handle critical patients</a:t>
                      </a:r>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en-IN" sz="1800" i="0" kern="1200" dirty="0" smtClean="0">
                          <a:solidFill>
                            <a:schemeClr val="dk1"/>
                          </a:solidFill>
                          <a:latin typeface="+mn-lt"/>
                          <a:ea typeface="+mn-ea"/>
                          <a:cs typeface="+mn-cs"/>
                        </a:rPr>
                        <a:t>Absence of equipment, instruments and drugs to provide prompt ‘on-site’ first aid and failure to administer immediate life saving measures may prove fatal for critically ill patient</a:t>
                      </a:r>
                      <a:endParaRPr lang="en-US" sz="1800" i="1" kern="1200" dirty="0" smtClean="0">
                        <a:solidFill>
                          <a:schemeClr val="dk1"/>
                        </a:solidFill>
                        <a:latin typeface="+mn-lt"/>
                        <a:ea typeface="+mn-ea"/>
                        <a:cs typeface="+mn-cs"/>
                      </a:endParaRPr>
                    </a:p>
                  </a:txBody>
                  <a:tcPr/>
                </a:tc>
                <a:tc>
                  <a:txBody>
                    <a:bodyPr/>
                    <a:lstStyle/>
                    <a:p>
                      <a:pPr lvl="0">
                        <a:buFont typeface="Wingdings" pitchFamily="2" charset="2"/>
                        <a:buChar char="ü"/>
                      </a:pPr>
                      <a:r>
                        <a:rPr lang="en-IN" sz="1800" i="0" kern="1200" dirty="0" smtClean="0">
                          <a:solidFill>
                            <a:schemeClr val="dk1"/>
                          </a:solidFill>
                          <a:latin typeface="+mn-lt"/>
                          <a:ea typeface="+mn-ea"/>
                          <a:cs typeface="+mn-cs"/>
                        </a:rPr>
                        <a:t>Record is to be maintained for patient transported and treatment given </a:t>
                      </a:r>
                      <a:r>
                        <a:rPr lang="en-IN" sz="1800" i="0" kern="1200" dirty="0" err="1" smtClean="0">
                          <a:solidFill>
                            <a:schemeClr val="dk1"/>
                          </a:solidFill>
                          <a:latin typeface="+mn-lt"/>
                          <a:ea typeface="+mn-ea"/>
                          <a:cs typeface="+mn-cs"/>
                        </a:rPr>
                        <a:t>enroute</a:t>
                      </a:r>
                      <a:endParaRPr lang="en-US" sz="1800" i="1" kern="1200" dirty="0" smtClean="0">
                        <a:solidFill>
                          <a:schemeClr val="dk1"/>
                        </a:solidFill>
                        <a:latin typeface="+mn-lt"/>
                        <a:ea typeface="+mn-ea"/>
                        <a:cs typeface="+mn-cs"/>
                      </a:endParaRPr>
                    </a:p>
                    <a:p>
                      <a:pPr lvl="0">
                        <a:buFont typeface="Wingdings" pitchFamily="2" charset="2"/>
                        <a:buChar char="ü"/>
                      </a:pPr>
                      <a:r>
                        <a:rPr lang="en-IN" sz="1800" i="0" kern="1200" dirty="0" smtClean="0">
                          <a:solidFill>
                            <a:schemeClr val="dk1"/>
                          </a:solidFill>
                          <a:latin typeface="+mn-lt"/>
                          <a:ea typeface="+mn-ea"/>
                          <a:cs typeface="+mn-cs"/>
                        </a:rPr>
                        <a:t>Checklist of drugs need to be maintained and based on that checklist Indent &amp; Inventory should be maintained</a:t>
                      </a:r>
                      <a:endParaRPr lang="en-US" sz="1800" i="1" kern="1200" dirty="0" smtClean="0">
                        <a:solidFill>
                          <a:schemeClr val="dk1"/>
                        </a:solidFill>
                        <a:latin typeface="+mn-lt"/>
                        <a:ea typeface="+mn-ea"/>
                        <a:cs typeface="+mn-cs"/>
                      </a:endParaRPr>
                    </a:p>
                    <a:p>
                      <a:pPr lvl="0">
                        <a:buFont typeface="Wingdings" pitchFamily="2" charset="2"/>
                        <a:buChar char="ü"/>
                      </a:pPr>
                      <a:r>
                        <a:rPr lang="en-IN" sz="1800" i="0" kern="1200" dirty="0" smtClean="0">
                          <a:solidFill>
                            <a:schemeClr val="dk1"/>
                          </a:solidFill>
                          <a:latin typeface="+mn-lt"/>
                          <a:ea typeface="+mn-ea"/>
                          <a:cs typeface="+mn-cs"/>
                        </a:rPr>
                        <a:t>Trained paramedics need to be appoint</a:t>
                      </a:r>
                      <a:endParaRPr lang="en-US" sz="1800" i="1" kern="1200" dirty="0" smtClean="0">
                        <a:solidFill>
                          <a:schemeClr val="dk1"/>
                        </a:solidFill>
                        <a:latin typeface="+mn-lt"/>
                        <a:ea typeface="+mn-ea"/>
                        <a:cs typeface="+mn-cs"/>
                      </a:endParaRPr>
                    </a:p>
                    <a:p>
                      <a:pPr lvl="0"/>
                      <a:r>
                        <a:rPr lang="en-IN" sz="1800" i="0" kern="1200" dirty="0" smtClean="0">
                          <a:solidFill>
                            <a:schemeClr val="dk1"/>
                          </a:solidFill>
                          <a:latin typeface="+mn-lt"/>
                          <a:ea typeface="+mn-ea"/>
                          <a:cs typeface="+mn-cs"/>
                        </a:rPr>
                        <a:t>Routine replacement of drugs to replenish stock</a:t>
                      </a:r>
                      <a:endParaRPr lang="en-US" sz="1800" i="1"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Facility management &amp; safety</a:t>
                      </a:r>
                    </a:p>
                    <a:p>
                      <a:endParaRPr lang="en-US" sz="2000" dirty="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4"/>
          <p:cNvGraphicFramePr>
            <a:graphicFrameLocks/>
          </p:cNvGraphicFramePr>
          <p:nvPr/>
        </p:nvGraphicFramePr>
        <p:xfrm>
          <a:off x="381000" y="304800"/>
          <a:ext cx="8381999" cy="6172200"/>
        </p:xfrm>
        <a:graphic>
          <a:graphicData uri="http://schemas.openxmlformats.org/drawingml/2006/table">
            <a:tbl>
              <a:tblPr firstRow="1" bandRow="1">
                <a:tableStyleId>{5C22544A-7EE6-4342-B048-85BDC9FD1C3A}</a:tableStyleId>
              </a:tblPr>
              <a:tblGrid>
                <a:gridCol w="900697"/>
                <a:gridCol w="1889218"/>
                <a:gridCol w="1738080"/>
                <a:gridCol w="2221720"/>
                <a:gridCol w="1632284"/>
              </a:tblGrid>
              <a:tr h="397136">
                <a:tc>
                  <a:txBody>
                    <a:bodyPr/>
                    <a:lstStyle/>
                    <a:p>
                      <a:r>
                        <a:rPr lang="en-US" dirty="0" err="1" smtClean="0"/>
                        <a:t>S.No</a:t>
                      </a:r>
                      <a:r>
                        <a:rPr lang="en-US" dirty="0" smtClean="0"/>
                        <a:t>.</a:t>
                      </a:r>
                      <a:endParaRPr lang="en-US" dirty="0"/>
                    </a:p>
                  </a:txBody>
                  <a:tcPr/>
                </a:tc>
                <a:tc>
                  <a:txBody>
                    <a:bodyPr/>
                    <a:lstStyle/>
                    <a:p>
                      <a:r>
                        <a:rPr lang="en-US" dirty="0" smtClean="0"/>
                        <a:t>Gaps</a:t>
                      </a:r>
                      <a:endParaRPr lang="en-US" dirty="0"/>
                    </a:p>
                  </a:txBody>
                  <a:tcPr/>
                </a:tc>
                <a:tc>
                  <a:txBody>
                    <a:bodyPr/>
                    <a:lstStyle/>
                    <a:p>
                      <a:r>
                        <a:rPr lang="en-US" dirty="0" smtClean="0"/>
                        <a:t>Impact</a:t>
                      </a:r>
                      <a:endParaRPr lang="en-US" dirty="0"/>
                    </a:p>
                  </a:txBody>
                  <a:tcPr/>
                </a:tc>
                <a:tc>
                  <a:txBody>
                    <a:bodyPr/>
                    <a:lstStyle/>
                    <a:p>
                      <a:r>
                        <a:rPr lang="en-US" dirty="0" smtClean="0"/>
                        <a:t>Recommendations </a:t>
                      </a:r>
                      <a:endParaRPr lang="en-US" dirty="0"/>
                    </a:p>
                  </a:txBody>
                  <a:tcPr/>
                </a:tc>
                <a:tc>
                  <a:txBody>
                    <a:bodyPr/>
                    <a:lstStyle/>
                    <a:p>
                      <a:r>
                        <a:rPr lang="en-US" dirty="0" smtClean="0"/>
                        <a:t>NABH chapter</a:t>
                      </a:r>
                      <a:endParaRPr lang="en-US" dirty="0"/>
                    </a:p>
                  </a:txBody>
                  <a:tcPr/>
                </a:tc>
              </a:tr>
              <a:tr h="5775064">
                <a:tc>
                  <a:txBody>
                    <a:bodyPr/>
                    <a:lstStyle/>
                    <a:p>
                      <a:r>
                        <a:rPr lang="en-US" sz="2000" dirty="0" smtClean="0"/>
                        <a:t>3.</a:t>
                      </a:r>
                      <a:endParaRPr lang="en-US" sz="2000" dirty="0"/>
                    </a:p>
                  </a:txBody>
                  <a:tcPr/>
                </a:tc>
                <a:tc>
                  <a:txBody>
                    <a:bodyPr/>
                    <a:lstStyle/>
                    <a:p>
                      <a:r>
                        <a:rPr lang="en-US" sz="2000" dirty="0" smtClean="0"/>
                        <a:t>Wheelchairs present in the hospital was not in a good condition</a:t>
                      </a:r>
                      <a:endParaRPr lang="en-US" sz="2000" dirty="0"/>
                    </a:p>
                  </a:txBody>
                  <a:tcPr/>
                </a:tc>
                <a:tc>
                  <a:txBody>
                    <a:bodyPr/>
                    <a:lstStyle/>
                    <a:p>
                      <a:pPr lvl="0">
                        <a:buFont typeface="Wingdings" pitchFamily="2" charset="2"/>
                        <a:buChar char="v"/>
                      </a:pPr>
                      <a:r>
                        <a:rPr lang="en-IN" sz="1800" i="0" kern="1200" dirty="0" smtClean="0">
                          <a:solidFill>
                            <a:schemeClr val="dk1"/>
                          </a:solidFill>
                          <a:latin typeface="+mn-lt"/>
                          <a:ea typeface="+mn-ea"/>
                          <a:cs typeface="+mn-cs"/>
                        </a:rPr>
                        <a:t>Patients’ attendants are left to their own devices to carry patients from OPD/Emergency Department</a:t>
                      </a:r>
                      <a:endParaRPr lang="en-US" sz="1800" i="1" kern="1200" dirty="0" smtClean="0">
                        <a:solidFill>
                          <a:schemeClr val="dk1"/>
                        </a:solidFill>
                        <a:latin typeface="+mn-lt"/>
                        <a:ea typeface="+mn-ea"/>
                        <a:cs typeface="+mn-cs"/>
                      </a:endParaRPr>
                    </a:p>
                    <a:p>
                      <a:pPr lvl="0">
                        <a:buFont typeface="Wingdings" pitchFamily="2" charset="2"/>
                        <a:buChar char="v"/>
                      </a:pPr>
                      <a:r>
                        <a:rPr lang="en-IN" sz="1800" i="0" kern="1200" dirty="0" smtClean="0">
                          <a:solidFill>
                            <a:schemeClr val="dk1"/>
                          </a:solidFill>
                          <a:latin typeface="+mn-lt"/>
                          <a:ea typeface="+mn-ea"/>
                          <a:cs typeface="+mn-cs"/>
                        </a:rPr>
                        <a:t>Creates huge discomfort to patients who have just undergone surgery</a:t>
                      </a:r>
                      <a:endParaRPr lang="en-US" sz="1800" i="1" kern="1200" dirty="0" smtClean="0">
                        <a:solidFill>
                          <a:schemeClr val="dk1"/>
                        </a:solidFill>
                        <a:latin typeface="+mn-lt"/>
                        <a:ea typeface="+mn-ea"/>
                        <a:cs typeface="+mn-cs"/>
                      </a:endParaRPr>
                    </a:p>
                    <a:p>
                      <a:pPr lvl="0">
                        <a:buFont typeface="Wingdings" pitchFamily="2" charset="2"/>
                        <a:buChar char="v"/>
                      </a:pPr>
                      <a:r>
                        <a:rPr lang="en-IN" sz="1800" i="0" kern="1200" dirty="0" smtClean="0">
                          <a:solidFill>
                            <a:schemeClr val="dk1"/>
                          </a:solidFill>
                          <a:latin typeface="+mn-lt"/>
                          <a:ea typeface="+mn-ea"/>
                          <a:cs typeface="+mn-cs"/>
                        </a:rPr>
                        <a:t>Leads to unnecessary crowding in OPD and Emergency Department</a:t>
                      </a:r>
                      <a:endParaRPr lang="en-US" sz="1800" i="1" kern="1200" dirty="0">
                        <a:solidFill>
                          <a:schemeClr val="dk1"/>
                        </a:solidFill>
                        <a:latin typeface="+mn-lt"/>
                        <a:ea typeface="+mn-ea"/>
                        <a:cs typeface="+mn-cs"/>
                      </a:endParaRPr>
                    </a:p>
                  </a:txBody>
                  <a:tcPr/>
                </a:tc>
                <a:tc>
                  <a:txBody>
                    <a:bodyPr/>
                    <a:lstStyle/>
                    <a:p>
                      <a:pPr lvl="0">
                        <a:buFont typeface="Wingdings" pitchFamily="2" charset="2"/>
                        <a:buChar char="ü"/>
                      </a:pPr>
                      <a:r>
                        <a:rPr lang="en-IN" sz="1800" i="0" kern="1200" dirty="0" smtClean="0">
                          <a:solidFill>
                            <a:schemeClr val="dk1"/>
                          </a:solidFill>
                          <a:latin typeface="+mn-lt"/>
                          <a:ea typeface="+mn-ea"/>
                          <a:cs typeface="+mn-cs"/>
                        </a:rPr>
                        <a:t>Record of maintenance is to be maintained for all the wheelchairs and supporting instruments</a:t>
                      </a:r>
                      <a:endParaRPr lang="en-US" sz="1800" i="1" kern="1200" dirty="0" smtClean="0">
                        <a:solidFill>
                          <a:schemeClr val="dk1"/>
                        </a:solidFill>
                        <a:latin typeface="+mn-lt"/>
                        <a:ea typeface="+mn-ea"/>
                        <a:cs typeface="+mn-cs"/>
                      </a:endParaRPr>
                    </a:p>
                    <a:p>
                      <a:pPr lvl="0">
                        <a:buFont typeface="Wingdings" pitchFamily="2" charset="2"/>
                        <a:buChar char="ü"/>
                      </a:pPr>
                      <a:r>
                        <a:rPr lang="en-IN" sz="1800" i="0" kern="1200" dirty="0" smtClean="0">
                          <a:solidFill>
                            <a:schemeClr val="dk1"/>
                          </a:solidFill>
                          <a:latin typeface="+mn-lt"/>
                          <a:ea typeface="+mn-ea"/>
                          <a:cs typeface="+mn-cs"/>
                        </a:rPr>
                        <a:t>Make a lubrication &amp; maintenance schedule to ensure that wheels of wheelchairs &amp; trolleys function smoothly over a long period</a:t>
                      </a:r>
                      <a:endParaRPr lang="en-US" sz="1800" i="1" kern="1200" dirty="0" smtClean="0">
                        <a:solidFill>
                          <a:schemeClr val="dk1"/>
                        </a:solidFill>
                        <a:latin typeface="+mn-lt"/>
                        <a:ea typeface="+mn-ea"/>
                        <a:cs typeface="+mn-cs"/>
                      </a:endParaRPr>
                    </a:p>
                    <a:p>
                      <a:pPr>
                        <a:buFont typeface="Wingdings" pitchFamily="2" charset="2"/>
                        <a:buChar char="ü"/>
                      </a:pPr>
                      <a:r>
                        <a:rPr lang="en-US" sz="1800" kern="1200" dirty="0" smtClean="0">
                          <a:solidFill>
                            <a:schemeClr val="dk1"/>
                          </a:solidFill>
                          <a:latin typeface="+mn-lt"/>
                          <a:ea typeface="+mn-ea"/>
                          <a:cs typeface="+mn-cs"/>
                        </a:rPr>
                        <a:t>Check the functioning of the wheelchairs and trolleys after every shift and send the damaged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Facility management &amp; safety</a:t>
                      </a:r>
                    </a:p>
                    <a:p>
                      <a:endParaRPr lang="en-US" sz="2000"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a:t>
            </a:r>
            <a:endParaRPr lang="en-US" dirty="0"/>
          </a:p>
        </p:txBody>
      </p:sp>
      <p:graphicFrame>
        <p:nvGraphicFramePr>
          <p:cNvPr id="4" name="Content Placeholder 3"/>
          <p:cNvGraphicFramePr>
            <a:graphicFrameLocks noGrp="1"/>
          </p:cNvGraphicFramePr>
          <p:nvPr>
            <p:ph idx="1"/>
          </p:nvPr>
        </p:nvGraphicFramePr>
        <p:xfrm>
          <a:off x="457200" y="1600200"/>
          <a:ext cx="8229600" cy="1302512"/>
        </p:xfrm>
        <a:graphic>
          <a:graphicData uri="http://schemas.openxmlformats.org/drawingml/2006/table">
            <a:tbl>
              <a:tblPr firstRow="1" bandRow="1">
                <a:tableStyleId>{5C22544A-7EE6-4342-B048-85BDC9FD1C3A}</a:tableStyleId>
              </a:tblPr>
              <a:tblGrid>
                <a:gridCol w="2590800"/>
                <a:gridCol w="2895600"/>
                <a:gridCol w="2743200"/>
              </a:tblGrid>
              <a:tr h="370840">
                <a:tc>
                  <a:txBody>
                    <a:bodyPr/>
                    <a:lstStyle/>
                    <a:p>
                      <a:pPr marL="0" marR="0" algn="ctr">
                        <a:lnSpc>
                          <a:spcPct val="115000"/>
                        </a:lnSpc>
                        <a:spcBef>
                          <a:spcPts val="0"/>
                        </a:spcBef>
                        <a:spcAft>
                          <a:spcPts val="0"/>
                        </a:spcAft>
                      </a:pPr>
                      <a:r>
                        <a:rPr lang="en-US" sz="1600" b="1" dirty="0">
                          <a:solidFill>
                            <a:srgbClr val="000000"/>
                          </a:solidFill>
                          <a:latin typeface="Times New Roman"/>
                          <a:ea typeface="Times New Roman"/>
                          <a:cs typeface="Times New Roman"/>
                        </a:rPr>
                        <a:t>Objective Element Achieved</a:t>
                      </a:r>
                      <a:endParaRPr lang="en-US" sz="14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solidFill>
                            <a:srgbClr val="000000"/>
                          </a:solidFill>
                          <a:latin typeface="Times New Roman"/>
                          <a:ea typeface="Times New Roman"/>
                          <a:cs typeface="Times New Roman"/>
                        </a:rPr>
                        <a:t>Objective Element Partially Achieved</a:t>
                      </a:r>
                      <a:endParaRPr lang="en-US" sz="14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solidFill>
                            <a:srgbClr val="000000"/>
                          </a:solidFill>
                          <a:latin typeface="Times New Roman"/>
                          <a:ea typeface="Times New Roman"/>
                          <a:cs typeface="Times New Roman"/>
                        </a:rPr>
                        <a:t>Objective Element Not Yet Achieved</a:t>
                      </a:r>
                      <a:endParaRPr lang="en-US" sz="1400" dirty="0">
                        <a:latin typeface="Calibri"/>
                        <a:ea typeface="Times New Roman"/>
                        <a:cs typeface="Times New Roman"/>
                      </a:endParaRPr>
                    </a:p>
                  </a:txBody>
                  <a:tcPr marL="68580" marR="68580" marT="0" marB="0"/>
                </a:tc>
              </a:tr>
              <a:tr h="370840">
                <a:tc>
                  <a:txBody>
                    <a:bodyPr/>
                    <a:lstStyle/>
                    <a:p>
                      <a:pPr marL="0" marR="0" algn="r">
                        <a:lnSpc>
                          <a:spcPct val="115000"/>
                        </a:lnSpc>
                        <a:spcBef>
                          <a:spcPts val="0"/>
                        </a:spcBef>
                        <a:spcAft>
                          <a:spcPts val="0"/>
                        </a:spcAft>
                      </a:pPr>
                      <a:r>
                        <a:rPr lang="en-US" sz="1600" dirty="0">
                          <a:solidFill>
                            <a:srgbClr val="000000"/>
                          </a:solidFill>
                          <a:latin typeface="Times New Roman"/>
                          <a:ea typeface="Times New Roman"/>
                          <a:cs typeface="Times New Roman"/>
                        </a:rPr>
                        <a:t>512</a:t>
                      </a:r>
                      <a:endParaRPr lang="en-US" sz="1400" dirty="0">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pPr>
                      <a:r>
                        <a:rPr lang="en-US" sz="1600" dirty="0">
                          <a:solidFill>
                            <a:srgbClr val="000000"/>
                          </a:solidFill>
                          <a:latin typeface="Times New Roman"/>
                          <a:ea typeface="Times New Roman"/>
                          <a:cs typeface="Times New Roman"/>
                        </a:rPr>
                        <a:t>22</a:t>
                      </a:r>
                      <a:endParaRPr lang="en-US" sz="1400" dirty="0">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pPr>
                      <a:r>
                        <a:rPr lang="en-US" sz="1600" dirty="0">
                          <a:solidFill>
                            <a:srgbClr val="000000"/>
                          </a:solidFill>
                          <a:latin typeface="Times New Roman"/>
                          <a:ea typeface="Times New Roman"/>
                          <a:cs typeface="Times New Roman"/>
                        </a:rPr>
                        <a:t>98</a:t>
                      </a:r>
                      <a:endParaRPr lang="en-US" sz="1400" dirty="0">
                        <a:latin typeface="Calibri"/>
                        <a:ea typeface="Times New Roman"/>
                        <a:cs typeface="Times New Roman"/>
                      </a:endParaRPr>
                    </a:p>
                  </a:txBody>
                  <a:tcPr marL="68580" marR="68580" marT="0" marB="0"/>
                </a:tc>
              </a:tr>
              <a:tr h="370840">
                <a:tc>
                  <a:txBody>
                    <a:bodyPr/>
                    <a:lstStyle/>
                    <a:p>
                      <a:pPr marL="0" marR="0" algn="r">
                        <a:lnSpc>
                          <a:spcPct val="115000"/>
                        </a:lnSpc>
                        <a:spcBef>
                          <a:spcPts val="0"/>
                        </a:spcBef>
                        <a:spcAft>
                          <a:spcPts val="0"/>
                        </a:spcAft>
                      </a:pPr>
                      <a:r>
                        <a:rPr lang="en-US" sz="1600">
                          <a:solidFill>
                            <a:srgbClr val="000000"/>
                          </a:solidFill>
                          <a:latin typeface="Times New Roman"/>
                          <a:ea typeface="Times New Roman"/>
                          <a:cs typeface="Times New Roman"/>
                        </a:rPr>
                        <a:t>80.50%</a:t>
                      </a:r>
                      <a:endParaRPr lang="en-US" sz="1400">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pPr>
                      <a:r>
                        <a:rPr lang="en-US" sz="1600" dirty="0">
                          <a:solidFill>
                            <a:srgbClr val="000000"/>
                          </a:solidFill>
                          <a:latin typeface="Times New Roman"/>
                          <a:ea typeface="Times New Roman"/>
                          <a:cs typeface="Times New Roman"/>
                        </a:rPr>
                        <a:t>0.03%</a:t>
                      </a:r>
                      <a:endParaRPr lang="en-US" sz="1400" dirty="0">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pPr>
                      <a:r>
                        <a:rPr lang="en-US" sz="1600" dirty="0">
                          <a:solidFill>
                            <a:srgbClr val="000000"/>
                          </a:solidFill>
                          <a:latin typeface="Times New Roman"/>
                          <a:ea typeface="Times New Roman"/>
                          <a:cs typeface="Times New Roman"/>
                        </a:rPr>
                        <a:t>0.15%</a:t>
                      </a:r>
                      <a:endParaRPr lang="en-US" sz="1400" dirty="0">
                        <a:latin typeface="Calibri"/>
                        <a:ea typeface="Times New Roman"/>
                        <a:cs typeface="Times New Roman"/>
                      </a:endParaRPr>
                    </a:p>
                  </a:txBody>
                  <a:tcPr marL="68580" marR="68580" marT="0" marB="0"/>
                </a:tc>
              </a:tr>
            </a:tbl>
          </a:graphicData>
        </a:graphic>
      </p:graphicFrame>
      <p:pic>
        <p:nvPicPr>
          <p:cNvPr id="34818" name="Picture 2" descr="Objective Elements: 636"/>
          <p:cNvPicPr>
            <a:picLocks noChangeArrowheads="1"/>
          </p:cNvPicPr>
          <p:nvPr/>
        </p:nvPicPr>
        <p:blipFill>
          <a:blip r:embed="rId2" cstate="print"/>
          <a:srcRect b="-334"/>
          <a:stretch>
            <a:fillRect/>
          </a:stretch>
        </p:blipFill>
        <p:spPr bwMode="auto">
          <a:xfrm>
            <a:off x="457200" y="3276600"/>
            <a:ext cx="8077200"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t>CONCLUSION</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410200"/>
          </a:xfrm>
        </p:spPr>
        <p:txBody>
          <a:bodyPr>
            <a:normAutofit fontScale="55000" lnSpcReduction="20000"/>
          </a:bodyPr>
          <a:lstStyle/>
          <a:p>
            <a:pPr>
              <a:lnSpc>
                <a:spcPct val="120000"/>
              </a:lnSpc>
              <a:buNone/>
            </a:pPr>
            <a:r>
              <a:rPr lang="en-US" dirty="0" smtClean="0"/>
              <a:t>The main conclusions of this study are as follows:</a:t>
            </a:r>
          </a:p>
          <a:p>
            <a:pPr>
              <a:lnSpc>
                <a:spcPct val="120000"/>
              </a:lnSpc>
            </a:pPr>
            <a:r>
              <a:rPr lang="en-US" dirty="0" smtClean="0"/>
              <a:t> The process of accreditation undergoes different stages, for acquiring NABH accreditation in hospital - </a:t>
            </a:r>
            <a:r>
              <a:rPr lang="en-US" u="sng" dirty="0" smtClean="0"/>
              <a:t>Pre-Assessment, Final Assessment, Surveillance &amp; Re-Assessment.</a:t>
            </a:r>
          </a:p>
          <a:p>
            <a:pPr>
              <a:lnSpc>
                <a:spcPct val="120000"/>
              </a:lnSpc>
            </a:pPr>
            <a:r>
              <a:rPr lang="en-US" dirty="0" smtClean="0"/>
              <a:t> </a:t>
            </a:r>
            <a:r>
              <a:rPr lang="en-US" u="sng" dirty="0" smtClean="0"/>
              <a:t>Feedback of Assessors </a:t>
            </a:r>
            <a:r>
              <a:rPr lang="en-US" dirty="0" smtClean="0"/>
              <a:t>is the best ways to judge the  task performed by an individual or a system. </a:t>
            </a:r>
          </a:p>
          <a:p>
            <a:pPr>
              <a:lnSpc>
                <a:spcPct val="120000"/>
              </a:lnSpc>
            </a:pPr>
            <a:r>
              <a:rPr lang="en-US" dirty="0" smtClean="0"/>
              <a:t>The assessors visit a hospital for the assessment, the organization provides necessary information to the assessors &amp; the observers, about how the whole procedure was in operation .</a:t>
            </a:r>
          </a:p>
          <a:p>
            <a:pPr>
              <a:lnSpc>
                <a:spcPct val="120000"/>
              </a:lnSpc>
            </a:pPr>
            <a:r>
              <a:rPr lang="en-US" dirty="0" smtClean="0"/>
              <a:t> The assessor assess the whole system , whether it is in order as per the quality standards laid down by NABH. After achieving the NABH to the hospital , the hospital ensures to provide services towards patient satisfaction and improve patient safety to provide excellent hygienic treatment process. </a:t>
            </a:r>
          </a:p>
          <a:p>
            <a:pPr>
              <a:lnSpc>
                <a:spcPct val="120000"/>
              </a:lnSpc>
            </a:pPr>
            <a:r>
              <a:rPr lang="en-US" dirty="0" smtClean="0"/>
              <a:t>The employees must participate in improving quality in  </a:t>
            </a:r>
            <a:r>
              <a:rPr lang="en-US" dirty="0" err="1" smtClean="0"/>
              <a:t>medicare</a:t>
            </a:r>
            <a:r>
              <a:rPr lang="en-US" dirty="0" smtClean="0"/>
              <a:t> services etc,. </a:t>
            </a:r>
          </a:p>
          <a:p>
            <a:pPr>
              <a:lnSpc>
                <a:spcPct val="120000"/>
              </a:lnSpc>
            </a:pPr>
            <a:r>
              <a:rPr lang="en-US" dirty="0" smtClean="0"/>
              <a:t>NABH standards have to be maintained.</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C:\Users\monika b saxena\Pictures\scenery\untitled4.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fontScale="77500" lnSpcReduction="20000"/>
          </a:bodyPr>
          <a:lstStyle/>
          <a:p>
            <a:pPr>
              <a:lnSpc>
                <a:spcPct val="150000"/>
              </a:lnSpc>
            </a:pPr>
            <a:r>
              <a:rPr lang="en-IN" dirty="0" smtClean="0"/>
              <a:t>It act as a major tool for maintaining quality parameters of the hospital</a:t>
            </a:r>
          </a:p>
          <a:p>
            <a:pPr>
              <a:lnSpc>
                <a:spcPct val="150000"/>
              </a:lnSpc>
            </a:pPr>
            <a:r>
              <a:rPr lang="en-IN" dirty="0" smtClean="0"/>
              <a:t> By taking the NABH standards as a base, gap analysis is been done which help in improving the patient care and the services of the hospital. </a:t>
            </a:r>
          </a:p>
          <a:p>
            <a:pPr>
              <a:lnSpc>
                <a:spcPct val="150000"/>
              </a:lnSpc>
            </a:pPr>
            <a:r>
              <a:rPr lang="en-IN" dirty="0" smtClean="0"/>
              <a:t>In view of this , opting this subject for dissertation is better option , as the same is being implemented simultaneously in the hospital </a:t>
            </a: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fontScale="90000"/>
          </a:bodyPr>
          <a:lstStyle/>
          <a:p>
            <a:r>
              <a:rPr lang="en-US" b="1" dirty="0" smtClean="0"/>
              <a:t>RATIONALE</a:t>
            </a:r>
            <a:r>
              <a:rPr lang="en-US" b="1" u="sng"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135563"/>
          </a:xfrm>
        </p:spPr>
        <p:txBody>
          <a:bodyPr>
            <a:normAutofit lnSpcReduction="10000"/>
          </a:bodyPr>
          <a:lstStyle/>
          <a:p>
            <a:r>
              <a:rPr lang="en-US" dirty="0" smtClean="0"/>
              <a:t>NABH  is a tool for providing  quality in the system at par with international standards.</a:t>
            </a:r>
          </a:p>
          <a:p>
            <a:r>
              <a:rPr lang="en-US" dirty="0" smtClean="0"/>
              <a:t>Quality improvement is a continuous process &amp; leaves a scope of improvement at every level.</a:t>
            </a:r>
          </a:p>
          <a:p>
            <a:r>
              <a:rPr lang="en-US" dirty="0" smtClean="0"/>
              <a:t>NABH has taken an initial step to keep a check on the quality of the hospitals for the improvement of quality of the services provided by the hospital for patient satisfaction.</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15962"/>
          </a:xfrm>
        </p:spPr>
        <p:txBody>
          <a:bodyPr>
            <a:normAutofit fontScale="90000"/>
          </a:bodyPr>
          <a:lstStyle/>
          <a:p>
            <a:r>
              <a:rPr lang="en-US" b="1" dirty="0" smtClean="0"/>
              <a:t>LITERATURE REVIEW</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059363"/>
          </a:xfrm>
        </p:spPr>
        <p:txBody>
          <a:bodyPr>
            <a:normAutofit fontScale="62500" lnSpcReduction="20000"/>
          </a:bodyPr>
          <a:lstStyle/>
          <a:p>
            <a:pPr lvl="0"/>
            <a:r>
              <a:rPr lang="en-US" b="1" dirty="0" smtClean="0"/>
              <a:t>Using quality indicators to improve hospital care:</a:t>
            </a:r>
          </a:p>
          <a:p>
            <a:pPr lvl="0">
              <a:buNone/>
            </a:pPr>
            <a:endParaRPr lang="en-US" dirty="0" smtClean="0"/>
          </a:p>
          <a:p>
            <a:pPr>
              <a:lnSpc>
                <a:spcPct val="160000"/>
              </a:lnSpc>
              <a:buFont typeface="Wingdings" pitchFamily="2" charset="2"/>
              <a:buChar char="Ø"/>
            </a:pPr>
            <a:r>
              <a:rPr lang="en-US" dirty="0" smtClean="0"/>
              <a:t> </a:t>
            </a:r>
            <a:r>
              <a:rPr lang="en-US" u="sng" dirty="0" smtClean="0"/>
              <a:t>21 studies </a:t>
            </a:r>
            <a:r>
              <a:rPr lang="en-US" dirty="0" smtClean="0"/>
              <a:t>[Details appended] were carried put towards improvement of hospital care.</a:t>
            </a:r>
          </a:p>
          <a:p>
            <a:pPr>
              <a:lnSpc>
                <a:spcPct val="160000"/>
              </a:lnSpc>
              <a:buFont typeface="Wingdings" pitchFamily="2" charset="2"/>
              <a:buChar char="Ø"/>
            </a:pPr>
            <a:r>
              <a:rPr lang="en-US" dirty="0" smtClean="0"/>
              <a:t>These studies focused on care processes rather than patient outcomes. </a:t>
            </a:r>
          </a:p>
          <a:p>
            <a:pPr>
              <a:lnSpc>
                <a:spcPct val="160000"/>
              </a:lnSpc>
              <a:buFont typeface="Wingdings" pitchFamily="2" charset="2"/>
              <a:buChar char="Ø"/>
            </a:pPr>
            <a:r>
              <a:rPr lang="en-US" dirty="0" smtClean="0"/>
              <a:t>Among these studies quality indicators found to be effective in some studies, in one partially effective and in one it was found to be ineffective.</a:t>
            </a:r>
          </a:p>
          <a:p>
            <a:pPr>
              <a:lnSpc>
                <a:spcPct val="160000"/>
              </a:lnSpc>
              <a:buFont typeface="Wingdings" pitchFamily="2" charset="2"/>
              <a:buChar char="Ø"/>
            </a:pPr>
            <a:r>
              <a:rPr lang="en-US" u="sng" dirty="0" smtClean="0"/>
              <a:t>20 studies </a:t>
            </a:r>
            <a:r>
              <a:rPr lang="en-US" dirty="0" smtClean="0"/>
              <a:t>focused on health care processes, and most of these studies reported significant improvement with respect to part of the measured process indicators.</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OBJECTIVES</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638800"/>
          </a:xfrm>
        </p:spPr>
        <p:txBody>
          <a:bodyPr>
            <a:normAutofit fontScale="47500" lnSpcReduction="20000"/>
          </a:bodyPr>
          <a:lstStyle/>
          <a:p>
            <a:pPr>
              <a:lnSpc>
                <a:spcPct val="120000"/>
              </a:lnSpc>
            </a:pPr>
            <a:r>
              <a:rPr lang="en-IN" sz="4200" b="1" u="sng" dirty="0" smtClean="0"/>
              <a:t>GENERAL OBJECTIVE</a:t>
            </a:r>
          </a:p>
          <a:p>
            <a:pPr>
              <a:lnSpc>
                <a:spcPct val="120000"/>
              </a:lnSpc>
              <a:buNone/>
            </a:pPr>
            <a:endParaRPr lang="en-US" sz="4200" dirty="0" smtClean="0"/>
          </a:p>
          <a:p>
            <a:pPr lvl="0">
              <a:lnSpc>
                <a:spcPct val="120000"/>
              </a:lnSpc>
              <a:buNone/>
            </a:pPr>
            <a:r>
              <a:rPr lang="en-IN" sz="4200" dirty="0" smtClean="0"/>
              <a:t>To compare the present status of Hospital with the NABH accreditation standards</a:t>
            </a:r>
          </a:p>
          <a:p>
            <a:pPr lvl="0">
              <a:lnSpc>
                <a:spcPct val="120000"/>
              </a:lnSpc>
              <a:buNone/>
            </a:pPr>
            <a:endParaRPr lang="en-US" sz="4200" dirty="0" smtClean="0"/>
          </a:p>
          <a:p>
            <a:pPr>
              <a:lnSpc>
                <a:spcPct val="120000"/>
              </a:lnSpc>
            </a:pPr>
            <a:r>
              <a:rPr lang="en-IN" sz="4200" b="1" u="sng" dirty="0" smtClean="0"/>
              <a:t>SPECIFIC OBJECTIVES</a:t>
            </a:r>
          </a:p>
          <a:p>
            <a:pPr>
              <a:lnSpc>
                <a:spcPct val="120000"/>
              </a:lnSpc>
              <a:buNone/>
            </a:pPr>
            <a:endParaRPr lang="en-US" sz="4200" dirty="0" smtClean="0"/>
          </a:p>
          <a:p>
            <a:pPr lvl="0">
              <a:lnSpc>
                <a:spcPct val="120000"/>
              </a:lnSpc>
              <a:buFont typeface="Wingdings" pitchFamily="2" charset="2"/>
              <a:buChar char="ü"/>
            </a:pPr>
            <a:r>
              <a:rPr lang="en-IN" sz="4200" dirty="0" smtClean="0"/>
              <a:t>To study the process for implementing NABH standards in the hospital.</a:t>
            </a:r>
            <a:endParaRPr lang="en-US" sz="4200" dirty="0" smtClean="0"/>
          </a:p>
          <a:p>
            <a:pPr lvl="0">
              <a:lnSpc>
                <a:spcPct val="120000"/>
              </a:lnSpc>
              <a:buFont typeface="Wingdings" pitchFamily="2" charset="2"/>
              <a:buChar char="ü"/>
            </a:pPr>
            <a:r>
              <a:rPr lang="en-IN" sz="4200" dirty="0" smtClean="0"/>
              <a:t>Auditing the hospital functions as per NABH standards and make hospital functioning ready for pre-audit by NABH team</a:t>
            </a:r>
            <a:endParaRPr lang="en-US" sz="4200" dirty="0" smtClean="0"/>
          </a:p>
          <a:p>
            <a:pPr lvl="0">
              <a:lnSpc>
                <a:spcPct val="120000"/>
              </a:lnSpc>
              <a:buFont typeface="Wingdings" pitchFamily="2" charset="2"/>
              <a:buChar char="ü"/>
            </a:pPr>
            <a:r>
              <a:rPr lang="en-IN" sz="4200" dirty="0" smtClean="0"/>
              <a:t>To suggest recommendations to fill up the gaps for the achievement of NABH accreditation</a:t>
            </a:r>
            <a:endParaRPr lang="en-US" sz="4200" dirty="0" smtClean="0"/>
          </a:p>
          <a:p>
            <a:pPr lvl="0">
              <a:lnSpc>
                <a:spcPct val="120000"/>
              </a:lnSpc>
              <a:buFont typeface="Wingdings" pitchFamily="2" charset="2"/>
              <a:buChar char="ü"/>
            </a:pPr>
            <a:r>
              <a:rPr lang="en-IN" sz="4200" dirty="0" smtClean="0"/>
              <a:t>Careful adherence to SOPs by trained personnel</a:t>
            </a:r>
            <a:endParaRPr lang="en-US" sz="4200" dirty="0" smtClean="0"/>
          </a:p>
          <a:p>
            <a:pPr lvl="0">
              <a:lnSpc>
                <a:spcPct val="120000"/>
              </a:lnSpc>
              <a:buFont typeface="Wingdings" pitchFamily="2" charset="2"/>
              <a:buChar char="ü"/>
            </a:pPr>
            <a:r>
              <a:rPr lang="en-IN" sz="4200" dirty="0" smtClean="0"/>
              <a:t>To set up a quality parameters for various committee which deals with all the 10 chapters of the NABH</a:t>
            </a:r>
            <a:endParaRPr lang="en-US" sz="4200" dirty="0" smtClean="0"/>
          </a:p>
          <a:p>
            <a:pPr>
              <a:buFont typeface="Wingdings" pitchFamily="2" charset="2"/>
              <a:buChar char="ü"/>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Projected outcome</a:t>
            </a:r>
            <a:endParaRPr lang="en-US" dirty="0"/>
          </a:p>
        </p:txBody>
      </p:sp>
      <p:sp>
        <p:nvSpPr>
          <p:cNvPr id="3" name="Content Placeholder 2"/>
          <p:cNvSpPr>
            <a:spLocks noGrp="1"/>
          </p:cNvSpPr>
          <p:nvPr>
            <p:ph idx="1"/>
          </p:nvPr>
        </p:nvSpPr>
        <p:spPr>
          <a:xfrm>
            <a:off x="457200" y="1143000"/>
            <a:ext cx="8229600" cy="5334000"/>
          </a:xfrm>
        </p:spPr>
        <p:txBody>
          <a:bodyPr>
            <a:normAutofit fontScale="55000" lnSpcReduction="20000"/>
          </a:bodyPr>
          <a:lstStyle/>
          <a:p>
            <a:pPr lvl="0">
              <a:lnSpc>
                <a:spcPct val="170000"/>
              </a:lnSpc>
            </a:pPr>
            <a:r>
              <a:rPr lang="en-US" dirty="0" smtClean="0"/>
              <a:t>To implement NABH system in the big health care institute is a challenge and adopting an International Quality System ensures the better quality services rendered to the patients.</a:t>
            </a:r>
          </a:p>
          <a:p>
            <a:pPr lvl="0">
              <a:lnSpc>
                <a:spcPct val="170000"/>
              </a:lnSpc>
            </a:pPr>
            <a:r>
              <a:rPr lang="en-US" dirty="0" smtClean="0"/>
              <a:t>To assess  the quality parameters of the Hospital.</a:t>
            </a:r>
          </a:p>
          <a:p>
            <a:pPr lvl="0">
              <a:lnSpc>
                <a:spcPct val="170000"/>
              </a:lnSpc>
            </a:pPr>
            <a:r>
              <a:rPr lang="en-US" dirty="0" smtClean="0"/>
              <a:t>Reducing gaps found by analyzing objective elements of NABH from the previous status of the hospital</a:t>
            </a:r>
          </a:p>
          <a:p>
            <a:pPr lvl="0">
              <a:lnSpc>
                <a:spcPct val="170000"/>
              </a:lnSpc>
            </a:pPr>
            <a:r>
              <a:rPr lang="en-US" dirty="0" smtClean="0"/>
              <a:t>Formulation of SOPs, Feedback forms, quality parameters etc.</a:t>
            </a:r>
          </a:p>
          <a:p>
            <a:pPr lvl="0">
              <a:lnSpc>
                <a:spcPct val="170000"/>
              </a:lnSpc>
            </a:pPr>
            <a:r>
              <a:rPr lang="en-US" dirty="0" smtClean="0"/>
              <a:t>Improving Patient’s status and working environment of the hospital</a:t>
            </a:r>
          </a:p>
          <a:p>
            <a:pPr lvl="0">
              <a:lnSpc>
                <a:spcPct val="170000"/>
              </a:lnSpc>
            </a:pPr>
            <a:r>
              <a:rPr lang="en-US" dirty="0" smtClean="0"/>
              <a:t>Implementation of quality system in various Departments of the Hospital</a:t>
            </a:r>
          </a:p>
          <a:p>
            <a:pPr lvl="0">
              <a:lnSpc>
                <a:spcPct val="170000"/>
              </a:lnSpc>
            </a:pPr>
            <a:r>
              <a:rPr lang="en-US" dirty="0" smtClean="0"/>
              <a:t>After implementation of the quality system, the hospital shall be ready for the assessment by NABH team.</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t>METHODOLOGY</a:t>
            </a:r>
            <a:r>
              <a:rPr lang="en-US" dirty="0" smtClean="0"/>
              <a:t/>
            </a:r>
            <a:br>
              <a:rPr lang="en-US" dirty="0" smtClean="0"/>
            </a:br>
            <a:endParaRPr lang="en-US" dirty="0"/>
          </a:p>
        </p:txBody>
      </p:sp>
      <p:sp>
        <p:nvSpPr>
          <p:cNvPr id="3" name="Content Placeholder 2"/>
          <p:cNvSpPr>
            <a:spLocks noGrp="1"/>
          </p:cNvSpPr>
          <p:nvPr>
            <p:ph idx="1"/>
          </p:nvPr>
        </p:nvSpPr>
        <p:spPr>
          <a:xfrm>
            <a:off x="609600" y="2133601"/>
            <a:ext cx="8229600" cy="3505200"/>
          </a:xfrm>
        </p:spPr>
        <p:txBody>
          <a:bodyPr>
            <a:normAutofit/>
          </a:bodyPr>
          <a:lstStyle/>
          <a:p>
            <a:r>
              <a:rPr lang="en-US" dirty="0" smtClean="0"/>
              <a:t>Based on the NABH criteria(Patient centered &amp; Organization centered)and checklist is been used as a tool for study and observations is been used as a technique for the study.</a:t>
            </a:r>
          </a:p>
          <a:p>
            <a:r>
              <a:rPr lang="en-US" dirty="0" smtClean="0"/>
              <a:t>Gap is been analyzed as below:</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Diagram 13"/>
          <p:cNvGraphicFramePr/>
          <p:nvPr/>
        </p:nvGraphicFramePr>
        <p:xfrm>
          <a:off x="990600" y="304800"/>
          <a:ext cx="71628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336</TotalTime>
  <Words>2273</Words>
  <Application>Microsoft Office PowerPoint</Application>
  <PresentationFormat>On-screen Show (4:3)</PresentationFormat>
  <Paragraphs>298</Paragraphs>
  <Slides>27</Slides>
  <Notes>0</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Theme1</vt:lpstr>
      <vt:lpstr>1_Office Theme</vt:lpstr>
      <vt:lpstr>ANALYSING THE GAPS IN ADOPTING QUALITY SYSTEM OF CHIRAYU MEDICAL COLLEGE &amp; HOSPITAL WITH REFERENCE TO NABH STANDARDS</vt:lpstr>
      <vt:lpstr>INTRODUCTION</vt:lpstr>
      <vt:lpstr>OVERVIEW</vt:lpstr>
      <vt:lpstr>RATIONALE  </vt:lpstr>
      <vt:lpstr>LITERATURE REVIEW </vt:lpstr>
      <vt:lpstr>OBJECTIVES </vt:lpstr>
      <vt:lpstr>Projected outcome</vt:lpstr>
      <vt:lpstr>METHODOLOGY </vt:lpstr>
      <vt:lpstr>Slide 9</vt:lpstr>
      <vt:lpstr>GAP ANALYSIS OF THE CHIRAYU HOSPITAL AS PER NABH GUIDELINES   </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ANALYSIS</vt:lpstr>
      <vt:lpstr>CONCLUSION </vt:lpstr>
      <vt:lpstr>Slide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ANALYSING THE GAPS IN ADOPTING QUALITY SYSTEM OF CHIRAYU MEDICAL COLLEGE &amp; HOSPITAL WITH REFERENCE TO NABH STANDARDS</dc:title>
  <dc:creator/>
  <cp:lastModifiedBy>monika b saxena</cp:lastModifiedBy>
  <cp:revision>42</cp:revision>
  <dcterms:created xsi:type="dcterms:W3CDTF">2006-08-16T00:00:00Z</dcterms:created>
  <dcterms:modified xsi:type="dcterms:W3CDTF">2013-05-25T16:26:04Z</dcterms:modified>
</cp:coreProperties>
</file>