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9" r:id="rId24"/>
    <p:sldId id="300" r:id="rId25"/>
    <p:sldId id="301" r:id="rId26"/>
    <p:sldId id="278" r:id="rId27"/>
    <p:sldId id="279" r:id="rId28"/>
    <p:sldId id="280" r:id="rId29"/>
    <p:sldId id="281" r:id="rId30"/>
    <p:sldId id="282" r:id="rId31"/>
    <p:sldId id="283" r:id="rId32"/>
    <p:sldId id="285" r:id="rId33"/>
    <p:sldId id="286" r:id="rId34"/>
    <p:sldId id="287" r:id="rId35"/>
    <p:sldId id="288" r:id="rId36"/>
    <p:sldId id="289" r:id="rId37"/>
    <p:sldId id="290" r:id="rId38"/>
    <p:sldId id="291" r:id="rId39"/>
    <p:sldId id="292" r:id="rId40"/>
    <p:sldId id="293" r:id="rId41"/>
    <p:sldId id="295" r:id="rId42"/>
    <p:sldId id="296" r:id="rId43"/>
    <p:sldId id="297"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0D57D-445B-40F9-AEFE-D282ADFEF91B}" type="datetimeFigureOut">
              <a:rPr lang="en-IN" smtClean="0"/>
              <a:pPr/>
              <a:t>06-05-2013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2A47DB-1266-4A54-A206-BE52F711C43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E2A47DB-1266-4A54-A206-BE52F711C43A}" type="slidenum">
              <a:rPr lang="en-IN" smtClean="0"/>
              <a:pPr/>
              <a:t>11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E2A47DB-1266-4A54-A206-BE52F711C43A}" type="slidenum">
              <a:rPr lang="en-IN" smtClean="0"/>
              <a:pPr/>
              <a:t>23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 y="0"/>
            <a:ext cx="9143998"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5196423" y="228598"/>
            <a:ext cx="377727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4"/>
            <a:ext cx="5196420"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9144095"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456129" y="1703718"/>
            <a:ext cx="4344531"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315145" y="3429000"/>
            <a:ext cx="3429893"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7" name="Rectangle 16"/>
          <p:cNvSpPr/>
          <p:nvPr/>
        </p:nvSpPr>
        <p:spPr>
          <a:xfrm>
            <a:off x="0" y="0"/>
            <a:ext cx="9144095"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5600968" y="4"/>
            <a:ext cx="354303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13903" y="234351"/>
            <a:ext cx="2831135"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n-US" smtClean="0"/>
              <a:t>Click to edit Master title style</a:t>
            </a:r>
            <a:endParaRPr/>
          </a:p>
        </p:txBody>
      </p:sp>
      <p:sp>
        <p:nvSpPr>
          <p:cNvPr id="4" name="Text Placeholder 3"/>
          <p:cNvSpPr>
            <a:spLocks noGrp="1"/>
          </p:cNvSpPr>
          <p:nvPr>
            <p:ph type="body" sz="half" idx="2"/>
          </p:nvPr>
        </p:nvSpPr>
        <p:spPr>
          <a:xfrm>
            <a:off x="5906240" y="5029200"/>
            <a:ext cx="2837678"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Rectangle 19"/>
          <p:cNvSpPr/>
          <p:nvPr/>
        </p:nvSpPr>
        <p:spPr>
          <a:xfrm>
            <a:off x="0" y="6172200"/>
            <a:ext cx="9144095"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1" name="Round Single Corner Rectangle 20"/>
          <p:cNvSpPr/>
          <p:nvPr/>
        </p:nvSpPr>
        <p:spPr bwMode="ltGray">
          <a:xfrm rot="10800000" flipV="1">
            <a:off x="170305" y="234352"/>
            <a:ext cx="5430663"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342988" y="465284"/>
            <a:ext cx="5086486"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xmlns="" val="3521585027"/>
      </p:ext>
    </p:extLst>
  </p:cSld>
  <p:clrMapOvr>
    <a:masterClrMapping/>
  </p:clrMapOvr>
  <p:transition spd="med">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70613" y="582614"/>
            <a:ext cx="613927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Vertical Title 1"/>
          <p:cNvSpPr>
            <a:spLocks noGrp="1"/>
          </p:cNvSpPr>
          <p:nvPr>
            <p:ph type="title" orient="vert"/>
          </p:nvPr>
        </p:nvSpPr>
        <p:spPr>
          <a:xfrm>
            <a:off x="7281377" y="582614"/>
            <a:ext cx="1463659" cy="5589587"/>
          </a:xfrm>
        </p:spPr>
        <p:txBody>
          <a:bodyPr vert="eaVert"/>
          <a:lstStyle/>
          <a:p>
            <a:r>
              <a:rPr lang="en-US" smtClean="0"/>
              <a:t>Click to edit Master title style</a:t>
            </a:r>
            <a:endParaRPr/>
          </a:p>
        </p:txBody>
      </p:sp>
    </p:spTree>
  </p:cSld>
  <p:clrMapOvr>
    <a:masterClrMapping/>
  </p:clrMapOvr>
  <p:transition spd="med">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9144095"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4"/>
            <a:ext cx="3886021"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9144095"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456129" y="914400"/>
            <a:ext cx="3144068"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48466" y="4953001"/>
            <a:ext cx="3151731"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D8BD707-D9CF-40AE-B4C6-C98DA3205C09}"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Picture Placeholder 4"/>
          <p:cNvSpPr>
            <a:spLocks noGrp="1"/>
          </p:cNvSpPr>
          <p:nvPr>
            <p:ph type="pic" sz="quarter" idx="13"/>
          </p:nvPr>
        </p:nvSpPr>
        <p:spPr>
          <a:xfrm>
            <a:off x="3886022" y="228600"/>
            <a:ext cx="5087675" cy="5715000"/>
          </a:xfrm>
          <a:prstGeom prst="round1Rect">
            <a:avLst>
              <a:gd name="adj" fmla="val 5636"/>
            </a:avLst>
          </a:prstGeom>
          <a:solidFill>
            <a:schemeClr val="bg2"/>
          </a:solidFill>
        </p:spPr>
        <p:txBody>
          <a:bodyPr tIns="914400"/>
          <a:lstStyle>
            <a:lvl1pPr marL="0" indent="0" algn="ctr">
              <a:buNone/>
              <a:defRPr/>
            </a:lvl1pPr>
          </a:lstStyle>
          <a:p>
            <a:r>
              <a:rPr lang="en-US" smtClean="0"/>
              <a:t>Click icon to add picture</a:t>
            </a:r>
            <a:endParaRPr/>
          </a:p>
        </p:txBody>
      </p:sp>
    </p:spTree>
    <p:extLst>
      <p:ext uri="{BB962C8B-B14F-4D97-AF65-F5344CB8AC3E}">
        <p14:creationId xmlns:p14="http://schemas.microsoft.com/office/powerpoint/2010/main" xmlns="" val="4187130663"/>
      </p:ext>
    </p:extLst>
  </p:cSld>
  <p:clrMapOvr>
    <a:masterClrMapping/>
  </p:clrMapOvr>
  <p:transition spd="med">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0" y="2876"/>
            <a:ext cx="914409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5589814" y="0"/>
            <a:ext cx="3554186"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165023" y="234352"/>
            <a:ext cx="5429471"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9144095"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970613" y="685800"/>
            <a:ext cx="4230202" cy="4191000"/>
          </a:xfrm>
        </p:spPr>
        <p:txBody>
          <a:bodyPr anchor="b">
            <a:no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970612" y="5029200"/>
            <a:ext cx="4230202"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70613" y="1981200"/>
            <a:ext cx="3487059"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29" y="1981200"/>
            <a:ext cx="3487060"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0613" y="1981200"/>
            <a:ext cx="3484771"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0613" y="2819400"/>
            <a:ext cx="3484771"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8618" y="1981200"/>
            <a:ext cx="3484771"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8618" y="2819400"/>
            <a:ext cx="3484771"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D8BD707-D9CF-40AE-B4C6-C98DA3205C09}" type="datetimeFigureOut">
              <a:rPr lang="en-US" smtClean="0"/>
              <a:pPr/>
              <a:t>5/6/2013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D8BD707-D9CF-40AE-B4C6-C98DA3205C09}" type="datetimeFigureOut">
              <a:rPr lang="en-US" smtClean="0"/>
              <a:pPr/>
              <a:t>5/6/2013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6172200"/>
            <a:ext cx="9144095"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9144095"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3543033" y="234352"/>
            <a:ext cx="5429567"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354303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44264" y="234351"/>
            <a:ext cx="2831135"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n-US" smtClean="0"/>
              <a:t>Click to edit Master title style</a:t>
            </a:r>
            <a:endParaRPr/>
          </a:p>
        </p:txBody>
      </p:sp>
      <p:sp>
        <p:nvSpPr>
          <p:cNvPr id="4" name="Text Placeholder 3"/>
          <p:cNvSpPr>
            <a:spLocks noGrp="1"/>
          </p:cNvSpPr>
          <p:nvPr>
            <p:ph type="body" sz="half" idx="2"/>
          </p:nvPr>
        </p:nvSpPr>
        <p:spPr>
          <a:xfrm>
            <a:off x="436601" y="5029200"/>
            <a:ext cx="2837678"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Content Placeholder 2"/>
          <p:cNvSpPr>
            <a:spLocks noGrp="1"/>
          </p:cNvSpPr>
          <p:nvPr>
            <p:ph idx="1"/>
          </p:nvPr>
        </p:nvSpPr>
        <p:spPr>
          <a:xfrm>
            <a:off x="3709821" y="465285"/>
            <a:ext cx="5091286"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transition spd="med">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duotone>
              <a:schemeClr val="bg1">
                <a:shade val="12000"/>
                <a:satMod val="240000"/>
              </a:schemeClr>
              <a:schemeClr val="bg1">
                <a:tint val="65000"/>
              </a:schemeClr>
            </a:duotone>
            <a:lum contrast="60000"/>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6477000"/>
            <a:ext cx="8972601"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8972601" y="6477000"/>
            <a:ext cx="171399"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9144000"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8973745"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970612" y="563562"/>
            <a:ext cx="7202776" cy="1189038"/>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70613" y="1981200"/>
            <a:ext cx="7202777"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87100" y="6248400"/>
            <a:ext cx="818807" cy="152400"/>
          </a:xfrm>
          <a:prstGeom prst="rect">
            <a:avLst/>
          </a:prstGeom>
        </p:spPr>
        <p:txBody>
          <a:bodyPr vert="horz" lIns="91440" tIns="45720" rIns="91440" bIns="45720" rtlCol="0" anchor="ctr"/>
          <a:lstStyle>
            <a:lvl1pPr algn="r">
              <a:defRPr sz="900">
                <a:solidFill>
                  <a:schemeClr val="tx1"/>
                </a:solidFill>
              </a:defRPr>
            </a:lvl1pPr>
          </a:lstStyle>
          <a:p>
            <a:fld id="{1D8BD707-D9CF-40AE-B4C6-C98DA3205C09}" type="datetimeFigureOut">
              <a:rPr lang="en-US" smtClean="0"/>
              <a:pPr/>
              <a:t>5/6/2013</a:t>
            </a:fld>
            <a:endParaRPr lang="en-US"/>
          </a:p>
        </p:txBody>
      </p:sp>
      <p:sp>
        <p:nvSpPr>
          <p:cNvPr id="5" name="Footer Placeholder 4"/>
          <p:cNvSpPr>
            <a:spLocks noGrp="1"/>
          </p:cNvSpPr>
          <p:nvPr>
            <p:ph type="ftr" sz="quarter" idx="3"/>
          </p:nvPr>
        </p:nvSpPr>
        <p:spPr>
          <a:xfrm>
            <a:off x="970613" y="6248400"/>
            <a:ext cx="5602157" cy="152400"/>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p:cNvSpPr>
            <a:spLocks noGrp="1"/>
          </p:cNvSpPr>
          <p:nvPr>
            <p:ph type="sldNum" sz="quarter" idx="4"/>
          </p:nvPr>
        </p:nvSpPr>
        <p:spPr>
          <a:xfrm>
            <a:off x="7601738" y="6248400"/>
            <a:ext cx="571651" cy="152400"/>
          </a:xfrm>
          <a:prstGeom prst="rect">
            <a:avLst/>
          </a:prstGeom>
        </p:spPr>
        <p:txBody>
          <a:bodyPr vert="horz" lIns="91440" tIns="45720" rIns="91440" bIns="45720" rtlCol="0" anchor="ctr"/>
          <a:lstStyle>
            <a:lvl1pPr algn="r">
              <a:defRPr sz="900">
                <a:solidFill>
                  <a:schemeClr val="tx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newsflash/>
  </p:transition>
  <p:timing>
    <p:tnLst>
      <p:par>
        <p:cTn id="1" dur="indefinite" restart="never" nodeType="tmRoot"/>
      </p:par>
    </p:tnLst>
  </p:timing>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28600"/>
            <a:ext cx="4648201" cy="5943600"/>
          </a:xfrm>
        </p:spPr>
        <p:txBody>
          <a:bodyPr>
            <a:noAutofit/>
          </a:bodyPr>
          <a:lstStyle/>
          <a:p>
            <a:r>
              <a:rPr lang="en-IN" sz="5400" b="1" dirty="0" smtClean="0">
                <a:solidFill>
                  <a:schemeClr val="tx2"/>
                </a:solidFill>
                <a:effectLst/>
                <a:latin typeface="Californian FB" pitchFamily="18" charset="0"/>
              </a:rPr>
              <a:t>“Constructing the road map of IT Infrastructure Reformation for a multi-speciality hospital”</a:t>
            </a:r>
            <a:endParaRPr lang="en-IN" sz="5400" dirty="0">
              <a:solidFill>
                <a:schemeClr val="tx2"/>
              </a:solidFill>
              <a:effectLst/>
              <a:latin typeface="Californian FB" pitchFamily="18" charset="0"/>
            </a:endParaRPr>
          </a:p>
        </p:txBody>
      </p:sp>
      <p:sp>
        <p:nvSpPr>
          <p:cNvPr id="3" name="Subtitle 2"/>
          <p:cNvSpPr>
            <a:spLocks noGrp="1"/>
          </p:cNvSpPr>
          <p:nvPr>
            <p:ph type="subTitle" idx="1"/>
          </p:nvPr>
        </p:nvSpPr>
        <p:spPr>
          <a:xfrm>
            <a:off x="5181600" y="4572000"/>
            <a:ext cx="3810000" cy="1371600"/>
          </a:xfrm>
        </p:spPr>
        <p:txBody>
          <a:bodyPr>
            <a:normAutofit/>
          </a:bodyPr>
          <a:lstStyle/>
          <a:p>
            <a:pPr algn="r"/>
            <a:r>
              <a:rPr lang="en-US" sz="2800" b="1" dirty="0" smtClean="0">
                <a:solidFill>
                  <a:schemeClr val="tx2"/>
                </a:solidFill>
                <a:effectLst>
                  <a:outerShdw blurRad="38100" dist="38100" dir="2700000" algn="tl">
                    <a:srgbClr val="000000">
                      <a:alpha val="43137"/>
                    </a:srgbClr>
                  </a:outerShdw>
                </a:effectLst>
              </a:rPr>
              <a:t>Prepared By:</a:t>
            </a:r>
          </a:p>
          <a:p>
            <a:pPr algn="r"/>
            <a:r>
              <a:rPr lang="en-US" sz="2800" b="1" dirty="0" smtClean="0">
                <a:solidFill>
                  <a:schemeClr val="tx2"/>
                </a:solidFill>
                <a:effectLst>
                  <a:outerShdw blurRad="38100" dist="38100" dir="2700000" algn="tl">
                    <a:srgbClr val="000000">
                      <a:alpha val="43137"/>
                    </a:srgbClr>
                  </a:outerShdw>
                </a:effectLst>
              </a:rPr>
              <a:t>Dr. </a:t>
            </a:r>
            <a:r>
              <a:rPr lang="en-US" sz="2800" b="1" dirty="0" err="1" smtClean="0">
                <a:solidFill>
                  <a:schemeClr val="tx2"/>
                </a:solidFill>
                <a:effectLst>
                  <a:outerShdw blurRad="38100" dist="38100" dir="2700000" algn="tl">
                    <a:srgbClr val="000000">
                      <a:alpha val="43137"/>
                    </a:srgbClr>
                  </a:outerShdw>
                </a:effectLst>
              </a:rPr>
              <a:t>Anurag</a:t>
            </a:r>
            <a:r>
              <a:rPr lang="en-US" sz="2800" b="1" dirty="0" smtClean="0">
                <a:solidFill>
                  <a:schemeClr val="tx2"/>
                </a:solidFill>
                <a:effectLst>
                  <a:outerShdw blurRad="38100" dist="38100" dir="2700000" algn="tl">
                    <a:srgbClr val="000000">
                      <a:alpha val="43137"/>
                    </a:srgbClr>
                  </a:outerShdw>
                </a:effectLst>
              </a:rPr>
              <a:t> </a:t>
            </a:r>
            <a:r>
              <a:rPr lang="en-US" sz="2800" b="1" dirty="0" err="1" smtClean="0">
                <a:solidFill>
                  <a:schemeClr val="tx2"/>
                </a:solidFill>
                <a:effectLst>
                  <a:outerShdw blurRad="38100" dist="38100" dir="2700000" algn="tl">
                    <a:srgbClr val="000000">
                      <a:alpha val="43137"/>
                    </a:srgbClr>
                  </a:outerShdw>
                </a:effectLst>
              </a:rPr>
              <a:t>Srivastava</a:t>
            </a:r>
            <a:endParaRPr lang="en-IN" sz="2800" b="1" dirty="0">
              <a:solidFill>
                <a:schemeClr val="tx2"/>
              </a:solidFill>
              <a:effectLst>
                <a:outerShdw blurRad="38100" dist="38100" dir="2700000" algn="tl">
                  <a:srgbClr val="000000">
                    <a:alpha val="43137"/>
                  </a:srgbClr>
                </a:outerShdw>
              </a:effectLst>
            </a:endParaRPr>
          </a:p>
        </p:txBody>
      </p:sp>
    </p:spTree>
  </p:cSld>
  <p:clrMapOvr>
    <a:masterClrMapping/>
  </p:clrMapOvr>
  <p:transition spd="med">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Problem Statement: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Oval 4"/>
          <p:cNvSpPr/>
          <p:nvPr/>
        </p:nvSpPr>
        <p:spPr>
          <a:xfrm>
            <a:off x="685800" y="1066800"/>
            <a:ext cx="3886200" cy="5638800"/>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marL="449263" lvl="0" indent="-269875">
              <a:buFont typeface="Arial" pitchFamily="34" charset="0"/>
              <a:buChar char="•"/>
            </a:pPr>
            <a:r>
              <a:rPr lang="en-IN" sz="2000" b="1" i="1" dirty="0" smtClean="0">
                <a:solidFill>
                  <a:schemeClr val="tx2"/>
                </a:solidFill>
              </a:rPr>
              <a:t>OPD</a:t>
            </a:r>
          </a:p>
          <a:p>
            <a:pPr marL="449263" lvl="0" indent="-269875">
              <a:buFont typeface="Arial" pitchFamily="34" charset="0"/>
              <a:buChar char="•"/>
            </a:pPr>
            <a:r>
              <a:rPr lang="en-US" sz="2000" b="1" i="1" dirty="0" smtClean="0">
                <a:solidFill>
                  <a:schemeClr val="tx2"/>
                </a:solidFill>
              </a:rPr>
              <a:t>CIC</a:t>
            </a:r>
            <a:endParaRPr lang="en-IN" sz="2000" b="1" i="1" dirty="0" smtClean="0">
              <a:solidFill>
                <a:schemeClr val="tx2"/>
              </a:solidFill>
            </a:endParaRPr>
          </a:p>
          <a:p>
            <a:pPr marL="449263" lvl="0" indent="-269875">
              <a:buFont typeface="Arial" pitchFamily="34" charset="0"/>
              <a:buChar char="•"/>
            </a:pPr>
            <a:r>
              <a:rPr lang="en-IN" sz="2000" b="1" i="1" dirty="0" smtClean="0">
                <a:solidFill>
                  <a:schemeClr val="tx2"/>
                </a:solidFill>
              </a:rPr>
              <a:t>Casualty</a:t>
            </a:r>
          </a:p>
          <a:p>
            <a:pPr marL="449263" lvl="0" indent="-269875">
              <a:buFont typeface="Arial" pitchFamily="34" charset="0"/>
              <a:buChar char="•"/>
            </a:pPr>
            <a:r>
              <a:rPr lang="en-IN" sz="2000" b="1" i="1" dirty="0" smtClean="0">
                <a:solidFill>
                  <a:schemeClr val="tx2"/>
                </a:solidFill>
              </a:rPr>
              <a:t>Admissions</a:t>
            </a:r>
          </a:p>
          <a:p>
            <a:pPr marL="449263" lvl="0" indent="-269875">
              <a:buFont typeface="Arial" pitchFamily="34" charset="0"/>
              <a:buChar char="•"/>
            </a:pPr>
            <a:r>
              <a:rPr lang="en-IN" sz="2000" b="1" i="1" dirty="0" smtClean="0">
                <a:solidFill>
                  <a:schemeClr val="tx2"/>
                </a:solidFill>
              </a:rPr>
              <a:t>Nursing</a:t>
            </a:r>
          </a:p>
          <a:p>
            <a:pPr marL="449263" lvl="0" indent="-269875">
              <a:buFont typeface="Arial" pitchFamily="34" charset="0"/>
              <a:buChar char="•"/>
            </a:pPr>
            <a:r>
              <a:rPr lang="en-IN" sz="2000" b="1" i="1" dirty="0" smtClean="0">
                <a:solidFill>
                  <a:schemeClr val="tx2"/>
                </a:solidFill>
              </a:rPr>
              <a:t>Billing</a:t>
            </a:r>
          </a:p>
          <a:p>
            <a:pPr marL="449263" lvl="0" indent="-269875">
              <a:buFont typeface="Arial" pitchFamily="34" charset="0"/>
              <a:buChar char="•"/>
            </a:pPr>
            <a:r>
              <a:rPr lang="en-IN" sz="2000" b="1" i="1" dirty="0" smtClean="0">
                <a:solidFill>
                  <a:schemeClr val="tx2"/>
                </a:solidFill>
              </a:rPr>
              <a:t>Ordering</a:t>
            </a:r>
          </a:p>
          <a:p>
            <a:pPr marL="449263" lvl="0" indent="-269875">
              <a:buFont typeface="Arial" pitchFamily="34" charset="0"/>
              <a:buChar char="•"/>
            </a:pPr>
            <a:r>
              <a:rPr lang="en-IN" sz="2000" b="1" i="1" dirty="0" smtClean="0">
                <a:solidFill>
                  <a:schemeClr val="tx2"/>
                </a:solidFill>
              </a:rPr>
              <a:t>Stock Requisitions, Transfers, Acknowledgement &amp; Administration</a:t>
            </a:r>
          </a:p>
          <a:p>
            <a:pPr marL="449263" lvl="0" indent="-269875">
              <a:buFont typeface="Arial" pitchFamily="34" charset="0"/>
              <a:buChar char="•"/>
            </a:pPr>
            <a:r>
              <a:rPr lang="en-IN" sz="2000" b="1" i="1" dirty="0" smtClean="0">
                <a:solidFill>
                  <a:schemeClr val="tx2"/>
                </a:solidFill>
              </a:rPr>
              <a:t>OT</a:t>
            </a:r>
          </a:p>
          <a:p>
            <a:pPr marL="449263" lvl="0" indent="-269875">
              <a:buFont typeface="Arial" pitchFamily="34" charset="0"/>
              <a:buChar char="•"/>
            </a:pPr>
            <a:r>
              <a:rPr lang="en-IN" sz="2000" b="1" i="1" dirty="0" smtClean="0">
                <a:solidFill>
                  <a:schemeClr val="tx2"/>
                </a:solidFill>
              </a:rPr>
              <a:t>Laboratory</a:t>
            </a:r>
          </a:p>
          <a:p>
            <a:pPr marL="449263" lvl="0" indent="-269875">
              <a:buFont typeface="Arial" pitchFamily="34" charset="0"/>
              <a:buChar char="•"/>
            </a:pPr>
            <a:r>
              <a:rPr lang="en-IN" sz="2000" b="1" i="1" dirty="0" smtClean="0">
                <a:solidFill>
                  <a:schemeClr val="tx2"/>
                </a:solidFill>
              </a:rPr>
              <a:t>Radiology</a:t>
            </a:r>
          </a:p>
          <a:p>
            <a:pPr marL="449263" lvl="0" indent="-269875">
              <a:buFont typeface="Arial" pitchFamily="34" charset="0"/>
              <a:buChar char="•"/>
            </a:pPr>
            <a:r>
              <a:rPr lang="en-IN" sz="2000" b="1" i="1" dirty="0" smtClean="0">
                <a:solidFill>
                  <a:schemeClr val="tx2"/>
                </a:solidFill>
              </a:rPr>
              <a:t>Discharge Dept.</a:t>
            </a:r>
            <a:endParaRPr lang="en-IN" sz="2000" b="1" i="1" dirty="0">
              <a:solidFill>
                <a:schemeClr val="tx2"/>
              </a:solidFill>
            </a:endParaRPr>
          </a:p>
        </p:txBody>
      </p:sp>
      <p:sp>
        <p:nvSpPr>
          <p:cNvPr id="6" name="Horizontal Scroll 5"/>
          <p:cNvSpPr/>
          <p:nvPr/>
        </p:nvSpPr>
        <p:spPr>
          <a:xfrm>
            <a:off x="5715000" y="1981200"/>
            <a:ext cx="2438400" cy="3505200"/>
          </a:xfrm>
          <a:prstGeom prst="horizontalScroll">
            <a:avLst/>
          </a:prstGeom>
          <a:ln/>
        </p:spPr>
        <p:style>
          <a:lnRef idx="1">
            <a:schemeClr val="accent2"/>
          </a:lnRef>
          <a:fillRef idx="2">
            <a:schemeClr val="accent2"/>
          </a:fillRef>
          <a:effectRef idx="1">
            <a:schemeClr val="accent2"/>
          </a:effectRef>
          <a:fontRef idx="minor">
            <a:schemeClr val="dk1"/>
          </a:fontRef>
        </p:style>
        <p:txBody>
          <a:bodyPr rtlCol="0" anchor="ctr"/>
          <a:lstStyle/>
          <a:p>
            <a:pPr marL="360363" lvl="0" indent="-269875">
              <a:buFont typeface="Arial" pitchFamily="34" charset="0"/>
              <a:buChar char="•"/>
            </a:pPr>
            <a:r>
              <a:rPr lang="en-IN" sz="2200" b="1" i="1" dirty="0" smtClean="0">
                <a:solidFill>
                  <a:schemeClr val="tx2"/>
                </a:solidFill>
              </a:rPr>
              <a:t>Store</a:t>
            </a:r>
          </a:p>
          <a:p>
            <a:pPr marL="360363" lvl="0" indent="-269875">
              <a:buFont typeface="Arial" pitchFamily="34" charset="0"/>
              <a:buChar char="•"/>
            </a:pPr>
            <a:r>
              <a:rPr lang="en-IN" sz="2200" b="1" i="1" dirty="0" smtClean="0">
                <a:solidFill>
                  <a:schemeClr val="tx2"/>
                </a:solidFill>
              </a:rPr>
              <a:t>Purchase</a:t>
            </a:r>
          </a:p>
          <a:p>
            <a:pPr marL="360363" lvl="0" indent="-269875">
              <a:buFont typeface="Arial" pitchFamily="34" charset="0"/>
              <a:buChar char="•"/>
            </a:pPr>
            <a:r>
              <a:rPr lang="en-IN" sz="2200" b="1" i="1" dirty="0" smtClean="0">
                <a:solidFill>
                  <a:schemeClr val="tx2"/>
                </a:solidFill>
              </a:rPr>
              <a:t>Receiving</a:t>
            </a:r>
          </a:p>
          <a:p>
            <a:pPr marL="360363" lvl="0" indent="-269875">
              <a:buFont typeface="Arial" pitchFamily="34" charset="0"/>
              <a:buChar char="•"/>
            </a:pPr>
            <a:r>
              <a:rPr lang="en-IN" sz="2200" b="1" i="1" dirty="0" smtClean="0">
                <a:solidFill>
                  <a:schemeClr val="tx2"/>
                </a:solidFill>
              </a:rPr>
              <a:t>Finance</a:t>
            </a:r>
          </a:p>
          <a:p>
            <a:pPr marL="360363" indent="-269875">
              <a:buFont typeface="Arial" pitchFamily="34" charset="0"/>
              <a:buChar char="•"/>
            </a:pPr>
            <a:r>
              <a:rPr lang="en-IN" sz="2200" b="1" i="1" dirty="0" smtClean="0">
                <a:solidFill>
                  <a:schemeClr val="tx2"/>
                </a:solidFill>
              </a:rPr>
              <a:t>Over the Counter (OTC) sale</a:t>
            </a:r>
            <a:endParaRPr lang="en-IN" sz="2200" b="1" i="1" dirty="0">
              <a:solidFill>
                <a:schemeClr val="tx2"/>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85800" y="990600"/>
          <a:ext cx="7772400" cy="5662055"/>
        </p:xfrm>
        <a:graphic>
          <a:graphicData uri="http://schemas.openxmlformats.org/drawingml/2006/table">
            <a:tbl>
              <a:tblPr firstRow="1" bandRow="1">
                <a:tableStyleId>{5C22544A-7EE6-4342-B048-85BDC9FD1C3A}</a:tableStyleId>
              </a:tblPr>
              <a:tblGrid>
                <a:gridCol w="1110343"/>
                <a:gridCol w="6662057"/>
              </a:tblGrid>
              <a:tr h="584075">
                <a:tc>
                  <a:txBody>
                    <a:bodyPr/>
                    <a:lstStyle/>
                    <a:p>
                      <a:pPr algn="ctr" fontAlgn="b">
                        <a:lnSpc>
                          <a:spcPct val="150000"/>
                        </a:lnSpc>
                      </a:pPr>
                      <a:r>
                        <a:rPr lang="en-IN" sz="2800" b="1" i="0" u="none" strike="noStrike" dirty="0">
                          <a:solidFill>
                            <a:schemeClr val="tx2"/>
                          </a:solidFill>
                          <a:latin typeface="+mj-lt"/>
                        </a:rPr>
                        <a:t>Sr. 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IN" sz="2800" b="1" i="0" u="none" strike="noStrike" dirty="0">
                          <a:solidFill>
                            <a:schemeClr val="tx2"/>
                          </a:solidFill>
                          <a:latin typeface="+mj-lt"/>
                        </a:rPr>
                        <a:t>Objectives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075">
                <a:tc>
                  <a:txBody>
                    <a:bodyPr/>
                    <a:lstStyle/>
                    <a:p>
                      <a:pPr algn="just" fontAlgn="b">
                        <a:lnSpc>
                          <a:spcPct val="150000"/>
                        </a:lnSpc>
                      </a:pPr>
                      <a:r>
                        <a:rPr lang="en-IN" sz="2000" b="1" i="0" u="none" strike="noStrike" dirty="0">
                          <a:solidFill>
                            <a:schemeClr val="tx2"/>
                          </a:solidFill>
                          <a:latin typeface="Cambria"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IN" sz="2000" b="1" i="0" u="none" strike="noStrike" dirty="0">
                          <a:solidFill>
                            <a:schemeClr val="tx2"/>
                          </a:solidFill>
                          <a:latin typeface="Cambria" pitchFamily="18" charset="0"/>
                        </a:rPr>
                        <a:t>Current status and issues of existing </a:t>
                      </a:r>
                      <a:r>
                        <a:rPr lang="en-IN" sz="2000" b="1" i="0" u="none" strike="noStrike" dirty="0" smtClean="0">
                          <a:solidFill>
                            <a:schemeClr val="tx2"/>
                          </a:solidFill>
                          <a:latin typeface="Cambria" pitchFamily="18" charset="0"/>
                        </a:rPr>
                        <a:t>HIS</a:t>
                      </a:r>
                      <a:endParaRPr lang="en-IN" sz="2000" b="1" i="0" u="none" strike="noStrike" dirty="0">
                        <a:solidFill>
                          <a:schemeClr val="tx2"/>
                        </a:solidFill>
                        <a:latin typeface="Cambria"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075">
                <a:tc>
                  <a:txBody>
                    <a:bodyPr/>
                    <a:lstStyle/>
                    <a:p>
                      <a:pPr algn="ctr" fontAlgn="b">
                        <a:lnSpc>
                          <a:spcPct val="150000"/>
                        </a:lnSpc>
                      </a:pPr>
                      <a:r>
                        <a:rPr lang="en-IN" sz="2000" b="1" i="0" u="none" strike="noStrike" dirty="0">
                          <a:solidFill>
                            <a:schemeClr val="tx2"/>
                          </a:solidFill>
                          <a:latin typeface="Cambria" pitchFamily="18"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50000"/>
                        </a:lnSpc>
                      </a:pPr>
                      <a:r>
                        <a:rPr lang="en-IN" sz="2000" b="1" i="0" u="none" strike="noStrike" dirty="0">
                          <a:solidFill>
                            <a:schemeClr val="tx2"/>
                          </a:solidFill>
                          <a:latin typeface="Cambria" pitchFamily="18" charset="0"/>
                        </a:rPr>
                        <a:t>Pro-1 - Front office &amp; Patient Management system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075">
                <a:tc>
                  <a:txBody>
                    <a:bodyPr/>
                    <a:lstStyle/>
                    <a:p>
                      <a:pPr algn="ctr" fontAlgn="b">
                        <a:lnSpc>
                          <a:spcPct val="150000"/>
                        </a:lnSpc>
                      </a:pPr>
                      <a:r>
                        <a:rPr lang="en-IN" sz="2000" b="1" i="0" u="none" strike="noStrike" dirty="0">
                          <a:solidFill>
                            <a:schemeClr val="tx2"/>
                          </a:solidFill>
                          <a:latin typeface="Cambria" pitchFamily="18"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IN" sz="2000" b="1" i="0" u="none" strike="noStrike" dirty="0">
                          <a:solidFill>
                            <a:schemeClr val="tx2"/>
                          </a:solidFill>
                          <a:latin typeface="Cambria" pitchFamily="18" charset="0"/>
                        </a:rPr>
                        <a:t>Pro-2 – Back office System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075">
                <a:tc>
                  <a:txBody>
                    <a:bodyPr/>
                    <a:lstStyle/>
                    <a:p>
                      <a:pPr algn="ctr" fontAlgn="b">
                        <a:lnSpc>
                          <a:spcPct val="150000"/>
                        </a:lnSpc>
                      </a:pPr>
                      <a:r>
                        <a:rPr lang="en-IN" sz="2000" b="1" i="0" u="none" strike="noStrike" dirty="0">
                          <a:solidFill>
                            <a:schemeClr val="tx2"/>
                          </a:solidFill>
                          <a:latin typeface="Cambria" pitchFamily="18"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50000"/>
                        </a:lnSpc>
                      </a:pPr>
                      <a:r>
                        <a:rPr lang="en-IN" sz="2000" b="1" i="0" u="none" strike="noStrike" dirty="0">
                          <a:solidFill>
                            <a:schemeClr val="tx2"/>
                          </a:solidFill>
                          <a:latin typeface="Cambria" pitchFamily="18" charset="0"/>
                        </a:rPr>
                        <a:t>Pro-3 – Data Mining System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8942">
                <a:tc>
                  <a:txBody>
                    <a:bodyPr/>
                    <a:lstStyle/>
                    <a:p>
                      <a:pPr algn="just" fontAlgn="b">
                        <a:lnSpc>
                          <a:spcPct val="150000"/>
                        </a:lnSpc>
                      </a:pPr>
                      <a:r>
                        <a:rPr lang="en-IN" sz="2000" b="1" i="0" u="none" strike="noStrike">
                          <a:solidFill>
                            <a:schemeClr val="tx2"/>
                          </a:solidFill>
                          <a:latin typeface="Cambria"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IN" sz="2000" b="1" i="0" u="none" strike="noStrike" dirty="0">
                          <a:solidFill>
                            <a:schemeClr val="tx2"/>
                          </a:solidFill>
                          <a:latin typeface="Cambria" pitchFamily="18" charset="0"/>
                        </a:rPr>
                        <a:t>Current status and issues of existing Information Technology Infrastructure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075">
                <a:tc>
                  <a:txBody>
                    <a:bodyPr/>
                    <a:lstStyle/>
                    <a:p>
                      <a:pPr algn="ctr" fontAlgn="b">
                        <a:lnSpc>
                          <a:spcPct val="150000"/>
                        </a:lnSpc>
                      </a:pPr>
                      <a:r>
                        <a:rPr lang="en-IN" sz="2000" b="1" i="0" u="none" strike="noStrike" dirty="0">
                          <a:solidFill>
                            <a:schemeClr val="tx2"/>
                          </a:solidFill>
                          <a:latin typeface="Cambria" pitchFamily="18"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IN" sz="2000" b="1" i="0" u="none" strike="noStrike" dirty="0">
                          <a:solidFill>
                            <a:schemeClr val="tx2"/>
                          </a:solidFill>
                          <a:latin typeface="Cambria" pitchFamily="18" charset="0"/>
                        </a:rPr>
                        <a:t>Storage space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075">
                <a:tc>
                  <a:txBody>
                    <a:bodyPr/>
                    <a:lstStyle/>
                    <a:p>
                      <a:pPr algn="ctr" fontAlgn="b">
                        <a:lnSpc>
                          <a:spcPct val="150000"/>
                        </a:lnSpc>
                      </a:pPr>
                      <a:r>
                        <a:rPr lang="en-IN" sz="2000" b="1" i="0" u="none" strike="noStrike">
                          <a:solidFill>
                            <a:schemeClr val="tx2"/>
                          </a:solidFill>
                          <a:latin typeface="Cambria" pitchFamily="18"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50000"/>
                        </a:lnSpc>
                      </a:pPr>
                      <a:r>
                        <a:rPr lang="en-IN" sz="2000" b="1" i="0" u="none" strike="noStrike" dirty="0">
                          <a:solidFill>
                            <a:schemeClr val="tx2"/>
                          </a:solidFill>
                          <a:latin typeface="Cambria" pitchFamily="18" charset="0"/>
                        </a:rPr>
                        <a:t>Configuration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4075">
                <a:tc>
                  <a:txBody>
                    <a:bodyPr/>
                    <a:lstStyle/>
                    <a:p>
                      <a:pPr algn="ctr" fontAlgn="b">
                        <a:lnSpc>
                          <a:spcPct val="150000"/>
                        </a:lnSpc>
                      </a:pPr>
                      <a:r>
                        <a:rPr lang="en-IN" sz="2000" b="1" i="0" u="none" strike="noStrike" dirty="0">
                          <a:solidFill>
                            <a:schemeClr val="tx2"/>
                          </a:solidFill>
                          <a:latin typeface="Cambria" pitchFamily="18"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50000"/>
                        </a:lnSpc>
                      </a:pPr>
                      <a:r>
                        <a:rPr lang="en-IN" sz="2000" b="1" i="0" u="none" strike="noStrike" dirty="0">
                          <a:solidFill>
                            <a:schemeClr val="tx2"/>
                          </a:solidFill>
                          <a:latin typeface="Cambria" pitchFamily="18" charset="0"/>
                        </a:rPr>
                        <a:t>Licenses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Objectives of the Study:</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5" name="Content Placeholder 4"/>
          <p:cNvGraphicFramePr>
            <a:graphicFrameLocks/>
          </p:cNvGraphicFramePr>
          <p:nvPr/>
        </p:nvGraphicFramePr>
        <p:xfrm>
          <a:off x="685800" y="990600"/>
          <a:ext cx="7924800" cy="5486401"/>
        </p:xfrm>
        <a:graphic>
          <a:graphicData uri="http://schemas.openxmlformats.org/drawingml/2006/table">
            <a:tbl>
              <a:tblPr firstRow="1" bandRow="1">
                <a:tableStyleId>{69CF1AB2-1976-4502-BF36-3FF5EA218861}</a:tableStyleId>
              </a:tblPr>
              <a:tblGrid>
                <a:gridCol w="1132114"/>
                <a:gridCol w="6792686"/>
              </a:tblGrid>
              <a:tr h="502584">
                <a:tc>
                  <a:txBody>
                    <a:bodyPr/>
                    <a:lstStyle/>
                    <a:p>
                      <a:pPr marL="0" algn="just" defTabSz="914400" rtl="0" eaLnBrk="1" fontAlgn="b" latinLnBrk="0" hangingPunct="1">
                        <a:lnSpc>
                          <a:spcPct val="150000"/>
                        </a:lnSpc>
                      </a:pPr>
                      <a:r>
                        <a:rPr lang="en-IN" sz="2000" b="1" i="0" u="none" strike="noStrike" kern="1200" dirty="0">
                          <a:solidFill>
                            <a:schemeClr val="tx2"/>
                          </a:solidFill>
                          <a:latin typeface="Cambria" pitchFamily="18"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just" defTabSz="914400" rtl="0" eaLnBrk="1" fontAlgn="b" latinLnBrk="0" hangingPunct="1">
                        <a:lnSpc>
                          <a:spcPct val="100000"/>
                        </a:lnSpc>
                      </a:pPr>
                      <a:r>
                        <a:rPr lang="en-IN" sz="1800" b="1" i="0" u="none" strike="noStrike" kern="1200" dirty="0">
                          <a:solidFill>
                            <a:schemeClr val="tx2"/>
                          </a:solidFill>
                          <a:latin typeface="Cambria" pitchFamily="18" charset="0"/>
                          <a:ea typeface="+mn-ea"/>
                          <a:cs typeface="+mn-cs"/>
                        </a:rPr>
                        <a:t>Analysis of all possible criteria to upgrade the IT Infrastructure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738">
                <a:tc>
                  <a:txBody>
                    <a:bodyPr/>
                    <a:lstStyle/>
                    <a:p>
                      <a:pPr algn="ctr" fontAlgn="b"/>
                      <a:r>
                        <a:rPr lang="en-IN" sz="2000" b="1" i="0" u="none" strike="noStrike">
                          <a:solidFill>
                            <a:srgbClr val="000000"/>
                          </a:solidFill>
                          <a:latin typeface="Cambria" pitchFamily="18" charset="0"/>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IN" sz="1800" b="1" i="0" u="none" strike="noStrike" dirty="0">
                          <a:solidFill>
                            <a:srgbClr val="000000"/>
                          </a:solidFill>
                          <a:latin typeface="Cambria" pitchFamily="18" charset="0"/>
                        </a:rPr>
                        <a:t>Evaluation of Impact of local Customisation over the period of 5+ years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584">
                <a:tc>
                  <a:txBody>
                    <a:bodyPr/>
                    <a:lstStyle/>
                    <a:p>
                      <a:pPr algn="ctr" fontAlgn="b"/>
                      <a:r>
                        <a:rPr lang="en-IN" sz="2000" b="1" i="0" u="none" strike="noStrike">
                          <a:solidFill>
                            <a:srgbClr val="000000"/>
                          </a:solidFill>
                          <a:latin typeface="Cambria" pitchFamily="18"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b="1" i="0" u="none" strike="noStrike" dirty="0">
                          <a:solidFill>
                            <a:srgbClr val="000000"/>
                          </a:solidFill>
                          <a:latin typeface="Cambria" pitchFamily="18" charset="0"/>
                        </a:rPr>
                        <a:t>Evaluation of User requirement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584">
                <a:tc>
                  <a:txBody>
                    <a:bodyPr/>
                    <a:lstStyle/>
                    <a:p>
                      <a:pPr algn="r" fontAlgn="b"/>
                      <a:r>
                        <a:rPr lang="en-IN" sz="2000" b="1" i="0" u="none" strike="noStrike">
                          <a:solidFill>
                            <a:srgbClr val="000000"/>
                          </a:solidFill>
                          <a:latin typeface="Cambria" pitchFamily="18" charset="0"/>
                        </a:rPr>
                        <a:t>3.2.1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N" sz="1800" b="1" i="0" u="none" strike="noStrike" dirty="0">
                          <a:solidFill>
                            <a:srgbClr val="000000"/>
                          </a:solidFill>
                          <a:latin typeface="Cambria" pitchFamily="18" charset="0"/>
                        </a:rPr>
                        <a:t>Immediate requirements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4683">
                <a:tc>
                  <a:txBody>
                    <a:bodyPr/>
                    <a:lstStyle/>
                    <a:p>
                      <a:pPr algn="r" fontAlgn="b"/>
                      <a:r>
                        <a:rPr lang="en-IN" sz="2000" b="1" i="0" u="none" strike="noStrike">
                          <a:solidFill>
                            <a:srgbClr val="000000"/>
                          </a:solidFill>
                          <a:latin typeface="Cambria" pitchFamily="18" charset="0"/>
                        </a:rPr>
                        <a:t>3.2.2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n-IN" sz="1800" b="1" i="0" u="none" strike="noStrike" dirty="0">
                          <a:solidFill>
                            <a:srgbClr val="000000"/>
                          </a:solidFill>
                          <a:latin typeface="Cambria" pitchFamily="18" charset="0"/>
                        </a:rPr>
                        <a:t>Future Wish list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738">
                <a:tc>
                  <a:txBody>
                    <a:bodyPr/>
                    <a:lstStyle/>
                    <a:p>
                      <a:pPr algn="ctr" fontAlgn="b"/>
                      <a:r>
                        <a:rPr lang="en-IN" sz="2000" b="1" i="0" u="none" strike="noStrike">
                          <a:solidFill>
                            <a:srgbClr val="000000"/>
                          </a:solidFill>
                          <a:latin typeface="Cambria" pitchFamily="18"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b="1" i="0" u="none" strike="noStrike" dirty="0">
                          <a:solidFill>
                            <a:srgbClr val="000000"/>
                          </a:solidFill>
                          <a:latin typeface="Cambria" pitchFamily="18" charset="0"/>
                        </a:rPr>
                        <a:t>Existing commitments/ Contractual obligations from either end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584">
                <a:tc>
                  <a:txBody>
                    <a:bodyPr/>
                    <a:lstStyle/>
                    <a:p>
                      <a:pPr algn="ctr" fontAlgn="b"/>
                      <a:r>
                        <a:rPr lang="en-IN" sz="2000" b="1" i="0" u="none" strike="noStrike">
                          <a:solidFill>
                            <a:srgbClr val="000000"/>
                          </a:solidFill>
                          <a:latin typeface="Cambria" pitchFamily="18" charset="0"/>
                        </a:rPr>
                        <a:t>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b="1" i="0" u="none" strike="noStrike" dirty="0">
                          <a:solidFill>
                            <a:srgbClr val="000000"/>
                          </a:solidFill>
                          <a:latin typeface="Cambria" pitchFamily="18" charset="0"/>
                        </a:rPr>
                        <a:t>Evaluation of License requirements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584">
                <a:tc>
                  <a:txBody>
                    <a:bodyPr/>
                    <a:lstStyle/>
                    <a:p>
                      <a:pPr algn="ctr" fontAlgn="b"/>
                      <a:r>
                        <a:rPr lang="en-IN" sz="2000" b="1" i="0" u="none" strike="noStrike">
                          <a:solidFill>
                            <a:srgbClr val="000000"/>
                          </a:solidFill>
                          <a:latin typeface="Cambria" pitchFamily="18" charset="0"/>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00" b="1" i="0" u="none" strike="noStrike" dirty="0">
                          <a:solidFill>
                            <a:srgbClr val="000000"/>
                          </a:solidFill>
                          <a:latin typeface="Cambria" pitchFamily="18" charset="0"/>
                        </a:rPr>
                        <a:t>Evaluation of Support terms from multiple vendors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2584">
                <a:tc>
                  <a:txBody>
                    <a:bodyPr/>
                    <a:lstStyle/>
                    <a:p>
                      <a:pPr algn="l" fontAlgn="b"/>
                      <a:r>
                        <a:rPr lang="en-IN" sz="2000" b="1" i="0" u="none" strike="noStrike" dirty="0">
                          <a:solidFill>
                            <a:srgbClr val="000000"/>
                          </a:solidFill>
                          <a:latin typeface="Cambria" pitchFamily="18"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N" sz="1800" b="1" i="0" u="none" strike="noStrike" dirty="0">
                          <a:solidFill>
                            <a:srgbClr val="000000"/>
                          </a:solidFill>
                          <a:latin typeface="Cambria" pitchFamily="18" charset="0"/>
                        </a:rPr>
                        <a:t>Analysis of Alternative HIS solutions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8738">
                <a:tc>
                  <a:txBody>
                    <a:bodyPr/>
                    <a:lstStyle/>
                    <a:p>
                      <a:pPr algn="l" fontAlgn="b"/>
                      <a:r>
                        <a:rPr lang="en-IN" sz="2000" b="1" i="0" u="none" strike="noStrike" dirty="0">
                          <a:solidFill>
                            <a:srgbClr val="000000"/>
                          </a:solidFill>
                          <a:latin typeface="Cambria" pitchFamily="18"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IN" sz="1800" b="1" i="0" u="none" strike="noStrike" dirty="0">
                          <a:solidFill>
                            <a:srgbClr val="000000"/>
                          </a:solidFill>
                          <a:latin typeface="Cambria" pitchFamily="18" charset="0"/>
                        </a:rPr>
                        <a:t>Analysis of key stake holders (Human Resources) &amp; impact of them in above decisions.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924799" cy="5410200"/>
          </a:xfrm>
        </p:spPr>
        <p:txBody>
          <a:bodyPr>
            <a:normAutofit/>
          </a:bodyPr>
          <a:lstStyle/>
          <a:p>
            <a:pPr>
              <a:buFont typeface="Wingdings" pitchFamily="2" charset="2"/>
              <a:buChar char="v"/>
            </a:pPr>
            <a:r>
              <a:rPr lang="en-US" sz="2600" b="1" dirty="0" smtClean="0">
                <a:solidFill>
                  <a:schemeClr val="tx2"/>
                </a:solidFill>
              </a:rPr>
              <a:t>Study Design:</a:t>
            </a:r>
          </a:p>
          <a:p>
            <a:pPr marL="719138" lvl="1" indent="-269875">
              <a:buFont typeface="Wingdings" pitchFamily="2" charset="2"/>
              <a:buChar char="Ø"/>
            </a:pPr>
            <a:r>
              <a:rPr lang="en-US" sz="2400" i="1" dirty="0" smtClean="0">
                <a:solidFill>
                  <a:schemeClr val="tx2"/>
                </a:solidFill>
                <a:latin typeface="Calibri" pitchFamily="34" charset="0"/>
              </a:rPr>
              <a:t>Qualitative Analytical Study</a:t>
            </a:r>
          </a:p>
          <a:p>
            <a:pPr lvl="1">
              <a:buFont typeface="Wingdings" pitchFamily="2" charset="2"/>
              <a:buChar char="Ø"/>
            </a:pPr>
            <a:endParaRPr lang="en-US" sz="2400" dirty="0" smtClean="0">
              <a:solidFill>
                <a:schemeClr val="tx2"/>
              </a:solidFill>
            </a:endParaRPr>
          </a:p>
          <a:p>
            <a:pPr marL="228600" lvl="1">
              <a:spcBef>
                <a:spcPts val="1800"/>
              </a:spcBef>
              <a:buFont typeface="Wingdings" pitchFamily="2" charset="2"/>
              <a:buChar char="v"/>
            </a:pPr>
            <a:r>
              <a:rPr lang="en-US" sz="2600" b="1" dirty="0" smtClean="0">
                <a:solidFill>
                  <a:schemeClr val="tx2"/>
                </a:solidFill>
              </a:rPr>
              <a:t>Approach:</a:t>
            </a:r>
          </a:p>
          <a:p>
            <a:pPr marL="719138" lvl="1" indent="-269875">
              <a:buFont typeface="Wingdings" pitchFamily="2" charset="2"/>
              <a:buChar char="Ø"/>
            </a:pPr>
            <a:r>
              <a:rPr lang="en-US" sz="2400" i="1" dirty="0" smtClean="0">
                <a:solidFill>
                  <a:schemeClr val="tx2"/>
                </a:solidFill>
                <a:latin typeface="Calibri" pitchFamily="34" charset="0"/>
              </a:rPr>
              <a:t>Identification &amp; Prioritization</a:t>
            </a:r>
          </a:p>
          <a:p>
            <a:pPr marL="1349375" lvl="3" indent="-269875">
              <a:buFont typeface="Wingdings" pitchFamily="2" charset="2"/>
              <a:buChar char="ü"/>
            </a:pPr>
            <a:r>
              <a:rPr lang="en-IN" sz="2000" dirty="0" smtClean="0">
                <a:solidFill>
                  <a:schemeClr val="tx2"/>
                </a:solidFill>
                <a:latin typeface="Segoe UI" pitchFamily="34" charset="0"/>
                <a:ea typeface="Segoe UI" pitchFamily="34" charset="0"/>
                <a:cs typeface="Segoe UI" pitchFamily="34" charset="0"/>
              </a:rPr>
              <a:t>Department wise Study</a:t>
            </a:r>
          </a:p>
          <a:p>
            <a:pPr marL="1349375" lvl="3" indent="-269875">
              <a:buFont typeface="Wingdings" pitchFamily="2" charset="2"/>
              <a:buChar char="ü"/>
            </a:pPr>
            <a:r>
              <a:rPr lang="en-US" sz="2000" dirty="0" smtClean="0">
                <a:solidFill>
                  <a:schemeClr val="tx2"/>
                </a:solidFill>
                <a:latin typeface="Segoe UI" pitchFamily="34" charset="0"/>
                <a:ea typeface="Segoe UI" pitchFamily="34" charset="0"/>
                <a:cs typeface="Segoe UI" pitchFamily="34" charset="0"/>
              </a:rPr>
              <a:t>User wise Study</a:t>
            </a:r>
          </a:p>
          <a:p>
            <a:pPr marL="1349375" lvl="3" indent="-269875">
              <a:buFont typeface="Wingdings" pitchFamily="2" charset="2"/>
              <a:buChar char="ü"/>
            </a:pPr>
            <a:r>
              <a:rPr lang="en-US" sz="2000" dirty="0" smtClean="0">
                <a:solidFill>
                  <a:schemeClr val="tx2"/>
                </a:solidFill>
                <a:latin typeface="Segoe UI" pitchFamily="34" charset="0"/>
                <a:ea typeface="Segoe UI" pitchFamily="34" charset="0"/>
                <a:cs typeface="Segoe UI" pitchFamily="34" charset="0"/>
              </a:rPr>
              <a:t>Issue wise</a:t>
            </a:r>
          </a:p>
          <a:p>
            <a:pPr marL="1349375" lvl="3" indent="-269875">
              <a:buFont typeface="Wingdings" pitchFamily="2" charset="2"/>
              <a:buChar char="ü"/>
            </a:pPr>
            <a:r>
              <a:rPr lang="en-IN" sz="2000" dirty="0" smtClean="0">
                <a:solidFill>
                  <a:schemeClr val="tx2"/>
                </a:solidFill>
                <a:latin typeface="Segoe UI" pitchFamily="34" charset="0"/>
                <a:ea typeface="Segoe UI" pitchFamily="34" charset="0"/>
                <a:cs typeface="Segoe UI" pitchFamily="34" charset="0"/>
              </a:rPr>
              <a:t>Enhancements &amp; suggestions to improve</a:t>
            </a:r>
            <a:endParaRPr lang="en-US" sz="2000" dirty="0" smtClean="0">
              <a:solidFill>
                <a:schemeClr val="tx2"/>
              </a:solidFill>
              <a:latin typeface="Segoe UI" pitchFamily="34" charset="0"/>
              <a:ea typeface="Segoe UI" pitchFamily="34" charset="0"/>
              <a:cs typeface="Segoe UI" pitchFamily="34" charset="0"/>
            </a:endParaRPr>
          </a:p>
          <a:p>
            <a:pPr marL="498475" lvl="2" indent="-269875">
              <a:buFont typeface="Wingdings" pitchFamily="2" charset="2"/>
              <a:buChar char="Ø"/>
            </a:pPr>
            <a:endParaRPr lang="en-US" sz="2400" dirty="0" smtClean="0">
              <a:solidFill>
                <a:schemeClr val="tx2"/>
              </a:solidFill>
            </a:endParaRPr>
          </a:p>
          <a:p>
            <a:pPr marL="228600" lvl="1">
              <a:spcBef>
                <a:spcPts val="1800"/>
              </a:spcBef>
              <a:buFont typeface="Wingdings" pitchFamily="2" charset="2"/>
              <a:buChar char="v"/>
            </a:pPr>
            <a:r>
              <a:rPr lang="en-US" sz="2600" b="1" dirty="0" smtClean="0">
                <a:solidFill>
                  <a:schemeClr val="tx2"/>
                </a:solidFill>
              </a:rPr>
              <a:t>Data Collection Technique:</a:t>
            </a:r>
          </a:p>
          <a:p>
            <a:pPr marL="719138" lvl="1" indent="-269875">
              <a:buFont typeface="Wingdings" pitchFamily="2" charset="2"/>
              <a:buChar char="Ø"/>
            </a:pPr>
            <a:r>
              <a:rPr lang="en-US" sz="2400" i="1" dirty="0" smtClean="0">
                <a:solidFill>
                  <a:schemeClr val="tx2"/>
                </a:solidFill>
                <a:latin typeface="Calibri" pitchFamily="34" charset="0"/>
              </a:rPr>
              <a:t>In-depth Interview</a:t>
            </a:r>
            <a:endParaRPr lang="en-IN" sz="2400" i="1" dirty="0" smtClean="0">
              <a:solidFill>
                <a:schemeClr val="tx2"/>
              </a:solidFill>
              <a:latin typeface="Calibri" pitchFamily="34" charset="0"/>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Data &amp; Methods:</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1600200"/>
            <a:ext cx="7487591" cy="4572000"/>
          </a:xfrm>
        </p:spPr>
        <p:txBody>
          <a:bodyPr>
            <a:normAutofit/>
          </a:bodyPr>
          <a:lstStyle/>
          <a:p>
            <a:pPr>
              <a:buNone/>
            </a:pPr>
            <a:r>
              <a:rPr lang="en-US" sz="2800" b="1" dirty="0" smtClean="0">
                <a:solidFill>
                  <a:schemeClr val="tx2"/>
                </a:solidFill>
              </a:rPr>
              <a:t>Analysis:</a:t>
            </a:r>
            <a:endParaRPr lang="en-IN" sz="2800" b="1" dirty="0">
              <a:solidFill>
                <a:schemeClr val="tx2"/>
              </a:solidFill>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Results &amp; Findings:</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00800"/>
            <a:ext cx="8610600" cy="457200"/>
          </a:xfrm>
        </p:spPr>
        <p:txBody>
          <a:bodyPr>
            <a:noAutofit/>
          </a:bodyPr>
          <a:lstStyle/>
          <a:p>
            <a:pPr algn="ctr"/>
            <a:r>
              <a:rPr lang="en-IN" sz="2000" b="1" dirty="0" smtClean="0">
                <a:solidFill>
                  <a:schemeClr val="tx2"/>
                </a:solidFill>
              </a:rPr>
              <a:t>1. Graph between Department and Users (Total, Power &amp; Concurrent)</a:t>
            </a:r>
            <a:endParaRPr lang="en-IN" sz="2000" b="1" dirty="0">
              <a:solidFill>
                <a:schemeClr val="tx2"/>
              </a:solidFill>
            </a:endParaRPr>
          </a:p>
        </p:txBody>
      </p:sp>
      <p:pic>
        <p:nvPicPr>
          <p:cNvPr id="4" name="Content Placeholder 3" descr="1.jpg"/>
          <p:cNvPicPr>
            <a:picLocks noGrp="1" noChangeAspect="1"/>
          </p:cNvPicPr>
          <p:nvPr>
            <p:ph idx="1"/>
          </p:nvPr>
        </p:nvPicPr>
        <p:blipFill>
          <a:blip r:embed="rId2" cstate="print">
            <a:lum bright="-10000" contrast="30000"/>
          </a:blip>
          <a:stretch>
            <a:fillRect/>
          </a:stretch>
        </p:blipFill>
        <p:spPr>
          <a:xfrm>
            <a:off x="228601" y="228600"/>
            <a:ext cx="8762999" cy="6248400"/>
          </a:xfrm>
        </p:spPr>
      </p:pic>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jpg"/>
          <p:cNvPicPr>
            <a:picLocks noGrp="1" noChangeAspect="1"/>
          </p:cNvPicPr>
          <p:nvPr>
            <p:ph idx="1"/>
          </p:nvPr>
        </p:nvPicPr>
        <p:blipFill>
          <a:blip r:embed="rId2" cstate="print">
            <a:lum bright="-10000" contrast="20000"/>
          </a:blip>
          <a:stretch>
            <a:fillRect/>
          </a:stretch>
        </p:blipFill>
        <p:spPr>
          <a:xfrm>
            <a:off x="228600" y="224025"/>
            <a:ext cx="8763000" cy="6176776"/>
          </a:xfrm>
        </p:spPr>
      </p:pic>
      <p:sp>
        <p:nvSpPr>
          <p:cNvPr id="5" name="Title 1"/>
          <p:cNvSpPr>
            <a:spLocks noGrp="1"/>
          </p:cNvSpPr>
          <p:nvPr>
            <p:ph type="title"/>
          </p:nvPr>
        </p:nvSpPr>
        <p:spPr>
          <a:xfrm>
            <a:off x="228600" y="6400800"/>
            <a:ext cx="8686800" cy="457200"/>
          </a:xfrm>
        </p:spPr>
        <p:txBody>
          <a:bodyPr>
            <a:noAutofit/>
          </a:bodyPr>
          <a:lstStyle/>
          <a:p>
            <a:pPr algn="ctr"/>
            <a:r>
              <a:rPr lang="en-IN" sz="2200" b="1" dirty="0" smtClean="0">
                <a:solidFill>
                  <a:schemeClr val="tx2"/>
                </a:solidFill>
              </a:rPr>
              <a:t>2. Graph between Departments &amp; Total No. Of Existing Issues</a:t>
            </a:r>
          </a:p>
        </p:txBody>
      </p:sp>
    </p:spTree>
  </p:cSld>
  <p:clrMapOvr>
    <a:masterClrMapping/>
  </p:clrMapOvr>
  <p:transition spd="med">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jpg"/>
          <p:cNvPicPr>
            <a:picLocks noGrp="1" noChangeAspect="1"/>
          </p:cNvPicPr>
          <p:nvPr>
            <p:ph idx="1"/>
          </p:nvPr>
        </p:nvPicPr>
        <p:blipFill>
          <a:blip r:embed="rId2" cstate="print">
            <a:lum contrast="20000"/>
          </a:blip>
          <a:stretch>
            <a:fillRect/>
          </a:stretch>
        </p:blipFill>
        <p:spPr>
          <a:xfrm>
            <a:off x="304800" y="228600"/>
            <a:ext cx="8686800" cy="6248400"/>
          </a:xfrm>
        </p:spPr>
      </p:pic>
      <p:sp>
        <p:nvSpPr>
          <p:cNvPr id="6" name="Title 1"/>
          <p:cNvSpPr>
            <a:spLocks noGrp="1"/>
          </p:cNvSpPr>
          <p:nvPr>
            <p:ph type="title"/>
          </p:nvPr>
        </p:nvSpPr>
        <p:spPr>
          <a:xfrm>
            <a:off x="304800" y="6400800"/>
            <a:ext cx="8610600" cy="457200"/>
          </a:xfrm>
        </p:spPr>
        <p:txBody>
          <a:bodyPr>
            <a:noAutofit/>
          </a:bodyPr>
          <a:lstStyle/>
          <a:p>
            <a:pPr algn="ctr"/>
            <a:r>
              <a:rPr lang="en-IN" sz="2400" b="1" dirty="0" smtClean="0">
                <a:solidFill>
                  <a:schemeClr val="tx2"/>
                </a:solidFill>
              </a:rPr>
              <a:t>3. Priority wise Issues</a:t>
            </a:r>
          </a:p>
        </p:txBody>
      </p:sp>
    </p:spTree>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jpg"/>
          <p:cNvPicPr>
            <a:picLocks noGrp="1" noChangeAspect="1"/>
          </p:cNvPicPr>
          <p:nvPr>
            <p:ph idx="1"/>
          </p:nvPr>
        </p:nvPicPr>
        <p:blipFill>
          <a:blip r:embed="rId2" cstate="print">
            <a:lum bright="-10000" contrast="20000"/>
          </a:blip>
          <a:stretch>
            <a:fillRect/>
          </a:stretch>
        </p:blipFill>
        <p:spPr>
          <a:xfrm>
            <a:off x="258239" y="228600"/>
            <a:ext cx="8733361" cy="6248400"/>
          </a:xfrm>
        </p:spPr>
      </p:pic>
      <p:sp>
        <p:nvSpPr>
          <p:cNvPr id="5" name="Title 1"/>
          <p:cNvSpPr>
            <a:spLocks noGrp="1"/>
          </p:cNvSpPr>
          <p:nvPr>
            <p:ph type="title"/>
          </p:nvPr>
        </p:nvSpPr>
        <p:spPr>
          <a:xfrm>
            <a:off x="304800" y="6400800"/>
            <a:ext cx="8610600" cy="457200"/>
          </a:xfrm>
        </p:spPr>
        <p:txBody>
          <a:bodyPr>
            <a:noAutofit/>
          </a:bodyPr>
          <a:lstStyle/>
          <a:p>
            <a:pPr algn="ctr"/>
            <a:r>
              <a:rPr lang="en-IN" sz="2400" b="1" dirty="0" smtClean="0">
                <a:solidFill>
                  <a:schemeClr val="tx2"/>
                </a:solidFill>
              </a:rPr>
              <a:t>4. Department wise Critical Issues</a:t>
            </a:r>
          </a:p>
        </p:txBody>
      </p:sp>
    </p:spTree>
  </p:cSld>
  <p:clrMapOvr>
    <a:masterClrMapping/>
  </p:clrMapOvr>
  <p:transition spd="med">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jpg"/>
          <p:cNvPicPr>
            <a:picLocks noGrp="1" noChangeAspect="1"/>
          </p:cNvPicPr>
          <p:nvPr>
            <p:ph idx="1"/>
          </p:nvPr>
        </p:nvPicPr>
        <p:blipFill>
          <a:blip r:embed="rId2" cstate="print">
            <a:lum bright="-10000" contrast="20000"/>
          </a:blip>
          <a:stretch>
            <a:fillRect/>
          </a:stretch>
        </p:blipFill>
        <p:spPr>
          <a:xfrm>
            <a:off x="324644" y="198330"/>
            <a:ext cx="8666956" cy="6278670"/>
          </a:xfrm>
        </p:spPr>
      </p:pic>
      <p:sp>
        <p:nvSpPr>
          <p:cNvPr id="5" name="Title 1"/>
          <p:cNvSpPr>
            <a:spLocks noGrp="1"/>
          </p:cNvSpPr>
          <p:nvPr>
            <p:ph type="title"/>
          </p:nvPr>
        </p:nvSpPr>
        <p:spPr>
          <a:xfrm>
            <a:off x="304800" y="6400800"/>
            <a:ext cx="8610600" cy="457200"/>
          </a:xfrm>
        </p:spPr>
        <p:txBody>
          <a:bodyPr>
            <a:noAutofit/>
          </a:bodyPr>
          <a:lstStyle/>
          <a:p>
            <a:pPr algn="ctr"/>
            <a:r>
              <a:rPr lang="en-IN" sz="2400" b="1" dirty="0" smtClean="0">
                <a:solidFill>
                  <a:schemeClr val="tx2"/>
                </a:solidFill>
              </a:rPr>
              <a:t>5. Types of Existing Issues</a:t>
            </a:r>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400" b="1" dirty="0" smtClean="0">
                <a:solidFill>
                  <a:schemeClr val="tx2"/>
                </a:solidFill>
                <a:latin typeface="Comic Sans MS" pitchFamily="66" charset="0"/>
              </a:rPr>
              <a:t>Part 1</a:t>
            </a:r>
          </a:p>
          <a:p>
            <a:pPr algn="ctr">
              <a:buNone/>
            </a:pPr>
            <a:r>
              <a:rPr lang="en-US" sz="4400" b="1" dirty="0" smtClean="0">
                <a:solidFill>
                  <a:schemeClr val="tx2"/>
                </a:solidFill>
                <a:latin typeface="Comic Sans MS" pitchFamily="66" charset="0"/>
              </a:rPr>
              <a:t>“Internship Report”</a:t>
            </a:r>
            <a:endParaRPr lang="en-IN" sz="4400" b="1" dirty="0">
              <a:solidFill>
                <a:schemeClr val="tx2"/>
              </a:solidFill>
              <a:latin typeface="Comic Sans MS" pitchFamily="66" charset="0"/>
            </a:endParaRPr>
          </a:p>
        </p:txBody>
      </p:sp>
    </p:spTree>
  </p:cSld>
  <p:clrMapOvr>
    <a:masterClrMapping/>
  </p:clrMapOvr>
  <p:transition spd="med">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jpg"/>
          <p:cNvPicPr>
            <a:picLocks noGrp="1" noChangeAspect="1"/>
          </p:cNvPicPr>
          <p:nvPr>
            <p:ph idx="1"/>
          </p:nvPr>
        </p:nvPicPr>
        <p:blipFill>
          <a:blip r:embed="rId2" cstate="print">
            <a:lum bright="-10000" contrast="20000"/>
          </a:blip>
          <a:stretch>
            <a:fillRect/>
          </a:stretch>
        </p:blipFill>
        <p:spPr>
          <a:xfrm>
            <a:off x="381000" y="228600"/>
            <a:ext cx="8610600" cy="6248400"/>
          </a:xfrm>
        </p:spPr>
      </p:pic>
      <p:sp>
        <p:nvSpPr>
          <p:cNvPr id="5" name="Title 1"/>
          <p:cNvSpPr>
            <a:spLocks noGrp="1"/>
          </p:cNvSpPr>
          <p:nvPr>
            <p:ph type="title"/>
          </p:nvPr>
        </p:nvSpPr>
        <p:spPr>
          <a:xfrm>
            <a:off x="304800" y="6400800"/>
            <a:ext cx="8610600" cy="457200"/>
          </a:xfrm>
        </p:spPr>
        <p:txBody>
          <a:bodyPr>
            <a:noAutofit/>
          </a:bodyPr>
          <a:lstStyle/>
          <a:p>
            <a:pPr algn="ctr"/>
            <a:r>
              <a:rPr lang="en-IN" sz="2400" b="1" dirty="0" smtClean="0">
                <a:solidFill>
                  <a:schemeClr val="tx2"/>
                </a:solidFill>
              </a:rPr>
              <a:t>6. Category of Existing Issues in Finance Department</a:t>
            </a:r>
          </a:p>
        </p:txBody>
      </p:sp>
    </p:spTree>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6400800"/>
            <a:ext cx="8610600" cy="457200"/>
          </a:xfrm>
        </p:spPr>
        <p:txBody>
          <a:bodyPr>
            <a:noAutofit/>
          </a:bodyPr>
          <a:lstStyle/>
          <a:p>
            <a:pPr algn="ctr"/>
            <a:r>
              <a:rPr lang="en-IN" sz="2400" b="1" dirty="0" smtClean="0">
                <a:solidFill>
                  <a:schemeClr val="tx2"/>
                </a:solidFill>
              </a:rPr>
              <a:t>7. Category of Existing Issues in Pharmacy Department</a:t>
            </a:r>
          </a:p>
        </p:txBody>
      </p:sp>
      <p:pic>
        <p:nvPicPr>
          <p:cNvPr id="1026" name="Picture 2" descr="D:\IIHMR\Dissertation\Case Study\7.jpg"/>
          <p:cNvPicPr>
            <a:picLocks noGrp="1" noChangeAspect="1" noChangeArrowheads="1"/>
          </p:cNvPicPr>
          <p:nvPr>
            <p:ph idx="1"/>
          </p:nvPr>
        </p:nvPicPr>
        <p:blipFill>
          <a:blip r:embed="rId2" cstate="print">
            <a:lum bright="-10000" contrast="20000"/>
          </a:blip>
          <a:srcRect/>
          <a:stretch>
            <a:fillRect/>
          </a:stretch>
        </p:blipFill>
        <p:spPr bwMode="auto">
          <a:xfrm>
            <a:off x="228600" y="228600"/>
            <a:ext cx="8566802" cy="6248400"/>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8.jpg"/>
          <p:cNvPicPr>
            <a:picLocks noGrp="1" noChangeAspect="1"/>
          </p:cNvPicPr>
          <p:nvPr>
            <p:ph idx="1"/>
          </p:nvPr>
        </p:nvPicPr>
        <p:blipFill>
          <a:blip r:embed="rId2" cstate="print">
            <a:lum bright="-10000" contrast="20000"/>
          </a:blip>
          <a:stretch>
            <a:fillRect/>
          </a:stretch>
        </p:blipFill>
        <p:spPr>
          <a:xfrm>
            <a:off x="377136" y="228600"/>
            <a:ext cx="8614464" cy="6248400"/>
          </a:xfrm>
        </p:spPr>
      </p:pic>
      <p:sp>
        <p:nvSpPr>
          <p:cNvPr id="5" name="Title 1"/>
          <p:cNvSpPr>
            <a:spLocks noGrp="1"/>
          </p:cNvSpPr>
          <p:nvPr>
            <p:ph type="title"/>
          </p:nvPr>
        </p:nvSpPr>
        <p:spPr>
          <a:xfrm>
            <a:off x="304800" y="6400800"/>
            <a:ext cx="8610600" cy="457200"/>
          </a:xfrm>
        </p:spPr>
        <p:txBody>
          <a:bodyPr>
            <a:noAutofit/>
          </a:bodyPr>
          <a:lstStyle/>
          <a:p>
            <a:pPr algn="ctr"/>
            <a:r>
              <a:rPr lang="en-IN" sz="2400" b="1" dirty="0" smtClean="0">
                <a:solidFill>
                  <a:schemeClr val="tx2"/>
                </a:solidFill>
              </a:rPr>
              <a:t>8. Category of Existing Issues in CIC</a:t>
            </a:r>
          </a:p>
        </p:txBody>
      </p:sp>
    </p:spTree>
  </p:cSld>
  <p:clrMapOvr>
    <a:masterClrMapping/>
  </p:clrMapOvr>
  <p:transition spd="med">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1" y="971080"/>
          <a:ext cx="8305799" cy="5476970"/>
        </p:xfrm>
        <a:graphic>
          <a:graphicData uri="http://schemas.openxmlformats.org/drawingml/2006/table">
            <a:tbl>
              <a:tblPr firstRow="1" bandRow="1">
                <a:tableStyleId>{5C22544A-7EE6-4342-B048-85BDC9FD1C3A}</a:tableStyleId>
              </a:tblPr>
              <a:tblGrid>
                <a:gridCol w="474617"/>
                <a:gridCol w="1735182"/>
                <a:gridCol w="5225869"/>
                <a:gridCol w="870131"/>
              </a:tblGrid>
              <a:tr h="608860">
                <a:tc>
                  <a:txBody>
                    <a:bodyPr/>
                    <a:lstStyle/>
                    <a:p>
                      <a:pPr algn="ctr" fontAlgn="b"/>
                      <a:r>
                        <a:rPr lang="en-IN" sz="2000" b="1" i="0" u="none" strike="noStrike" dirty="0">
                          <a:solidFill>
                            <a:srgbClr val="000000"/>
                          </a:solidFill>
                          <a:latin typeface="Calibri" pitchFamily="34" charset="0"/>
                        </a:rPr>
                        <a:t>Sr. No.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dirty="0">
                          <a:solidFill>
                            <a:srgbClr val="000000"/>
                          </a:solidFill>
                          <a:latin typeface="Calibri" pitchFamily="34" charset="0"/>
                        </a:rPr>
                        <a:t>Sequence of Events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dirty="0">
                          <a:solidFill>
                            <a:srgbClr val="000000"/>
                          </a:solidFill>
                          <a:latin typeface="Calibri" pitchFamily="34" charset="0"/>
                        </a:rPr>
                        <a:t>Remarks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a:solidFill>
                            <a:srgbClr val="000000"/>
                          </a:solidFill>
                          <a:latin typeface="Calibri" pitchFamily="34" charset="0"/>
                        </a:rPr>
                        <a:t>Duration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54467">
                <a:tc>
                  <a:txBody>
                    <a:bodyPr/>
                    <a:lstStyle/>
                    <a:p>
                      <a:pPr algn="ctr" fontAlgn="b"/>
                      <a:r>
                        <a:rPr lang="en-IN" sz="2000" b="1" i="0" u="none" strike="noStrike" dirty="0">
                          <a:solidFill>
                            <a:srgbClr val="000000"/>
                          </a:solidFill>
                          <a:latin typeface="Calibri"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dirty="0">
                          <a:solidFill>
                            <a:srgbClr val="000000"/>
                          </a:solidFill>
                          <a:latin typeface="Calibri" pitchFamily="34" charset="0"/>
                        </a:rPr>
                        <a:t>Agreement signed between ABC HOSPITAL and Comp-Y (the then partner of Comp-X)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dirty="0">
                          <a:solidFill>
                            <a:srgbClr val="000000"/>
                          </a:solidFill>
                          <a:latin typeface="Calibri" pitchFamily="34" charset="0"/>
                        </a:rPr>
                        <a:t>100 Pro-1 &amp; 20 Pro-2 Licenses payable annually post warranty. This Agreement was valid for 3 years and support for the solution was for 5 years. This agreement was not renewed after initial 03 years and agreement became invalid as on Dec 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dirty="0">
                          <a:solidFill>
                            <a:srgbClr val="000000"/>
                          </a:solidFill>
                          <a:latin typeface="Calibri" pitchFamily="34" charset="0"/>
                        </a:rPr>
                        <a:t>Nov 2005 to Dec 2010;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911">
                <a:tc>
                  <a:txBody>
                    <a:bodyPr/>
                    <a:lstStyle/>
                    <a:p>
                      <a:pPr algn="ctr" fontAlgn="b"/>
                      <a:r>
                        <a:rPr lang="en-IN" sz="2000" b="1" i="0" u="none" strike="noStrike">
                          <a:solidFill>
                            <a:srgbClr val="000000"/>
                          </a:solidFill>
                          <a:latin typeface="Calibri"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a:solidFill>
                            <a:srgbClr val="000000"/>
                          </a:solidFill>
                          <a:latin typeface="Calibri" pitchFamily="34" charset="0"/>
                        </a:rPr>
                        <a:t>Pro-1 Versions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dirty="0">
                          <a:solidFill>
                            <a:srgbClr val="000000"/>
                          </a:solidFill>
                          <a:latin typeface="Calibri" pitchFamily="34" charset="0"/>
                        </a:rPr>
                        <a:t>Upgraded to P7 version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dirty="0">
                          <a:solidFill>
                            <a:srgbClr val="000000"/>
                          </a:solidFill>
                          <a:latin typeface="Calibri" pitchFamily="34" charset="0"/>
                        </a:rPr>
                        <a:t>2007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154467">
                <a:tc>
                  <a:txBody>
                    <a:bodyPr/>
                    <a:lstStyle/>
                    <a:p>
                      <a:pPr algn="ctr" fontAlgn="b"/>
                      <a:r>
                        <a:rPr lang="en-IN" sz="2000" b="1" i="0" u="none" strike="noStrike">
                          <a:solidFill>
                            <a:srgbClr val="000000"/>
                          </a:solidFill>
                          <a:latin typeface="Calibri"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a:solidFill>
                            <a:srgbClr val="000000"/>
                          </a:solidFill>
                          <a:latin typeface="Calibri" pitchFamily="34" charset="0"/>
                        </a:rPr>
                        <a:t>Comp-Y and Comp-X Separation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dirty="0">
                          <a:solidFill>
                            <a:srgbClr val="000000"/>
                          </a:solidFill>
                          <a:latin typeface="Calibri" pitchFamily="34" charset="0"/>
                        </a:rPr>
                        <a:t>The communication of this separation was purely verbal and implication of the same to ABC HOSPITAL was unknown. No impact analysis in terms of License, version control, support and in terms the finance of this event is carried out and documented.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2000" b="1" i="0" u="none" strike="noStrike" dirty="0">
                          <a:solidFill>
                            <a:srgbClr val="000000"/>
                          </a:solidFill>
                          <a:latin typeface="Calibri" pitchFamily="34" charset="0"/>
                        </a:rPr>
                        <a:t>2009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Some Other Findings:</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0999" y="990599"/>
          <a:ext cx="8305801" cy="5486401"/>
        </p:xfrm>
        <a:graphic>
          <a:graphicData uri="http://schemas.openxmlformats.org/drawingml/2006/table">
            <a:tbl>
              <a:tblPr firstRow="1" bandRow="1">
                <a:tableStyleId>{69CF1AB2-1976-4502-BF36-3FF5EA218861}</a:tableStyleId>
              </a:tblPr>
              <a:tblGrid>
                <a:gridCol w="375207"/>
                <a:gridCol w="1142093"/>
                <a:gridCol w="5779385"/>
                <a:gridCol w="1009116"/>
              </a:tblGrid>
              <a:tr h="1051891">
                <a:tc>
                  <a:txBody>
                    <a:bodyPr/>
                    <a:lstStyle/>
                    <a:p>
                      <a:pPr algn="ctr" fontAlgn="b"/>
                      <a:r>
                        <a:rPr lang="en-IN" sz="2000" b="1" i="0" u="none" strike="noStrike" dirty="0">
                          <a:solidFill>
                            <a:srgbClr val="000000"/>
                          </a:solidFill>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a:solidFill>
                            <a:srgbClr val="000000"/>
                          </a:solidFill>
                          <a:latin typeface="Calibri"/>
                        </a:rPr>
                        <a:t>Pro-1 upgrade proposal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dirty="0">
                          <a:solidFill>
                            <a:srgbClr val="000000"/>
                          </a:solidFill>
                          <a:latin typeface="Calibri"/>
                        </a:rPr>
                        <a:t>Proposal submitted now is for version </a:t>
                      </a:r>
                      <a:r>
                        <a:rPr lang="en-IN" sz="2000" b="1" i="0" u="none" strike="noStrike" dirty="0" err="1">
                          <a:solidFill>
                            <a:srgbClr val="000000"/>
                          </a:solidFill>
                          <a:latin typeface="Calibri"/>
                        </a:rPr>
                        <a:t>Caché</a:t>
                      </a:r>
                      <a:r>
                        <a:rPr lang="en-IN" sz="2000" b="1" i="0" u="none" strike="noStrike" dirty="0">
                          <a:solidFill>
                            <a:srgbClr val="000000"/>
                          </a:solidFill>
                          <a:latin typeface="Calibri"/>
                        </a:rPr>
                        <a:t> 2011.1.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a:solidFill>
                            <a:srgbClr val="000000"/>
                          </a:solidFill>
                          <a:latin typeface="Calibri"/>
                        </a:rPr>
                        <a:t>Jan 2011 onwards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9066">
                <a:tc>
                  <a:txBody>
                    <a:bodyPr/>
                    <a:lstStyle/>
                    <a:p>
                      <a:pPr algn="ctr" fontAlgn="b"/>
                      <a:r>
                        <a:rPr lang="en-IN" sz="2000" b="1" i="0" u="none" strike="noStrike">
                          <a:solidFill>
                            <a:srgbClr val="000000"/>
                          </a:solidFill>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a:solidFill>
                            <a:srgbClr val="000000"/>
                          </a:solidFill>
                          <a:latin typeface="Calibri"/>
                        </a:rPr>
                        <a:t>Hardware and back office upgrade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dirty="0">
                          <a:solidFill>
                            <a:srgbClr val="000000"/>
                          </a:solidFill>
                          <a:latin typeface="Calibri"/>
                        </a:rPr>
                        <a:t>Storage, Server configurations, limited number of servers to manage multiple tasks caused huge performance issues and unable to handle the load. Hardware up gradation Proposal along with Pro-1 up gradation is with the management.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a:solidFill>
                            <a:srgbClr val="000000"/>
                          </a:solidFill>
                          <a:latin typeface="Calibri"/>
                        </a:rPr>
                        <a:t>Jan 2011 onwards.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3553">
                <a:tc>
                  <a:txBody>
                    <a:bodyPr/>
                    <a:lstStyle/>
                    <a:p>
                      <a:pPr algn="ctr" fontAlgn="b"/>
                      <a:r>
                        <a:rPr lang="en-IN" sz="2000" b="1" i="0" u="none" strike="noStrike">
                          <a:solidFill>
                            <a:srgbClr val="000000"/>
                          </a:solidFill>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a:solidFill>
                            <a:srgbClr val="000000"/>
                          </a:solidFill>
                          <a:latin typeface="Calibri"/>
                        </a:rPr>
                        <a:t>Hardware Up gradation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dirty="0">
                          <a:solidFill>
                            <a:srgbClr val="000000"/>
                          </a:solidFill>
                          <a:latin typeface="Calibri"/>
                        </a:rPr>
                        <a:t>Currently IT department is proposing </a:t>
                      </a:r>
                      <a:r>
                        <a:rPr lang="en-IN" sz="2000" b="1" i="0" u="none" strike="noStrike" dirty="0" smtClean="0">
                          <a:solidFill>
                            <a:srgbClr val="000000"/>
                          </a:solidFill>
                          <a:latin typeface="Calibri"/>
                        </a:rPr>
                        <a:t>a fresh </a:t>
                      </a:r>
                      <a:r>
                        <a:rPr lang="en-IN" sz="2000" b="1" i="0" u="none" strike="noStrike" dirty="0">
                          <a:solidFill>
                            <a:srgbClr val="000000"/>
                          </a:solidFill>
                          <a:latin typeface="Calibri"/>
                        </a:rPr>
                        <a:t>proposal exclusively for hardware up gradation alone. The performance issues are reaching to their peak and across the organization is suffering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a:solidFill>
                            <a:srgbClr val="000000"/>
                          </a:solidFill>
                          <a:latin typeface="Calibri"/>
                        </a:rPr>
                        <a:t>May-12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1891">
                <a:tc>
                  <a:txBody>
                    <a:bodyPr/>
                    <a:lstStyle/>
                    <a:p>
                      <a:pPr algn="ctr" fontAlgn="b"/>
                      <a:r>
                        <a:rPr lang="en-IN" sz="2000" b="1" i="0" u="none" strike="noStrike">
                          <a:solidFill>
                            <a:srgbClr val="000000"/>
                          </a:solidFill>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a:solidFill>
                            <a:srgbClr val="000000"/>
                          </a:solidFill>
                          <a:latin typeface="Calibri"/>
                        </a:rPr>
                        <a:t>Latest version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a:solidFill>
                            <a:srgbClr val="000000"/>
                          </a:solidFill>
                          <a:latin typeface="Calibri"/>
                        </a:rPr>
                        <a:t>Latest version is Caché 2012.1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2000" b="1" i="0" u="none" strike="noStrike" dirty="0">
                          <a:solidFill>
                            <a:srgbClr val="000000"/>
                          </a:solidFill>
                          <a:latin typeface="Calibri"/>
                        </a:rPr>
                        <a:t>Mar 30 2012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914400"/>
          <a:ext cx="8382000" cy="5369117"/>
        </p:xfrm>
        <a:graphic>
          <a:graphicData uri="http://schemas.openxmlformats.org/drawingml/2006/table">
            <a:tbl>
              <a:tblPr firstRow="1" bandRow="1">
                <a:tableStyleId>{69CF1AB2-1976-4502-BF36-3FF5EA218861}</a:tableStyleId>
              </a:tblPr>
              <a:tblGrid>
                <a:gridCol w="381000"/>
                <a:gridCol w="838200"/>
                <a:gridCol w="6553200"/>
                <a:gridCol w="609600"/>
              </a:tblGrid>
              <a:tr h="2057400">
                <a:tc>
                  <a:txBody>
                    <a:bodyPr/>
                    <a:lstStyle/>
                    <a:p>
                      <a:pPr algn="ctr" fontAlgn="b"/>
                      <a:r>
                        <a:rPr lang="en-IN" sz="1900" b="1" i="0" u="none" strike="noStrike" dirty="0">
                          <a:solidFill>
                            <a:srgbClr val="000000"/>
                          </a:solidFill>
                          <a:latin typeface="Calibri"/>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900" b="1" i="0" u="none" strike="noStrike" dirty="0">
                          <a:solidFill>
                            <a:srgbClr val="000000"/>
                          </a:solidFill>
                          <a:latin typeface="Calibri"/>
                        </a:rPr>
                        <a:t>Pro-2, Pro-3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900" b="1" i="0" u="none" strike="noStrike" dirty="0">
                          <a:solidFill>
                            <a:srgbClr val="000000"/>
                          </a:solidFill>
                          <a:latin typeface="Calibri"/>
                        </a:rPr>
                        <a:t>Comp-Y who was the partner of Pro-1 before Comp-X took it over in 2009, was the key representatives of Pro-1 and supplied following products to ABC HOSPITAL in 2005: Pro-1 2007 – </a:t>
                      </a:r>
                      <a:r>
                        <a:rPr lang="en-IN" sz="1900" b="1" i="0" u="none" strike="noStrike" dirty="0" smtClean="0">
                          <a:solidFill>
                            <a:srgbClr val="000000"/>
                          </a:solidFill>
                          <a:latin typeface="Calibri"/>
                        </a:rPr>
                        <a:t>HIS; </a:t>
                      </a:r>
                      <a:r>
                        <a:rPr lang="en-IN" sz="1900" b="1" i="0" u="none" strike="noStrike" dirty="0">
                          <a:solidFill>
                            <a:srgbClr val="000000"/>
                          </a:solidFill>
                          <a:latin typeface="Calibri"/>
                        </a:rPr>
                        <a:t>Pro-2 – Back office </a:t>
                      </a:r>
                      <a:r>
                        <a:rPr lang="en-IN" sz="1900" b="1" i="0" u="none" strike="noStrike" dirty="0" smtClean="0">
                          <a:solidFill>
                            <a:srgbClr val="000000"/>
                          </a:solidFill>
                          <a:latin typeface="Calibri"/>
                        </a:rPr>
                        <a:t>solutions; </a:t>
                      </a:r>
                      <a:r>
                        <a:rPr lang="en-IN" sz="1900" b="1" i="0" u="none" strike="noStrike" dirty="0">
                          <a:solidFill>
                            <a:srgbClr val="000000"/>
                          </a:solidFill>
                          <a:latin typeface="Calibri"/>
                        </a:rPr>
                        <a:t>Pro-3 – Data mining and Report Generation tool. All the three products are using CACHE database which is proprietary DB of Comp-X.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50" b="1" i="0" u="none" strike="noStrike">
                          <a:solidFill>
                            <a:srgbClr val="000000"/>
                          </a:solidFill>
                          <a:latin typeface="Calibri"/>
                        </a:rPr>
                        <a:t>2005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11717">
                <a:tc>
                  <a:txBody>
                    <a:bodyPr/>
                    <a:lstStyle/>
                    <a:p>
                      <a:pPr algn="ctr" fontAlgn="b"/>
                      <a:r>
                        <a:rPr lang="en-IN" sz="1900" b="1" i="0" u="none" strike="noStrike">
                          <a:solidFill>
                            <a:srgbClr val="000000"/>
                          </a:solidFill>
                          <a:latin typeface="Calibri"/>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900" b="1" i="0" u="none" strike="noStrike">
                          <a:solidFill>
                            <a:srgbClr val="000000"/>
                          </a:solidFill>
                          <a:latin typeface="Calibri"/>
                        </a:rPr>
                        <a:t>Customization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900" b="1" i="0" u="none" strike="noStrike" dirty="0">
                          <a:solidFill>
                            <a:srgbClr val="000000"/>
                          </a:solidFill>
                          <a:latin typeface="Calibri"/>
                        </a:rPr>
                        <a:t>Comp-Y and in house IT Department added lot of features and functionalities and plugged in to Pro-1 2007 </a:t>
                      </a:r>
                      <a:r>
                        <a:rPr lang="en-IN" sz="1900" b="1" i="0" u="none" strike="noStrike" dirty="0" smtClean="0">
                          <a:solidFill>
                            <a:srgbClr val="000000"/>
                          </a:solidFill>
                          <a:latin typeface="Calibri"/>
                        </a:rPr>
                        <a:t>over </a:t>
                      </a:r>
                      <a:r>
                        <a:rPr lang="en-IN" sz="1900" b="1" i="0" u="none" strike="noStrike" dirty="0">
                          <a:solidFill>
                            <a:srgbClr val="000000"/>
                          </a:solidFill>
                          <a:latin typeface="Calibri"/>
                        </a:rPr>
                        <a:t>the period of 5 years and this version is not directly in up grading state to latest Cache 2012.1. Pro-2 was directly managed by Comp-Y and lot of local customization was carried out. </a:t>
                      </a:r>
                      <a:r>
                        <a:rPr lang="en-IN" sz="1900" b="1" i="0" u="none" strike="noStrike" dirty="0" smtClean="0">
                          <a:solidFill>
                            <a:srgbClr val="000000"/>
                          </a:solidFill>
                          <a:latin typeface="Calibri"/>
                        </a:rPr>
                        <a:t>Pro-3 </a:t>
                      </a:r>
                      <a:r>
                        <a:rPr lang="en-IN" sz="1900" b="1" i="0" u="none" strike="noStrike" dirty="0">
                          <a:solidFill>
                            <a:srgbClr val="000000"/>
                          </a:solidFill>
                          <a:latin typeface="Calibri"/>
                        </a:rPr>
                        <a:t>gone through lot of changes over the period of time. Pro-3 upgrading is possible but for server upgrading as the physical separation of server to handle reporting and regular tasks are considered. All the three products are to be migrated to Cache 2012.1 now as all are on the same platform.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850" b="1" i="0" u="none" strike="noStrike" dirty="0">
                          <a:solidFill>
                            <a:srgbClr val="000000"/>
                          </a:solidFill>
                          <a:latin typeface="Calibri"/>
                        </a:rPr>
                        <a:t>Until 2011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a:lnSpc>
                <a:spcPct val="90000"/>
              </a:lnSpc>
              <a:spcBef>
                <a:spcPct val="0"/>
              </a:spcBef>
            </a:pPr>
            <a:r>
              <a:rPr lang="en-IN" sz="3600" b="1" dirty="0" smtClean="0">
                <a:solidFill>
                  <a:schemeClr val="tx2"/>
                </a:solidFill>
              </a:rPr>
              <a:t>Possible Reasons behind Issues:</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Flowchart: Punched Tape 5"/>
          <p:cNvSpPr/>
          <p:nvPr/>
        </p:nvSpPr>
        <p:spPr>
          <a:xfrm>
            <a:off x="5257800" y="1371600"/>
            <a:ext cx="3429000" cy="2209800"/>
          </a:xfrm>
          <a:prstGeom prst="flowChartPunchedTape">
            <a:avLst/>
          </a:prstGeom>
          <a:ln w="38100"/>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800" b="1" dirty="0" smtClean="0">
                <a:latin typeface="Calibri" pitchFamily="34" charset="0"/>
                <a:ea typeface="Segoe UI" pitchFamily="34" charset="0"/>
                <a:cs typeface="Segoe UI" pitchFamily="34" charset="0"/>
              </a:rPr>
              <a:t>current operational versions of all the products are very old</a:t>
            </a:r>
            <a:endParaRPr lang="en-IN" sz="2800" b="1" dirty="0">
              <a:latin typeface="Calibri" pitchFamily="34" charset="0"/>
            </a:endParaRPr>
          </a:p>
        </p:txBody>
      </p:sp>
      <p:sp>
        <p:nvSpPr>
          <p:cNvPr id="10" name="Flowchart: Terminator 9"/>
          <p:cNvSpPr/>
          <p:nvPr/>
        </p:nvSpPr>
        <p:spPr>
          <a:xfrm>
            <a:off x="381000" y="1447800"/>
            <a:ext cx="3810000" cy="2057400"/>
          </a:xfrm>
          <a:prstGeom prst="flowChartTerminator">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IN" sz="2400" b="1" dirty="0" smtClean="0">
                <a:latin typeface="Calibri" pitchFamily="34" charset="0"/>
              </a:rPr>
              <a:t>possibility of lack of proper communication between IT department users and other department users</a:t>
            </a:r>
            <a:endParaRPr lang="en-IN" sz="2400" dirty="0"/>
          </a:p>
        </p:txBody>
      </p:sp>
      <p:sp>
        <p:nvSpPr>
          <p:cNvPr id="12" name="Double Brace 11"/>
          <p:cNvSpPr/>
          <p:nvPr/>
        </p:nvSpPr>
        <p:spPr>
          <a:xfrm>
            <a:off x="2057400" y="4191000"/>
            <a:ext cx="4876800" cy="1828800"/>
          </a:xfrm>
          <a:prstGeom prst="bracePair">
            <a:avLst/>
          </a:prstGeom>
          <a:solidFill>
            <a:schemeClr val="accent1">
              <a:lumMod val="40000"/>
              <a:lumOff val="60000"/>
            </a:schemeClr>
          </a:solidFill>
          <a:ln w="57150">
            <a:miter lim="800000"/>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r>
              <a:rPr lang="en-IN" sz="2800" b="1" dirty="0" smtClean="0">
                <a:solidFill>
                  <a:schemeClr val="tx2"/>
                </a:solidFill>
                <a:latin typeface="Calibri" pitchFamily="34" charset="0"/>
              </a:rPr>
              <a:t>high chances of technical and functional issues related with Integration of all 3 products</a:t>
            </a:r>
            <a:endParaRPr lang="en-IN" sz="2800" b="1" dirty="0">
              <a:solidFill>
                <a:schemeClr val="tx2"/>
              </a:solidFill>
              <a:latin typeface="Calibri"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Flowchart: Terminator 4"/>
          <p:cNvSpPr/>
          <p:nvPr/>
        </p:nvSpPr>
        <p:spPr>
          <a:xfrm>
            <a:off x="381000" y="1447800"/>
            <a:ext cx="3810000" cy="2057400"/>
          </a:xfrm>
          <a:prstGeom prst="flowChartTerminator">
            <a:avLst/>
          </a:prstGeom>
          <a:ln/>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400" b="1" dirty="0" smtClean="0">
                <a:solidFill>
                  <a:schemeClr val="tx2"/>
                </a:solidFill>
                <a:latin typeface="Calibri" pitchFamily="34" charset="0"/>
              </a:rPr>
              <a:t>100+ customizations done locally at the time of implementation without proper documentation</a:t>
            </a:r>
            <a:endParaRPr lang="en-IN" sz="2400" dirty="0">
              <a:solidFill>
                <a:schemeClr val="tx2"/>
              </a:solidFill>
            </a:endParaRPr>
          </a:p>
        </p:txBody>
      </p:sp>
      <p:sp>
        <p:nvSpPr>
          <p:cNvPr id="6" name="Flowchart: Punched Tape 5"/>
          <p:cNvSpPr/>
          <p:nvPr/>
        </p:nvSpPr>
        <p:spPr>
          <a:xfrm>
            <a:off x="4953000" y="1295400"/>
            <a:ext cx="3733800" cy="2286000"/>
          </a:xfrm>
          <a:prstGeom prst="flowChartPunchedTape">
            <a:avLst/>
          </a:prstGeom>
          <a:ln/>
          <a:effectLst>
            <a:glow rad="139700">
              <a:schemeClr val="accent5">
                <a:satMod val="175000"/>
                <a:alpha val="40000"/>
              </a:schemeClr>
            </a:glow>
            <a:innerShdw blurRad="63500" dist="50800" dir="81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IN" sz="2400" b="1" dirty="0" smtClean="0">
                <a:latin typeface="Calibri" pitchFamily="34" charset="0"/>
                <a:ea typeface="Segoe UI" pitchFamily="34" charset="0"/>
                <a:cs typeface="Segoe UI" pitchFamily="34" charset="0"/>
              </a:rPr>
              <a:t>Other customizations done with progression of time without proper documentation</a:t>
            </a:r>
            <a:endParaRPr lang="en-IN" sz="2400" b="1" dirty="0">
              <a:latin typeface="Calibri" pitchFamily="34" charset="0"/>
            </a:endParaRPr>
          </a:p>
        </p:txBody>
      </p:sp>
      <p:sp>
        <p:nvSpPr>
          <p:cNvPr id="7" name="Double Brace 6"/>
          <p:cNvSpPr/>
          <p:nvPr/>
        </p:nvSpPr>
        <p:spPr>
          <a:xfrm>
            <a:off x="2057400" y="4191000"/>
            <a:ext cx="4876800" cy="1981200"/>
          </a:xfrm>
          <a:prstGeom prst="bracePair">
            <a:avLst/>
          </a:prstGeom>
          <a:solidFill>
            <a:srgbClr val="00B0F0"/>
          </a:solidFill>
          <a:ln w="57150">
            <a:solidFill>
              <a:srgbClr val="002060"/>
            </a:solidFill>
          </a:ln>
          <a:effectLst>
            <a:glow rad="101600">
              <a:schemeClr val="accent2">
                <a:satMod val="175000"/>
                <a:alpha val="40000"/>
              </a:schemeClr>
            </a:glow>
            <a:outerShdw blurRad="39999" dist="23000" dir="5400000" algn="bl" rotWithShape="0">
              <a:srgbClr val="000000">
                <a:alpha val="40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r>
              <a:rPr lang="en-IN" sz="2800" b="1" dirty="0" smtClean="0">
                <a:solidFill>
                  <a:schemeClr val="tx2"/>
                </a:solidFill>
                <a:latin typeface="Calibri" pitchFamily="34" charset="0"/>
              </a:rPr>
              <a:t>up gradation of IT infrastructure/Hardware not in accordance with the scaling up of hospital</a:t>
            </a:r>
            <a:endParaRPr lang="en-IN" sz="2800" b="1" dirty="0">
              <a:solidFill>
                <a:schemeClr val="tx2"/>
              </a:solidFill>
              <a:latin typeface="Calibri"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a:lnSpc>
                <a:spcPct val="90000"/>
              </a:lnSpc>
              <a:spcBef>
                <a:spcPct val="0"/>
              </a:spcBef>
            </a:pPr>
            <a:r>
              <a:rPr lang="en-IN" sz="3600" b="1" dirty="0" smtClean="0">
                <a:solidFill>
                  <a:schemeClr val="tx2"/>
                </a:solidFill>
              </a:rPr>
              <a:t>Possible Constraints:</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Flowchart: Connector 5"/>
          <p:cNvSpPr/>
          <p:nvPr/>
        </p:nvSpPr>
        <p:spPr>
          <a:xfrm>
            <a:off x="457200" y="1143000"/>
            <a:ext cx="3124200" cy="2971800"/>
          </a:xfrm>
          <a:prstGeom prst="flowChartConnector">
            <a:avLst/>
          </a:prstGeom>
          <a:ln w="38100"/>
          <a:effectLst>
            <a:glow rad="1016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latin typeface="Segoe UI" pitchFamily="34" charset="0"/>
                <a:ea typeface="Segoe UI" pitchFamily="34" charset="0"/>
                <a:cs typeface="Segoe UI" pitchFamily="34" charset="0"/>
              </a:rPr>
              <a:t>Time taking decision making process at top management level</a:t>
            </a:r>
            <a:endParaRPr lang="en-IN" sz="2400" b="1" dirty="0">
              <a:latin typeface="Segoe UI" pitchFamily="34" charset="0"/>
              <a:ea typeface="Segoe UI" pitchFamily="34" charset="0"/>
              <a:cs typeface="Segoe UI" pitchFamily="34" charset="0"/>
            </a:endParaRPr>
          </a:p>
        </p:txBody>
      </p:sp>
      <p:sp>
        <p:nvSpPr>
          <p:cNvPr id="7" name="Flowchart: Connector 6"/>
          <p:cNvSpPr/>
          <p:nvPr/>
        </p:nvSpPr>
        <p:spPr>
          <a:xfrm>
            <a:off x="5410200" y="1066800"/>
            <a:ext cx="3124200" cy="2971800"/>
          </a:xfrm>
          <a:prstGeom prst="flowChartConnector">
            <a:avLst/>
          </a:prstGeom>
          <a:ln w="38100"/>
          <a:effectLst>
            <a:glow rad="101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smtClean="0">
                <a:latin typeface="Segoe UI" pitchFamily="34" charset="0"/>
                <a:ea typeface="Segoe UI" pitchFamily="34" charset="0"/>
                <a:cs typeface="Segoe UI" pitchFamily="34" charset="0"/>
              </a:rPr>
              <a:t>High Commercial Involvements</a:t>
            </a:r>
            <a:endParaRPr lang="en-IN" sz="2400" b="1" dirty="0">
              <a:latin typeface="Segoe UI" pitchFamily="34" charset="0"/>
              <a:ea typeface="Segoe UI" pitchFamily="34" charset="0"/>
              <a:cs typeface="Segoe UI" pitchFamily="34" charset="0"/>
            </a:endParaRPr>
          </a:p>
        </p:txBody>
      </p:sp>
      <p:sp>
        <p:nvSpPr>
          <p:cNvPr id="8" name="Flowchart: Connector 7"/>
          <p:cNvSpPr/>
          <p:nvPr/>
        </p:nvSpPr>
        <p:spPr>
          <a:xfrm>
            <a:off x="3048000" y="3657600"/>
            <a:ext cx="3124200" cy="2971800"/>
          </a:xfrm>
          <a:prstGeom prst="flowChartConnector">
            <a:avLst/>
          </a:prstGeom>
          <a:ln w="38100"/>
          <a:effectLst>
            <a:glow rad="1016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latin typeface="Segoe UI" pitchFamily="34" charset="0"/>
                <a:ea typeface="Segoe UI" pitchFamily="34" charset="0"/>
                <a:cs typeface="Segoe UI" pitchFamily="34" charset="0"/>
              </a:rPr>
              <a:t>Very big organization with 1500+ employees</a:t>
            </a:r>
            <a:endParaRPr lang="en-IN" sz="2400" b="1" dirty="0">
              <a:latin typeface="Segoe UI" pitchFamily="34" charset="0"/>
              <a:ea typeface="Segoe UI" pitchFamily="34" charset="0"/>
              <a:cs typeface="Segoe UI"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a:lnSpc>
                <a:spcPct val="90000"/>
              </a:lnSpc>
              <a:spcBef>
                <a:spcPct val="0"/>
              </a:spcBef>
            </a:pPr>
            <a:r>
              <a:rPr lang="en-IN" sz="3600" b="1" dirty="0" smtClean="0">
                <a:solidFill>
                  <a:schemeClr val="tx2"/>
                </a:solidFill>
              </a:rPr>
              <a:t>Limitations of the Study:</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Flowchart: Decision 4"/>
          <p:cNvSpPr/>
          <p:nvPr/>
        </p:nvSpPr>
        <p:spPr>
          <a:xfrm>
            <a:off x="533400" y="914400"/>
            <a:ext cx="4648200" cy="3124200"/>
          </a:xfrm>
          <a:prstGeom prst="flowChartDecision">
            <a:avLst/>
          </a:prstGeom>
          <a:ln/>
          <a:scene3d>
            <a:camera prst="orthographicFront"/>
            <a:lightRig rig="threePt" dir="t"/>
          </a:scene3d>
          <a:sp3d>
            <a:bevelT prst="relaxedInset"/>
          </a:sp3d>
        </p:spPr>
        <p:style>
          <a:lnRef idx="3">
            <a:schemeClr val="lt1"/>
          </a:lnRef>
          <a:fillRef idx="1">
            <a:schemeClr val="accent2"/>
          </a:fillRef>
          <a:effectRef idx="1">
            <a:schemeClr val="accent2"/>
          </a:effectRef>
          <a:fontRef idx="minor">
            <a:schemeClr val="lt1"/>
          </a:fontRef>
        </p:style>
        <p:txBody>
          <a:bodyPr rtlCol="0" anchor="ctr"/>
          <a:lstStyle/>
          <a:p>
            <a:pPr algn="ctr"/>
            <a:r>
              <a:rPr lang="en-IN" sz="2400" b="1" dirty="0" smtClean="0">
                <a:solidFill>
                  <a:schemeClr val="tx2"/>
                </a:solidFill>
              </a:rPr>
              <a:t>could not get access of trial version of latest Pro-1 i.e. version 2012</a:t>
            </a:r>
            <a:endParaRPr lang="en-IN" sz="2400" b="1" dirty="0">
              <a:solidFill>
                <a:schemeClr val="tx2"/>
              </a:solidFill>
            </a:endParaRPr>
          </a:p>
        </p:txBody>
      </p:sp>
      <p:sp>
        <p:nvSpPr>
          <p:cNvPr id="6" name="Flowchart: Decision 5"/>
          <p:cNvSpPr/>
          <p:nvPr/>
        </p:nvSpPr>
        <p:spPr>
          <a:xfrm>
            <a:off x="3429000" y="2590800"/>
            <a:ext cx="5410200" cy="3962400"/>
          </a:xfrm>
          <a:prstGeom prst="flowChartDecision">
            <a:avLst/>
          </a:prstGeom>
          <a:ln/>
          <a:scene3d>
            <a:camera prst="orthographicFront"/>
            <a:lightRig rig="threePt" dir="t"/>
          </a:scene3d>
          <a:sp3d>
            <a:bevelT prst="relaxedInset"/>
          </a:sp3d>
        </p:spPr>
        <p:style>
          <a:lnRef idx="3">
            <a:schemeClr val="lt1"/>
          </a:lnRef>
          <a:fillRef idx="1">
            <a:schemeClr val="accent2"/>
          </a:fillRef>
          <a:effectRef idx="1">
            <a:schemeClr val="accent2"/>
          </a:effectRef>
          <a:fontRef idx="minor">
            <a:schemeClr val="lt1"/>
          </a:fontRef>
        </p:style>
        <p:txBody>
          <a:bodyPr rtlCol="0" anchor="ctr"/>
          <a:lstStyle/>
          <a:p>
            <a:pPr algn="ctr"/>
            <a:r>
              <a:rPr lang="en-IN" sz="2400" b="1" dirty="0" smtClean="0">
                <a:solidFill>
                  <a:schemeClr val="tx2"/>
                </a:solidFill>
              </a:rPr>
              <a:t>Analysis of key stake holders &amp; impact of them in decisions of replacing the system could not be done</a:t>
            </a:r>
            <a:endParaRPr lang="en-IN" sz="2400" b="1" dirty="0">
              <a:solidFill>
                <a:schemeClr val="tx2"/>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noAutofit/>
          </a:bodyPr>
          <a:lstStyle/>
          <a:p>
            <a:r>
              <a:rPr lang="en-IN" sz="3600" b="1" dirty="0" smtClean="0">
                <a:solidFill>
                  <a:schemeClr val="tx2"/>
                </a:solidFill>
              </a:rPr>
              <a:t>Introduction to Internship Organization</a:t>
            </a:r>
            <a:endParaRPr lang="en-IN" sz="3600" dirty="0">
              <a:solidFill>
                <a:schemeClr val="tx2"/>
              </a:solidFill>
            </a:endParaRPr>
          </a:p>
        </p:txBody>
      </p:sp>
      <p:pic>
        <p:nvPicPr>
          <p:cNvPr id="4" name="Picture 3" descr="http://www.invest2care.com/images/Life2Care.png"/>
          <p:cNvPicPr/>
          <p:nvPr/>
        </p:nvPicPr>
        <p:blipFill>
          <a:blip r:embed="rId2" cstate="print">
            <a:lum bright="-20000" contrast="20000"/>
          </a:blip>
          <a:srcRect/>
          <a:stretch>
            <a:fillRect/>
          </a:stretch>
        </p:blipFill>
        <p:spPr bwMode="auto">
          <a:xfrm>
            <a:off x="6858000" y="1447800"/>
            <a:ext cx="1600200" cy="1447800"/>
          </a:xfrm>
          <a:prstGeom prst="rect">
            <a:avLst/>
          </a:prstGeom>
          <a:ln w="88900" cap="sq" cmpd="thickThin">
            <a:solidFill>
              <a:schemeClr val="accent2">
                <a:lumMod val="50000"/>
              </a:schemeClr>
            </a:solidFill>
            <a:prstDash val="solid"/>
            <a:miter lim="800000"/>
          </a:ln>
          <a:effectLst>
            <a:innerShdw blurRad="76200">
              <a:srgbClr val="000000"/>
            </a:innerShdw>
          </a:effectLst>
        </p:spPr>
      </p:pic>
      <p:sp>
        <p:nvSpPr>
          <p:cNvPr id="5" name="Rectangle 4"/>
          <p:cNvSpPr/>
          <p:nvPr/>
        </p:nvSpPr>
        <p:spPr>
          <a:xfrm>
            <a:off x="609600" y="1828800"/>
            <a:ext cx="5486400" cy="10668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IN" sz="2800" b="1" dirty="0" smtClean="0">
              <a:solidFill>
                <a:schemeClr val="bg1"/>
              </a:solidFill>
              <a:effectLst>
                <a:outerShdw blurRad="38100" dist="38100" dir="2700000" algn="tl">
                  <a:srgbClr val="000000">
                    <a:alpha val="43137"/>
                  </a:srgbClr>
                </a:outerShdw>
              </a:effectLst>
            </a:endParaRPr>
          </a:p>
          <a:p>
            <a:pPr>
              <a:buNone/>
            </a:pPr>
            <a:r>
              <a:rPr lang="en-IN" sz="2800" b="1" dirty="0" smtClean="0">
                <a:solidFill>
                  <a:schemeClr val="bg1"/>
                </a:solidFill>
                <a:effectLst>
                  <a:outerShdw blurRad="38100" dist="38100" dir="2700000" algn="tl">
                    <a:srgbClr val="000000">
                      <a:alpha val="43137"/>
                    </a:srgbClr>
                  </a:outerShdw>
                </a:effectLst>
              </a:rPr>
              <a:t>Invest2Care Technologies</a:t>
            </a:r>
          </a:p>
          <a:p>
            <a:pPr>
              <a:buNone/>
            </a:pPr>
            <a:r>
              <a:rPr lang="en-IN" sz="2800" b="1" dirty="0" smtClean="0">
                <a:solidFill>
                  <a:schemeClr val="bg1"/>
                </a:solidFill>
                <a:effectLst>
                  <a:outerShdw blurRad="38100" dist="38100" dir="2700000" algn="tl">
                    <a:srgbClr val="000000">
                      <a:alpha val="43137"/>
                    </a:srgbClr>
                  </a:outerShdw>
                </a:effectLst>
              </a:rPr>
              <a:t>Private Limited, Chennai (I2C)</a:t>
            </a:r>
          </a:p>
          <a:p>
            <a:pPr algn="ctr"/>
            <a:endParaRPr lang="en-IN" sz="28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609600" y="4038600"/>
            <a:ext cx="2057400" cy="10895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90000"/>
              </a:lnSpc>
            </a:pPr>
            <a:r>
              <a:rPr lang="en-US" sz="2400" b="1" i="1" dirty="0" smtClean="0">
                <a:solidFill>
                  <a:schemeClr val="tx2"/>
                </a:solidFill>
              </a:rPr>
              <a:t>Management Consulting Services</a:t>
            </a:r>
            <a:endParaRPr lang="en-IN" sz="2400" b="1" i="1" dirty="0">
              <a:solidFill>
                <a:schemeClr val="tx2"/>
              </a:solidFill>
            </a:endParaRPr>
          </a:p>
        </p:txBody>
      </p:sp>
      <p:sp>
        <p:nvSpPr>
          <p:cNvPr id="7" name="TextBox 6"/>
          <p:cNvSpPr txBox="1"/>
          <p:nvPr/>
        </p:nvSpPr>
        <p:spPr>
          <a:xfrm>
            <a:off x="3733800" y="4495800"/>
            <a:ext cx="1600200" cy="4247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90000"/>
              </a:lnSpc>
            </a:pPr>
            <a:r>
              <a:rPr lang="en-US" sz="2400" b="1" i="1" dirty="0" smtClean="0">
                <a:solidFill>
                  <a:schemeClr val="tx2"/>
                </a:solidFill>
              </a:rPr>
              <a:t>Life2Care</a:t>
            </a:r>
            <a:endParaRPr lang="en-IN" sz="2400" b="1" i="1" dirty="0">
              <a:solidFill>
                <a:schemeClr val="tx2"/>
              </a:solidFill>
            </a:endParaRPr>
          </a:p>
        </p:txBody>
      </p:sp>
      <p:sp>
        <p:nvSpPr>
          <p:cNvPr id="8" name="TextBox 7"/>
          <p:cNvSpPr txBox="1"/>
          <p:nvPr/>
        </p:nvSpPr>
        <p:spPr>
          <a:xfrm>
            <a:off x="6629400" y="4267200"/>
            <a:ext cx="2057400" cy="4247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90000"/>
              </a:lnSpc>
            </a:pPr>
            <a:r>
              <a:rPr lang="en-US" sz="2400" b="1" i="1" dirty="0" smtClean="0">
                <a:solidFill>
                  <a:schemeClr val="tx2"/>
                </a:solidFill>
              </a:rPr>
              <a:t>Patient2Care</a:t>
            </a:r>
            <a:endParaRPr lang="en-IN" sz="2400" b="1" i="1" dirty="0">
              <a:solidFill>
                <a:schemeClr val="tx2"/>
              </a:solidFill>
            </a:endParaRPr>
          </a:p>
        </p:txBody>
      </p:sp>
      <p:sp>
        <p:nvSpPr>
          <p:cNvPr id="9" name="TextBox 8"/>
          <p:cNvSpPr txBox="1"/>
          <p:nvPr/>
        </p:nvSpPr>
        <p:spPr>
          <a:xfrm>
            <a:off x="2971800" y="5715000"/>
            <a:ext cx="1752600" cy="4247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90000"/>
              </a:lnSpc>
            </a:pPr>
            <a:r>
              <a:rPr lang="en-US" sz="2400" b="1" i="1" dirty="0" smtClean="0">
                <a:solidFill>
                  <a:schemeClr val="tx2"/>
                </a:solidFill>
              </a:rPr>
              <a:t>Data2Care</a:t>
            </a:r>
            <a:endParaRPr lang="en-IN" sz="2400" b="1" i="1" dirty="0">
              <a:solidFill>
                <a:schemeClr val="tx2"/>
              </a:solidFill>
            </a:endParaRPr>
          </a:p>
        </p:txBody>
      </p:sp>
      <p:sp>
        <p:nvSpPr>
          <p:cNvPr id="10" name="TextBox 9"/>
          <p:cNvSpPr txBox="1"/>
          <p:nvPr/>
        </p:nvSpPr>
        <p:spPr>
          <a:xfrm>
            <a:off x="5562600" y="5486400"/>
            <a:ext cx="1828800" cy="4247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90000"/>
              </a:lnSpc>
            </a:pPr>
            <a:r>
              <a:rPr lang="en-US" sz="2400" b="1" i="1" dirty="0" smtClean="0">
                <a:solidFill>
                  <a:schemeClr val="tx2"/>
                </a:solidFill>
              </a:rPr>
              <a:t>Learn2Care</a:t>
            </a:r>
            <a:endParaRPr lang="en-IN" sz="2400" b="1" i="1" dirty="0">
              <a:solidFill>
                <a:schemeClr val="tx2"/>
              </a:solidFill>
            </a:endParaRPr>
          </a:p>
        </p:txBody>
      </p:sp>
      <p:cxnSp>
        <p:nvCxnSpPr>
          <p:cNvPr id="12" name="Straight Arrow Connector 11"/>
          <p:cNvCxnSpPr/>
          <p:nvPr/>
        </p:nvCxnSpPr>
        <p:spPr>
          <a:xfrm>
            <a:off x="1524000" y="2895600"/>
            <a:ext cx="0" cy="1143000"/>
          </a:xfrm>
          <a:prstGeom prst="straightConnector1">
            <a:avLst/>
          </a:prstGeom>
          <a:ln w="38100">
            <a:solidFill>
              <a:schemeClr val="accent1">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1200" y="2895600"/>
            <a:ext cx="1143000" cy="1371600"/>
          </a:xfrm>
          <a:prstGeom prst="straightConnector1">
            <a:avLst/>
          </a:prstGeom>
          <a:ln w="38100">
            <a:solidFill>
              <a:schemeClr val="accent1">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81600" y="2895600"/>
            <a:ext cx="1066800" cy="2590800"/>
          </a:xfrm>
          <a:prstGeom prst="straightConnector1">
            <a:avLst/>
          </a:prstGeom>
          <a:ln w="38100">
            <a:solidFill>
              <a:schemeClr val="accent1">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00400" y="2895600"/>
            <a:ext cx="0" cy="2819400"/>
          </a:xfrm>
          <a:prstGeom prst="straightConnector1">
            <a:avLst/>
          </a:prstGeom>
          <a:ln w="38100">
            <a:solidFill>
              <a:schemeClr val="accent1">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91000" y="2895600"/>
            <a:ext cx="0" cy="1600200"/>
          </a:xfrm>
          <a:prstGeom prst="straightConnector1">
            <a:avLst/>
          </a:prstGeom>
          <a:ln w="38100">
            <a:solidFill>
              <a:schemeClr val="accent1">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in)">
                                      <p:cBhvr>
                                        <p:cTn id="17" dur="1000"/>
                                        <p:tgtEl>
                                          <p:spTgt spid="12"/>
                                        </p:tgtEl>
                                      </p:cBhvr>
                                    </p:animEffect>
                                  </p:childTnLst>
                                </p:cTn>
                              </p:par>
                              <p:par>
                                <p:cTn id="18" presetID="8"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amond(in)">
                                      <p:cBhvr>
                                        <p:cTn id="20" dur="1000"/>
                                        <p:tgtEl>
                                          <p:spTgt spid="15"/>
                                        </p:tgtEl>
                                      </p:cBhvr>
                                    </p:animEffect>
                                  </p:childTnLst>
                                </p:cTn>
                              </p:par>
                              <p:par>
                                <p:cTn id="21" presetID="8"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amond(in)">
                                      <p:cBhvr>
                                        <p:cTn id="23" dur="1000"/>
                                        <p:tgtEl>
                                          <p:spTgt spid="16"/>
                                        </p:tgtEl>
                                      </p:cBhvr>
                                    </p:animEffect>
                                  </p:childTnLst>
                                </p:cTn>
                              </p:par>
                              <p:par>
                                <p:cTn id="24" presetID="8"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amond(in)">
                                      <p:cBhvr>
                                        <p:cTn id="26" dur="1000"/>
                                        <p:tgtEl>
                                          <p:spTgt spid="14"/>
                                        </p:tgtEl>
                                      </p:cBhvr>
                                    </p:animEffect>
                                  </p:childTnLst>
                                </p:cTn>
                              </p:par>
                              <p:par>
                                <p:cTn id="27" presetID="8"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amond(in)">
                                      <p:cBhvr>
                                        <p:cTn id="29" dur="1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ox(in)">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ox(in)">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heckerboard(across)">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heckerboard(across)">
                                      <p:cBhvr>
                                        <p:cTn id="5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077199" cy="5334000"/>
          </a:xfrm>
        </p:spPr>
        <p:txBody>
          <a:bodyPr>
            <a:normAutofit lnSpcReduction="10000"/>
          </a:bodyPr>
          <a:lstStyle/>
          <a:p>
            <a:pPr>
              <a:lnSpc>
                <a:spcPct val="150000"/>
              </a:lnSpc>
            </a:pPr>
            <a:r>
              <a:rPr lang="en-US" b="1" dirty="0" smtClean="0">
                <a:solidFill>
                  <a:schemeClr val="tx2"/>
                </a:solidFill>
              </a:rPr>
              <a:t>Very strong need of reformation of IT infrastructure in both terms, i.e. software as well as hardware.</a:t>
            </a:r>
          </a:p>
          <a:p>
            <a:pPr>
              <a:lnSpc>
                <a:spcPct val="150000"/>
              </a:lnSpc>
            </a:pPr>
            <a:r>
              <a:rPr lang="en-US" b="1" dirty="0" smtClean="0">
                <a:solidFill>
                  <a:schemeClr val="tx2"/>
                </a:solidFill>
              </a:rPr>
              <a:t>Technical advancement is lacking.</a:t>
            </a:r>
          </a:p>
          <a:p>
            <a:pPr>
              <a:lnSpc>
                <a:spcPct val="150000"/>
              </a:lnSpc>
            </a:pPr>
            <a:r>
              <a:rPr lang="en-US" b="1" dirty="0" smtClean="0">
                <a:solidFill>
                  <a:schemeClr val="tx2"/>
                </a:solidFill>
              </a:rPr>
              <a:t>Inter-departmental communication gap is distinct.</a:t>
            </a:r>
          </a:p>
          <a:p>
            <a:pPr>
              <a:lnSpc>
                <a:spcPct val="150000"/>
              </a:lnSpc>
            </a:pPr>
            <a:r>
              <a:rPr lang="en-US" b="1" dirty="0" smtClean="0">
                <a:solidFill>
                  <a:schemeClr val="tx2"/>
                </a:solidFill>
              </a:rPr>
              <a:t>Lack of proper documentation of changes happened in past.</a:t>
            </a:r>
          </a:p>
          <a:p>
            <a:pPr>
              <a:lnSpc>
                <a:spcPct val="150000"/>
              </a:lnSpc>
            </a:pPr>
            <a:r>
              <a:rPr lang="en-US" b="1" dirty="0" smtClean="0">
                <a:solidFill>
                  <a:schemeClr val="tx2"/>
                </a:solidFill>
              </a:rPr>
              <a:t>Dissatisfaction among users regarding issues related with applications</a:t>
            </a:r>
            <a:endParaRPr lang="en-IN" b="1" dirty="0">
              <a:solidFill>
                <a:schemeClr val="tx2"/>
              </a:solidFill>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Conclusion:</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Recommendations:</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Oval 5"/>
          <p:cNvSpPr/>
          <p:nvPr/>
        </p:nvSpPr>
        <p:spPr>
          <a:xfrm>
            <a:off x="381000" y="1295400"/>
            <a:ext cx="4419600" cy="1371600"/>
          </a:xfrm>
          <a:prstGeom prst="ellipse">
            <a:avLst/>
          </a:prstGeom>
          <a:ln w="38100">
            <a:solidFill>
              <a:srgbClr val="C00000"/>
            </a:solidFill>
          </a:ln>
          <a:effectLst>
            <a:glow rad="1016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smtClean="0">
                <a:solidFill>
                  <a:schemeClr val="tx2"/>
                </a:solidFill>
                <a:latin typeface="Segoe UI" pitchFamily="34" charset="0"/>
                <a:ea typeface="Segoe UI" pitchFamily="34" charset="0"/>
                <a:cs typeface="Segoe UI" pitchFamily="34" charset="0"/>
              </a:rPr>
              <a:t>Filling up the inter-departmental communication gap</a:t>
            </a:r>
            <a:endParaRPr lang="en-IN" sz="2400" dirty="0">
              <a:solidFill>
                <a:schemeClr val="tx2"/>
              </a:solidFill>
            </a:endParaRPr>
          </a:p>
        </p:txBody>
      </p:sp>
      <p:sp>
        <p:nvSpPr>
          <p:cNvPr id="7" name="Oval 6"/>
          <p:cNvSpPr/>
          <p:nvPr/>
        </p:nvSpPr>
        <p:spPr>
          <a:xfrm>
            <a:off x="3733800" y="2667000"/>
            <a:ext cx="5105400" cy="1371600"/>
          </a:xfrm>
          <a:prstGeom prst="ellipse">
            <a:avLst/>
          </a:prstGeom>
          <a:ln w="38100"/>
          <a:effectLst>
            <a:glow rad="1016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400" b="1" dirty="0" smtClean="0">
                <a:solidFill>
                  <a:schemeClr val="tx2"/>
                </a:solidFill>
              </a:rPr>
              <a:t>Tackling the license issues and the hardware infrastructure</a:t>
            </a:r>
            <a:endParaRPr lang="en-IN" sz="2400" b="1" dirty="0">
              <a:solidFill>
                <a:schemeClr val="tx2"/>
              </a:solidFill>
            </a:endParaRPr>
          </a:p>
        </p:txBody>
      </p:sp>
      <p:sp>
        <p:nvSpPr>
          <p:cNvPr id="9" name="Oval 8"/>
          <p:cNvSpPr/>
          <p:nvPr/>
        </p:nvSpPr>
        <p:spPr>
          <a:xfrm>
            <a:off x="304800" y="3962400"/>
            <a:ext cx="4419600" cy="1219200"/>
          </a:xfrm>
          <a:prstGeom prst="ellipse">
            <a:avLst/>
          </a:prstGeom>
          <a:ln w="38100"/>
          <a:effectLst>
            <a:glow rad="101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2400" b="1" dirty="0" smtClean="0">
                <a:solidFill>
                  <a:schemeClr val="tx2"/>
                </a:solidFill>
              </a:rPr>
              <a:t>Up gradation of the existing applications</a:t>
            </a:r>
            <a:endParaRPr lang="en-IN" sz="2400" b="1" dirty="0">
              <a:solidFill>
                <a:schemeClr val="tx2"/>
              </a:solidFill>
            </a:endParaRPr>
          </a:p>
        </p:txBody>
      </p:sp>
      <p:sp>
        <p:nvSpPr>
          <p:cNvPr id="10" name="Oval 9"/>
          <p:cNvSpPr/>
          <p:nvPr/>
        </p:nvSpPr>
        <p:spPr>
          <a:xfrm>
            <a:off x="4191000" y="4953000"/>
            <a:ext cx="4419600" cy="1219200"/>
          </a:xfrm>
          <a:prstGeom prst="ellipse">
            <a:avLst/>
          </a:prstGeom>
          <a:ln w="38100"/>
          <a:effectLst>
            <a:glow rad="101600">
              <a:schemeClr val="accent1">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IN" sz="2400" b="1" dirty="0" smtClean="0">
                <a:solidFill>
                  <a:schemeClr val="tx2"/>
                </a:solidFill>
              </a:rPr>
              <a:t>Introduce a totally new product</a:t>
            </a:r>
            <a:endParaRPr lang="en-IN" sz="2400" b="1" dirty="0">
              <a:solidFill>
                <a:schemeClr val="tx2"/>
              </a:solidFill>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848599" cy="4876800"/>
          </a:xfrm>
        </p:spPr>
        <p:txBody>
          <a:bodyPr>
            <a:normAutofit/>
          </a:bodyPr>
          <a:lstStyle/>
          <a:p>
            <a:pPr marL="0" indent="0" algn="ctr">
              <a:buNone/>
            </a:pPr>
            <a:r>
              <a:rPr lang="en-US" sz="4000" b="1" dirty="0" smtClean="0">
                <a:solidFill>
                  <a:schemeClr val="tx2"/>
                </a:solidFill>
                <a:latin typeface="Comic Sans MS" pitchFamily="66" charset="0"/>
              </a:rPr>
              <a:t>Case Study</a:t>
            </a:r>
          </a:p>
          <a:p>
            <a:pPr marL="0" indent="0" algn="ctr">
              <a:buNone/>
            </a:pPr>
            <a:endParaRPr lang="en-IN" sz="2800" b="1" dirty="0" smtClean="0">
              <a:solidFill>
                <a:schemeClr val="tx2"/>
              </a:solidFill>
              <a:latin typeface="Comic Sans MS" pitchFamily="66" charset="0"/>
            </a:endParaRPr>
          </a:p>
          <a:p>
            <a:pPr marL="0" indent="0" algn="ctr">
              <a:buNone/>
            </a:pPr>
            <a:r>
              <a:rPr lang="en-IN" sz="4000" b="1" dirty="0" smtClean="0">
                <a:solidFill>
                  <a:schemeClr val="tx2"/>
                </a:solidFill>
                <a:latin typeface="Comic Sans MS" pitchFamily="66" charset="0"/>
              </a:rPr>
              <a:t>“Comparison between </a:t>
            </a:r>
            <a:r>
              <a:rPr lang="en-IN" sz="4000" b="1" dirty="0" err="1" smtClean="0">
                <a:solidFill>
                  <a:schemeClr val="tx2"/>
                </a:solidFill>
                <a:latin typeface="Comic Sans MS" pitchFamily="66" charset="0"/>
              </a:rPr>
              <a:t>TrakCare’s</a:t>
            </a:r>
            <a:r>
              <a:rPr lang="en-IN" sz="4000" b="1" dirty="0" smtClean="0">
                <a:solidFill>
                  <a:schemeClr val="tx2"/>
                </a:solidFill>
                <a:latin typeface="Comic Sans MS" pitchFamily="66" charset="0"/>
              </a:rPr>
              <a:t> Version 2007 &amp; Version 2012”</a:t>
            </a:r>
          </a:p>
        </p:txBody>
      </p:sp>
    </p:spTree>
  </p:cSld>
  <p:clrMapOvr>
    <a:masterClrMapping/>
  </p:clrMapOvr>
  <p:transition spd="med">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143000"/>
            <a:ext cx="8001000" cy="5257800"/>
          </a:xfrm>
        </p:spPr>
        <p:txBody>
          <a:bodyPr/>
          <a:lstStyle/>
          <a:p>
            <a:pPr>
              <a:buNone/>
            </a:pPr>
            <a:r>
              <a:rPr lang="en-US" sz="2800" b="1" dirty="0" err="1" smtClean="0">
                <a:solidFill>
                  <a:schemeClr val="tx2"/>
                </a:solidFill>
                <a:latin typeface="Segoe UI" pitchFamily="34" charset="0"/>
                <a:ea typeface="Segoe UI" pitchFamily="34" charset="0"/>
                <a:cs typeface="Segoe UI" pitchFamily="34" charset="0"/>
              </a:rPr>
              <a:t>TrakCare</a:t>
            </a:r>
            <a:r>
              <a:rPr lang="en-US" sz="2800" b="1" dirty="0" smtClean="0">
                <a:solidFill>
                  <a:schemeClr val="tx2"/>
                </a:solidFill>
                <a:latin typeface="Segoe UI" pitchFamily="34" charset="0"/>
                <a:ea typeface="Segoe UI" pitchFamily="34" charset="0"/>
                <a:cs typeface="Segoe UI" pitchFamily="34" charset="0"/>
              </a:rPr>
              <a:t>:</a:t>
            </a:r>
            <a:r>
              <a:rPr lang="en-US" sz="2800" dirty="0" smtClean="0">
                <a:solidFill>
                  <a:schemeClr val="tx2"/>
                </a:solidFill>
                <a:latin typeface="Segoe UI" pitchFamily="34" charset="0"/>
                <a:ea typeface="Segoe UI" pitchFamily="34" charset="0"/>
                <a:cs typeface="Segoe UI" pitchFamily="34" charset="0"/>
              </a:rPr>
              <a:t>	</a:t>
            </a:r>
            <a:r>
              <a:rPr lang="en-IN" sz="2800" dirty="0" smtClean="0">
                <a:solidFill>
                  <a:schemeClr val="tx2"/>
                </a:solidFill>
                <a:latin typeface="Segoe UI" pitchFamily="34" charset="0"/>
                <a:ea typeface="Segoe UI" pitchFamily="34" charset="0"/>
                <a:cs typeface="Segoe UI" pitchFamily="34" charset="0"/>
              </a:rPr>
              <a:t>product of </a:t>
            </a:r>
            <a:r>
              <a:rPr lang="en-IN" sz="2800" dirty="0" err="1" smtClean="0">
                <a:solidFill>
                  <a:schemeClr val="tx2"/>
                </a:solidFill>
                <a:latin typeface="Segoe UI" pitchFamily="34" charset="0"/>
                <a:ea typeface="Segoe UI" pitchFamily="34" charset="0"/>
                <a:cs typeface="Segoe UI" pitchFamily="34" charset="0"/>
              </a:rPr>
              <a:t>InterSystems</a:t>
            </a:r>
            <a:r>
              <a:rPr lang="en-IN" sz="2800" dirty="0" smtClean="0">
                <a:solidFill>
                  <a:schemeClr val="tx2"/>
                </a:solidFill>
                <a:latin typeface="Segoe UI" pitchFamily="34" charset="0"/>
                <a:ea typeface="Segoe UI" pitchFamily="34" charset="0"/>
                <a:cs typeface="Segoe UI" pitchFamily="34" charset="0"/>
              </a:rPr>
              <a:t> Corporation</a:t>
            </a:r>
          </a:p>
          <a:p>
            <a:pPr>
              <a:buNone/>
            </a:pPr>
            <a:endParaRPr lang="en-IN" dirty="0" smtClean="0">
              <a:solidFill>
                <a:schemeClr val="tx2"/>
              </a:solidFill>
              <a:latin typeface="Segoe UI" pitchFamily="34" charset="0"/>
              <a:ea typeface="Segoe UI" pitchFamily="34" charset="0"/>
              <a:cs typeface="Segoe UI" pitchFamily="34" charset="0"/>
            </a:endParaRPr>
          </a:p>
          <a:p>
            <a:pPr marL="449263" indent="-449263" algn="just">
              <a:lnSpc>
                <a:spcPct val="100000"/>
              </a:lnSpc>
              <a:buFont typeface="Wingdings" pitchFamily="2" charset="2"/>
              <a:buChar char="q"/>
            </a:pPr>
            <a:r>
              <a:rPr lang="en-IN" dirty="0" smtClean="0">
                <a:solidFill>
                  <a:schemeClr val="tx2"/>
                </a:solidFill>
              </a:rPr>
              <a:t>world’s leading Internet-based healthcare information system, It enables authorized healthcare professionals to look at a complete patient record from anywhere they have access to the Web</a:t>
            </a:r>
          </a:p>
          <a:p>
            <a:pPr marL="449263" indent="-449263" algn="just">
              <a:lnSpc>
                <a:spcPct val="100000"/>
              </a:lnSpc>
              <a:buNone/>
            </a:pPr>
            <a:endParaRPr lang="en-US" dirty="0" smtClean="0">
              <a:solidFill>
                <a:schemeClr val="tx2"/>
              </a:solidFill>
              <a:latin typeface="Segoe UI" pitchFamily="34" charset="0"/>
              <a:ea typeface="Segoe UI" pitchFamily="34" charset="0"/>
              <a:cs typeface="Segoe UI" pitchFamily="34" charset="0"/>
            </a:endParaRPr>
          </a:p>
          <a:p>
            <a:pPr marL="449263" indent="-449263" algn="just">
              <a:lnSpc>
                <a:spcPct val="100000"/>
              </a:lnSpc>
              <a:buFont typeface="Wingdings" pitchFamily="2" charset="2"/>
              <a:buChar char="q"/>
            </a:pPr>
            <a:r>
              <a:rPr lang="en-IN" dirty="0" smtClean="0">
                <a:solidFill>
                  <a:schemeClr val="tx2"/>
                </a:solidFill>
              </a:rPr>
              <a:t>This system includes clinical, administrative, laboratory, and community care capabilities, unified by a single data repository. Each patient's consolidated history can be shared securely across all care settings.</a:t>
            </a:r>
          </a:p>
          <a:p>
            <a:pPr marL="449263" indent="-449263" algn="just">
              <a:lnSpc>
                <a:spcPct val="100000"/>
              </a:lnSpc>
              <a:buFont typeface="Wingdings" pitchFamily="2" charset="2"/>
              <a:buChar char="q"/>
            </a:pPr>
            <a:endParaRPr lang="en-IN" dirty="0">
              <a:solidFill>
                <a:schemeClr val="tx2"/>
              </a:solidFill>
              <a:latin typeface="Segoe UI" pitchFamily="34" charset="0"/>
              <a:ea typeface="Segoe UI" pitchFamily="34" charset="0"/>
              <a:cs typeface="Segoe UI" pitchFamily="34" charset="0"/>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Introduction:</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8000999" cy="5715000"/>
          </a:xfrm>
        </p:spPr>
        <p:txBody>
          <a:bodyPr/>
          <a:lstStyle/>
          <a:p>
            <a:pPr marL="449263" indent="-449263" algn="just">
              <a:buFont typeface="Wingdings" pitchFamily="2" charset="2"/>
              <a:buChar char="q"/>
            </a:pPr>
            <a:r>
              <a:rPr lang="en-IN" dirty="0" smtClean="0">
                <a:solidFill>
                  <a:schemeClr val="tx2"/>
                </a:solidFill>
              </a:rPr>
              <a:t>According to the results of Gartner's comprehensive evaluation of vendors of integrated enterprise EHR systems for the global market, </a:t>
            </a:r>
            <a:r>
              <a:rPr lang="en-IN" dirty="0" err="1" smtClean="0">
                <a:solidFill>
                  <a:schemeClr val="tx2"/>
                </a:solidFill>
              </a:rPr>
              <a:t>InterSystems</a:t>
            </a:r>
            <a:r>
              <a:rPr lang="en-IN" dirty="0" smtClean="0">
                <a:solidFill>
                  <a:schemeClr val="tx2"/>
                </a:solidFill>
              </a:rPr>
              <a:t>’ </a:t>
            </a:r>
            <a:r>
              <a:rPr lang="en-IN" dirty="0" err="1" smtClean="0">
                <a:solidFill>
                  <a:schemeClr val="tx2"/>
                </a:solidFill>
              </a:rPr>
              <a:t>TrakCare</a:t>
            </a:r>
            <a:r>
              <a:rPr lang="en-IN" dirty="0" smtClean="0">
                <a:solidFill>
                  <a:schemeClr val="tx2"/>
                </a:solidFill>
              </a:rPr>
              <a:t> lies in the Visionary quadrant of the Magic Quadrant.</a:t>
            </a:r>
            <a:endParaRPr lang="en-IN" dirty="0">
              <a:solidFill>
                <a:schemeClr val="tx2"/>
              </a:solidFill>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descr="TrakCare.png"/>
          <p:cNvPicPr/>
          <p:nvPr/>
        </p:nvPicPr>
        <p:blipFill>
          <a:blip r:embed="rId2" cstate="print"/>
          <a:stretch>
            <a:fillRect/>
          </a:stretch>
        </p:blipFill>
        <p:spPr>
          <a:xfrm>
            <a:off x="2047875" y="2514600"/>
            <a:ext cx="5048250" cy="3941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295400"/>
            <a:ext cx="7487590" cy="4876800"/>
          </a:xfrm>
        </p:spPr>
        <p:txBody>
          <a:bodyPr/>
          <a:lstStyle/>
          <a:p>
            <a:pPr marL="449263" lvl="0" indent="-449263">
              <a:lnSpc>
                <a:spcPct val="100000"/>
              </a:lnSpc>
              <a:buFont typeface="Wingdings" pitchFamily="2" charset="2"/>
              <a:buChar char="q"/>
            </a:pPr>
            <a:r>
              <a:rPr lang="en-IN" dirty="0" smtClean="0"/>
              <a:t>Discussion with the members of IT department of hospital.</a:t>
            </a:r>
          </a:p>
          <a:p>
            <a:pPr marL="449263" lvl="0" indent="-449263">
              <a:lnSpc>
                <a:spcPct val="100000"/>
              </a:lnSpc>
              <a:buFont typeface="Wingdings" pitchFamily="2" charset="2"/>
              <a:buChar char="q"/>
            </a:pPr>
            <a:endParaRPr lang="en-IN" dirty="0" smtClean="0"/>
          </a:p>
          <a:p>
            <a:pPr marL="449263" lvl="0" indent="-449263">
              <a:lnSpc>
                <a:spcPct val="100000"/>
              </a:lnSpc>
              <a:buFont typeface="Wingdings" pitchFamily="2" charset="2"/>
              <a:buChar char="q"/>
            </a:pPr>
            <a:r>
              <a:rPr lang="en-IN" dirty="0" smtClean="0"/>
              <a:t>Discussion with the End users of various departments.</a:t>
            </a:r>
          </a:p>
          <a:p>
            <a:pPr marL="449263" lvl="0" indent="-449263">
              <a:lnSpc>
                <a:spcPct val="100000"/>
              </a:lnSpc>
              <a:buFont typeface="Wingdings" pitchFamily="2" charset="2"/>
              <a:buChar char="q"/>
            </a:pPr>
            <a:endParaRPr lang="en-IN" dirty="0" smtClean="0"/>
          </a:p>
          <a:p>
            <a:pPr marL="449263" lvl="0" indent="-449263">
              <a:lnSpc>
                <a:spcPct val="100000"/>
              </a:lnSpc>
              <a:buFont typeface="Wingdings" pitchFamily="2" charset="2"/>
              <a:buChar char="q"/>
            </a:pPr>
            <a:r>
              <a:rPr lang="en-IN" dirty="0" smtClean="0"/>
              <a:t>Review of available literature about </a:t>
            </a:r>
            <a:r>
              <a:rPr lang="en-IN" dirty="0" err="1" smtClean="0"/>
              <a:t>TrakCare</a:t>
            </a:r>
            <a:r>
              <a:rPr lang="en-IN" dirty="0" smtClean="0"/>
              <a:t> and Cache.</a:t>
            </a:r>
          </a:p>
          <a:p>
            <a:pPr>
              <a:lnSpc>
                <a:spcPct val="150000"/>
              </a:lnSpc>
              <a:buFont typeface="Wingdings" pitchFamily="2" charset="2"/>
              <a:buChar char="q"/>
            </a:pPr>
            <a:endParaRPr lang="en-IN" dirty="0"/>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Methodology:</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066800"/>
            <a:ext cx="8001000" cy="5410200"/>
          </a:xfrm>
        </p:spPr>
        <p:txBody>
          <a:bodyPr/>
          <a:lstStyle/>
          <a:p>
            <a:pPr>
              <a:buNone/>
            </a:pPr>
            <a:r>
              <a:rPr lang="en-US" b="1" dirty="0" smtClean="0"/>
              <a:t>1. Continuum of Care:</a:t>
            </a:r>
            <a:endParaRPr lang="en-IN" b="1" dirty="0"/>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Findings:</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descr="TrakCare 1.jpg"/>
          <p:cNvPicPr/>
          <p:nvPr/>
        </p:nvPicPr>
        <p:blipFill>
          <a:blip r:embed="rId2" cstate="print">
            <a:lum bright="-10000" contrast="20000"/>
          </a:blip>
          <a:stretch>
            <a:fillRect/>
          </a:stretch>
        </p:blipFill>
        <p:spPr>
          <a:xfrm>
            <a:off x="1676400" y="1752600"/>
            <a:ext cx="58674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a:spLocks noGrp="1"/>
          </p:cNvSpPr>
          <p:nvPr>
            <p:ph type="title"/>
          </p:nvPr>
        </p:nvSpPr>
        <p:spPr>
          <a:xfrm>
            <a:off x="1676400" y="5943600"/>
            <a:ext cx="5943600" cy="457200"/>
          </a:xfrm>
        </p:spPr>
        <p:txBody>
          <a:bodyPr>
            <a:noAutofit/>
          </a:bodyPr>
          <a:lstStyle/>
          <a:p>
            <a:pPr algn="ctr"/>
            <a:r>
              <a:rPr lang="en-IN" sz="2400" b="1" dirty="0" err="1" smtClean="0">
                <a:solidFill>
                  <a:schemeClr val="tx2"/>
                </a:solidFill>
              </a:rPr>
              <a:t>TrakCare</a:t>
            </a:r>
            <a:r>
              <a:rPr lang="en-IN" sz="2400" b="1" dirty="0" smtClean="0">
                <a:solidFill>
                  <a:schemeClr val="tx2"/>
                </a:solidFill>
              </a:rPr>
              <a:t> version 2007</a:t>
            </a:r>
          </a:p>
        </p:txBody>
      </p:sp>
    </p:spTree>
  </p:cSld>
  <p:clrMapOvr>
    <a:masterClrMapping/>
  </p:clrMapOvr>
  <p:transition spd="med">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Content Placeholder 4" descr="TrakCare 2.jpg"/>
          <p:cNvPicPr>
            <a:picLocks noGrp="1"/>
          </p:cNvPicPr>
          <p:nvPr>
            <p:ph idx="1"/>
          </p:nvPr>
        </p:nvPicPr>
        <p:blipFill>
          <a:blip r:embed="rId2" cstate="print">
            <a:lum bright="-10000" contrast="20000"/>
          </a:blip>
          <a:stretch>
            <a:fillRect/>
          </a:stretch>
        </p:blipFill>
        <p:spPr>
          <a:xfrm>
            <a:off x="1676400" y="1752600"/>
            <a:ext cx="5867399"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a:spLocks noGrp="1"/>
          </p:cNvSpPr>
          <p:nvPr>
            <p:ph type="title"/>
          </p:nvPr>
        </p:nvSpPr>
        <p:spPr>
          <a:xfrm>
            <a:off x="1676400" y="5943600"/>
            <a:ext cx="5943600" cy="457200"/>
          </a:xfrm>
        </p:spPr>
        <p:txBody>
          <a:bodyPr>
            <a:noAutofit/>
          </a:bodyPr>
          <a:lstStyle/>
          <a:p>
            <a:pPr algn="ctr"/>
            <a:r>
              <a:rPr lang="en-IN" sz="2400" b="1" dirty="0" err="1" smtClean="0">
                <a:solidFill>
                  <a:schemeClr val="tx2"/>
                </a:solidFill>
              </a:rPr>
              <a:t>TrakCare</a:t>
            </a:r>
            <a:r>
              <a:rPr lang="en-IN" sz="2400" b="1" dirty="0" smtClean="0">
                <a:solidFill>
                  <a:schemeClr val="tx2"/>
                </a:solidFill>
              </a:rPr>
              <a:t> version 2012</a:t>
            </a:r>
          </a:p>
        </p:txBody>
      </p:sp>
    </p:spTree>
  </p:cSld>
  <p:clrMapOvr>
    <a:masterClrMapping/>
  </p:clrMapOvr>
  <p:transition spd="med">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8001000" cy="5410200"/>
          </a:xfrm>
        </p:spPr>
        <p:txBody>
          <a:bodyPr/>
          <a:lstStyle/>
          <a:p>
            <a:pPr>
              <a:buNone/>
            </a:pPr>
            <a:r>
              <a:rPr lang="en-US" b="1" dirty="0" smtClean="0">
                <a:solidFill>
                  <a:schemeClr val="tx2"/>
                </a:solidFill>
              </a:rPr>
              <a:t>2. Module wise difference:</a:t>
            </a:r>
          </a:p>
          <a:p>
            <a:pPr>
              <a:buNone/>
            </a:pPr>
            <a:endParaRPr lang="en-IN" b="1" dirty="0">
              <a:solidFill>
                <a:schemeClr val="tx2"/>
              </a:solidFill>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Picture 4" descr="TrakCare 07- Modules.jpg"/>
          <p:cNvPicPr/>
          <p:nvPr/>
        </p:nvPicPr>
        <p:blipFill>
          <a:blip r:embed="rId2" cstate="print">
            <a:lum bright="-10000" contrast="20000"/>
          </a:blip>
          <a:stretch>
            <a:fillRect/>
          </a:stretch>
        </p:blipFill>
        <p:spPr>
          <a:xfrm>
            <a:off x="1762124" y="1600200"/>
            <a:ext cx="5629275"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a:spLocks noGrp="1"/>
          </p:cNvSpPr>
          <p:nvPr>
            <p:ph type="title"/>
          </p:nvPr>
        </p:nvSpPr>
        <p:spPr>
          <a:xfrm>
            <a:off x="1676400" y="6096000"/>
            <a:ext cx="5943600" cy="457200"/>
          </a:xfrm>
        </p:spPr>
        <p:txBody>
          <a:bodyPr>
            <a:noAutofit/>
          </a:bodyPr>
          <a:lstStyle/>
          <a:p>
            <a:pPr algn="ctr"/>
            <a:r>
              <a:rPr lang="en-IN" sz="2400" b="1" dirty="0" err="1" smtClean="0">
                <a:solidFill>
                  <a:schemeClr val="tx2"/>
                </a:solidFill>
              </a:rPr>
              <a:t>TrakCare</a:t>
            </a:r>
            <a:r>
              <a:rPr lang="en-IN" sz="2400" b="1" dirty="0" smtClean="0">
                <a:solidFill>
                  <a:schemeClr val="tx2"/>
                </a:solidFill>
              </a:rPr>
              <a:t> version 2007</a:t>
            </a:r>
          </a:p>
        </p:txBody>
      </p:sp>
    </p:spTree>
  </p:cSld>
  <p:clrMapOvr>
    <a:masterClrMapping/>
  </p:clrMapOvr>
  <p:transition spd="med">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5" name="Content Placeholder 4" descr="TrakCare- Modules.jpg"/>
          <p:cNvPicPr>
            <a:picLocks noGrp="1"/>
          </p:cNvPicPr>
          <p:nvPr>
            <p:ph idx="1"/>
          </p:nvPr>
        </p:nvPicPr>
        <p:blipFill>
          <a:blip r:embed="rId2" cstate="print">
            <a:lum bright="-10000" contrast="20000"/>
          </a:blip>
          <a:stretch>
            <a:fillRect/>
          </a:stretch>
        </p:blipFill>
        <p:spPr>
          <a:xfrm>
            <a:off x="1752601" y="1600200"/>
            <a:ext cx="5638800" cy="4424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a:spLocks noGrp="1"/>
          </p:cNvSpPr>
          <p:nvPr>
            <p:ph type="title"/>
          </p:nvPr>
        </p:nvSpPr>
        <p:spPr>
          <a:xfrm>
            <a:off x="1676400" y="6096000"/>
            <a:ext cx="5943600" cy="457200"/>
          </a:xfrm>
        </p:spPr>
        <p:txBody>
          <a:bodyPr>
            <a:noAutofit/>
          </a:bodyPr>
          <a:lstStyle/>
          <a:p>
            <a:pPr algn="ctr"/>
            <a:r>
              <a:rPr lang="en-IN" sz="2400" b="1" dirty="0" err="1" smtClean="0">
                <a:solidFill>
                  <a:schemeClr val="tx2"/>
                </a:solidFill>
              </a:rPr>
              <a:t>TrakCare</a:t>
            </a:r>
            <a:r>
              <a:rPr lang="en-IN" sz="2400" b="1" dirty="0" smtClean="0">
                <a:solidFill>
                  <a:schemeClr val="tx2"/>
                </a:solidFill>
              </a:rPr>
              <a:t> version 2012</a:t>
            </a:r>
          </a:p>
        </p:txBody>
      </p:sp>
    </p:spTree>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Place of Engagement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Rectangle 5"/>
          <p:cNvSpPr/>
          <p:nvPr/>
        </p:nvSpPr>
        <p:spPr>
          <a:xfrm>
            <a:off x="609600" y="1295400"/>
            <a:ext cx="3048000" cy="1905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IN" sz="4000" b="1" dirty="0" smtClean="0">
              <a:solidFill>
                <a:schemeClr val="bg1"/>
              </a:solidFill>
              <a:effectLst>
                <a:outerShdw blurRad="38100" dist="38100" dir="2700000" algn="tl">
                  <a:srgbClr val="000000">
                    <a:alpha val="43137"/>
                  </a:srgbClr>
                </a:outerShdw>
              </a:effectLst>
            </a:endParaRPr>
          </a:p>
          <a:p>
            <a:pPr>
              <a:buNone/>
            </a:pPr>
            <a:r>
              <a:rPr lang="en-IN" sz="4000" b="1" dirty="0" smtClean="0">
                <a:solidFill>
                  <a:schemeClr val="bg1"/>
                </a:solidFill>
                <a:effectLst>
                  <a:outerShdw blurRad="38100" dist="38100" dir="2700000" algn="tl">
                    <a:srgbClr val="000000">
                      <a:alpha val="43137"/>
                    </a:srgbClr>
                  </a:outerShdw>
                </a:effectLst>
              </a:rPr>
              <a:t>ABC Hospital, </a:t>
            </a:r>
          </a:p>
          <a:p>
            <a:pPr>
              <a:buNone/>
            </a:pPr>
            <a:r>
              <a:rPr lang="en-IN" sz="4000" b="1" dirty="0" smtClean="0">
                <a:solidFill>
                  <a:schemeClr val="bg1"/>
                </a:solidFill>
                <a:effectLst>
                  <a:outerShdw blurRad="38100" dist="38100" dir="2700000" algn="tl">
                    <a:srgbClr val="000000">
                      <a:alpha val="43137"/>
                    </a:srgbClr>
                  </a:outerShdw>
                </a:effectLst>
              </a:rPr>
              <a:t>New Delhi</a:t>
            </a:r>
          </a:p>
          <a:p>
            <a:pPr algn="ctr"/>
            <a:endParaRPr lang="en-IN" sz="40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914400" y="3962400"/>
            <a:ext cx="2819400" cy="12557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90000"/>
              </a:lnSpc>
            </a:pPr>
            <a:r>
              <a:rPr lang="en-US" sz="2800" b="1" i="1" dirty="0" smtClean="0">
                <a:solidFill>
                  <a:schemeClr val="tx2"/>
                </a:solidFill>
              </a:rPr>
              <a:t>750 bedded, Multi-specialty hospital</a:t>
            </a:r>
            <a:endParaRPr lang="en-IN" sz="2800" b="1" i="1" dirty="0">
              <a:solidFill>
                <a:schemeClr val="tx2"/>
              </a:solidFill>
            </a:endParaRPr>
          </a:p>
        </p:txBody>
      </p:sp>
      <p:sp>
        <p:nvSpPr>
          <p:cNvPr id="8" name="Rectangle 7"/>
          <p:cNvSpPr/>
          <p:nvPr/>
        </p:nvSpPr>
        <p:spPr>
          <a:xfrm>
            <a:off x="4495800" y="1295400"/>
            <a:ext cx="4191000" cy="529375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IN" sz="2600" b="1" dirty="0" smtClean="0">
                <a:solidFill>
                  <a:schemeClr val="tx2"/>
                </a:solidFill>
                <a:latin typeface="Comic Sans MS" pitchFamily="66" charset="0"/>
              </a:rPr>
              <a:t>IT infrastructure is strongly supported by mainly 3 applications named as Pro-1, Pro-2 &amp; Pro-3. Pro-1 is being used for Front Office and Patient Management. Pro-2 is being used for Back Office Management. Pro-3 is being used for Data Mining and Reporting.</a:t>
            </a:r>
            <a:endParaRPr lang="en-IN" sz="2600" b="1" dirty="0">
              <a:solidFill>
                <a:schemeClr val="tx2"/>
              </a:solidFill>
              <a:latin typeface="Comic Sans MS" pitchFamily="66" charset="0"/>
            </a:endParaRPr>
          </a:p>
        </p:txBody>
      </p:sp>
      <p:cxnSp>
        <p:nvCxnSpPr>
          <p:cNvPr id="9" name="Straight Arrow Connector 8"/>
          <p:cNvCxnSpPr/>
          <p:nvPr/>
        </p:nvCxnSpPr>
        <p:spPr>
          <a:xfrm>
            <a:off x="1143000" y="3200400"/>
            <a:ext cx="0" cy="762000"/>
          </a:xfrm>
          <a:prstGeom prst="straightConnector1">
            <a:avLst/>
          </a:prstGeom>
          <a:ln w="38100">
            <a:solidFill>
              <a:schemeClr val="accent1">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57600" y="1524000"/>
            <a:ext cx="838200" cy="0"/>
          </a:xfrm>
          <a:prstGeom prst="straightConnector1">
            <a:avLst/>
          </a:prstGeom>
          <a:ln w="38100">
            <a:solidFill>
              <a:schemeClr val="accent1">
                <a:lumMod val="75000"/>
              </a:schemeClr>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amond(in)">
                                      <p:cBhvr>
                                        <p:cTn id="20" dur="1000"/>
                                        <p:tgtEl>
                                          <p:spTgt spid="11"/>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001000" cy="5334000"/>
          </a:xfrm>
        </p:spPr>
        <p:txBody>
          <a:bodyPr>
            <a:normAutofit fontScale="92500" lnSpcReduction="20000"/>
          </a:bodyPr>
          <a:lstStyle/>
          <a:p>
            <a:pPr>
              <a:buNone/>
            </a:pPr>
            <a:r>
              <a:rPr lang="en-US" b="1" u="sng" dirty="0" smtClean="0">
                <a:solidFill>
                  <a:schemeClr val="tx2"/>
                </a:solidFill>
              </a:rPr>
              <a:t>A. Features of </a:t>
            </a:r>
            <a:r>
              <a:rPr lang="en-US" b="1" u="sng" dirty="0" err="1" smtClean="0">
                <a:solidFill>
                  <a:schemeClr val="tx2"/>
                </a:solidFill>
              </a:rPr>
              <a:t>TrakCare</a:t>
            </a:r>
            <a:r>
              <a:rPr lang="en-US" b="1" u="sng" dirty="0" smtClean="0">
                <a:solidFill>
                  <a:schemeClr val="tx2"/>
                </a:solidFill>
              </a:rPr>
              <a:t> 2007 Database (</a:t>
            </a:r>
            <a:r>
              <a:rPr lang="en-IN" b="1" u="sng" dirty="0" err="1" smtClean="0">
                <a:solidFill>
                  <a:schemeClr val="tx2"/>
                </a:solidFill>
              </a:rPr>
              <a:t>Caché</a:t>
            </a:r>
            <a:r>
              <a:rPr lang="en-IN" b="1" u="sng" dirty="0" smtClean="0">
                <a:solidFill>
                  <a:schemeClr val="tx2"/>
                </a:solidFill>
              </a:rPr>
              <a:t> 2007.1)</a:t>
            </a:r>
          </a:p>
          <a:p>
            <a:pPr>
              <a:buNone/>
            </a:pPr>
            <a:endParaRPr lang="en-US" sz="1000" b="1" u="sng" dirty="0" smtClean="0">
              <a:solidFill>
                <a:schemeClr val="tx2"/>
              </a:solidFill>
            </a:endParaRPr>
          </a:p>
          <a:p>
            <a:pPr marL="449263" indent="-449263">
              <a:buFont typeface="Wingdings" pitchFamily="2" charset="2"/>
              <a:buChar char="Ø"/>
              <a:tabLst>
                <a:tab pos="449263" algn="l"/>
              </a:tabLst>
            </a:pPr>
            <a:r>
              <a:rPr lang="en-IN" dirty="0" smtClean="0">
                <a:solidFill>
                  <a:schemeClr val="tx2"/>
                </a:solidFill>
              </a:rPr>
              <a:t>Call In / Call Out Enhancements</a:t>
            </a:r>
          </a:p>
          <a:p>
            <a:pPr marL="449263" indent="-449263">
              <a:buFont typeface="Wingdings" pitchFamily="2" charset="2"/>
              <a:buChar char="Ø"/>
              <a:tabLst>
                <a:tab pos="449263" algn="l"/>
              </a:tabLst>
            </a:pPr>
            <a:r>
              <a:rPr lang="en-IN" dirty="0" smtClean="0">
                <a:solidFill>
                  <a:schemeClr val="tx2"/>
                </a:solidFill>
              </a:rPr>
              <a:t>Error Handling Syntax</a:t>
            </a:r>
          </a:p>
          <a:p>
            <a:pPr marL="449263" lvl="0" indent="-449263">
              <a:buFont typeface="Wingdings" pitchFamily="2" charset="2"/>
              <a:buChar char="Ø"/>
              <a:tabLst>
                <a:tab pos="449263" algn="l"/>
              </a:tabLst>
            </a:pPr>
            <a:r>
              <a:rPr lang="en-IN" dirty="0" smtClean="0">
                <a:solidFill>
                  <a:schemeClr val="tx2"/>
                </a:solidFill>
              </a:rPr>
              <a:t>Long String Support</a:t>
            </a:r>
          </a:p>
          <a:p>
            <a:pPr marL="449263" indent="-449263">
              <a:buFont typeface="Wingdings" pitchFamily="2" charset="2"/>
              <a:buChar char="Ø"/>
              <a:tabLst>
                <a:tab pos="449263" algn="l"/>
              </a:tabLst>
            </a:pPr>
            <a:r>
              <a:rPr lang="en-IN" dirty="0" smtClean="0">
                <a:solidFill>
                  <a:schemeClr val="tx2"/>
                </a:solidFill>
              </a:rPr>
              <a:t>Security Enhancements</a:t>
            </a:r>
          </a:p>
          <a:p>
            <a:pPr marL="449263" lvl="0" indent="-449263">
              <a:buFont typeface="Wingdings" pitchFamily="2" charset="2"/>
              <a:buChar char="Ø"/>
              <a:tabLst>
                <a:tab pos="449263" algn="l"/>
              </a:tabLst>
            </a:pPr>
            <a:r>
              <a:rPr lang="en-IN" dirty="0" smtClean="0">
                <a:solidFill>
                  <a:schemeClr val="tx2"/>
                </a:solidFill>
              </a:rPr>
              <a:t>SQL Gateway via JDBC (Java Database Connectivity)</a:t>
            </a:r>
          </a:p>
          <a:p>
            <a:pPr marL="449263" indent="-449263">
              <a:buFont typeface="Wingdings" pitchFamily="2" charset="2"/>
              <a:buChar char="Ø"/>
              <a:tabLst>
                <a:tab pos="449263" algn="l"/>
              </a:tabLst>
            </a:pPr>
            <a:r>
              <a:rPr lang="en-IN" dirty="0" smtClean="0">
                <a:solidFill>
                  <a:schemeClr val="tx2"/>
                </a:solidFill>
              </a:rPr>
              <a:t>Objective-C Binding</a:t>
            </a:r>
          </a:p>
          <a:p>
            <a:pPr marL="449263" indent="-449263">
              <a:buFont typeface="Wingdings" pitchFamily="2" charset="2"/>
              <a:buChar char="Ø"/>
              <a:tabLst>
                <a:tab pos="449263" algn="l"/>
              </a:tabLst>
            </a:pPr>
            <a:r>
              <a:rPr lang="en-IN" dirty="0" smtClean="0">
                <a:solidFill>
                  <a:schemeClr val="tx2"/>
                </a:solidFill>
              </a:rPr>
              <a:t>Zen</a:t>
            </a:r>
          </a:p>
          <a:p>
            <a:pPr marL="449263" indent="-449263">
              <a:buFont typeface="Wingdings" pitchFamily="2" charset="2"/>
              <a:buChar char="Ø"/>
              <a:tabLst>
                <a:tab pos="449263" algn="l"/>
              </a:tabLst>
            </a:pPr>
            <a:r>
              <a:rPr lang="en-IN" dirty="0" smtClean="0">
                <a:solidFill>
                  <a:schemeClr val="tx2"/>
                </a:solidFill>
              </a:rPr>
              <a:t>Other Changes</a:t>
            </a:r>
          </a:p>
          <a:p>
            <a:pPr marL="1079500" lvl="1" indent="-269875">
              <a:buFont typeface="Wingdings" pitchFamily="2" charset="2"/>
              <a:buChar char="ü"/>
            </a:pPr>
            <a:r>
              <a:rPr lang="en-IN" sz="2200" i="1" dirty="0" smtClean="0">
                <a:solidFill>
                  <a:schemeClr val="tx2"/>
                </a:solidFill>
              </a:rPr>
              <a:t>Increased file name length</a:t>
            </a:r>
          </a:p>
          <a:p>
            <a:pPr marL="1079500" lvl="1" indent="-269875">
              <a:buFont typeface="Wingdings" pitchFamily="2" charset="2"/>
              <a:buChar char="ü"/>
            </a:pPr>
            <a:r>
              <a:rPr lang="en-IN" sz="2200" i="1" dirty="0" smtClean="0">
                <a:solidFill>
                  <a:schemeClr val="tx2"/>
                </a:solidFill>
              </a:rPr>
              <a:t>Visual Studio 2005</a:t>
            </a:r>
          </a:p>
          <a:p>
            <a:pPr marL="1079500" lvl="1" indent="-269875">
              <a:buFont typeface="Wingdings" pitchFamily="2" charset="2"/>
              <a:buChar char="ü"/>
            </a:pPr>
            <a:r>
              <a:rPr lang="en-IN" sz="2200" i="1" dirty="0" smtClean="0">
                <a:solidFill>
                  <a:schemeClr val="tx2"/>
                </a:solidFill>
              </a:rPr>
              <a:t>Studio Improvements</a:t>
            </a:r>
            <a:endParaRPr lang="en-IN" sz="2200" b="1" u="sng" dirty="0">
              <a:solidFill>
                <a:schemeClr val="tx2"/>
              </a:solidFill>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001000" cy="5334000"/>
          </a:xfrm>
        </p:spPr>
        <p:txBody>
          <a:bodyPr>
            <a:normAutofit/>
          </a:bodyPr>
          <a:lstStyle/>
          <a:p>
            <a:pPr>
              <a:buNone/>
            </a:pPr>
            <a:r>
              <a:rPr lang="en-US" b="1" u="sng" dirty="0" smtClean="0">
                <a:solidFill>
                  <a:schemeClr val="tx2"/>
                </a:solidFill>
              </a:rPr>
              <a:t>B. Features of </a:t>
            </a:r>
            <a:r>
              <a:rPr lang="en-US" b="1" u="sng" dirty="0" err="1" smtClean="0">
                <a:solidFill>
                  <a:schemeClr val="tx2"/>
                </a:solidFill>
              </a:rPr>
              <a:t>TrakCare</a:t>
            </a:r>
            <a:r>
              <a:rPr lang="en-US" b="1" u="sng" dirty="0" smtClean="0">
                <a:solidFill>
                  <a:schemeClr val="tx2"/>
                </a:solidFill>
              </a:rPr>
              <a:t> 2012 Database (</a:t>
            </a:r>
            <a:r>
              <a:rPr lang="en-IN" b="1" u="sng" dirty="0" err="1" smtClean="0">
                <a:solidFill>
                  <a:schemeClr val="tx2"/>
                </a:solidFill>
              </a:rPr>
              <a:t>Caché</a:t>
            </a:r>
            <a:r>
              <a:rPr lang="en-IN" b="1" u="sng" dirty="0" smtClean="0">
                <a:solidFill>
                  <a:schemeClr val="tx2"/>
                </a:solidFill>
              </a:rPr>
              <a:t> 2012.1)</a:t>
            </a:r>
          </a:p>
          <a:p>
            <a:pPr>
              <a:buNone/>
            </a:pPr>
            <a:endParaRPr lang="en-US" sz="1000" b="1" u="sng" dirty="0" smtClean="0">
              <a:solidFill>
                <a:schemeClr val="tx2"/>
              </a:solidFill>
            </a:endParaRPr>
          </a:p>
          <a:p>
            <a:pPr marL="449263" indent="-449263">
              <a:buFont typeface="Wingdings" pitchFamily="2" charset="2"/>
              <a:buChar char="Ø"/>
              <a:tabLst>
                <a:tab pos="449263" algn="l"/>
              </a:tabLst>
            </a:pPr>
            <a:r>
              <a:rPr lang="en-IN" dirty="0" smtClean="0">
                <a:solidFill>
                  <a:schemeClr val="tx2"/>
                </a:solidFill>
              </a:rPr>
              <a:t>Rapid Application Development through </a:t>
            </a:r>
            <a:r>
              <a:rPr lang="en-IN" dirty="0" err="1" smtClean="0">
                <a:solidFill>
                  <a:schemeClr val="tx2"/>
                </a:solidFill>
              </a:rPr>
              <a:t>iKnow</a:t>
            </a:r>
            <a:r>
              <a:rPr lang="en-IN" dirty="0" smtClean="0">
                <a:solidFill>
                  <a:schemeClr val="tx2"/>
                </a:solidFill>
              </a:rPr>
              <a:t> technology</a:t>
            </a:r>
          </a:p>
          <a:p>
            <a:pPr marL="449263" lvl="0" indent="-449263">
              <a:buFont typeface="Wingdings" pitchFamily="2" charset="2"/>
              <a:buChar char="Ø"/>
              <a:tabLst>
                <a:tab pos="449263" algn="l"/>
              </a:tabLst>
            </a:pPr>
            <a:r>
              <a:rPr lang="en-IN" dirty="0" smtClean="0">
                <a:solidFill>
                  <a:schemeClr val="tx2"/>
                </a:solidFill>
              </a:rPr>
              <a:t>Performance And Scalability: Improvements To Stream Performance</a:t>
            </a:r>
          </a:p>
          <a:p>
            <a:pPr marL="449263" lvl="0" indent="-449263">
              <a:buFont typeface="Wingdings" pitchFamily="2" charset="2"/>
              <a:buChar char="Ø"/>
              <a:tabLst>
                <a:tab pos="449263" algn="l"/>
              </a:tabLst>
            </a:pPr>
            <a:r>
              <a:rPr lang="en-IN" dirty="0" smtClean="0">
                <a:solidFill>
                  <a:schemeClr val="tx2"/>
                </a:solidFill>
              </a:rPr>
              <a:t>Reliability, Availability, Maintainability, Monitoring</a:t>
            </a:r>
          </a:p>
          <a:p>
            <a:pPr marL="449263" lvl="0" indent="-449263">
              <a:buFont typeface="Wingdings" pitchFamily="2" charset="2"/>
              <a:buChar char="Ø"/>
              <a:tabLst>
                <a:tab pos="449263" algn="l"/>
              </a:tabLst>
            </a:pPr>
            <a:r>
              <a:rPr lang="en-IN" dirty="0" smtClean="0">
                <a:solidFill>
                  <a:schemeClr val="tx2"/>
                </a:solidFill>
              </a:rPr>
              <a:t>Security</a:t>
            </a:r>
          </a:p>
          <a:p>
            <a:pPr marL="677863" lvl="1" indent="-449263">
              <a:buFont typeface="Wingdings" pitchFamily="2" charset="2"/>
              <a:buChar char="ü"/>
              <a:tabLst>
                <a:tab pos="449263" algn="l"/>
              </a:tabLst>
            </a:pPr>
            <a:r>
              <a:rPr lang="en-IN" dirty="0" smtClean="0">
                <a:solidFill>
                  <a:schemeClr val="tx2"/>
                </a:solidFill>
              </a:rPr>
              <a:t>CSP (</a:t>
            </a:r>
            <a:r>
              <a:rPr lang="en-IN" dirty="0" err="1" smtClean="0">
                <a:solidFill>
                  <a:schemeClr val="tx2"/>
                </a:solidFill>
              </a:rPr>
              <a:t>Caché</a:t>
            </a:r>
            <a:r>
              <a:rPr lang="en-IN" dirty="0" smtClean="0">
                <a:solidFill>
                  <a:schemeClr val="tx2"/>
                </a:solidFill>
              </a:rPr>
              <a:t> Server Pages) Gateway to </a:t>
            </a:r>
            <a:r>
              <a:rPr lang="en-IN" dirty="0" err="1" smtClean="0">
                <a:solidFill>
                  <a:schemeClr val="tx2"/>
                </a:solidFill>
              </a:rPr>
              <a:t>Caché</a:t>
            </a:r>
            <a:r>
              <a:rPr lang="en-IN" dirty="0" smtClean="0">
                <a:solidFill>
                  <a:schemeClr val="tx2"/>
                </a:solidFill>
              </a:rPr>
              <a:t> over SSL</a:t>
            </a:r>
          </a:p>
          <a:p>
            <a:pPr marL="677863" lvl="1" indent="-449263">
              <a:buFont typeface="Wingdings" pitchFamily="2" charset="2"/>
              <a:buChar char="ü"/>
              <a:tabLst>
                <a:tab pos="449263" algn="l"/>
              </a:tabLst>
            </a:pPr>
            <a:r>
              <a:rPr lang="en-IN" dirty="0" smtClean="0">
                <a:solidFill>
                  <a:schemeClr val="tx2"/>
                </a:solidFill>
              </a:rPr>
              <a:t>Web Services - Secure Conversation</a:t>
            </a:r>
          </a:p>
          <a:p>
            <a:pPr marL="449263" lvl="0" indent="-449263">
              <a:buFont typeface="Wingdings" pitchFamily="2" charset="2"/>
              <a:buChar char="Ø"/>
              <a:tabLst>
                <a:tab pos="449263" algn="l"/>
              </a:tabLst>
            </a:pPr>
            <a:r>
              <a:rPr lang="en-IN" dirty="0" smtClean="0">
                <a:solidFill>
                  <a:schemeClr val="tx2"/>
                </a:solidFill>
              </a:rPr>
              <a:t>Zen and HTML5</a:t>
            </a:r>
            <a:endParaRPr lang="en-IN" sz="2200" b="1" u="sng" dirty="0">
              <a:solidFill>
                <a:schemeClr val="tx2"/>
              </a:solidFill>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8000999" cy="5257800"/>
          </a:xfrm>
        </p:spPr>
        <p:txBody>
          <a:bodyPr>
            <a:noAutofit/>
          </a:bodyPr>
          <a:lstStyle/>
          <a:p>
            <a:pPr marL="360363" indent="-360363">
              <a:lnSpc>
                <a:spcPct val="100000"/>
              </a:lnSpc>
              <a:buFont typeface="Wingdings" pitchFamily="2" charset="2"/>
              <a:buChar char="q"/>
            </a:pPr>
            <a:r>
              <a:rPr lang="en-IN" dirty="0" err="1" smtClean="0">
                <a:solidFill>
                  <a:schemeClr val="tx2"/>
                </a:solidFill>
                <a:latin typeface="Calibri" pitchFamily="34" charset="0"/>
              </a:rPr>
              <a:t>TrakCare</a:t>
            </a:r>
            <a:r>
              <a:rPr lang="en-IN" dirty="0" smtClean="0">
                <a:solidFill>
                  <a:schemeClr val="tx2"/>
                </a:solidFill>
                <a:latin typeface="Calibri" pitchFamily="34" charset="0"/>
              </a:rPr>
              <a:t> satisfies all the criteria of being an Enterprise EHR system (Acc. To Gartner’ study)</a:t>
            </a:r>
          </a:p>
          <a:p>
            <a:pPr marL="360363" indent="-360363" fontAlgn="base">
              <a:lnSpc>
                <a:spcPct val="150000"/>
              </a:lnSpc>
              <a:buFont typeface="Wingdings" pitchFamily="2" charset="2"/>
              <a:buChar char="q"/>
            </a:pPr>
            <a:r>
              <a:rPr lang="en-IN" dirty="0" smtClean="0">
                <a:solidFill>
                  <a:schemeClr val="tx2"/>
                </a:solidFill>
                <a:latin typeface="Calibri" pitchFamily="34" charset="0"/>
              </a:rPr>
              <a:t>An enterprise EHRS is composed of eight core capabilities:</a:t>
            </a:r>
          </a:p>
          <a:p>
            <a:pPr marL="900113" lvl="1" indent="-450850" fontAlgn="base">
              <a:lnSpc>
                <a:spcPct val="100000"/>
              </a:lnSpc>
              <a:buFont typeface="Wingdings" pitchFamily="2" charset="2"/>
              <a:buChar char="ü"/>
            </a:pPr>
            <a:r>
              <a:rPr lang="en-IN" dirty="0" smtClean="0">
                <a:solidFill>
                  <a:schemeClr val="tx2"/>
                </a:solidFill>
                <a:latin typeface="Calibri" pitchFamily="34" charset="0"/>
              </a:rPr>
              <a:t>EHRS management</a:t>
            </a:r>
          </a:p>
          <a:p>
            <a:pPr marL="900113" lvl="1" indent="-450850" fontAlgn="base">
              <a:lnSpc>
                <a:spcPct val="100000"/>
              </a:lnSpc>
              <a:buFont typeface="Wingdings" pitchFamily="2" charset="2"/>
              <a:buChar char="ü"/>
            </a:pPr>
            <a:r>
              <a:rPr lang="en-IN" dirty="0" smtClean="0">
                <a:solidFill>
                  <a:schemeClr val="tx2"/>
                </a:solidFill>
                <a:latin typeface="Calibri" pitchFamily="34" charset="0"/>
              </a:rPr>
              <a:t>Interoperability</a:t>
            </a:r>
          </a:p>
          <a:p>
            <a:pPr marL="900113" lvl="1" indent="-450850" fontAlgn="base">
              <a:lnSpc>
                <a:spcPct val="100000"/>
              </a:lnSpc>
              <a:buFont typeface="Wingdings" pitchFamily="2" charset="2"/>
              <a:buChar char="ü"/>
            </a:pPr>
            <a:r>
              <a:rPr lang="en-IN" dirty="0" smtClean="0">
                <a:solidFill>
                  <a:schemeClr val="tx2"/>
                </a:solidFill>
                <a:latin typeface="Calibri" pitchFamily="34" charset="0"/>
              </a:rPr>
              <a:t>Data model</a:t>
            </a:r>
          </a:p>
          <a:p>
            <a:pPr marL="900113" lvl="1" indent="-450850" fontAlgn="base">
              <a:lnSpc>
                <a:spcPct val="100000"/>
              </a:lnSpc>
              <a:buFont typeface="Wingdings" pitchFamily="2" charset="2"/>
              <a:buChar char="ü"/>
            </a:pPr>
            <a:r>
              <a:rPr lang="en-IN" dirty="0" smtClean="0">
                <a:solidFill>
                  <a:schemeClr val="tx2"/>
                </a:solidFill>
                <a:latin typeface="Calibri" pitchFamily="34" charset="0"/>
              </a:rPr>
              <a:t>Clinical decision support</a:t>
            </a:r>
          </a:p>
          <a:p>
            <a:pPr marL="900113" lvl="1" indent="-450850" fontAlgn="base">
              <a:lnSpc>
                <a:spcPct val="100000"/>
              </a:lnSpc>
              <a:buFont typeface="Wingdings" pitchFamily="2" charset="2"/>
              <a:buChar char="ü"/>
            </a:pPr>
            <a:r>
              <a:rPr lang="en-IN" dirty="0" smtClean="0">
                <a:solidFill>
                  <a:schemeClr val="tx2"/>
                </a:solidFill>
                <a:latin typeface="Calibri" pitchFamily="34" charset="0"/>
              </a:rPr>
              <a:t>Clinical workflow</a:t>
            </a:r>
          </a:p>
          <a:p>
            <a:pPr marL="900113" lvl="1" indent="-450850" fontAlgn="base">
              <a:lnSpc>
                <a:spcPct val="100000"/>
              </a:lnSpc>
              <a:buFont typeface="Wingdings" pitchFamily="2" charset="2"/>
              <a:buChar char="ü"/>
            </a:pPr>
            <a:r>
              <a:rPr lang="en-IN" dirty="0" smtClean="0">
                <a:solidFill>
                  <a:schemeClr val="tx2"/>
                </a:solidFill>
                <a:latin typeface="Calibri" pitchFamily="34" charset="0"/>
              </a:rPr>
              <a:t>Clinical documentation and data capture</a:t>
            </a:r>
          </a:p>
          <a:p>
            <a:pPr marL="900113" lvl="1" indent="-450850" fontAlgn="base">
              <a:lnSpc>
                <a:spcPct val="100000"/>
              </a:lnSpc>
              <a:buFont typeface="Wingdings" pitchFamily="2" charset="2"/>
              <a:buChar char="ü"/>
            </a:pPr>
            <a:r>
              <a:rPr lang="en-IN" dirty="0" smtClean="0">
                <a:solidFill>
                  <a:schemeClr val="tx2"/>
                </a:solidFill>
                <a:latin typeface="Calibri" pitchFamily="34" charset="0"/>
              </a:rPr>
              <a:t>Clinical display/dashboard</a:t>
            </a:r>
          </a:p>
          <a:p>
            <a:pPr marL="900113" lvl="1" indent="-450850" fontAlgn="base">
              <a:lnSpc>
                <a:spcPct val="100000"/>
              </a:lnSpc>
              <a:buFont typeface="Wingdings" pitchFamily="2" charset="2"/>
              <a:buChar char="ü"/>
            </a:pPr>
            <a:r>
              <a:rPr lang="en-IN" dirty="0" smtClean="0">
                <a:solidFill>
                  <a:schemeClr val="tx2"/>
                </a:solidFill>
                <a:latin typeface="Calibri" pitchFamily="34" charset="0"/>
              </a:rPr>
              <a:t>Order management, which includes direct entry of both medication and non-medication orders</a:t>
            </a:r>
          </a:p>
          <a:p>
            <a:endParaRPr lang="en-IN" dirty="0">
              <a:solidFill>
                <a:schemeClr val="tx2"/>
              </a:solidFill>
              <a:latin typeface="Calibri" pitchFamily="34" charset="0"/>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Discussion &amp; Conclusion:</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924799" cy="5181600"/>
          </a:xfrm>
        </p:spPr>
        <p:txBody>
          <a:bodyPr>
            <a:normAutofit/>
          </a:bodyPr>
          <a:lstStyle/>
          <a:p>
            <a:pPr fontAlgn="base">
              <a:lnSpc>
                <a:spcPct val="150000"/>
              </a:lnSpc>
              <a:buFont typeface="Wingdings" pitchFamily="2" charset="2"/>
              <a:buChar char="q"/>
            </a:pPr>
            <a:r>
              <a:rPr lang="en-IN" dirty="0" smtClean="0">
                <a:solidFill>
                  <a:schemeClr val="tx2"/>
                </a:solidFill>
              </a:rPr>
              <a:t>With above discussion we can say that </a:t>
            </a:r>
            <a:r>
              <a:rPr lang="en-IN" dirty="0" err="1" smtClean="0">
                <a:solidFill>
                  <a:schemeClr val="tx2"/>
                </a:solidFill>
              </a:rPr>
              <a:t>TrakCare’s</a:t>
            </a:r>
            <a:r>
              <a:rPr lang="en-IN" dirty="0" smtClean="0">
                <a:solidFill>
                  <a:schemeClr val="tx2"/>
                </a:solidFill>
              </a:rPr>
              <a:t> version 2012 is technologically a way ahead than version 2007. </a:t>
            </a:r>
          </a:p>
          <a:p>
            <a:pPr fontAlgn="base">
              <a:lnSpc>
                <a:spcPct val="150000"/>
              </a:lnSpc>
              <a:buFont typeface="Wingdings" pitchFamily="2" charset="2"/>
              <a:buChar char="q"/>
            </a:pPr>
            <a:r>
              <a:rPr lang="en-IN" dirty="0" smtClean="0">
                <a:solidFill>
                  <a:schemeClr val="tx2"/>
                </a:solidFill>
              </a:rPr>
              <a:t>Also the version 2012 has more Module wise coverage than that of version 2007.</a:t>
            </a:r>
          </a:p>
          <a:p>
            <a:pPr>
              <a:lnSpc>
                <a:spcPct val="150000"/>
              </a:lnSpc>
              <a:buFont typeface="Wingdings" pitchFamily="2" charset="2"/>
              <a:buChar char="q"/>
            </a:pPr>
            <a:r>
              <a:rPr lang="en-IN" dirty="0" smtClean="0">
                <a:solidFill>
                  <a:schemeClr val="tx2"/>
                </a:solidFill>
              </a:rPr>
              <a:t>Along with above, version 2012 has better security features than that of version 2007.</a:t>
            </a:r>
            <a:endParaRPr lang="en-IN" dirty="0">
              <a:solidFill>
                <a:schemeClr val="tx2"/>
              </a:solidFill>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novo\Desktop\images.jpg"/>
          <p:cNvPicPr>
            <a:picLocks noGrp="1" noChangeAspect="1" noChangeArrowheads="1"/>
          </p:cNvPicPr>
          <p:nvPr>
            <p:ph idx="1"/>
          </p:nvPr>
        </p:nvPicPr>
        <p:blipFill>
          <a:blip r:embed="rId2" cstate="print"/>
          <a:srcRect/>
          <a:stretch>
            <a:fillRect/>
          </a:stretch>
        </p:blipFill>
        <p:spPr bwMode="auto">
          <a:xfrm>
            <a:off x="1600200" y="1088718"/>
            <a:ext cx="6095999" cy="4566115"/>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077199" cy="914400"/>
          </a:xfrm>
          <a:ln cmpd="dbl"/>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lstStyle/>
          <a:p>
            <a:pPr marL="0" indent="0" algn="just">
              <a:lnSpc>
                <a:spcPct val="100000"/>
              </a:lnSpc>
              <a:buNone/>
            </a:pPr>
            <a:r>
              <a:rPr lang="en-IN" b="1" dirty="0" smtClean="0">
                <a:solidFill>
                  <a:schemeClr val="tx2"/>
                </a:solidFill>
                <a:latin typeface="Calibri" pitchFamily="34" charset="0"/>
              </a:rPr>
              <a:t>Issue Analysis of operational HIS (Pro-1), Back office support application (Pro-2) &amp; Reporting application (Pro-3).</a:t>
            </a:r>
            <a:endParaRPr lang="en-IN" b="1" dirty="0">
              <a:solidFill>
                <a:schemeClr val="tx2"/>
              </a:solidFill>
              <a:latin typeface="Calibri" pitchFamily="34" charset="0"/>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Project Overview</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TextBox 4"/>
          <p:cNvSpPr txBox="1"/>
          <p:nvPr/>
        </p:nvSpPr>
        <p:spPr>
          <a:xfrm>
            <a:off x="1066800" y="3200400"/>
            <a:ext cx="1447800" cy="590931"/>
          </a:xfrm>
          <a:prstGeom prst="rect">
            <a:avLst/>
          </a:prstGeom>
          <a:ln w="28575" cap="rnd" cmpd="dbl">
            <a:bevel/>
          </a:ln>
          <a:effectLst>
            <a:glow rad="1016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90000"/>
              </a:lnSpc>
            </a:pPr>
            <a:r>
              <a:rPr lang="en-US" sz="3600" b="1" dirty="0" smtClean="0">
                <a:solidFill>
                  <a:schemeClr val="tx2"/>
                </a:solidFill>
              </a:rPr>
              <a:t>Pro-1</a:t>
            </a:r>
            <a:endParaRPr lang="en-IN" sz="3600" b="1" dirty="0">
              <a:solidFill>
                <a:schemeClr val="tx2"/>
              </a:solidFill>
            </a:endParaRPr>
          </a:p>
        </p:txBody>
      </p:sp>
      <p:sp>
        <p:nvSpPr>
          <p:cNvPr id="6" name="TextBox 5"/>
          <p:cNvSpPr txBox="1"/>
          <p:nvPr/>
        </p:nvSpPr>
        <p:spPr>
          <a:xfrm>
            <a:off x="1066800" y="4514469"/>
            <a:ext cx="1447800" cy="590931"/>
          </a:xfrm>
          <a:prstGeom prst="rect">
            <a:avLst/>
          </a:prstGeom>
          <a:ln w="28575" cap="rnd" cmpd="dbl">
            <a:bevel/>
          </a:ln>
          <a:effectLst>
            <a:glow rad="1016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90000"/>
              </a:lnSpc>
            </a:pPr>
            <a:r>
              <a:rPr lang="en-US" sz="3600" b="1" dirty="0" smtClean="0">
                <a:solidFill>
                  <a:schemeClr val="tx2"/>
                </a:solidFill>
              </a:rPr>
              <a:t>Pro-2</a:t>
            </a:r>
            <a:endParaRPr lang="en-IN" sz="3600" b="1" dirty="0">
              <a:solidFill>
                <a:schemeClr val="tx2"/>
              </a:solidFill>
            </a:endParaRPr>
          </a:p>
        </p:txBody>
      </p:sp>
      <p:sp>
        <p:nvSpPr>
          <p:cNvPr id="7" name="TextBox 6"/>
          <p:cNvSpPr txBox="1"/>
          <p:nvPr/>
        </p:nvSpPr>
        <p:spPr>
          <a:xfrm>
            <a:off x="1066800" y="5733669"/>
            <a:ext cx="1447800" cy="590931"/>
          </a:xfrm>
          <a:prstGeom prst="rect">
            <a:avLst/>
          </a:prstGeom>
          <a:ln w="28575" cap="rnd" cmpd="dbl">
            <a:bevel/>
          </a:ln>
          <a:effectLst>
            <a:glow rad="101600">
              <a:schemeClr val="accent2">
                <a:satMod val="175000"/>
                <a:alpha val="40000"/>
              </a:schemeClr>
            </a:glo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nSpc>
                <a:spcPct val="90000"/>
              </a:lnSpc>
            </a:pPr>
            <a:r>
              <a:rPr lang="en-US" sz="3600" b="1" dirty="0" smtClean="0">
                <a:solidFill>
                  <a:schemeClr val="tx2"/>
                </a:solidFill>
              </a:rPr>
              <a:t>Pro-3</a:t>
            </a:r>
            <a:endParaRPr lang="en-IN" sz="3600" b="1" dirty="0">
              <a:solidFill>
                <a:schemeClr val="tx2"/>
              </a:solidFill>
            </a:endParaRPr>
          </a:p>
        </p:txBody>
      </p:sp>
      <p:sp>
        <p:nvSpPr>
          <p:cNvPr id="8" name="TextBox 7"/>
          <p:cNvSpPr txBox="1"/>
          <p:nvPr/>
        </p:nvSpPr>
        <p:spPr>
          <a:xfrm>
            <a:off x="5257800" y="3200400"/>
            <a:ext cx="2057400" cy="590931"/>
          </a:xfrm>
          <a:prstGeom prst="rect">
            <a:avLst/>
          </a:prstGeom>
          <a:ln w="28575"/>
          <a:effectLst>
            <a:glow rad="1397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90000"/>
              </a:lnSpc>
            </a:pPr>
            <a:r>
              <a:rPr lang="en-US" sz="3600" b="1" dirty="0" smtClean="0">
                <a:solidFill>
                  <a:schemeClr val="tx2"/>
                </a:solidFill>
              </a:rPr>
              <a:t>Comp-X</a:t>
            </a:r>
            <a:endParaRPr lang="en-IN" sz="3600" b="1" dirty="0">
              <a:solidFill>
                <a:schemeClr val="tx2"/>
              </a:solidFill>
            </a:endParaRPr>
          </a:p>
        </p:txBody>
      </p:sp>
      <p:sp>
        <p:nvSpPr>
          <p:cNvPr id="9" name="TextBox 8"/>
          <p:cNvSpPr txBox="1"/>
          <p:nvPr/>
        </p:nvSpPr>
        <p:spPr>
          <a:xfrm>
            <a:off x="5334000" y="5047869"/>
            <a:ext cx="2057400" cy="590931"/>
          </a:xfrm>
          <a:prstGeom prst="rect">
            <a:avLst/>
          </a:prstGeom>
          <a:ln w="28575"/>
          <a:effectLst>
            <a:glow rad="139700">
              <a:schemeClr val="accent3">
                <a:satMod val="175000"/>
                <a:alpha val="40000"/>
              </a:schemeClr>
            </a:glo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90000"/>
              </a:lnSpc>
            </a:pPr>
            <a:r>
              <a:rPr lang="en-US" sz="3600" b="1" dirty="0" smtClean="0">
                <a:solidFill>
                  <a:schemeClr val="tx2"/>
                </a:solidFill>
              </a:rPr>
              <a:t>Comp-Y</a:t>
            </a:r>
            <a:endParaRPr lang="en-IN" sz="3600" b="1" dirty="0">
              <a:solidFill>
                <a:schemeClr val="tx2"/>
              </a:solidFill>
            </a:endParaRPr>
          </a:p>
        </p:txBody>
      </p:sp>
      <p:cxnSp>
        <p:nvCxnSpPr>
          <p:cNvPr id="10" name="Straight Arrow Connector 9"/>
          <p:cNvCxnSpPr>
            <a:endCxn id="8" idx="1"/>
          </p:cNvCxnSpPr>
          <p:nvPr/>
        </p:nvCxnSpPr>
        <p:spPr>
          <a:xfrm flipV="1">
            <a:off x="2514600" y="3495866"/>
            <a:ext cx="2743200" cy="9334"/>
          </a:xfrm>
          <a:prstGeom prst="straightConnector1">
            <a:avLst/>
          </a:prstGeom>
          <a:ln w="38100">
            <a:solidFill>
              <a:srgbClr val="C00000"/>
            </a:solidFill>
            <a:miter lim="800000"/>
            <a:tailEnd type="arrow"/>
          </a:ln>
          <a:effectLst>
            <a:glow rad="101600">
              <a:schemeClr val="accent5">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14600" y="4876800"/>
            <a:ext cx="2743200" cy="219266"/>
          </a:xfrm>
          <a:prstGeom prst="straightConnector1">
            <a:avLst/>
          </a:prstGeom>
          <a:ln w="38100">
            <a:solidFill>
              <a:srgbClr val="C00000"/>
            </a:solidFill>
            <a:miter lim="800000"/>
            <a:tailEnd type="arrow"/>
          </a:ln>
          <a:effectLst>
            <a:glow rad="101600">
              <a:schemeClr val="accent5">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590800" y="5638800"/>
            <a:ext cx="2743200" cy="314134"/>
          </a:xfrm>
          <a:prstGeom prst="straightConnector1">
            <a:avLst/>
          </a:prstGeom>
          <a:ln w="38100">
            <a:solidFill>
              <a:srgbClr val="C00000"/>
            </a:solidFill>
            <a:miter lim="800000"/>
            <a:tailEnd type="arrow"/>
          </a:ln>
          <a:effectLst>
            <a:glow rad="101600">
              <a:schemeClr val="accent5">
                <a:satMod val="175000"/>
                <a:alpha val="40000"/>
              </a:schemeClr>
            </a:glow>
            <a:innerShdw blurRad="114300">
              <a:prstClr val="black"/>
            </a:inn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1000"/>
                                        <p:tgtEl>
                                          <p:spTgt spid="5"/>
                                        </p:tgtEl>
                                      </p:cBhvr>
                                    </p:animEffect>
                                  </p:childTnLst>
                                </p:cTn>
                              </p:par>
                              <p:par>
                                <p:cTn id="20" presetID="5"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10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amond(in)">
                                      <p:cBhvr>
                                        <p:cTn id="30" dur="1000"/>
                                        <p:tgtEl>
                                          <p:spTgt spid="6"/>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amond(in)">
                                      <p:cBhvr>
                                        <p:cTn id="33" dur="1000"/>
                                        <p:tgtEl>
                                          <p:spTgt spid="7"/>
                                        </p:tgtEl>
                                      </p:cBhvr>
                                    </p:animEffect>
                                  </p:childTnLst>
                                </p:cTn>
                              </p:par>
                              <p:par>
                                <p:cTn id="34" presetID="8"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amond(in)">
                                      <p:cBhvr>
                                        <p:cTn id="36" dur="1000"/>
                                        <p:tgtEl>
                                          <p:spTgt spid="14"/>
                                        </p:tgtEl>
                                      </p:cBhvr>
                                    </p:animEffect>
                                  </p:childTnLst>
                                </p:cTn>
                              </p:par>
                              <p:par>
                                <p:cTn id="37" presetID="8"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amond(in)">
                                      <p:cBhvr>
                                        <p:cTn id="39" dur="1000"/>
                                        <p:tgtEl>
                                          <p:spTgt spid="15"/>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153399" cy="5334000"/>
          </a:xfrm>
        </p:spPr>
        <p:txBody>
          <a:bodyPr>
            <a:normAutofit/>
          </a:bodyPr>
          <a:lstStyle/>
          <a:p>
            <a:pPr algn="just">
              <a:lnSpc>
                <a:spcPct val="150000"/>
              </a:lnSpc>
            </a:pPr>
            <a:r>
              <a:rPr lang="en-IN" dirty="0" smtClean="0">
                <a:solidFill>
                  <a:schemeClr val="tx2"/>
                </a:solidFill>
                <a:latin typeface="Calibri" pitchFamily="34" charset="0"/>
              </a:rPr>
              <a:t>Identification of all the relevant departments</a:t>
            </a:r>
          </a:p>
          <a:p>
            <a:pPr algn="just">
              <a:lnSpc>
                <a:spcPct val="150000"/>
              </a:lnSpc>
            </a:pPr>
            <a:r>
              <a:rPr lang="en-IN" dirty="0" smtClean="0">
                <a:solidFill>
                  <a:schemeClr val="tx2"/>
                </a:solidFill>
                <a:latin typeface="Calibri" pitchFamily="34" charset="0"/>
              </a:rPr>
              <a:t>Identification of all the key/power users of the departments</a:t>
            </a:r>
          </a:p>
          <a:p>
            <a:pPr algn="just">
              <a:lnSpc>
                <a:spcPct val="150000"/>
              </a:lnSpc>
            </a:pPr>
            <a:r>
              <a:rPr lang="en-IN" dirty="0" smtClean="0">
                <a:solidFill>
                  <a:schemeClr val="tx2"/>
                </a:solidFill>
                <a:latin typeface="Calibri" pitchFamily="34" charset="0"/>
              </a:rPr>
              <a:t>In-depth interview of identified users</a:t>
            </a:r>
          </a:p>
          <a:p>
            <a:pPr algn="just">
              <a:lnSpc>
                <a:spcPct val="150000"/>
              </a:lnSpc>
            </a:pPr>
            <a:r>
              <a:rPr lang="en-IN" dirty="0" smtClean="0">
                <a:solidFill>
                  <a:schemeClr val="tx2"/>
                </a:solidFill>
                <a:latin typeface="Calibri" pitchFamily="34" charset="0"/>
              </a:rPr>
              <a:t>Training of all the three applications from IT department users</a:t>
            </a:r>
          </a:p>
          <a:p>
            <a:pPr algn="just">
              <a:lnSpc>
                <a:spcPct val="150000"/>
              </a:lnSpc>
            </a:pPr>
            <a:r>
              <a:rPr lang="en-IN" dirty="0" smtClean="0">
                <a:solidFill>
                  <a:schemeClr val="tx2"/>
                </a:solidFill>
                <a:latin typeface="Calibri" pitchFamily="34" charset="0"/>
              </a:rPr>
              <a:t>Prioritize the issues as show stoppers, major bugs, minor bugs, wish list etc.</a:t>
            </a: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Major Activities involved</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000"/>
                                        <p:tgtEl>
                                          <p:spTgt spid="3">
                                            <p:txEl>
                                              <p:pRg st="1" end="1"/>
                                            </p:txEl>
                                          </p:spTgt>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000"/>
                                        <p:tgtEl>
                                          <p:spTgt spid="3">
                                            <p:txEl>
                                              <p:pRg st="2" end="2"/>
                                            </p:txEl>
                                          </p:spTgt>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1000"/>
                                        <p:tgtEl>
                                          <p:spTgt spid="3">
                                            <p:txEl>
                                              <p:pRg st="3" end="3"/>
                                            </p:txEl>
                                          </p:spTgt>
                                        </p:tgtEl>
                                      </p:cBhvr>
                                    </p:animEffect>
                                  </p:childTnLst>
                                </p:cTn>
                              </p:par>
                            </p:childTnLst>
                          </p:cTn>
                        </p:par>
                        <p:par>
                          <p:cTn id="20" fill="hold">
                            <p:stCondLst>
                              <p:cond delay="4000"/>
                            </p:stCondLst>
                            <p:childTnLst>
                              <p:par>
                                <p:cTn id="21" presetID="5"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077199" cy="5257800"/>
          </a:xfrm>
        </p:spPr>
        <p:txBody>
          <a:bodyPr/>
          <a:lstStyle/>
          <a:p>
            <a:pPr algn="just">
              <a:lnSpc>
                <a:spcPct val="150000"/>
              </a:lnSpc>
            </a:pPr>
            <a:r>
              <a:rPr lang="en-IN" dirty="0" smtClean="0">
                <a:solidFill>
                  <a:schemeClr val="tx2"/>
                </a:solidFill>
                <a:latin typeface="Calibri" pitchFamily="34" charset="0"/>
              </a:rPr>
              <a:t>Categorize the issues into Application, Infrastructure, Administrative, Speed, License etc.</a:t>
            </a:r>
          </a:p>
          <a:p>
            <a:pPr algn="just">
              <a:lnSpc>
                <a:spcPct val="150000"/>
              </a:lnSpc>
            </a:pPr>
            <a:r>
              <a:rPr lang="en-IN" dirty="0" smtClean="0">
                <a:solidFill>
                  <a:schemeClr val="tx2"/>
                </a:solidFill>
                <a:latin typeface="Calibri" pitchFamily="34" charset="0"/>
              </a:rPr>
              <a:t>Taking feedback of IT department on all the issues.</a:t>
            </a:r>
          </a:p>
          <a:p>
            <a:pPr algn="just">
              <a:lnSpc>
                <a:spcPct val="150000"/>
              </a:lnSpc>
            </a:pPr>
            <a:r>
              <a:rPr lang="en-IN" dirty="0" smtClean="0">
                <a:solidFill>
                  <a:schemeClr val="tx2"/>
                </a:solidFill>
                <a:latin typeface="Calibri" pitchFamily="34" charset="0"/>
              </a:rPr>
              <a:t>Getting the access of trial version of Pro-1 version 2012 to review that product completely</a:t>
            </a:r>
          </a:p>
          <a:p>
            <a:pPr algn="just">
              <a:lnSpc>
                <a:spcPct val="150000"/>
              </a:lnSpc>
            </a:pPr>
            <a:r>
              <a:rPr lang="en-IN" dirty="0" smtClean="0">
                <a:solidFill>
                  <a:schemeClr val="tx2"/>
                </a:solidFill>
                <a:latin typeface="Calibri" pitchFamily="34" charset="0"/>
              </a:rPr>
              <a:t>Prepare a complete Issue Analysis Report &amp; present it to the management of the hospital</a:t>
            </a:r>
          </a:p>
          <a:p>
            <a:pPr algn="just">
              <a:lnSpc>
                <a:spcPct val="150000"/>
              </a:lnSpc>
            </a:pPr>
            <a:endParaRPr lang="en-IN" dirty="0">
              <a:latin typeface="Calibri" pitchFamily="34" charset="0"/>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Cont...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1000"/>
                                        <p:tgtEl>
                                          <p:spTgt spid="3">
                                            <p:txEl>
                                              <p:pRg st="0" end="0"/>
                                            </p:txEl>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1000"/>
                                        <p:tgtEl>
                                          <p:spTgt spid="3">
                                            <p:txEl>
                                              <p:pRg st="1" end="1"/>
                                            </p:txEl>
                                          </p:spTgt>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1000"/>
                                        <p:tgtEl>
                                          <p:spTgt spid="3">
                                            <p:txEl>
                                              <p:pRg st="2" end="2"/>
                                            </p:txEl>
                                          </p:spTgt>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across)">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0613" y="1371600"/>
            <a:ext cx="7202777" cy="4191000"/>
          </a:xfrm>
        </p:spPr>
        <p:txBody>
          <a:bodyPr>
            <a:normAutofit/>
          </a:bodyPr>
          <a:lstStyle/>
          <a:p>
            <a:pPr marL="0" indent="0" algn="ctr">
              <a:buNone/>
            </a:pPr>
            <a:r>
              <a:rPr lang="en-US" sz="4000" b="1" dirty="0" smtClean="0">
                <a:solidFill>
                  <a:schemeClr val="tx2"/>
                </a:solidFill>
                <a:latin typeface="Comic Sans MS" pitchFamily="66" charset="0"/>
              </a:rPr>
              <a:t>Part 2</a:t>
            </a:r>
          </a:p>
          <a:p>
            <a:pPr marL="0" indent="0" algn="ctr">
              <a:buNone/>
            </a:pPr>
            <a:endParaRPr lang="en-IN" sz="2800" b="1" dirty="0" smtClean="0">
              <a:solidFill>
                <a:schemeClr val="tx2"/>
              </a:solidFill>
              <a:latin typeface="Comic Sans MS" pitchFamily="66" charset="0"/>
            </a:endParaRPr>
          </a:p>
          <a:p>
            <a:pPr marL="0" indent="0" algn="ctr">
              <a:buNone/>
            </a:pPr>
            <a:r>
              <a:rPr lang="en-IN" sz="3200" b="1" dirty="0" smtClean="0">
                <a:solidFill>
                  <a:schemeClr val="tx2"/>
                </a:solidFill>
                <a:latin typeface="Comic Sans MS" pitchFamily="66" charset="0"/>
              </a:rPr>
              <a:t>Dissertation on “Constructing the road map of IT Infrastructure Reformation for a multi speciality hospital”</a:t>
            </a:r>
          </a:p>
        </p:txBody>
      </p:sp>
    </p:spTree>
  </p:cSld>
  <p:clrMapOvr>
    <a:masterClrMapping/>
  </p:clrMapOvr>
  <p:transition spd="med">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66800"/>
            <a:ext cx="8153399" cy="5410200"/>
          </a:xfrm>
        </p:spPr>
        <p:txBody>
          <a:bodyPr>
            <a:normAutofit lnSpcReduction="10000"/>
          </a:bodyPr>
          <a:lstStyle/>
          <a:p>
            <a:pPr algn="just">
              <a:lnSpc>
                <a:spcPct val="150000"/>
              </a:lnSpc>
            </a:pPr>
            <a:r>
              <a:rPr lang="en-IN" dirty="0" smtClean="0">
                <a:solidFill>
                  <a:schemeClr val="tx2"/>
                </a:solidFill>
              </a:rPr>
              <a:t>To initiate a detailed system study in all identified departments</a:t>
            </a:r>
          </a:p>
          <a:p>
            <a:pPr algn="just">
              <a:lnSpc>
                <a:spcPct val="150000"/>
              </a:lnSpc>
            </a:pPr>
            <a:r>
              <a:rPr lang="en-IN" dirty="0" smtClean="0">
                <a:solidFill>
                  <a:schemeClr val="tx2"/>
                </a:solidFill>
              </a:rPr>
              <a:t>To come up with issues list per department / user</a:t>
            </a:r>
          </a:p>
          <a:p>
            <a:pPr algn="just">
              <a:lnSpc>
                <a:spcPct val="150000"/>
              </a:lnSpc>
            </a:pPr>
            <a:r>
              <a:rPr lang="en-IN" dirty="0" smtClean="0">
                <a:solidFill>
                  <a:schemeClr val="tx2"/>
                </a:solidFill>
              </a:rPr>
              <a:t>To prioritize the issues</a:t>
            </a:r>
          </a:p>
          <a:p>
            <a:pPr algn="just">
              <a:lnSpc>
                <a:spcPct val="150000"/>
              </a:lnSpc>
            </a:pPr>
            <a:r>
              <a:rPr lang="en-IN" dirty="0" smtClean="0">
                <a:solidFill>
                  <a:schemeClr val="tx2"/>
                </a:solidFill>
              </a:rPr>
              <a:t>To categorize the issues</a:t>
            </a:r>
          </a:p>
          <a:p>
            <a:pPr algn="just">
              <a:lnSpc>
                <a:spcPct val="150000"/>
              </a:lnSpc>
            </a:pPr>
            <a:r>
              <a:rPr lang="en-IN" dirty="0" smtClean="0">
                <a:solidFill>
                  <a:schemeClr val="tx2"/>
                </a:solidFill>
              </a:rPr>
              <a:t>To get trial version of Latest application installed and review the product fully</a:t>
            </a:r>
          </a:p>
          <a:p>
            <a:pPr algn="just">
              <a:lnSpc>
                <a:spcPct val="150000"/>
              </a:lnSpc>
            </a:pPr>
            <a:r>
              <a:rPr lang="en-US" dirty="0" smtClean="0">
                <a:solidFill>
                  <a:schemeClr val="tx2"/>
                </a:solidFill>
              </a:rPr>
              <a:t>To prepare a complete Issue analysis report</a:t>
            </a:r>
            <a:endParaRPr lang="en-IN" dirty="0" smtClean="0">
              <a:solidFill>
                <a:schemeClr val="tx2"/>
              </a:solidFill>
            </a:endParaRPr>
          </a:p>
          <a:p>
            <a:pPr algn="just">
              <a:lnSpc>
                <a:spcPct val="150000"/>
              </a:lnSpc>
            </a:pPr>
            <a:endParaRPr lang="en-IN" dirty="0">
              <a:solidFill>
                <a:schemeClr val="tx2"/>
              </a:solidFill>
            </a:endParaRPr>
          </a:p>
        </p:txBody>
      </p:sp>
      <p:sp>
        <p:nvSpPr>
          <p:cNvPr id="4" name="Title 1"/>
          <p:cNvSpPr txBox="1">
            <a:spLocks/>
          </p:cNvSpPr>
          <p:nvPr/>
        </p:nvSpPr>
        <p:spPr>
          <a:xfrm>
            <a:off x="533400" y="228600"/>
            <a:ext cx="8077200" cy="609600"/>
          </a:xfrm>
          <a:prstGeom prst="rect">
            <a:avLst/>
          </a:prstGeom>
        </p:spPr>
        <p:txBody>
          <a:bodyPr vert="horz" lIns="91440" tIns="45720" rIns="91440" bIns="45720" rtlCol="0" anchor="b">
            <a:normAutofit/>
          </a:bodyPr>
          <a:lstStyle/>
          <a:p>
            <a:pPr lvl="0">
              <a:lnSpc>
                <a:spcPct val="90000"/>
              </a:lnSpc>
              <a:spcBef>
                <a:spcPct val="0"/>
              </a:spcBef>
            </a:pPr>
            <a:r>
              <a:rPr lang="en-IN" sz="3600" b="1" dirty="0" smtClean="0">
                <a:solidFill>
                  <a:schemeClr val="tx2"/>
                </a:solidFill>
              </a:rPr>
              <a:t>Scope of Project:</a:t>
            </a:r>
            <a:endParaRPr kumimoji="0" lang="en-IN" sz="36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spd="med">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8">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Theme8</Template>
  <TotalTime>725</TotalTime>
  <Words>1588</Words>
  <Application>Microsoft Office PowerPoint</Application>
  <PresentationFormat>On-screen Show (4:3)</PresentationFormat>
  <Paragraphs>266</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Theme8</vt:lpstr>
      <vt:lpstr>“Constructing the road map of IT Infrastructure Reformation for a multi-speciality hospital”</vt:lpstr>
      <vt:lpstr>Slide 2</vt:lpstr>
      <vt:lpstr>Introduction to Internship Organization</vt:lpstr>
      <vt:lpstr>Slide 4</vt:lpstr>
      <vt:lpstr>Slide 5</vt:lpstr>
      <vt:lpstr>Slide 6</vt:lpstr>
      <vt:lpstr>Slide 7</vt:lpstr>
      <vt:lpstr>Slide 8</vt:lpstr>
      <vt:lpstr>Slide 9</vt:lpstr>
      <vt:lpstr>Slide 10</vt:lpstr>
      <vt:lpstr>Slide 11</vt:lpstr>
      <vt:lpstr>Slide 12</vt:lpstr>
      <vt:lpstr>Slide 13</vt:lpstr>
      <vt:lpstr>Slide 14</vt:lpstr>
      <vt:lpstr>1. Graph between Department and Users (Total, Power &amp; Concurrent)</vt:lpstr>
      <vt:lpstr>2. Graph between Departments &amp; Total No. Of Existing Issues</vt:lpstr>
      <vt:lpstr>3. Priority wise Issues</vt:lpstr>
      <vt:lpstr>4. Department wise Critical Issues</vt:lpstr>
      <vt:lpstr>5. Types of Existing Issues</vt:lpstr>
      <vt:lpstr>6. Category of Existing Issues in Finance Department</vt:lpstr>
      <vt:lpstr>7. Category of Existing Issues in Pharmacy Department</vt:lpstr>
      <vt:lpstr>8. Category of Existing Issues in CIC</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TrakCare version 2007</vt:lpstr>
      <vt:lpstr>TrakCare version 2012</vt:lpstr>
      <vt:lpstr>TrakCare version 2007</vt:lpstr>
      <vt:lpstr>TrakCare version 2012</vt:lpstr>
      <vt:lpstr>Slide 40</vt:lpstr>
      <vt:lpstr>Slide 41</vt:lpstr>
      <vt:lpstr>Slide 42</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the road map of IT Infrastructure Reformation for a multi-speciality hospital</dc:title>
  <dc:creator>Lenovo</dc:creator>
  <cp:lastModifiedBy>Lenovo</cp:lastModifiedBy>
  <cp:revision>61</cp:revision>
  <dcterms:created xsi:type="dcterms:W3CDTF">2006-08-16T00:00:00Z</dcterms:created>
  <dcterms:modified xsi:type="dcterms:W3CDTF">2013-05-06T09:20:05Z</dcterms:modified>
</cp:coreProperties>
</file>