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vsdx" ContentType="application/vnd.ms-visio.drawing"/>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304" r:id="rId6"/>
    <p:sldId id="298" r:id="rId7"/>
    <p:sldId id="260" r:id="rId8"/>
    <p:sldId id="263" r:id="rId9"/>
    <p:sldId id="264" r:id="rId10"/>
    <p:sldId id="265" r:id="rId11"/>
    <p:sldId id="266" r:id="rId12"/>
    <p:sldId id="296" r:id="rId13"/>
    <p:sldId id="267" r:id="rId14"/>
    <p:sldId id="268" r:id="rId15"/>
    <p:sldId id="270" r:id="rId16"/>
    <p:sldId id="273" r:id="rId17"/>
    <p:sldId id="274" r:id="rId18"/>
    <p:sldId id="275" r:id="rId19"/>
    <p:sldId id="276" r:id="rId20"/>
    <p:sldId id="277" r:id="rId21"/>
    <p:sldId id="305" r:id="rId22"/>
    <p:sldId id="306" r:id="rId23"/>
    <p:sldId id="289" r:id="rId24"/>
    <p:sldId id="294" r:id="rId25"/>
    <p:sldId id="292" r:id="rId26"/>
    <p:sldId id="290" r:id="rId27"/>
    <p:sldId id="291" r:id="rId28"/>
    <p:sldId id="29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872"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AFF4A5-3568-4032-969E-67F6A569E8F4}"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IN"/>
        </a:p>
      </dgm:t>
    </dgm:pt>
    <dgm:pt modelId="{DBA891E9-D70B-4F25-9E19-0CBEEF6CC52C}">
      <dgm:prSet custT="1"/>
      <dgm:spPr/>
      <dgm:t>
        <a:bodyPr/>
        <a:lstStyle/>
        <a:p>
          <a:r>
            <a:rPr lang="en-AU" sz="2000" dirty="0" smtClean="0">
              <a:solidFill>
                <a:schemeClr val="tx1">
                  <a:lumMod val="95000"/>
                  <a:lumOff val="5000"/>
                </a:schemeClr>
              </a:solidFill>
            </a:rPr>
            <a:t>Working on development of pharmacy management information system</a:t>
          </a:r>
          <a:endParaRPr lang="en-IN" sz="2000" dirty="0" smtClean="0">
            <a:solidFill>
              <a:schemeClr val="tx1">
                <a:lumMod val="95000"/>
                <a:lumOff val="5000"/>
              </a:schemeClr>
            </a:solidFill>
          </a:endParaRPr>
        </a:p>
      </dgm:t>
    </dgm:pt>
    <dgm:pt modelId="{292C36F2-BAE7-415A-8680-56DA191AD882}" type="parTrans" cxnId="{F4BE2910-246C-458F-983C-A37BEF3E73AD}">
      <dgm:prSet/>
      <dgm:spPr/>
      <dgm:t>
        <a:bodyPr/>
        <a:lstStyle/>
        <a:p>
          <a:endParaRPr lang="en-IN">
            <a:solidFill>
              <a:schemeClr val="tx1"/>
            </a:solidFill>
          </a:endParaRPr>
        </a:p>
      </dgm:t>
    </dgm:pt>
    <dgm:pt modelId="{D220B8A8-EBD1-4437-B334-1267595102FF}" type="sibTrans" cxnId="{F4BE2910-246C-458F-983C-A37BEF3E73AD}">
      <dgm:prSet/>
      <dgm:spPr/>
      <dgm:t>
        <a:bodyPr/>
        <a:lstStyle/>
        <a:p>
          <a:endParaRPr lang="en-IN">
            <a:solidFill>
              <a:schemeClr val="tx1"/>
            </a:solidFill>
          </a:endParaRPr>
        </a:p>
      </dgm:t>
    </dgm:pt>
    <dgm:pt modelId="{826D1AEE-FB75-4D7F-B0DF-23C57E0853B1}">
      <dgm:prSet custT="1"/>
      <dgm:spPr/>
      <dgm:t>
        <a:bodyPr/>
        <a:lstStyle/>
        <a:p>
          <a:r>
            <a:rPr lang="en-US" sz="2000" dirty="0" smtClean="0">
              <a:solidFill>
                <a:schemeClr val="tx1">
                  <a:lumMod val="95000"/>
                  <a:lumOff val="5000"/>
                </a:schemeClr>
              </a:solidFill>
            </a:rPr>
            <a:t>Formulating hospital drug formulary</a:t>
          </a:r>
          <a:endParaRPr lang="en-IN" sz="2000" dirty="0" smtClean="0">
            <a:solidFill>
              <a:schemeClr val="tx1">
                <a:lumMod val="95000"/>
                <a:lumOff val="5000"/>
              </a:schemeClr>
            </a:solidFill>
          </a:endParaRPr>
        </a:p>
      </dgm:t>
    </dgm:pt>
    <dgm:pt modelId="{B605331C-A1BD-46DE-AA68-6FD83C73FEDD}" type="parTrans" cxnId="{28AE3B15-73B6-438A-8A44-FBD3D40DF52B}">
      <dgm:prSet/>
      <dgm:spPr/>
      <dgm:t>
        <a:bodyPr/>
        <a:lstStyle/>
        <a:p>
          <a:endParaRPr lang="en-IN">
            <a:solidFill>
              <a:schemeClr val="tx1"/>
            </a:solidFill>
          </a:endParaRPr>
        </a:p>
      </dgm:t>
    </dgm:pt>
    <dgm:pt modelId="{F3C74F7E-8EEA-4D83-A1FC-A41F7FB34B17}" type="sibTrans" cxnId="{28AE3B15-73B6-438A-8A44-FBD3D40DF52B}">
      <dgm:prSet/>
      <dgm:spPr/>
      <dgm:t>
        <a:bodyPr/>
        <a:lstStyle/>
        <a:p>
          <a:endParaRPr lang="en-IN">
            <a:solidFill>
              <a:schemeClr val="tx1"/>
            </a:solidFill>
          </a:endParaRPr>
        </a:p>
      </dgm:t>
    </dgm:pt>
    <dgm:pt modelId="{C5C22B63-0FD4-4AA9-834C-B0B80D82209F}">
      <dgm:prSet custT="1"/>
      <dgm:spPr/>
      <dgm:t>
        <a:bodyPr/>
        <a:lstStyle/>
        <a:p>
          <a:r>
            <a:rPr lang="en-AU" sz="2000" dirty="0" smtClean="0">
              <a:solidFill>
                <a:schemeClr val="tx1">
                  <a:lumMod val="95000"/>
                  <a:lumOff val="5000"/>
                </a:schemeClr>
              </a:solidFill>
            </a:rPr>
            <a:t>Comparison of quotation and negotiation with vendors related to medical equipment.</a:t>
          </a:r>
          <a:endParaRPr lang="en-IN" sz="2000" dirty="0" smtClean="0">
            <a:solidFill>
              <a:schemeClr val="tx1">
                <a:lumMod val="95000"/>
                <a:lumOff val="5000"/>
              </a:schemeClr>
            </a:solidFill>
          </a:endParaRPr>
        </a:p>
      </dgm:t>
    </dgm:pt>
    <dgm:pt modelId="{E2A4B23D-68C8-48FA-8E04-1B1956744F14}" type="parTrans" cxnId="{1E9851B1-69B1-4C13-B8D3-72EB5EC3B559}">
      <dgm:prSet/>
      <dgm:spPr/>
      <dgm:t>
        <a:bodyPr/>
        <a:lstStyle/>
        <a:p>
          <a:endParaRPr lang="en-IN">
            <a:solidFill>
              <a:schemeClr val="tx1"/>
            </a:solidFill>
          </a:endParaRPr>
        </a:p>
      </dgm:t>
    </dgm:pt>
    <dgm:pt modelId="{37725693-B1E3-450F-8093-7F41C5A611D0}" type="sibTrans" cxnId="{1E9851B1-69B1-4C13-B8D3-72EB5EC3B559}">
      <dgm:prSet/>
      <dgm:spPr/>
      <dgm:t>
        <a:bodyPr/>
        <a:lstStyle/>
        <a:p>
          <a:endParaRPr lang="en-IN">
            <a:solidFill>
              <a:schemeClr val="tx1"/>
            </a:solidFill>
          </a:endParaRPr>
        </a:p>
      </dgm:t>
    </dgm:pt>
    <dgm:pt modelId="{30CA3F25-9DA7-4A2F-9B4A-7BA0535D9C30}">
      <dgm:prSet custT="1"/>
      <dgm:spPr/>
      <dgm:t>
        <a:bodyPr/>
        <a:lstStyle/>
        <a:p>
          <a:r>
            <a:rPr lang="en-AU" sz="2000" dirty="0" smtClean="0">
              <a:solidFill>
                <a:schemeClr val="tx1">
                  <a:lumMod val="95000"/>
                  <a:lumOff val="5000"/>
                </a:schemeClr>
              </a:solidFill>
            </a:rPr>
            <a:t>Finalisation and procurement of nursing hostel </a:t>
          </a:r>
          <a:r>
            <a:rPr lang="en-AU" sz="2000" dirty="0" smtClean="0">
              <a:solidFill>
                <a:schemeClr val="tx1">
                  <a:lumMod val="95000"/>
                  <a:lumOff val="5000"/>
                </a:schemeClr>
              </a:solidFill>
            </a:rPr>
            <a:t>equipment and furniture.</a:t>
          </a:r>
          <a:endParaRPr lang="en-IN" sz="2000" dirty="0" smtClean="0">
            <a:solidFill>
              <a:schemeClr val="tx1">
                <a:lumMod val="95000"/>
                <a:lumOff val="5000"/>
              </a:schemeClr>
            </a:solidFill>
          </a:endParaRPr>
        </a:p>
      </dgm:t>
    </dgm:pt>
    <dgm:pt modelId="{3C2260B0-6C49-4100-BB9A-06351C82BF07}" type="parTrans" cxnId="{6037DEC5-FE72-4E44-9B23-FAE8C4CE6098}">
      <dgm:prSet/>
      <dgm:spPr/>
      <dgm:t>
        <a:bodyPr/>
        <a:lstStyle/>
        <a:p>
          <a:endParaRPr lang="en-IN">
            <a:solidFill>
              <a:schemeClr val="tx1"/>
            </a:solidFill>
          </a:endParaRPr>
        </a:p>
      </dgm:t>
    </dgm:pt>
    <dgm:pt modelId="{8DE41A55-6529-407D-BA6C-AFD67BB654E0}" type="sibTrans" cxnId="{6037DEC5-FE72-4E44-9B23-FAE8C4CE6098}">
      <dgm:prSet/>
      <dgm:spPr/>
      <dgm:t>
        <a:bodyPr/>
        <a:lstStyle/>
        <a:p>
          <a:endParaRPr lang="en-IN">
            <a:solidFill>
              <a:schemeClr val="tx1"/>
            </a:solidFill>
          </a:endParaRPr>
        </a:p>
      </dgm:t>
    </dgm:pt>
    <dgm:pt modelId="{1271C61D-CFA5-445A-9977-88C52CA0C419}">
      <dgm:prSet custT="1"/>
      <dgm:spPr/>
      <dgm:t>
        <a:bodyPr/>
        <a:lstStyle/>
        <a:p>
          <a:r>
            <a:rPr lang="en-AU" sz="2000" dirty="0" smtClean="0">
              <a:solidFill>
                <a:schemeClr val="tx1">
                  <a:lumMod val="95000"/>
                  <a:lumOff val="5000"/>
                </a:schemeClr>
              </a:solidFill>
            </a:rPr>
            <a:t>Specification </a:t>
          </a:r>
          <a:r>
            <a:rPr lang="en-AU" sz="2000" dirty="0" smtClean="0">
              <a:solidFill>
                <a:schemeClr val="tx1">
                  <a:lumMod val="95000"/>
                  <a:lumOff val="5000"/>
                </a:schemeClr>
              </a:solidFill>
            </a:rPr>
            <a:t>and procurement of </a:t>
          </a:r>
          <a:r>
            <a:rPr lang="en-AU" sz="2000" dirty="0" smtClean="0">
              <a:solidFill>
                <a:schemeClr val="tx1">
                  <a:lumMod val="95000"/>
                  <a:lumOff val="5000"/>
                </a:schemeClr>
              </a:solidFill>
            </a:rPr>
            <a:t>ambulance </a:t>
          </a:r>
          <a:r>
            <a:rPr lang="en-AU" sz="2000" dirty="0" smtClean="0">
              <a:solidFill>
                <a:schemeClr val="tx1">
                  <a:lumMod val="95000"/>
                  <a:lumOff val="5000"/>
                </a:schemeClr>
              </a:solidFill>
            </a:rPr>
            <a:t>and </a:t>
          </a:r>
          <a:r>
            <a:rPr lang="en-AU" sz="2000" dirty="0" smtClean="0">
              <a:solidFill>
                <a:schemeClr val="tx1">
                  <a:lumMod val="95000"/>
                  <a:lumOff val="5000"/>
                </a:schemeClr>
              </a:solidFill>
            </a:rPr>
            <a:t>finalising of ambulance services and </a:t>
          </a:r>
          <a:r>
            <a:rPr lang="en-AU" sz="2000" dirty="0" smtClean="0">
              <a:solidFill>
                <a:schemeClr val="tx1">
                  <a:lumMod val="95000"/>
                  <a:lumOff val="5000"/>
                </a:schemeClr>
              </a:solidFill>
            </a:rPr>
            <a:t>fabrication.</a:t>
          </a:r>
          <a:endParaRPr lang="en-IN" sz="2000" dirty="0">
            <a:solidFill>
              <a:schemeClr val="tx1">
                <a:lumMod val="95000"/>
                <a:lumOff val="5000"/>
              </a:schemeClr>
            </a:solidFill>
          </a:endParaRPr>
        </a:p>
      </dgm:t>
    </dgm:pt>
    <dgm:pt modelId="{7717CFC6-F053-4517-8E70-D26F0606ADE7}" type="parTrans" cxnId="{EE5B66CD-8BFE-4419-ABFA-4A46CC342510}">
      <dgm:prSet/>
      <dgm:spPr/>
      <dgm:t>
        <a:bodyPr/>
        <a:lstStyle/>
        <a:p>
          <a:endParaRPr lang="en-IN"/>
        </a:p>
      </dgm:t>
    </dgm:pt>
    <dgm:pt modelId="{CDC74BC7-D711-43C8-A338-75946756533F}" type="sibTrans" cxnId="{EE5B66CD-8BFE-4419-ABFA-4A46CC342510}">
      <dgm:prSet/>
      <dgm:spPr/>
      <dgm:t>
        <a:bodyPr/>
        <a:lstStyle/>
        <a:p>
          <a:endParaRPr lang="en-IN"/>
        </a:p>
      </dgm:t>
    </dgm:pt>
    <dgm:pt modelId="{E9779898-8E7D-46C0-8F00-062722107108}" type="pres">
      <dgm:prSet presAssocID="{2FAFF4A5-3568-4032-969E-67F6A569E8F4}" presName="linear" presStyleCnt="0">
        <dgm:presLayoutVars>
          <dgm:animLvl val="lvl"/>
          <dgm:resizeHandles val="exact"/>
        </dgm:presLayoutVars>
      </dgm:prSet>
      <dgm:spPr/>
      <dgm:t>
        <a:bodyPr/>
        <a:lstStyle/>
        <a:p>
          <a:endParaRPr lang="en-IN"/>
        </a:p>
      </dgm:t>
    </dgm:pt>
    <dgm:pt modelId="{F5B82198-4890-41B2-A1B3-E1CEBF091F53}" type="pres">
      <dgm:prSet presAssocID="{DBA891E9-D70B-4F25-9E19-0CBEEF6CC52C}" presName="parentText" presStyleLbl="node1" presStyleIdx="0" presStyleCnt="5" custLinFactNeighborY="-68254">
        <dgm:presLayoutVars>
          <dgm:chMax val="0"/>
          <dgm:bulletEnabled val="1"/>
        </dgm:presLayoutVars>
      </dgm:prSet>
      <dgm:spPr/>
      <dgm:t>
        <a:bodyPr/>
        <a:lstStyle/>
        <a:p>
          <a:endParaRPr lang="en-IN"/>
        </a:p>
      </dgm:t>
    </dgm:pt>
    <dgm:pt modelId="{9F660200-DB31-4140-8BB2-AED78D14AEAB}" type="pres">
      <dgm:prSet presAssocID="{D220B8A8-EBD1-4437-B334-1267595102FF}" presName="spacer" presStyleCnt="0"/>
      <dgm:spPr/>
    </dgm:pt>
    <dgm:pt modelId="{5D8A378E-AA8A-4417-85CB-F1BA83376FFA}" type="pres">
      <dgm:prSet presAssocID="{826D1AEE-FB75-4D7F-B0DF-23C57E0853B1}" presName="parentText" presStyleLbl="node1" presStyleIdx="1" presStyleCnt="5">
        <dgm:presLayoutVars>
          <dgm:chMax val="0"/>
          <dgm:bulletEnabled val="1"/>
        </dgm:presLayoutVars>
      </dgm:prSet>
      <dgm:spPr/>
      <dgm:t>
        <a:bodyPr/>
        <a:lstStyle/>
        <a:p>
          <a:endParaRPr lang="en-IN"/>
        </a:p>
      </dgm:t>
    </dgm:pt>
    <dgm:pt modelId="{C57C3101-D504-48C6-AC6A-FC716C7A3EAA}" type="pres">
      <dgm:prSet presAssocID="{F3C74F7E-8EEA-4D83-A1FC-A41F7FB34B17}" presName="spacer" presStyleCnt="0"/>
      <dgm:spPr/>
    </dgm:pt>
    <dgm:pt modelId="{EDE26794-6BD4-4E68-820D-442DE7B67163}" type="pres">
      <dgm:prSet presAssocID="{C5C22B63-0FD4-4AA9-834C-B0B80D82209F}" presName="parentText" presStyleLbl="node1" presStyleIdx="2" presStyleCnt="5">
        <dgm:presLayoutVars>
          <dgm:chMax val="0"/>
          <dgm:bulletEnabled val="1"/>
        </dgm:presLayoutVars>
      </dgm:prSet>
      <dgm:spPr/>
      <dgm:t>
        <a:bodyPr/>
        <a:lstStyle/>
        <a:p>
          <a:endParaRPr lang="en-IN"/>
        </a:p>
      </dgm:t>
    </dgm:pt>
    <dgm:pt modelId="{A1BDCE69-7254-467B-96B4-72ED3D9CFDB1}" type="pres">
      <dgm:prSet presAssocID="{37725693-B1E3-450F-8093-7F41C5A611D0}" presName="spacer" presStyleCnt="0"/>
      <dgm:spPr/>
    </dgm:pt>
    <dgm:pt modelId="{53E0FB33-8811-41EF-9ACC-94486DE696ED}" type="pres">
      <dgm:prSet presAssocID="{1271C61D-CFA5-445A-9977-88C52CA0C419}" presName="parentText" presStyleLbl="node1" presStyleIdx="3" presStyleCnt="5">
        <dgm:presLayoutVars>
          <dgm:chMax val="0"/>
          <dgm:bulletEnabled val="1"/>
        </dgm:presLayoutVars>
      </dgm:prSet>
      <dgm:spPr/>
      <dgm:t>
        <a:bodyPr/>
        <a:lstStyle/>
        <a:p>
          <a:endParaRPr lang="en-IN"/>
        </a:p>
      </dgm:t>
    </dgm:pt>
    <dgm:pt modelId="{94A3E6C6-6A83-4185-84B7-AD82B592F58C}" type="pres">
      <dgm:prSet presAssocID="{CDC74BC7-D711-43C8-A338-75946756533F}" presName="spacer" presStyleCnt="0"/>
      <dgm:spPr/>
    </dgm:pt>
    <dgm:pt modelId="{8BB79F4A-14F1-4432-A688-660627DC56F6}" type="pres">
      <dgm:prSet presAssocID="{30CA3F25-9DA7-4A2F-9B4A-7BA0535D9C30}" presName="parentText" presStyleLbl="node1" presStyleIdx="4" presStyleCnt="5">
        <dgm:presLayoutVars>
          <dgm:chMax val="0"/>
          <dgm:bulletEnabled val="1"/>
        </dgm:presLayoutVars>
      </dgm:prSet>
      <dgm:spPr/>
      <dgm:t>
        <a:bodyPr/>
        <a:lstStyle/>
        <a:p>
          <a:endParaRPr lang="en-IN"/>
        </a:p>
      </dgm:t>
    </dgm:pt>
  </dgm:ptLst>
  <dgm:cxnLst>
    <dgm:cxn modelId="{B803EAC3-1B29-42B0-B5FD-3A754C56074C}" type="presOf" srcId="{C5C22B63-0FD4-4AA9-834C-B0B80D82209F}" destId="{EDE26794-6BD4-4E68-820D-442DE7B67163}" srcOrd="0" destOrd="0" presId="urn:microsoft.com/office/officeart/2005/8/layout/vList2"/>
    <dgm:cxn modelId="{EE5B66CD-8BFE-4419-ABFA-4A46CC342510}" srcId="{2FAFF4A5-3568-4032-969E-67F6A569E8F4}" destId="{1271C61D-CFA5-445A-9977-88C52CA0C419}" srcOrd="3" destOrd="0" parTransId="{7717CFC6-F053-4517-8E70-D26F0606ADE7}" sibTransId="{CDC74BC7-D711-43C8-A338-75946756533F}"/>
    <dgm:cxn modelId="{6E3FFA2B-AD77-4E57-A89A-ED43ABC3D32E}" type="presOf" srcId="{826D1AEE-FB75-4D7F-B0DF-23C57E0853B1}" destId="{5D8A378E-AA8A-4417-85CB-F1BA83376FFA}" srcOrd="0" destOrd="0" presId="urn:microsoft.com/office/officeart/2005/8/layout/vList2"/>
    <dgm:cxn modelId="{6745F423-490F-43EE-A4C9-924D8E866386}" type="presOf" srcId="{30CA3F25-9DA7-4A2F-9B4A-7BA0535D9C30}" destId="{8BB79F4A-14F1-4432-A688-660627DC56F6}" srcOrd="0" destOrd="0" presId="urn:microsoft.com/office/officeart/2005/8/layout/vList2"/>
    <dgm:cxn modelId="{877591EB-6751-4FA4-B256-E9D87A2CE6E6}" type="presOf" srcId="{DBA891E9-D70B-4F25-9E19-0CBEEF6CC52C}" destId="{F5B82198-4890-41B2-A1B3-E1CEBF091F53}" srcOrd="0" destOrd="0" presId="urn:microsoft.com/office/officeart/2005/8/layout/vList2"/>
    <dgm:cxn modelId="{28AE3B15-73B6-438A-8A44-FBD3D40DF52B}" srcId="{2FAFF4A5-3568-4032-969E-67F6A569E8F4}" destId="{826D1AEE-FB75-4D7F-B0DF-23C57E0853B1}" srcOrd="1" destOrd="0" parTransId="{B605331C-A1BD-46DE-AA68-6FD83C73FEDD}" sibTransId="{F3C74F7E-8EEA-4D83-A1FC-A41F7FB34B17}"/>
    <dgm:cxn modelId="{FD64191F-9724-44B8-B3DE-F8F1B7D8662B}" type="presOf" srcId="{2FAFF4A5-3568-4032-969E-67F6A569E8F4}" destId="{E9779898-8E7D-46C0-8F00-062722107108}" srcOrd="0" destOrd="0" presId="urn:microsoft.com/office/officeart/2005/8/layout/vList2"/>
    <dgm:cxn modelId="{6037DEC5-FE72-4E44-9B23-FAE8C4CE6098}" srcId="{2FAFF4A5-3568-4032-969E-67F6A569E8F4}" destId="{30CA3F25-9DA7-4A2F-9B4A-7BA0535D9C30}" srcOrd="4" destOrd="0" parTransId="{3C2260B0-6C49-4100-BB9A-06351C82BF07}" sibTransId="{8DE41A55-6529-407D-BA6C-AFD67BB654E0}"/>
    <dgm:cxn modelId="{F4BE2910-246C-458F-983C-A37BEF3E73AD}" srcId="{2FAFF4A5-3568-4032-969E-67F6A569E8F4}" destId="{DBA891E9-D70B-4F25-9E19-0CBEEF6CC52C}" srcOrd="0" destOrd="0" parTransId="{292C36F2-BAE7-415A-8680-56DA191AD882}" sibTransId="{D220B8A8-EBD1-4437-B334-1267595102FF}"/>
    <dgm:cxn modelId="{1E9E7C82-5B4F-4699-B681-0C65D97377FA}" type="presOf" srcId="{1271C61D-CFA5-445A-9977-88C52CA0C419}" destId="{53E0FB33-8811-41EF-9ACC-94486DE696ED}" srcOrd="0" destOrd="0" presId="urn:microsoft.com/office/officeart/2005/8/layout/vList2"/>
    <dgm:cxn modelId="{1E9851B1-69B1-4C13-B8D3-72EB5EC3B559}" srcId="{2FAFF4A5-3568-4032-969E-67F6A569E8F4}" destId="{C5C22B63-0FD4-4AA9-834C-B0B80D82209F}" srcOrd="2" destOrd="0" parTransId="{E2A4B23D-68C8-48FA-8E04-1B1956744F14}" sibTransId="{37725693-B1E3-450F-8093-7F41C5A611D0}"/>
    <dgm:cxn modelId="{120D7392-09F2-46CB-8C6F-4DD8C942ED89}" type="presParOf" srcId="{E9779898-8E7D-46C0-8F00-062722107108}" destId="{F5B82198-4890-41B2-A1B3-E1CEBF091F53}" srcOrd="0" destOrd="0" presId="urn:microsoft.com/office/officeart/2005/8/layout/vList2"/>
    <dgm:cxn modelId="{72A7D502-BF69-478C-9045-6DB2A9EEA610}" type="presParOf" srcId="{E9779898-8E7D-46C0-8F00-062722107108}" destId="{9F660200-DB31-4140-8BB2-AED78D14AEAB}" srcOrd="1" destOrd="0" presId="urn:microsoft.com/office/officeart/2005/8/layout/vList2"/>
    <dgm:cxn modelId="{508514C2-3935-4863-AD55-6254A0D4926C}" type="presParOf" srcId="{E9779898-8E7D-46C0-8F00-062722107108}" destId="{5D8A378E-AA8A-4417-85CB-F1BA83376FFA}" srcOrd="2" destOrd="0" presId="urn:microsoft.com/office/officeart/2005/8/layout/vList2"/>
    <dgm:cxn modelId="{89CCCD2A-2DB9-43DB-8632-F111E1F3366B}" type="presParOf" srcId="{E9779898-8E7D-46C0-8F00-062722107108}" destId="{C57C3101-D504-48C6-AC6A-FC716C7A3EAA}" srcOrd="3" destOrd="0" presId="urn:microsoft.com/office/officeart/2005/8/layout/vList2"/>
    <dgm:cxn modelId="{423BA014-8092-42D0-8892-492D1DB8C241}" type="presParOf" srcId="{E9779898-8E7D-46C0-8F00-062722107108}" destId="{EDE26794-6BD4-4E68-820D-442DE7B67163}" srcOrd="4" destOrd="0" presId="urn:microsoft.com/office/officeart/2005/8/layout/vList2"/>
    <dgm:cxn modelId="{57512782-0C59-4F70-96FF-A23FC1201F37}" type="presParOf" srcId="{E9779898-8E7D-46C0-8F00-062722107108}" destId="{A1BDCE69-7254-467B-96B4-72ED3D9CFDB1}" srcOrd="5" destOrd="0" presId="urn:microsoft.com/office/officeart/2005/8/layout/vList2"/>
    <dgm:cxn modelId="{922321E7-E35B-4D90-B701-2E27C9474FC7}" type="presParOf" srcId="{E9779898-8E7D-46C0-8F00-062722107108}" destId="{53E0FB33-8811-41EF-9ACC-94486DE696ED}" srcOrd="6" destOrd="0" presId="urn:microsoft.com/office/officeart/2005/8/layout/vList2"/>
    <dgm:cxn modelId="{45C965C3-B7A2-426F-BF6B-1712B909231C}" type="presParOf" srcId="{E9779898-8E7D-46C0-8F00-062722107108}" destId="{94A3E6C6-6A83-4185-84B7-AD82B592F58C}" srcOrd="7" destOrd="0" presId="urn:microsoft.com/office/officeart/2005/8/layout/vList2"/>
    <dgm:cxn modelId="{6083FF1E-977F-46B6-A7A9-7A8C7D32496E}" type="presParOf" srcId="{E9779898-8E7D-46C0-8F00-062722107108}" destId="{8BB79F4A-14F1-4432-A688-660627DC56F6}"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CC2662-D2F4-49AB-B226-B9FA99D3138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IN"/>
        </a:p>
      </dgm:t>
    </dgm:pt>
    <dgm:pt modelId="{387C4F92-480B-4E9E-A11A-574B0BC93D69}">
      <dgm:prSet custT="1"/>
      <dgm:spPr/>
      <dgm:t>
        <a:bodyPr/>
        <a:lstStyle/>
        <a:p>
          <a:r>
            <a:rPr lang="en-AU" sz="2000" dirty="0" smtClean="0"/>
            <a:t>The system should be dynamic and flexible for modification related to end </a:t>
          </a:r>
          <a:r>
            <a:rPr lang="en-AU" sz="2000" dirty="0" smtClean="0"/>
            <a:t>users and the ability to shape the system to their specific and at times evolving needs.</a:t>
          </a:r>
          <a:endParaRPr lang="en-IN" sz="2000" dirty="0" smtClean="0">
            <a:solidFill>
              <a:schemeClr val="tx1"/>
            </a:solidFill>
          </a:endParaRPr>
        </a:p>
      </dgm:t>
    </dgm:pt>
    <dgm:pt modelId="{B6962A7B-8C33-4F4A-8330-7E337B129CD7}" type="parTrans" cxnId="{FF2627B1-197B-4274-B638-4629F1802307}">
      <dgm:prSet/>
      <dgm:spPr/>
      <dgm:t>
        <a:bodyPr/>
        <a:lstStyle/>
        <a:p>
          <a:endParaRPr lang="en-IN" sz="1800">
            <a:solidFill>
              <a:schemeClr val="tx1"/>
            </a:solidFill>
          </a:endParaRPr>
        </a:p>
      </dgm:t>
    </dgm:pt>
    <dgm:pt modelId="{51B1CB5D-ED72-4AEE-9C2E-399BE6DE77F8}" type="sibTrans" cxnId="{FF2627B1-197B-4274-B638-4629F1802307}">
      <dgm:prSet/>
      <dgm:spPr/>
      <dgm:t>
        <a:bodyPr/>
        <a:lstStyle/>
        <a:p>
          <a:endParaRPr lang="en-IN" sz="1800">
            <a:solidFill>
              <a:schemeClr val="tx1"/>
            </a:solidFill>
          </a:endParaRPr>
        </a:p>
      </dgm:t>
    </dgm:pt>
    <dgm:pt modelId="{1B9E84CC-77A4-4564-8C36-2E625F1AAF03}">
      <dgm:prSet custT="1"/>
      <dgm:spPr/>
      <dgm:t>
        <a:bodyPr/>
        <a:lstStyle/>
        <a:p>
          <a:r>
            <a:rPr lang="en-AU" sz="2000" dirty="0" smtClean="0"/>
            <a:t>The system should take care of all the loop holes and intricacies which can cause problems related to the accountability of the department.</a:t>
          </a:r>
          <a:endParaRPr lang="en-US" sz="2000" dirty="0" smtClean="0">
            <a:solidFill>
              <a:schemeClr val="tx1"/>
            </a:solidFill>
          </a:endParaRPr>
        </a:p>
      </dgm:t>
    </dgm:pt>
    <dgm:pt modelId="{43EB063E-BFF0-4F12-B1A3-B0667A17EDF7}" type="parTrans" cxnId="{0334C1AE-09C9-4DF2-B845-63D4899CA070}">
      <dgm:prSet/>
      <dgm:spPr/>
      <dgm:t>
        <a:bodyPr/>
        <a:lstStyle/>
        <a:p>
          <a:endParaRPr lang="en-IN" sz="1800">
            <a:solidFill>
              <a:schemeClr val="tx1"/>
            </a:solidFill>
          </a:endParaRPr>
        </a:p>
      </dgm:t>
    </dgm:pt>
    <dgm:pt modelId="{08FC632B-7721-42F7-911C-91EC05165D17}" type="sibTrans" cxnId="{0334C1AE-09C9-4DF2-B845-63D4899CA070}">
      <dgm:prSet/>
      <dgm:spPr/>
      <dgm:t>
        <a:bodyPr/>
        <a:lstStyle/>
        <a:p>
          <a:endParaRPr lang="en-IN" sz="1800">
            <a:solidFill>
              <a:schemeClr val="tx1"/>
            </a:solidFill>
          </a:endParaRPr>
        </a:p>
      </dgm:t>
    </dgm:pt>
    <dgm:pt modelId="{09E1035A-A626-4D77-B441-6EC212CA7BFB}">
      <dgm:prSet custT="1"/>
      <dgm:spPr/>
      <dgm:t>
        <a:bodyPr/>
        <a:lstStyle/>
        <a:p>
          <a:r>
            <a:rPr lang="en-AU" sz="2000" dirty="0" smtClean="0"/>
            <a:t>The internal team should be so strong in providing essential information for development of the system to the software designing and development.</a:t>
          </a:r>
          <a:endParaRPr lang="en-US" sz="2000" dirty="0" smtClean="0">
            <a:solidFill>
              <a:schemeClr val="tx1"/>
            </a:solidFill>
          </a:endParaRPr>
        </a:p>
      </dgm:t>
    </dgm:pt>
    <dgm:pt modelId="{7425C409-204A-4219-AFE4-CD7F9C5A5ED1}" type="parTrans" cxnId="{4AE30C1E-913A-49C4-9EDA-662A7BF9CAAA}">
      <dgm:prSet/>
      <dgm:spPr/>
      <dgm:t>
        <a:bodyPr/>
        <a:lstStyle/>
        <a:p>
          <a:endParaRPr lang="en-IN" sz="1800">
            <a:solidFill>
              <a:schemeClr val="tx1"/>
            </a:solidFill>
          </a:endParaRPr>
        </a:p>
      </dgm:t>
    </dgm:pt>
    <dgm:pt modelId="{A25F5C9F-E5D8-4355-AF77-265D7179020D}" type="sibTrans" cxnId="{4AE30C1E-913A-49C4-9EDA-662A7BF9CAAA}">
      <dgm:prSet/>
      <dgm:spPr/>
      <dgm:t>
        <a:bodyPr/>
        <a:lstStyle/>
        <a:p>
          <a:endParaRPr lang="en-IN" sz="1800">
            <a:solidFill>
              <a:schemeClr val="tx1"/>
            </a:solidFill>
          </a:endParaRPr>
        </a:p>
      </dgm:t>
    </dgm:pt>
    <dgm:pt modelId="{953DD4B5-010C-4034-B84D-CA9B2060B026}">
      <dgm:prSet custT="1"/>
      <dgm:spPr/>
      <dgm:t>
        <a:bodyPr/>
        <a:lstStyle/>
        <a:p>
          <a:r>
            <a:rPr lang="en-US" sz="2000" dirty="0" smtClean="0"/>
            <a:t>Proper training and interaction of the internal team by software development </a:t>
          </a:r>
          <a:r>
            <a:rPr lang="en-US" sz="2000" dirty="0" smtClean="0"/>
            <a:t>team</a:t>
          </a:r>
          <a:endParaRPr lang="en-IN" sz="2000" dirty="0" smtClean="0">
            <a:solidFill>
              <a:schemeClr val="tx1"/>
            </a:solidFill>
          </a:endParaRPr>
        </a:p>
      </dgm:t>
    </dgm:pt>
    <dgm:pt modelId="{68E5E22C-551E-4B34-BF65-5D72B165C176}" type="parTrans" cxnId="{5B729031-BB9E-4082-BB69-394C3177A9EE}">
      <dgm:prSet/>
      <dgm:spPr/>
      <dgm:t>
        <a:bodyPr/>
        <a:lstStyle/>
        <a:p>
          <a:endParaRPr lang="en-IN" sz="1800">
            <a:solidFill>
              <a:schemeClr val="tx1"/>
            </a:solidFill>
          </a:endParaRPr>
        </a:p>
      </dgm:t>
    </dgm:pt>
    <dgm:pt modelId="{E42447F5-84D7-4F34-ABF5-0D996E7A8B6D}" type="sibTrans" cxnId="{5B729031-BB9E-4082-BB69-394C3177A9EE}">
      <dgm:prSet/>
      <dgm:spPr/>
      <dgm:t>
        <a:bodyPr/>
        <a:lstStyle/>
        <a:p>
          <a:endParaRPr lang="en-IN" sz="1800">
            <a:solidFill>
              <a:schemeClr val="tx1"/>
            </a:solidFill>
          </a:endParaRPr>
        </a:p>
      </dgm:t>
    </dgm:pt>
    <dgm:pt modelId="{4519EA4B-9CFE-4765-AFE8-9590841582B4}">
      <dgm:prSet custT="1"/>
      <dgm:spPr/>
      <dgm:t>
        <a:bodyPr/>
        <a:lstStyle/>
        <a:p>
          <a:r>
            <a:rPr lang="en-AU" sz="2000" dirty="0" smtClean="0"/>
            <a:t>The system’s development and successful use  depends on the constant active involvement and participation of the internal pharmacy team.</a:t>
          </a:r>
          <a:endParaRPr lang="en-US" sz="2000" dirty="0" smtClean="0">
            <a:solidFill>
              <a:schemeClr val="tx1"/>
            </a:solidFill>
          </a:endParaRPr>
        </a:p>
      </dgm:t>
    </dgm:pt>
    <dgm:pt modelId="{5BF129ED-B12A-4209-96FF-04F0270A1DE0}" type="parTrans" cxnId="{5E565BEC-E02F-41AE-A6A4-0F36A8BD6809}">
      <dgm:prSet/>
      <dgm:spPr/>
      <dgm:t>
        <a:bodyPr/>
        <a:lstStyle/>
        <a:p>
          <a:endParaRPr lang="en-IN" sz="1800">
            <a:solidFill>
              <a:schemeClr val="tx1"/>
            </a:solidFill>
          </a:endParaRPr>
        </a:p>
      </dgm:t>
    </dgm:pt>
    <dgm:pt modelId="{5C37B414-FE66-4CBA-8E84-E58C70EAE91E}" type="sibTrans" cxnId="{5E565BEC-E02F-41AE-A6A4-0F36A8BD6809}">
      <dgm:prSet/>
      <dgm:spPr/>
      <dgm:t>
        <a:bodyPr/>
        <a:lstStyle/>
        <a:p>
          <a:endParaRPr lang="en-IN" sz="1800">
            <a:solidFill>
              <a:schemeClr val="tx1"/>
            </a:solidFill>
          </a:endParaRPr>
        </a:p>
      </dgm:t>
    </dgm:pt>
    <dgm:pt modelId="{21D86582-1E21-4106-8383-6915EA10CD27}" type="pres">
      <dgm:prSet presAssocID="{65CC2662-D2F4-49AB-B226-B9FA99D3138D}" presName="linear" presStyleCnt="0">
        <dgm:presLayoutVars>
          <dgm:animLvl val="lvl"/>
          <dgm:resizeHandles val="exact"/>
        </dgm:presLayoutVars>
      </dgm:prSet>
      <dgm:spPr/>
      <dgm:t>
        <a:bodyPr/>
        <a:lstStyle/>
        <a:p>
          <a:endParaRPr lang="en-IN"/>
        </a:p>
      </dgm:t>
    </dgm:pt>
    <dgm:pt modelId="{D578CACF-C404-4AED-A613-EAE65855432F}" type="pres">
      <dgm:prSet presAssocID="{387C4F92-480B-4E9E-A11A-574B0BC93D69}" presName="parentText" presStyleLbl="node1" presStyleIdx="0" presStyleCnt="5" custLinFactY="-104826" custLinFactNeighborX="-338" custLinFactNeighborY="-200000">
        <dgm:presLayoutVars>
          <dgm:chMax val="0"/>
          <dgm:bulletEnabled val="1"/>
        </dgm:presLayoutVars>
      </dgm:prSet>
      <dgm:spPr/>
      <dgm:t>
        <a:bodyPr/>
        <a:lstStyle/>
        <a:p>
          <a:endParaRPr lang="en-IN"/>
        </a:p>
      </dgm:t>
    </dgm:pt>
    <dgm:pt modelId="{A9B240EA-A97A-4AE5-885C-922CB59DA922}" type="pres">
      <dgm:prSet presAssocID="{51B1CB5D-ED72-4AEE-9C2E-399BE6DE77F8}" presName="spacer" presStyleCnt="0"/>
      <dgm:spPr/>
    </dgm:pt>
    <dgm:pt modelId="{E34AF5C3-E430-4684-B5B9-C8D3728104C1}" type="pres">
      <dgm:prSet presAssocID="{1B9E84CC-77A4-4564-8C36-2E625F1AAF03}" presName="parentText" presStyleLbl="node1" presStyleIdx="1" presStyleCnt="5" custLinFactY="-11009" custLinFactNeighborY="-100000">
        <dgm:presLayoutVars>
          <dgm:chMax val="0"/>
          <dgm:bulletEnabled val="1"/>
        </dgm:presLayoutVars>
      </dgm:prSet>
      <dgm:spPr/>
      <dgm:t>
        <a:bodyPr/>
        <a:lstStyle/>
        <a:p>
          <a:endParaRPr lang="en-IN"/>
        </a:p>
      </dgm:t>
    </dgm:pt>
    <dgm:pt modelId="{019E88CE-253D-412B-B9DF-62D009285808}" type="pres">
      <dgm:prSet presAssocID="{08FC632B-7721-42F7-911C-91EC05165D17}" presName="spacer" presStyleCnt="0"/>
      <dgm:spPr/>
    </dgm:pt>
    <dgm:pt modelId="{35386599-28E1-4128-B5B3-EE4AB7A20AD7}" type="pres">
      <dgm:prSet presAssocID="{09E1035A-A626-4D77-B441-6EC212CA7BFB}" presName="parentText" presStyleLbl="node1" presStyleIdx="2" presStyleCnt="5" custLinFactY="-11686" custLinFactNeighborY="-100000">
        <dgm:presLayoutVars>
          <dgm:chMax val="0"/>
          <dgm:bulletEnabled val="1"/>
        </dgm:presLayoutVars>
      </dgm:prSet>
      <dgm:spPr/>
      <dgm:t>
        <a:bodyPr/>
        <a:lstStyle/>
        <a:p>
          <a:endParaRPr lang="en-IN"/>
        </a:p>
      </dgm:t>
    </dgm:pt>
    <dgm:pt modelId="{C858B0DC-301E-4866-90FF-454111D59D65}" type="pres">
      <dgm:prSet presAssocID="{A25F5C9F-E5D8-4355-AF77-265D7179020D}" presName="spacer" presStyleCnt="0"/>
      <dgm:spPr/>
    </dgm:pt>
    <dgm:pt modelId="{08813F9D-8D64-4626-90A7-E85931430321}" type="pres">
      <dgm:prSet presAssocID="{953DD4B5-010C-4034-B84D-CA9B2060B026}" presName="parentText" presStyleLbl="node1" presStyleIdx="3" presStyleCnt="5" custLinFactY="-6730" custLinFactNeighborY="-100000">
        <dgm:presLayoutVars>
          <dgm:chMax val="0"/>
          <dgm:bulletEnabled val="1"/>
        </dgm:presLayoutVars>
      </dgm:prSet>
      <dgm:spPr/>
      <dgm:t>
        <a:bodyPr/>
        <a:lstStyle/>
        <a:p>
          <a:endParaRPr lang="en-IN"/>
        </a:p>
      </dgm:t>
    </dgm:pt>
    <dgm:pt modelId="{37C65CD7-E51E-46DA-A4A6-CDD82DCE4D8A}" type="pres">
      <dgm:prSet presAssocID="{E42447F5-84D7-4F34-ABF5-0D996E7A8B6D}" presName="spacer" presStyleCnt="0"/>
      <dgm:spPr/>
    </dgm:pt>
    <dgm:pt modelId="{2BD5B6F4-FB5F-47DE-AADC-3EC046FA870A}" type="pres">
      <dgm:prSet presAssocID="{4519EA4B-9CFE-4765-AFE8-9590841582B4}" presName="parentText" presStyleLbl="node1" presStyleIdx="4" presStyleCnt="5" custLinFactNeighborY="69608">
        <dgm:presLayoutVars>
          <dgm:chMax val="0"/>
          <dgm:bulletEnabled val="1"/>
        </dgm:presLayoutVars>
      </dgm:prSet>
      <dgm:spPr/>
      <dgm:t>
        <a:bodyPr/>
        <a:lstStyle/>
        <a:p>
          <a:endParaRPr lang="en-IN"/>
        </a:p>
      </dgm:t>
    </dgm:pt>
  </dgm:ptLst>
  <dgm:cxnLst>
    <dgm:cxn modelId="{FF2627B1-197B-4274-B638-4629F1802307}" srcId="{65CC2662-D2F4-49AB-B226-B9FA99D3138D}" destId="{387C4F92-480B-4E9E-A11A-574B0BC93D69}" srcOrd="0" destOrd="0" parTransId="{B6962A7B-8C33-4F4A-8330-7E337B129CD7}" sibTransId="{51B1CB5D-ED72-4AEE-9C2E-399BE6DE77F8}"/>
    <dgm:cxn modelId="{5E565BEC-E02F-41AE-A6A4-0F36A8BD6809}" srcId="{65CC2662-D2F4-49AB-B226-B9FA99D3138D}" destId="{4519EA4B-9CFE-4765-AFE8-9590841582B4}" srcOrd="4" destOrd="0" parTransId="{5BF129ED-B12A-4209-96FF-04F0270A1DE0}" sibTransId="{5C37B414-FE66-4CBA-8E84-E58C70EAE91E}"/>
    <dgm:cxn modelId="{2AC5926E-F037-4353-AEDC-D05DD671344C}" type="presOf" srcId="{09E1035A-A626-4D77-B441-6EC212CA7BFB}" destId="{35386599-28E1-4128-B5B3-EE4AB7A20AD7}" srcOrd="0" destOrd="0" presId="urn:microsoft.com/office/officeart/2005/8/layout/vList2"/>
    <dgm:cxn modelId="{CAA58464-2EAC-4E1C-9A3C-5EE7067EA21F}" type="presOf" srcId="{1B9E84CC-77A4-4564-8C36-2E625F1AAF03}" destId="{E34AF5C3-E430-4684-B5B9-C8D3728104C1}" srcOrd="0" destOrd="0" presId="urn:microsoft.com/office/officeart/2005/8/layout/vList2"/>
    <dgm:cxn modelId="{5B729031-BB9E-4082-BB69-394C3177A9EE}" srcId="{65CC2662-D2F4-49AB-B226-B9FA99D3138D}" destId="{953DD4B5-010C-4034-B84D-CA9B2060B026}" srcOrd="3" destOrd="0" parTransId="{68E5E22C-551E-4B34-BF65-5D72B165C176}" sibTransId="{E42447F5-84D7-4F34-ABF5-0D996E7A8B6D}"/>
    <dgm:cxn modelId="{C7A6137E-591B-46F9-8E32-759DDB600D14}" type="presOf" srcId="{65CC2662-D2F4-49AB-B226-B9FA99D3138D}" destId="{21D86582-1E21-4106-8383-6915EA10CD27}" srcOrd="0" destOrd="0" presId="urn:microsoft.com/office/officeart/2005/8/layout/vList2"/>
    <dgm:cxn modelId="{4AE30C1E-913A-49C4-9EDA-662A7BF9CAAA}" srcId="{65CC2662-D2F4-49AB-B226-B9FA99D3138D}" destId="{09E1035A-A626-4D77-B441-6EC212CA7BFB}" srcOrd="2" destOrd="0" parTransId="{7425C409-204A-4219-AFE4-CD7F9C5A5ED1}" sibTransId="{A25F5C9F-E5D8-4355-AF77-265D7179020D}"/>
    <dgm:cxn modelId="{0334C1AE-09C9-4DF2-B845-63D4899CA070}" srcId="{65CC2662-D2F4-49AB-B226-B9FA99D3138D}" destId="{1B9E84CC-77A4-4564-8C36-2E625F1AAF03}" srcOrd="1" destOrd="0" parTransId="{43EB063E-BFF0-4F12-B1A3-B0667A17EDF7}" sibTransId="{08FC632B-7721-42F7-911C-91EC05165D17}"/>
    <dgm:cxn modelId="{B68914F7-D47A-4CCF-AA1C-4911462B6125}" type="presOf" srcId="{953DD4B5-010C-4034-B84D-CA9B2060B026}" destId="{08813F9D-8D64-4626-90A7-E85931430321}" srcOrd="0" destOrd="0" presId="urn:microsoft.com/office/officeart/2005/8/layout/vList2"/>
    <dgm:cxn modelId="{50D4DB06-398F-47FE-B55D-EF8767ED4FD1}" type="presOf" srcId="{4519EA4B-9CFE-4765-AFE8-9590841582B4}" destId="{2BD5B6F4-FB5F-47DE-AADC-3EC046FA870A}" srcOrd="0" destOrd="0" presId="urn:microsoft.com/office/officeart/2005/8/layout/vList2"/>
    <dgm:cxn modelId="{61223A18-FB68-4B6F-B6A1-DFCE3A8A8ABE}" type="presOf" srcId="{387C4F92-480B-4E9E-A11A-574B0BC93D69}" destId="{D578CACF-C404-4AED-A613-EAE65855432F}" srcOrd="0" destOrd="0" presId="urn:microsoft.com/office/officeart/2005/8/layout/vList2"/>
    <dgm:cxn modelId="{9A03EBAD-A5EF-404D-A9A4-4E99182D2E8D}" type="presParOf" srcId="{21D86582-1E21-4106-8383-6915EA10CD27}" destId="{D578CACF-C404-4AED-A613-EAE65855432F}" srcOrd="0" destOrd="0" presId="urn:microsoft.com/office/officeart/2005/8/layout/vList2"/>
    <dgm:cxn modelId="{787294DE-91AE-4600-81EB-FE20C3F0A4D9}" type="presParOf" srcId="{21D86582-1E21-4106-8383-6915EA10CD27}" destId="{A9B240EA-A97A-4AE5-885C-922CB59DA922}" srcOrd="1" destOrd="0" presId="urn:microsoft.com/office/officeart/2005/8/layout/vList2"/>
    <dgm:cxn modelId="{62338F66-D48B-48EF-8833-AEA18643E92A}" type="presParOf" srcId="{21D86582-1E21-4106-8383-6915EA10CD27}" destId="{E34AF5C3-E430-4684-B5B9-C8D3728104C1}" srcOrd="2" destOrd="0" presId="urn:microsoft.com/office/officeart/2005/8/layout/vList2"/>
    <dgm:cxn modelId="{AC0A9F33-46C1-4041-B691-3C293A08F085}" type="presParOf" srcId="{21D86582-1E21-4106-8383-6915EA10CD27}" destId="{019E88CE-253D-412B-B9DF-62D009285808}" srcOrd="3" destOrd="0" presId="urn:microsoft.com/office/officeart/2005/8/layout/vList2"/>
    <dgm:cxn modelId="{CB2814B8-6B5D-41D0-BAD5-8273084B86FE}" type="presParOf" srcId="{21D86582-1E21-4106-8383-6915EA10CD27}" destId="{35386599-28E1-4128-B5B3-EE4AB7A20AD7}" srcOrd="4" destOrd="0" presId="urn:microsoft.com/office/officeart/2005/8/layout/vList2"/>
    <dgm:cxn modelId="{32C87A32-11AB-4EAA-94A9-A6CACC64A6EE}" type="presParOf" srcId="{21D86582-1E21-4106-8383-6915EA10CD27}" destId="{C858B0DC-301E-4866-90FF-454111D59D65}" srcOrd="5" destOrd="0" presId="urn:microsoft.com/office/officeart/2005/8/layout/vList2"/>
    <dgm:cxn modelId="{97CD63A7-72CE-4A52-A992-2E2DB0208FEA}" type="presParOf" srcId="{21D86582-1E21-4106-8383-6915EA10CD27}" destId="{08813F9D-8D64-4626-90A7-E85931430321}" srcOrd="6" destOrd="0" presId="urn:microsoft.com/office/officeart/2005/8/layout/vList2"/>
    <dgm:cxn modelId="{3C1F9363-1409-454C-8205-9A5B02BD2D37}" type="presParOf" srcId="{21D86582-1E21-4106-8383-6915EA10CD27}" destId="{37C65CD7-E51E-46DA-A4A6-CDD82DCE4D8A}" srcOrd="7" destOrd="0" presId="urn:microsoft.com/office/officeart/2005/8/layout/vList2"/>
    <dgm:cxn modelId="{A6E67E45-DA3A-46E1-B284-55240C41F866}" type="presParOf" srcId="{21D86582-1E21-4106-8383-6915EA10CD27}" destId="{2BD5B6F4-FB5F-47DE-AADC-3EC046FA870A}"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B82198-4890-41B2-A1B3-E1CEBF091F53}">
      <dsp:nvSpPr>
        <dsp:cNvPr id="0" name=""/>
        <dsp:cNvSpPr/>
      </dsp:nvSpPr>
      <dsp:spPr>
        <a:xfrm>
          <a:off x="0" y="0"/>
          <a:ext cx="8358246" cy="9172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solidFill>
                <a:schemeClr val="tx1">
                  <a:lumMod val="95000"/>
                  <a:lumOff val="5000"/>
                </a:schemeClr>
              </a:solidFill>
            </a:rPr>
            <a:t>Working on development of pharmacy management information system</a:t>
          </a:r>
          <a:endParaRPr lang="en-IN" sz="2000" kern="1200" dirty="0" smtClean="0">
            <a:solidFill>
              <a:schemeClr val="tx1">
                <a:lumMod val="95000"/>
                <a:lumOff val="5000"/>
              </a:schemeClr>
            </a:solidFill>
          </a:endParaRPr>
        </a:p>
      </dsp:txBody>
      <dsp:txXfrm>
        <a:off x="0" y="0"/>
        <a:ext cx="8358246" cy="917280"/>
      </dsp:txXfrm>
    </dsp:sp>
    <dsp:sp modelId="{5D8A378E-AA8A-4417-85CB-F1BA83376FFA}">
      <dsp:nvSpPr>
        <dsp:cNvPr id="0" name=""/>
        <dsp:cNvSpPr/>
      </dsp:nvSpPr>
      <dsp:spPr>
        <a:xfrm>
          <a:off x="0" y="1106314"/>
          <a:ext cx="8358246" cy="91728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solidFill>
                <a:schemeClr val="tx1">
                  <a:lumMod val="95000"/>
                  <a:lumOff val="5000"/>
                </a:schemeClr>
              </a:solidFill>
            </a:rPr>
            <a:t>Formulating hospital drug formulary</a:t>
          </a:r>
          <a:endParaRPr lang="en-IN" sz="2000" kern="1200" dirty="0" smtClean="0">
            <a:solidFill>
              <a:schemeClr val="tx1">
                <a:lumMod val="95000"/>
                <a:lumOff val="5000"/>
              </a:schemeClr>
            </a:solidFill>
          </a:endParaRPr>
        </a:p>
      </dsp:txBody>
      <dsp:txXfrm>
        <a:off x="0" y="1106314"/>
        <a:ext cx="8358246" cy="917280"/>
      </dsp:txXfrm>
    </dsp:sp>
    <dsp:sp modelId="{EDE26794-6BD4-4E68-820D-442DE7B67163}">
      <dsp:nvSpPr>
        <dsp:cNvPr id="0" name=""/>
        <dsp:cNvSpPr/>
      </dsp:nvSpPr>
      <dsp:spPr>
        <a:xfrm>
          <a:off x="0" y="2164715"/>
          <a:ext cx="8358246" cy="91728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solidFill>
                <a:schemeClr val="tx1">
                  <a:lumMod val="95000"/>
                  <a:lumOff val="5000"/>
                </a:schemeClr>
              </a:solidFill>
            </a:rPr>
            <a:t>Comparison of quotation and negotiation with vendors related to medical equipment.</a:t>
          </a:r>
          <a:endParaRPr lang="en-IN" sz="2000" kern="1200" dirty="0" smtClean="0">
            <a:solidFill>
              <a:schemeClr val="tx1">
                <a:lumMod val="95000"/>
                <a:lumOff val="5000"/>
              </a:schemeClr>
            </a:solidFill>
          </a:endParaRPr>
        </a:p>
      </dsp:txBody>
      <dsp:txXfrm>
        <a:off x="0" y="2164715"/>
        <a:ext cx="8358246" cy="917280"/>
      </dsp:txXfrm>
    </dsp:sp>
    <dsp:sp modelId="{53E0FB33-8811-41EF-9ACC-94486DE696ED}">
      <dsp:nvSpPr>
        <dsp:cNvPr id="0" name=""/>
        <dsp:cNvSpPr/>
      </dsp:nvSpPr>
      <dsp:spPr>
        <a:xfrm>
          <a:off x="0" y="3223115"/>
          <a:ext cx="8358246" cy="91728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solidFill>
                <a:schemeClr val="tx1">
                  <a:lumMod val="95000"/>
                  <a:lumOff val="5000"/>
                </a:schemeClr>
              </a:solidFill>
            </a:rPr>
            <a:t>Specification </a:t>
          </a:r>
          <a:r>
            <a:rPr lang="en-AU" sz="2000" kern="1200" dirty="0" smtClean="0">
              <a:solidFill>
                <a:schemeClr val="tx1">
                  <a:lumMod val="95000"/>
                  <a:lumOff val="5000"/>
                </a:schemeClr>
              </a:solidFill>
            </a:rPr>
            <a:t>and procurement of </a:t>
          </a:r>
          <a:r>
            <a:rPr lang="en-AU" sz="2000" kern="1200" dirty="0" smtClean="0">
              <a:solidFill>
                <a:schemeClr val="tx1">
                  <a:lumMod val="95000"/>
                  <a:lumOff val="5000"/>
                </a:schemeClr>
              </a:solidFill>
            </a:rPr>
            <a:t>ambulance </a:t>
          </a:r>
          <a:r>
            <a:rPr lang="en-AU" sz="2000" kern="1200" dirty="0" smtClean="0">
              <a:solidFill>
                <a:schemeClr val="tx1">
                  <a:lumMod val="95000"/>
                  <a:lumOff val="5000"/>
                </a:schemeClr>
              </a:solidFill>
            </a:rPr>
            <a:t>and </a:t>
          </a:r>
          <a:r>
            <a:rPr lang="en-AU" sz="2000" kern="1200" dirty="0" smtClean="0">
              <a:solidFill>
                <a:schemeClr val="tx1">
                  <a:lumMod val="95000"/>
                  <a:lumOff val="5000"/>
                </a:schemeClr>
              </a:solidFill>
            </a:rPr>
            <a:t>finalising of ambulance services and </a:t>
          </a:r>
          <a:r>
            <a:rPr lang="en-AU" sz="2000" kern="1200" dirty="0" smtClean="0">
              <a:solidFill>
                <a:schemeClr val="tx1">
                  <a:lumMod val="95000"/>
                  <a:lumOff val="5000"/>
                </a:schemeClr>
              </a:solidFill>
            </a:rPr>
            <a:t>fabrication.</a:t>
          </a:r>
          <a:endParaRPr lang="en-IN" sz="2000" kern="1200" dirty="0">
            <a:solidFill>
              <a:schemeClr val="tx1">
                <a:lumMod val="95000"/>
                <a:lumOff val="5000"/>
              </a:schemeClr>
            </a:solidFill>
          </a:endParaRPr>
        </a:p>
      </dsp:txBody>
      <dsp:txXfrm>
        <a:off x="0" y="3223115"/>
        <a:ext cx="8358246" cy="917280"/>
      </dsp:txXfrm>
    </dsp:sp>
    <dsp:sp modelId="{8BB79F4A-14F1-4432-A688-660627DC56F6}">
      <dsp:nvSpPr>
        <dsp:cNvPr id="0" name=""/>
        <dsp:cNvSpPr/>
      </dsp:nvSpPr>
      <dsp:spPr>
        <a:xfrm>
          <a:off x="0" y="4281515"/>
          <a:ext cx="8358246" cy="917280"/>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solidFill>
                <a:schemeClr val="tx1">
                  <a:lumMod val="95000"/>
                  <a:lumOff val="5000"/>
                </a:schemeClr>
              </a:solidFill>
            </a:rPr>
            <a:t>Finalisation and procurement of nursing hostel </a:t>
          </a:r>
          <a:r>
            <a:rPr lang="en-AU" sz="2000" kern="1200" dirty="0" smtClean="0">
              <a:solidFill>
                <a:schemeClr val="tx1">
                  <a:lumMod val="95000"/>
                  <a:lumOff val="5000"/>
                </a:schemeClr>
              </a:solidFill>
            </a:rPr>
            <a:t>equipment and furniture.</a:t>
          </a:r>
          <a:endParaRPr lang="en-IN" sz="2000" kern="1200" dirty="0" smtClean="0">
            <a:solidFill>
              <a:schemeClr val="tx1">
                <a:lumMod val="95000"/>
                <a:lumOff val="5000"/>
              </a:schemeClr>
            </a:solidFill>
          </a:endParaRPr>
        </a:p>
      </dsp:txBody>
      <dsp:txXfrm>
        <a:off x="0" y="4281515"/>
        <a:ext cx="8358246" cy="9172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78CACF-C404-4AED-A613-EAE65855432F}">
      <dsp:nvSpPr>
        <dsp:cNvPr id="0" name=""/>
        <dsp:cNvSpPr/>
      </dsp:nvSpPr>
      <dsp:spPr>
        <a:xfrm>
          <a:off x="0" y="0"/>
          <a:ext cx="8501122" cy="103896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The system should be dynamic and flexible for modification related to end </a:t>
          </a:r>
          <a:r>
            <a:rPr lang="en-AU" sz="2000" kern="1200" dirty="0" smtClean="0"/>
            <a:t>users and the ability to shape the system to their specific and at times evolving needs.</a:t>
          </a:r>
          <a:endParaRPr lang="en-IN" sz="2000" kern="1200" dirty="0" smtClean="0">
            <a:solidFill>
              <a:schemeClr val="tx1"/>
            </a:solidFill>
          </a:endParaRPr>
        </a:p>
      </dsp:txBody>
      <dsp:txXfrm>
        <a:off x="0" y="0"/>
        <a:ext cx="8501122" cy="1038960"/>
      </dsp:txXfrm>
    </dsp:sp>
    <dsp:sp modelId="{E34AF5C3-E430-4684-B5B9-C8D3728104C1}">
      <dsp:nvSpPr>
        <dsp:cNvPr id="0" name=""/>
        <dsp:cNvSpPr/>
      </dsp:nvSpPr>
      <dsp:spPr>
        <a:xfrm>
          <a:off x="0" y="935861"/>
          <a:ext cx="8501122" cy="103896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The system should take care of all the loop holes and intricacies which can cause problems related to the accountability of the department.</a:t>
          </a:r>
          <a:endParaRPr lang="en-US" sz="2000" kern="1200" dirty="0" smtClean="0">
            <a:solidFill>
              <a:schemeClr val="tx1"/>
            </a:solidFill>
          </a:endParaRPr>
        </a:p>
      </dsp:txBody>
      <dsp:txXfrm>
        <a:off x="0" y="935861"/>
        <a:ext cx="8501122" cy="1038960"/>
      </dsp:txXfrm>
    </dsp:sp>
    <dsp:sp modelId="{35386599-28E1-4128-B5B3-EE4AB7A20AD7}">
      <dsp:nvSpPr>
        <dsp:cNvPr id="0" name=""/>
        <dsp:cNvSpPr/>
      </dsp:nvSpPr>
      <dsp:spPr>
        <a:xfrm>
          <a:off x="0" y="2074348"/>
          <a:ext cx="8501122" cy="103896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The internal team should be so strong in providing essential information for development of the system to the software designing and development.</a:t>
          </a:r>
          <a:endParaRPr lang="en-US" sz="2000" kern="1200" dirty="0" smtClean="0">
            <a:solidFill>
              <a:schemeClr val="tx1"/>
            </a:solidFill>
          </a:endParaRPr>
        </a:p>
      </dsp:txBody>
      <dsp:txXfrm>
        <a:off x="0" y="2074348"/>
        <a:ext cx="8501122" cy="1038960"/>
      </dsp:txXfrm>
    </dsp:sp>
    <dsp:sp modelId="{08813F9D-8D64-4626-90A7-E85931430321}">
      <dsp:nvSpPr>
        <dsp:cNvPr id="0" name=""/>
        <dsp:cNvSpPr/>
      </dsp:nvSpPr>
      <dsp:spPr>
        <a:xfrm>
          <a:off x="0" y="3271358"/>
          <a:ext cx="8501122" cy="103896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Proper training and interaction of the internal team by software development </a:t>
          </a:r>
          <a:r>
            <a:rPr lang="en-US" sz="2000" kern="1200" dirty="0" smtClean="0"/>
            <a:t>team</a:t>
          </a:r>
          <a:endParaRPr lang="en-IN" sz="2000" kern="1200" dirty="0" smtClean="0">
            <a:solidFill>
              <a:schemeClr val="tx1"/>
            </a:solidFill>
          </a:endParaRPr>
        </a:p>
      </dsp:txBody>
      <dsp:txXfrm>
        <a:off x="0" y="3271358"/>
        <a:ext cx="8501122" cy="1038960"/>
      </dsp:txXfrm>
    </dsp:sp>
    <dsp:sp modelId="{2BD5B6F4-FB5F-47DE-AADC-3EC046FA870A}">
      <dsp:nvSpPr>
        <dsp:cNvPr id="0" name=""/>
        <dsp:cNvSpPr/>
      </dsp:nvSpPr>
      <dsp:spPr>
        <a:xfrm>
          <a:off x="0" y="4604642"/>
          <a:ext cx="8501122" cy="1038960"/>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The system’s development and successful use  depends on the constant active involvement and participation of the internal pharmacy team.</a:t>
          </a:r>
          <a:endParaRPr lang="en-US" sz="2000" kern="1200" dirty="0" smtClean="0">
            <a:solidFill>
              <a:schemeClr val="tx1"/>
            </a:solidFill>
          </a:endParaRPr>
        </a:p>
      </dsp:txBody>
      <dsp:txXfrm>
        <a:off x="0" y="4604642"/>
        <a:ext cx="8501122" cy="10389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D446C17-FB19-452D-8085-70A85D27CBCF}" type="datetimeFigureOut">
              <a:rPr lang="en-US" smtClean="0"/>
              <a:pPr/>
              <a:t>5/17/2013</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446C17-FB19-452D-8085-70A85D27CBCF}" type="datetimeFigureOut">
              <a:rPr lang="en-US" smtClean="0"/>
              <a:pPr/>
              <a:t>5/17/2013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446C17-FB19-452D-8085-70A85D27CBCF}" type="datetimeFigureOut">
              <a:rPr lang="en-US" smtClean="0"/>
              <a:pPr/>
              <a:t>5/17/2013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446C17-FB19-452D-8085-70A85D27CBCF}" type="datetimeFigureOut">
              <a:rPr lang="en-US" smtClean="0"/>
              <a:pPr/>
              <a:t>5/17/2013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446C17-FB19-452D-8085-70A85D27CBCF}" type="datetimeFigureOut">
              <a:rPr lang="en-US" smtClean="0"/>
              <a:pPr/>
              <a:t>5/17/2013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446C17-FB19-452D-8085-70A85D27CBCF}" type="datetimeFigureOut">
              <a:rPr lang="en-US" smtClean="0"/>
              <a:pPr/>
              <a:t>5/17/2013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D446C17-FB19-452D-8085-70A85D27CBCF}" type="datetimeFigureOut">
              <a:rPr lang="en-US" smtClean="0"/>
              <a:pPr/>
              <a:t>5/17/2013</a:t>
            </a:fld>
            <a:endParaRPr lang="en-IN"/>
          </a:p>
        </p:txBody>
      </p:sp>
      <p:sp>
        <p:nvSpPr>
          <p:cNvPr id="27" name="Slide Number Placeholder 26"/>
          <p:cNvSpPr>
            <a:spLocks noGrp="1"/>
          </p:cNvSpPr>
          <p:nvPr>
            <p:ph type="sldNum" sz="quarter" idx="11"/>
          </p:nvPr>
        </p:nvSpPr>
        <p:spPr/>
        <p:txBody>
          <a:bodyPr rtlCol="0"/>
          <a:lstStyle/>
          <a:p>
            <a:fld id="{12CCE1FD-DB6C-4CFA-BD29-0AAC455726CD}"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D446C17-FB19-452D-8085-70A85D27CBCF}" type="datetimeFigureOut">
              <a:rPr lang="en-US" smtClean="0"/>
              <a:pPr/>
              <a:t>5/17/2013</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46C17-FB19-452D-8085-70A85D27CBCF}" type="datetimeFigureOut">
              <a:rPr lang="en-US" smtClean="0"/>
              <a:pPr/>
              <a:t>5/17/2013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446C17-FB19-452D-8085-70A85D27CBCF}" type="datetimeFigureOut">
              <a:rPr lang="en-US" smtClean="0"/>
              <a:pPr/>
              <a:t>5/17/2013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446C17-FB19-452D-8085-70A85D27CBCF}" type="datetimeFigureOut">
              <a:rPr lang="en-US" smtClean="0"/>
              <a:pPr/>
              <a:t>5/17/2013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CCE1FD-DB6C-4CFA-BD29-0AAC455726CD}" type="slidenum">
              <a:rPr lang="en-IN" smtClean="0"/>
              <a:pPr/>
              <a:t>‹#›</a:t>
            </a:fld>
            <a:endParaRPr lang="en-IN"/>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D446C17-FB19-452D-8085-70A85D27CBCF}" type="datetimeFigureOut">
              <a:rPr lang="en-US" smtClean="0"/>
              <a:pPr/>
              <a:t>5/17/2013</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2CCE1FD-DB6C-4CFA-BD29-0AAC455726C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zoom/>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Visio_Drawing4333333333333311.vsd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Visio_Drawing6555555555555522.vsd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Visio_Drawing8777777777777733.vsd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Visio_Drawing9888888888888844.vsd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Visio_Drawing10999999999999955.vsd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Visio_Drawing111010101010101010101010101066.vsd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Visio_Drawing121111111111111111111111111177.vsd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214422"/>
            <a:ext cx="8458200" cy="2357454"/>
          </a:xfrm>
          <a:noFill/>
        </p:spPr>
        <p:txBody>
          <a:bodyPr>
            <a:normAutofit fontScale="90000"/>
          </a:bodyPr>
          <a:lstStyle/>
          <a:p>
            <a:pPr algn="ctr">
              <a:lnSpc>
                <a:spcPct val="150000"/>
              </a:lnSpc>
            </a:pPr>
            <a:r>
              <a:rPr lang="en-US" sz="4000" b="1" dirty="0" smtClean="0"/>
              <a:t>Requirement </a:t>
            </a:r>
            <a:r>
              <a:rPr lang="en-US" sz="4000" b="1" dirty="0" smtClean="0"/>
              <a:t>Analysis of </a:t>
            </a:r>
            <a:r>
              <a:rPr lang="en-US" sz="4000" b="1" dirty="0" smtClean="0"/>
              <a:t>Pharmacy Module </a:t>
            </a:r>
            <a:r>
              <a:rPr lang="en-US" sz="4000" b="1" dirty="0" smtClean="0"/>
              <a:t>of HIS </a:t>
            </a:r>
            <a:r>
              <a:rPr lang="en-US" sz="4000" b="1" dirty="0" smtClean="0"/>
              <a:t>In </a:t>
            </a:r>
            <a:r>
              <a:rPr lang="en-US" sz="4000" b="1" dirty="0" err="1" smtClean="0"/>
              <a:t>Takshasila</a:t>
            </a:r>
            <a:r>
              <a:rPr lang="en-US" sz="4000" b="1" dirty="0" smtClean="0"/>
              <a:t> </a:t>
            </a:r>
            <a:r>
              <a:rPr lang="en-US" sz="4000" b="1" dirty="0" smtClean="0"/>
              <a:t>Hospital</a:t>
            </a:r>
            <a:r>
              <a:rPr lang="en-IN" sz="4000" dirty="0" smtClean="0"/>
              <a:t/>
            </a:r>
            <a:br>
              <a:rPr lang="en-IN" sz="4000" dirty="0" smtClean="0"/>
            </a:br>
            <a:endParaRPr lang="en-IN" sz="4000" dirty="0"/>
          </a:p>
        </p:txBody>
      </p:sp>
      <p:sp>
        <p:nvSpPr>
          <p:cNvPr id="3" name="Subtitle 2"/>
          <p:cNvSpPr>
            <a:spLocks noGrp="1"/>
          </p:cNvSpPr>
          <p:nvPr>
            <p:ph type="subTitle" idx="1"/>
          </p:nvPr>
        </p:nvSpPr>
        <p:spPr>
          <a:xfrm>
            <a:off x="6886572" y="4786322"/>
            <a:ext cx="2257428" cy="1752600"/>
          </a:xfrm>
        </p:spPr>
        <p:txBody>
          <a:bodyPr>
            <a:normAutofit/>
          </a:bodyPr>
          <a:lstStyle/>
          <a:p>
            <a:pPr algn="just">
              <a:lnSpc>
                <a:spcPct val="150000"/>
              </a:lnSpc>
            </a:pPr>
            <a:r>
              <a:rPr lang="en-US" sz="2000" dirty="0" smtClean="0">
                <a:solidFill>
                  <a:srgbClr val="FF0000"/>
                </a:solidFill>
              </a:rPr>
              <a:t>Presented by-</a:t>
            </a:r>
          </a:p>
          <a:p>
            <a:pPr algn="just">
              <a:lnSpc>
                <a:spcPct val="150000"/>
              </a:lnSpc>
            </a:pPr>
            <a:r>
              <a:rPr lang="en-US" sz="2000" dirty="0" smtClean="0"/>
              <a:t>Himanshu Jagat</a:t>
            </a:r>
          </a:p>
          <a:p>
            <a:pPr algn="just">
              <a:lnSpc>
                <a:spcPct val="150000"/>
              </a:lnSpc>
            </a:pPr>
            <a:r>
              <a:rPr lang="en-US" sz="2000" dirty="0" smtClean="0"/>
              <a:t>PG/11/031</a:t>
            </a:r>
            <a:endParaRPr lang="en-IN" sz="2000" dirty="0"/>
          </a:p>
        </p:txBody>
      </p:sp>
      <p:sp>
        <p:nvSpPr>
          <p:cNvPr id="14342" name="AutoShape 6" descr="https://encrypted-tbn1.gstatic.com/images?q=tbn:ANd9GcT3aZMLBqAYw6oR7r_fzatgMfnqnPHfhmmZAJ26D5P07RCoIrQ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066800"/>
          </a:xfrm>
        </p:spPr>
        <p:txBody>
          <a:bodyPr vert="horz" anchor="ctr">
            <a:normAutofit/>
          </a:bodyPr>
          <a:lstStyle/>
          <a:p>
            <a:r>
              <a:rPr lang="en-US" sz="3600" dirty="0" smtClean="0">
                <a:solidFill>
                  <a:srgbClr val="0070C0"/>
                </a:solidFill>
              </a:rPr>
              <a:t>Objectives</a:t>
            </a:r>
            <a:endParaRPr lang="en-IN" sz="3600" dirty="0">
              <a:solidFill>
                <a:srgbClr val="0070C0"/>
              </a:solidFill>
            </a:endParaRPr>
          </a:p>
        </p:txBody>
      </p:sp>
      <p:sp>
        <p:nvSpPr>
          <p:cNvPr id="3" name="Content Placeholder 2"/>
          <p:cNvSpPr>
            <a:spLocks noGrp="1"/>
          </p:cNvSpPr>
          <p:nvPr>
            <p:ph idx="1"/>
          </p:nvPr>
        </p:nvSpPr>
        <p:spPr>
          <a:xfrm>
            <a:off x="214282" y="1285860"/>
            <a:ext cx="8715436" cy="5572140"/>
          </a:xfrm>
        </p:spPr>
        <p:txBody>
          <a:bodyPr>
            <a:noAutofit/>
          </a:bodyPr>
          <a:lstStyle/>
          <a:p>
            <a:pPr marL="432000">
              <a:lnSpc>
                <a:spcPts val="2400"/>
              </a:lnSpc>
              <a:buNone/>
            </a:pPr>
            <a:r>
              <a:rPr lang="en-US" sz="2000" b="1" dirty="0" smtClean="0">
                <a:solidFill>
                  <a:srgbClr val="0070C0"/>
                </a:solidFill>
              </a:rPr>
              <a:t>General Objective</a:t>
            </a:r>
          </a:p>
          <a:p>
            <a:pPr marL="432000">
              <a:lnSpc>
                <a:spcPts val="2400"/>
              </a:lnSpc>
              <a:buNone/>
            </a:pPr>
            <a:endParaRPr lang="en-US" sz="2000" b="1" dirty="0" smtClean="0">
              <a:solidFill>
                <a:srgbClr val="0070C0"/>
              </a:solidFill>
            </a:endParaRPr>
          </a:p>
          <a:p>
            <a:pPr marL="432000">
              <a:lnSpc>
                <a:spcPts val="2400"/>
              </a:lnSpc>
              <a:buFont typeface="Wingdings" pitchFamily="2" charset="2"/>
              <a:buChar char="§"/>
            </a:pPr>
            <a:r>
              <a:rPr lang="en-US" sz="2000" dirty="0" smtClean="0"/>
              <a:t>To study and analyze the workflow and gather requirements for Pharmacy module of HIS in </a:t>
            </a:r>
            <a:r>
              <a:rPr lang="en-US" sz="2000" dirty="0" err="1" smtClean="0"/>
              <a:t>Takshasila</a:t>
            </a:r>
            <a:r>
              <a:rPr lang="en-US" sz="2000" dirty="0" smtClean="0"/>
              <a:t> </a:t>
            </a:r>
            <a:r>
              <a:rPr lang="en-US" sz="2000" dirty="0" smtClean="0"/>
              <a:t>Hospital</a:t>
            </a:r>
            <a:r>
              <a:rPr lang="en-US" sz="2000" dirty="0" smtClean="0"/>
              <a:t>, Bangalore.</a:t>
            </a:r>
            <a:endParaRPr lang="en-IN" sz="2000" dirty="0" smtClean="0"/>
          </a:p>
          <a:p>
            <a:pPr marL="432000">
              <a:lnSpc>
                <a:spcPts val="2400"/>
              </a:lnSpc>
              <a:buFont typeface="Wingdings" pitchFamily="2" charset="2"/>
              <a:buChar char="§"/>
            </a:pPr>
            <a:endParaRPr lang="en-US" sz="2000" dirty="0" smtClean="0"/>
          </a:p>
          <a:p>
            <a:pPr marL="432000">
              <a:lnSpc>
                <a:spcPts val="2400"/>
              </a:lnSpc>
              <a:buNone/>
            </a:pPr>
            <a:r>
              <a:rPr lang="en-IN" sz="2000" b="1" dirty="0" smtClean="0">
                <a:solidFill>
                  <a:srgbClr val="0070C0"/>
                </a:solidFill>
              </a:rPr>
              <a:t>Specific Objectives</a:t>
            </a:r>
          </a:p>
          <a:p>
            <a:pPr marL="432000">
              <a:lnSpc>
                <a:spcPts val="2400"/>
              </a:lnSpc>
              <a:buNone/>
            </a:pPr>
            <a:endParaRPr lang="en-IN" sz="2000" dirty="0" smtClean="0">
              <a:solidFill>
                <a:srgbClr val="0070C0"/>
              </a:solidFill>
            </a:endParaRPr>
          </a:p>
          <a:p>
            <a:pPr marL="432000">
              <a:lnSpc>
                <a:spcPts val="2400"/>
              </a:lnSpc>
            </a:pPr>
            <a:r>
              <a:rPr lang="en-AU" sz="2000" dirty="0" smtClean="0"/>
              <a:t>To gather functional requirements and to identify the various Stakeholders for  pharmacy module of HIS.</a:t>
            </a:r>
          </a:p>
          <a:p>
            <a:pPr marL="432000">
              <a:lnSpc>
                <a:spcPts val="2400"/>
              </a:lnSpc>
              <a:buNone/>
            </a:pPr>
            <a:endParaRPr lang="en-IN" sz="2000" dirty="0" smtClean="0"/>
          </a:p>
          <a:p>
            <a:r>
              <a:rPr lang="en-AU" sz="2000" dirty="0" smtClean="0"/>
              <a:t>To observe the flow of information from various departments to pharmacy and  vice versa.</a:t>
            </a:r>
          </a:p>
          <a:p>
            <a:pPr>
              <a:buNone/>
            </a:pPr>
            <a:endParaRPr lang="en-IN" sz="2000" dirty="0" smtClean="0"/>
          </a:p>
          <a:p>
            <a:r>
              <a:rPr lang="en-AU" sz="2000" dirty="0" smtClean="0"/>
              <a:t>To identify the flow of input and output data for Pharmacy module of HIS</a:t>
            </a:r>
            <a:endParaRPr lang="en-IN" sz="2000" dirty="0" smtClean="0"/>
          </a:p>
          <a:p>
            <a:pPr marL="432000">
              <a:lnSpc>
                <a:spcPts val="2400"/>
              </a:lnSpc>
              <a:buNone/>
            </a:pPr>
            <a:endParaRPr lang="en-US" sz="2000" b="1" dirty="0" smtClean="0">
              <a:solidFill>
                <a:srgbClr val="0070C0"/>
              </a:solidFill>
            </a:endParaRPr>
          </a:p>
          <a:p>
            <a:pPr marL="432000">
              <a:lnSpc>
                <a:spcPts val="2400"/>
              </a:lnSpc>
              <a:buFont typeface="Wingdings" pitchFamily="2" charset="2"/>
              <a:buChar char="§"/>
            </a:pPr>
            <a:endParaRPr lang="en-IN" sz="2000" b="1" dirty="0">
              <a:solidFill>
                <a:srgbClr val="0070C0"/>
              </a:solidFill>
            </a:endParaRPr>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229600" cy="857256"/>
          </a:xfrm>
        </p:spPr>
        <p:txBody>
          <a:bodyPr vert="horz" anchor="ctr">
            <a:normAutofit/>
          </a:bodyPr>
          <a:lstStyle/>
          <a:p>
            <a:r>
              <a:rPr lang="en-US" sz="3600" dirty="0" smtClean="0">
                <a:solidFill>
                  <a:srgbClr val="0070C0"/>
                </a:solidFill>
              </a:rPr>
              <a:t>Data and Methods</a:t>
            </a:r>
            <a:endParaRPr lang="en-IN" sz="3600" dirty="0">
              <a:solidFill>
                <a:srgbClr val="0070C0"/>
              </a:solidFill>
            </a:endParaRPr>
          </a:p>
        </p:txBody>
      </p:sp>
      <p:sp>
        <p:nvSpPr>
          <p:cNvPr id="3" name="Content Placeholder 2"/>
          <p:cNvSpPr>
            <a:spLocks noGrp="1"/>
          </p:cNvSpPr>
          <p:nvPr>
            <p:ph idx="1"/>
          </p:nvPr>
        </p:nvSpPr>
        <p:spPr>
          <a:xfrm>
            <a:off x="285720" y="1142984"/>
            <a:ext cx="8572560" cy="5000660"/>
          </a:xfrm>
        </p:spPr>
        <p:txBody>
          <a:bodyPr>
            <a:normAutofit/>
          </a:bodyPr>
          <a:lstStyle/>
          <a:p>
            <a:pPr>
              <a:buNone/>
            </a:pPr>
            <a:endParaRPr lang="en-IN" sz="2000" dirty="0" smtClean="0"/>
          </a:p>
          <a:p>
            <a:pPr lvl="0">
              <a:lnSpc>
                <a:spcPct val="150000"/>
              </a:lnSpc>
            </a:pPr>
            <a:r>
              <a:rPr lang="en-AU" sz="2000" b="1" dirty="0" smtClean="0"/>
              <a:t>Study Design- </a:t>
            </a:r>
            <a:r>
              <a:rPr lang="en-AU" sz="2000" dirty="0" smtClean="0"/>
              <a:t>Analytical Study </a:t>
            </a:r>
            <a:endParaRPr lang="en-IN" sz="2000" dirty="0" smtClean="0"/>
          </a:p>
          <a:p>
            <a:pPr>
              <a:lnSpc>
                <a:spcPct val="150000"/>
              </a:lnSpc>
              <a:buNone/>
            </a:pPr>
            <a:endParaRPr lang="en-IN" sz="2000" dirty="0" smtClean="0"/>
          </a:p>
          <a:p>
            <a:pPr lvl="0">
              <a:lnSpc>
                <a:spcPct val="150000"/>
              </a:lnSpc>
            </a:pPr>
            <a:r>
              <a:rPr lang="en-AU" sz="2000" b="1" dirty="0" smtClean="0"/>
              <a:t>Data Collection-</a:t>
            </a:r>
            <a:r>
              <a:rPr lang="en-AU" sz="2000" dirty="0" smtClean="0"/>
              <a:t> The data was collected from various stakeholders which are related to the workflow of pharmacy department through in-depth interviews and focus group discussions.</a:t>
            </a:r>
            <a:endParaRPr lang="en-IN" sz="2000" dirty="0" smtClean="0"/>
          </a:p>
          <a:p>
            <a:pPr>
              <a:lnSpc>
                <a:spcPct val="150000"/>
              </a:lnSpc>
              <a:buNone/>
            </a:pPr>
            <a:endParaRPr lang="en-IN" sz="2000" dirty="0" smtClean="0"/>
          </a:p>
          <a:p>
            <a:pPr lvl="0">
              <a:lnSpc>
                <a:spcPct val="150000"/>
              </a:lnSpc>
            </a:pPr>
            <a:r>
              <a:rPr lang="en-AU" sz="2000" b="1" dirty="0" smtClean="0"/>
              <a:t>Data Analysis- </a:t>
            </a:r>
            <a:endParaRPr lang="en-IN" sz="2000" dirty="0" smtClean="0"/>
          </a:p>
          <a:p>
            <a:pPr>
              <a:lnSpc>
                <a:spcPct val="150000"/>
              </a:lnSpc>
              <a:buNone/>
            </a:pPr>
            <a:r>
              <a:rPr lang="en-US" sz="2000" dirty="0" smtClean="0"/>
              <a:t>    The data collected was qualitative and was analyzed for identifying workflows and various process related pharmacy department</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b="1" dirty="0" smtClean="0">
              <a:solidFill>
                <a:srgbClr val="0070C0"/>
              </a:solidFill>
            </a:endParaRPr>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85720" y="1285860"/>
          <a:ext cx="8643998" cy="4500594"/>
        </p:xfrm>
        <a:graphic>
          <a:graphicData uri="http://schemas.openxmlformats.org/drawingml/2006/table">
            <a:tbl>
              <a:tblPr/>
              <a:tblGrid>
                <a:gridCol w="2244252"/>
                <a:gridCol w="6399746"/>
              </a:tblGrid>
              <a:tr h="440076">
                <a:tc>
                  <a:txBody>
                    <a:bodyPr/>
                    <a:lstStyle/>
                    <a:p>
                      <a:pPr algn="just">
                        <a:lnSpc>
                          <a:spcPct val="150000"/>
                        </a:lnSpc>
                        <a:spcAft>
                          <a:spcPts val="0"/>
                        </a:spcAft>
                      </a:pPr>
                      <a:r>
                        <a:rPr lang="en-US" sz="1100" b="1" spc="20" dirty="0">
                          <a:latin typeface="Times New Roman"/>
                          <a:ea typeface="Times New Roman"/>
                          <a:cs typeface="Times New Roman"/>
                        </a:rPr>
                        <a:t>Item</a:t>
                      </a:r>
                      <a:endParaRPr lang="en-IN" sz="1100" dirty="0">
                        <a:latin typeface="Calibri"/>
                        <a:ea typeface="Times New Roman"/>
                        <a:cs typeface="Times New Roman"/>
                      </a:endParaRPr>
                    </a:p>
                  </a:txBody>
                  <a:tcPr marL="9855" marR="9855" marT="98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en-US" sz="1100" b="1" spc="20">
                          <a:latin typeface="Times New Roman"/>
                          <a:ea typeface="Times New Roman"/>
                          <a:cs typeface="Times New Roman"/>
                        </a:rPr>
                        <a:t>Definition</a:t>
                      </a:r>
                      <a:endParaRPr lang="en-IN" sz="1100">
                        <a:latin typeface="Calibri"/>
                        <a:ea typeface="Times New Roman"/>
                        <a:cs typeface="Times New Roman"/>
                      </a:endParaRPr>
                    </a:p>
                  </a:txBody>
                  <a:tcPr marL="9855" marR="9855" marT="98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4060518">
                <a:tc>
                  <a:txBody>
                    <a:bodyPr/>
                    <a:lstStyle/>
                    <a:p>
                      <a:pPr algn="just">
                        <a:lnSpc>
                          <a:spcPct val="150000"/>
                        </a:lnSpc>
                        <a:spcAft>
                          <a:spcPts val="0"/>
                        </a:spcAft>
                      </a:pPr>
                      <a:r>
                        <a:rPr lang="en-US" sz="2000" spc="20">
                          <a:latin typeface="+mn-lt"/>
                          <a:ea typeface="Times New Roman"/>
                          <a:cs typeface="Times New Roman"/>
                        </a:rPr>
                        <a:t>Input Point</a:t>
                      </a:r>
                      <a:endParaRPr lang="en-IN" sz="2000">
                        <a:latin typeface="+mn-lt"/>
                        <a:ea typeface="Times New Roman"/>
                        <a:cs typeface="Times New Roman"/>
                      </a:endParaRPr>
                    </a:p>
                    <a:p>
                      <a:pPr algn="just">
                        <a:lnSpc>
                          <a:spcPct val="150000"/>
                        </a:lnSpc>
                        <a:spcAft>
                          <a:spcPts val="0"/>
                        </a:spcAft>
                      </a:pPr>
                      <a:r>
                        <a:rPr lang="en-US" sz="2000" spc="20">
                          <a:latin typeface="+mn-lt"/>
                          <a:ea typeface="Times New Roman"/>
                          <a:cs typeface="Times New Roman"/>
                        </a:rPr>
                        <a:t>&amp;Input Criteria</a:t>
                      </a:r>
                      <a:endParaRPr lang="en-IN" sz="2000">
                        <a:latin typeface="+mn-lt"/>
                        <a:ea typeface="Times New Roman"/>
                        <a:cs typeface="Times New Roman"/>
                      </a:endParaRPr>
                    </a:p>
                  </a:txBody>
                  <a:tcPr marL="9855" marR="9855" marT="98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2000" spc="20" dirty="0">
                          <a:latin typeface="+mn-lt"/>
                          <a:ea typeface="Times New Roman"/>
                          <a:cs typeface="Times New Roman"/>
                        </a:rPr>
                        <a:t>Prescription from the physician to issue the medication order from the outstanding order queue, Drugs formulary decided by THOPL, Inventory Policy, Pharmacy Module, THOPL Pharmacy Policy, Indent from Nursing station and departments, Material Receipts(GRN)</a:t>
                      </a:r>
                      <a:endParaRPr lang="en-IN" sz="2000" dirty="0">
                        <a:latin typeface="+mn-lt"/>
                        <a:ea typeface="Times New Roman"/>
                        <a:cs typeface="Times New Roman"/>
                      </a:endParaRPr>
                    </a:p>
                  </a:txBody>
                  <a:tcPr marL="9855" marR="9855" marT="98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itle 1"/>
          <p:cNvSpPr>
            <a:spLocks noGrp="1"/>
          </p:cNvSpPr>
          <p:nvPr>
            <p:ph type="title"/>
          </p:nvPr>
        </p:nvSpPr>
        <p:spPr>
          <a:xfrm>
            <a:off x="428596" y="428604"/>
            <a:ext cx="8229600" cy="1066800"/>
          </a:xfrm>
        </p:spPr>
        <p:txBody>
          <a:bodyPr vert="horz" anchor="ctr">
            <a:normAutofit/>
          </a:bodyPr>
          <a:lstStyle/>
          <a:p>
            <a:r>
              <a:rPr lang="en-US" sz="3600" dirty="0" smtClean="0">
                <a:solidFill>
                  <a:srgbClr val="0070C0"/>
                </a:solidFill>
              </a:rPr>
              <a:t>Results and Findings</a:t>
            </a:r>
            <a:endParaRPr lang="en-IN" sz="3600" dirty="0">
              <a:solidFill>
                <a:srgbClr val="0070C0"/>
              </a:solidFill>
            </a:endParaRP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8229600" cy="571504"/>
          </a:xfrm>
        </p:spPr>
        <p:txBody>
          <a:bodyPr>
            <a:normAutofit/>
          </a:bodyPr>
          <a:lstStyle/>
          <a:p>
            <a:pPr>
              <a:buNone/>
            </a:pPr>
            <a:endParaRPr lang="en-US" sz="2000" dirty="0" smtClean="0">
              <a:solidFill>
                <a:srgbClr val="0070C0"/>
              </a:solidFill>
            </a:endParaRPr>
          </a:p>
          <a:p>
            <a:pPr>
              <a:buNone/>
            </a:pPr>
            <a:endParaRPr lang="en-IN" sz="2000" dirty="0">
              <a:solidFill>
                <a:srgbClr val="0070C0"/>
              </a:solidFill>
            </a:endParaRPr>
          </a:p>
        </p:txBody>
      </p:sp>
      <p:graphicFrame>
        <p:nvGraphicFramePr>
          <p:cNvPr id="5" name="Table 4"/>
          <p:cNvGraphicFramePr>
            <a:graphicFrameLocks noGrp="1"/>
          </p:cNvGraphicFramePr>
          <p:nvPr/>
        </p:nvGraphicFramePr>
        <p:xfrm>
          <a:off x="285720" y="571480"/>
          <a:ext cx="8643998" cy="6072230"/>
        </p:xfrm>
        <a:graphic>
          <a:graphicData uri="http://schemas.openxmlformats.org/drawingml/2006/table">
            <a:tbl>
              <a:tblPr/>
              <a:tblGrid>
                <a:gridCol w="1928826"/>
                <a:gridCol w="6715172"/>
              </a:tblGrid>
              <a:tr h="6072230">
                <a:tc>
                  <a:txBody>
                    <a:bodyPr/>
                    <a:lstStyle/>
                    <a:p>
                      <a:pPr algn="just">
                        <a:lnSpc>
                          <a:spcPct val="150000"/>
                        </a:lnSpc>
                        <a:spcAft>
                          <a:spcPts val="0"/>
                        </a:spcAft>
                      </a:pPr>
                      <a:r>
                        <a:rPr lang="en-US" sz="1800" spc="20" dirty="0">
                          <a:latin typeface="+mn-lt"/>
                          <a:ea typeface="Times New Roman"/>
                          <a:cs typeface="Times New Roman"/>
                        </a:rPr>
                        <a:t>Output Point</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&amp; Output Criteria</a:t>
                      </a:r>
                      <a:endParaRPr lang="en-IN" sz="1800" dirty="0">
                        <a:latin typeface="+mn-lt"/>
                        <a:ea typeface="Times New Roman"/>
                        <a:cs typeface="Times New Roman"/>
                      </a:endParaRPr>
                    </a:p>
                  </a:txBody>
                  <a:tcPr marL="9855" marR="9855" marT="98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800" b="1" spc="20" dirty="0">
                          <a:latin typeface="+mn-lt"/>
                          <a:ea typeface="Times New Roman"/>
                          <a:cs typeface="Times New Roman"/>
                        </a:rPr>
                        <a:t>IP Pharmacy</a:t>
                      </a:r>
                      <a:r>
                        <a:rPr lang="en-US" sz="1800" spc="20" dirty="0">
                          <a:latin typeface="+mn-lt"/>
                          <a:ea typeface="Times New Roman"/>
                          <a:cs typeface="Times New Roman"/>
                        </a:rPr>
                        <a:t>: </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1. Medication and consumables issued to the nurse department for the </a:t>
                      </a:r>
                      <a:r>
                        <a:rPr lang="en-US" sz="1800" spc="20" dirty="0" smtClean="0">
                          <a:latin typeface="+mn-lt"/>
                          <a:ea typeface="Times New Roman"/>
                          <a:cs typeface="Times New Roman"/>
                        </a:rPr>
                        <a:t>patient </a:t>
                      </a:r>
                      <a:r>
                        <a:rPr lang="en-US" sz="1800" spc="20" dirty="0">
                          <a:latin typeface="+mn-lt"/>
                          <a:ea typeface="Times New Roman"/>
                          <a:cs typeface="Times New Roman"/>
                        </a:rPr>
                        <a:t>billing</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2. Medication and consumables issued to various nursing station and stores as  stock transfer</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3. Vendor Return of near expiry drugs and damaged stock</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4. Patient returns as per THOPL Pharmacy Policy</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5. Various MIS </a:t>
                      </a:r>
                      <a:r>
                        <a:rPr lang="en-US" sz="1800" spc="20" dirty="0" smtClean="0">
                          <a:latin typeface="+mn-lt"/>
                          <a:ea typeface="Times New Roman"/>
                          <a:cs typeface="Times New Roman"/>
                        </a:rPr>
                        <a:t>reports</a:t>
                      </a:r>
                    </a:p>
                    <a:p>
                      <a:pPr algn="just">
                        <a:lnSpc>
                          <a:spcPct val="150000"/>
                        </a:lnSpc>
                        <a:spcAft>
                          <a:spcPts val="0"/>
                        </a:spcAft>
                      </a:pPr>
                      <a:r>
                        <a:rPr lang="en-US" sz="1800" b="1" spc="20" dirty="0" smtClean="0">
                          <a:latin typeface="+mn-lt"/>
                          <a:ea typeface="Times New Roman"/>
                          <a:cs typeface="Times New Roman"/>
                        </a:rPr>
                        <a:t>OP </a:t>
                      </a:r>
                      <a:r>
                        <a:rPr lang="en-US" sz="1800" b="1" spc="20" dirty="0">
                          <a:latin typeface="+mn-lt"/>
                          <a:ea typeface="Times New Roman"/>
                          <a:cs typeface="Times New Roman"/>
                        </a:rPr>
                        <a:t>Pharmacy</a:t>
                      </a:r>
                      <a:r>
                        <a:rPr lang="en-US" sz="1800" spc="20" dirty="0">
                          <a:latin typeface="+mn-lt"/>
                          <a:ea typeface="Times New Roman"/>
                          <a:cs typeface="Times New Roman"/>
                        </a:rPr>
                        <a:t>: </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1. Medication issued and billing, Procurement process, material receipts(GRN) and Indenting</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2. Patient Returns as per THOPL Pharmacy Policy</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3. Vendor Returns of near expiry drugs and damaged stock</a:t>
                      </a:r>
                      <a:endParaRPr lang="en-IN" sz="1800" dirty="0">
                        <a:latin typeface="+mn-lt"/>
                        <a:ea typeface="Times New Roman"/>
                        <a:cs typeface="Times New Roman"/>
                      </a:endParaRPr>
                    </a:p>
                    <a:p>
                      <a:pPr algn="just">
                        <a:lnSpc>
                          <a:spcPct val="150000"/>
                        </a:lnSpc>
                        <a:spcAft>
                          <a:spcPts val="0"/>
                        </a:spcAft>
                      </a:pPr>
                      <a:r>
                        <a:rPr lang="en-US" sz="1800" spc="20" dirty="0">
                          <a:latin typeface="+mn-lt"/>
                          <a:ea typeface="Times New Roman"/>
                          <a:cs typeface="Times New Roman"/>
                        </a:rPr>
                        <a:t>4. Various MIS reports</a:t>
                      </a:r>
                      <a:endParaRPr lang="en-IN" sz="1800" dirty="0">
                        <a:latin typeface="+mn-lt"/>
                        <a:ea typeface="Times New Roman"/>
                        <a:cs typeface="Times New Roman"/>
                      </a:endParaRPr>
                    </a:p>
                  </a:txBody>
                  <a:tcPr marL="9855" marR="9855" marT="98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428604"/>
            <a:ext cx="8229600" cy="1066800"/>
          </a:xfrm>
        </p:spPr>
        <p:txBody>
          <a:bodyPr>
            <a:normAutofit/>
          </a:bodyPr>
          <a:lstStyle/>
          <a:p>
            <a:endParaRPr lang="en-IN" sz="2000" dirty="0">
              <a:solidFill>
                <a:srgbClr val="0070C0"/>
              </a:solidFill>
              <a:latin typeface="+mn-lt"/>
            </a:endParaRPr>
          </a:p>
        </p:txBody>
      </p:sp>
      <p:sp>
        <p:nvSpPr>
          <p:cNvPr id="5" name="Content Placeholder 4"/>
          <p:cNvSpPr>
            <a:spLocks noGrp="1"/>
          </p:cNvSpPr>
          <p:nvPr>
            <p:ph idx="1"/>
          </p:nvPr>
        </p:nvSpPr>
        <p:spPr/>
        <p:txBody>
          <a:bodyPr/>
          <a:lstStyle/>
          <a:p>
            <a:endParaRPr lang="en-IN"/>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34817" name="Object 1"/>
          <p:cNvGraphicFramePr>
            <a:graphicFrameLocks noChangeAspect="1"/>
          </p:cNvGraphicFramePr>
          <p:nvPr/>
        </p:nvGraphicFramePr>
        <p:xfrm>
          <a:off x="0" y="0"/>
          <a:ext cx="9144000" cy="6858000"/>
        </p:xfrm>
        <a:graphic>
          <a:graphicData uri="http://schemas.openxmlformats.org/presentationml/2006/ole">
            <p:oleObj spid="_x0000_s34817" r:id="rId3" imgW="9744092" imgH="7010543" progId="">
              <p:embed/>
            </p:oleObj>
          </a:graphicData>
        </a:graphic>
      </p:graphicFrame>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endParaRPr lang="en-IN"/>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32769" name="Object 1"/>
          <p:cNvGraphicFramePr>
            <a:graphicFrameLocks noChangeAspect="1"/>
          </p:cNvGraphicFramePr>
          <p:nvPr/>
        </p:nvGraphicFramePr>
        <p:xfrm>
          <a:off x="0" y="0"/>
          <a:ext cx="9428414" cy="6858000"/>
        </p:xfrm>
        <a:graphic>
          <a:graphicData uri="http://schemas.openxmlformats.org/presentationml/2006/ole">
            <p:oleObj spid="_x0000_s32769" r:id="rId3" imgW="9744092" imgH="6858215" progId="">
              <p:embed/>
            </p:oleObj>
          </a:graphicData>
        </a:graphic>
      </p:graphicFrame>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5720" y="285728"/>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N" sz="2000" b="0" i="0" u="none" strike="noStrike" kern="1200" cap="none" spc="0" normalizeH="0" baseline="0" noProof="0" dirty="0">
              <a:ln>
                <a:noFill/>
              </a:ln>
              <a:solidFill>
                <a:srgbClr val="0070C0"/>
              </a:solidFill>
              <a:effectLst/>
              <a:uLnTx/>
              <a:uFillTx/>
              <a:latin typeface="+mn-lt"/>
              <a:ea typeface="+mj-ea"/>
              <a:cs typeface="+mj-cs"/>
            </a:endParaRPr>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9697" name="Object 1"/>
          <p:cNvGraphicFramePr>
            <a:graphicFrameLocks noChangeAspect="1"/>
          </p:cNvGraphicFramePr>
          <p:nvPr/>
        </p:nvGraphicFramePr>
        <p:xfrm>
          <a:off x="0" y="0"/>
          <a:ext cx="9786974" cy="6858000"/>
        </p:xfrm>
        <a:graphic>
          <a:graphicData uri="http://schemas.openxmlformats.org/presentationml/2006/ole">
            <p:oleObj spid="_x0000_s29697" r:id="rId3" imgW="9744092" imgH="4838790" progId="">
              <p:embed/>
            </p:oleObj>
          </a:graphicData>
        </a:graphic>
      </p:graphicFrame>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85720" y="285728"/>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N" sz="2000" b="0" i="0" u="none" strike="noStrike" kern="1200" cap="none" spc="0" normalizeH="0" baseline="0" noProof="0" dirty="0">
              <a:ln>
                <a:noFill/>
              </a:ln>
              <a:solidFill>
                <a:srgbClr val="0070C0"/>
              </a:solidFill>
              <a:effectLst/>
              <a:uLnTx/>
              <a:uFillTx/>
              <a:latin typeface="+mn-lt"/>
              <a:ea typeface="+mj-ea"/>
              <a:cs typeface="+mj-cs"/>
            </a:endParaRPr>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8673" name="Object 1"/>
          <p:cNvGraphicFramePr>
            <a:graphicFrameLocks noChangeAspect="1"/>
          </p:cNvGraphicFramePr>
          <p:nvPr/>
        </p:nvGraphicFramePr>
        <p:xfrm>
          <a:off x="0" y="-24"/>
          <a:ext cx="12135166" cy="6643711"/>
        </p:xfrm>
        <a:graphic>
          <a:graphicData uri="http://schemas.openxmlformats.org/presentationml/2006/ole">
            <p:oleObj spid="_x0000_s28673" r:id="rId3" imgW="9744092" imgH="3819395" progId="">
              <p:embed/>
            </p:oleObj>
          </a:graphicData>
        </a:graphic>
      </p:graphicFrame>
    </p:spTree>
  </p:cSld>
  <p:clrMapOvr>
    <a:masterClrMapping/>
  </p:clrMapOvr>
  <p:transition spd="med">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5" name="Title 1"/>
          <p:cNvSpPr txBox="1">
            <a:spLocks/>
          </p:cNvSpPr>
          <p:nvPr/>
        </p:nvSpPr>
        <p:spPr>
          <a:xfrm>
            <a:off x="285720" y="285728"/>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N" sz="2000" b="0" i="0" u="none" strike="noStrike" kern="1200" cap="none" spc="0" normalizeH="0" baseline="0" noProof="0" dirty="0">
              <a:ln>
                <a:noFill/>
              </a:ln>
              <a:solidFill>
                <a:srgbClr val="0070C0"/>
              </a:solidFill>
              <a:effectLst/>
              <a:uLnTx/>
              <a:uFillTx/>
              <a:latin typeface="+mn-lt"/>
              <a:ea typeface="+mj-ea"/>
              <a:cs typeface="+mj-cs"/>
            </a:endParaRPr>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7649" name="Object 1"/>
          <p:cNvGraphicFramePr>
            <a:graphicFrameLocks noChangeAspect="1"/>
          </p:cNvGraphicFramePr>
          <p:nvPr/>
        </p:nvGraphicFramePr>
        <p:xfrm>
          <a:off x="0" y="214290"/>
          <a:ext cx="10501354" cy="7500990"/>
        </p:xfrm>
        <a:graphic>
          <a:graphicData uri="http://schemas.openxmlformats.org/presentationml/2006/ole">
            <p:oleObj spid="_x0000_s27649" r:id="rId3" imgW="9744092" imgH="6858215" progId="">
              <p:embed/>
            </p:oleObj>
          </a:graphicData>
        </a:graphic>
      </p:graphicFrame>
      <p:sp>
        <p:nvSpPr>
          <p:cNvPr id="8" name="Rectangle 7"/>
          <p:cNvSpPr/>
          <p:nvPr/>
        </p:nvSpPr>
        <p:spPr>
          <a:xfrm>
            <a:off x="1785918" y="2071678"/>
            <a:ext cx="428628"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FF0000"/>
                </a:solidFill>
                <a:latin typeface="Arial" pitchFamily="34" charset="0"/>
                <a:cs typeface="Arial" pitchFamily="34" charset="0"/>
              </a:rPr>
              <a:t>T 1</a:t>
            </a:r>
            <a:endParaRPr lang="en-IN" sz="1200" b="1" dirty="0">
              <a:solidFill>
                <a:srgbClr val="FF0000"/>
              </a:solidFill>
              <a:latin typeface="Arial" pitchFamily="34" charset="0"/>
              <a:cs typeface="Arial" pitchFamily="34" charset="0"/>
            </a:endParaRPr>
          </a:p>
        </p:txBody>
      </p:sp>
      <p:sp>
        <p:nvSpPr>
          <p:cNvPr id="9" name="Rectangle 8"/>
          <p:cNvSpPr/>
          <p:nvPr/>
        </p:nvSpPr>
        <p:spPr>
          <a:xfrm>
            <a:off x="6786578" y="4572008"/>
            <a:ext cx="428628"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FF0000"/>
                </a:solidFill>
                <a:latin typeface="Arial" pitchFamily="34" charset="0"/>
                <a:cs typeface="Arial" pitchFamily="34" charset="0"/>
              </a:rPr>
              <a:t>T 2</a:t>
            </a:r>
            <a:endParaRPr lang="en-IN" sz="1200" b="1" dirty="0">
              <a:solidFill>
                <a:srgbClr val="FF0000"/>
              </a:solidFill>
              <a:latin typeface="Arial" pitchFamily="34" charset="0"/>
              <a:cs typeface="Arial" pitchFamily="34" charset="0"/>
            </a:endParaRPr>
          </a:p>
        </p:txBody>
      </p:sp>
      <p:sp>
        <p:nvSpPr>
          <p:cNvPr id="10" name="Rectangle 9"/>
          <p:cNvSpPr/>
          <p:nvPr/>
        </p:nvSpPr>
        <p:spPr>
          <a:xfrm>
            <a:off x="4071934" y="4572008"/>
            <a:ext cx="428628"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FF0000"/>
                </a:solidFill>
                <a:latin typeface="Arial" pitchFamily="34" charset="0"/>
                <a:cs typeface="Arial" pitchFamily="34" charset="0"/>
              </a:rPr>
              <a:t>T 3</a:t>
            </a:r>
            <a:endParaRPr lang="en-IN" sz="1200" b="1" dirty="0">
              <a:solidFill>
                <a:srgbClr val="FF0000"/>
              </a:solidFill>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5" name="Title 1"/>
          <p:cNvSpPr txBox="1">
            <a:spLocks/>
          </p:cNvSpPr>
          <p:nvPr/>
        </p:nvSpPr>
        <p:spPr>
          <a:xfrm>
            <a:off x="285720" y="285728"/>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N" sz="2000" b="0" i="0" u="none" strike="noStrike" kern="1200" cap="none" spc="0" normalizeH="0" baseline="0" noProof="0" dirty="0">
              <a:ln>
                <a:noFill/>
              </a:ln>
              <a:solidFill>
                <a:srgbClr val="0070C0"/>
              </a:solidFill>
              <a:effectLst/>
              <a:uLnTx/>
              <a:uFillTx/>
              <a:latin typeface="+mn-lt"/>
              <a:ea typeface="+mj-ea"/>
              <a:cs typeface="+mj-cs"/>
            </a:endParaRPr>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6625" name="Object 1"/>
          <p:cNvGraphicFramePr>
            <a:graphicFrameLocks noChangeAspect="1"/>
          </p:cNvGraphicFramePr>
          <p:nvPr/>
        </p:nvGraphicFramePr>
        <p:xfrm>
          <a:off x="1" y="71462"/>
          <a:ext cx="9899718" cy="6858000"/>
        </p:xfrm>
        <a:graphic>
          <a:graphicData uri="http://schemas.openxmlformats.org/presentationml/2006/ole">
            <p:oleObj spid="_x0000_s26625" r:id="rId3" imgW="9744092" imgH="4095651" progId="">
              <p:embed/>
            </p:oleObj>
          </a:graphicData>
        </a:graphic>
      </p:graphicFrame>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1000108"/>
          </a:xfrm>
        </p:spPr>
        <p:txBody>
          <a:bodyPr>
            <a:normAutofit/>
          </a:bodyPr>
          <a:lstStyle/>
          <a:p>
            <a:r>
              <a:rPr lang="en-US" sz="3600" dirty="0" smtClean="0">
                <a:solidFill>
                  <a:srgbClr val="0070C0"/>
                </a:solidFill>
              </a:rPr>
              <a:t>Contents</a:t>
            </a:r>
            <a:endParaRPr lang="en-IN" sz="3600" dirty="0">
              <a:solidFill>
                <a:srgbClr val="0070C0"/>
              </a:solidFill>
            </a:endParaRPr>
          </a:p>
        </p:txBody>
      </p:sp>
      <p:sp>
        <p:nvSpPr>
          <p:cNvPr id="3" name="Content Placeholder 2"/>
          <p:cNvSpPr>
            <a:spLocks noGrp="1"/>
          </p:cNvSpPr>
          <p:nvPr>
            <p:ph idx="1"/>
          </p:nvPr>
        </p:nvSpPr>
        <p:spPr>
          <a:xfrm>
            <a:off x="428596" y="1142960"/>
            <a:ext cx="8229600" cy="5715040"/>
          </a:xfrm>
        </p:spPr>
        <p:txBody>
          <a:bodyPr>
            <a:noAutofit/>
          </a:bodyPr>
          <a:lstStyle/>
          <a:p>
            <a:pPr>
              <a:lnSpc>
                <a:spcPct val="150000"/>
              </a:lnSpc>
              <a:buFont typeface="Wingdings" pitchFamily="2" charset="2"/>
              <a:buChar char="§"/>
            </a:pPr>
            <a:r>
              <a:rPr lang="en-US" sz="2000" dirty="0" smtClean="0"/>
              <a:t>Organization Profile</a:t>
            </a:r>
          </a:p>
          <a:p>
            <a:pPr>
              <a:lnSpc>
                <a:spcPct val="150000"/>
              </a:lnSpc>
              <a:buFont typeface="Wingdings" pitchFamily="2" charset="2"/>
              <a:buChar char="§"/>
            </a:pPr>
            <a:r>
              <a:rPr lang="en-US" sz="2000" dirty="0" smtClean="0"/>
              <a:t>Tasks Performed</a:t>
            </a:r>
          </a:p>
          <a:p>
            <a:pPr>
              <a:lnSpc>
                <a:spcPct val="150000"/>
              </a:lnSpc>
              <a:buFont typeface="Wingdings" pitchFamily="2" charset="2"/>
              <a:buChar char="§"/>
            </a:pPr>
            <a:r>
              <a:rPr lang="en-US" sz="2000" dirty="0" smtClean="0"/>
              <a:t>Introduction</a:t>
            </a:r>
          </a:p>
          <a:p>
            <a:pPr>
              <a:lnSpc>
                <a:spcPct val="150000"/>
              </a:lnSpc>
              <a:buFont typeface="Wingdings" pitchFamily="2" charset="2"/>
              <a:buChar char="§"/>
            </a:pPr>
            <a:r>
              <a:rPr lang="en-US" sz="2000" dirty="0" smtClean="0"/>
              <a:t>Review of Literature</a:t>
            </a:r>
          </a:p>
          <a:p>
            <a:pPr>
              <a:lnSpc>
                <a:spcPct val="150000"/>
              </a:lnSpc>
              <a:buFont typeface="Wingdings" pitchFamily="2" charset="2"/>
              <a:buChar char="§"/>
            </a:pPr>
            <a:r>
              <a:rPr lang="en-US" sz="2000" dirty="0" smtClean="0"/>
              <a:t>Objectives</a:t>
            </a:r>
          </a:p>
          <a:p>
            <a:pPr>
              <a:lnSpc>
                <a:spcPct val="150000"/>
              </a:lnSpc>
              <a:buFont typeface="Wingdings" pitchFamily="2" charset="2"/>
              <a:buChar char="§"/>
            </a:pPr>
            <a:r>
              <a:rPr lang="en-US" sz="2000" dirty="0" smtClean="0"/>
              <a:t>Data and Methods</a:t>
            </a:r>
          </a:p>
          <a:p>
            <a:pPr>
              <a:lnSpc>
                <a:spcPct val="150000"/>
              </a:lnSpc>
              <a:buFont typeface="Wingdings" pitchFamily="2" charset="2"/>
              <a:buChar char="§"/>
            </a:pPr>
            <a:r>
              <a:rPr lang="en-US" sz="2000" dirty="0" smtClean="0"/>
              <a:t>Results and Findings</a:t>
            </a:r>
          </a:p>
          <a:p>
            <a:pPr>
              <a:lnSpc>
                <a:spcPct val="150000"/>
              </a:lnSpc>
              <a:buFont typeface="Wingdings" pitchFamily="2" charset="2"/>
              <a:buChar char="§"/>
            </a:pPr>
            <a:r>
              <a:rPr lang="en-US" sz="2000" dirty="0" smtClean="0"/>
              <a:t>Discussion</a:t>
            </a:r>
          </a:p>
          <a:p>
            <a:pPr>
              <a:lnSpc>
                <a:spcPct val="150000"/>
              </a:lnSpc>
              <a:buFont typeface="Wingdings" pitchFamily="2" charset="2"/>
              <a:buChar char="§"/>
            </a:pPr>
            <a:r>
              <a:rPr lang="en-US" sz="2000" dirty="0" smtClean="0"/>
              <a:t>Limitations of Study</a:t>
            </a:r>
          </a:p>
          <a:p>
            <a:pPr>
              <a:lnSpc>
                <a:spcPct val="150000"/>
              </a:lnSpc>
              <a:buFont typeface="Wingdings" pitchFamily="2" charset="2"/>
              <a:buChar char="§"/>
            </a:pPr>
            <a:r>
              <a:rPr lang="en-US" sz="2000" dirty="0" smtClean="0"/>
              <a:t>Recommendations</a:t>
            </a:r>
          </a:p>
          <a:p>
            <a:pPr>
              <a:lnSpc>
                <a:spcPct val="150000"/>
              </a:lnSpc>
              <a:buFont typeface="Wingdings" pitchFamily="2" charset="2"/>
              <a:buChar char="§"/>
            </a:pPr>
            <a:r>
              <a:rPr lang="en-US" sz="2000" dirty="0" smtClean="0"/>
              <a:t>References</a:t>
            </a:r>
          </a:p>
          <a:p>
            <a:pPr>
              <a:lnSpc>
                <a:spcPct val="150000"/>
              </a:lnSpc>
              <a:buFont typeface="Wingdings" pitchFamily="2" charset="2"/>
              <a:buChar char="§"/>
            </a:pPr>
            <a:endParaRPr lang="en-US" sz="2000" dirty="0" smtClean="0"/>
          </a:p>
          <a:p>
            <a:pPr>
              <a:lnSpc>
                <a:spcPct val="150000"/>
              </a:lnSpc>
              <a:buFont typeface="Wingdings" pitchFamily="2" charset="2"/>
              <a:buChar char="§"/>
            </a:pPr>
            <a:endParaRPr lang="en-IN" sz="2000" dirty="0"/>
          </a:p>
        </p:txBody>
      </p:sp>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5" name="Title 1"/>
          <p:cNvSpPr txBox="1">
            <a:spLocks/>
          </p:cNvSpPr>
          <p:nvPr/>
        </p:nvSpPr>
        <p:spPr>
          <a:xfrm>
            <a:off x="285720" y="285728"/>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N" sz="2000" b="0" i="0" u="none" strike="noStrike" kern="1200" cap="none" spc="0" normalizeH="0" baseline="0" noProof="0" dirty="0">
              <a:ln>
                <a:noFill/>
              </a:ln>
              <a:solidFill>
                <a:srgbClr val="0070C0"/>
              </a:solidFill>
              <a:effectLst/>
              <a:uLnTx/>
              <a:uFillTx/>
              <a:latin typeface="+mn-lt"/>
              <a:ea typeface="+mj-ea"/>
              <a:cs typeface="+mj-cs"/>
            </a:endParaRPr>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25601" name="Object 1"/>
          <p:cNvGraphicFramePr>
            <a:graphicFrameLocks noChangeAspect="1"/>
          </p:cNvGraphicFramePr>
          <p:nvPr/>
        </p:nvGraphicFramePr>
        <p:xfrm>
          <a:off x="-2" y="-1"/>
          <a:ext cx="11423105" cy="6643711"/>
        </p:xfrm>
        <a:graphic>
          <a:graphicData uri="http://schemas.openxmlformats.org/presentationml/2006/ole">
            <p:oleObj spid="_x0000_s25601" r:id="rId3" imgW="9744092" imgH="3067220" progId="">
              <p:embed/>
            </p:oleObj>
          </a:graphicData>
        </a:graphic>
      </p:graphicFrame>
    </p:spTree>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785794"/>
            <a:ext cx="8358246" cy="5608715"/>
          </a:xfrm>
          <a:prstGeom prst="rect">
            <a:avLst/>
          </a:prstGeom>
          <a:noFill/>
        </p:spPr>
        <p:txBody>
          <a:bodyPr wrap="square" numCol="2" rtlCol="0">
            <a:spAutoFit/>
          </a:bodyPr>
          <a:lstStyle/>
          <a:p>
            <a:pPr marL="457200" indent="-457200" algn="r">
              <a:lnSpc>
                <a:spcPct val="150000"/>
              </a:lnSpc>
              <a:spcBef>
                <a:spcPts val="300"/>
              </a:spcBef>
              <a:spcAft>
                <a:spcPts val="600"/>
              </a:spcAft>
              <a:tabLst>
                <a:tab pos="457200" algn="l"/>
              </a:tabLst>
            </a:pPr>
            <a:r>
              <a:rPr lang="en-US" sz="2000" b="1" spc="20" dirty="0" smtClean="0">
                <a:solidFill>
                  <a:srgbClr val="000080"/>
                </a:solidFill>
                <a:latin typeface="Times New Roman"/>
                <a:ea typeface="Times New Roman"/>
                <a:cs typeface="Times New Roman"/>
              </a:rPr>
              <a:t>Reporting Requirements</a:t>
            </a:r>
            <a:endParaRPr lang="en-IN" sz="2000" b="1" dirty="0" smtClean="0">
              <a:solidFill>
                <a:srgbClr val="000080"/>
              </a:solidFill>
              <a:latin typeface="Arial Bold"/>
              <a:ea typeface="Times New Roman"/>
              <a:cs typeface="Times New Roman"/>
            </a:endParaRPr>
          </a:p>
          <a:p>
            <a:pPr marL="548640" indent="-548640" algn="just">
              <a:lnSpc>
                <a:spcPct val="150000"/>
              </a:lnSpc>
              <a:spcAft>
                <a:spcPts val="0"/>
              </a:spcAft>
              <a:tabLst>
                <a:tab pos="548640" algn="l"/>
              </a:tabLst>
            </a:pPr>
            <a:r>
              <a:rPr lang="en-US" b="1" spc="20" dirty="0" smtClean="0">
                <a:latin typeface="Times New Roman"/>
                <a:ea typeface="Arial Unicode MS"/>
                <a:cs typeface="Times New Roman"/>
              </a:rPr>
              <a:t>IP Pharmacy Reports</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Transaction</a:t>
            </a:r>
            <a:r>
              <a:rPr lang="en-IN" dirty="0" smtClean="0">
                <a:latin typeface="Calibri"/>
                <a:ea typeface="Times New Roman"/>
                <a:cs typeface="Times New Roman"/>
              </a:rPr>
              <a:t>-</a:t>
            </a:r>
            <a:r>
              <a:rPr lang="en-US" spc="20" dirty="0" smtClean="0">
                <a:latin typeface="Times New Roman"/>
                <a:ea typeface="Times New Roman"/>
                <a:cs typeface="Times New Roman"/>
              </a:rPr>
              <a:t>Profit margin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Transaction</a:t>
            </a:r>
            <a:r>
              <a:rPr lang="en-IN" dirty="0" smtClean="0">
                <a:latin typeface="Calibri"/>
                <a:ea typeface="Times New Roman"/>
                <a:cs typeface="Times New Roman"/>
              </a:rPr>
              <a:t>-</a:t>
            </a:r>
            <a:r>
              <a:rPr lang="en-US" spc="20" dirty="0" smtClean="0">
                <a:latin typeface="Times New Roman"/>
                <a:ea typeface="Times New Roman"/>
                <a:cs typeface="Times New Roman"/>
              </a:rPr>
              <a:t>Daily transaction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Transaction</a:t>
            </a:r>
            <a:r>
              <a:rPr lang="en-IN" dirty="0" smtClean="0">
                <a:latin typeface="Calibri"/>
                <a:ea typeface="Times New Roman"/>
                <a:cs typeface="Times New Roman"/>
              </a:rPr>
              <a:t>-</a:t>
            </a:r>
            <a:r>
              <a:rPr lang="en-US" spc="20" dirty="0" smtClean="0">
                <a:latin typeface="Times New Roman"/>
                <a:ea typeface="Times New Roman"/>
                <a:cs typeface="Times New Roman"/>
              </a:rPr>
              <a:t>Stock Variance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Transaction</a:t>
            </a:r>
            <a:r>
              <a:rPr lang="en-IN" dirty="0" smtClean="0">
                <a:latin typeface="Calibri"/>
                <a:ea typeface="Times New Roman"/>
                <a:cs typeface="Times New Roman"/>
              </a:rPr>
              <a:t>-</a:t>
            </a:r>
            <a:r>
              <a:rPr lang="en-US" spc="20" dirty="0" smtClean="0">
                <a:latin typeface="Times New Roman"/>
                <a:ea typeface="Times New Roman"/>
                <a:cs typeface="Times New Roman"/>
              </a:rPr>
              <a:t>Stock Adjustment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Transaction</a:t>
            </a:r>
            <a:r>
              <a:rPr lang="en-IN" dirty="0" smtClean="0">
                <a:latin typeface="Calibri"/>
                <a:ea typeface="Times New Roman"/>
                <a:cs typeface="Times New Roman"/>
              </a:rPr>
              <a:t>-</a:t>
            </a:r>
            <a:r>
              <a:rPr lang="en-US" spc="20" dirty="0" smtClean="0">
                <a:latin typeface="Times New Roman"/>
                <a:ea typeface="Times New Roman"/>
                <a:cs typeface="Times New Roman"/>
              </a:rPr>
              <a:t>Stock Return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Transaction-Stock transfer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MIS</a:t>
            </a:r>
            <a:r>
              <a:rPr lang="en-IN" dirty="0" smtClean="0">
                <a:latin typeface="Calibri"/>
                <a:ea typeface="Times New Roman"/>
                <a:cs typeface="Times New Roman"/>
              </a:rPr>
              <a:t>-</a:t>
            </a:r>
            <a:r>
              <a:rPr lang="en-US" spc="20" dirty="0" smtClean="0">
                <a:latin typeface="Times New Roman"/>
                <a:ea typeface="Times New Roman"/>
                <a:cs typeface="Times New Roman"/>
              </a:rPr>
              <a:t>List of Drugs</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MIS</a:t>
            </a:r>
            <a:r>
              <a:rPr lang="en-IN" dirty="0" smtClean="0">
                <a:latin typeface="Calibri"/>
                <a:ea typeface="Times New Roman"/>
                <a:cs typeface="Times New Roman"/>
              </a:rPr>
              <a:t>-</a:t>
            </a:r>
            <a:r>
              <a:rPr lang="en-US" spc="20" dirty="0" smtClean="0">
                <a:latin typeface="Times New Roman"/>
                <a:ea typeface="Times New Roman"/>
                <a:cs typeface="Times New Roman"/>
              </a:rPr>
              <a:t>Drugs issue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MIS</a:t>
            </a:r>
            <a:r>
              <a:rPr lang="en-IN" dirty="0" smtClean="0">
                <a:latin typeface="Calibri"/>
                <a:ea typeface="Times New Roman"/>
                <a:cs typeface="Times New Roman"/>
              </a:rPr>
              <a:t>-</a:t>
            </a:r>
            <a:r>
              <a:rPr lang="en-US" spc="20" dirty="0" smtClean="0">
                <a:latin typeface="Times New Roman"/>
                <a:ea typeface="Times New Roman"/>
                <a:cs typeface="Times New Roman"/>
              </a:rPr>
              <a:t>Expiry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MIS</a:t>
            </a:r>
            <a:r>
              <a:rPr lang="en-IN" dirty="0" smtClean="0">
                <a:latin typeface="Calibri"/>
                <a:ea typeface="Times New Roman"/>
                <a:cs typeface="Times New Roman"/>
              </a:rPr>
              <a:t>-</a:t>
            </a:r>
            <a:r>
              <a:rPr lang="en-US" spc="20" dirty="0" smtClean="0">
                <a:latin typeface="Times New Roman"/>
                <a:ea typeface="Times New Roman"/>
                <a:cs typeface="Times New Roman"/>
              </a:rPr>
              <a:t>Near Expiry report</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MIS -Indent Pending report</a:t>
            </a:r>
            <a:endParaRPr lang="en-IN" dirty="0" smtClean="0">
              <a:latin typeface="Calibri"/>
              <a:ea typeface="Times New Roman"/>
              <a:cs typeface="Times New Roman"/>
            </a:endParaRPr>
          </a:p>
          <a:p>
            <a:pPr algn="just">
              <a:lnSpc>
                <a:spcPct val="150000"/>
              </a:lnSpc>
              <a:spcAft>
                <a:spcPts val="0"/>
              </a:spcAft>
            </a:pPr>
            <a:endParaRPr lang="en-US" spc="20" dirty="0" smtClean="0">
              <a:latin typeface="Times New Roman"/>
              <a:ea typeface="Times New Roman"/>
              <a:cs typeface="Times New Roman"/>
            </a:endParaRPr>
          </a:p>
          <a:p>
            <a:pPr algn="just">
              <a:lnSpc>
                <a:spcPct val="150000"/>
              </a:lnSpc>
              <a:spcAft>
                <a:spcPts val="0"/>
              </a:spcAft>
            </a:pPr>
            <a:endParaRPr lang="en-US" spc="20" dirty="0" smtClean="0">
              <a:latin typeface="Times New Roman"/>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Quality / KPI</a:t>
            </a:r>
            <a:endParaRPr lang="en-IN" dirty="0" smtClean="0">
              <a:latin typeface="Calibri"/>
              <a:ea typeface="Times New Roman"/>
              <a:cs typeface="Times New Roman"/>
            </a:endParaRPr>
          </a:p>
          <a:p>
            <a:pPr algn="just">
              <a:lnSpc>
                <a:spcPct val="150000"/>
              </a:lnSpc>
              <a:spcAft>
                <a:spcPts val="0"/>
              </a:spcAft>
            </a:pPr>
            <a:r>
              <a:rPr lang="en-US" spc="20" dirty="0" smtClean="0">
                <a:latin typeface="Times New Roman"/>
                <a:ea typeface="Times New Roman"/>
                <a:cs typeface="Times New Roman"/>
              </a:rPr>
              <a:t>STAT reports:</a:t>
            </a:r>
            <a:endParaRPr lang="en-IN" dirty="0" smtClean="0">
              <a:latin typeface="Calibri"/>
              <a:ea typeface="Times New Roman"/>
              <a:cs typeface="Times New Roman"/>
            </a:endParaRPr>
          </a:p>
          <a:p>
            <a:pPr marL="342900" lvl="0" indent="-342900" algn="just">
              <a:lnSpc>
                <a:spcPct val="150000"/>
              </a:lnSpc>
              <a:spcAft>
                <a:spcPts val="0"/>
              </a:spcAft>
              <a:buFont typeface="+mj-lt"/>
              <a:buAutoNum type="arabicPeriod"/>
            </a:pPr>
            <a:r>
              <a:rPr lang="en-AU" spc="20" dirty="0" smtClean="0">
                <a:latin typeface="Times New Roman"/>
                <a:ea typeface="Calibri"/>
                <a:cs typeface="Times New Roman"/>
              </a:rPr>
              <a:t>Report required viewing the percentage of indents delivered within 30 minutes.</a:t>
            </a:r>
            <a:endParaRPr lang="en-IN" sz="1600" dirty="0" smtClean="0">
              <a:latin typeface="Calibri"/>
              <a:ea typeface="Calibri"/>
              <a:cs typeface="Times New Roman"/>
            </a:endParaRPr>
          </a:p>
          <a:p>
            <a:pPr marL="342900" lvl="0" indent="-342900" algn="just">
              <a:lnSpc>
                <a:spcPct val="150000"/>
              </a:lnSpc>
              <a:spcAft>
                <a:spcPts val="1000"/>
              </a:spcAft>
              <a:buFont typeface="+mj-lt"/>
              <a:buAutoNum type="arabicPeriod"/>
            </a:pPr>
            <a:r>
              <a:rPr lang="en-AU" spc="20" dirty="0" smtClean="0">
                <a:latin typeface="Times New Roman"/>
                <a:ea typeface="Calibri"/>
                <a:cs typeface="Times New Roman"/>
              </a:rPr>
              <a:t>Report required to view the percentage of routine indents delayed beyond 2 hour.</a:t>
            </a:r>
            <a:endParaRPr lang="en-IN" sz="1600" dirty="0" smtClean="0">
              <a:latin typeface="Calibri"/>
              <a:ea typeface="Calibri"/>
              <a:cs typeface="Times New Roman"/>
            </a:endParaRPr>
          </a:p>
          <a:p>
            <a:endParaRPr lang="en-IN" dirty="0"/>
          </a:p>
        </p:txBody>
      </p:sp>
    </p:spTree>
  </p:cSld>
  <p:clrMapOvr>
    <a:masterClrMapping/>
  </p:clrMapOvr>
  <p:transition spd="med">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785794"/>
            <a:ext cx="8358246" cy="5570756"/>
          </a:xfrm>
          <a:prstGeom prst="rect">
            <a:avLst/>
          </a:prstGeom>
          <a:noFill/>
        </p:spPr>
        <p:txBody>
          <a:bodyPr wrap="square" numCol="2" rtlCol="0">
            <a:spAutoFit/>
          </a:bodyPr>
          <a:lstStyle/>
          <a:p>
            <a:pPr marL="457200" indent="-457200" algn="r">
              <a:lnSpc>
                <a:spcPct val="150000"/>
              </a:lnSpc>
              <a:spcBef>
                <a:spcPts val="300"/>
              </a:spcBef>
              <a:spcAft>
                <a:spcPts val="600"/>
              </a:spcAft>
              <a:tabLst>
                <a:tab pos="457200" algn="l"/>
              </a:tabLst>
            </a:pPr>
            <a:r>
              <a:rPr lang="en-US" sz="2000" b="1" spc="20" dirty="0" smtClean="0">
                <a:solidFill>
                  <a:srgbClr val="000080"/>
                </a:solidFill>
                <a:latin typeface="Times New Roman"/>
                <a:ea typeface="Times New Roman"/>
                <a:cs typeface="Times New Roman"/>
              </a:rPr>
              <a:t>Reporting Requirements</a:t>
            </a:r>
            <a:endParaRPr lang="en-IN" sz="2000" b="1" dirty="0" smtClean="0">
              <a:solidFill>
                <a:srgbClr val="000080"/>
              </a:solidFill>
              <a:latin typeface="Arial Bold"/>
              <a:ea typeface="Times New Roman"/>
              <a:cs typeface="Times New Roman"/>
            </a:endParaRPr>
          </a:p>
          <a:p>
            <a:r>
              <a:rPr lang="en-US" b="1" dirty="0" smtClean="0"/>
              <a:t>OP Pharmacy Reports</a:t>
            </a:r>
            <a:endParaRPr lang="en-IN" b="1" dirty="0" smtClean="0"/>
          </a:p>
          <a:p>
            <a:r>
              <a:rPr lang="en-US" dirty="0" smtClean="0"/>
              <a:t> </a:t>
            </a:r>
            <a:endParaRPr lang="en-IN" dirty="0" smtClean="0"/>
          </a:p>
          <a:p>
            <a:pPr>
              <a:lnSpc>
                <a:spcPct val="200000"/>
              </a:lnSpc>
            </a:pPr>
            <a:r>
              <a:rPr lang="en-US" dirty="0" smtClean="0"/>
              <a:t>Transaction-Profit margin report</a:t>
            </a:r>
            <a:endParaRPr lang="en-IN" dirty="0" smtClean="0"/>
          </a:p>
          <a:p>
            <a:pPr>
              <a:lnSpc>
                <a:spcPct val="200000"/>
              </a:lnSpc>
            </a:pPr>
            <a:r>
              <a:rPr lang="en-US" dirty="0" smtClean="0"/>
              <a:t>Transaction</a:t>
            </a:r>
            <a:r>
              <a:rPr lang="en-IN" dirty="0" smtClean="0"/>
              <a:t>-</a:t>
            </a:r>
            <a:r>
              <a:rPr lang="en-US" dirty="0" smtClean="0"/>
              <a:t>Daily transaction report</a:t>
            </a:r>
            <a:endParaRPr lang="en-IN" dirty="0" smtClean="0"/>
          </a:p>
          <a:p>
            <a:pPr>
              <a:lnSpc>
                <a:spcPct val="200000"/>
              </a:lnSpc>
            </a:pPr>
            <a:r>
              <a:rPr lang="en-US" dirty="0" smtClean="0"/>
              <a:t>Transaction</a:t>
            </a:r>
            <a:r>
              <a:rPr lang="en-IN" dirty="0" smtClean="0"/>
              <a:t>-</a:t>
            </a:r>
            <a:r>
              <a:rPr lang="en-US" dirty="0" smtClean="0"/>
              <a:t>Stock Variance report</a:t>
            </a:r>
            <a:endParaRPr lang="en-IN" dirty="0" smtClean="0"/>
          </a:p>
          <a:p>
            <a:pPr>
              <a:lnSpc>
                <a:spcPct val="200000"/>
              </a:lnSpc>
            </a:pPr>
            <a:r>
              <a:rPr lang="en-US" dirty="0" smtClean="0"/>
              <a:t>Transaction</a:t>
            </a:r>
            <a:r>
              <a:rPr lang="en-IN" dirty="0" smtClean="0"/>
              <a:t>-</a:t>
            </a:r>
            <a:r>
              <a:rPr lang="en-US" dirty="0" smtClean="0"/>
              <a:t>Stock Adjustment report</a:t>
            </a:r>
            <a:endParaRPr lang="en-IN" dirty="0" smtClean="0"/>
          </a:p>
          <a:p>
            <a:pPr>
              <a:lnSpc>
                <a:spcPct val="200000"/>
              </a:lnSpc>
            </a:pPr>
            <a:r>
              <a:rPr lang="en-US" dirty="0" smtClean="0"/>
              <a:t>Transaction</a:t>
            </a:r>
            <a:r>
              <a:rPr lang="en-IN" dirty="0" smtClean="0"/>
              <a:t>-</a:t>
            </a:r>
            <a:r>
              <a:rPr lang="en-US" dirty="0" smtClean="0"/>
              <a:t>Cash collection report</a:t>
            </a:r>
            <a:endParaRPr lang="en-IN" dirty="0" smtClean="0"/>
          </a:p>
          <a:p>
            <a:pPr>
              <a:lnSpc>
                <a:spcPct val="200000"/>
              </a:lnSpc>
            </a:pPr>
            <a:r>
              <a:rPr lang="en-US" dirty="0" smtClean="0"/>
              <a:t>Transaction</a:t>
            </a:r>
            <a:r>
              <a:rPr lang="en-IN" dirty="0" smtClean="0"/>
              <a:t>-</a:t>
            </a:r>
            <a:r>
              <a:rPr lang="en-US" dirty="0" smtClean="0"/>
              <a:t>Stock Return report</a:t>
            </a:r>
            <a:endParaRPr lang="en-IN" dirty="0" smtClean="0"/>
          </a:p>
          <a:p>
            <a:pPr>
              <a:lnSpc>
                <a:spcPct val="200000"/>
              </a:lnSpc>
            </a:pPr>
            <a:r>
              <a:rPr lang="en-US" dirty="0" smtClean="0"/>
              <a:t>MIS</a:t>
            </a:r>
            <a:r>
              <a:rPr lang="en-IN" dirty="0" smtClean="0"/>
              <a:t>-</a:t>
            </a:r>
            <a:r>
              <a:rPr lang="en-US" dirty="0" smtClean="0"/>
              <a:t>List of Drugs</a:t>
            </a:r>
            <a:endParaRPr lang="en-IN" dirty="0" smtClean="0"/>
          </a:p>
          <a:p>
            <a:pPr>
              <a:lnSpc>
                <a:spcPct val="200000"/>
              </a:lnSpc>
            </a:pPr>
            <a:endParaRPr lang="en-US" dirty="0" smtClean="0"/>
          </a:p>
          <a:p>
            <a:pPr>
              <a:lnSpc>
                <a:spcPct val="200000"/>
              </a:lnSpc>
            </a:pPr>
            <a:endParaRPr lang="en-US" dirty="0" smtClean="0"/>
          </a:p>
          <a:p>
            <a:pPr>
              <a:lnSpc>
                <a:spcPct val="200000"/>
              </a:lnSpc>
            </a:pPr>
            <a:endParaRPr lang="en-US" dirty="0" smtClean="0"/>
          </a:p>
          <a:p>
            <a:pPr>
              <a:lnSpc>
                <a:spcPct val="200000"/>
              </a:lnSpc>
            </a:pPr>
            <a:r>
              <a:rPr lang="en-US" dirty="0" smtClean="0"/>
              <a:t>MIS</a:t>
            </a:r>
            <a:r>
              <a:rPr lang="en-IN" dirty="0" smtClean="0"/>
              <a:t>-</a:t>
            </a:r>
            <a:r>
              <a:rPr lang="en-US" dirty="0" smtClean="0"/>
              <a:t>Drugs issue report</a:t>
            </a:r>
            <a:endParaRPr lang="en-IN" dirty="0" smtClean="0"/>
          </a:p>
          <a:p>
            <a:pPr>
              <a:lnSpc>
                <a:spcPct val="200000"/>
              </a:lnSpc>
            </a:pPr>
            <a:r>
              <a:rPr lang="en-US" dirty="0" smtClean="0"/>
              <a:t>MIS</a:t>
            </a:r>
            <a:r>
              <a:rPr lang="en-IN" dirty="0" smtClean="0"/>
              <a:t>-</a:t>
            </a:r>
            <a:r>
              <a:rPr lang="en-US" dirty="0" smtClean="0"/>
              <a:t>Expiry report</a:t>
            </a:r>
            <a:endParaRPr lang="en-IN" dirty="0" smtClean="0"/>
          </a:p>
          <a:p>
            <a:pPr>
              <a:lnSpc>
                <a:spcPct val="200000"/>
              </a:lnSpc>
            </a:pPr>
            <a:r>
              <a:rPr lang="en-US" dirty="0" smtClean="0"/>
              <a:t>MIS</a:t>
            </a:r>
            <a:r>
              <a:rPr lang="en-IN" dirty="0" smtClean="0"/>
              <a:t>- </a:t>
            </a:r>
            <a:r>
              <a:rPr lang="en-US" dirty="0" smtClean="0"/>
              <a:t>Near Expiry report</a:t>
            </a:r>
            <a:endParaRPr lang="en-IN" dirty="0" smtClean="0"/>
          </a:p>
          <a:p>
            <a:pPr>
              <a:lnSpc>
                <a:spcPct val="200000"/>
              </a:lnSpc>
            </a:pPr>
            <a:r>
              <a:rPr lang="en-US" dirty="0" smtClean="0"/>
              <a:t>MIS</a:t>
            </a:r>
            <a:r>
              <a:rPr lang="en-IN" dirty="0" smtClean="0"/>
              <a:t>-</a:t>
            </a:r>
            <a:r>
              <a:rPr lang="en-US" dirty="0" smtClean="0"/>
              <a:t>Indent Pending report</a:t>
            </a:r>
            <a:endParaRPr lang="en-IN" dirty="0" smtClean="0"/>
          </a:p>
          <a:p>
            <a:pPr>
              <a:lnSpc>
                <a:spcPct val="200000"/>
              </a:lnSpc>
            </a:pPr>
            <a:r>
              <a:rPr lang="en-US" dirty="0" smtClean="0"/>
              <a:t>Print Forms / Slips</a:t>
            </a:r>
            <a:r>
              <a:rPr lang="en-IN" dirty="0" smtClean="0"/>
              <a:t>-</a:t>
            </a:r>
            <a:r>
              <a:rPr lang="en-US" dirty="0" smtClean="0"/>
              <a:t>Pharmacy bill slip</a:t>
            </a:r>
            <a:endParaRPr lang="en-IN" dirty="0" smtClean="0"/>
          </a:p>
          <a:p>
            <a:pPr>
              <a:lnSpc>
                <a:spcPct val="200000"/>
              </a:lnSpc>
            </a:pPr>
            <a:r>
              <a:rPr lang="en-US" dirty="0" smtClean="0"/>
              <a:t>Print Forms / Slips</a:t>
            </a:r>
            <a:r>
              <a:rPr lang="en-IN" dirty="0" smtClean="0"/>
              <a:t>-</a:t>
            </a:r>
            <a:r>
              <a:rPr lang="en-US" dirty="0" smtClean="0"/>
              <a:t>Return Slip</a:t>
            </a:r>
            <a:endParaRPr lang="en-IN" dirty="0" smtClean="0"/>
          </a:p>
          <a:p>
            <a:endParaRPr lang="en-IN" dirty="0"/>
          </a:p>
        </p:txBody>
      </p:sp>
    </p:spTree>
  </p:cSld>
  <p:clrMapOvr>
    <a:masterClrMapping/>
  </p:clrMapOvr>
  <p:transition spd="med">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1066800"/>
          </a:xfrm>
        </p:spPr>
        <p:txBody>
          <a:bodyPr>
            <a:normAutofit/>
          </a:bodyPr>
          <a:lstStyle/>
          <a:p>
            <a:r>
              <a:rPr lang="en-US" sz="3600" dirty="0" smtClean="0">
                <a:solidFill>
                  <a:srgbClr val="0070C0"/>
                </a:solidFill>
              </a:rPr>
              <a:t>Discussion</a:t>
            </a:r>
            <a:endParaRPr lang="en-IN" sz="3600" dirty="0">
              <a:solidFill>
                <a:srgbClr val="0070C0"/>
              </a:solidFill>
            </a:endParaRPr>
          </a:p>
        </p:txBody>
      </p:sp>
      <p:sp>
        <p:nvSpPr>
          <p:cNvPr id="3" name="Content Placeholder 2"/>
          <p:cNvSpPr>
            <a:spLocks noGrp="1"/>
          </p:cNvSpPr>
          <p:nvPr>
            <p:ph idx="1"/>
          </p:nvPr>
        </p:nvSpPr>
        <p:spPr>
          <a:xfrm>
            <a:off x="285720" y="1357298"/>
            <a:ext cx="8229600" cy="5143536"/>
          </a:xfrm>
        </p:spPr>
        <p:txBody>
          <a:bodyPr>
            <a:normAutofit lnSpcReduction="10000"/>
          </a:bodyPr>
          <a:lstStyle/>
          <a:p>
            <a:pPr>
              <a:lnSpc>
                <a:spcPct val="150000"/>
              </a:lnSpc>
              <a:buFont typeface="Wingdings" pitchFamily="2" charset="2"/>
              <a:buChar char="§"/>
            </a:pPr>
            <a:r>
              <a:rPr lang="en-IN" sz="2000" dirty="0" smtClean="0"/>
              <a:t>Requirements for Pharmacy module of HIS to be implemented in the </a:t>
            </a:r>
            <a:r>
              <a:rPr lang="en-IN" sz="2000" dirty="0" err="1" smtClean="0"/>
              <a:t>Takshasila</a:t>
            </a:r>
            <a:r>
              <a:rPr lang="en-IN" sz="2000" dirty="0" smtClean="0"/>
              <a:t> </a:t>
            </a:r>
            <a:r>
              <a:rPr lang="en-IN" sz="2000" dirty="0" smtClean="0"/>
              <a:t>Hospital, the models for action functional requirements focused on the system-level (policy, management, and technology) strategies that create records.</a:t>
            </a:r>
          </a:p>
          <a:p>
            <a:pPr>
              <a:lnSpc>
                <a:spcPct val="150000"/>
              </a:lnSpc>
              <a:buNone/>
            </a:pPr>
            <a:endParaRPr lang="en-IN" sz="2000" dirty="0" smtClean="0"/>
          </a:p>
          <a:p>
            <a:pPr>
              <a:lnSpc>
                <a:spcPct val="150000"/>
              </a:lnSpc>
              <a:buFont typeface="Wingdings" pitchFamily="2" charset="2"/>
              <a:buChar char="§"/>
            </a:pPr>
            <a:r>
              <a:rPr lang="en-IN" sz="2000" dirty="0" smtClean="0"/>
              <a:t>Requirements contained mainly of two categories of the pharmacy module i.e. OP pharmacy and IP pharmacy, which were further expanded into </a:t>
            </a:r>
            <a:r>
              <a:rPr lang="en-IN" sz="2000" dirty="0" smtClean="0"/>
              <a:t> </a:t>
            </a:r>
            <a:r>
              <a:rPr lang="en-IN" sz="2000" dirty="0" smtClean="0"/>
              <a:t>a number of sub-requirements.</a:t>
            </a:r>
          </a:p>
          <a:p>
            <a:pPr>
              <a:lnSpc>
                <a:spcPct val="150000"/>
              </a:lnSpc>
              <a:buNone/>
            </a:pPr>
            <a:endParaRPr lang="en-IN" sz="2000" dirty="0" smtClean="0"/>
          </a:p>
          <a:p>
            <a:pPr>
              <a:lnSpc>
                <a:spcPct val="150000"/>
              </a:lnSpc>
              <a:buFont typeface="Wingdings" pitchFamily="2" charset="2"/>
              <a:buChar char="§"/>
            </a:pPr>
            <a:r>
              <a:rPr lang="en-IN" sz="2000" dirty="0" smtClean="0"/>
              <a:t>Manual inpatient pharmacy processes often delay order </a:t>
            </a:r>
            <a:r>
              <a:rPr lang="en-IN" sz="2000" dirty="0" err="1" smtClean="0"/>
              <a:t>fulfillment</a:t>
            </a:r>
            <a:r>
              <a:rPr lang="en-IN" sz="2000" dirty="0" smtClean="0"/>
              <a:t> and may even cause pharmacy order </a:t>
            </a:r>
            <a:r>
              <a:rPr lang="en-IN" sz="2000" dirty="0" smtClean="0"/>
              <a:t>errors.</a:t>
            </a:r>
            <a:endParaRPr lang="en-IN" sz="2000" dirty="0" smtClean="0"/>
          </a:p>
          <a:p>
            <a:pPr>
              <a:lnSpc>
                <a:spcPct val="150000"/>
              </a:lnSpc>
              <a:buFont typeface="Wingdings" pitchFamily="2" charset="2"/>
              <a:buChar char="§"/>
            </a:pPr>
            <a:endParaRPr lang="en-IN" sz="2000" dirty="0" smtClean="0"/>
          </a:p>
          <a:p>
            <a:pPr>
              <a:buFont typeface="Wingdings" pitchFamily="2" charset="2"/>
              <a:buChar char="§"/>
            </a:pPr>
            <a:endParaRPr lang="en-IN" sz="2000" dirty="0"/>
          </a:p>
        </p:txBody>
      </p:sp>
    </p:spTree>
  </p:cSld>
  <p:clrMapOvr>
    <a:masterClrMapping/>
  </p:clrMapOvr>
  <p:transition spd="med">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4282" y="21429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0070C0"/>
                </a:solidFill>
                <a:effectLst/>
                <a:uLnTx/>
                <a:uFillTx/>
                <a:latin typeface="+mj-lt"/>
                <a:ea typeface="+mj-ea"/>
                <a:cs typeface="+mj-cs"/>
              </a:rPr>
              <a:t>Discussion (contd.)</a:t>
            </a:r>
            <a:endParaRPr kumimoji="0" lang="en-IN" sz="3600" b="0" i="0" u="none" strike="noStrike" kern="1200" cap="none" spc="0" normalizeH="0" baseline="0" noProof="0" dirty="0">
              <a:ln>
                <a:noFill/>
              </a:ln>
              <a:solidFill>
                <a:srgbClr val="0070C0"/>
              </a:solidFill>
              <a:effectLst/>
              <a:uLnTx/>
              <a:uFillTx/>
              <a:latin typeface="+mj-lt"/>
              <a:ea typeface="+mj-ea"/>
              <a:cs typeface="+mj-cs"/>
            </a:endParaRPr>
          </a:p>
        </p:txBody>
      </p:sp>
      <p:sp>
        <p:nvSpPr>
          <p:cNvPr id="5" name="Content Placeholder 4"/>
          <p:cNvSpPr>
            <a:spLocks noGrp="1"/>
          </p:cNvSpPr>
          <p:nvPr>
            <p:ph idx="1"/>
          </p:nvPr>
        </p:nvSpPr>
        <p:spPr>
          <a:xfrm>
            <a:off x="214282" y="1142984"/>
            <a:ext cx="8715436" cy="5500726"/>
          </a:xfrm>
        </p:spPr>
        <p:txBody>
          <a:bodyPr>
            <a:noAutofit/>
          </a:bodyPr>
          <a:lstStyle/>
          <a:p>
            <a:pPr>
              <a:lnSpc>
                <a:spcPct val="150000"/>
              </a:lnSpc>
              <a:buFont typeface="Wingdings" pitchFamily="2" charset="2"/>
              <a:buChar char="§"/>
            </a:pPr>
            <a:r>
              <a:rPr lang="en-IN" sz="2000" dirty="0" smtClean="0"/>
              <a:t>Slow, lost or mishandled prescriptions can jeopardize patient medication safety, exposing patients and healthcare organizations to unnecessary risk</a:t>
            </a:r>
            <a:r>
              <a:rPr lang="en-IN" sz="2000" dirty="0" smtClean="0"/>
              <a:t>.</a:t>
            </a:r>
          </a:p>
          <a:p>
            <a:pPr>
              <a:lnSpc>
                <a:spcPct val="150000"/>
              </a:lnSpc>
              <a:buNone/>
            </a:pPr>
            <a:endParaRPr lang="en-US" sz="2000" dirty="0" smtClean="0"/>
          </a:p>
          <a:p>
            <a:pPr>
              <a:lnSpc>
                <a:spcPct val="150000"/>
              </a:lnSpc>
              <a:buFont typeface="Wingdings" pitchFamily="2" charset="2"/>
              <a:buChar char="§"/>
            </a:pPr>
            <a:r>
              <a:rPr lang="en-US" sz="2000" dirty="0" smtClean="0"/>
              <a:t>The </a:t>
            </a:r>
            <a:r>
              <a:rPr lang="en-US" sz="2000" dirty="0" smtClean="0"/>
              <a:t>output points plays a vital role </a:t>
            </a:r>
            <a:r>
              <a:rPr lang="en-US" sz="2000" dirty="0" smtClean="0"/>
              <a:t>in </a:t>
            </a:r>
            <a:r>
              <a:rPr lang="en-US" sz="2000" dirty="0" smtClean="0"/>
              <a:t>any system which provides </a:t>
            </a:r>
            <a:r>
              <a:rPr lang="en-US" sz="2000" dirty="0" smtClean="0"/>
              <a:t>very </a:t>
            </a:r>
            <a:r>
              <a:rPr lang="en-US" sz="2000" dirty="0" smtClean="0"/>
              <a:t>critical and useful data and information related to transactions , generations of </a:t>
            </a:r>
            <a:r>
              <a:rPr lang="en-US" sz="2000" dirty="0" smtClean="0"/>
              <a:t>reports </a:t>
            </a:r>
            <a:r>
              <a:rPr lang="en-US" sz="2000" dirty="0" smtClean="0"/>
              <a:t>and performance the </a:t>
            </a:r>
            <a:r>
              <a:rPr lang="en-US" sz="2000" dirty="0" smtClean="0"/>
              <a:t>department.</a:t>
            </a:r>
          </a:p>
          <a:p>
            <a:pPr>
              <a:lnSpc>
                <a:spcPct val="150000"/>
              </a:lnSpc>
              <a:buNone/>
            </a:pPr>
            <a:endParaRPr lang="en-US" sz="2000" dirty="0" smtClean="0"/>
          </a:p>
          <a:p>
            <a:pPr>
              <a:lnSpc>
                <a:spcPct val="150000"/>
              </a:lnSpc>
              <a:buFont typeface="Wingdings" pitchFamily="2" charset="2"/>
              <a:buChar char="§"/>
            </a:pPr>
            <a:r>
              <a:rPr lang="en-US" sz="2000" dirty="0" smtClean="0"/>
              <a:t>The design of good organizational workflow is not simply about improving efficiency. Workflow processes are maps that direct the care team how to accomplish a </a:t>
            </a:r>
            <a:r>
              <a:rPr lang="en-US" sz="2000" dirty="0" smtClean="0"/>
              <a:t>goal in timely manner.</a:t>
            </a:r>
            <a:endParaRPr lang="en-IN" sz="1900" dirty="0" smtClean="0">
              <a:solidFill>
                <a:schemeClr val="tx1"/>
              </a:solidFill>
            </a:endParaRPr>
          </a:p>
        </p:txBody>
      </p:sp>
    </p:spTree>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1066800"/>
          </a:xfrm>
        </p:spPr>
        <p:txBody>
          <a:bodyPr>
            <a:normAutofit/>
          </a:bodyPr>
          <a:lstStyle/>
          <a:p>
            <a:r>
              <a:rPr lang="en-US" sz="3600" dirty="0" smtClean="0">
                <a:solidFill>
                  <a:srgbClr val="0070C0"/>
                </a:solidFill>
              </a:rPr>
              <a:t>Limitations of Study</a:t>
            </a:r>
            <a:endParaRPr lang="en-IN" sz="3600" dirty="0">
              <a:solidFill>
                <a:srgbClr val="0070C0"/>
              </a:solidFill>
            </a:endParaRPr>
          </a:p>
        </p:txBody>
      </p:sp>
      <p:sp>
        <p:nvSpPr>
          <p:cNvPr id="3" name="Content Placeholder 2"/>
          <p:cNvSpPr>
            <a:spLocks noGrp="1"/>
          </p:cNvSpPr>
          <p:nvPr>
            <p:ph idx="1"/>
          </p:nvPr>
        </p:nvSpPr>
        <p:spPr>
          <a:xfrm>
            <a:off x="428596" y="1714488"/>
            <a:ext cx="8229600" cy="4325112"/>
          </a:xfrm>
        </p:spPr>
        <p:txBody>
          <a:bodyPr>
            <a:normAutofit/>
          </a:bodyPr>
          <a:lstStyle/>
          <a:p>
            <a:pPr lvl="0">
              <a:buNone/>
            </a:pPr>
            <a:endParaRPr lang="en-IN" sz="2000" dirty="0" smtClean="0"/>
          </a:p>
          <a:p>
            <a:pPr lvl="0"/>
            <a:r>
              <a:rPr lang="en-IN" sz="2000" dirty="0" smtClean="0"/>
              <a:t>As hospital is in project stage and the process of recruitment is undergoing, so the participation of end users was constraint.</a:t>
            </a:r>
          </a:p>
          <a:p>
            <a:pPr lvl="0">
              <a:buNone/>
            </a:pPr>
            <a:endParaRPr lang="en-IN" sz="2000" dirty="0" smtClean="0"/>
          </a:p>
          <a:p>
            <a:r>
              <a:rPr lang="en-IN" sz="2000" dirty="0" smtClean="0"/>
              <a:t>Many times all the stakeholders were not present together at same time for discussion</a:t>
            </a:r>
          </a:p>
          <a:p>
            <a:pPr>
              <a:buFont typeface="Wingdings" pitchFamily="2" charset="2"/>
              <a:buChar char="§"/>
            </a:pPr>
            <a:endParaRPr lang="en-IN" sz="2000" dirty="0"/>
          </a:p>
        </p:txBody>
      </p:sp>
    </p:spTree>
  </p:cSld>
  <p:clrMapOvr>
    <a:masterClrMapping/>
  </p:clrMapOvr>
  <p:transition spd="med">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8229600" cy="857256"/>
          </a:xfrm>
        </p:spPr>
        <p:txBody>
          <a:bodyPr>
            <a:normAutofit/>
          </a:bodyPr>
          <a:lstStyle/>
          <a:p>
            <a:r>
              <a:rPr lang="en-US" sz="3600" dirty="0" smtClean="0">
                <a:solidFill>
                  <a:srgbClr val="0070C0"/>
                </a:solidFill>
              </a:rPr>
              <a:t>Recommendations</a:t>
            </a:r>
            <a:endParaRPr lang="en-IN" sz="3600" dirty="0">
              <a:solidFill>
                <a:srgbClr val="0070C0"/>
              </a:solidFill>
            </a:endParaRPr>
          </a:p>
        </p:txBody>
      </p:sp>
      <p:graphicFrame>
        <p:nvGraphicFramePr>
          <p:cNvPr id="5" name="Diagram 4"/>
          <p:cNvGraphicFramePr/>
          <p:nvPr/>
        </p:nvGraphicFramePr>
        <p:xfrm>
          <a:off x="357158" y="1000108"/>
          <a:ext cx="8501122"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D578CACF-C404-4AED-A613-EAE65855432F}"/>
                                            </p:graphicEl>
                                          </p:spTgt>
                                        </p:tgtEl>
                                        <p:attrNameLst>
                                          <p:attrName>style.visibility</p:attrName>
                                        </p:attrNameLst>
                                      </p:cBhvr>
                                      <p:to>
                                        <p:strVal val="visible"/>
                                      </p:to>
                                    </p:set>
                                    <p:anim calcmode="lin" valueType="num">
                                      <p:cBhvr additive="base">
                                        <p:cTn id="7" dur="500" fill="hold"/>
                                        <p:tgtEl>
                                          <p:spTgt spid="5">
                                            <p:graphicEl>
                                              <a:dgm id="{D578CACF-C404-4AED-A613-EAE65855432F}"/>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D578CACF-C404-4AED-A613-EAE65855432F}"/>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E34AF5C3-E430-4684-B5B9-C8D3728104C1}"/>
                                            </p:graphicEl>
                                          </p:spTgt>
                                        </p:tgtEl>
                                        <p:attrNameLst>
                                          <p:attrName>style.visibility</p:attrName>
                                        </p:attrNameLst>
                                      </p:cBhvr>
                                      <p:to>
                                        <p:strVal val="visible"/>
                                      </p:to>
                                    </p:set>
                                    <p:anim calcmode="lin" valueType="num">
                                      <p:cBhvr additive="base">
                                        <p:cTn id="13" dur="500" fill="hold"/>
                                        <p:tgtEl>
                                          <p:spTgt spid="5">
                                            <p:graphicEl>
                                              <a:dgm id="{E34AF5C3-E430-4684-B5B9-C8D3728104C1}"/>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E34AF5C3-E430-4684-B5B9-C8D3728104C1}"/>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35386599-28E1-4128-B5B3-EE4AB7A20AD7}"/>
                                            </p:graphicEl>
                                          </p:spTgt>
                                        </p:tgtEl>
                                        <p:attrNameLst>
                                          <p:attrName>style.visibility</p:attrName>
                                        </p:attrNameLst>
                                      </p:cBhvr>
                                      <p:to>
                                        <p:strVal val="visible"/>
                                      </p:to>
                                    </p:set>
                                    <p:anim calcmode="lin" valueType="num">
                                      <p:cBhvr additive="base">
                                        <p:cTn id="19" dur="500" fill="hold"/>
                                        <p:tgtEl>
                                          <p:spTgt spid="5">
                                            <p:graphicEl>
                                              <a:dgm id="{35386599-28E1-4128-B5B3-EE4AB7A20AD7}"/>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35386599-28E1-4128-B5B3-EE4AB7A20AD7}"/>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08813F9D-8D64-4626-90A7-E85931430321}"/>
                                            </p:graphicEl>
                                          </p:spTgt>
                                        </p:tgtEl>
                                        <p:attrNameLst>
                                          <p:attrName>style.visibility</p:attrName>
                                        </p:attrNameLst>
                                      </p:cBhvr>
                                      <p:to>
                                        <p:strVal val="visible"/>
                                      </p:to>
                                    </p:set>
                                    <p:anim calcmode="lin" valueType="num">
                                      <p:cBhvr additive="base">
                                        <p:cTn id="25" dur="500" fill="hold"/>
                                        <p:tgtEl>
                                          <p:spTgt spid="5">
                                            <p:graphicEl>
                                              <a:dgm id="{08813F9D-8D64-4626-90A7-E85931430321}"/>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08813F9D-8D64-4626-90A7-E85931430321}"/>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2BD5B6F4-FB5F-47DE-AADC-3EC046FA870A}"/>
                                            </p:graphicEl>
                                          </p:spTgt>
                                        </p:tgtEl>
                                        <p:attrNameLst>
                                          <p:attrName>style.visibility</p:attrName>
                                        </p:attrNameLst>
                                      </p:cBhvr>
                                      <p:to>
                                        <p:strVal val="visible"/>
                                      </p:to>
                                    </p:set>
                                    <p:anim calcmode="lin" valueType="num">
                                      <p:cBhvr additive="base">
                                        <p:cTn id="31" dur="500" fill="hold"/>
                                        <p:tgtEl>
                                          <p:spTgt spid="5">
                                            <p:graphicEl>
                                              <a:dgm id="{2BD5B6F4-FB5F-47DE-AADC-3EC046FA870A}"/>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2BD5B6F4-FB5F-47DE-AADC-3EC046FA870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1066800"/>
          </a:xfrm>
        </p:spPr>
        <p:txBody>
          <a:bodyPr>
            <a:normAutofit/>
          </a:bodyPr>
          <a:lstStyle/>
          <a:p>
            <a:r>
              <a:rPr lang="en-US" sz="3600" dirty="0" smtClean="0">
                <a:solidFill>
                  <a:srgbClr val="0070C0"/>
                </a:solidFill>
              </a:rPr>
              <a:t>References</a:t>
            </a:r>
            <a:endParaRPr lang="en-IN" sz="3600" dirty="0">
              <a:solidFill>
                <a:srgbClr val="0070C0"/>
              </a:solidFill>
            </a:endParaRPr>
          </a:p>
        </p:txBody>
      </p:sp>
      <p:sp>
        <p:nvSpPr>
          <p:cNvPr id="3" name="Content Placeholder 2"/>
          <p:cNvSpPr>
            <a:spLocks noGrp="1"/>
          </p:cNvSpPr>
          <p:nvPr>
            <p:ph idx="1"/>
          </p:nvPr>
        </p:nvSpPr>
        <p:spPr>
          <a:xfrm>
            <a:off x="285720" y="1285860"/>
            <a:ext cx="8572560" cy="5360114"/>
          </a:xfrm>
        </p:spPr>
        <p:txBody>
          <a:bodyPr>
            <a:noAutofit/>
          </a:bodyPr>
          <a:lstStyle/>
          <a:p>
            <a:pPr marL="624078" lvl="0" indent="-514350">
              <a:buFont typeface="+mj-lt"/>
              <a:buAutoNum type="arabicPeriod"/>
            </a:pPr>
            <a:endParaRPr lang="en-IN" sz="2000" dirty="0" smtClean="0"/>
          </a:p>
          <a:p>
            <a:pPr marL="624078" lvl="0" indent="-514350">
              <a:buFont typeface="+mj-lt"/>
              <a:buAutoNum type="arabicPeriod"/>
            </a:pPr>
            <a:endParaRPr lang="en-IN" sz="2000" dirty="0" smtClean="0"/>
          </a:p>
          <a:p>
            <a:pPr marL="624078" lvl="0" indent="-514350">
              <a:buFont typeface="+mj-lt"/>
              <a:buAutoNum type="arabicPeriod"/>
            </a:pPr>
            <a:r>
              <a:rPr lang="en-IN" sz="2000" dirty="0" smtClean="0"/>
              <a:t>The Right Pharmacy Management System, </a:t>
            </a:r>
            <a:r>
              <a:rPr lang="en-IN" sz="2000" dirty="0" err="1" smtClean="0"/>
              <a:t>Parag</a:t>
            </a:r>
            <a:r>
              <a:rPr lang="en-IN" sz="2000" dirty="0" smtClean="0"/>
              <a:t> </a:t>
            </a:r>
            <a:r>
              <a:rPr lang="en-IN" sz="2000" dirty="0" err="1" smtClean="0"/>
              <a:t>Damle</a:t>
            </a:r>
            <a:r>
              <a:rPr lang="en-IN" sz="2000" dirty="0" smtClean="0"/>
              <a:t> And , </a:t>
            </a:r>
            <a:r>
              <a:rPr lang="en-IN" sz="2000" dirty="0" err="1" smtClean="0"/>
              <a:t>Kunal</a:t>
            </a:r>
            <a:r>
              <a:rPr lang="en-IN" sz="2000" dirty="0" smtClean="0"/>
              <a:t> </a:t>
            </a:r>
            <a:r>
              <a:rPr lang="en-IN" sz="2000" dirty="0" err="1" smtClean="0"/>
              <a:t>Puri</a:t>
            </a:r>
            <a:r>
              <a:rPr lang="en-IN" sz="2000" dirty="0" smtClean="0"/>
              <a:t>, </a:t>
            </a:r>
            <a:r>
              <a:rPr lang="en-IN" sz="2000" i="1" dirty="0" smtClean="0"/>
              <a:t>The View Point Infosys, May 2007</a:t>
            </a:r>
            <a:endParaRPr lang="en-IN" sz="2000" dirty="0" smtClean="0"/>
          </a:p>
          <a:p>
            <a:pPr marL="624078" lvl="0" indent="-514350">
              <a:buFont typeface="+mj-lt"/>
              <a:buAutoNum type="arabicPeriod"/>
            </a:pPr>
            <a:endParaRPr lang="en-IN" sz="2000" dirty="0" smtClean="0"/>
          </a:p>
          <a:p>
            <a:pPr marL="624078" lvl="0" indent="-514350">
              <a:buFont typeface="+mj-lt"/>
              <a:buAutoNum type="arabicPeriod"/>
            </a:pPr>
            <a:r>
              <a:rPr lang="en-US" sz="2000" dirty="0" smtClean="0"/>
              <a:t>Integrated Care </a:t>
            </a:r>
            <a:r>
              <a:rPr lang="en-US" sz="2000" b="1" dirty="0" smtClean="0"/>
              <a:t>,</a:t>
            </a:r>
            <a:r>
              <a:rPr lang="en-US" sz="2000" dirty="0" smtClean="0"/>
              <a:t>Karin Rush-Monroe, March 07, 2011 </a:t>
            </a:r>
            <a:endParaRPr lang="en-IN" sz="2000" dirty="0" smtClean="0"/>
          </a:p>
          <a:p>
            <a:pPr marL="624078" lvl="0" indent="-514350">
              <a:buFont typeface="+mj-lt"/>
              <a:buAutoNum type="arabicPeriod"/>
            </a:pPr>
            <a:endParaRPr lang="en-IN" sz="2000" dirty="0" smtClean="0"/>
          </a:p>
          <a:p>
            <a:pPr marL="624078" lvl="0" indent="-514350">
              <a:buFont typeface="+mj-lt"/>
              <a:buAutoNum type="arabicPeriod"/>
            </a:pPr>
            <a:r>
              <a:rPr lang="en-IN" sz="2000" dirty="0" smtClean="0"/>
              <a:t>Implementing a Pharmacist-Led Medication Management Pilot to Improve Care Transitions</a:t>
            </a:r>
            <a:r>
              <a:rPr lang="en-IN" sz="2000" i="1" dirty="0" smtClean="0"/>
              <a:t>, Rachel Root, Pamela Phelps, Amanda </a:t>
            </a:r>
            <a:r>
              <a:rPr lang="en-IN" sz="2000" i="1" dirty="0" err="1" smtClean="0"/>
              <a:t>Brummel</a:t>
            </a:r>
            <a:r>
              <a:rPr lang="en-IN" sz="2000" i="1" dirty="0" smtClean="0"/>
              <a:t>, INNOVATIONS in pharmacy 2012, Vol. 3, No. 2, Article 75</a:t>
            </a:r>
          </a:p>
          <a:p>
            <a:pPr marL="624078" lvl="0" indent="-514350">
              <a:buFont typeface="+mj-lt"/>
              <a:buAutoNum type="arabicPeriod"/>
            </a:pPr>
            <a:r>
              <a:rPr lang="en-IN" sz="2000" i="1" dirty="0" smtClean="0"/>
              <a:t>www.sakraworldhospital.com </a:t>
            </a:r>
          </a:p>
          <a:p>
            <a:pPr marL="624078" lvl="0" indent="-514350">
              <a:buFont typeface="+mj-lt"/>
              <a:buAutoNum type="arabicPeriod"/>
            </a:pPr>
            <a:r>
              <a:rPr lang="en-IN" sz="2000" dirty="0" smtClean="0"/>
              <a:t>http://www.vub.ac.be/MICH/eafp/eafp_pages/archive/pdfpres/oslo_pdf/Antonio%20Melo%20Gouveia.pdf</a:t>
            </a:r>
            <a:endParaRPr lang="en-IN" sz="2000" i="1" dirty="0" smtClean="0"/>
          </a:p>
          <a:p>
            <a:pPr marL="624078" lvl="0" indent="-514350">
              <a:buNone/>
            </a:pPr>
            <a:endParaRPr lang="en-IN" sz="2000" dirty="0" smtClean="0"/>
          </a:p>
          <a:p>
            <a:pPr marL="624078" indent="-514350">
              <a:buFont typeface="+mj-lt"/>
              <a:buAutoNum type="arabicPeriod"/>
            </a:pPr>
            <a:endParaRPr lang="en-IN" sz="2000" dirty="0"/>
          </a:p>
        </p:txBody>
      </p:sp>
    </p:spTree>
  </p:cSld>
  <p:clrMapOvr>
    <a:masterClrMapping/>
  </p:clrMapOvr>
  <p:transition spd="med">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descr="https://encrypted-tbn1.gstatic.com/images?q=tbn:ANd9GcSuvFw8RXswatVGWl4RKReNHCAfezOVC58BFR4NrBibrn00XxTq"/>
          <p:cNvPicPr>
            <a:picLocks noChangeAspect="1" noChangeArrowheads="1"/>
          </p:cNvPicPr>
          <p:nvPr/>
        </p:nvPicPr>
        <p:blipFill>
          <a:blip r:embed="rId2" cstate="print"/>
          <a:srcRect/>
          <a:stretch>
            <a:fillRect/>
          </a:stretch>
        </p:blipFill>
        <p:spPr bwMode="auto">
          <a:xfrm>
            <a:off x="285720" y="785794"/>
            <a:ext cx="8572560" cy="5857916"/>
          </a:xfrm>
          <a:prstGeom prst="rect">
            <a:avLst/>
          </a:prstGeom>
          <a:noFill/>
          <a:ln>
            <a:solidFill>
              <a:srgbClr val="FF0000"/>
            </a:solidFill>
          </a:ln>
        </p:spPr>
      </p:pic>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357166"/>
            <a:ext cx="8229600" cy="1066800"/>
          </a:xfrm>
        </p:spPr>
        <p:txBody>
          <a:bodyPr vert="horz" anchor="ctr">
            <a:normAutofit/>
          </a:bodyPr>
          <a:lstStyle/>
          <a:p>
            <a:r>
              <a:rPr lang="en-US" sz="3600" dirty="0" smtClean="0">
                <a:solidFill>
                  <a:srgbClr val="0070C0"/>
                </a:solidFill>
              </a:rPr>
              <a:t>Organization Profile</a:t>
            </a:r>
            <a:endParaRPr lang="en-IN" sz="3600" dirty="0">
              <a:solidFill>
                <a:srgbClr val="0070C0"/>
              </a:solidFill>
            </a:endParaRPr>
          </a:p>
        </p:txBody>
      </p:sp>
      <p:sp>
        <p:nvSpPr>
          <p:cNvPr id="3" name="Content Placeholder 2"/>
          <p:cNvSpPr>
            <a:spLocks noGrp="1"/>
          </p:cNvSpPr>
          <p:nvPr>
            <p:ph idx="1"/>
          </p:nvPr>
        </p:nvSpPr>
        <p:spPr>
          <a:xfrm>
            <a:off x="357158" y="1285860"/>
            <a:ext cx="8229600" cy="5396682"/>
          </a:xfrm>
        </p:spPr>
        <p:txBody>
          <a:bodyPr>
            <a:normAutofit/>
          </a:bodyPr>
          <a:lstStyle/>
          <a:p>
            <a:pPr algn="ctr">
              <a:buNone/>
            </a:pPr>
            <a:r>
              <a:rPr lang="en-US" sz="2000" b="1" dirty="0" smtClean="0"/>
              <a:t>     FOR THE FIRST TIME IN INDIA</a:t>
            </a:r>
            <a:br>
              <a:rPr lang="en-US" sz="2000" b="1" dirty="0" smtClean="0"/>
            </a:br>
            <a:r>
              <a:rPr lang="en-US" sz="2000" b="1" dirty="0" smtClean="0"/>
              <a:t/>
            </a:r>
            <a:br>
              <a:rPr lang="en-US" sz="2000" b="1" dirty="0" smtClean="0"/>
            </a:br>
            <a:r>
              <a:rPr lang="en-US" sz="2000" b="1" dirty="0" smtClean="0"/>
              <a:t>FOR THE FIRST TIME FROM JAPAN</a:t>
            </a:r>
            <a:br>
              <a:rPr lang="en-US" sz="2000" b="1" dirty="0" smtClean="0"/>
            </a:br>
            <a:r>
              <a:rPr lang="en-US" sz="2000" dirty="0" smtClean="0"/>
              <a:t/>
            </a:r>
            <a:br>
              <a:rPr lang="en-US" sz="2000" dirty="0" smtClean="0"/>
            </a:br>
            <a:r>
              <a:rPr lang="en-US" sz="2000" b="1" dirty="0" smtClean="0"/>
              <a:t>KIRLOSKAR + TOYOTA TSUSHO + SECOM HOSPITALS </a:t>
            </a:r>
            <a:endParaRPr lang="en-IN" sz="2000" dirty="0" smtClean="0"/>
          </a:p>
          <a:p>
            <a:pPr algn="ctr">
              <a:buNone/>
            </a:pPr>
            <a:r>
              <a:rPr lang="en-US" sz="2000" b="1" dirty="0" smtClean="0"/>
              <a:t>    Japan come together to set up a </a:t>
            </a:r>
          </a:p>
          <a:p>
            <a:pPr algn="ctr">
              <a:buNone/>
            </a:pPr>
            <a:r>
              <a:rPr lang="en-US" sz="2000" b="1" dirty="0" smtClean="0"/>
              <a:t>WORLD CLASS HOSPITAL</a:t>
            </a:r>
            <a:r>
              <a:rPr lang="en-US" sz="2000" dirty="0" smtClean="0"/>
              <a:t> </a:t>
            </a:r>
          </a:p>
          <a:p>
            <a:pPr algn="ctr">
              <a:buNone/>
            </a:pPr>
            <a:endParaRPr lang="en-US" sz="2000" dirty="0" smtClean="0"/>
          </a:p>
          <a:p>
            <a:pPr algn="ctr">
              <a:buNone/>
            </a:pPr>
            <a:r>
              <a:rPr lang="en-US" sz="2000" dirty="0" smtClean="0"/>
              <a:t>The first </a:t>
            </a:r>
            <a:r>
              <a:rPr lang="en-US" sz="2000" dirty="0" err="1" smtClean="0"/>
              <a:t>Kirloskar</a:t>
            </a:r>
            <a:r>
              <a:rPr lang="en-US" sz="2000" dirty="0" smtClean="0"/>
              <a:t> Hospital along with the Japanese partnership will be commissioned with the brand name “ SAKRA WORLD HOSPITAL” in Bangalore on July 1</a:t>
            </a:r>
            <a:r>
              <a:rPr lang="en-US" sz="2000" baseline="30000" dirty="0" smtClean="0"/>
              <a:t>st</a:t>
            </a:r>
          </a:p>
          <a:p>
            <a:pPr algn="ctr">
              <a:buNone/>
            </a:pPr>
            <a:endParaRPr lang="en-US" sz="2000" dirty="0" smtClean="0"/>
          </a:p>
          <a:p>
            <a:pPr algn="ctr">
              <a:buNone/>
            </a:pPr>
            <a:r>
              <a:rPr lang="en-US" sz="2000" dirty="0" smtClean="0"/>
              <a:t>300 plus bed facility with its core </a:t>
            </a:r>
            <a:r>
              <a:rPr lang="en-US" sz="2000" dirty="0" err="1" smtClean="0"/>
              <a:t>centres</a:t>
            </a:r>
            <a:r>
              <a:rPr lang="en-US" sz="2000" dirty="0" smtClean="0"/>
              <a:t> of excellence will be in Cardiac, Neurosurgery &amp; </a:t>
            </a:r>
            <a:r>
              <a:rPr lang="en-US" sz="2000" dirty="0" err="1" smtClean="0"/>
              <a:t>Orthopaedics</a:t>
            </a:r>
            <a:r>
              <a:rPr lang="en-US" sz="2000" dirty="0" smtClean="0"/>
              <a:t> and would also have a strong Urology, Nephrology and Gastroenterology department.</a:t>
            </a:r>
            <a:endParaRPr lang="en-IN" sz="2000" dirty="0" smtClean="0"/>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00042"/>
            <a:ext cx="8229600" cy="714380"/>
          </a:xfrm>
        </p:spPr>
        <p:txBody>
          <a:bodyPr vert="horz" anchor="ctr">
            <a:normAutofit/>
          </a:bodyPr>
          <a:lstStyle/>
          <a:p>
            <a:r>
              <a:rPr lang="en-US" sz="3600" dirty="0" smtClean="0">
                <a:solidFill>
                  <a:srgbClr val="0070C0"/>
                </a:solidFill>
              </a:rPr>
              <a:t>Tasks Performed</a:t>
            </a:r>
            <a:endParaRPr lang="en-IN" sz="3600" dirty="0">
              <a:solidFill>
                <a:srgbClr val="0070C0"/>
              </a:solidFill>
            </a:endParaRPr>
          </a:p>
        </p:txBody>
      </p:sp>
      <p:graphicFrame>
        <p:nvGraphicFramePr>
          <p:cNvPr id="4" name="Diagram 3"/>
          <p:cNvGraphicFramePr/>
          <p:nvPr/>
        </p:nvGraphicFramePr>
        <p:xfrm>
          <a:off x="428596" y="1285860"/>
          <a:ext cx="8358246" cy="5246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graphicEl>
                                              <a:dgm id="{F5B82198-4890-41B2-A1B3-E1CEBF091F53}"/>
                                            </p:graphicEl>
                                          </p:spTgt>
                                        </p:tgtEl>
                                        <p:attrNameLst>
                                          <p:attrName>style.visibility</p:attrName>
                                        </p:attrNameLst>
                                      </p:cBhvr>
                                      <p:to>
                                        <p:strVal val="visible"/>
                                      </p:to>
                                    </p:set>
                                    <p:animEffect transition="in" filter="checkerboard(across)">
                                      <p:cBhvr>
                                        <p:cTn id="7" dur="500"/>
                                        <p:tgtEl>
                                          <p:spTgt spid="4">
                                            <p:graphicEl>
                                              <a:dgm id="{F5B82198-4890-41B2-A1B3-E1CEBF091F5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graphicEl>
                                              <a:dgm id="{5D8A378E-AA8A-4417-85CB-F1BA83376FFA}"/>
                                            </p:graphicEl>
                                          </p:spTgt>
                                        </p:tgtEl>
                                        <p:attrNameLst>
                                          <p:attrName>style.visibility</p:attrName>
                                        </p:attrNameLst>
                                      </p:cBhvr>
                                      <p:to>
                                        <p:strVal val="visible"/>
                                      </p:to>
                                    </p:set>
                                    <p:animEffect transition="in" filter="checkerboard(across)">
                                      <p:cBhvr>
                                        <p:cTn id="12" dur="500"/>
                                        <p:tgtEl>
                                          <p:spTgt spid="4">
                                            <p:graphicEl>
                                              <a:dgm id="{5D8A378E-AA8A-4417-85CB-F1BA83376FF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graphicEl>
                                              <a:dgm id="{EDE26794-6BD4-4E68-820D-442DE7B67163}"/>
                                            </p:graphicEl>
                                          </p:spTgt>
                                        </p:tgtEl>
                                        <p:attrNameLst>
                                          <p:attrName>style.visibility</p:attrName>
                                        </p:attrNameLst>
                                      </p:cBhvr>
                                      <p:to>
                                        <p:strVal val="visible"/>
                                      </p:to>
                                    </p:set>
                                    <p:animEffect transition="in" filter="checkerboard(across)">
                                      <p:cBhvr>
                                        <p:cTn id="17" dur="500"/>
                                        <p:tgtEl>
                                          <p:spTgt spid="4">
                                            <p:graphicEl>
                                              <a:dgm id="{EDE26794-6BD4-4E68-820D-442DE7B6716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graphicEl>
                                              <a:dgm id="{53E0FB33-8811-41EF-9ACC-94486DE696ED}"/>
                                            </p:graphicEl>
                                          </p:spTgt>
                                        </p:tgtEl>
                                        <p:attrNameLst>
                                          <p:attrName>style.visibility</p:attrName>
                                        </p:attrNameLst>
                                      </p:cBhvr>
                                      <p:to>
                                        <p:strVal val="visible"/>
                                      </p:to>
                                    </p:set>
                                    <p:animEffect transition="in" filter="checkerboard(across)">
                                      <p:cBhvr>
                                        <p:cTn id="22" dur="500"/>
                                        <p:tgtEl>
                                          <p:spTgt spid="4">
                                            <p:graphicEl>
                                              <a:dgm id="{53E0FB33-8811-41EF-9ACC-94486DE696E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graphicEl>
                                              <a:dgm id="{8BB79F4A-14F1-4432-A688-660627DC56F6}"/>
                                            </p:graphicEl>
                                          </p:spTgt>
                                        </p:tgtEl>
                                        <p:attrNameLst>
                                          <p:attrName>style.visibility</p:attrName>
                                        </p:attrNameLst>
                                      </p:cBhvr>
                                      <p:to>
                                        <p:strVal val="visible"/>
                                      </p:to>
                                    </p:set>
                                    <p:animEffect transition="in" filter="checkerboard(across)">
                                      <p:cBhvr>
                                        <p:cTn id="27" dur="500"/>
                                        <p:tgtEl>
                                          <p:spTgt spid="4">
                                            <p:graphicEl>
                                              <a:dgm id="{8BB79F4A-14F1-4432-A688-660627DC56F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43050"/>
            <a:ext cx="8572560" cy="4467988"/>
          </a:xfrm>
        </p:spPr>
        <p:txBody>
          <a:bodyPr>
            <a:normAutofit/>
          </a:bodyPr>
          <a:lstStyle/>
          <a:p>
            <a:r>
              <a:rPr lang="en-US" sz="2000" dirty="0" smtClean="0"/>
              <a:t>Preparation of comparative statement for various equipment and vendors and the role of proper documentation in accountability and auditing</a:t>
            </a:r>
            <a:endParaRPr lang="en-IN" sz="2000" dirty="0" smtClean="0"/>
          </a:p>
          <a:p>
            <a:endParaRPr lang="en-IN" sz="2000" dirty="0" smtClean="0"/>
          </a:p>
          <a:p>
            <a:r>
              <a:rPr lang="en-US" sz="2000" dirty="0" smtClean="0"/>
              <a:t>Various aspects of procurement from defining the specification of the material, calling for quotations, arranging of demonstration for end users </a:t>
            </a:r>
            <a:r>
              <a:rPr lang="en-US" sz="2000" dirty="0" smtClean="0"/>
              <a:t>,</a:t>
            </a:r>
            <a:r>
              <a:rPr lang="en-US" sz="2000" dirty="0" smtClean="0"/>
              <a:t> </a:t>
            </a:r>
            <a:r>
              <a:rPr lang="en-US" sz="2000" dirty="0" smtClean="0"/>
              <a:t>holding </a:t>
            </a:r>
            <a:r>
              <a:rPr lang="en-US" sz="2000" dirty="0" smtClean="0"/>
              <a:t>negotiations and placing order</a:t>
            </a:r>
            <a:endParaRPr lang="en-IN" sz="2000" dirty="0" smtClean="0"/>
          </a:p>
          <a:p>
            <a:endParaRPr lang="en-IN" sz="2000" dirty="0" smtClean="0"/>
          </a:p>
          <a:p>
            <a:r>
              <a:rPr lang="en-US" sz="2000" dirty="0" smtClean="0"/>
              <a:t>The importance of inter-department coordination to achieve the end result</a:t>
            </a:r>
            <a:endParaRPr lang="en-IN" sz="2000" dirty="0" smtClean="0"/>
          </a:p>
          <a:p>
            <a:endParaRPr lang="en-IN" sz="2000" dirty="0"/>
          </a:p>
        </p:txBody>
      </p:sp>
      <p:sp>
        <p:nvSpPr>
          <p:cNvPr id="4" name="Title 1"/>
          <p:cNvSpPr>
            <a:spLocks noGrp="1"/>
          </p:cNvSpPr>
          <p:nvPr>
            <p:ph type="title"/>
          </p:nvPr>
        </p:nvSpPr>
        <p:spPr>
          <a:xfrm>
            <a:off x="357158" y="428604"/>
            <a:ext cx="8229600" cy="1066800"/>
          </a:xfrm>
        </p:spPr>
        <p:txBody>
          <a:bodyPr vert="horz" anchor="ctr">
            <a:normAutofit/>
          </a:bodyPr>
          <a:lstStyle/>
          <a:p>
            <a:r>
              <a:rPr lang="en-US" sz="3600" dirty="0" smtClean="0">
                <a:solidFill>
                  <a:srgbClr val="0070C0"/>
                </a:solidFill>
              </a:rPr>
              <a:t>Reflective Learning during Internship</a:t>
            </a:r>
            <a:endParaRPr lang="en-IN" sz="3600" dirty="0">
              <a:solidFill>
                <a:srgbClr val="0070C0"/>
              </a:solidFill>
            </a:endParaRPr>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85720" y="1142984"/>
            <a:ext cx="8429684" cy="4929222"/>
          </a:xfrm>
          <a:prstGeom prst="rect">
            <a:avLst/>
          </a:prstGeom>
        </p:spPr>
        <p:txBody>
          <a:bodyPr vert="horz" anchor="ctr">
            <a:norm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C00000"/>
                </a:solidFill>
                <a:effectLst/>
                <a:uLnTx/>
                <a:uFillTx/>
                <a:latin typeface="+mj-lt"/>
                <a:ea typeface="+mj-ea"/>
                <a:cs typeface="+mj-cs"/>
              </a:rPr>
              <a:t>Dissertation on</a:t>
            </a:r>
          </a:p>
          <a:p>
            <a:pPr marL="0" marR="0" lvl="0" indent="0" algn="ctr" defTabSz="914400" rtl="0" eaLnBrk="1" fontAlgn="auto" latinLnBrk="0" hangingPunct="1">
              <a:lnSpc>
                <a:spcPct val="150000"/>
              </a:lnSpc>
              <a:spcBef>
                <a:spcPct val="0"/>
              </a:spcBef>
              <a:spcAft>
                <a:spcPts val="0"/>
              </a:spcAft>
              <a:buClrTx/>
              <a:buSzTx/>
              <a:buFontTx/>
              <a:buNone/>
              <a:tabLst/>
              <a:defRPr/>
            </a:pPr>
            <a:endParaRPr kumimoji="0" lang="en-US" sz="3200" b="0" i="0" u="none" strike="noStrike" kern="1200" cap="none" spc="0" normalizeH="0" baseline="0" noProof="0" dirty="0" smtClean="0">
              <a:ln>
                <a:noFill/>
              </a:ln>
              <a:solidFill>
                <a:srgbClr val="C00000"/>
              </a:solidFill>
              <a:effectLst/>
              <a:uLnTx/>
              <a:uFillTx/>
              <a:latin typeface="+mj-lt"/>
              <a:ea typeface="+mj-ea"/>
              <a:cs typeface="+mj-cs"/>
            </a:endParaRPr>
          </a:p>
          <a:p>
            <a:pPr algn="ctr">
              <a:lnSpc>
                <a:spcPct val="150000"/>
              </a:lnSpc>
              <a:spcBef>
                <a:spcPct val="0"/>
              </a:spcBef>
              <a:defRPr/>
            </a:pPr>
            <a:r>
              <a:rPr lang="en-US" sz="3200" b="1" dirty="0" smtClean="0"/>
              <a:t>Requirement </a:t>
            </a:r>
            <a:r>
              <a:rPr lang="en-US" sz="3200" b="1" dirty="0" smtClean="0"/>
              <a:t>Analysis </a:t>
            </a:r>
            <a:r>
              <a:rPr lang="en-US" sz="3200" b="1" dirty="0" smtClean="0"/>
              <a:t>Pharmacy Module </a:t>
            </a:r>
            <a:r>
              <a:rPr lang="en-US" sz="3200" b="1" dirty="0" smtClean="0"/>
              <a:t>of </a:t>
            </a:r>
            <a:r>
              <a:rPr lang="en-US" sz="3200" b="1" dirty="0" smtClean="0"/>
              <a:t>HIS </a:t>
            </a:r>
            <a:r>
              <a:rPr lang="en-US" sz="3200" b="1" dirty="0" smtClean="0"/>
              <a:t>i</a:t>
            </a:r>
            <a:r>
              <a:rPr lang="en-US" sz="3200" b="1" dirty="0" smtClean="0"/>
              <a:t>n </a:t>
            </a:r>
            <a:r>
              <a:rPr lang="en-US" sz="3200" b="1" dirty="0" err="1" smtClean="0"/>
              <a:t>T</a:t>
            </a:r>
            <a:r>
              <a:rPr lang="en-US" sz="3200" b="1" dirty="0" err="1" smtClean="0"/>
              <a:t>akshasila</a:t>
            </a:r>
            <a:r>
              <a:rPr lang="en-US" sz="3200" b="1" dirty="0" smtClean="0"/>
              <a:t> </a:t>
            </a:r>
            <a:r>
              <a:rPr lang="en-US" sz="3200" b="1" dirty="0" smtClean="0"/>
              <a:t>Hospital</a:t>
            </a:r>
            <a:endParaRPr lang="en-IN" sz="3200" dirty="0" smtClean="0"/>
          </a:p>
          <a:p>
            <a:pPr marL="0" marR="0" lvl="0" indent="0" algn="ctr" defTabSz="914400" rtl="0" eaLnBrk="1" fontAlgn="auto" latinLnBrk="0" hangingPunct="1">
              <a:lnSpc>
                <a:spcPct val="150000"/>
              </a:lnSpc>
              <a:spcBef>
                <a:spcPct val="0"/>
              </a:spcBef>
              <a:spcAft>
                <a:spcPts val="0"/>
              </a:spcAft>
              <a:buClrTx/>
              <a:buSzTx/>
              <a:buFontTx/>
              <a:buNone/>
              <a:tabLst/>
              <a:defRPr/>
            </a:pPr>
            <a:endParaRPr kumimoji="0" lang="en-US" sz="3200" b="0" i="0" u="none" strike="noStrike" kern="1200" cap="none" spc="0" normalizeH="0" baseline="0" noProof="0" dirty="0" smtClean="0">
              <a:ln>
                <a:noFill/>
              </a:ln>
              <a:solidFill>
                <a:srgbClr val="C00000"/>
              </a:solidFill>
              <a:effectLst/>
              <a:uLnTx/>
              <a:uFillTx/>
              <a:latin typeface="+mj-lt"/>
              <a:ea typeface="+mj-ea"/>
              <a:cs typeface="+mj-cs"/>
            </a:endParaRPr>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357166"/>
            <a:ext cx="8229600" cy="1066800"/>
          </a:xfrm>
        </p:spPr>
        <p:txBody>
          <a:bodyPr vert="horz" anchor="ctr">
            <a:normAutofit/>
          </a:bodyPr>
          <a:lstStyle/>
          <a:p>
            <a:r>
              <a:rPr lang="en-US" sz="3600" dirty="0" smtClean="0">
                <a:solidFill>
                  <a:srgbClr val="0070C0"/>
                </a:solidFill>
              </a:rPr>
              <a:t>Introduction</a:t>
            </a:r>
            <a:endParaRPr lang="en-IN" sz="3600" dirty="0">
              <a:solidFill>
                <a:srgbClr val="0070C0"/>
              </a:solidFill>
            </a:endParaRPr>
          </a:p>
        </p:txBody>
      </p:sp>
      <p:sp>
        <p:nvSpPr>
          <p:cNvPr id="3" name="Content Placeholder 2"/>
          <p:cNvSpPr>
            <a:spLocks noGrp="1"/>
          </p:cNvSpPr>
          <p:nvPr>
            <p:ph idx="1"/>
          </p:nvPr>
        </p:nvSpPr>
        <p:spPr>
          <a:xfrm>
            <a:off x="214282" y="1357298"/>
            <a:ext cx="8572560" cy="5143536"/>
          </a:xfrm>
        </p:spPr>
        <p:txBody>
          <a:bodyPr>
            <a:normAutofit/>
          </a:bodyPr>
          <a:lstStyle/>
          <a:p>
            <a:pPr lvl="0">
              <a:lnSpc>
                <a:spcPct val="120000"/>
              </a:lnSpc>
              <a:buFont typeface="Wingdings" pitchFamily="2" charset="2"/>
              <a:buChar char="§"/>
            </a:pPr>
            <a:r>
              <a:rPr lang="en-AU" sz="2000" dirty="0" smtClean="0"/>
              <a:t>Hospital pharmacy is the health care service, which comprises the art, practice, and profession of choosing, preparing, storing, compounding, and dispensing medicines and medical devices, advising healthcare professionals and patients on their safe, effective and efficient use.</a:t>
            </a:r>
          </a:p>
          <a:p>
            <a:pPr lvl="0">
              <a:lnSpc>
                <a:spcPct val="120000"/>
              </a:lnSpc>
              <a:buNone/>
            </a:pPr>
            <a:endParaRPr lang="en-IN" sz="2000" dirty="0" smtClean="0"/>
          </a:p>
          <a:p>
            <a:pPr>
              <a:lnSpc>
                <a:spcPct val="120000"/>
              </a:lnSpc>
            </a:pPr>
            <a:r>
              <a:rPr lang="en-US" sz="2000" dirty="0" smtClean="0"/>
              <a:t>To ensure the 7 “rights” are respected: right patient, right dose, right route, right time, right drug with the right information and right documentation.</a:t>
            </a:r>
          </a:p>
          <a:p>
            <a:pPr>
              <a:lnSpc>
                <a:spcPct val="120000"/>
              </a:lnSpc>
              <a:buNone/>
            </a:pPr>
            <a:endParaRPr lang="en-US" sz="2000" dirty="0" smtClean="0"/>
          </a:p>
          <a:p>
            <a:pPr lvl="0">
              <a:lnSpc>
                <a:spcPct val="120000"/>
              </a:lnSpc>
            </a:pPr>
            <a:r>
              <a:rPr lang="en-US" sz="2000" dirty="0" smtClean="0"/>
              <a:t>Hospital pharmacy  </a:t>
            </a:r>
            <a:r>
              <a:rPr lang="en-AU" sz="2000" dirty="0" smtClean="0"/>
              <a:t>to enhance the safety and quality of all medicine related processes affecting patients of the hospital </a:t>
            </a:r>
            <a:endParaRPr lang="en-IN" sz="2000" dirty="0" smtClean="0"/>
          </a:p>
          <a:p>
            <a:pPr>
              <a:lnSpc>
                <a:spcPct val="120000"/>
              </a:lnSpc>
              <a:buNone/>
            </a:pPr>
            <a:endParaRPr lang="en-IN" sz="2000" dirty="0" smtClean="0"/>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9144000" cy="6215106"/>
          </a:xfrm>
        </p:spPr>
        <p:txBody>
          <a:bodyPr>
            <a:normAutofit/>
          </a:bodyPr>
          <a:lstStyle/>
          <a:p>
            <a:pPr lvl="1">
              <a:buNone/>
            </a:pPr>
            <a:endParaRPr lang="en-US" sz="1800" dirty="0" smtClean="0">
              <a:solidFill>
                <a:schemeClr val="tx1"/>
              </a:solidFill>
            </a:endParaRPr>
          </a:p>
          <a:p>
            <a:pPr lvl="1">
              <a:buNone/>
            </a:pPr>
            <a:r>
              <a:rPr lang="en-US" sz="2800" b="1" dirty="0" smtClean="0">
                <a:solidFill>
                  <a:srgbClr val="0070C0"/>
                </a:solidFill>
              </a:rPr>
              <a:t>Rationale of Study</a:t>
            </a:r>
          </a:p>
          <a:p>
            <a:pPr lvl="1">
              <a:buNone/>
            </a:pPr>
            <a:endParaRPr lang="en-US" sz="2000" b="1" dirty="0" smtClean="0">
              <a:solidFill>
                <a:srgbClr val="0070C0"/>
              </a:solidFill>
            </a:endParaRPr>
          </a:p>
          <a:p>
            <a:pPr lvl="1">
              <a:buNone/>
            </a:pPr>
            <a:endParaRPr lang="en-US" sz="2000" b="1" dirty="0" smtClean="0">
              <a:solidFill>
                <a:srgbClr val="0070C0"/>
              </a:solidFill>
            </a:endParaRPr>
          </a:p>
          <a:p>
            <a:pPr>
              <a:buNone/>
            </a:pPr>
            <a:r>
              <a:rPr lang="en-US" sz="2000" dirty="0" smtClean="0">
                <a:latin typeface="Times New Roman" pitchFamily="18" charset="0"/>
                <a:cs typeface="Times New Roman" pitchFamily="18" charset="0"/>
              </a:rPr>
              <a:t>    </a:t>
            </a:r>
            <a:r>
              <a:rPr lang="en-US" sz="2000" dirty="0" smtClean="0">
                <a:cs typeface="Times New Roman" pitchFamily="18" charset="0"/>
              </a:rPr>
              <a:t>The business requirements are very essential for the smooth flow of the business activities of hospital in order to streamline, consolidate and provide a strong platform:</a:t>
            </a:r>
          </a:p>
          <a:p>
            <a:pPr>
              <a:buNone/>
            </a:pPr>
            <a:endParaRPr lang="en-IN" sz="2000" dirty="0" smtClean="0">
              <a:cs typeface="Times New Roman" pitchFamily="18" charset="0"/>
            </a:endParaRPr>
          </a:p>
          <a:p>
            <a:r>
              <a:rPr lang="en-US" sz="2000" dirty="0" smtClean="0">
                <a:cs typeface="Times New Roman" pitchFamily="18" charset="0"/>
              </a:rPr>
              <a:t>To Enable the </a:t>
            </a:r>
            <a:r>
              <a:rPr lang="en-US" sz="2000" dirty="0" err="1" smtClean="0">
                <a:cs typeface="Times New Roman" pitchFamily="18" charset="0"/>
              </a:rPr>
              <a:t>Pharma</a:t>
            </a:r>
            <a:r>
              <a:rPr lang="en-US" sz="2000" dirty="0" smtClean="0">
                <a:cs typeface="Times New Roman" pitchFamily="18" charset="0"/>
              </a:rPr>
              <a:t> related Activities in Pharmacy Module </a:t>
            </a:r>
          </a:p>
          <a:p>
            <a:pPr>
              <a:buNone/>
            </a:pPr>
            <a:endParaRPr lang="en-IN" sz="2000" dirty="0" smtClean="0">
              <a:cs typeface="Times New Roman" pitchFamily="18" charset="0"/>
            </a:endParaRPr>
          </a:p>
          <a:p>
            <a:r>
              <a:rPr lang="en-US" sz="2000" dirty="0" smtClean="0">
                <a:cs typeface="Times New Roman" pitchFamily="18" charset="0"/>
              </a:rPr>
              <a:t>To Enable Business growth</a:t>
            </a:r>
            <a:endParaRPr lang="en-IN" sz="2000" dirty="0" smtClean="0">
              <a:cs typeface="Times New Roman" pitchFamily="18" charset="0"/>
            </a:endParaRPr>
          </a:p>
          <a:p>
            <a:pPr lvl="1">
              <a:buFont typeface="Wingdings" pitchFamily="2" charset="2"/>
              <a:buChar char="§"/>
            </a:pPr>
            <a:endParaRPr lang="en-US" sz="2000" dirty="0" smtClean="0">
              <a:solidFill>
                <a:schemeClr val="tx1"/>
              </a:solidFill>
            </a:endParaRPr>
          </a:p>
          <a:p>
            <a:pPr lvl="1">
              <a:buNone/>
            </a:pPr>
            <a:endParaRPr lang="en-US" sz="2000" b="1" dirty="0" smtClean="0">
              <a:solidFill>
                <a:srgbClr val="0070C0"/>
              </a:solidFill>
            </a:endParaRPr>
          </a:p>
          <a:p>
            <a:pPr lvl="1">
              <a:buNone/>
            </a:pPr>
            <a:endParaRPr lang="en-US" sz="1800" dirty="0" smtClean="0">
              <a:solidFill>
                <a:schemeClr val="tx1"/>
              </a:solidFill>
            </a:endParaRPr>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290"/>
            <a:ext cx="8229600" cy="1066800"/>
          </a:xfrm>
        </p:spPr>
        <p:txBody>
          <a:bodyPr vert="horz" anchor="ctr">
            <a:normAutofit/>
          </a:bodyPr>
          <a:lstStyle/>
          <a:p>
            <a:r>
              <a:rPr lang="en-US" sz="3600" dirty="0" smtClean="0">
                <a:solidFill>
                  <a:srgbClr val="0070C0"/>
                </a:solidFill>
              </a:rPr>
              <a:t>Review of Literature</a:t>
            </a:r>
            <a:endParaRPr lang="en-IN" sz="3600" dirty="0">
              <a:solidFill>
                <a:srgbClr val="0070C0"/>
              </a:solidFill>
            </a:endParaRPr>
          </a:p>
        </p:txBody>
      </p:sp>
      <p:sp>
        <p:nvSpPr>
          <p:cNvPr id="3" name="Content Placeholder 2"/>
          <p:cNvSpPr>
            <a:spLocks noGrp="1"/>
          </p:cNvSpPr>
          <p:nvPr>
            <p:ph idx="1"/>
          </p:nvPr>
        </p:nvSpPr>
        <p:spPr>
          <a:xfrm>
            <a:off x="357158" y="1357298"/>
            <a:ext cx="8501122" cy="5357850"/>
          </a:xfrm>
        </p:spPr>
        <p:txBody>
          <a:bodyPr>
            <a:normAutofit/>
          </a:bodyPr>
          <a:lstStyle/>
          <a:p>
            <a:pPr algn="just"/>
            <a:r>
              <a:rPr lang="en-AU" sz="2000" dirty="0" smtClean="0"/>
              <a:t>According to a paper by Infosys, the key benefits of pharmacy management systems- automating processes, streamlining workflow and enhancing the customer base- are attractive enough to draw retail pharmacy chains competing in a world of growing challenges. </a:t>
            </a:r>
            <a:endParaRPr lang="en-IN" sz="2000" dirty="0" smtClean="0"/>
          </a:p>
          <a:p>
            <a:pPr algn="just">
              <a:buNone/>
            </a:pPr>
            <a:r>
              <a:rPr lang="en-US" sz="2000" dirty="0" smtClean="0"/>
              <a:t>                    To enable operational efficiency across the chain, management need to deploy the right-fit pharmacy management system</a:t>
            </a:r>
          </a:p>
          <a:p>
            <a:pPr algn="just">
              <a:buNone/>
            </a:pPr>
            <a:endParaRPr lang="en-IN" sz="2000" baseline="30000" dirty="0" smtClean="0"/>
          </a:p>
          <a:p>
            <a:pPr marL="432000">
              <a:lnSpc>
                <a:spcPts val="2800"/>
              </a:lnSpc>
              <a:buFont typeface="Wingdings" pitchFamily="2" charset="2"/>
              <a:buChar char="§"/>
            </a:pPr>
            <a:r>
              <a:rPr lang="en-IN" sz="2000" dirty="0" smtClean="0"/>
              <a:t>According to a research article, “The automated pharmacy streamlines medication delivery from prescription to patient,  It was important to develop a system that is integrated from end to end. Each step in safe, effective medication therapy – from determining the most appropriate drug for an individual patient to administering it.</a:t>
            </a:r>
          </a:p>
          <a:p>
            <a:pPr marL="396000">
              <a:lnSpc>
                <a:spcPts val="2800"/>
              </a:lnSpc>
              <a:buNone/>
            </a:pPr>
            <a:endParaRPr lang="en-IN" sz="2000" dirty="0"/>
          </a:p>
        </p:txBody>
      </p:sp>
    </p:spTree>
  </p:cSld>
  <p:clrMapOvr>
    <a:masterClrMapping/>
  </p:clrMapOvr>
  <p:transition spd="med">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3512</TotalTime>
  <Words>1134</Words>
  <Application>Microsoft Office PowerPoint</Application>
  <PresentationFormat>On-screen Show (4:3)</PresentationFormat>
  <Paragraphs>181</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28</vt:i4>
      </vt:variant>
    </vt:vector>
  </HeadingPairs>
  <TitlesOfParts>
    <vt:vector size="29" baseType="lpstr">
      <vt:lpstr>Urban</vt:lpstr>
      <vt:lpstr>Requirement Analysis of Pharmacy Module of HIS In Takshasila Hospital </vt:lpstr>
      <vt:lpstr>Contents</vt:lpstr>
      <vt:lpstr>Organization Profile</vt:lpstr>
      <vt:lpstr>Tasks Performed</vt:lpstr>
      <vt:lpstr>Reflective Learning during Internship</vt:lpstr>
      <vt:lpstr>Slide 6</vt:lpstr>
      <vt:lpstr>Introduction</vt:lpstr>
      <vt:lpstr>Slide 8</vt:lpstr>
      <vt:lpstr>Review of Literature</vt:lpstr>
      <vt:lpstr>Objectives</vt:lpstr>
      <vt:lpstr>Data and Methods</vt:lpstr>
      <vt:lpstr>Results and Findings</vt:lpstr>
      <vt:lpstr>Slide 13</vt:lpstr>
      <vt:lpstr>Slide 14</vt:lpstr>
      <vt:lpstr>Slide 15</vt:lpstr>
      <vt:lpstr>Slide 16</vt:lpstr>
      <vt:lpstr>Slide 17</vt:lpstr>
      <vt:lpstr>Slide 18</vt:lpstr>
      <vt:lpstr>Slide 19</vt:lpstr>
      <vt:lpstr>Slide 20</vt:lpstr>
      <vt:lpstr>Slide 21</vt:lpstr>
      <vt:lpstr>Slide 22</vt:lpstr>
      <vt:lpstr>Discussion</vt:lpstr>
      <vt:lpstr>Slide 24</vt:lpstr>
      <vt:lpstr>Limitations of Study</vt:lpstr>
      <vt:lpstr>Recommendations</vt:lpstr>
      <vt:lpstr>References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of Punjab Cancer Awareness Campaign</dc:title>
  <dc:creator>gitika arora</dc:creator>
  <cp:lastModifiedBy>himanshu.jagat</cp:lastModifiedBy>
  <cp:revision>92</cp:revision>
  <dcterms:created xsi:type="dcterms:W3CDTF">2013-04-29T05:41:56Z</dcterms:created>
  <dcterms:modified xsi:type="dcterms:W3CDTF">2013-05-17T06:07:05Z</dcterms:modified>
</cp:coreProperties>
</file>