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theme/themeOverride2.xml" ContentType="application/vnd.openxmlformats-officedocument.themeOverride+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7" r:id="rId2"/>
    <p:sldId id="288" r:id="rId3"/>
    <p:sldId id="289" r:id="rId4"/>
    <p:sldId id="290" r:id="rId5"/>
    <p:sldId id="311" r:id="rId6"/>
    <p:sldId id="291" r:id="rId7"/>
    <p:sldId id="306" r:id="rId8"/>
    <p:sldId id="292" r:id="rId9"/>
    <p:sldId id="293" r:id="rId10"/>
    <p:sldId id="294" r:id="rId11"/>
    <p:sldId id="295" r:id="rId12"/>
    <p:sldId id="256" r:id="rId13"/>
    <p:sldId id="257" r:id="rId14"/>
    <p:sldId id="258" r:id="rId15"/>
    <p:sldId id="259" r:id="rId16"/>
    <p:sldId id="261" r:id="rId17"/>
    <p:sldId id="260" r:id="rId18"/>
    <p:sldId id="262" r:id="rId19"/>
    <p:sldId id="263" r:id="rId20"/>
    <p:sldId id="264" r:id="rId21"/>
    <p:sldId id="265" r:id="rId22"/>
    <p:sldId id="279" r:id="rId23"/>
    <p:sldId id="266" r:id="rId24"/>
    <p:sldId id="296" r:id="rId25"/>
    <p:sldId id="286" r:id="rId26"/>
    <p:sldId id="267" r:id="rId27"/>
    <p:sldId id="313" r:id="rId28"/>
    <p:sldId id="297" r:id="rId29"/>
    <p:sldId id="314" r:id="rId30"/>
    <p:sldId id="298" r:id="rId31"/>
    <p:sldId id="299" r:id="rId32"/>
    <p:sldId id="301" r:id="rId33"/>
    <p:sldId id="302" r:id="rId34"/>
    <p:sldId id="303" r:id="rId35"/>
    <p:sldId id="304" r:id="rId36"/>
    <p:sldId id="307" r:id="rId37"/>
    <p:sldId id="308" r:id="rId38"/>
    <p:sldId id="309" r:id="rId39"/>
    <p:sldId id="310" r:id="rId40"/>
    <p:sldId id="280" r:id="rId41"/>
    <p:sldId id="305" r:id="rId42"/>
    <p:sldId id="312" r:id="rId43"/>
    <p:sldId id="27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21.xml.rels><?xml version="1.0" encoding="UTF-8" standalone="yes"?>
<Relationships xmlns="http://schemas.openxmlformats.org/package/2006/relationships"><Relationship Id="rId2" Type="http://schemas.openxmlformats.org/officeDocument/2006/relationships/package" Target="../embeddings/Microsoft_Office_Excel_Worksheet19.xlsx"/><Relationship Id="rId1" Type="http://schemas.openxmlformats.org/officeDocument/2006/relationships/themeOverride" Target="../theme/themeOverride1.xml"/></Relationships>
</file>

<file path=ppt/charts/_rels/chart22.xml.rels><?xml version="1.0" encoding="UTF-8" standalone="yes"?>
<Relationships xmlns="http://schemas.openxmlformats.org/package/2006/relationships"><Relationship Id="rId2" Type="http://schemas.openxmlformats.org/officeDocument/2006/relationships/package" Target="../embeddings/Microsoft_Office_Excel_Worksheet20.xlsx"/><Relationship Id="rId1" Type="http://schemas.openxmlformats.org/officeDocument/2006/relationships/themeOverride" Target="../theme/themeOverride2.xml"/></Relationships>
</file>

<file path=ppt/charts/_rels/chart23.xml.rels><?xml version="1.0" encoding="UTF-8" standalone="yes"?>
<Relationships xmlns="http://schemas.openxmlformats.org/package/2006/relationships"><Relationship Id="rId2" Type="http://schemas.openxmlformats.org/officeDocument/2006/relationships/package" Target="../embeddings/Microsoft_Office_Excel_Worksheet21.xlsx"/><Relationship Id="rId1" Type="http://schemas.openxmlformats.org/officeDocument/2006/relationships/themeOverride" Target="../theme/themeOverride3.xm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4621977562539193E-2"/>
          <c:y val="2.1584572902350611E-2"/>
          <c:w val="0.93537802243746082"/>
          <c:h val="0.6730109314927758"/>
        </c:manualLayout>
      </c:layout>
      <c:bar3DChart>
        <c:barDir val="col"/>
        <c:grouping val="stacked"/>
        <c:ser>
          <c:idx val="0"/>
          <c:order val="0"/>
          <c:tx>
            <c:strRef>
              <c:f>Sheet1!$B$1</c:f>
              <c:strCache>
                <c:ptCount val="1"/>
                <c:pt idx="0">
                  <c:v>Y</c:v>
                </c:pt>
              </c:strCache>
            </c:strRef>
          </c:tx>
          <c:dLbls>
            <c:txPr>
              <a:bodyPr/>
              <a:lstStyle/>
              <a:p>
                <a:pPr>
                  <a:defRPr sz="1800" b="1" baseline="0"/>
                </a:pPr>
                <a:endParaRPr lang="en-US"/>
              </a:p>
            </c:txPr>
            <c:showVal val="1"/>
          </c:dLbls>
          <c:cat>
            <c:strRef>
              <c:f>Sheet1!$A$2:$A$7</c:f>
              <c:strCache>
                <c:ptCount val="6"/>
                <c:pt idx="0">
                  <c:v>PATIENT DETAILS</c:v>
                </c:pt>
                <c:pt idx="1">
                  <c:v>ADMISSION &amp; PAYMENT DETAILS</c:v>
                </c:pt>
                <c:pt idx="2">
                  <c:v>PROVISIONAL DIAGNOSIS</c:v>
                </c:pt>
                <c:pt idx="3">
                  <c:v>ATTENDING DOCTOR SIGN</c:v>
                </c:pt>
                <c:pt idx="4">
                  <c:v>CONSENT OF PATIENT WITH SIGN</c:v>
                </c:pt>
                <c:pt idx="5">
                  <c:v>CORPORATE/TPA PATIENT MARKET</c:v>
                </c:pt>
              </c:strCache>
            </c:strRef>
          </c:cat>
          <c:val>
            <c:numRef>
              <c:f>Sheet1!$B$2:$B$7</c:f>
              <c:numCache>
                <c:formatCode>General</c:formatCode>
                <c:ptCount val="6"/>
                <c:pt idx="0">
                  <c:v>97</c:v>
                </c:pt>
                <c:pt idx="1">
                  <c:v>95</c:v>
                </c:pt>
                <c:pt idx="2">
                  <c:v>43</c:v>
                </c:pt>
                <c:pt idx="3">
                  <c:v>42</c:v>
                </c:pt>
                <c:pt idx="4">
                  <c:v>91</c:v>
                </c:pt>
                <c:pt idx="5">
                  <c:v>31</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Sheet1!$A$2:$A$7</c:f>
              <c:strCache>
                <c:ptCount val="6"/>
                <c:pt idx="0">
                  <c:v>PATIENT DETAILS</c:v>
                </c:pt>
                <c:pt idx="1">
                  <c:v>ADMISSION &amp; PAYMENT DETAILS</c:v>
                </c:pt>
                <c:pt idx="2">
                  <c:v>PROVISIONAL DIAGNOSIS</c:v>
                </c:pt>
                <c:pt idx="3">
                  <c:v>ATTENDING DOCTOR SIGN</c:v>
                </c:pt>
                <c:pt idx="4">
                  <c:v>CONSENT OF PATIENT WITH SIGN</c:v>
                </c:pt>
                <c:pt idx="5">
                  <c:v>CORPORATE/TPA PATIENT MARKET</c:v>
                </c:pt>
              </c:strCache>
            </c:strRef>
          </c:cat>
          <c:val>
            <c:numRef>
              <c:f>Sheet1!$C$2:$C$7</c:f>
              <c:numCache>
                <c:formatCode>General</c:formatCode>
                <c:ptCount val="6"/>
                <c:pt idx="0">
                  <c:v>15</c:v>
                </c:pt>
                <c:pt idx="1">
                  <c:v>17</c:v>
                </c:pt>
                <c:pt idx="2">
                  <c:v>69</c:v>
                </c:pt>
                <c:pt idx="3">
                  <c:v>70</c:v>
                </c:pt>
                <c:pt idx="4">
                  <c:v>21</c:v>
                </c:pt>
                <c:pt idx="5">
                  <c:v>3</c:v>
                </c:pt>
              </c:numCache>
            </c:numRef>
          </c:val>
        </c:ser>
        <c:ser>
          <c:idx val="2"/>
          <c:order val="2"/>
          <c:tx>
            <c:strRef>
              <c:f>Sheet1!$D$1</c:f>
              <c:strCache>
                <c:ptCount val="1"/>
                <c:pt idx="0">
                  <c:v>NA</c:v>
                </c:pt>
              </c:strCache>
            </c:strRef>
          </c:tx>
          <c:dLbls>
            <c:showVal val="1"/>
          </c:dLbls>
          <c:cat>
            <c:strRef>
              <c:f>Sheet1!$A$2:$A$7</c:f>
              <c:strCache>
                <c:ptCount val="6"/>
                <c:pt idx="0">
                  <c:v>PATIENT DETAILS</c:v>
                </c:pt>
                <c:pt idx="1">
                  <c:v>ADMISSION &amp; PAYMENT DETAILS</c:v>
                </c:pt>
                <c:pt idx="2">
                  <c:v>PROVISIONAL DIAGNOSIS</c:v>
                </c:pt>
                <c:pt idx="3">
                  <c:v>ATTENDING DOCTOR SIGN</c:v>
                </c:pt>
                <c:pt idx="4">
                  <c:v>CONSENT OF PATIENT WITH SIGN</c:v>
                </c:pt>
                <c:pt idx="5">
                  <c:v>CORPORATE/TPA PATIENT MARKET</c:v>
                </c:pt>
              </c:strCache>
            </c:strRef>
          </c:cat>
          <c:val>
            <c:numRef>
              <c:f>Sheet1!$D$2:$D$7</c:f>
              <c:numCache>
                <c:formatCode>General</c:formatCode>
                <c:ptCount val="6"/>
                <c:pt idx="0">
                  <c:v>0</c:v>
                </c:pt>
                <c:pt idx="1">
                  <c:v>0</c:v>
                </c:pt>
                <c:pt idx="2">
                  <c:v>0</c:v>
                </c:pt>
                <c:pt idx="3">
                  <c:v>0</c:v>
                </c:pt>
                <c:pt idx="4">
                  <c:v>0</c:v>
                </c:pt>
                <c:pt idx="5">
                  <c:v>78</c:v>
                </c:pt>
              </c:numCache>
            </c:numRef>
          </c:val>
        </c:ser>
        <c:shape val="cylinder"/>
        <c:axId val="88350080"/>
        <c:axId val="88364160"/>
        <c:axId val="0"/>
      </c:bar3DChart>
      <c:catAx>
        <c:axId val="88350080"/>
        <c:scaling>
          <c:orientation val="minMax"/>
        </c:scaling>
        <c:axPos val="b"/>
        <c:tickLblPos val="nextTo"/>
        <c:txPr>
          <a:bodyPr/>
          <a:lstStyle/>
          <a:p>
            <a:pPr>
              <a:defRPr sz="1800" baseline="0"/>
            </a:pPr>
            <a:endParaRPr lang="en-US"/>
          </a:p>
        </c:txPr>
        <c:crossAx val="88364160"/>
        <c:crosses val="autoZero"/>
        <c:auto val="1"/>
        <c:lblAlgn val="ctr"/>
        <c:lblOffset val="100"/>
      </c:catAx>
      <c:valAx>
        <c:axId val="88364160"/>
        <c:scaling>
          <c:orientation val="minMax"/>
          <c:max val="112"/>
          <c:min val="0"/>
        </c:scaling>
        <c:axPos val="l"/>
        <c:majorGridlines/>
        <c:numFmt formatCode="#,##0.00" sourceLinked="0"/>
        <c:tickLblPos val="nextTo"/>
        <c:txPr>
          <a:bodyPr/>
          <a:lstStyle/>
          <a:p>
            <a:pPr>
              <a:defRPr sz="1200" baseline="0"/>
            </a:pPr>
            <a:endParaRPr lang="en-US"/>
          </a:p>
        </c:txPr>
        <c:crossAx val="88350080"/>
        <c:crosses val="autoZero"/>
        <c:crossBetween val="between"/>
        <c:majorUnit val="8"/>
      </c:valAx>
    </c:plotArea>
    <c:legend>
      <c:legendPos val="r"/>
      <c:layout>
        <c:manualLayout>
          <c:xMode val="edge"/>
          <c:yMode val="edge"/>
          <c:x val="0.81932691746864972"/>
          <c:y val="0.77973643154745564"/>
          <c:w val="0.17726517518643631"/>
          <c:h val="0.18613952976157697"/>
        </c:manualLayout>
      </c:layout>
      <c:txPr>
        <a:bodyPr/>
        <a:lstStyle/>
        <a:p>
          <a:pPr>
            <a:defRPr sz="2000" baseline="0"/>
          </a:pPr>
          <a:endParaRPr lang="en-US"/>
        </a:p>
      </c:txPr>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7537402573536839E-2"/>
          <c:y val="2.3381301475246651E-2"/>
          <c:w val="0.92892979701738265"/>
          <c:h val="0.65919208374815264"/>
        </c:manualLayout>
      </c:layout>
      <c:bar3DChart>
        <c:barDir val="col"/>
        <c:grouping val="stacked"/>
        <c:ser>
          <c:idx val="0"/>
          <c:order val="0"/>
          <c:tx>
            <c:strRef>
              <c:f>Sheet1!$B$1</c:f>
              <c:strCache>
                <c:ptCount val="1"/>
                <c:pt idx="0">
                  <c:v>Y</c:v>
                </c:pt>
              </c:strCache>
            </c:strRef>
          </c:tx>
          <c:dLbls>
            <c:txPr>
              <a:bodyPr/>
              <a:lstStyle/>
              <a:p>
                <a:pPr>
                  <a:defRPr sz="2400" b="1" baseline="0"/>
                </a:pPr>
                <a:endParaRPr lang="en-US"/>
              </a:p>
            </c:txPr>
            <c:showVal val="1"/>
          </c:dLbls>
          <c:cat>
            <c:strRef>
              <c:f>Sheet1!$A$2:$A$10</c:f>
              <c:strCache>
                <c:ptCount val="9"/>
                <c:pt idx="0">
                  <c:v>Date &amp; time of assessment with consultant name</c:v>
                </c:pt>
                <c:pt idx="1">
                  <c:v>Assessment finding doc. Within 1 hrs of admission</c:v>
                </c:pt>
                <c:pt idx="2">
                  <c:v>Height and weight on physical examination sheet</c:v>
                </c:pt>
                <c:pt idx="3">
                  <c:v>Medical history should match with PIP</c:v>
                </c:pt>
                <c:pt idx="4">
                  <c:v>Nutritional status, physical examination &amp; assessment sheet</c:v>
                </c:pt>
                <c:pt idx="5">
                  <c:v>Daily assessment sheet from date of admission to discharge</c:v>
                </c:pt>
                <c:pt idx="6">
                  <c:v>Pain score from date of admission to discharge with nurses sign &amp;employ code</c:v>
                </c:pt>
                <c:pt idx="7">
                  <c:v>Nurses notes from date of admission to discharge with sign &amp;employ code</c:v>
                </c:pt>
                <c:pt idx="8">
                  <c:v>Nursing care plan sheet</c:v>
                </c:pt>
              </c:strCache>
            </c:strRef>
          </c:cat>
          <c:val>
            <c:numRef>
              <c:f>Sheet1!$B$2:$B$10</c:f>
              <c:numCache>
                <c:formatCode>General</c:formatCode>
                <c:ptCount val="9"/>
                <c:pt idx="0">
                  <c:v>76</c:v>
                </c:pt>
                <c:pt idx="1">
                  <c:v>73</c:v>
                </c:pt>
                <c:pt idx="2">
                  <c:v>84</c:v>
                </c:pt>
                <c:pt idx="3">
                  <c:v>85</c:v>
                </c:pt>
                <c:pt idx="4">
                  <c:v>91</c:v>
                </c:pt>
                <c:pt idx="5">
                  <c:v>89</c:v>
                </c:pt>
                <c:pt idx="6">
                  <c:v>87</c:v>
                </c:pt>
                <c:pt idx="7">
                  <c:v>87</c:v>
                </c:pt>
                <c:pt idx="8">
                  <c:v>92</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Sheet1!$A$2:$A$10</c:f>
              <c:strCache>
                <c:ptCount val="9"/>
                <c:pt idx="0">
                  <c:v>Date &amp; time of assessment with consultant name</c:v>
                </c:pt>
                <c:pt idx="1">
                  <c:v>Assessment finding doc. Within 1 hrs of admission</c:v>
                </c:pt>
                <c:pt idx="2">
                  <c:v>Height and weight on physical examination sheet</c:v>
                </c:pt>
                <c:pt idx="3">
                  <c:v>Medical history should match with PIP</c:v>
                </c:pt>
                <c:pt idx="4">
                  <c:v>Nutritional status, physical examination &amp; assessment sheet</c:v>
                </c:pt>
                <c:pt idx="5">
                  <c:v>Daily assessment sheet from date of admission to discharge</c:v>
                </c:pt>
                <c:pt idx="6">
                  <c:v>Pain score from date of admission to discharge with nurses sign &amp;employ code</c:v>
                </c:pt>
                <c:pt idx="7">
                  <c:v>Nurses notes from date of admission to discharge with sign &amp;employ code</c:v>
                </c:pt>
                <c:pt idx="8">
                  <c:v>Nursing care plan sheet</c:v>
                </c:pt>
              </c:strCache>
            </c:strRef>
          </c:cat>
          <c:val>
            <c:numRef>
              <c:f>Sheet1!$C$2:$C$10</c:f>
              <c:numCache>
                <c:formatCode>General</c:formatCode>
                <c:ptCount val="9"/>
                <c:pt idx="0">
                  <c:v>18</c:v>
                </c:pt>
                <c:pt idx="1">
                  <c:v>21</c:v>
                </c:pt>
                <c:pt idx="2">
                  <c:v>10</c:v>
                </c:pt>
                <c:pt idx="3">
                  <c:v>9</c:v>
                </c:pt>
                <c:pt idx="4">
                  <c:v>3</c:v>
                </c:pt>
                <c:pt idx="5">
                  <c:v>7</c:v>
                </c:pt>
                <c:pt idx="6">
                  <c:v>7</c:v>
                </c:pt>
                <c:pt idx="7">
                  <c:v>7</c:v>
                </c:pt>
                <c:pt idx="8">
                  <c:v>2</c:v>
                </c:pt>
              </c:numCache>
            </c:numRef>
          </c:val>
        </c:ser>
        <c:ser>
          <c:idx val="2"/>
          <c:order val="2"/>
          <c:tx>
            <c:strRef>
              <c:f>Sheet1!$D$1</c:f>
              <c:strCache>
                <c:ptCount val="1"/>
                <c:pt idx="0">
                  <c:v>NA</c:v>
                </c:pt>
              </c:strCache>
            </c:strRef>
          </c:tx>
          <c:cat>
            <c:strRef>
              <c:f>Sheet1!$A$2:$A$10</c:f>
              <c:strCache>
                <c:ptCount val="9"/>
                <c:pt idx="0">
                  <c:v>Date &amp; time of assessment with consultant name</c:v>
                </c:pt>
                <c:pt idx="1">
                  <c:v>Assessment finding doc. Within 1 hrs of admission</c:v>
                </c:pt>
                <c:pt idx="2">
                  <c:v>Height and weight on physical examination sheet</c:v>
                </c:pt>
                <c:pt idx="3">
                  <c:v>Medical history should match with PIP</c:v>
                </c:pt>
                <c:pt idx="4">
                  <c:v>Nutritional status, physical examination &amp; assessment sheet</c:v>
                </c:pt>
                <c:pt idx="5">
                  <c:v>Daily assessment sheet from date of admission to discharge</c:v>
                </c:pt>
                <c:pt idx="6">
                  <c:v>Pain score from date of admission to discharge with nurses sign &amp;employ code</c:v>
                </c:pt>
                <c:pt idx="7">
                  <c:v>Nurses notes from date of admission to discharge with sign &amp;employ code</c:v>
                </c:pt>
                <c:pt idx="8">
                  <c:v>Nursing care plan sheet</c:v>
                </c:pt>
              </c:strCache>
            </c:strRef>
          </c:cat>
          <c:val>
            <c:numRef>
              <c:f>Sheet1!$D$2:$D$10</c:f>
              <c:numCache>
                <c:formatCode>General</c:formatCode>
                <c:ptCount val="9"/>
                <c:pt idx="0">
                  <c:v>0</c:v>
                </c:pt>
                <c:pt idx="1">
                  <c:v>0</c:v>
                </c:pt>
                <c:pt idx="2">
                  <c:v>0</c:v>
                </c:pt>
                <c:pt idx="3">
                  <c:v>0</c:v>
                </c:pt>
                <c:pt idx="4">
                  <c:v>0</c:v>
                </c:pt>
                <c:pt idx="5">
                  <c:v>0</c:v>
                </c:pt>
                <c:pt idx="6">
                  <c:v>0</c:v>
                </c:pt>
                <c:pt idx="7">
                  <c:v>0</c:v>
                </c:pt>
                <c:pt idx="8">
                  <c:v>0</c:v>
                </c:pt>
              </c:numCache>
            </c:numRef>
          </c:val>
        </c:ser>
        <c:shape val="cylinder"/>
        <c:axId val="89814912"/>
        <c:axId val="89816448"/>
        <c:axId val="0"/>
      </c:bar3DChart>
      <c:catAx>
        <c:axId val="89814912"/>
        <c:scaling>
          <c:orientation val="minMax"/>
        </c:scaling>
        <c:axPos val="b"/>
        <c:tickLblPos val="nextTo"/>
        <c:txPr>
          <a:bodyPr/>
          <a:lstStyle/>
          <a:p>
            <a:pPr>
              <a:defRPr sz="1100" b="1" baseline="0"/>
            </a:pPr>
            <a:endParaRPr lang="en-US"/>
          </a:p>
        </c:txPr>
        <c:crossAx val="89816448"/>
        <c:crosses val="autoZero"/>
        <c:auto val="1"/>
        <c:lblAlgn val="ctr"/>
        <c:lblOffset val="100"/>
      </c:catAx>
      <c:valAx>
        <c:axId val="89816448"/>
        <c:scaling>
          <c:orientation val="minMax"/>
          <c:max val="112"/>
        </c:scaling>
        <c:axPos val="l"/>
        <c:majorGridlines/>
        <c:numFmt formatCode="General" sourceLinked="1"/>
        <c:tickLblPos val="nextTo"/>
        <c:txPr>
          <a:bodyPr/>
          <a:lstStyle/>
          <a:p>
            <a:pPr>
              <a:defRPr sz="1400" b="1" baseline="0"/>
            </a:pPr>
            <a:endParaRPr lang="en-US"/>
          </a:p>
        </c:txPr>
        <c:crossAx val="89814912"/>
        <c:crosses val="autoZero"/>
        <c:crossBetween val="between"/>
        <c:majorUnit val="8"/>
        <c:minorUnit val="4"/>
      </c:valAx>
    </c:plotArea>
    <c:legend>
      <c:legendPos val="r"/>
      <c:layout>
        <c:manualLayout>
          <c:xMode val="edge"/>
          <c:yMode val="edge"/>
          <c:x val="0.84409480778373736"/>
          <c:y val="0.83986073169425268"/>
          <c:w val="0.15319470910884997"/>
          <c:h val="0.16001178424125556"/>
        </c:manualLayout>
      </c:layout>
      <c:txPr>
        <a:bodyPr/>
        <a:lstStyle/>
        <a:p>
          <a:pPr>
            <a:defRPr sz="1000" baseline="0"/>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bar3DChart>
        <c:barDir val="col"/>
        <c:grouping val="stacked"/>
        <c:ser>
          <c:idx val="0"/>
          <c:order val="0"/>
          <c:tx>
            <c:strRef>
              <c:f>Sheet1!$B$1</c:f>
              <c:strCache>
                <c:ptCount val="1"/>
                <c:pt idx="0">
                  <c:v>Y</c:v>
                </c:pt>
              </c:strCache>
            </c:strRef>
          </c:tx>
          <c:dLbls>
            <c:dLbl>
              <c:idx val="0"/>
              <c:layout/>
              <c:showVal val="1"/>
            </c:dLbl>
            <c:dLbl>
              <c:idx val="1"/>
              <c:layout/>
              <c:showVal val="1"/>
            </c:dLbl>
            <c:delete val="1"/>
            <c:txPr>
              <a:bodyPr/>
              <a:lstStyle/>
              <a:p>
                <a:pPr>
                  <a:defRPr sz="2800" b="1"/>
                </a:pPr>
                <a:endParaRPr lang="en-US"/>
              </a:p>
            </c:txPr>
          </c:dLbls>
          <c:cat>
            <c:strRef>
              <c:f>Sheet1!$A$2:$A$3</c:f>
              <c:strCache>
                <c:ptCount val="2"/>
                <c:pt idx="0">
                  <c:v>Transfer in/out checklist</c:v>
                </c:pt>
                <c:pt idx="1">
                  <c:v>Drug expiry check with name &amp;date of expiry</c:v>
                </c:pt>
              </c:strCache>
            </c:strRef>
          </c:cat>
          <c:val>
            <c:numRef>
              <c:f>Sheet1!$B$2:$B$3</c:f>
              <c:numCache>
                <c:formatCode>General</c:formatCode>
                <c:ptCount val="2"/>
                <c:pt idx="0">
                  <c:v>66</c:v>
                </c:pt>
                <c:pt idx="1">
                  <c:v>55</c:v>
                </c:pt>
              </c:numCache>
            </c:numRef>
          </c:val>
        </c:ser>
        <c:ser>
          <c:idx val="1"/>
          <c:order val="1"/>
          <c:tx>
            <c:strRef>
              <c:f>Sheet1!$C$1</c:f>
              <c:strCache>
                <c:ptCount val="1"/>
                <c:pt idx="0">
                  <c:v>N</c:v>
                </c:pt>
              </c:strCache>
            </c:strRef>
          </c:tx>
          <c:dLbls>
            <c:txPr>
              <a:bodyPr/>
              <a:lstStyle/>
              <a:p>
                <a:pPr>
                  <a:defRPr sz="2400" b="1"/>
                </a:pPr>
                <a:endParaRPr lang="en-US"/>
              </a:p>
            </c:txPr>
            <c:showVal val="1"/>
          </c:dLbls>
          <c:cat>
            <c:strRef>
              <c:f>Sheet1!$A$2:$A$3</c:f>
              <c:strCache>
                <c:ptCount val="2"/>
                <c:pt idx="0">
                  <c:v>Transfer in/out checklist</c:v>
                </c:pt>
                <c:pt idx="1">
                  <c:v>Drug expiry check with name &amp;date of expiry</c:v>
                </c:pt>
              </c:strCache>
            </c:strRef>
          </c:cat>
          <c:val>
            <c:numRef>
              <c:f>Sheet1!$C$2:$C$3</c:f>
              <c:numCache>
                <c:formatCode>General</c:formatCode>
                <c:ptCount val="2"/>
                <c:pt idx="0">
                  <c:v>28</c:v>
                </c:pt>
                <c:pt idx="1">
                  <c:v>93</c:v>
                </c:pt>
              </c:numCache>
            </c:numRef>
          </c:val>
        </c:ser>
        <c:shape val="cylinder"/>
        <c:axId val="89932928"/>
        <c:axId val="89934464"/>
        <c:axId val="0"/>
      </c:bar3DChart>
      <c:catAx>
        <c:axId val="89932928"/>
        <c:scaling>
          <c:orientation val="minMax"/>
        </c:scaling>
        <c:axPos val="b"/>
        <c:tickLblPos val="nextTo"/>
        <c:txPr>
          <a:bodyPr/>
          <a:lstStyle/>
          <a:p>
            <a:pPr>
              <a:defRPr sz="2400" baseline="0"/>
            </a:pPr>
            <a:endParaRPr lang="en-US"/>
          </a:p>
        </c:txPr>
        <c:crossAx val="89934464"/>
        <c:crosses val="autoZero"/>
        <c:auto val="1"/>
        <c:lblAlgn val="ctr"/>
        <c:lblOffset val="100"/>
      </c:catAx>
      <c:valAx>
        <c:axId val="89934464"/>
        <c:scaling>
          <c:orientation val="minMax"/>
          <c:max val="112"/>
        </c:scaling>
        <c:axPos val="l"/>
        <c:majorGridlines/>
        <c:numFmt formatCode="General" sourceLinked="1"/>
        <c:tickLblPos val="nextTo"/>
        <c:txPr>
          <a:bodyPr/>
          <a:lstStyle/>
          <a:p>
            <a:pPr>
              <a:defRPr sz="2000" b="1" baseline="0"/>
            </a:pPr>
            <a:endParaRPr lang="en-US"/>
          </a:p>
        </c:txPr>
        <c:crossAx val="89932928"/>
        <c:crosses val="autoZero"/>
        <c:crossBetween val="between"/>
      </c:valAx>
    </c:plotArea>
    <c:legend>
      <c:legendPos val="r"/>
      <c:layout/>
    </c:legend>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8999708369787097E-2"/>
          <c:y val="3.0831228624715663E-2"/>
          <c:w val="0.92850841133442863"/>
          <c:h val="0.70778619962223654"/>
        </c:manualLayout>
      </c:layout>
      <c:bar3DChart>
        <c:barDir val="col"/>
        <c:grouping val="stacked"/>
        <c:ser>
          <c:idx val="0"/>
          <c:order val="0"/>
          <c:tx>
            <c:strRef>
              <c:f>Sheet1!$B$1</c:f>
              <c:strCache>
                <c:ptCount val="1"/>
                <c:pt idx="0">
                  <c:v>Y</c:v>
                </c:pt>
              </c:strCache>
            </c:strRef>
          </c:tx>
          <c:dLbls>
            <c:dLbl>
              <c:idx val="0"/>
              <c:layout/>
              <c:showVal val="1"/>
            </c:dLbl>
            <c:dLbl>
              <c:idx val="1"/>
              <c:layout/>
              <c:showVal val="1"/>
            </c:dLbl>
            <c:dLbl>
              <c:idx val="2"/>
              <c:layout/>
              <c:showVal val="1"/>
            </c:dLbl>
            <c:dLbl>
              <c:idx val="3"/>
              <c:layout/>
              <c:showVal val="1"/>
            </c:dLbl>
            <c:dLbl>
              <c:idx val="4"/>
              <c:layout/>
              <c:showVal val="1"/>
            </c:dLbl>
            <c:dLbl>
              <c:idx val="5"/>
              <c:layout/>
              <c:showVal val="1"/>
            </c:dLbl>
            <c:dLbl>
              <c:idx val="6"/>
              <c:layout/>
              <c:showVal val="1"/>
            </c:dLbl>
            <c:dLbl>
              <c:idx val="7"/>
              <c:showVal val="1"/>
            </c:dLbl>
            <c:dLbl>
              <c:idx val="8"/>
              <c:showVal val="1"/>
            </c:dLbl>
            <c:delete val="1"/>
            <c:txPr>
              <a:bodyPr/>
              <a:lstStyle/>
              <a:p>
                <a:pPr>
                  <a:defRPr sz="2000" b="1" baseline="0"/>
                </a:pPr>
                <a:endParaRPr lang="en-US"/>
              </a:p>
            </c:txPr>
          </c:dLbls>
          <c:cat>
            <c:strRef>
              <c:f>Sheet1!$A$2:$A$8</c:f>
              <c:strCache>
                <c:ptCount val="7"/>
                <c:pt idx="0">
                  <c:v>Post OP days, ICU  days, diagnosis, operation, name of surgeon</c:v>
                </c:pt>
                <c:pt idx="1">
                  <c:v>Pre op wt/daily wt.</c:v>
                </c:pt>
                <c:pt idx="2">
                  <c:v>Temperature, heart rate pressure</c:v>
                </c:pt>
                <c:pt idx="3">
                  <c:v>Lab investigation</c:v>
                </c:pt>
                <c:pt idx="4">
                  <c:v>Drug administration record</c:v>
                </c:pt>
                <c:pt idx="5">
                  <c:v>Diabetic chart</c:v>
                </c:pt>
                <c:pt idx="6">
                  <c:v>Sign of shift nurses</c:v>
                </c:pt>
              </c:strCache>
            </c:strRef>
          </c:cat>
          <c:val>
            <c:numRef>
              <c:f>Sheet1!$B$2:$B$8</c:f>
              <c:numCache>
                <c:formatCode>General</c:formatCode>
                <c:ptCount val="7"/>
                <c:pt idx="0">
                  <c:v>74</c:v>
                </c:pt>
                <c:pt idx="1">
                  <c:v>45</c:v>
                </c:pt>
                <c:pt idx="2">
                  <c:v>75</c:v>
                </c:pt>
                <c:pt idx="3">
                  <c:v>74</c:v>
                </c:pt>
                <c:pt idx="4">
                  <c:v>74</c:v>
                </c:pt>
                <c:pt idx="5">
                  <c:v>74</c:v>
                </c:pt>
                <c:pt idx="6">
                  <c:v>71</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Sheet1!$A$2:$A$8</c:f>
              <c:strCache>
                <c:ptCount val="7"/>
                <c:pt idx="0">
                  <c:v>Post OP days, ICU  days, diagnosis, operation, name of surgeon</c:v>
                </c:pt>
                <c:pt idx="1">
                  <c:v>Pre op wt/daily wt.</c:v>
                </c:pt>
                <c:pt idx="2">
                  <c:v>Temperature, heart rate pressure</c:v>
                </c:pt>
                <c:pt idx="3">
                  <c:v>Lab investigation</c:v>
                </c:pt>
                <c:pt idx="4">
                  <c:v>Drug administration record</c:v>
                </c:pt>
                <c:pt idx="5">
                  <c:v>Diabetic chart</c:v>
                </c:pt>
                <c:pt idx="6">
                  <c:v>Sign of shift nurses</c:v>
                </c:pt>
              </c:strCache>
            </c:strRef>
          </c:cat>
          <c:val>
            <c:numRef>
              <c:f>Sheet1!$C$2:$C$8</c:f>
              <c:numCache>
                <c:formatCode>General</c:formatCode>
                <c:ptCount val="7"/>
                <c:pt idx="0">
                  <c:v>2</c:v>
                </c:pt>
                <c:pt idx="1">
                  <c:v>31</c:v>
                </c:pt>
                <c:pt idx="2">
                  <c:v>1</c:v>
                </c:pt>
                <c:pt idx="3">
                  <c:v>2</c:v>
                </c:pt>
                <c:pt idx="4">
                  <c:v>2</c:v>
                </c:pt>
                <c:pt idx="5">
                  <c:v>2</c:v>
                </c:pt>
                <c:pt idx="6">
                  <c:v>5</c:v>
                </c:pt>
              </c:numCache>
            </c:numRef>
          </c:val>
        </c:ser>
        <c:ser>
          <c:idx val="2"/>
          <c:order val="2"/>
          <c:tx>
            <c:strRef>
              <c:f>Sheet1!$D$1</c:f>
              <c:strCache>
                <c:ptCount val="1"/>
                <c:pt idx="0">
                  <c:v>NA</c:v>
                </c:pt>
              </c:strCache>
            </c:strRef>
          </c:tx>
          <c:dLbls>
            <c:txPr>
              <a:bodyPr/>
              <a:lstStyle/>
              <a:p>
                <a:pPr>
                  <a:defRPr sz="2000" b="1" baseline="0"/>
                </a:pPr>
                <a:endParaRPr lang="en-US"/>
              </a:p>
            </c:txPr>
            <c:showVal val="1"/>
          </c:dLbls>
          <c:cat>
            <c:strRef>
              <c:f>Sheet1!$A$2:$A$8</c:f>
              <c:strCache>
                <c:ptCount val="7"/>
                <c:pt idx="0">
                  <c:v>Post OP days, ICU  days, diagnosis, operation, name of surgeon</c:v>
                </c:pt>
                <c:pt idx="1">
                  <c:v>Pre op wt/daily wt.</c:v>
                </c:pt>
                <c:pt idx="2">
                  <c:v>Temperature, heart rate pressure</c:v>
                </c:pt>
                <c:pt idx="3">
                  <c:v>Lab investigation</c:v>
                </c:pt>
                <c:pt idx="4">
                  <c:v>Drug administration record</c:v>
                </c:pt>
                <c:pt idx="5">
                  <c:v>Diabetic chart</c:v>
                </c:pt>
                <c:pt idx="6">
                  <c:v>Sign of shift nurses</c:v>
                </c:pt>
              </c:strCache>
            </c:strRef>
          </c:cat>
          <c:val>
            <c:numRef>
              <c:f>Sheet1!$D$2:$D$8</c:f>
              <c:numCache>
                <c:formatCode>General</c:formatCode>
                <c:ptCount val="7"/>
                <c:pt idx="0">
                  <c:v>18</c:v>
                </c:pt>
                <c:pt idx="1">
                  <c:v>18</c:v>
                </c:pt>
                <c:pt idx="2">
                  <c:v>18</c:v>
                </c:pt>
                <c:pt idx="3">
                  <c:v>18</c:v>
                </c:pt>
                <c:pt idx="4">
                  <c:v>18</c:v>
                </c:pt>
                <c:pt idx="5">
                  <c:v>18</c:v>
                </c:pt>
                <c:pt idx="6">
                  <c:v>18</c:v>
                </c:pt>
              </c:numCache>
            </c:numRef>
          </c:val>
        </c:ser>
        <c:shape val="cylinder"/>
        <c:axId val="89888256"/>
        <c:axId val="89889792"/>
        <c:axId val="0"/>
      </c:bar3DChart>
      <c:catAx>
        <c:axId val="89888256"/>
        <c:scaling>
          <c:orientation val="minMax"/>
        </c:scaling>
        <c:axPos val="b"/>
        <c:tickLblPos val="nextTo"/>
        <c:txPr>
          <a:bodyPr/>
          <a:lstStyle/>
          <a:p>
            <a:pPr>
              <a:defRPr sz="1200" b="1" baseline="0"/>
            </a:pPr>
            <a:endParaRPr lang="en-US"/>
          </a:p>
        </c:txPr>
        <c:crossAx val="89889792"/>
        <c:crosses val="autoZero"/>
        <c:auto val="1"/>
        <c:lblAlgn val="ctr"/>
        <c:lblOffset val="100"/>
      </c:catAx>
      <c:valAx>
        <c:axId val="89889792"/>
        <c:scaling>
          <c:orientation val="minMax"/>
          <c:max val="112"/>
          <c:min val="0"/>
        </c:scaling>
        <c:axPos val="l"/>
        <c:majorGridlines/>
        <c:minorGridlines/>
        <c:numFmt formatCode="General" sourceLinked="1"/>
        <c:tickLblPos val="nextTo"/>
        <c:txPr>
          <a:bodyPr/>
          <a:lstStyle/>
          <a:p>
            <a:pPr>
              <a:defRPr sz="1600" b="1" baseline="0"/>
            </a:pPr>
            <a:endParaRPr lang="en-US"/>
          </a:p>
        </c:txPr>
        <c:crossAx val="89888256"/>
        <c:crosses val="autoZero"/>
        <c:crossBetween val="between"/>
        <c:majorUnit val="16"/>
        <c:minorUnit val="1"/>
      </c:valAx>
    </c:plotArea>
    <c:legend>
      <c:legendPos val="r"/>
      <c:layout>
        <c:manualLayout>
          <c:xMode val="edge"/>
          <c:yMode val="edge"/>
          <c:x val="0.82651965307990005"/>
          <c:y val="0.90276492156037769"/>
          <c:w val="0.17119716199858567"/>
          <c:h val="9.3107331049267744E-2"/>
        </c:manualLayout>
      </c:layout>
      <c:txPr>
        <a:bodyPr/>
        <a:lstStyle/>
        <a:p>
          <a:pPr>
            <a:defRPr sz="1800" baseline="0"/>
          </a:pPr>
          <a:endParaRPr lang="en-US"/>
        </a:p>
      </c:txPr>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bar3DChart>
        <c:barDir val="col"/>
        <c:grouping val="stacked"/>
        <c:ser>
          <c:idx val="0"/>
          <c:order val="0"/>
          <c:tx>
            <c:strRef>
              <c:f>'Sheet1'!$B$1</c:f>
              <c:strCache>
                <c:ptCount val="1"/>
                <c:pt idx="0">
                  <c:v>Y</c:v>
                </c:pt>
              </c:strCache>
            </c:strRef>
          </c:tx>
          <c:dLbls>
            <c:txPr>
              <a:bodyPr/>
              <a:lstStyle/>
              <a:p>
                <a:pPr>
                  <a:defRPr sz="1800" b="1"/>
                </a:pPr>
                <a:endParaRPr lang="en-US"/>
              </a:p>
            </c:txPr>
            <c:showVal val="1"/>
          </c:dLbls>
          <c:cat>
            <c:strRef>
              <c:f>'Sheet1'!$A$2:$A$11</c:f>
              <c:strCache>
                <c:ptCount val="10"/>
                <c:pt idx="0">
                  <c:v>Patient details(name, age ,sex),</c:v>
                </c:pt>
                <c:pt idx="1">
                  <c:v>Patient AH NO</c:v>
                </c:pt>
                <c:pt idx="2">
                  <c:v>Doctor name</c:v>
                </c:pt>
                <c:pt idx="3">
                  <c:v>Appointment date </c:v>
                </c:pt>
                <c:pt idx="4">
                  <c:v>chief complain</c:v>
                </c:pt>
                <c:pt idx="5">
                  <c:v>review of system</c:v>
                </c:pt>
                <c:pt idx="6">
                  <c:v>physical findings</c:v>
                </c:pt>
                <c:pt idx="7">
                  <c:v>medical advice</c:v>
                </c:pt>
                <c:pt idx="8">
                  <c:v>medications</c:v>
                </c:pt>
                <c:pt idx="9">
                  <c:v>outpatient bill</c:v>
                </c:pt>
              </c:strCache>
            </c:strRef>
          </c:cat>
          <c:val>
            <c:numRef>
              <c:f>'Sheet1'!$B$2:$B$11</c:f>
              <c:numCache>
                <c:formatCode>General</c:formatCode>
                <c:ptCount val="10"/>
                <c:pt idx="0">
                  <c:v>768</c:v>
                </c:pt>
                <c:pt idx="1">
                  <c:v>857</c:v>
                </c:pt>
                <c:pt idx="2">
                  <c:v>876</c:v>
                </c:pt>
                <c:pt idx="3">
                  <c:v>779</c:v>
                </c:pt>
                <c:pt idx="4">
                  <c:v>765</c:v>
                </c:pt>
                <c:pt idx="5">
                  <c:v>856</c:v>
                </c:pt>
                <c:pt idx="6">
                  <c:v>878</c:v>
                </c:pt>
                <c:pt idx="7">
                  <c:v>574</c:v>
                </c:pt>
                <c:pt idx="8">
                  <c:v>431</c:v>
                </c:pt>
                <c:pt idx="9">
                  <c:v>815</c:v>
                </c:pt>
              </c:numCache>
            </c:numRef>
          </c:val>
        </c:ser>
        <c:ser>
          <c:idx val="1"/>
          <c:order val="1"/>
          <c:tx>
            <c:strRef>
              <c:f>'Sheet1'!$C$1</c:f>
              <c:strCache>
                <c:ptCount val="1"/>
                <c:pt idx="0">
                  <c:v>N</c:v>
                </c:pt>
              </c:strCache>
            </c:strRef>
          </c:tx>
          <c:dLbls>
            <c:txPr>
              <a:bodyPr/>
              <a:lstStyle/>
              <a:p>
                <a:pPr>
                  <a:defRPr sz="1800" b="1"/>
                </a:pPr>
                <a:endParaRPr lang="en-US"/>
              </a:p>
            </c:txPr>
            <c:showVal val="1"/>
          </c:dLbls>
          <c:cat>
            <c:strRef>
              <c:f>'Sheet1'!$A$2:$A$11</c:f>
              <c:strCache>
                <c:ptCount val="10"/>
                <c:pt idx="0">
                  <c:v>Patient details(name, age ,sex),</c:v>
                </c:pt>
                <c:pt idx="1">
                  <c:v>Patient AH NO</c:v>
                </c:pt>
                <c:pt idx="2">
                  <c:v>Doctor name</c:v>
                </c:pt>
                <c:pt idx="3">
                  <c:v>Appointment date </c:v>
                </c:pt>
                <c:pt idx="4">
                  <c:v>chief complain</c:v>
                </c:pt>
                <c:pt idx="5">
                  <c:v>review of system</c:v>
                </c:pt>
                <c:pt idx="6">
                  <c:v>physical findings</c:v>
                </c:pt>
                <c:pt idx="7">
                  <c:v>medical advice</c:v>
                </c:pt>
                <c:pt idx="8">
                  <c:v>medications</c:v>
                </c:pt>
                <c:pt idx="9">
                  <c:v>outpatient bill</c:v>
                </c:pt>
              </c:strCache>
            </c:strRef>
          </c:cat>
          <c:val>
            <c:numRef>
              <c:f>'Sheet1'!$C$2:$C$11</c:f>
              <c:numCache>
                <c:formatCode>General</c:formatCode>
                <c:ptCount val="10"/>
                <c:pt idx="0">
                  <c:v>112</c:v>
                </c:pt>
                <c:pt idx="1">
                  <c:v>13</c:v>
                </c:pt>
                <c:pt idx="2">
                  <c:v>4</c:v>
                </c:pt>
                <c:pt idx="3">
                  <c:v>101</c:v>
                </c:pt>
                <c:pt idx="4">
                  <c:v>125</c:v>
                </c:pt>
                <c:pt idx="5">
                  <c:v>24</c:v>
                </c:pt>
                <c:pt idx="6">
                  <c:v>18</c:v>
                </c:pt>
                <c:pt idx="7">
                  <c:v>306</c:v>
                </c:pt>
                <c:pt idx="8">
                  <c:v>349</c:v>
                </c:pt>
                <c:pt idx="9">
                  <c:v>65</c:v>
                </c:pt>
              </c:numCache>
            </c:numRef>
          </c:val>
        </c:ser>
        <c:shape val="cylinder"/>
        <c:axId val="90032000"/>
        <c:axId val="90033536"/>
        <c:axId val="0"/>
      </c:bar3DChart>
      <c:catAx>
        <c:axId val="90032000"/>
        <c:scaling>
          <c:orientation val="minMax"/>
        </c:scaling>
        <c:axPos val="b"/>
        <c:tickLblPos val="nextTo"/>
        <c:txPr>
          <a:bodyPr/>
          <a:lstStyle/>
          <a:p>
            <a:pPr>
              <a:defRPr sz="1600" b="1" baseline="0"/>
            </a:pPr>
            <a:endParaRPr lang="en-US"/>
          </a:p>
        </c:txPr>
        <c:crossAx val="90033536"/>
        <c:crosses val="autoZero"/>
        <c:auto val="1"/>
        <c:lblAlgn val="ctr"/>
        <c:lblOffset val="100"/>
      </c:catAx>
      <c:valAx>
        <c:axId val="90033536"/>
        <c:scaling>
          <c:orientation val="minMax"/>
          <c:max val="880"/>
          <c:min val="0"/>
        </c:scaling>
        <c:axPos val="l"/>
        <c:majorGridlines/>
        <c:numFmt formatCode="General" sourceLinked="1"/>
        <c:tickLblPos val="nextTo"/>
        <c:txPr>
          <a:bodyPr/>
          <a:lstStyle/>
          <a:p>
            <a:pPr>
              <a:defRPr sz="1600" b="1"/>
            </a:pPr>
            <a:endParaRPr lang="en-US"/>
          </a:p>
        </c:txPr>
        <c:crossAx val="90032000"/>
        <c:crosses val="autoZero"/>
        <c:crossBetween val="between"/>
        <c:majorUnit val="80"/>
      </c:valAx>
    </c:plotArea>
    <c:legend>
      <c:legendPos val="r"/>
      <c:layout>
        <c:manualLayout>
          <c:xMode val="edge"/>
          <c:yMode val="edge"/>
          <c:x val="0.89813476586454677"/>
          <c:y val="0.79806359781950331"/>
          <c:w val="5.8251526970343706E-2"/>
          <c:h val="0.14233434282253199"/>
        </c:manualLayout>
      </c:layout>
    </c:legend>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1709625749906262"/>
          <c:y val="3.4604935746668036E-2"/>
          <c:w val="0.77384939322776813"/>
          <c:h val="0.53246116396911658"/>
        </c:manualLayout>
      </c:layout>
      <c:bar3DChart>
        <c:barDir val="col"/>
        <c:grouping val="stacked"/>
        <c:ser>
          <c:idx val="0"/>
          <c:order val="0"/>
          <c:tx>
            <c:strRef>
              <c:f>Sheet1!$B$1</c:f>
              <c:strCache>
                <c:ptCount val="1"/>
                <c:pt idx="0">
                  <c:v>Y</c:v>
                </c:pt>
              </c:strCache>
            </c:strRef>
          </c:tx>
          <c:dLbls>
            <c:dLbl>
              <c:idx val="0"/>
              <c:layout/>
              <c:showVal val="1"/>
            </c:dLbl>
            <c:dLbl>
              <c:idx val="1"/>
              <c:layout/>
              <c:showVal val="1"/>
            </c:dLbl>
            <c:dLbl>
              <c:idx val="2"/>
              <c:layout/>
              <c:showVal val="1"/>
            </c:dLbl>
            <c:dLbl>
              <c:idx val="3"/>
              <c:layout/>
              <c:showVal val="1"/>
            </c:dLbl>
            <c:dLbl>
              <c:idx val="4"/>
              <c:layout/>
              <c:showVal val="1"/>
            </c:dLbl>
            <c:dLbl>
              <c:idx val="5"/>
              <c:layout/>
              <c:showVal val="1"/>
            </c:dLbl>
            <c:dLbl>
              <c:idx val="6"/>
              <c:layout/>
              <c:showVal val="1"/>
            </c:dLbl>
            <c:dLbl>
              <c:idx val="7"/>
              <c:layout/>
              <c:showVal val="1"/>
            </c:dLbl>
            <c:dLbl>
              <c:idx val="8"/>
              <c:layout/>
              <c:showVal val="1"/>
            </c:dLbl>
            <c:dLbl>
              <c:idx val="9"/>
              <c:layout/>
              <c:showVal val="1"/>
            </c:dLbl>
            <c:dLbl>
              <c:idx val="10"/>
              <c:layout/>
              <c:showVal val="1"/>
            </c:dLbl>
            <c:dLbl>
              <c:idx val="11"/>
              <c:layout/>
              <c:showVal val="1"/>
            </c:dLbl>
            <c:dLbl>
              <c:idx val="12"/>
              <c:layout/>
              <c:showVal val="1"/>
            </c:dLbl>
            <c:delete val="1"/>
            <c:txPr>
              <a:bodyPr/>
              <a:lstStyle/>
              <a:p>
                <a:pPr>
                  <a:defRPr sz="1800" b="1" baseline="0"/>
                </a:pPr>
                <a:endParaRPr lang="en-US"/>
              </a:p>
            </c:txPr>
          </c:dLbls>
          <c:cat>
            <c:strRef>
              <c:f>Sheet1!$A$2:$A$15</c:f>
              <c:strCache>
                <c:ptCount val="14"/>
                <c:pt idx="0">
                  <c:v>Imprint labels to be sticked  every sheet of MRD document</c:v>
                </c:pt>
                <c:pt idx="1">
                  <c:v>Coding and indexing of disease and operation</c:v>
                </c:pt>
                <c:pt idx="2">
                  <c:v>Legibility</c:v>
                </c:pt>
                <c:pt idx="3">
                  <c:v>Forms assembled in order</c:v>
                </c:pt>
                <c:pt idx="4">
                  <c:v>Forms not assembled in order</c:v>
                </c:pt>
                <c:pt idx="5">
                  <c:v>All appropriate forms present</c:v>
                </c:pt>
                <c:pt idx="6">
                  <c:v>Missed forms</c:v>
                </c:pt>
                <c:pt idx="7">
                  <c:v>MRN.no.on the file</c:v>
                </c:pt>
                <c:pt idx="8">
                  <c:v>Loose forn</c:v>
                </c:pt>
                <c:pt idx="9">
                  <c:v>Blank form</c:v>
                </c:pt>
                <c:pt idx="10">
                  <c:v>Doc. Original</c:v>
                </c:pt>
                <c:pt idx="11">
                  <c:v>Patient name &amp; no. consistant on all forms</c:v>
                </c:pt>
                <c:pt idx="12">
                  <c:v>Recording on designated form</c:v>
                </c:pt>
                <c:pt idx="13">
                  <c:v>Obliterations</c:v>
                </c:pt>
              </c:strCache>
            </c:strRef>
          </c:cat>
          <c:val>
            <c:numRef>
              <c:f>Sheet1!$B$2:$B$15</c:f>
              <c:numCache>
                <c:formatCode>General</c:formatCode>
                <c:ptCount val="14"/>
                <c:pt idx="0">
                  <c:v>165</c:v>
                </c:pt>
                <c:pt idx="1">
                  <c:v>14</c:v>
                </c:pt>
                <c:pt idx="2">
                  <c:v>117</c:v>
                </c:pt>
                <c:pt idx="3">
                  <c:v>123</c:v>
                </c:pt>
                <c:pt idx="4">
                  <c:v>66</c:v>
                </c:pt>
                <c:pt idx="5">
                  <c:v>178</c:v>
                </c:pt>
                <c:pt idx="6">
                  <c:v>89</c:v>
                </c:pt>
                <c:pt idx="7">
                  <c:v>170</c:v>
                </c:pt>
                <c:pt idx="8">
                  <c:v>96</c:v>
                </c:pt>
                <c:pt idx="9">
                  <c:v>88</c:v>
                </c:pt>
                <c:pt idx="10">
                  <c:v>176</c:v>
                </c:pt>
                <c:pt idx="11">
                  <c:v>174</c:v>
                </c:pt>
                <c:pt idx="12">
                  <c:v>168</c:v>
                </c:pt>
                <c:pt idx="13">
                  <c:v>106</c:v>
                </c:pt>
              </c:numCache>
            </c:numRef>
          </c:val>
        </c:ser>
        <c:ser>
          <c:idx val="1"/>
          <c:order val="1"/>
          <c:tx>
            <c:strRef>
              <c:f>Sheet1!$C$1</c:f>
              <c:strCache>
                <c:ptCount val="1"/>
                <c:pt idx="0">
                  <c:v>N</c:v>
                </c:pt>
              </c:strCache>
            </c:strRef>
          </c:tx>
          <c:dLbls>
            <c:txPr>
              <a:bodyPr/>
              <a:lstStyle/>
              <a:p>
                <a:pPr>
                  <a:defRPr sz="1800" b="1" baseline="0"/>
                </a:pPr>
                <a:endParaRPr lang="en-US"/>
              </a:p>
            </c:txPr>
            <c:showVal val="1"/>
          </c:dLbls>
          <c:cat>
            <c:strRef>
              <c:f>Sheet1!$A$2:$A$15</c:f>
              <c:strCache>
                <c:ptCount val="14"/>
                <c:pt idx="0">
                  <c:v>Imprint labels to be sticked  every sheet of MRD document</c:v>
                </c:pt>
                <c:pt idx="1">
                  <c:v>Coding and indexing of disease and operation</c:v>
                </c:pt>
                <c:pt idx="2">
                  <c:v>Legibility</c:v>
                </c:pt>
                <c:pt idx="3">
                  <c:v>Forms assembled in order</c:v>
                </c:pt>
                <c:pt idx="4">
                  <c:v>Forms not assembled in order</c:v>
                </c:pt>
                <c:pt idx="5">
                  <c:v>All appropriate forms present</c:v>
                </c:pt>
                <c:pt idx="6">
                  <c:v>Missed forms</c:v>
                </c:pt>
                <c:pt idx="7">
                  <c:v>MRN.no.on the file</c:v>
                </c:pt>
                <c:pt idx="8">
                  <c:v>Loose forn</c:v>
                </c:pt>
                <c:pt idx="9">
                  <c:v>Blank form</c:v>
                </c:pt>
                <c:pt idx="10">
                  <c:v>Doc. Original</c:v>
                </c:pt>
                <c:pt idx="11">
                  <c:v>Patient name &amp; no. consistant on all forms</c:v>
                </c:pt>
                <c:pt idx="12">
                  <c:v>Recording on designated form</c:v>
                </c:pt>
                <c:pt idx="13">
                  <c:v>Obliterations</c:v>
                </c:pt>
              </c:strCache>
            </c:strRef>
          </c:cat>
          <c:val>
            <c:numRef>
              <c:f>Sheet1!$C$2:$C$15</c:f>
              <c:numCache>
                <c:formatCode>General</c:formatCode>
                <c:ptCount val="14"/>
                <c:pt idx="0">
                  <c:v>21</c:v>
                </c:pt>
                <c:pt idx="1">
                  <c:v>172</c:v>
                </c:pt>
                <c:pt idx="2">
                  <c:v>69</c:v>
                </c:pt>
                <c:pt idx="3">
                  <c:v>66</c:v>
                </c:pt>
                <c:pt idx="4">
                  <c:v>123</c:v>
                </c:pt>
                <c:pt idx="5">
                  <c:v>8</c:v>
                </c:pt>
                <c:pt idx="6">
                  <c:v>97</c:v>
                </c:pt>
                <c:pt idx="7">
                  <c:v>16</c:v>
                </c:pt>
                <c:pt idx="8">
                  <c:v>90</c:v>
                </c:pt>
                <c:pt idx="9">
                  <c:v>98</c:v>
                </c:pt>
                <c:pt idx="10">
                  <c:v>10</c:v>
                </c:pt>
                <c:pt idx="11">
                  <c:v>12</c:v>
                </c:pt>
                <c:pt idx="12">
                  <c:v>18</c:v>
                </c:pt>
                <c:pt idx="13">
                  <c:v>80</c:v>
                </c:pt>
              </c:numCache>
            </c:numRef>
          </c:val>
        </c:ser>
        <c:shape val="cylinder"/>
        <c:axId val="90244224"/>
        <c:axId val="90245760"/>
        <c:axId val="0"/>
      </c:bar3DChart>
      <c:catAx>
        <c:axId val="90244224"/>
        <c:scaling>
          <c:orientation val="minMax"/>
        </c:scaling>
        <c:axPos val="b"/>
        <c:tickLblPos val="nextTo"/>
        <c:txPr>
          <a:bodyPr/>
          <a:lstStyle/>
          <a:p>
            <a:pPr>
              <a:defRPr sz="1400" b="1" baseline="0"/>
            </a:pPr>
            <a:endParaRPr lang="en-US"/>
          </a:p>
        </c:txPr>
        <c:crossAx val="90245760"/>
        <c:crosses val="autoZero"/>
        <c:auto val="1"/>
        <c:lblAlgn val="ctr"/>
        <c:lblOffset val="100"/>
      </c:catAx>
      <c:valAx>
        <c:axId val="90245760"/>
        <c:scaling>
          <c:orientation val="minMax"/>
          <c:max val="186"/>
          <c:min val="0"/>
        </c:scaling>
        <c:axPos val="l"/>
        <c:majorGridlines/>
        <c:numFmt formatCode="General" sourceLinked="1"/>
        <c:tickLblPos val="nextTo"/>
        <c:txPr>
          <a:bodyPr/>
          <a:lstStyle/>
          <a:p>
            <a:pPr>
              <a:defRPr sz="2400" b="1" baseline="0"/>
            </a:pPr>
            <a:endParaRPr lang="en-US"/>
          </a:p>
        </c:txPr>
        <c:crossAx val="90244224"/>
        <c:crosses val="autoZero"/>
        <c:crossBetween val="between"/>
        <c:majorUnit val="31"/>
        <c:minorUnit val="8"/>
      </c:valAx>
      <c:spPr>
        <a:noFill/>
        <a:ln w="25400">
          <a:noFill/>
        </a:ln>
      </c:spPr>
    </c:plotArea>
    <c:legend>
      <c:legendPos val="r"/>
      <c:layout>
        <c:manualLayout>
          <c:xMode val="edge"/>
          <c:yMode val="edge"/>
          <c:x val="0.75150751102920643"/>
          <c:y val="0.78772266784408962"/>
          <c:w val="0.18146258384368621"/>
          <c:h val="0.18022855097658247"/>
        </c:manualLayout>
      </c:layout>
      <c:txPr>
        <a:bodyPr/>
        <a:lstStyle/>
        <a:p>
          <a:pPr>
            <a:defRPr sz="1000" baseline="0"/>
          </a:pPr>
          <a:endParaRPr lang="en-US"/>
        </a:p>
      </c:txPr>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bar3DChart>
        <c:barDir val="col"/>
        <c:grouping val="stacked"/>
        <c:ser>
          <c:idx val="0"/>
          <c:order val="0"/>
          <c:tx>
            <c:strRef>
              <c:f>Sheet1!$B$1</c:f>
              <c:strCache>
                <c:ptCount val="1"/>
                <c:pt idx="0">
                  <c:v>Y</c:v>
                </c:pt>
              </c:strCache>
            </c:strRef>
          </c:tx>
          <c:dLbls>
            <c:txPr>
              <a:bodyPr/>
              <a:lstStyle/>
              <a:p>
                <a:pPr>
                  <a:defRPr sz="1400" b="1"/>
                </a:pPr>
                <a:endParaRPr lang="en-US"/>
              </a:p>
            </c:txPr>
            <c:showVal val="1"/>
            <c:showSerName val="1"/>
          </c:dLbls>
          <c:cat>
            <c:strRef>
              <c:f>Sheet1!$A$2:$A$7</c:f>
              <c:strCache>
                <c:ptCount val="6"/>
                <c:pt idx="0">
                  <c:v>MLC Registration form </c:v>
                </c:pt>
                <c:pt idx="1">
                  <c:v>MLC/Accident register</c:v>
                </c:pt>
                <c:pt idx="2">
                  <c:v>Report of medico legal case(received copy by police station)</c:v>
                </c:pt>
                <c:pt idx="3">
                  <c:v>DAMA form </c:v>
                </c:pt>
                <c:pt idx="4">
                  <c:v>Case summary with patient name</c:v>
                </c:pt>
                <c:pt idx="5">
                  <c:v>Death certificate issued by DMC</c:v>
                </c:pt>
              </c:strCache>
            </c:strRef>
          </c:cat>
          <c:val>
            <c:numRef>
              <c:f>Sheet1!$B$2:$B$7</c:f>
              <c:numCache>
                <c:formatCode>General</c:formatCode>
                <c:ptCount val="6"/>
                <c:pt idx="0">
                  <c:v>2</c:v>
                </c:pt>
                <c:pt idx="1">
                  <c:v>11</c:v>
                </c:pt>
                <c:pt idx="2">
                  <c:v>12</c:v>
                </c:pt>
                <c:pt idx="3">
                  <c:v>6</c:v>
                </c:pt>
                <c:pt idx="4">
                  <c:v>29</c:v>
                </c:pt>
                <c:pt idx="5">
                  <c:v>31</c:v>
                </c:pt>
              </c:numCache>
            </c:numRef>
          </c:val>
        </c:ser>
        <c:ser>
          <c:idx val="1"/>
          <c:order val="1"/>
          <c:tx>
            <c:strRef>
              <c:f>Sheet1!$C$1</c:f>
              <c:strCache>
                <c:ptCount val="1"/>
                <c:pt idx="0">
                  <c:v>N</c:v>
                </c:pt>
              </c:strCache>
            </c:strRef>
          </c:tx>
          <c:dLbls>
            <c:txPr>
              <a:bodyPr/>
              <a:lstStyle/>
              <a:p>
                <a:pPr>
                  <a:defRPr sz="1400" b="1"/>
                </a:pPr>
                <a:endParaRPr lang="en-US"/>
              </a:p>
            </c:txPr>
            <c:showVal val="1"/>
            <c:showSerName val="1"/>
          </c:dLbls>
          <c:cat>
            <c:strRef>
              <c:f>Sheet1!$A$2:$A$7</c:f>
              <c:strCache>
                <c:ptCount val="6"/>
                <c:pt idx="0">
                  <c:v>MLC Registration form </c:v>
                </c:pt>
                <c:pt idx="1">
                  <c:v>MLC/Accident register</c:v>
                </c:pt>
                <c:pt idx="2">
                  <c:v>Report of medico legal case(received copy by police station)</c:v>
                </c:pt>
                <c:pt idx="3">
                  <c:v>DAMA form </c:v>
                </c:pt>
                <c:pt idx="4">
                  <c:v>Case summary with patient name</c:v>
                </c:pt>
                <c:pt idx="5">
                  <c:v>Death certificate issued by DMC</c:v>
                </c:pt>
              </c:strCache>
            </c:strRef>
          </c:cat>
          <c:val>
            <c:numRef>
              <c:f>Sheet1!$C$2:$C$7</c:f>
              <c:numCache>
                <c:formatCode>General</c:formatCode>
                <c:ptCount val="6"/>
                <c:pt idx="0">
                  <c:v>12</c:v>
                </c:pt>
                <c:pt idx="1">
                  <c:v>3</c:v>
                </c:pt>
                <c:pt idx="2">
                  <c:v>2</c:v>
                </c:pt>
                <c:pt idx="3">
                  <c:v>8</c:v>
                </c:pt>
                <c:pt idx="4">
                  <c:v>6</c:v>
                </c:pt>
                <c:pt idx="5">
                  <c:v>4</c:v>
                </c:pt>
              </c:numCache>
            </c:numRef>
          </c:val>
        </c:ser>
        <c:ser>
          <c:idx val="2"/>
          <c:order val="2"/>
          <c:tx>
            <c:strRef>
              <c:f>Sheet1!$D$1</c:f>
              <c:strCache>
                <c:ptCount val="1"/>
                <c:pt idx="0">
                  <c:v>Series 3</c:v>
                </c:pt>
              </c:strCache>
            </c:strRef>
          </c:tx>
          <c:cat>
            <c:strRef>
              <c:f>Sheet1!$A$2:$A$7</c:f>
              <c:strCache>
                <c:ptCount val="6"/>
                <c:pt idx="0">
                  <c:v>MLC Registration form </c:v>
                </c:pt>
                <c:pt idx="1">
                  <c:v>MLC/Accident register</c:v>
                </c:pt>
                <c:pt idx="2">
                  <c:v>Report of medico legal case(received copy by police station)</c:v>
                </c:pt>
                <c:pt idx="3">
                  <c:v>DAMA form </c:v>
                </c:pt>
                <c:pt idx="4">
                  <c:v>Case summary with patient name</c:v>
                </c:pt>
                <c:pt idx="5">
                  <c:v>Death certificate issued by DMC</c:v>
                </c:pt>
              </c:strCache>
            </c:strRef>
          </c:cat>
          <c:val>
            <c:numRef>
              <c:f>Sheet1!$D$2:$D$7</c:f>
            </c:numRef>
          </c:val>
        </c:ser>
        <c:shape val="cylinder"/>
        <c:axId val="72003968"/>
        <c:axId val="72006272"/>
        <c:axId val="0"/>
      </c:bar3DChart>
      <c:catAx>
        <c:axId val="72003968"/>
        <c:scaling>
          <c:orientation val="minMax"/>
        </c:scaling>
        <c:axPos val="b"/>
        <c:tickLblPos val="nextTo"/>
        <c:txPr>
          <a:bodyPr/>
          <a:lstStyle/>
          <a:p>
            <a:pPr>
              <a:defRPr sz="1100" b="1" baseline="0"/>
            </a:pPr>
            <a:endParaRPr lang="en-US"/>
          </a:p>
        </c:txPr>
        <c:crossAx val="72006272"/>
        <c:crosses val="autoZero"/>
        <c:auto val="1"/>
        <c:lblAlgn val="ctr"/>
        <c:lblOffset val="100"/>
      </c:catAx>
      <c:valAx>
        <c:axId val="72006272"/>
        <c:scaling>
          <c:orientation val="minMax"/>
        </c:scaling>
        <c:axPos val="l"/>
        <c:majorGridlines/>
        <c:numFmt formatCode="General" sourceLinked="1"/>
        <c:tickLblPos val="nextTo"/>
        <c:crossAx val="72003968"/>
        <c:crosses val="autoZero"/>
        <c:crossBetween val="between"/>
      </c:valAx>
    </c:plotArea>
    <c:legend>
      <c:legendPos val="r"/>
      <c:layout>
        <c:manualLayout>
          <c:xMode val="edge"/>
          <c:yMode val="edge"/>
          <c:x val="0.85123845630408512"/>
          <c:y val="0.77287198326632944"/>
          <c:w val="0.13332944493049642"/>
          <c:h val="0.15576397774352121"/>
        </c:manualLayout>
      </c:layout>
    </c:legend>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4376998329754298E-2"/>
          <c:y val="4.4861391929188199E-2"/>
          <c:w val="0.92575041756144194"/>
          <c:h val="0.5521091940713293"/>
        </c:manualLayout>
      </c:layout>
      <c:bar3DChart>
        <c:barDir val="col"/>
        <c:grouping val="stacked"/>
        <c:ser>
          <c:idx val="0"/>
          <c:order val="0"/>
          <c:tx>
            <c:strRef>
              <c:f>Sheet1!$B$1</c:f>
              <c:strCache>
                <c:ptCount val="1"/>
                <c:pt idx="0">
                  <c:v>Y</c:v>
                </c:pt>
              </c:strCache>
            </c:strRef>
          </c:tx>
          <c:dLbls>
            <c:txPr>
              <a:bodyPr/>
              <a:lstStyle/>
              <a:p>
                <a:pPr>
                  <a:defRPr sz="2000" b="1"/>
                </a:pPr>
                <a:endParaRPr lang="en-US"/>
              </a:p>
            </c:txPr>
            <c:showVal val="1"/>
          </c:dLbls>
          <c:cat>
            <c:strRef>
              <c:f>Sheet1!$A$2:$A$9</c:f>
              <c:strCache>
                <c:ptCount val="8"/>
                <c:pt idx="0">
                  <c:v>MLC Registration form </c:v>
                </c:pt>
                <c:pt idx="1">
                  <c:v>MLC/Accident register</c:v>
                </c:pt>
                <c:pt idx="2">
                  <c:v>Personal details with date &amp;time</c:v>
                </c:pt>
                <c:pt idx="3">
                  <c:v>Metrification marks, brought in by, police information .PC NO.</c:v>
                </c:pt>
                <c:pt idx="4">
                  <c:v>History &amp; alleged cause of injury, name of injury &amp;description</c:v>
                </c:pt>
                <c:pt idx="5">
                  <c:v>Investigation result</c:v>
                </c:pt>
                <c:pt idx="6">
                  <c:v>Sign of medical  no.officer with name &amp; registration no.</c:v>
                </c:pt>
                <c:pt idx="7">
                  <c:v>Report of medico legal case(received copy by police station)</c:v>
                </c:pt>
              </c:strCache>
            </c:strRef>
          </c:cat>
          <c:val>
            <c:numRef>
              <c:f>Sheet1!$B$2:$B$9</c:f>
              <c:numCache>
                <c:formatCode>General</c:formatCode>
                <c:ptCount val="8"/>
                <c:pt idx="0">
                  <c:v>2</c:v>
                </c:pt>
                <c:pt idx="1">
                  <c:v>11</c:v>
                </c:pt>
                <c:pt idx="2">
                  <c:v>13</c:v>
                </c:pt>
                <c:pt idx="3">
                  <c:v>12</c:v>
                </c:pt>
                <c:pt idx="4">
                  <c:v>14</c:v>
                </c:pt>
                <c:pt idx="5">
                  <c:v>11</c:v>
                </c:pt>
                <c:pt idx="6">
                  <c:v>13</c:v>
                </c:pt>
                <c:pt idx="7">
                  <c:v>12</c:v>
                </c:pt>
              </c:numCache>
            </c:numRef>
          </c:val>
        </c:ser>
        <c:ser>
          <c:idx val="1"/>
          <c:order val="1"/>
          <c:tx>
            <c:strRef>
              <c:f>Sheet1!$C$1</c:f>
              <c:strCache>
                <c:ptCount val="1"/>
                <c:pt idx="0">
                  <c:v>N</c:v>
                </c:pt>
              </c:strCache>
            </c:strRef>
          </c:tx>
          <c:dLbls>
            <c:txPr>
              <a:bodyPr/>
              <a:lstStyle/>
              <a:p>
                <a:pPr>
                  <a:defRPr sz="1800" b="1" baseline="0"/>
                </a:pPr>
                <a:endParaRPr lang="en-US"/>
              </a:p>
            </c:txPr>
            <c:showVal val="1"/>
          </c:dLbls>
          <c:cat>
            <c:strRef>
              <c:f>Sheet1!$A$2:$A$9</c:f>
              <c:strCache>
                <c:ptCount val="8"/>
                <c:pt idx="0">
                  <c:v>MLC Registration form </c:v>
                </c:pt>
                <c:pt idx="1">
                  <c:v>MLC/Accident register</c:v>
                </c:pt>
                <c:pt idx="2">
                  <c:v>Personal details with date &amp;time</c:v>
                </c:pt>
                <c:pt idx="3">
                  <c:v>Metrification marks, brought in by, police information .PC NO.</c:v>
                </c:pt>
                <c:pt idx="4">
                  <c:v>History &amp; alleged cause of injury, name of injury &amp;description</c:v>
                </c:pt>
                <c:pt idx="5">
                  <c:v>Investigation result</c:v>
                </c:pt>
                <c:pt idx="6">
                  <c:v>Sign of medical  no.officer with name &amp; registration no.</c:v>
                </c:pt>
                <c:pt idx="7">
                  <c:v>Report of medico legal case(received copy by police station)</c:v>
                </c:pt>
              </c:strCache>
            </c:strRef>
          </c:cat>
          <c:val>
            <c:numRef>
              <c:f>Sheet1!$C$2:$C$9</c:f>
              <c:numCache>
                <c:formatCode>General</c:formatCode>
                <c:ptCount val="8"/>
                <c:pt idx="0">
                  <c:v>12</c:v>
                </c:pt>
                <c:pt idx="1">
                  <c:v>3</c:v>
                </c:pt>
                <c:pt idx="2">
                  <c:v>1</c:v>
                </c:pt>
                <c:pt idx="3">
                  <c:v>2</c:v>
                </c:pt>
                <c:pt idx="4">
                  <c:v>0</c:v>
                </c:pt>
                <c:pt idx="5">
                  <c:v>2</c:v>
                </c:pt>
                <c:pt idx="6">
                  <c:v>1</c:v>
                </c:pt>
                <c:pt idx="7">
                  <c:v>2</c:v>
                </c:pt>
              </c:numCache>
            </c:numRef>
          </c:val>
        </c:ser>
        <c:shape val="cylinder"/>
        <c:axId val="90310912"/>
        <c:axId val="90320896"/>
        <c:axId val="0"/>
      </c:bar3DChart>
      <c:catAx>
        <c:axId val="90310912"/>
        <c:scaling>
          <c:orientation val="minMax"/>
        </c:scaling>
        <c:axPos val="b"/>
        <c:tickLblPos val="nextTo"/>
        <c:txPr>
          <a:bodyPr/>
          <a:lstStyle/>
          <a:p>
            <a:pPr>
              <a:defRPr sz="1100" b="1" baseline="0"/>
            </a:pPr>
            <a:endParaRPr lang="en-US"/>
          </a:p>
        </c:txPr>
        <c:crossAx val="90320896"/>
        <c:crosses val="autoZero"/>
        <c:auto val="1"/>
        <c:lblAlgn val="ctr"/>
        <c:lblOffset val="100"/>
      </c:catAx>
      <c:valAx>
        <c:axId val="90320896"/>
        <c:scaling>
          <c:orientation val="minMax"/>
        </c:scaling>
        <c:axPos val="l"/>
        <c:majorGridlines/>
        <c:numFmt formatCode="General" sourceLinked="1"/>
        <c:tickLblPos val="nextTo"/>
        <c:txPr>
          <a:bodyPr/>
          <a:lstStyle/>
          <a:p>
            <a:pPr>
              <a:defRPr sz="1800" baseline="0"/>
            </a:pPr>
            <a:endParaRPr lang="en-US"/>
          </a:p>
        </c:txPr>
        <c:crossAx val="90310912"/>
        <c:crosses val="autoZero"/>
        <c:crossBetween val="between"/>
        <c:majorUnit val="7"/>
      </c:valAx>
    </c:plotArea>
    <c:legend>
      <c:legendPos val="r"/>
      <c:layout>
        <c:manualLayout>
          <c:xMode val="edge"/>
          <c:yMode val="edge"/>
          <c:x val="0.8067622484689414"/>
          <c:y val="0.78952341483630339"/>
          <c:w val="0.17132423559595344"/>
          <c:h val="9.7355064072873351E-2"/>
        </c:manualLayout>
      </c:layout>
    </c:legend>
    <c:plotVisOnly val="1"/>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7.2193499928265653E-2"/>
          <c:y val="6.2926646364326433E-2"/>
          <c:w val="0.81119882522723241"/>
          <c:h val="0.55554811746092714"/>
        </c:manualLayout>
      </c:layout>
      <c:bar3DChart>
        <c:barDir val="col"/>
        <c:grouping val="stacked"/>
        <c:ser>
          <c:idx val="0"/>
          <c:order val="0"/>
          <c:tx>
            <c:strRef>
              <c:f>Sheet1!$B$1</c:f>
              <c:strCache>
                <c:ptCount val="1"/>
                <c:pt idx="0">
                  <c:v>Y</c:v>
                </c:pt>
              </c:strCache>
            </c:strRef>
          </c:tx>
          <c:dLbls>
            <c:txPr>
              <a:bodyPr/>
              <a:lstStyle/>
              <a:p>
                <a:pPr>
                  <a:defRPr sz="1600" b="1"/>
                </a:pPr>
                <a:endParaRPr lang="en-US"/>
              </a:p>
            </c:txPr>
            <c:showVal val="1"/>
            <c:showSerName val="1"/>
          </c:dLbls>
          <c:cat>
            <c:strRef>
              <c:f>Sheet1!$A$2:$A$7</c:f>
              <c:strCache>
                <c:ptCount val="6"/>
                <c:pt idx="0">
                  <c:v>DAMA form with stamp</c:v>
                </c:pt>
                <c:pt idx="1">
                  <c:v>Name of patient with sign </c:v>
                </c:pt>
                <c:pt idx="2">
                  <c:v>Name of relative with sign </c:v>
                </c:pt>
                <c:pt idx="3">
                  <c:v>Name of witness with sign &amp;employ code</c:v>
                </c:pt>
                <c:pt idx="4">
                  <c:v>Relation with patient</c:v>
                </c:pt>
                <c:pt idx="5">
                  <c:v>Discharge summary condition on discharge</c:v>
                </c:pt>
              </c:strCache>
            </c:strRef>
          </c:cat>
          <c:val>
            <c:numRef>
              <c:f>Sheet1!$B$2:$B$7</c:f>
              <c:numCache>
                <c:formatCode>General</c:formatCode>
                <c:ptCount val="6"/>
                <c:pt idx="0">
                  <c:v>6</c:v>
                </c:pt>
                <c:pt idx="1">
                  <c:v>4</c:v>
                </c:pt>
                <c:pt idx="2">
                  <c:v>2</c:v>
                </c:pt>
                <c:pt idx="3">
                  <c:v>4</c:v>
                </c:pt>
                <c:pt idx="4">
                  <c:v>2</c:v>
                </c:pt>
                <c:pt idx="5">
                  <c:v>11</c:v>
                </c:pt>
              </c:numCache>
            </c:numRef>
          </c:val>
        </c:ser>
        <c:ser>
          <c:idx val="1"/>
          <c:order val="1"/>
          <c:tx>
            <c:strRef>
              <c:f>Sheet1!$C$1</c:f>
              <c:strCache>
                <c:ptCount val="1"/>
                <c:pt idx="0">
                  <c:v>N</c:v>
                </c:pt>
              </c:strCache>
            </c:strRef>
          </c:tx>
          <c:dLbls>
            <c:txPr>
              <a:bodyPr/>
              <a:lstStyle/>
              <a:p>
                <a:pPr>
                  <a:defRPr sz="1400" b="1"/>
                </a:pPr>
                <a:endParaRPr lang="en-US"/>
              </a:p>
            </c:txPr>
            <c:showVal val="1"/>
            <c:showSerName val="1"/>
          </c:dLbls>
          <c:cat>
            <c:strRef>
              <c:f>Sheet1!$A$2:$A$7</c:f>
              <c:strCache>
                <c:ptCount val="6"/>
                <c:pt idx="0">
                  <c:v>DAMA form with stamp</c:v>
                </c:pt>
                <c:pt idx="1">
                  <c:v>Name of patient with sign </c:v>
                </c:pt>
                <c:pt idx="2">
                  <c:v>Name of relative with sign </c:v>
                </c:pt>
                <c:pt idx="3">
                  <c:v>Name of witness with sign &amp;employ code</c:v>
                </c:pt>
                <c:pt idx="4">
                  <c:v>Relation with patient</c:v>
                </c:pt>
                <c:pt idx="5">
                  <c:v>Discharge summary condition on discharge</c:v>
                </c:pt>
              </c:strCache>
            </c:strRef>
          </c:cat>
          <c:val>
            <c:numRef>
              <c:f>Sheet1!$C$2:$C$7</c:f>
              <c:numCache>
                <c:formatCode>General</c:formatCode>
                <c:ptCount val="6"/>
                <c:pt idx="0">
                  <c:v>8</c:v>
                </c:pt>
                <c:pt idx="1">
                  <c:v>10</c:v>
                </c:pt>
                <c:pt idx="2">
                  <c:v>12</c:v>
                </c:pt>
                <c:pt idx="3">
                  <c:v>10</c:v>
                </c:pt>
                <c:pt idx="4">
                  <c:v>12</c:v>
                </c:pt>
                <c:pt idx="5">
                  <c:v>3</c:v>
                </c:pt>
              </c:numCache>
            </c:numRef>
          </c:val>
        </c:ser>
        <c:ser>
          <c:idx val="2"/>
          <c:order val="2"/>
          <c:tx>
            <c:strRef>
              <c:f>Sheet1!$D$1</c:f>
              <c:strCache>
                <c:ptCount val="1"/>
                <c:pt idx="0">
                  <c:v>Series 3</c:v>
                </c:pt>
              </c:strCache>
            </c:strRef>
          </c:tx>
          <c:cat>
            <c:strRef>
              <c:f>Sheet1!$A$2:$A$7</c:f>
              <c:strCache>
                <c:ptCount val="6"/>
                <c:pt idx="0">
                  <c:v>DAMA form with stamp</c:v>
                </c:pt>
                <c:pt idx="1">
                  <c:v>Name of patient with sign </c:v>
                </c:pt>
                <c:pt idx="2">
                  <c:v>Name of relative with sign </c:v>
                </c:pt>
                <c:pt idx="3">
                  <c:v>Name of witness with sign &amp;employ code</c:v>
                </c:pt>
                <c:pt idx="4">
                  <c:v>Relation with patient</c:v>
                </c:pt>
                <c:pt idx="5">
                  <c:v>Discharge summary condition on discharge</c:v>
                </c:pt>
              </c:strCache>
            </c:strRef>
          </c:cat>
          <c:val>
            <c:numRef>
              <c:f>Sheet1!$D$2:$D$7</c:f>
            </c:numRef>
          </c:val>
        </c:ser>
        <c:shape val="cylinder"/>
        <c:axId val="110226048"/>
        <c:axId val="110564480"/>
        <c:axId val="0"/>
      </c:bar3DChart>
      <c:catAx>
        <c:axId val="110226048"/>
        <c:scaling>
          <c:orientation val="minMax"/>
        </c:scaling>
        <c:axPos val="b"/>
        <c:tickLblPos val="nextTo"/>
        <c:txPr>
          <a:bodyPr/>
          <a:lstStyle/>
          <a:p>
            <a:pPr>
              <a:defRPr sz="1400" baseline="0"/>
            </a:pPr>
            <a:endParaRPr lang="en-US"/>
          </a:p>
        </c:txPr>
        <c:crossAx val="110564480"/>
        <c:crosses val="autoZero"/>
        <c:auto val="1"/>
        <c:lblAlgn val="ctr"/>
        <c:lblOffset val="100"/>
      </c:catAx>
      <c:valAx>
        <c:axId val="110564480"/>
        <c:scaling>
          <c:orientation val="minMax"/>
          <c:max val="14"/>
        </c:scaling>
        <c:axPos val="l"/>
        <c:majorGridlines/>
        <c:numFmt formatCode="General" sourceLinked="1"/>
        <c:tickLblPos val="nextTo"/>
        <c:txPr>
          <a:bodyPr/>
          <a:lstStyle/>
          <a:p>
            <a:pPr>
              <a:defRPr sz="1400" baseline="0"/>
            </a:pPr>
            <a:endParaRPr lang="en-US"/>
          </a:p>
        </c:txPr>
        <c:crossAx val="110226048"/>
        <c:crosses val="autoZero"/>
        <c:crossBetween val="between"/>
        <c:majorUnit val="7"/>
      </c:valAx>
    </c:plotArea>
    <c:legend>
      <c:legendPos val="r"/>
      <c:layout/>
    </c:legend>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20069169810365337"/>
          <c:y val="5.9710477366799998E-2"/>
          <c:w val="0.7705891586702811"/>
          <c:h val="0.49738900284523407"/>
        </c:manualLayout>
      </c:layout>
      <c:bar3DChart>
        <c:barDir val="col"/>
        <c:grouping val="stacked"/>
        <c:ser>
          <c:idx val="0"/>
          <c:order val="0"/>
          <c:tx>
            <c:strRef>
              <c:f>Sheet1!$B$1</c:f>
              <c:strCache>
                <c:ptCount val="1"/>
                <c:pt idx="0">
                  <c:v>Y</c:v>
                </c:pt>
              </c:strCache>
            </c:strRef>
          </c:tx>
          <c:dLbls>
            <c:txPr>
              <a:bodyPr/>
              <a:lstStyle/>
              <a:p>
                <a:pPr>
                  <a:defRPr sz="1100" b="1"/>
                </a:pPr>
                <a:endParaRPr lang="en-US"/>
              </a:p>
            </c:txPr>
            <c:showVal val="1"/>
          </c:dLbls>
          <c:cat>
            <c:strRef>
              <c:f>Sheet1!$A$2:$A$12</c:f>
              <c:strCache>
                <c:ptCount val="11"/>
                <c:pt idx="0">
                  <c:v>Case summary with patient name</c:v>
                </c:pt>
                <c:pt idx="1">
                  <c:v>Cause of death</c:v>
                </c:pt>
                <c:pt idx="2">
                  <c:v>Sign of critical care consultant 3</c:v>
                </c:pt>
                <c:pt idx="3">
                  <c:v>Death certificate issued by DMC</c:v>
                </c:pt>
                <c:pt idx="4">
                  <c:v>Name of hospital, ward no. </c:v>
                </c:pt>
                <c:pt idx="5">
                  <c:v>Date &amp; time of death same as case summary</c:v>
                </c:pt>
                <c:pt idx="6">
                  <c:v>Name of deceased with ,sex ,age cause of death</c:v>
                </c:pt>
                <c:pt idx="7">
                  <c:v>Manner of death</c:v>
                </c:pt>
                <c:pt idx="8">
                  <c:v>Name &amp;sign of medical attendant</c:v>
                </c:pt>
                <c:pt idx="9">
                  <c:v>Rubber stamp, reg. no. &amp; date of verification</c:v>
                </c:pt>
                <c:pt idx="10">
                  <c:v>Acknowledgement from pt. relative for receiving original death certificate</c:v>
                </c:pt>
              </c:strCache>
            </c:strRef>
          </c:cat>
          <c:val>
            <c:numRef>
              <c:f>Sheet1!$B$2:$B$12</c:f>
              <c:numCache>
                <c:formatCode>General</c:formatCode>
                <c:ptCount val="11"/>
                <c:pt idx="0">
                  <c:v>28</c:v>
                </c:pt>
                <c:pt idx="1">
                  <c:v>27</c:v>
                </c:pt>
                <c:pt idx="2">
                  <c:v>32</c:v>
                </c:pt>
                <c:pt idx="3">
                  <c:v>31</c:v>
                </c:pt>
                <c:pt idx="4">
                  <c:v>35</c:v>
                </c:pt>
                <c:pt idx="5">
                  <c:v>24</c:v>
                </c:pt>
                <c:pt idx="6">
                  <c:v>31</c:v>
                </c:pt>
                <c:pt idx="7">
                  <c:v>31</c:v>
                </c:pt>
                <c:pt idx="8">
                  <c:v>31</c:v>
                </c:pt>
                <c:pt idx="9">
                  <c:v>31</c:v>
                </c:pt>
                <c:pt idx="10">
                  <c:v>31</c:v>
                </c:pt>
              </c:numCache>
            </c:numRef>
          </c:val>
        </c:ser>
        <c:ser>
          <c:idx val="1"/>
          <c:order val="1"/>
          <c:tx>
            <c:strRef>
              <c:f>Sheet1!$C$1</c:f>
              <c:strCache>
                <c:ptCount val="1"/>
                <c:pt idx="0">
                  <c:v>N</c:v>
                </c:pt>
              </c:strCache>
            </c:strRef>
          </c:tx>
          <c:dLbls>
            <c:txPr>
              <a:bodyPr/>
              <a:lstStyle/>
              <a:p>
                <a:pPr>
                  <a:defRPr sz="1400" b="1"/>
                </a:pPr>
                <a:endParaRPr lang="en-US"/>
              </a:p>
            </c:txPr>
            <c:showVal val="1"/>
          </c:dLbls>
          <c:cat>
            <c:strRef>
              <c:f>Sheet1!$A$2:$A$12</c:f>
              <c:strCache>
                <c:ptCount val="11"/>
                <c:pt idx="0">
                  <c:v>Case summary with patient name</c:v>
                </c:pt>
                <c:pt idx="1">
                  <c:v>Cause of death</c:v>
                </c:pt>
                <c:pt idx="2">
                  <c:v>Sign of critical care consultant 3</c:v>
                </c:pt>
                <c:pt idx="3">
                  <c:v>Death certificate issued by DMC</c:v>
                </c:pt>
                <c:pt idx="4">
                  <c:v>Name of hospital, ward no. </c:v>
                </c:pt>
                <c:pt idx="5">
                  <c:v>Date &amp; time of death same as case summary</c:v>
                </c:pt>
                <c:pt idx="6">
                  <c:v>Name of deceased with ,sex ,age cause of death</c:v>
                </c:pt>
                <c:pt idx="7">
                  <c:v>Manner of death</c:v>
                </c:pt>
                <c:pt idx="8">
                  <c:v>Name &amp;sign of medical attendant</c:v>
                </c:pt>
                <c:pt idx="9">
                  <c:v>Rubber stamp, reg. no. &amp; date of verification</c:v>
                </c:pt>
                <c:pt idx="10">
                  <c:v>Acknowledgement from pt. relative for receiving original death certificate</c:v>
                </c:pt>
              </c:strCache>
            </c:strRef>
          </c:cat>
          <c:val>
            <c:numRef>
              <c:f>Sheet1!$C$2:$C$12</c:f>
              <c:numCache>
                <c:formatCode>General</c:formatCode>
                <c:ptCount val="11"/>
                <c:pt idx="0">
                  <c:v>7</c:v>
                </c:pt>
                <c:pt idx="1">
                  <c:v>8</c:v>
                </c:pt>
                <c:pt idx="2">
                  <c:v>3</c:v>
                </c:pt>
                <c:pt idx="3">
                  <c:v>4</c:v>
                </c:pt>
                <c:pt idx="4">
                  <c:v>0</c:v>
                </c:pt>
                <c:pt idx="5">
                  <c:v>11</c:v>
                </c:pt>
                <c:pt idx="6">
                  <c:v>0</c:v>
                </c:pt>
                <c:pt idx="7">
                  <c:v>0</c:v>
                </c:pt>
                <c:pt idx="8">
                  <c:v>0</c:v>
                </c:pt>
                <c:pt idx="9">
                  <c:v>2</c:v>
                </c:pt>
                <c:pt idx="10">
                  <c:v>0</c:v>
                </c:pt>
              </c:numCache>
            </c:numRef>
          </c:val>
        </c:ser>
        <c:shape val="cylinder"/>
        <c:axId val="90436352"/>
        <c:axId val="90437888"/>
        <c:axId val="0"/>
      </c:bar3DChart>
      <c:catAx>
        <c:axId val="90436352"/>
        <c:scaling>
          <c:orientation val="minMax"/>
        </c:scaling>
        <c:axPos val="b"/>
        <c:tickLblPos val="nextTo"/>
        <c:txPr>
          <a:bodyPr/>
          <a:lstStyle/>
          <a:p>
            <a:pPr>
              <a:defRPr sz="1050" baseline="0"/>
            </a:pPr>
            <a:endParaRPr lang="en-US"/>
          </a:p>
        </c:txPr>
        <c:crossAx val="90437888"/>
        <c:crosses val="autoZero"/>
        <c:auto val="1"/>
        <c:lblAlgn val="ctr"/>
        <c:lblOffset val="100"/>
      </c:catAx>
      <c:valAx>
        <c:axId val="90437888"/>
        <c:scaling>
          <c:orientation val="minMax"/>
          <c:max val="35"/>
          <c:min val="0"/>
        </c:scaling>
        <c:axPos val="l"/>
        <c:majorGridlines/>
        <c:numFmt formatCode="General" sourceLinked="1"/>
        <c:tickLblPos val="nextTo"/>
        <c:crossAx val="90436352"/>
        <c:crosses val="autoZero"/>
        <c:crossBetween val="between"/>
        <c:majorUnit val="5"/>
      </c:valAx>
    </c:plotArea>
    <c:legend>
      <c:legendPos val="r"/>
      <c:layout>
        <c:manualLayout>
          <c:xMode val="edge"/>
          <c:yMode val="edge"/>
          <c:x val="0.82346067852629534"/>
          <c:y val="0.77567801592721863"/>
          <c:w val="0.16728006221444539"/>
          <c:h val="0.18382430435246744"/>
        </c:manualLayout>
      </c:layout>
    </c:legend>
    <c:plotVisOnly val="1"/>
  </c:chart>
  <c:txPr>
    <a:bodyPr/>
    <a:lstStyle/>
    <a:p>
      <a:pPr>
        <a:defRPr sz="1800"/>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8.7308374647613513E-2"/>
          <c:y val="3.6443293946503807E-2"/>
          <c:w val="0.83800415573053366"/>
          <c:h val="0.75799625405687965"/>
        </c:manualLayout>
      </c:layout>
      <c:bar3DChart>
        <c:barDir val="col"/>
        <c:grouping val="stacked"/>
        <c:ser>
          <c:idx val="0"/>
          <c:order val="0"/>
          <c:tx>
            <c:strRef>
              <c:f>'Sheet1'!$B$1</c:f>
              <c:strCache>
                <c:ptCount val="1"/>
                <c:pt idx="0">
                  <c:v>Y</c:v>
                </c:pt>
              </c:strCache>
            </c:strRef>
          </c:tx>
          <c:dLbls>
            <c:txPr>
              <a:bodyPr/>
              <a:lstStyle/>
              <a:p>
                <a:pPr>
                  <a:defRPr sz="1200" b="1"/>
                </a:pPr>
                <a:endParaRPr lang="en-US"/>
              </a:p>
            </c:txPr>
            <c:showVal val="1"/>
          </c:dLbls>
          <c:cat>
            <c:strRef>
              <c:f>'Sheet1'!$A$2:$A$6</c:f>
              <c:strCache>
                <c:ptCount val="5"/>
                <c:pt idx="0">
                  <c:v>MISFILED RECORDS</c:v>
                </c:pt>
                <c:pt idx="1">
                  <c:v>FOLDER WITH PAGES PROJECTING OUT</c:v>
                </c:pt>
                <c:pt idx="2">
                  <c:v>ILLEGIBLE NAME &amp; NUMBER ON FOLDER</c:v>
                </c:pt>
                <c:pt idx="3">
                  <c:v>FILES WITH  NO FOLDER</c:v>
                </c:pt>
                <c:pt idx="4">
                  <c:v>FILE WITH  NO LABELINGL </c:v>
                </c:pt>
              </c:strCache>
            </c:strRef>
          </c:cat>
          <c:val>
            <c:numRef>
              <c:f>'Sheet1'!$B$2:$B$6</c:f>
              <c:numCache>
                <c:formatCode>General</c:formatCode>
                <c:ptCount val="5"/>
                <c:pt idx="0">
                  <c:v>41</c:v>
                </c:pt>
                <c:pt idx="1">
                  <c:v>55</c:v>
                </c:pt>
                <c:pt idx="2">
                  <c:v>43</c:v>
                </c:pt>
                <c:pt idx="3">
                  <c:v>67</c:v>
                </c:pt>
                <c:pt idx="4">
                  <c:v>155</c:v>
                </c:pt>
              </c:numCache>
            </c:numRef>
          </c:val>
        </c:ser>
        <c:ser>
          <c:idx val="1"/>
          <c:order val="1"/>
          <c:tx>
            <c:strRef>
              <c:f>'Sheet1'!$C$1</c:f>
              <c:strCache>
                <c:ptCount val="1"/>
                <c:pt idx="0">
                  <c:v>N</c:v>
                </c:pt>
              </c:strCache>
            </c:strRef>
          </c:tx>
          <c:dLbls>
            <c:txPr>
              <a:bodyPr/>
              <a:lstStyle/>
              <a:p>
                <a:pPr>
                  <a:defRPr sz="1400" b="1"/>
                </a:pPr>
                <a:endParaRPr lang="en-US"/>
              </a:p>
            </c:txPr>
            <c:showVal val="1"/>
          </c:dLbls>
          <c:cat>
            <c:strRef>
              <c:f>'Sheet1'!$A$2:$A$6</c:f>
              <c:strCache>
                <c:ptCount val="5"/>
                <c:pt idx="0">
                  <c:v>MISFILED RECORDS</c:v>
                </c:pt>
                <c:pt idx="1">
                  <c:v>FOLDER WITH PAGES PROJECTING OUT</c:v>
                </c:pt>
                <c:pt idx="2">
                  <c:v>ILLEGIBLE NAME &amp; NUMBER ON FOLDER</c:v>
                </c:pt>
                <c:pt idx="3">
                  <c:v>FILES WITH  NO FOLDER</c:v>
                </c:pt>
                <c:pt idx="4">
                  <c:v>FILE WITH  NO LABELINGL </c:v>
                </c:pt>
              </c:strCache>
            </c:strRef>
          </c:cat>
          <c:val>
            <c:numRef>
              <c:f>'Sheet1'!$C$2:$C$6</c:f>
              <c:numCache>
                <c:formatCode>General</c:formatCode>
                <c:ptCount val="5"/>
                <c:pt idx="0">
                  <c:v>145</c:v>
                </c:pt>
                <c:pt idx="1">
                  <c:v>131</c:v>
                </c:pt>
                <c:pt idx="2">
                  <c:v>143</c:v>
                </c:pt>
                <c:pt idx="3">
                  <c:v>119</c:v>
                </c:pt>
                <c:pt idx="4">
                  <c:v>31</c:v>
                </c:pt>
              </c:numCache>
            </c:numRef>
          </c:val>
        </c:ser>
        <c:shape val="cylinder"/>
        <c:axId val="90222592"/>
        <c:axId val="90224128"/>
        <c:axId val="0"/>
      </c:bar3DChart>
      <c:catAx>
        <c:axId val="90222592"/>
        <c:scaling>
          <c:orientation val="minMax"/>
        </c:scaling>
        <c:axPos val="b"/>
        <c:tickLblPos val="nextTo"/>
        <c:txPr>
          <a:bodyPr/>
          <a:lstStyle/>
          <a:p>
            <a:pPr>
              <a:defRPr sz="1200" b="0" baseline="0"/>
            </a:pPr>
            <a:endParaRPr lang="en-US"/>
          </a:p>
        </c:txPr>
        <c:crossAx val="90224128"/>
        <c:crosses val="autoZero"/>
        <c:auto val="1"/>
        <c:lblAlgn val="ctr"/>
        <c:lblOffset val="100"/>
      </c:catAx>
      <c:valAx>
        <c:axId val="90224128"/>
        <c:scaling>
          <c:orientation val="minMax"/>
          <c:max val="186"/>
          <c:min val="0"/>
        </c:scaling>
        <c:axPos val="l"/>
        <c:majorGridlines/>
        <c:numFmt formatCode="General" sourceLinked="1"/>
        <c:tickLblPos val="nextTo"/>
        <c:txPr>
          <a:bodyPr/>
          <a:lstStyle/>
          <a:p>
            <a:pPr>
              <a:defRPr sz="1050" baseline="0"/>
            </a:pPr>
            <a:endParaRPr lang="en-US"/>
          </a:p>
        </c:txPr>
        <c:crossAx val="90222592"/>
        <c:crosses val="autoZero"/>
        <c:crossBetween val="between"/>
        <c:majorUnit val="6"/>
      </c:valAx>
    </c:plotArea>
    <c:legend>
      <c:legendPos val="r"/>
      <c:layout>
        <c:manualLayout>
          <c:xMode val="edge"/>
          <c:yMode val="edge"/>
          <c:x val="0.82319225721784783"/>
          <c:y val="0.87663294972743733"/>
          <c:w val="0.16394599980558"/>
          <c:h val="8.4619624470018154E-2"/>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5.4607828858247741E-2"/>
          <c:y val="4.9960875984251973E-2"/>
          <c:w val="0.93354927511591634"/>
          <c:h val="0.57180289560579878"/>
        </c:manualLayout>
      </c:layout>
      <c:bar3DChart>
        <c:barDir val="col"/>
        <c:grouping val="stacked"/>
        <c:ser>
          <c:idx val="0"/>
          <c:order val="0"/>
          <c:tx>
            <c:strRef>
              <c:f>Sheet1!$B$1</c:f>
              <c:strCache>
                <c:ptCount val="1"/>
                <c:pt idx="0">
                  <c:v>Y</c:v>
                </c:pt>
              </c:strCache>
            </c:strRef>
          </c:tx>
          <c:dLbls>
            <c:txPr>
              <a:bodyPr/>
              <a:lstStyle/>
              <a:p>
                <a:pPr>
                  <a:defRPr sz="2000" b="1" baseline="0"/>
                </a:pPr>
                <a:endParaRPr lang="en-US"/>
              </a:p>
            </c:txPr>
            <c:showVal val="1"/>
          </c:dLbls>
          <c:cat>
            <c:strRef>
              <c:f>Sheet1!$A$2:$A$10</c:f>
              <c:strCache>
                <c:ptCount val="9"/>
                <c:pt idx="0">
                  <c:v>Patient details with name of consultant </c:v>
                </c:pt>
                <c:pt idx="1">
                  <c:v>Date of admission &amp; discharge</c:v>
                </c:pt>
                <c:pt idx="2">
                  <c:v>Diagnosis, chief complain</c:v>
                </c:pt>
                <c:pt idx="3">
                  <c:v>Past history, allergy Physical examination</c:v>
                </c:pt>
                <c:pt idx="4">
                  <c:v>Medication and treatment given</c:v>
                </c:pt>
                <c:pt idx="5">
                  <c:v>Condition at discharge</c:v>
                </c:pt>
                <c:pt idx="6">
                  <c:v>Date &amp;time of next follow-up</c:v>
                </c:pt>
                <c:pt idx="7">
                  <c:v>Discharge medication</c:v>
                </c:pt>
                <c:pt idx="8">
                  <c:v>Sign and employ code of doctor</c:v>
                </c:pt>
              </c:strCache>
            </c:strRef>
          </c:cat>
          <c:val>
            <c:numRef>
              <c:f>Sheet1!$B$2:$B$10</c:f>
              <c:numCache>
                <c:formatCode>General</c:formatCode>
                <c:ptCount val="9"/>
                <c:pt idx="0">
                  <c:v>107</c:v>
                </c:pt>
                <c:pt idx="1">
                  <c:v>61</c:v>
                </c:pt>
                <c:pt idx="2">
                  <c:v>94</c:v>
                </c:pt>
                <c:pt idx="3">
                  <c:v>91</c:v>
                </c:pt>
                <c:pt idx="4">
                  <c:v>92</c:v>
                </c:pt>
                <c:pt idx="5">
                  <c:v>95</c:v>
                </c:pt>
                <c:pt idx="6">
                  <c:v>107</c:v>
                </c:pt>
                <c:pt idx="7">
                  <c:v>92</c:v>
                </c:pt>
                <c:pt idx="8">
                  <c:v>44</c:v>
                </c:pt>
              </c:numCache>
            </c:numRef>
          </c:val>
        </c:ser>
        <c:ser>
          <c:idx val="1"/>
          <c:order val="1"/>
          <c:tx>
            <c:strRef>
              <c:f>Sheet1!$C$1</c:f>
              <c:strCache>
                <c:ptCount val="1"/>
                <c:pt idx="0">
                  <c:v>N</c:v>
                </c:pt>
              </c:strCache>
            </c:strRef>
          </c:tx>
          <c:dLbls>
            <c:txPr>
              <a:bodyPr/>
              <a:lstStyle/>
              <a:p>
                <a:pPr>
                  <a:defRPr sz="2400" cap="all" baseline="0"/>
                </a:pPr>
                <a:endParaRPr lang="en-US"/>
              </a:p>
            </c:txPr>
            <c:showVal val="1"/>
          </c:dLbls>
          <c:cat>
            <c:strRef>
              <c:f>Sheet1!$A$2:$A$10</c:f>
              <c:strCache>
                <c:ptCount val="9"/>
                <c:pt idx="0">
                  <c:v>Patient details with name of consultant </c:v>
                </c:pt>
                <c:pt idx="1">
                  <c:v>Date of admission &amp; discharge</c:v>
                </c:pt>
                <c:pt idx="2">
                  <c:v>Diagnosis, chief complain</c:v>
                </c:pt>
                <c:pt idx="3">
                  <c:v>Past history, allergy Physical examination</c:v>
                </c:pt>
                <c:pt idx="4">
                  <c:v>Medication and treatment given</c:v>
                </c:pt>
                <c:pt idx="5">
                  <c:v>Condition at discharge</c:v>
                </c:pt>
                <c:pt idx="6">
                  <c:v>Date &amp;time of next follow-up</c:v>
                </c:pt>
                <c:pt idx="7">
                  <c:v>Discharge medication</c:v>
                </c:pt>
                <c:pt idx="8">
                  <c:v>Sign and employ code of doctor</c:v>
                </c:pt>
              </c:strCache>
            </c:strRef>
          </c:cat>
          <c:val>
            <c:numRef>
              <c:f>Sheet1!$C$2:$C$10</c:f>
              <c:numCache>
                <c:formatCode>General</c:formatCode>
                <c:ptCount val="9"/>
                <c:pt idx="0">
                  <c:v>4</c:v>
                </c:pt>
                <c:pt idx="1">
                  <c:v>51</c:v>
                </c:pt>
                <c:pt idx="2">
                  <c:v>18</c:v>
                </c:pt>
                <c:pt idx="3">
                  <c:v>21</c:v>
                </c:pt>
                <c:pt idx="4">
                  <c:v>20</c:v>
                </c:pt>
                <c:pt idx="5">
                  <c:v>17</c:v>
                </c:pt>
                <c:pt idx="6">
                  <c:v>5</c:v>
                </c:pt>
                <c:pt idx="7">
                  <c:v>20</c:v>
                </c:pt>
                <c:pt idx="8">
                  <c:v>68</c:v>
                </c:pt>
              </c:numCache>
            </c:numRef>
          </c:val>
        </c:ser>
        <c:ser>
          <c:idx val="2"/>
          <c:order val="2"/>
          <c:tx>
            <c:strRef>
              <c:f>Sheet1!$D$1</c:f>
              <c:strCache>
                <c:ptCount val="1"/>
                <c:pt idx="0">
                  <c:v>NA</c:v>
                </c:pt>
              </c:strCache>
            </c:strRef>
          </c:tx>
          <c:cat>
            <c:strRef>
              <c:f>Sheet1!$A$2:$A$10</c:f>
              <c:strCache>
                <c:ptCount val="9"/>
                <c:pt idx="0">
                  <c:v>Patient details with name of consultant </c:v>
                </c:pt>
                <c:pt idx="1">
                  <c:v>Date of admission &amp; discharge</c:v>
                </c:pt>
                <c:pt idx="2">
                  <c:v>Diagnosis, chief complain</c:v>
                </c:pt>
                <c:pt idx="3">
                  <c:v>Past history, allergy Physical examination</c:v>
                </c:pt>
                <c:pt idx="4">
                  <c:v>Medication and treatment given</c:v>
                </c:pt>
                <c:pt idx="5">
                  <c:v>Condition at discharge</c:v>
                </c:pt>
                <c:pt idx="6">
                  <c:v>Date &amp;time of next follow-up</c:v>
                </c:pt>
                <c:pt idx="7">
                  <c:v>Discharge medication</c:v>
                </c:pt>
                <c:pt idx="8">
                  <c:v>Sign and employ code of doctor</c:v>
                </c:pt>
              </c:strCache>
            </c:strRef>
          </c:cat>
          <c:val>
            <c:numRef>
              <c:f>Sheet1!$D$2:$D$10</c:f>
              <c:numCache>
                <c:formatCode>General</c:formatCode>
                <c:ptCount val="9"/>
                <c:pt idx="0">
                  <c:v>0</c:v>
                </c:pt>
                <c:pt idx="1">
                  <c:v>0</c:v>
                </c:pt>
                <c:pt idx="2">
                  <c:v>0</c:v>
                </c:pt>
                <c:pt idx="3">
                  <c:v>0</c:v>
                </c:pt>
                <c:pt idx="4">
                  <c:v>0</c:v>
                </c:pt>
                <c:pt idx="5">
                  <c:v>0</c:v>
                </c:pt>
                <c:pt idx="6">
                  <c:v>0</c:v>
                </c:pt>
                <c:pt idx="7">
                  <c:v>0</c:v>
                </c:pt>
                <c:pt idx="8">
                  <c:v>0</c:v>
                </c:pt>
              </c:numCache>
            </c:numRef>
          </c:val>
        </c:ser>
        <c:shape val="cylinder"/>
        <c:axId val="88399232"/>
        <c:axId val="80479360"/>
        <c:axId val="0"/>
      </c:bar3DChart>
      <c:catAx>
        <c:axId val="88399232"/>
        <c:scaling>
          <c:orientation val="minMax"/>
        </c:scaling>
        <c:axPos val="b"/>
        <c:tickLblPos val="nextTo"/>
        <c:txPr>
          <a:bodyPr/>
          <a:lstStyle/>
          <a:p>
            <a:pPr>
              <a:defRPr sz="1200" baseline="0"/>
            </a:pPr>
            <a:endParaRPr lang="en-US"/>
          </a:p>
        </c:txPr>
        <c:crossAx val="80479360"/>
        <c:crosses val="autoZero"/>
        <c:auto val="1"/>
        <c:lblAlgn val="ctr"/>
        <c:lblOffset val="100"/>
      </c:catAx>
      <c:valAx>
        <c:axId val="80479360"/>
        <c:scaling>
          <c:orientation val="minMax"/>
          <c:max val="112"/>
        </c:scaling>
        <c:axPos val="l"/>
        <c:majorGridlines/>
        <c:numFmt formatCode="General" sourceLinked="1"/>
        <c:tickLblPos val="nextTo"/>
        <c:txPr>
          <a:bodyPr/>
          <a:lstStyle/>
          <a:p>
            <a:pPr>
              <a:defRPr sz="1200" baseline="0"/>
            </a:pPr>
            <a:endParaRPr lang="en-US"/>
          </a:p>
        </c:txPr>
        <c:crossAx val="88399232"/>
        <c:crosses val="autoZero"/>
        <c:crossBetween val="between"/>
        <c:majorUnit val="8"/>
      </c:valAx>
    </c:plotArea>
    <c:legend>
      <c:legendPos val="r"/>
      <c:layout>
        <c:manualLayout>
          <c:xMode val="edge"/>
          <c:yMode val="edge"/>
          <c:x val="0.80375325784510465"/>
          <c:y val="0"/>
          <c:w val="0.11951940129105483"/>
          <c:h val="4.6136307961504815E-2"/>
        </c:manualLayout>
      </c:layout>
      <c:txPr>
        <a:bodyPr/>
        <a:lstStyle/>
        <a:p>
          <a:pPr>
            <a:defRPr sz="1000" baseline="0"/>
          </a:pPr>
          <a:endParaRPr lang="en-US"/>
        </a:p>
      </c:txPr>
    </c:legend>
    <c:plotVisOnly val="1"/>
  </c:chart>
  <c:txPr>
    <a:bodyPr/>
    <a:lstStyle/>
    <a:p>
      <a:pPr>
        <a:defRPr sz="1800"/>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3967264508603114E-2"/>
          <c:y val="5.1241924086412267E-2"/>
          <c:w val="0.85208600661028533"/>
          <c:h val="0.61508277811427414"/>
        </c:manualLayout>
      </c:layout>
      <c:bar3DChart>
        <c:barDir val="col"/>
        <c:grouping val="stacked"/>
        <c:ser>
          <c:idx val="0"/>
          <c:order val="0"/>
          <c:tx>
            <c:strRef>
              <c:f>Sheet1!$B$1</c:f>
              <c:strCache>
                <c:ptCount val="1"/>
                <c:pt idx="0">
                  <c:v>Y</c:v>
                </c:pt>
              </c:strCache>
            </c:strRef>
          </c:tx>
          <c:dLbls>
            <c:txPr>
              <a:bodyPr/>
              <a:lstStyle/>
              <a:p>
                <a:pPr>
                  <a:defRPr sz="1200" baseline="0"/>
                </a:pPr>
                <a:endParaRPr lang="en-US"/>
              </a:p>
            </c:txPr>
            <c:showVal val="1"/>
          </c:dLbls>
          <c:cat>
            <c:strRef>
              <c:f>Sheet1!$A$2:$A$9</c:f>
              <c:strCache>
                <c:ptCount val="8"/>
                <c:pt idx="0">
                  <c:v>Printed form code no.</c:v>
                </c:pt>
                <c:pt idx="1">
                  <c:v>Printed hospital name</c:v>
                </c:pt>
                <c:pt idx="2">
                  <c:v>Place for pt. name</c:v>
                </c:pt>
                <c:pt idx="3">
                  <c:v>Place for hospital no.</c:v>
                </c:pt>
                <c:pt idx="4">
                  <c:v>Uniform margin</c:v>
                </c:pt>
                <c:pt idx="5">
                  <c:v>Uniform binding edge</c:v>
                </c:pt>
                <c:pt idx="6">
                  <c:v>Uniform size</c:v>
                </c:pt>
                <c:pt idx="7">
                  <c:v>Uniform weight</c:v>
                </c:pt>
              </c:strCache>
            </c:strRef>
          </c:cat>
          <c:val>
            <c:numRef>
              <c:f>Sheet1!$B$2:$B$9</c:f>
              <c:numCache>
                <c:formatCode>General</c:formatCode>
                <c:ptCount val="8"/>
                <c:pt idx="0">
                  <c:v>30</c:v>
                </c:pt>
                <c:pt idx="1">
                  <c:v>30</c:v>
                </c:pt>
                <c:pt idx="2">
                  <c:v>30</c:v>
                </c:pt>
                <c:pt idx="3">
                  <c:v>30</c:v>
                </c:pt>
                <c:pt idx="4">
                  <c:v>30</c:v>
                </c:pt>
                <c:pt idx="5">
                  <c:v>30</c:v>
                </c:pt>
                <c:pt idx="6">
                  <c:v>30</c:v>
                </c:pt>
                <c:pt idx="7">
                  <c:v>30</c:v>
                </c:pt>
              </c:numCache>
            </c:numRef>
          </c:val>
        </c:ser>
        <c:ser>
          <c:idx val="1"/>
          <c:order val="1"/>
          <c:tx>
            <c:strRef>
              <c:f>Sheet1!$C$1</c:f>
              <c:strCache>
                <c:ptCount val="1"/>
                <c:pt idx="0">
                  <c:v>N</c:v>
                </c:pt>
              </c:strCache>
            </c:strRef>
          </c:tx>
          <c:cat>
            <c:strRef>
              <c:f>Sheet1!$A$2:$A$9</c:f>
              <c:strCache>
                <c:ptCount val="8"/>
                <c:pt idx="0">
                  <c:v>Printed form code no.</c:v>
                </c:pt>
                <c:pt idx="1">
                  <c:v>Printed hospital name</c:v>
                </c:pt>
                <c:pt idx="2">
                  <c:v>Place for pt. name</c:v>
                </c:pt>
                <c:pt idx="3">
                  <c:v>Place for hospital no.</c:v>
                </c:pt>
                <c:pt idx="4">
                  <c:v>Uniform margin</c:v>
                </c:pt>
                <c:pt idx="5">
                  <c:v>Uniform binding edge</c:v>
                </c:pt>
                <c:pt idx="6">
                  <c:v>Uniform size</c:v>
                </c:pt>
                <c:pt idx="7">
                  <c:v>Uniform weight</c:v>
                </c:pt>
              </c:strCache>
            </c:strRef>
          </c:cat>
          <c:val>
            <c:numRef>
              <c:f>Sheet1!$C$2:$C$9</c:f>
              <c:numCache>
                <c:formatCode>General</c:formatCode>
                <c:ptCount val="8"/>
                <c:pt idx="0">
                  <c:v>0</c:v>
                </c:pt>
                <c:pt idx="1">
                  <c:v>0</c:v>
                </c:pt>
                <c:pt idx="2">
                  <c:v>0</c:v>
                </c:pt>
                <c:pt idx="3">
                  <c:v>0</c:v>
                </c:pt>
                <c:pt idx="4">
                  <c:v>0</c:v>
                </c:pt>
                <c:pt idx="5">
                  <c:v>0</c:v>
                </c:pt>
                <c:pt idx="6">
                  <c:v>0</c:v>
                </c:pt>
                <c:pt idx="7">
                  <c:v>0</c:v>
                </c:pt>
              </c:numCache>
            </c:numRef>
          </c:val>
        </c:ser>
        <c:ser>
          <c:idx val="2"/>
          <c:order val="2"/>
          <c:tx>
            <c:strRef>
              <c:f>Sheet1!$D$1</c:f>
              <c:strCache>
                <c:ptCount val="1"/>
                <c:pt idx="0">
                  <c:v>Series 3</c:v>
                </c:pt>
              </c:strCache>
            </c:strRef>
          </c:tx>
          <c:cat>
            <c:strRef>
              <c:f>Sheet1!$A$2:$A$9</c:f>
              <c:strCache>
                <c:ptCount val="8"/>
                <c:pt idx="0">
                  <c:v>Printed form code no.</c:v>
                </c:pt>
                <c:pt idx="1">
                  <c:v>Printed hospital name</c:v>
                </c:pt>
                <c:pt idx="2">
                  <c:v>Place for pt. name</c:v>
                </c:pt>
                <c:pt idx="3">
                  <c:v>Place for hospital no.</c:v>
                </c:pt>
                <c:pt idx="4">
                  <c:v>Uniform margin</c:v>
                </c:pt>
                <c:pt idx="5">
                  <c:v>Uniform binding edge</c:v>
                </c:pt>
                <c:pt idx="6">
                  <c:v>Uniform size</c:v>
                </c:pt>
                <c:pt idx="7">
                  <c:v>Uniform weight</c:v>
                </c:pt>
              </c:strCache>
            </c:strRef>
          </c:cat>
          <c:val>
            <c:numRef>
              <c:f>Sheet1!$D$2:$D$9</c:f>
            </c:numRef>
          </c:val>
        </c:ser>
        <c:shape val="cylinder"/>
        <c:axId val="90557824"/>
        <c:axId val="90567808"/>
        <c:axId val="0"/>
      </c:bar3DChart>
      <c:catAx>
        <c:axId val="90557824"/>
        <c:scaling>
          <c:orientation val="minMax"/>
        </c:scaling>
        <c:axPos val="b"/>
        <c:tickLblPos val="nextTo"/>
        <c:txPr>
          <a:bodyPr/>
          <a:lstStyle/>
          <a:p>
            <a:pPr>
              <a:defRPr sz="1400" baseline="0"/>
            </a:pPr>
            <a:endParaRPr lang="en-US"/>
          </a:p>
        </c:txPr>
        <c:crossAx val="90567808"/>
        <c:crosses val="autoZero"/>
        <c:auto val="1"/>
        <c:lblAlgn val="ctr"/>
        <c:lblOffset val="100"/>
      </c:catAx>
      <c:valAx>
        <c:axId val="90567808"/>
        <c:scaling>
          <c:orientation val="minMax"/>
          <c:max val="30"/>
        </c:scaling>
        <c:axPos val="l"/>
        <c:majorGridlines/>
        <c:numFmt formatCode="General" sourceLinked="1"/>
        <c:tickLblPos val="nextTo"/>
        <c:crossAx val="90557824"/>
        <c:crosses val="autoZero"/>
        <c:crossBetween val="between"/>
      </c:valAx>
    </c:plotArea>
    <c:legend>
      <c:legendPos val="r"/>
      <c:layout/>
    </c:legend>
    <c:plotVisOnly val="1"/>
  </c:chart>
  <c:txPr>
    <a:bodyPr/>
    <a:lstStyle/>
    <a:p>
      <a:pPr>
        <a:defRPr sz="1800"/>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style val="44"/>
  <c:chart>
    <c:autoTitleDeleted val="1"/>
    <c:plotArea>
      <c:layout/>
      <c:barChart>
        <c:barDir val="bar"/>
        <c:grouping val="stacked"/>
        <c:ser>
          <c:idx val="0"/>
          <c:order val="0"/>
          <c:tx>
            <c:strRef>
              <c:f>Sheet1!$B$1</c:f>
              <c:strCache>
                <c:ptCount val="1"/>
                <c:pt idx="0">
                  <c:v>COMPLIANCE RATE</c:v>
                </c:pt>
              </c:strCache>
            </c:strRef>
          </c:tx>
          <c:dLbls>
            <c:spPr>
              <a:noFill/>
              <a:ln w="20106">
                <a:noFill/>
              </a:ln>
            </c:spPr>
            <c:txPr>
              <a:bodyPr/>
              <a:lstStyle/>
              <a:p>
                <a:pPr>
                  <a:defRPr sz="2400" b="1"/>
                </a:pPr>
                <a:endParaRPr lang="en-US"/>
              </a:p>
            </c:txPr>
            <c:showVal val="1"/>
          </c:dLbls>
          <c:cat>
            <c:strRef>
              <c:f>Sheet1!$A$2:$A$4</c:f>
              <c:strCache>
                <c:ptCount val="3"/>
                <c:pt idx="0">
                  <c:v>JANUARY</c:v>
                </c:pt>
                <c:pt idx="1">
                  <c:v>FEBUARARY</c:v>
                </c:pt>
                <c:pt idx="2">
                  <c:v>MARCH</c:v>
                </c:pt>
              </c:strCache>
            </c:strRef>
          </c:cat>
          <c:val>
            <c:numRef>
              <c:f>Sheet1!$B$2:$B$4</c:f>
              <c:numCache>
                <c:formatCode>0.00%</c:formatCode>
                <c:ptCount val="3"/>
                <c:pt idx="0">
                  <c:v>0.97780000000000467</c:v>
                </c:pt>
                <c:pt idx="1">
                  <c:v>0.98680000000000001</c:v>
                </c:pt>
                <c:pt idx="2">
                  <c:v>0.99080000000000001</c:v>
                </c:pt>
              </c:numCache>
            </c:numRef>
          </c:val>
        </c:ser>
        <c:overlap val="100"/>
        <c:axId val="90485888"/>
        <c:axId val="90487424"/>
      </c:barChart>
      <c:catAx>
        <c:axId val="90485888"/>
        <c:scaling>
          <c:orientation val="minMax"/>
        </c:scaling>
        <c:axPos val="l"/>
        <c:numFmt formatCode="General" sourceLinked="1"/>
        <c:tickLblPos val="nextTo"/>
        <c:txPr>
          <a:bodyPr/>
          <a:lstStyle/>
          <a:p>
            <a:pPr>
              <a:defRPr sz="1200"/>
            </a:pPr>
            <a:endParaRPr lang="en-US"/>
          </a:p>
        </c:txPr>
        <c:crossAx val="90487424"/>
        <c:crosses val="autoZero"/>
        <c:auto val="1"/>
        <c:lblAlgn val="ctr"/>
        <c:lblOffset val="100"/>
      </c:catAx>
      <c:valAx>
        <c:axId val="90487424"/>
        <c:scaling>
          <c:orientation val="minMax"/>
          <c:max val="1"/>
          <c:min val="0"/>
        </c:scaling>
        <c:axPos val="b"/>
        <c:majorGridlines/>
        <c:numFmt formatCode="0.00%" sourceLinked="1"/>
        <c:tickLblPos val="nextTo"/>
        <c:txPr>
          <a:bodyPr/>
          <a:lstStyle/>
          <a:p>
            <a:pPr>
              <a:defRPr sz="1800"/>
            </a:pPr>
            <a:endParaRPr lang="en-US"/>
          </a:p>
        </c:txPr>
        <c:crossAx val="90485888"/>
        <c:crosses val="autoZero"/>
        <c:crossBetween val="between"/>
        <c:majorUnit val="0.5"/>
      </c:valAx>
    </c:plotArea>
    <c:legend>
      <c:legendPos val="t"/>
      <c:layout>
        <c:manualLayout>
          <c:xMode val="edge"/>
          <c:yMode val="edge"/>
          <c:x val="0.36928104575163401"/>
          <c:y val="7.8358208955224024E-2"/>
          <c:w val="0.32189542483660138"/>
          <c:h val="0.11194029850746198"/>
        </c:manualLayout>
      </c:layout>
      <c:txPr>
        <a:bodyPr/>
        <a:lstStyle/>
        <a:p>
          <a:pPr>
            <a:defRPr sz="1600"/>
          </a:pPr>
          <a:endParaRPr lang="en-US"/>
        </a:p>
      </c:txPr>
    </c:legend>
    <c:plotVisOnly val="1"/>
    <c:dispBlanksAs val="gap"/>
  </c:chart>
  <c:txPr>
    <a:bodyPr/>
    <a:lstStyle/>
    <a:p>
      <a:pPr>
        <a:defRPr sz="1425"/>
      </a:pPr>
      <a:endParaRPr lang="en-US"/>
    </a:p>
  </c:txPr>
  <c:externalData r:id="rId2"/>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style val="45"/>
  <c:chart>
    <c:title>
      <c:layout>
        <c:manualLayout>
          <c:xMode val="edge"/>
          <c:yMode val="edge"/>
          <c:x val="0.30246454284957525"/>
          <c:y val="0"/>
        </c:manualLayout>
      </c:layout>
      <c:spPr>
        <a:noFill/>
        <a:ln w="36633">
          <a:noFill/>
        </a:ln>
      </c:spPr>
      <c:txPr>
        <a:bodyPr/>
        <a:lstStyle/>
        <a:p>
          <a:pPr>
            <a:defRPr sz="3200" b="1" i="0" u="none" strike="noStrike" baseline="0">
              <a:solidFill>
                <a:srgbClr val="FFFFFF"/>
              </a:solidFill>
              <a:latin typeface="Calibri"/>
              <a:ea typeface="Calibri"/>
              <a:cs typeface="Calibri"/>
            </a:defRPr>
          </a:pPr>
          <a:endParaRPr lang="en-US"/>
        </a:p>
      </c:txPr>
    </c:title>
    <c:view3D>
      <c:depthPercent val="100"/>
      <c:perspective val="30"/>
    </c:view3D>
    <c:plotArea>
      <c:layout>
        <c:manualLayout>
          <c:layoutTarget val="inner"/>
          <c:xMode val="edge"/>
          <c:yMode val="edge"/>
          <c:x val="0.13797047877053953"/>
          <c:y val="0.11344743983273264"/>
          <c:w val="0.76068376068376065"/>
          <c:h val="0.73686574135860161"/>
        </c:manualLayout>
      </c:layout>
      <c:bar3DChart>
        <c:barDir val="col"/>
        <c:grouping val="clustered"/>
        <c:ser>
          <c:idx val="0"/>
          <c:order val="0"/>
          <c:tx>
            <c:strRef>
              <c:f>Sheet1!$B$1</c:f>
              <c:strCache>
                <c:ptCount val="1"/>
                <c:pt idx="0">
                  <c:v>Average Delay Hours</c:v>
                </c:pt>
              </c:strCache>
            </c:strRef>
          </c:tx>
          <c:spPr>
            <a:solidFill>
              <a:srgbClr val="339966"/>
            </a:solidFill>
            <a:ln w="36633">
              <a:noFill/>
            </a:ln>
            <a:effectLst>
              <a:outerShdw dist="35921" dir="2700000" algn="br">
                <a:srgbClr val="000000"/>
              </a:outerShdw>
            </a:effectLst>
          </c:spPr>
          <c:dLbls>
            <c:dLbl>
              <c:idx val="0"/>
              <c:layout>
                <c:manualLayout>
                  <c:x val="-4.7151368151527623E-2"/>
                  <c:y val="0.20321927796088279"/>
                </c:manualLayout>
              </c:layout>
              <c:tx>
                <c:rich>
                  <a:bodyPr/>
                  <a:lstStyle/>
                  <a:p>
                    <a:pPr>
                      <a:defRPr sz="1010" b="1" i="0" u="none" strike="noStrike" baseline="0">
                        <a:solidFill>
                          <a:srgbClr val="000000"/>
                        </a:solidFill>
                        <a:latin typeface="Calibri"/>
                        <a:ea typeface="Calibri"/>
                        <a:cs typeface="Calibri"/>
                      </a:defRPr>
                    </a:pPr>
                    <a:r>
                      <a:rPr lang="en-US"/>
                      <a:t>64.25</a:t>
                    </a:r>
                  </a:p>
                </c:rich>
              </c:tx>
              <c:spPr>
                <a:solidFill>
                  <a:srgbClr val="FFFFFF"/>
                </a:solidFill>
                <a:ln w="36633">
                  <a:noFill/>
                </a:ln>
              </c:spPr>
              <c:showLegendKey val="1"/>
            </c:dLbl>
            <c:dLbl>
              <c:idx val="1"/>
              <c:layout>
                <c:manualLayout>
                  <c:x val="1.0169048825377819E-3"/>
                  <c:y val="0.13795303267663844"/>
                </c:manualLayout>
              </c:layout>
              <c:tx>
                <c:rich>
                  <a:bodyPr/>
                  <a:lstStyle/>
                  <a:p>
                    <a:pPr>
                      <a:defRPr sz="1010" b="1" i="0" u="none" strike="noStrike" baseline="0">
                        <a:solidFill>
                          <a:srgbClr val="000000"/>
                        </a:solidFill>
                        <a:latin typeface="Calibri"/>
                        <a:ea typeface="Calibri"/>
                        <a:cs typeface="Calibri"/>
                      </a:defRPr>
                    </a:pPr>
                    <a:r>
                      <a:rPr lang="en-US"/>
                      <a:t> 78.38</a:t>
                    </a:r>
                  </a:p>
                </c:rich>
              </c:tx>
              <c:spPr>
                <a:solidFill>
                  <a:srgbClr val="FFFFFF"/>
                </a:solidFill>
                <a:ln w="36633">
                  <a:noFill/>
                </a:ln>
              </c:spPr>
              <c:showLegendKey val="1"/>
            </c:dLbl>
            <c:dLbl>
              <c:idx val="2"/>
              <c:layout>
                <c:manualLayout>
                  <c:x val="5.1883483162384177E-2"/>
                  <c:y val="0.17317221591455598"/>
                </c:manualLayout>
              </c:layout>
              <c:tx>
                <c:rich>
                  <a:bodyPr/>
                  <a:lstStyle/>
                  <a:p>
                    <a:pPr>
                      <a:defRPr sz="1010" b="1" i="0" u="none" strike="noStrike" baseline="0">
                        <a:solidFill>
                          <a:srgbClr val="000000"/>
                        </a:solidFill>
                        <a:latin typeface="Calibri"/>
                        <a:ea typeface="Calibri"/>
                        <a:cs typeface="Calibri"/>
                      </a:defRPr>
                    </a:pPr>
                    <a:r>
                      <a:rPr lang="en-US"/>
                      <a:t>78.13</a:t>
                    </a:r>
                  </a:p>
                </c:rich>
              </c:tx>
              <c:spPr>
                <a:solidFill>
                  <a:srgbClr val="FFFFFF"/>
                </a:solidFill>
                <a:ln w="36633">
                  <a:noFill/>
                </a:ln>
              </c:spPr>
              <c:showLegendKey val="1"/>
            </c:dLbl>
            <c:spPr>
              <a:solidFill>
                <a:srgbClr val="FFFFFF"/>
              </a:solidFill>
              <a:ln w="36633">
                <a:noFill/>
              </a:ln>
            </c:spPr>
            <c:txPr>
              <a:bodyPr/>
              <a:lstStyle/>
              <a:p>
                <a:pPr>
                  <a:defRPr sz="1154" b="1" i="0" u="none" strike="noStrike" baseline="0">
                    <a:solidFill>
                      <a:srgbClr val="000000"/>
                    </a:solidFill>
                    <a:latin typeface="Calibri"/>
                    <a:ea typeface="Calibri"/>
                    <a:cs typeface="Calibri"/>
                  </a:defRPr>
                </a:pPr>
                <a:endParaRPr lang="en-US"/>
              </a:p>
            </c:txPr>
            <c:showLegendKey val="1"/>
            <c:showVal val="1"/>
            <c:showSerName val="1"/>
          </c:dLbls>
          <c:cat>
            <c:strRef>
              <c:f>Sheet1!$A$2:$A$4</c:f>
              <c:strCache>
                <c:ptCount val="3"/>
                <c:pt idx="0">
                  <c:v>JANUARY</c:v>
                </c:pt>
                <c:pt idx="1">
                  <c:v>FEBRUARY</c:v>
                </c:pt>
                <c:pt idx="2">
                  <c:v>MARCH</c:v>
                </c:pt>
              </c:strCache>
            </c:strRef>
          </c:cat>
          <c:val>
            <c:numRef>
              <c:f>Sheet1!$B$2:$B$4</c:f>
              <c:numCache>
                <c:formatCode>General</c:formatCode>
                <c:ptCount val="3"/>
                <c:pt idx="0">
                  <c:v>64.25</c:v>
                </c:pt>
                <c:pt idx="1">
                  <c:v>78.38</c:v>
                </c:pt>
                <c:pt idx="2">
                  <c:v>78.13</c:v>
                </c:pt>
              </c:numCache>
            </c:numRef>
          </c:val>
        </c:ser>
        <c:gapWidth val="100"/>
        <c:shape val="cylinder"/>
        <c:axId val="98034432"/>
        <c:axId val="98035968"/>
        <c:axId val="0"/>
      </c:bar3DChart>
      <c:catAx>
        <c:axId val="98034432"/>
        <c:scaling>
          <c:orientation val="minMax"/>
        </c:scaling>
        <c:axPos val="b"/>
        <c:numFmt formatCode="General" sourceLinked="1"/>
        <c:tickLblPos val="nextTo"/>
        <c:spPr>
          <a:ln w="4579">
            <a:solidFill>
              <a:srgbClr val="99CC00"/>
            </a:solidFill>
            <a:prstDash val="solid"/>
          </a:ln>
        </c:spPr>
        <c:txPr>
          <a:bodyPr rot="0" vert="horz"/>
          <a:lstStyle/>
          <a:p>
            <a:pPr>
              <a:defRPr sz="1800" b="0" i="0" u="none" strike="noStrike" baseline="0">
                <a:solidFill>
                  <a:srgbClr val="FFFFFF"/>
                </a:solidFill>
                <a:latin typeface="Calibri"/>
                <a:ea typeface="Calibri"/>
                <a:cs typeface="Calibri"/>
              </a:defRPr>
            </a:pPr>
            <a:endParaRPr lang="en-US"/>
          </a:p>
        </c:txPr>
        <c:crossAx val="98035968"/>
        <c:crosses val="autoZero"/>
        <c:auto val="1"/>
        <c:lblAlgn val="ctr"/>
        <c:lblOffset val="100"/>
      </c:catAx>
      <c:valAx>
        <c:axId val="98035968"/>
        <c:scaling>
          <c:orientation val="minMax"/>
        </c:scaling>
        <c:axPos val="l"/>
        <c:majorGridlines/>
        <c:numFmt formatCode="General" sourceLinked="1"/>
        <c:tickLblPos val="nextTo"/>
        <c:txPr>
          <a:bodyPr rot="0" vert="horz"/>
          <a:lstStyle/>
          <a:p>
            <a:pPr>
              <a:defRPr sz="1600" b="0" i="0" u="none" strike="noStrike" baseline="0">
                <a:solidFill>
                  <a:srgbClr val="FFFFFF"/>
                </a:solidFill>
                <a:latin typeface="Calibri"/>
                <a:ea typeface="Calibri"/>
                <a:cs typeface="Calibri"/>
              </a:defRPr>
            </a:pPr>
            <a:endParaRPr lang="en-US"/>
          </a:p>
        </c:txPr>
        <c:crossAx val="98034432"/>
        <c:crosses val="autoZero"/>
        <c:crossBetween val="between"/>
      </c:valAx>
      <c:spPr>
        <a:noFill/>
        <a:ln w="36633">
          <a:noFill/>
        </a:ln>
      </c:spPr>
    </c:plotArea>
    <c:legend>
      <c:legendPos val="r"/>
      <c:layout>
        <c:manualLayout>
          <c:xMode val="edge"/>
          <c:yMode val="edge"/>
          <c:x val="0.62569967339292365"/>
          <c:y val="0.91533342230526249"/>
          <c:w val="0.37430032660708645"/>
          <c:h val="7.9993771964945143E-2"/>
        </c:manualLayout>
      </c:layout>
      <c:txPr>
        <a:bodyPr/>
        <a:lstStyle/>
        <a:p>
          <a:pPr>
            <a:defRPr sz="2000"/>
          </a:pPr>
          <a:endParaRPr lang="en-US"/>
        </a:p>
      </c:txPr>
    </c:legend>
    <c:plotVisOnly val="1"/>
    <c:dispBlanksAs val="gap"/>
  </c:chart>
  <c:txPr>
    <a:bodyPr/>
    <a:lstStyle/>
    <a:p>
      <a:pPr>
        <a:defRPr sz="2596"/>
      </a:pPr>
      <a:endParaRPr lang="en-US"/>
    </a:p>
  </c:txPr>
  <c:externalData r:id="rId2"/>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style val="42"/>
  <c:chart>
    <c:title>
      <c:layout/>
      <c:spPr>
        <a:noFill/>
        <a:ln w="25399">
          <a:noFill/>
        </a:ln>
      </c:spPr>
      <c:txPr>
        <a:bodyPr/>
        <a:lstStyle/>
        <a:p>
          <a:pPr>
            <a:defRPr sz="1400"/>
          </a:pPr>
          <a:endParaRPr lang="en-US"/>
        </a:p>
      </c:txPr>
    </c:title>
    <c:view3D>
      <c:depthPercent val="100"/>
      <c:perspective val="30"/>
    </c:view3D>
    <c:plotArea>
      <c:layout>
        <c:manualLayout>
          <c:layoutTarget val="inner"/>
          <c:xMode val="edge"/>
          <c:yMode val="edge"/>
          <c:x val="0.20777623171323994"/>
          <c:y val="0.19152755905511812"/>
          <c:w val="0.53934137139107663"/>
          <c:h val="0.72643656167759219"/>
        </c:manualLayout>
      </c:layout>
      <c:bar3DChart>
        <c:barDir val="col"/>
        <c:grouping val="clustered"/>
        <c:ser>
          <c:idx val="0"/>
          <c:order val="0"/>
          <c:tx>
            <c:strRef>
              <c:f>Sheet1!$B$1</c:f>
              <c:strCache>
                <c:ptCount val="1"/>
                <c:pt idx="0">
                  <c:v>DEFICIENCY RATE</c:v>
                </c:pt>
              </c:strCache>
            </c:strRef>
          </c:tx>
          <c:dLbls>
            <c:spPr>
              <a:noFill/>
              <a:ln w="25399">
                <a:noFill/>
              </a:ln>
            </c:spPr>
            <c:txPr>
              <a:bodyPr/>
              <a:lstStyle/>
              <a:p>
                <a:pPr>
                  <a:defRPr sz="1600" b="1">
                    <a:solidFill>
                      <a:schemeClr val="bg1"/>
                    </a:solidFill>
                  </a:defRPr>
                </a:pPr>
                <a:endParaRPr lang="en-US"/>
              </a:p>
            </c:txPr>
            <c:showVal val="1"/>
          </c:dLbls>
          <c:cat>
            <c:strRef>
              <c:f>Sheet1!$A$2:$A$4</c:f>
              <c:strCache>
                <c:ptCount val="3"/>
                <c:pt idx="0">
                  <c:v>JANUARY</c:v>
                </c:pt>
                <c:pt idx="1">
                  <c:v>FEBRUARY</c:v>
                </c:pt>
                <c:pt idx="2">
                  <c:v>MARCH</c:v>
                </c:pt>
              </c:strCache>
            </c:strRef>
          </c:cat>
          <c:val>
            <c:numRef>
              <c:f>Sheet1!$B$2:$B$4</c:f>
              <c:numCache>
                <c:formatCode>0.00%</c:formatCode>
                <c:ptCount val="3"/>
                <c:pt idx="0">
                  <c:v>0.87990000000000068</c:v>
                </c:pt>
                <c:pt idx="1">
                  <c:v>0.95670000000000055</c:v>
                </c:pt>
                <c:pt idx="2">
                  <c:v>0.92190000000000005</c:v>
                </c:pt>
              </c:numCache>
            </c:numRef>
          </c:val>
        </c:ser>
        <c:gapWidth val="100"/>
        <c:shape val="cone"/>
        <c:axId val="99160448"/>
        <c:axId val="99161984"/>
        <c:axId val="0"/>
      </c:bar3DChart>
      <c:catAx>
        <c:axId val="99160448"/>
        <c:scaling>
          <c:orientation val="minMax"/>
        </c:scaling>
        <c:axPos val="b"/>
        <c:numFmt formatCode="General" sourceLinked="1"/>
        <c:tickLblPos val="nextTo"/>
        <c:txPr>
          <a:bodyPr/>
          <a:lstStyle/>
          <a:p>
            <a:pPr>
              <a:defRPr sz="1600"/>
            </a:pPr>
            <a:endParaRPr lang="en-US"/>
          </a:p>
        </c:txPr>
        <c:crossAx val="99161984"/>
        <c:crosses val="autoZero"/>
        <c:auto val="1"/>
        <c:lblAlgn val="ctr"/>
        <c:lblOffset val="100"/>
      </c:catAx>
      <c:valAx>
        <c:axId val="99161984"/>
        <c:scaling>
          <c:orientation val="minMax"/>
          <c:max val="1"/>
          <c:min val="0"/>
        </c:scaling>
        <c:axPos val="l"/>
        <c:majorGridlines/>
        <c:numFmt formatCode="0.00%" sourceLinked="1"/>
        <c:tickLblPos val="nextTo"/>
        <c:txPr>
          <a:bodyPr/>
          <a:lstStyle/>
          <a:p>
            <a:pPr>
              <a:defRPr sz="1400"/>
            </a:pPr>
            <a:endParaRPr lang="en-US"/>
          </a:p>
        </c:txPr>
        <c:crossAx val="99160448"/>
        <c:crosses val="autoZero"/>
        <c:crossBetween val="between"/>
      </c:valAx>
      <c:spPr>
        <a:noFill/>
        <a:ln w="25399">
          <a:noFill/>
        </a:ln>
      </c:spPr>
    </c:plotArea>
    <c:legend>
      <c:legendPos val="r"/>
      <c:layout>
        <c:manualLayout>
          <c:xMode val="edge"/>
          <c:yMode val="edge"/>
          <c:x val="0.69961875203556223"/>
          <c:y val="0.89181247171689748"/>
          <c:w val="0.22924018621759978"/>
          <c:h val="8.5758711195583398E-2"/>
        </c:manualLayout>
      </c:layout>
      <c:txPr>
        <a:bodyPr/>
        <a:lstStyle/>
        <a:p>
          <a:pPr>
            <a:defRPr sz="1600"/>
          </a:pPr>
          <a:endParaRPr lang="en-US"/>
        </a:p>
      </c:txPr>
    </c:legend>
    <c:plotVisOnly val="1"/>
    <c:dispBlanksAs val="gap"/>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6.3452525908488336E-2"/>
          <c:y val="5.8977528207380454E-2"/>
          <c:w val="0.91894539600075764"/>
          <c:h val="0.72084201834321326"/>
        </c:manualLayout>
      </c:layout>
      <c:bar3DChart>
        <c:barDir val="col"/>
        <c:grouping val="stacked"/>
        <c:ser>
          <c:idx val="0"/>
          <c:order val="0"/>
          <c:tx>
            <c:strRef>
              <c:f>Sheet1!$B$1</c:f>
              <c:strCache>
                <c:ptCount val="1"/>
                <c:pt idx="0">
                  <c:v>Y</c:v>
                </c:pt>
              </c:strCache>
            </c:strRef>
          </c:tx>
          <c:dLbls>
            <c:txPr>
              <a:bodyPr/>
              <a:lstStyle/>
              <a:p>
                <a:pPr>
                  <a:defRPr sz="1600" b="1" baseline="0"/>
                </a:pPr>
                <a:endParaRPr lang="en-US"/>
              </a:p>
            </c:txPr>
            <c:showVal val="1"/>
          </c:dLbls>
          <c:cat>
            <c:strRef>
              <c:f>Sheet1!$A$2:$A$7</c:f>
              <c:strCache>
                <c:ptCount val="6"/>
                <c:pt idx="0">
                  <c:v>Inpatient cash bill, visit no. billing class</c:v>
                </c:pt>
                <c:pt idx="1">
                  <c:v>Discharge stamped</c:v>
                </c:pt>
                <c:pt idx="2">
                  <c:v>Net patient amount</c:v>
                </c:pt>
                <c:pt idx="3">
                  <c:v>Sign of billing executive with date time</c:v>
                </c:pt>
                <c:pt idx="4">
                  <c:v>Patient intimation slip with sign &amp; code</c:v>
                </c:pt>
                <c:pt idx="5">
                  <c:v>Doctor visit sheet from adm. To discharge</c:v>
                </c:pt>
              </c:strCache>
            </c:strRef>
          </c:cat>
          <c:val>
            <c:numRef>
              <c:f>Sheet1!$B$2:$B$6</c:f>
              <c:numCache>
                <c:formatCode>General</c:formatCode>
                <c:ptCount val="5"/>
                <c:pt idx="0">
                  <c:v>71</c:v>
                </c:pt>
                <c:pt idx="1">
                  <c:v>70</c:v>
                </c:pt>
                <c:pt idx="2">
                  <c:v>74</c:v>
                </c:pt>
                <c:pt idx="3">
                  <c:v>71</c:v>
                </c:pt>
                <c:pt idx="4">
                  <c:v>65</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Sheet1!$A$2:$A$7</c:f>
              <c:strCache>
                <c:ptCount val="6"/>
                <c:pt idx="0">
                  <c:v>Inpatient cash bill, visit no. billing class</c:v>
                </c:pt>
                <c:pt idx="1">
                  <c:v>Discharge stamped</c:v>
                </c:pt>
                <c:pt idx="2">
                  <c:v>Net patient amount</c:v>
                </c:pt>
                <c:pt idx="3">
                  <c:v>Sign of billing executive with date time</c:v>
                </c:pt>
                <c:pt idx="4">
                  <c:v>Patient intimation slip with sign &amp; code</c:v>
                </c:pt>
                <c:pt idx="5">
                  <c:v>Doctor visit sheet from adm. To discharge</c:v>
                </c:pt>
              </c:strCache>
            </c:strRef>
          </c:cat>
          <c:val>
            <c:numRef>
              <c:f>Sheet1!$C$2:$C$6</c:f>
              <c:numCache>
                <c:formatCode>General</c:formatCode>
                <c:ptCount val="5"/>
                <c:pt idx="0">
                  <c:v>41</c:v>
                </c:pt>
                <c:pt idx="1">
                  <c:v>42</c:v>
                </c:pt>
                <c:pt idx="2">
                  <c:v>38</c:v>
                </c:pt>
                <c:pt idx="3">
                  <c:v>41</c:v>
                </c:pt>
                <c:pt idx="4">
                  <c:v>47</c:v>
                </c:pt>
              </c:numCache>
            </c:numRef>
          </c:val>
        </c:ser>
        <c:ser>
          <c:idx val="2"/>
          <c:order val="2"/>
          <c:tx>
            <c:strRef>
              <c:f>Sheet1!$D$1</c:f>
              <c:strCache>
                <c:ptCount val="1"/>
                <c:pt idx="0">
                  <c:v>NA</c:v>
                </c:pt>
              </c:strCache>
            </c:strRef>
          </c:tx>
          <c:cat>
            <c:strRef>
              <c:f>Sheet1!$A$2:$A$7</c:f>
              <c:strCache>
                <c:ptCount val="6"/>
                <c:pt idx="0">
                  <c:v>Inpatient cash bill, visit no. billing class</c:v>
                </c:pt>
                <c:pt idx="1">
                  <c:v>Discharge stamped</c:v>
                </c:pt>
                <c:pt idx="2">
                  <c:v>Net patient amount</c:v>
                </c:pt>
                <c:pt idx="3">
                  <c:v>Sign of billing executive with date time</c:v>
                </c:pt>
                <c:pt idx="4">
                  <c:v>Patient intimation slip with sign &amp; code</c:v>
                </c:pt>
                <c:pt idx="5">
                  <c:v>Doctor visit sheet from adm. To discharge</c:v>
                </c:pt>
              </c:strCache>
            </c:strRef>
          </c:cat>
          <c:val>
            <c:numRef>
              <c:f>Sheet1!$D$2:$D$6</c:f>
              <c:numCache>
                <c:formatCode>General</c:formatCode>
                <c:ptCount val="5"/>
                <c:pt idx="0">
                  <c:v>0</c:v>
                </c:pt>
                <c:pt idx="1">
                  <c:v>0</c:v>
                </c:pt>
                <c:pt idx="2">
                  <c:v>0</c:v>
                </c:pt>
                <c:pt idx="3">
                  <c:v>0</c:v>
                </c:pt>
                <c:pt idx="4">
                  <c:v>0</c:v>
                </c:pt>
              </c:numCache>
            </c:numRef>
          </c:val>
        </c:ser>
        <c:shape val="cylinder"/>
        <c:axId val="61572992"/>
        <c:axId val="61574528"/>
        <c:axId val="0"/>
      </c:bar3DChart>
      <c:catAx>
        <c:axId val="61572992"/>
        <c:scaling>
          <c:orientation val="minMax"/>
        </c:scaling>
        <c:axPos val="b"/>
        <c:tickLblPos val="nextTo"/>
        <c:txPr>
          <a:bodyPr/>
          <a:lstStyle/>
          <a:p>
            <a:pPr>
              <a:defRPr sz="1400" b="1" baseline="0"/>
            </a:pPr>
            <a:endParaRPr lang="en-US"/>
          </a:p>
        </c:txPr>
        <c:crossAx val="61574528"/>
        <c:crosses val="autoZero"/>
        <c:auto val="1"/>
        <c:lblAlgn val="ctr"/>
        <c:lblOffset val="100"/>
      </c:catAx>
      <c:valAx>
        <c:axId val="61574528"/>
        <c:scaling>
          <c:orientation val="minMax"/>
          <c:max val="112"/>
        </c:scaling>
        <c:axPos val="l"/>
        <c:majorGridlines/>
        <c:numFmt formatCode="General" sourceLinked="1"/>
        <c:tickLblPos val="nextTo"/>
        <c:txPr>
          <a:bodyPr/>
          <a:lstStyle/>
          <a:p>
            <a:pPr>
              <a:defRPr sz="1600" b="1" baseline="0"/>
            </a:pPr>
            <a:endParaRPr lang="en-US"/>
          </a:p>
        </c:txPr>
        <c:crossAx val="61572992"/>
        <c:crosses val="autoZero"/>
        <c:crossBetween val="between"/>
        <c:majorUnit val="8"/>
      </c:valAx>
    </c:plotArea>
    <c:legend>
      <c:legendPos val="r"/>
      <c:layout>
        <c:manualLayout>
          <c:xMode val="edge"/>
          <c:yMode val="edge"/>
          <c:x val="0.57688398274974451"/>
          <c:y val="0.93992909468406083"/>
          <c:w val="0.39697225949650511"/>
          <c:h val="4.4003604027108671E-2"/>
        </c:manualLayout>
      </c:layout>
      <c:txPr>
        <a:bodyPr/>
        <a:lstStyle/>
        <a:p>
          <a:pPr>
            <a:defRPr sz="1800" baseline="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9.9630663696918365E-2"/>
          <c:y val="2.4898881859420751E-2"/>
          <c:w val="0.90036933630308991"/>
          <c:h val="0.56330860376556979"/>
        </c:manualLayout>
      </c:layout>
      <c:bar3DChart>
        <c:barDir val="col"/>
        <c:grouping val="stacked"/>
        <c:ser>
          <c:idx val="0"/>
          <c:order val="0"/>
          <c:tx>
            <c:strRef>
              <c:f>Sheet1!$B$1</c:f>
              <c:strCache>
                <c:ptCount val="1"/>
                <c:pt idx="0">
                  <c:v>Y</c:v>
                </c:pt>
              </c:strCache>
            </c:strRef>
          </c:tx>
          <c:dLbls>
            <c:txPr>
              <a:bodyPr/>
              <a:lstStyle/>
              <a:p>
                <a:pPr>
                  <a:defRPr sz="2000" b="1" baseline="0"/>
                </a:pPr>
                <a:endParaRPr lang="en-US"/>
              </a:p>
            </c:txPr>
            <c:showVal val="1"/>
          </c:dLbls>
          <c:cat>
            <c:strRef>
              <c:f>Sheet1!$A$2:$A$9</c:f>
              <c:strCache>
                <c:ptCount val="8"/>
                <c:pt idx="0">
                  <c:v>Signature of the patient with date</c:v>
                </c:pt>
                <c:pt idx="1">
                  <c:v>Signature of the relative with date</c:v>
                </c:pt>
                <c:pt idx="2">
                  <c:v>Signature of the witness with date</c:v>
                </c:pt>
                <c:pt idx="3">
                  <c:v>Medication history</c:v>
                </c:pt>
                <c:pt idx="4">
                  <c:v>Signature of RMO with date</c:v>
                </c:pt>
                <c:pt idx="5">
                  <c:v>History sheet with chief complain, history of present illness.</c:v>
                </c:pt>
                <c:pt idx="6">
                  <c:v>Past medical history, family history, social history, physical examination.</c:v>
                </c:pt>
                <c:pt idx="7">
                  <c:v>Past medical history matching  with PIP</c:v>
                </c:pt>
              </c:strCache>
            </c:strRef>
          </c:cat>
          <c:val>
            <c:numRef>
              <c:f>Sheet1!$B$2:$B$9</c:f>
              <c:numCache>
                <c:formatCode>General</c:formatCode>
                <c:ptCount val="8"/>
                <c:pt idx="0">
                  <c:v>64</c:v>
                </c:pt>
                <c:pt idx="1">
                  <c:v>64</c:v>
                </c:pt>
                <c:pt idx="2">
                  <c:v>72</c:v>
                </c:pt>
                <c:pt idx="3">
                  <c:v>68</c:v>
                </c:pt>
                <c:pt idx="4">
                  <c:v>67</c:v>
                </c:pt>
                <c:pt idx="5">
                  <c:v>52</c:v>
                </c:pt>
                <c:pt idx="6">
                  <c:v>52</c:v>
                </c:pt>
                <c:pt idx="7">
                  <c:v>52</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Sheet1!$A$2:$A$9</c:f>
              <c:strCache>
                <c:ptCount val="8"/>
                <c:pt idx="0">
                  <c:v>Signature of the patient with date</c:v>
                </c:pt>
                <c:pt idx="1">
                  <c:v>Signature of the relative with date</c:v>
                </c:pt>
                <c:pt idx="2">
                  <c:v>Signature of the witness with date</c:v>
                </c:pt>
                <c:pt idx="3">
                  <c:v>Medication history</c:v>
                </c:pt>
                <c:pt idx="4">
                  <c:v>Signature of RMO with date</c:v>
                </c:pt>
                <c:pt idx="5">
                  <c:v>History sheet with chief complain, history of present illness.</c:v>
                </c:pt>
                <c:pt idx="6">
                  <c:v>Past medical history, family history, social history, physical examination.</c:v>
                </c:pt>
                <c:pt idx="7">
                  <c:v>Past medical history matching  with PIP</c:v>
                </c:pt>
              </c:strCache>
            </c:strRef>
          </c:cat>
          <c:val>
            <c:numRef>
              <c:f>Sheet1!$C$2:$C$9</c:f>
              <c:numCache>
                <c:formatCode>General</c:formatCode>
                <c:ptCount val="8"/>
                <c:pt idx="0">
                  <c:v>48</c:v>
                </c:pt>
                <c:pt idx="1">
                  <c:v>48</c:v>
                </c:pt>
                <c:pt idx="2">
                  <c:v>40</c:v>
                </c:pt>
                <c:pt idx="3">
                  <c:v>44</c:v>
                </c:pt>
                <c:pt idx="4">
                  <c:v>45</c:v>
                </c:pt>
                <c:pt idx="5">
                  <c:v>60</c:v>
                </c:pt>
                <c:pt idx="6">
                  <c:v>60</c:v>
                </c:pt>
                <c:pt idx="7">
                  <c:v>60</c:v>
                </c:pt>
              </c:numCache>
            </c:numRef>
          </c:val>
        </c:ser>
        <c:ser>
          <c:idx val="2"/>
          <c:order val="2"/>
          <c:tx>
            <c:strRef>
              <c:f>Sheet1!$D$1</c:f>
              <c:strCache>
                <c:ptCount val="1"/>
                <c:pt idx="0">
                  <c:v>NA</c:v>
                </c:pt>
              </c:strCache>
            </c:strRef>
          </c:tx>
          <c:cat>
            <c:strRef>
              <c:f>Sheet1!$A$2:$A$9</c:f>
              <c:strCache>
                <c:ptCount val="8"/>
                <c:pt idx="0">
                  <c:v>Signature of the patient with date</c:v>
                </c:pt>
                <c:pt idx="1">
                  <c:v>Signature of the relative with date</c:v>
                </c:pt>
                <c:pt idx="2">
                  <c:v>Signature of the witness with date</c:v>
                </c:pt>
                <c:pt idx="3">
                  <c:v>Medication history</c:v>
                </c:pt>
                <c:pt idx="4">
                  <c:v>Signature of RMO with date</c:v>
                </c:pt>
                <c:pt idx="5">
                  <c:v>History sheet with chief complain, history of present illness.</c:v>
                </c:pt>
                <c:pt idx="6">
                  <c:v>Past medical history, family history, social history, physical examination.</c:v>
                </c:pt>
                <c:pt idx="7">
                  <c:v>Past medical history matching  with PIP</c:v>
                </c:pt>
              </c:strCache>
            </c:strRef>
          </c:cat>
          <c:val>
            <c:numRef>
              <c:f>Sheet1!$D$2:$D$9</c:f>
              <c:numCache>
                <c:formatCode>General</c:formatCode>
                <c:ptCount val="8"/>
                <c:pt idx="0">
                  <c:v>0</c:v>
                </c:pt>
                <c:pt idx="1">
                  <c:v>0</c:v>
                </c:pt>
                <c:pt idx="2">
                  <c:v>0</c:v>
                </c:pt>
                <c:pt idx="3">
                  <c:v>0</c:v>
                </c:pt>
                <c:pt idx="4">
                  <c:v>0</c:v>
                </c:pt>
                <c:pt idx="5">
                  <c:v>0</c:v>
                </c:pt>
                <c:pt idx="6">
                  <c:v>0</c:v>
                </c:pt>
                <c:pt idx="7">
                  <c:v>0</c:v>
                </c:pt>
              </c:numCache>
            </c:numRef>
          </c:val>
        </c:ser>
        <c:shape val="cylinder"/>
        <c:axId val="66852736"/>
        <c:axId val="66854272"/>
        <c:axId val="0"/>
      </c:bar3DChart>
      <c:catAx>
        <c:axId val="66852736"/>
        <c:scaling>
          <c:orientation val="minMax"/>
        </c:scaling>
        <c:axPos val="b"/>
        <c:tickLblPos val="nextTo"/>
        <c:txPr>
          <a:bodyPr/>
          <a:lstStyle/>
          <a:p>
            <a:pPr>
              <a:defRPr sz="1200" baseline="0"/>
            </a:pPr>
            <a:endParaRPr lang="en-US"/>
          </a:p>
        </c:txPr>
        <c:crossAx val="66854272"/>
        <c:crosses val="autoZero"/>
        <c:auto val="1"/>
        <c:lblAlgn val="ctr"/>
        <c:lblOffset val="100"/>
      </c:catAx>
      <c:valAx>
        <c:axId val="66854272"/>
        <c:scaling>
          <c:orientation val="minMax"/>
          <c:max val="112"/>
        </c:scaling>
        <c:axPos val="l"/>
        <c:majorGridlines/>
        <c:numFmt formatCode="General" sourceLinked="1"/>
        <c:tickLblPos val="nextTo"/>
        <c:txPr>
          <a:bodyPr/>
          <a:lstStyle/>
          <a:p>
            <a:pPr>
              <a:defRPr sz="1600" baseline="0"/>
            </a:pPr>
            <a:endParaRPr lang="en-US"/>
          </a:p>
        </c:txPr>
        <c:crossAx val="66852736"/>
        <c:crosses val="autoZero"/>
        <c:crossBetween val="between"/>
        <c:majorUnit val="8"/>
      </c:valAx>
    </c:plotArea>
    <c:legend>
      <c:legendPos val="r"/>
      <c:layout>
        <c:manualLayout>
          <c:xMode val="edge"/>
          <c:yMode val="edge"/>
          <c:x val="5.5434297348345568E-2"/>
          <c:y val="0.90698245234080566"/>
          <c:w val="0.47022651871486898"/>
          <c:h val="7.7283692139639523E-2"/>
        </c:manualLayout>
      </c:layout>
      <c:txPr>
        <a:bodyPr/>
        <a:lstStyle/>
        <a:p>
          <a:pPr>
            <a:defRPr sz="2000" baseline="0"/>
          </a:pPr>
          <a:endParaRPr lang="en-US"/>
        </a:p>
      </c:txPr>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18995586115116203"/>
          <c:y val="3.083922202032521E-2"/>
          <c:w val="0.77469195223838827"/>
          <c:h val="0.77342014940440162"/>
        </c:manualLayout>
      </c:layout>
      <c:bar3DChart>
        <c:barDir val="col"/>
        <c:grouping val="stacked"/>
        <c:ser>
          <c:idx val="0"/>
          <c:order val="0"/>
          <c:tx>
            <c:strRef>
              <c:f>'Sheet1'!$B$1</c:f>
              <c:strCache>
                <c:ptCount val="1"/>
                <c:pt idx="0">
                  <c:v>Y</c:v>
                </c:pt>
              </c:strCache>
            </c:strRef>
          </c:tx>
          <c:dLbls>
            <c:txPr>
              <a:bodyPr/>
              <a:lstStyle/>
              <a:p>
                <a:pPr>
                  <a:defRPr sz="2800" b="0" baseline="0"/>
                </a:pPr>
                <a:endParaRPr lang="en-US"/>
              </a:p>
            </c:txPr>
            <c:showVal val="1"/>
          </c:dLbls>
          <c:cat>
            <c:strRef>
              <c:f>'Sheet1'!$A$2:$A$5</c:f>
              <c:strCache>
                <c:ptCount val="4"/>
                <c:pt idx="0">
                  <c:v>Lab and radiology investigation with sample no.</c:v>
                </c:pt>
                <c:pt idx="1">
                  <c:v>Compatibility report with pt. name, age, sex, blood group</c:v>
                </c:pt>
                <c:pt idx="2">
                  <c:v>Done and check by –name with date and time of issue</c:v>
                </c:pt>
                <c:pt idx="3">
                  <c:v>Investigation sheet with date</c:v>
                </c:pt>
              </c:strCache>
            </c:strRef>
          </c:cat>
          <c:val>
            <c:numRef>
              <c:f>'Sheet1'!$B$2:$B$5</c:f>
              <c:numCache>
                <c:formatCode>General</c:formatCode>
                <c:ptCount val="4"/>
                <c:pt idx="0">
                  <c:v>83</c:v>
                </c:pt>
                <c:pt idx="1">
                  <c:v>53</c:v>
                </c:pt>
                <c:pt idx="2">
                  <c:v>36</c:v>
                </c:pt>
                <c:pt idx="3">
                  <c:v>89</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'Sheet1'!$A$2:$A$5</c:f>
              <c:strCache>
                <c:ptCount val="4"/>
                <c:pt idx="0">
                  <c:v>Lab and radiology investigation with sample no.</c:v>
                </c:pt>
                <c:pt idx="1">
                  <c:v>Compatibility report with pt. name, age, sex, blood group</c:v>
                </c:pt>
                <c:pt idx="2">
                  <c:v>Done and check by –name with date and time of issue</c:v>
                </c:pt>
                <c:pt idx="3">
                  <c:v>Investigation sheet with date</c:v>
                </c:pt>
              </c:strCache>
            </c:strRef>
          </c:cat>
          <c:val>
            <c:numRef>
              <c:f>'Sheet1'!$C$2:$C$5</c:f>
              <c:numCache>
                <c:formatCode>General</c:formatCode>
                <c:ptCount val="4"/>
                <c:pt idx="0">
                  <c:v>22</c:v>
                </c:pt>
                <c:pt idx="1">
                  <c:v>23</c:v>
                </c:pt>
                <c:pt idx="2">
                  <c:v>60</c:v>
                </c:pt>
                <c:pt idx="3">
                  <c:v>19</c:v>
                </c:pt>
              </c:numCache>
            </c:numRef>
          </c:val>
        </c:ser>
        <c:ser>
          <c:idx val="2"/>
          <c:order val="2"/>
          <c:tx>
            <c:strRef>
              <c:f>'Sheet1'!$D$1</c:f>
              <c:strCache>
                <c:ptCount val="1"/>
                <c:pt idx="0">
                  <c:v>NA</c:v>
                </c:pt>
              </c:strCache>
            </c:strRef>
          </c:tx>
          <c:dLbls>
            <c:txPr>
              <a:bodyPr/>
              <a:lstStyle/>
              <a:p>
                <a:pPr>
                  <a:defRPr sz="2000" b="1" baseline="0"/>
                </a:pPr>
                <a:endParaRPr lang="en-US"/>
              </a:p>
            </c:txPr>
            <c:showVal val="1"/>
          </c:dLbls>
          <c:cat>
            <c:strRef>
              <c:f>'Sheet1'!$A$2:$A$5</c:f>
              <c:strCache>
                <c:ptCount val="4"/>
                <c:pt idx="0">
                  <c:v>Lab and radiology investigation with sample no.</c:v>
                </c:pt>
                <c:pt idx="1">
                  <c:v>Compatibility report with pt. name, age, sex, blood group</c:v>
                </c:pt>
                <c:pt idx="2">
                  <c:v>Done and check by –name with date and time of issue</c:v>
                </c:pt>
                <c:pt idx="3">
                  <c:v>Investigation sheet with date</c:v>
                </c:pt>
              </c:strCache>
            </c:strRef>
          </c:cat>
          <c:val>
            <c:numRef>
              <c:f>'Sheet1'!$D$2:$D$5</c:f>
              <c:numCache>
                <c:formatCode>General</c:formatCode>
                <c:ptCount val="4"/>
                <c:pt idx="0">
                  <c:v>7</c:v>
                </c:pt>
                <c:pt idx="1">
                  <c:v>36</c:v>
                </c:pt>
                <c:pt idx="2">
                  <c:v>26</c:v>
                </c:pt>
                <c:pt idx="3">
                  <c:v>4</c:v>
                </c:pt>
              </c:numCache>
            </c:numRef>
          </c:val>
        </c:ser>
        <c:shape val="cylinder"/>
        <c:axId val="88424448"/>
        <c:axId val="88425984"/>
        <c:axId val="0"/>
      </c:bar3DChart>
      <c:catAx>
        <c:axId val="88424448"/>
        <c:scaling>
          <c:orientation val="minMax"/>
        </c:scaling>
        <c:axPos val="b"/>
        <c:tickLblPos val="nextTo"/>
        <c:txPr>
          <a:bodyPr/>
          <a:lstStyle/>
          <a:p>
            <a:pPr>
              <a:defRPr sz="1400" baseline="0"/>
            </a:pPr>
            <a:endParaRPr lang="en-US"/>
          </a:p>
        </c:txPr>
        <c:crossAx val="88425984"/>
        <c:crosses val="autoZero"/>
        <c:auto val="1"/>
        <c:lblAlgn val="ctr"/>
        <c:lblOffset val="100"/>
      </c:catAx>
      <c:valAx>
        <c:axId val="88425984"/>
        <c:scaling>
          <c:orientation val="minMax"/>
          <c:max val="112"/>
        </c:scaling>
        <c:axPos val="l"/>
        <c:majorGridlines/>
        <c:numFmt formatCode="General" sourceLinked="1"/>
        <c:tickLblPos val="nextTo"/>
        <c:txPr>
          <a:bodyPr/>
          <a:lstStyle/>
          <a:p>
            <a:pPr>
              <a:defRPr sz="2000" baseline="0"/>
            </a:pPr>
            <a:endParaRPr lang="en-US"/>
          </a:p>
        </c:txPr>
        <c:crossAx val="88424448"/>
        <c:crosses val="autoZero"/>
        <c:crossBetween val="between"/>
        <c:majorUnit val="8"/>
        <c:minorUnit val="2.6"/>
      </c:valAx>
    </c:plotArea>
    <c:legend>
      <c:legendPos val="r"/>
      <c:layout>
        <c:manualLayout>
          <c:xMode val="edge"/>
          <c:yMode val="edge"/>
          <c:x val="0.66400271908458786"/>
          <c:y val="0.92848822594358804"/>
          <c:w val="0.33599728091542985"/>
          <c:h val="7.0378729067317292E-2"/>
        </c:manualLayout>
      </c:layout>
      <c:txPr>
        <a:bodyPr/>
        <a:lstStyle/>
        <a:p>
          <a:pPr>
            <a:defRPr sz="1400" baseline="0"/>
          </a:pPr>
          <a:endParaRPr lang="en-US"/>
        </a:p>
      </c:txPr>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2452157480314992"/>
          <c:y val="7.6403729103754509E-2"/>
          <c:w val="0.73175394893820089"/>
          <c:h val="0.73137433089680992"/>
        </c:manualLayout>
      </c:layout>
      <c:bar3DChart>
        <c:barDir val="col"/>
        <c:grouping val="stacked"/>
        <c:ser>
          <c:idx val="0"/>
          <c:order val="0"/>
          <c:tx>
            <c:strRef>
              <c:f>Sheet1!$B$1</c:f>
              <c:strCache>
                <c:ptCount val="1"/>
                <c:pt idx="0">
                  <c:v>Y</c:v>
                </c:pt>
              </c:strCache>
            </c:strRef>
          </c:tx>
          <c:dLbls>
            <c:txPr>
              <a:bodyPr/>
              <a:lstStyle/>
              <a:p>
                <a:pPr>
                  <a:defRPr sz="2400" b="1" baseline="0"/>
                </a:pPr>
                <a:endParaRPr lang="en-US"/>
              </a:p>
            </c:txPr>
            <c:showVal val="1"/>
          </c:dLbls>
          <c:cat>
            <c:strRef>
              <c:f>Sheet1!$A$2:$A$3</c:f>
              <c:strCache>
                <c:ptCount val="2"/>
                <c:pt idx="0">
                  <c:v>From date of admission to discharge</c:v>
                </c:pt>
                <c:pt idx="1">
                  <c:v>Sign with employ code of doctor</c:v>
                </c:pt>
              </c:strCache>
            </c:strRef>
          </c:cat>
          <c:val>
            <c:numRef>
              <c:f>Sheet1!$B$2:$B$3</c:f>
              <c:numCache>
                <c:formatCode>General</c:formatCode>
                <c:ptCount val="2"/>
                <c:pt idx="0">
                  <c:v>49</c:v>
                </c:pt>
                <c:pt idx="1">
                  <c:v>89</c:v>
                </c:pt>
              </c:numCache>
            </c:numRef>
          </c:val>
        </c:ser>
        <c:ser>
          <c:idx val="1"/>
          <c:order val="1"/>
          <c:tx>
            <c:strRef>
              <c:f>Sheet1!$C$1</c:f>
              <c:strCache>
                <c:ptCount val="1"/>
                <c:pt idx="0">
                  <c:v>N</c:v>
                </c:pt>
              </c:strCache>
            </c:strRef>
          </c:tx>
          <c:dLbls>
            <c:txPr>
              <a:bodyPr/>
              <a:lstStyle/>
              <a:p>
                <a:pPr>
                  <a:defRPr sz="2400" b="1"/>
                </a:pPr>
                <a:endParaRPr lang="en-US"/>
              </a:p>
            </c:txPr>
            <c:showVal val="1"/>
          </c:dLbls>
          <c:cat>
            <c:strRef>
              <c:f>Sheet1!$A$2:$A$3</c:f>
              <c:strCache>
                <c:ptCount val="2"/>
                <c:pt idx="0">
                  <c:v>From date of admission to discharge</c:v>
                </c:pt>
                <c:pt idx="1">
                  <c:v>Sign with employ code of doctor</c:v>
                </c:pt>
              </c:strCache>
            </c:strRef>
          </c:cat>
          <c:val>
            <c:numRef>
              <c:f>Sheet1!$C$2:$C$3</c:f>
              <c:numCache>
                <c:formatCode>General</c:formatCode>
                <c:ptCount val="2"/>
                <c:pt idx="0">
                  <c:v>45</c:v>
                </c:pt>
                <c:pt idx="1">
                  <c:v>5</c:v>
                </c:pt>
              </c:numCache>
            </c:numRef>
          </c:val>
        </c:ser>
        <c:ser>
          <c:idx val="2"/>
          <c:order val="2"/>
          <c:tx>
            <c:strRef>
              <c:f>Sheet1!$D$1</c:f>
              <c:strCache>
                <c:ptCount val="1"/>
                <c:pt idx="0">
                  <c:v>Column1</c:v>
                </c:pt>
              </c:strCache>
            </c:strRef>
          </c:tx>
          <c:cat>
            <c:strRef>
              <c:f>Sheet1!$A$2:$A$3</c:f>
              <c:strCache>
                <c:ptCount val="2"/>
                <c:pt idx="0">
                  <c:v>From date of admission to discharge</c:v>
                </c:pt>
                <c:pt idx="1">
                  <c:v>Sign with employ code of doctor</c:v>
                </c:pt>
              </c:strCache>
            </c:strRef>
          </c:cat>
          <c:val>
            <c:numRef>
              <c:f>Sheet1!$D$2:$D$3</c:f>
              <c:numCache>
                <c:formatCode>General</c:formatCode>
                <c:ptCount val="2"/>
                <c:pt idx="0">
                  <c:v>0</c:v>
                </c:pt>
                <c:pt idx="1">
                  <c:v>0</c:v>
                </c:pt>
              </c:numCache>
            </c:numRef>
          </c:val>
        </c:ser>
        <c:ser>
          <c:idx val="3"/>
          <c:order val="3"/>
          <c:tx>
            <c:strRef>
              <c:f>Sheet1!$G$2</c:f>
              <c:strCache>
                <c:ptCount val="1"/>
                <c:pt idx="0">
                  <c:v>Progress notes and treatment sheet</c:v>
                </c:pt>
              </c:strCache>
            </c:strRef>
          </c:tx>
          <c:cat>
            <c:strRef>
              <c:f>Sheet1!$A$2:$A$3</c:f>
              <c:strCache>
                <c:ptCount val="2"/>
                <c:pt idx="0">
                  <c:v>From date of admission to discharge</c:v>
                </c:pt>
                <c:pt idx="1">
                  <c:v>Sign with employ code of doctor</c:v>
                </c:pt>
              </c:strCache>
            </c:strRef>
          </c:cat>
          <c:val>
            <c:numRef>
              <c:f>Sheet1!$E$2:$E$3</c:f>
              <c:numCache>
                <c:formatCode>General</c:formatCode>
                <c:ptCount val="2"/>
              </c:numCache>
            </c:numRef>
          </c:val>
        </c:ser>
        <c:shape val="cylinder"/>
        <c:axId val="88470272"/>
        <c:axId val="88471808"/>
        <c:axId val="0"/>
      </c:bar3DChart>
      <c:catAx>
        <c:axId val="88470272"/>
        <c:scaling>
          <c:orientation val="minMax"/>
        </c:scaling>
        <c:axPos val="b"/>
        <c:tickLblPos val="nextTo"/>
        <c:txPr>
          <a:bodyPr/>
          <a:lstStyle/>
          <a:p>
            <a:pPr>
              <a:defRPr sz="1800" baseline="0"/>
            </a:pPr>
            <a:endParaRPr lang="en-US"/>
          </a:p>
        </c:txPr>
        <c:crossAx val="88471808"/>
        <c:crosses val="autoZero"/>
        <c:auto val="1"/>
        <c:lblAlgn val="ctr"/>
        <c:lblOffset val="100"/>
      </c:catAx>
      <c:valAx>
        <c:axId val="88471808"/>
        <c:scaling>
          <c:orientation val="minMax"/>
          <c:max val="112"/>
        </c:scaling>
        <c:axPos val="l"/>
        <c:majorGridlines/>
        <c:numFmt formatCode="General" sourceLinked="1"/>
        <c:tickLblPos val="nextTo"/>
        <c:txPr>
          <a:bodyPr/>
          <a:lstStyle/>
          <a:p>
            <a:pPr>
              <a:defRPr sz="2000" b="1" baseline="0"/>
            </a:pPr>
            <a:endParaRPr lang="en-US"/>
          </a:p>
        </c:txPr>
        <c:crossAx val="88470272"/>
        <c:crosses val="autoZero"/>
        <c:crossBetween val="between"/>
        <c:majorUnit val="15"/>
      </c:valAx>
    </c:plotArea>
    <c:legend>
      <c:legendPos val="r"/>
      <c:legendEntry>
        <c:idx val="0"/>
        <c:delete val="1"/>
      </c:legendEntry>
      <c:legendEntry>
        <c:idx val="1"/>
        <c:delete val="1"/>
      </c:legendEntry>
      <c:layout>
        <c:manualLayout>
          <c:xMode val="edge"/>
          <c:yMode val="edge"/>
          <c:x val="0.69058951170707616"/>
          <c:y val="0.91272923201673029"/>
          <c:w val="0.27668459759361802"/>
          <c:h val="8.0132940699485747E-2"/>
        </c:manualLayout>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12743166250560142"/>
          <c:y val="2.9268679544553342E-2"/>
          <c:w val="0.86642244414570135"/>
          <c:h val="0.54663646496242757"/>
        </c:manualLayout>
      </c:layout>
      <c:bar3DChart>
        <c:barDir val="col"/>
        <c:grouping val="stacked"/>
        <c:ser>
          <c:idx val="0"/>
          <c:order val="0"/>
          <c:tx>
            <c:strRef>
              <c:f>Sheet1!$B$1</c:f>
              <c:strCache>
                <c:ptCount val="1"/>
                <c:pt idx="0">
                  <c:v>Y</c:v>
                </c:pt>
              </c:strCache>
            </c:strRef>
          </c:tx>
          <c:dLbls>
            <c:txPr>
              <a:bodyPr/>
              <a:lstStyle/>
              <a:p>
                <a:pPr>
                  <a:defRPr sz="1800" b="1" baseline="0"/>
                </a:pPr>
                <a:endParaRPr lang="en-US"/>
              </a:p>
            </c:txPr>
            <c:showVal val="1"/>
          </c:dLbls>
          <c:cat>
            <c:strRef>
              <c:f>Sheet1!$A$2:$A$9</c:f>
              <c:strCache>
                <c:ptCount val="8"/>
                <c:pt idx="0">
                  <c:v>Patient detail</c:v>
                </c:pt>
                <c:pt idx="1">
                  <c:v>Name of procedure with date</c:v>
                </c:pt>
                <c:pt idx="2">
                  <c:v>Date of surgery &amp;time</c:v>
                </c:pt>
                <c:pt idx="3">
                  <c:v>Preoperative diagnosis</c:v>
                </c:pt>
                <c:pt idx="4">
                  <c:v>Postoperative &amp;procedure</c:v>
                </c:pt>
                <c:pt idx="5">
                  <c:v>Findings used techniques &amp; procedure</c:v>
                </c:pt>
                <c:pt idx="6">
                  <c:v>Name of surgeons with sign &amp;employ code</c:v>
                </c:pt>
                <c:pt idx="7">
                  <c:v>Legibility</c:v>
                </c:pt>
              </c:strCache>
            </c:strRef>
          </c:cat>
          <c:val>
            <c:numRef>
              <c:f>Sheet1!$B$2:$B$9</c:f>
              <c:numCache>
                <c:formatCode>General</c:formatCode>
                <c:ptCount val="8"/>
                <c:pt idx="0">
                  <c:v>92</c:v>
                </c:pt>
                <c:pt idx="1">
                  <c:v>90</c:v>
                </c:pt>
                <c:pt idx="2">
                  <c:v>96</c:v>
                </c:pt>
                <c:pt idx="3">
                  <c:v>95</c:v>
                </c:pt>
                <c:pt idx="4">
                  <c:v>97</c:v>
                </c:pt>
                <c:pt idx="5">
                  <c:v>105</c:v>
                </c:pt>
                <c:pt idx="6">
                  <c:v>106</c:v>
                </c:pt>
                <c:pt idx="7">
                  <c:v>103</c:v>
                </c:pt>
              </c:numCache>
            </c:numRef>
          </c:val>
        </c:ser>
        <c:ser>
          <c:idx val="1"/>
          <c:order val="1"/>
          <c:tx>
            <c:strRef>
              <c:f>Sheet1!$C$1</c:f>
              <c:strCache>
                <c:ptCount val="1"/>
                <c:pt idx="0">
                  <c:v>N</c:v>
                </c:pt>
              </c:strCache>
            </c:strRef>
          </c:tx>
          <c:dLbls>
            <c:txPr>
              <a:bodyPr/>
              <a:lstStyle/>
              <a:p>
                <a:pPr>
                  <a:defRPr b="1"/>
                </a:pPr>
                <a:endParaRPr lang="en-US"/>
              </a:p>
            </c:txPr>
            <c:showVal val="1"/>
          </c:dLbls>
          <c:cat>
            <c:strRef>
              <c:f>Sheet1!$A$2:$A$9</c:f>
              <c:strCache>
                <c:ptCount val="8"/>
                <c:pt idx="0">
                  <c:v>Patient detail</c:v>
                </c:pt>
                <c:pt idx="1">
                  <c:v>Name of procedure with date</c:v>
                </c:pt>
                <c:pt idx="2">
                  <c:v>Date of surgery &amp;time</c:v>
                </c:pt>
                <c:pt idx="3">
                  <c:v>Preoperative diagnosis</c:v>
                </c:pt>
                <c:pt idx="4">
                  <c:v>Postoperative &amp;procedure</c:v>
                </c:pt>
                <c:pt idx="5">
                  <c:v>Findings used techniques &amp; procedure</c:v>
                </c:pt>
                <c:pt idx="6">
                  <c:v>Name of surgeons with sign &amp;employ code</c:v>
                </c:pt>
                <c:pt idx="7">
                  <c:v>Legibility</c:v>
                </c:pt>
              </c:strCache>
            </c:strRef>
          </c:cat>
          <c:val>
            <c:numRef>
              <c:f>Sheet1!$C$2:$C$9</c:f>
              <c:numCache>
                <c:formatCode>General</c:formatCode>
                <c:ptCount val="8"/>
                <c:pt idx="0">
                  <c:v>20</c:v>
                </c:pt>
                <c:pt idx="1">
                  <c:v>22</c:v>
                </c:pt>
                <c:pt idx="2">
                  <c:v>16</c:v>
                </c:pt>
                <c:pt idx="3">
                  <c:v>17</c:v>
                </c:pt>
                <c:pt idx="4">
                  <c:v>15</c:v>
                </c:pt>
                <c:pt idx="5">
                  <c:v>7</c:v>
                </c:pt>
                <c:pt idx="6">
                  <c:v>6</c:v>
                </c:pt>
                <c:pt idx="7">
                  <c:v>9</c:v>
                </c:pt>
              </c:numCache>
            </c:numRef>
          </c:val>
        </c:ser>
        <c:ser>
          <c:idx val="2"/>
          <c:order val="2"/>
          <c:tx>
            <c:strRef>
              <c:f>Sheet1!$D$1</c:f>
              <c:strCache>
                <c:ptCount val="1"/>
                <c:pt idx="0">
                  <c:v>NA</c:v>
                </c:pt>
              </c:strCache>
            </c:strRef>
          </c:tx>
          <c:cat>
            <c:strRef>
              <c:f>Sheet1!$A$2:$A$9</c:f>
              <c:strCache>
                <c:ptCount val="8"/>
                <c:pt idx="0">
                  <c:v>Patient detail</c:v>
                </c:pt>
                <c:pt idx="1">
                  <c:v>Name of procedure with date</c:v>
                </c:pt>
                <c:pt idx="2">
                  <c:v>Date of surgery &amp;time</c:v>
                </c:pt>
                <c:pt idx="3">
                  <c:v>Preoperative diagnosis</c:v>
                </c:pt>
                <c:pt idx="4">
                  <c:v>Postoperative &amp;procedure</c:v>
                </c:pt>
                <c:pt idx="5">
                  <c:v>Findings used techniques &amp; procedure</c:v>
                </c:pt>
                <c:pt idx="6">
                  <c:v>Name of surgeons with sign &amp;employ code</c:v>
                </c:pt>
                <c:pt idx="7">
                  <c:v>Legibility</c:v>
                </c:pt>
              </c:strCache>
            </c:strRef>
          </c:cat>
          <c:val>
            <c:numRef>
              <c:f>Sheet1!$D$2:$D$9</c:f>
              <c:numCache>
                <c:formatCode>General</c:formatCode>
                <c:ptCount val="8"/>
                <c:pt idx="0">
                  <c:v>0</c:v>
                </c:pt>
                <c:pt idx="1">
                  <c:v>0</c:v>
                </c:pt>
                <c:pt idx="2">
                  <c:v>0</c:v>
                </c:pt>
                <c:pt idx="3">
                  <c:v>0</c:v>
                </c:pt>
                <c:pt idx="4">
                  <c:v>0</c:v>
                </c:pt>
                <c:pt idx="5">
                  <c:v>0</c:v>
                </c:pt>
                <c:pt idx="6">
                  <c:v>0</c:v>
                </c:pt>
                <c:pt idx="7">
                  <c:v>0</c:v>
                </c:pt>
              </c:numCache>
            </c:numRef>
          </c:val>
        </c:ser>
        <c:shape val="cylinder"/>
        <c:axId val="88573440"/>
        <c:axId val="88574976"/>
        <c:axId val="0"/>
      </c:bar3DChart>
      <c:catAx>
        <c:axId val="88573440"/>
        <c:scaling>
          <c:orientation val="minMax"/>
        </c:scaling>
        <c:axPos val="b"/>
        <c:tickLblPos val="nextTo"/>
        <c:txPr>
          <a:bodyPr/>
          <a:lstStyle/>
          <a:p>
            <a:pPr>
              <a:defRPr sz="1400" b="1" baseline="0"/>
            </a:pPr>
            <a:endParaRPr lang="en-US"/>
          </a:p>
        </c:txPr>
        <c:crossAx val="88574976"/>
        <c:crosses val="autoZero"/>
        <c:auto val="1"/>
        <c:lblAlgn val="ctr"/>
        <c:lblOffset val="100"/>
      </c:catAx>
      <c:valAx>
        <c:axId val="88574976"/>
        <c:scaling>
          <c:orientation val="minMax"/>
          <c:max val="112"/>
        </c:scaling>
        <c:axPos val="l"/>
        <c:majorGridlines/>
        <c:numFmt formatCode="General" sourceLinked="1"/>
        <c:tickLblPos val="nextTo"/>
        <c:txPr>
          <a:bodyPr/>
          <a:lstStyle/>
          <a:p>
            <a:pPr>
              <a:defRPr sz="1600" baseline="0"/>
            </a:pPr>
            <a:endParaRPr lang="en-US"/>
          </a:p>
        </c:txPr>
        <c:crossAx val="88573440"/>
        <c:crosses val="autoZero"/>
        <c:crossBetween val="between"/>
        <c:majorUnit val="8"/>
      </c:valAx>
    </c:plotArea>
    <c:legend>
      <c:legendPos val="r"/>
      <c:layout>
        <c:manualLayout>
          <c:xMode val="edge"/>
          <c:yMode val="edge"/>
          <c:x val="0.67474104719962436"/>
          <c:y val="0.95471495291029795"/>
          <c:w val="0.28458098669870108"/>
          <c:h val="4.5285047089702005E-2"/>
        </c:manualLayout>
      </c:layout>
      <c:txPr>
        <a:bodyPr/>
        <a:lstStyle/>
        <a:p>
          <a:pPr>
            <a:defRPr sz="2400" baseline="0"/>
          </a:pPr>
          <a:endParaRPr lang="en-US"/>
        </a:p>
      </c:txPr>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13304170312044344"/>
          <c:y val="2.5667458234387368E-2"/>
          <c:w val="0.86695829687956638"/>
          <c:h val="0.70970761988084863"/>
        </c:manualLayout>
      </c:layout>
      <c:bar3DChart>
        <c:barDir val="col"/>
        <c:grouping val="stacked"/>
        <c:ser>
          <c:idx val="0"/>
          <c:order val="0"/>
          <c:tx>
            <c:strRef>
              <c:f>Sheet1!$B$1</c:f>
              <c:strCache>
                <c:ptCount val="1"/>
                <c:pt idx="0">
                  <c:v>Y</c:v>
                </c:pt>
              </c:strCache>
            </c:strRef>
          </c:tx>
          <c:dLbls>
            <c:txPr>
              <a:bodyPr/>
              <a:lstStyle/>
              <a:p>
                <a:pPr>
                  <a:defRPr sz="2400" b="1" baseline="0"/>
                </a:pPr>
                <a:endParaRPr lang="en-US"/>
              </a:p>
            </c:txPr>
            <c:showVal val="1"/>
          </c:dLbls>
          <c:cat>
            <c:strRef>
              <c:f>Sheet1!$A$2:$A$5</c:f>
              <c:strCache>
                <c:ptCount val="4"/>
                <c:pt idx="0">
                  <c:v>Patient name with procedure</c:v>
                </c:pt>
                <c:pt idx="1">
                  <c:v>Signature of the patient with date</c:v>
                </c:pt>
                <c:pt idx="2">
                  <c:v>Signature of the patient with date</c:v>
                </c:pt>
                <c:pt idx="3">
                  <c:v>Signature of the patient with date</c:v>
                </c:pt>
              </c:strCache>
            </c:strRef>
          </c:cat>
          <c:val>
            <c:numRef>
              <c:f>Sheet1!$B$2:$B$5</c:f>
              <c:numCache>
                <c:formatCode>General</c:formatCode>
                <c:ptCount val="4"/>
                <c:pt idx="0">
                  <c:v>108</c:v>
                </c:pt>
                <c:pt idx="1">
                  <c:v>101</c:v>
                </c:pt>
                <c:pt idx="2">
                  <c:v>103</c:v>
                </c:pt>
                <c:pt idx="3">
                  <c:v>98</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Sheet1!$A$2:$A$5</c:f>
              <c:strCache>
                <c:ptCount val="4"/>
                <c:pt idx="0">
                  <c:v>Patient name with procedure</c:v>
                </c:pt>
                <c:pt idx="1">
                  <c:v>Signature of the patient with date</c:v>
                </c:pt>
                <c:pt idx="2">
                  <c:v>Signature of the patient with date</c:v>
                </c:pt>
                <c:pt idx="3">
                  <c:v>Signature of the patient with date</c:v>
                </c:pt>
              </c:strCache>
            </c:strRef>
          </c:cat>
          <c:val>
            <c:numRef>
              <c:f>Sheet1!$C$2:$C$5</c:f>
              <c:numCache>
                <c:formatCode>General</c:formatCode>
                <c:ptCount val="4"/>
                <c:pt idx="0">
                  <c:v>4</c:v>
                </c:pt>
                <c:pt idx="1">
                  <c:v>11</c:v>
                </c:pt>
                <c:pt idx="2">
                  <c:v>9</c:v>
                </c:pt>
                <c:pt idx="3">
                  <c:v>14</c:v>
                </c:pt>
              </c:numCache>
            </c:numRef>
          </c:val>
        </c:ser>
        <c:ser>
          <c:idx val="2"/>
          <c:order val="2"/>
          <c:tx>
            <c:strRef>
              <c:f>Sheet1!$D$1</c:f>
              <c:strCache>
                <c:ptCount val="1"/>
                <c:pt idx="0">
                  <c:v>NA</c:v>
                </c:pt>
              </c:strCache>
            </c:strRef>
          </c:tx>
          <c:cat>
            <c:strRef>
              <c:f>Sheet1!$A$2:$A$5</c:f>
              <c:strCache>
                <c:ptCount val="4"/>
                <c:pt idx="0">
                  <c:v>Patient name with procedure</c:v>
                </c:pt>
                <c:pt idx="1">
                  <c:v>Signature of the patient with date</c:v>
                </c:pt>
                <c:pt idx="2">
                  <c:v>Signature of the patient with date</c:v>
                </c:pt>
                <c:pt idx="3">
                  <c:v>Signature of the patient with date</c:v>
                </c:pt>
              </c:strCache>
            </c:strRef>
          </c:cat>
          <c:val>
            <c:numRef>
              <c:f>Sheet1!$D$2:$D$5</c:f>
              <c:numCache>
                <c:formatCode>General</c:formatCode>
                <c:ptCount val="4"/>
                <c:pt idx="0">
                  <c:v>0</c:v>
                </c:pt>
                <c:pt idx="1">
                  <c:v>0</c:v>
                </c:pt>
                <c:pt idx="2">
                  <c:v>0</c:v>
                </c:pt>
                <c:pt idx="3">
                  <c:v>0</c:v>
                </c:pt>
              </c:numCache>
            </c:numRef>
          </c:val>
        </c:ser>
        <c:shape val="cylinder"/>
        <c:axId val="88688128"/>
        <c:axId val="88689664"/>
        <c:axId val="0"/>
      </c:bar3DChart>
      <c:catAx>
        <c:axId val="88688128"/>
        <c:scaling>
          <c:orientation val="minMax"/>
        </c:scaling>
        <c:axPos val="b"/>
        <c:tickLblPos val="nextTo"/>
        <c:txPr>
          <a:bodyPr/>
          <a:lstStyle/>
          <a:p>
            <a:pPr>
              <a:defRPr sz="1600" b="1" baseline="0"/>
            </a:pPr>
            <a:endParaRPr lang="en-US"/>
          </a:p>
        </c:txPr>
        <c:crossAx val="88689664"/>
        <c:crosses val="autoZero"/>
        <c:auto val="1"/>
        <c:lblAlgn val="ctr"/>
        <c:lblOffset val="100"/>
      </c:catAx>
      <c:valAx>
        <c:axId val="88689664"/>
        <c:scaling>
          <c:orientation val="minMax"/>
          <c:max val="112"/>
          <c:min val="0"/>
        </c:scaling>
        <c:axPos val="l"/>
        <c:majorGridlines/>
        <c:numFmt formatCode="General" sourceLinked="1"/>
        <c:tickLblPos val="nextTo"/>
        <c:txPr>
          <a:bodyPr/>
          <a:lstStyle/>
          <a:p>
            <a:pPr>
              <a:defRPr sz="1800" b="1" baseline="0"/>
            </a:pPr>
            <a:endParaRPr lang="en-US"/>
          </a:p>
        </c:txPr>
        <c:crossAx val="88688128"/>
        <c:crosses val="autoZero"/>
        <c:crossBetween val="between"/>
        <c:majorUnit val="8"/>
      </c:valAx>
    </c:plotArea>
    <c:legend>
      <c:legendPos val="r"/>
      <c:layout>
        <c:manualLayout>
          <c:xMode val="edge"/>
          <c:yMode val="edge"/>
          <c:x val="0.77528880475356265"/>
          <c:y val="0.9025698501397007"/>
          <c:w val="0.22081250243866027"/>
          <c:h val="9.5346710693421349E-2"/>
        </c:manualLayout>
      </c:layout>
      <c:txPr>
        <a:bodyPr/>
        <a:lstStyle/>
        <a:p>
          <a:pPr>
            <a:defRPr sz="1800" baseline="0"/>
          </a:pPr>
          <a:endParaRPr lang="en-US"/>
        </a:p>
      </c:txP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42"/>
  <c:chart>
    <c:view3D>
      <c:rAngAx val="1"/>
    </c:view3D>
    <c:plotArea>
      <c:layout>
        <c:manualLayout>
          <c:layoutTarget val="inner"/>
          <c:xMode val="edge"/>
          <c:yMode val="edge"/>
          <c:x val="0.14634424373424174"/>
          <c:y val="7.8314106085576513E-2"/>
          <c:w val="0.85150960968589695"/>
          <c:h val="0.48319394734749088"/>
        </c:manualLayout>
      </c:layout>
      <c:bar3DChart>
        <c:barDir val="col"/>
        <c:grouping val="stacked"/>
        <c:ser>
          <c:idx val="0"/>
          <c:order val="0"/>
          <c:tx>
            <c:strRef>
              <c:f>Sheet1!$B$1</c:f>
              <c:strCache>
                <c:ptCount val="1"/>
                <c:pt idx="0">
                  <c:v>Y</c:v>
                </c:pt>
              </c:strCache>
            </c:strRef>
          </c:tx>
          <c:dLbls>
            <c:txPr>
              <a:bodyPr/>
              <a:lstStyle/>
              <a:p>
                <a:pPr>
                  <a:defRPr sz="2400" b="1" baseline="0"/>
                </a:pPr>
                <a:endParaRPr lang="en-US"/>
              </a:p>
            </c:txPr>
            <c:showVal val="1"/>
          </c:dLbls>
          <c:cat>
            <c:strRef>
              <c:f>Sheet1!$A$2:$A$7</c:f>
              <c:strCache>
                <c:ptCount val="6"/>
                <c:pt idx="0">
                  <c:v>Name, age,sex, occupation, address</c:v>
                </c:pt>
                <c:pt idx="1">
                  <c:v>Diagnosis</c:v>
                </c:pt>
                <c:pt idx="2">
                  <c:v>Medical ,social &amp;family history</c:v>
                </c:pt>
                <c:pt idx="3">
                  <c:v>Medication, chief complain</c:v>
                </c:pt>
                <c:pt idx="4">
                  <c:v>Lab test &amp;plan of care</c:v>
                </c:pt>
                <c:pt idx="5">
                  <c:v>Physiotherapist sign</c:v>
                </c:pt>
              </c:strCache>
            </c:strRef>
          </c:cat>
          <c:val>
            <c:numRef>
              <c:f>Sheet1!$B$2:$B$7</c:f>
              <c:numCache>
                <c:formatCode>General</c:formatCode>
                <c:ptCount val="6"/>
                <c:pt idx="0">
                  <c:v>43</c:v>
                </c:pt>
                <c:pt idx="1">
                  <c:v>42</c:v>
                </c:pt>
                <c:pt idx="2">
                  <c:v>44</c:v>
                </c:pt>
                <c:pt idx="3">
                  <c:v>41</c:v>
                </c:pt>
                <c:pt idx="4">
                  <c:v>48</c:v>
                </c:pt>
                <c:pt idx="5">
                  <c:v>46</c:v>
                </c:pt>
              </c:numCache>
            </c:numRef>
          </c:val>
        </c:ser>
        <c:ser>
          <c:idx val="1"/>
          <c:order val="1"/>
          <c:tx>
            <c:strRef>
              <c:f>Sheet1!$C$1</c:f>
              <c:strCache>
                <c:ptCount val="1"/>
                <c:pt idx="0">
                  <c:v>N</c:v>
                </c:pt>
              </c:strCache>
            </c:strRef>
          </c:tx>
          <c:dLbls>
            <c:txPr>
              <a:bodyPr/>
              <a:lstStyle/>
              <a:p>
                <a:pPr>
                  <a:defRPr sz="2000" b="1" baseline="0"/>
                </a:pPr>
                <a:endParaRPr lang="en-US"/>
              </a:p>
            </c:txPr>
            <c:showVal val="1"/>
          </c:dLbls>
          <c:cat>
            <c:strRef>
              <c:f>Sheet1!$A$2:$A$7</c:f>
              <c:strCache>
                <c:ptCount val="6"/>
                <c:pt idx="0">
                  <c:v>Name, age,sex, occupation, address</c:v>
                </c:pt>
                <c:pt idx="1">
                  <c:v>Diagnosis</c:v>
                </c:pt>
                <c:pt idx="2">
                  <c:v>Medical ,social &amp;family history</c:v>
                </c:pt>
                <c:pt idx="3">
                  <c:v>Medication, chief complain</c:v>
                </c:pt>
                <c:pt idx="4">
                  <c:v>Lab test &amp;plan of care</c:v>
                </c:pt>
                <c:pt idx="5">
                  <c:v>Physiotherapist sign</c:v>
                </c:pt>
              </c:strCache>
            </c:strRef>
          </c:cat>
          <c:val>
            <c:numRef>
              <c:f>Sheet1!$C$2:$C$7</c:f>
              <c:numCache>
                <c:formatCode>General</c:formatCode>
                <c:ptCount val="6"/>
                <c:pt idx="0">
                  <c:v>17</c:v>
                </c:pt>
                <c:pt idx="1">
                  <c:v>16</c:v>
                </c:pt>
                <c:pt idx="2">
                  <c:v>14</c:v>
                </c:pt>
                <c:pt idx="3">
                  <c:v>17</c:v>
                </c:pt>
                <c:pt idx="4">
                  <c:v>10</c:v>
                </c:pt>
                <c:pt idx="5">
                  <c:v>12</c:v>
                </c:pt>
              </c:numCache>
            </c:numRef>
          </c:val>
        </c:ser>
        <c:ser>
          <c:idx val="2"/>
          <c:order val="2"/>
          <c:tx>
            <c:strRef>
              <c:f>Sheet1!$D$1</c:f>
              <c:strCache>
                <c:ptCount val="1"/>
                <c:pt idx="0">
                  <c:v>NA</c:v>
                </c:pt>
              </c:strCache>
            </c:strRef>
          </c:tx>
          <c:dLbls>
            <c:txPr>
              <a:bodyPr/>
              <a:lstStyle/>
              <a:p>
                <a:pPr>
                  <a:defRPr sz="2800" baseline="0"/>
                </a:pPr>
                <a:endParaRPr lang="en-US"/>
              </a:p>
            </c:txPr>
            <c:showVal val="1"/>
          </c:dLbls>
          <c:cat>
            <c:strRef>
              <c:f>Sheet1!$A$2:$A$7</c:f>
              <c:strCache>
                <c:ptCount val="6"/>
                <c:pt idx="0">
                  <c:v>Name, age,sex, occupation, address</c:v>
                </c:pt>
                <c:pt idx="1">
                  <c:v>Diagnosis</c:v>
                </c:pt>
                <c:pt idx="2">
                  <c:v>Medical ,social &amp;family history</c:v>
                </c:pt>
                <c:pt idx="3">
                  <c:v>Medication, chief complain</c:v>
                </c:pt>
                <c:pt idx="4">
                  <c:v>Lab test &amp;plan of care</c:v>
                </c:pt>
                <c:pt idx="5">
                  <c:v>Physiotherapist sign</c:v>
                </c:pt>
              </c:strCache>
            </c:strRef>
          </c:cat>
          <c:val>
            <c:numRef>
              <c:f>Sheet1!$D$2:$D$7</c:f>
              <c:numCache>
                <c:formatCode>General</c:formatCode>
                <c:ptCount val="6"/>
                <c:pt idx="0">
                  <c:v>54</c:v>
                </c:pt>
                <c:pt idx="1">
                  <c:v>54</c:v>
                </c:pt>
                <c:pt idx="2">
                  <c:v>54</c:v>
                </c:pt>
                <c:pt idx="3">
                  <c:v>54</c:v>
                </c:pt>
                <c:pt idx="4">
                  <c:v>54</c:v>
                </c:pt>
                <c:pt idx="5">
                  <c:v>54</c:v>
                </c:pt>
              </c:numCache>
            </c:numRef>
          </c:val>
        </c:ser>
        <c:shape val="cylinder"/>
        <c:axId val="88647552"/>
        <c:axId val="88649088"/>
        <c:axId val="0"/>
      </c:bar3DChart>
      <c:catAx>
        <c:axId val="88647552"/>
        <c:scaling>
          <c:orientation val="minMax"/>
        </c:scaling>
        <c:axPos val="b"/>
        <c:tickLblPos val="nextTo"/>
        <c:txPr>
          <a:bodyPr/>
          <a:lstStyle/>
          <a:p>
            <a:pPr>
              <a:defRPr sz="1800" baseline="0"/>
            </a:pPr>
            <a:endParaRPr lang="en-US"/>
          </a:p>
        </c:txPr>
        <c:crossAx val="88649088"/>
        <c:crosses val="autoZero"/>
        <c:auto val="1"/>
        <c:lblAlgn val="ctr"/>
        <c:lblOffset val="100"/>
      </c:catAx>
      <c:valAx>
        <c:axId val="88649088"/>
        <c:scaling>
          <c:orientation val="minMax"/>
          <c:max val="112"/>
          <c:min val="0"/>
        </c:scaling>
        <c:axPos val="l"/>
        <c:majorGridlines/>
        <c:numFmt formatCode="General" sourceLinked="1"/>
        <c:tickLblPos val="nextTo"/>
        <c:txPr>
          <a:bodyPr/>
          <a:lstStyle/>
          <a:p>
            <a:pPr>
              <a:defRPr sz="1800" b="1" baseline="0"/>
            </a:pPr>
            <a:endParaRPr lang="en-US"/>
          </a:p>
        </c:txPr>
        <c:crossAx val="88647552"/>
        <c:crosses val="autoZero"/>
        <c:crossBetween val="between"/>
        <c:majorUnit val="16"/>
      </c:valAx>
    </c:plotArea>
    <c:legend>
      <c:legendPos val="r"/>
      <c:layout>
        <c:manualLayout>
          <c:xMode val="edge"/>
          <c:yMode val="edge"/>
          <c:x val="0.7359828504446656"/>
          <c:y val="0.90586385657017676"/>
          <c:w val="0.26066139184058301"/>
          <c:h val="9.291547511785074E-2"/>
        </c:manualLayout>
      </c:layout>
      <c:txPr>
        <a:bodyPr/>
        <a:lstStyle/>
        <a:p>
          <a:pPr>
            <a:defRPr sz="1800" baseline="0"/>
          </a:pPr>
          <a:endParaRPr lang="en-US"/>
        </a:p>
      </c:txPr>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Autofit/>
          </a:bodyPr>
          <a:lstStyle/>
          <a:p>
            <a:r>
              <a:rPr lang="en-IN" sz="2400" b="1" dirty="0" smtClean="0">
                <a:latin typeface="Times New Roman" pitchFamily="18" charset="0"/>
                <a:cs typeface="Times New Roman" pitchFamily="18" charset="0"/>
              </a:rPr>
              <a:t>ASSESSMENT OF QUALITY CONTROL MEASURES OF PATIENTS MEDICAL RECORDS IN ASIAN HEART HOSPITAL</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800600" y="5562600"/>
            <a:ext cx="3886200" cy="838200"/>
          </a:xfrm>
        </p:spPr>
        <p:txBody>
          <a:bodyPr>
            <a:normAutofit fontScale="85000" lnSpcReduction="20000"/>
          </a:bodyPr>
          <a:lstStyle/>
          <a:p>
            <a:pPr>
              <a:buNone/>
            </a:pPr>
            <a:r>
              <a:rPr lang="en-US" dirty="0" smtClean="0"/>
              <a:t>Prepared by : </a:t>
            </a:r>
            <a:r>
              <a:rPr lang="en-US" dirty="0" err="1" smtClean="0"/>
              <a:t>Kanak</a:t>
            </a:r>
            <a:r>
              <a:rPr lang="en-US" dirty="0" smtClean="0"/>
              <a:t> </a:t>
            </a:r>
            <a:r>
              <a:rPr lang="en-US" dirty="0" err="1" smtClean="0"/>
              <a:t>Lata</a:t>
            </a:r>
            <a:endParaRPr lang="en-US" dirty="0" smtClean="0"/>
          </a:p>
          <a:p>
            <a:pPr>
              <a:buNone/>
            </a:pPr>
            <a:r>
              <a:rPr lang="en-US" dirty="0" smtClean="0"/>
              <a:t>                         PG/11/039</a:t>
            </a:r>
            <a:endParaRPr lang="en-US" dirty="0"/>
          </a:p>
        </p:txBody>
      </p:sp>
      <p:pic>
        <p:nvPicPr>
          <p:cNvPr id="9218" name="Picture 2" descr="http://www.exempla.org/images/EGSMC/450pharrecords.jpg"/>
          <p:cNvPicPr>
            <a:picLocks noChangeAspect="1" noChangeArrowheads="1"/>
          </p:cNvPicPr>
          <p:nvPr/>
        </p:nvPicPr>
        <p:blipFill>
          <a:blip r:embed="rId2" cstate="print"/>
          <a:srcRect/>
          <a:stretch>
            <a:fillRect/>
          </a:stretch>
        </p:blipFill>
        <p:spPr bwMode="auto">
          <a:xfrm>
            <a:off x="838200" y="1905000"/>
            <a:ext cx="7467600" cy="3276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t>SAMPLE SIZE CALCULATION </a:t>
            </a:r>
            <a:endParaRPr lang="en-US" sz="2800" b="1" dirty="0"/>
          </a:p>
        </p:txBody>
      </p:sp>
      <p:sp>
        <p:nvSpPr>
          <p:cNvPr id="3" name="Content Placeholder 2"/>
          <p:cNvSpPr>
            <a:spLocks noGrp="1"/>
          </p:cNvSpPr>
          <p:nvPr>
            <p:ph idx="1"/>
          </p:nvPr>
        </p:nvSpPr>
        <p:spPr>
          <a:xfrm>
            <a:off x="228600" y="1600200"/>
            <a:ext cx="8686800" cy="4525963"/>
          </a:xfrm>
        </p:spPr>
        <p:txBody>
          <a:bodyPr/>
          <a:lstStyle/>
          <a:p>
            <a:pPr>
              <a:buNone/>
            </a:pPr>
            <a:r>
              <a:rPr lang="en-IN" sz="2800" dirty="0" smtClean="0"/>
              <a:t>  Class level -95 %</a:t>
            </a:r>
            <a:endParaRPr lang="en-US" sz="2800" dirty="0" smtClean="0"/>
          </a:p>
          <a:p>
            <a:pPr>
              <a:buNone/>
            </a:pPr>
            <a:r>
              <a:rPr lang="en-IN" sz="2800" dirty="0" smtClean="0"/>
              <a:t>  Class interval-5</a:t>
            </a:r>
            <a:endParaRPr lang="en-US" sz="2800" dirty="0" smtClean="0"/>
          </a:p>
          <a:p>
            <a:pPr>
              <a:buNone/>
            </a:pPr>
            <a:r>
              <a:rPr lang="en-IN" sz="2800" dirty="0" smtClean="0"/>
              <a:t>  Population -320(Average total no. of admission</a:t>
            </a:r>
          </a:p>
          <a:p>
            <a:pPr>
              <a:buNone/>
            </a:pPr>
            <a:r>
              <a:rPr lang="en-IN" sz="2800" dirty="0" smtClean="0"/>
              <a:t>                        for month Jan, Feb  March,2 DAMA</a:t>
            </a:r>
          </a:p>
          <a:p>
            <a:pPr>
              <a:buNone/>
            </a:pPr>
            <a:r>
              <a:rPr lang="en-IN" sz="2800" dirty="0" smtClean="0"/>
              <a:t>                        cases,2 MLC cases&amp; 5 EXPIRED cases)</a:t>
            </a:r>
          </a:p>
          <a:p>
            <a:pPr>
              <a:buNone/>
            </a:pPr>
            <a:r>
              <a:rPr lang="en-IN" sz="2800" dirty="0" smtClean="0"/>
              <a:t>Sample size – 186</a:t>
            </a:r>
          </a:p>
          <a:p>
            <a:pPr>
              <a:buNone/>
            </a:pPr>
            <a:endParaRPr lang="en-IN" sz="2800" dirty="0" smtClean="0"/>
          </a:p>
          <a:p>
            <a:pPr>
              <a:buNone/>
            </a:pPr>
            <a:r>
              <a:rPr lang="en-IN" sz="2800" dirty="0" smtClean="0"/>
              <a:t> </a:t>
            </a:r>
            <a:r>
              <a:rPr lang="en-IN" sz="2800" b="1" i="1" dirty="0" smtClean="0"/>
              <a:t>n</a:t>
            </a:r>
            <a:r>
              <a:rPr lang="en-IN" sz="2800" b="1" dirty="0" smtClean="0"/>
              <a:t> = [DEFF* </a:t>
            </a:r>
            <a:r>
              <a:rPr lang="en-IN" sz="2800" b="1" dirty="0" err="1" smtClean="0"/>
              <a:t>Np</a:t>
            </a:r>
            <a:r>
              <a:rPr lang="en-IN" sz="2800" b="1" dirty="0" smtClean="0"/>
              <a:t> (1-p)]/ [(d</a:t>
            </a:r>
            <a:r>
              <a:rPr lang="en-IN" sz="2800" b="1" baseline="30000" dirty="0" smtClean="0"/>
              <a:t>2</a:t>
            </a:r>
            <a:r>
              <a:rPr lang="en-IN" sz="2800" b="1" dirty="0" smtClean="0"/>
              <a:t>/Z</a:t>
            </a:r>
            <a:r>
              <a:rPr lang="en-IN" sz="2800" b="1" baseline="30000" dirty="0" smtClean="0"/>
              <a:t>2</a:t>
            </a:r>
            <a:r>
              <a:rPr lang="en-IN" sz="2800" b="1" baseline="-25000" dirty="0" smtClean="0"/>
              <a:t>1-α/2</a:t>
            </a:r>
            <a:r>
              <a:rPr lang="en-IN" sz="2800" b="1" dirty="0" smtClean="0"/>
              <a:t>*(N-1)+p*(1-p)]  </a:t>
            </a:r>
            <a:endParaRPr lang="en-IN" sz="2800"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429000"/>
            <a:ext cx="8229600" cy="1143000"/>
          </a:xfrm>
        </p:spPr>
        <p:txBody>
          <a:bodyPr>
            <a:normAutofit/>
          </a:bodyPr>
          <a:lstStyle/>
          <a:p>
            <a:r>
              <a:rPr lang="en-IN" sz="3200" b="1" u="sng" dirty="0" smtClean="0"/>
              <a:t>ASSESSMENT OF MEDICAL RECORD CONTENT &amp; DOCUMENTATION</a:t>
            </a:r>
            <a:endParaRPr lang="en-US" sz="3200" dirty="0"/>
          </a:p>
        </p:txBody>
      </p:sp>
      <p:sp>
        <p:nvSpPr>
          <p:cNvPr id="3" name="Content Placeholder 2"/>
          <p:cNvSpPr>
            <a:spLocks noGrp="1"/>
          </p:cNvSpPr>
          <p:nvPr>
            <p:ph idx="1"/>
          </p:nvPr>
        </p:nvSpPr>
        <p:spPr>
          <a:xfrm>
            <a:off x="0" y="457200"/>
            <a:ext cx="8458200" cy="2590799"/>
          </a:xfrm>
        </p:spPr>
        <p:txBody>
          <a:bodyPr>
            <a:normAutofit/>
          </a:bodyPr>
          <a:lstStyle/>
          <a:p>
            <a:pPr algn="ctr">
              <a:buNone/>
            </a:pPr>
            <a:r>
              <a:rPr lang="en-US" u="sng" dirty="0" smtClean="0">
                <a:latin typeface="Times New Roman" pitchFamily="18" charset="0"/>
                <a:cs typeface="Times New Roman" pitchFamily="18" charset="0"/>
              </a:rPr>
              <a:t>RESULT AND FINDINGS</a:t>
            </a:r>
          </a:p>
          <a:p>
            <a:pPr algn="ctr">
              <a:buNone/>
            </a:pPr>
            <a:endParaRPr lang="en-US" u="sng" dirty="0" smtClean="0">
              <a:latin typeface="Times New Roman" pitchFamily="18" charset="0"/>
              <a:cs typeface="Times New Roman" pitchFamily="18" charset="0"/>
            </a:endParaRPr>
          </a:p>
          <a:p>
            <a:pPr algn="ctr">
              <a:buNone/>
            </a:pPr>
            <a:endParaRPr lang="en-US" u="sng"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CODING – “Y”-YES, ”N” –NO , “NA”- Not applicable</a:t>
            </a:r>
          </a:p>
          <a:p>
            <a:pPr algn="ctr">
              <a:buNone/>
            </a:pPr>
            <a:endParaRPr lang="en-US" u="sng" dirty="0" smtClean="0">
              <a:latin typeface="Times New Roman" pitchFamily="18" charset="0"/>
              <a:cs typeface="Times New Roman" pitchFamily="18" charset="0"/>
            </a:endParaRPr>
          </a:p>
          <a:p>
            <a:pPr algn="ctr">
              <a:buNone/>
            </a:pPr>
            <a:endParaRPr lang="en-US" u="sng" dirty="0" smtClean="0">
              <a:latin typeface="Times New Roman" pitchFamily="18" charset="0"/>
              <a:cs typeface="Times New Roman" pitchFamily="18" charset="0"/>
            </a:endParaRPr>
          </a:p>
          <a:p>
            <a:pPr algn="ctr">
              <a:buNone/>
            </a:pPr>
            <a:endParaRPr lang="en-US" u="sng" dirty="0" smtClean="0">
              <a:latin typeface="Times New Roman" pitchFamily="18" charset="0"/>
              <a:cs typeface="Times New Roman" pitchFamily="18" charset="0"/>
            </a:endParaRPr>
          </a:p>
          <a:p>
            <a:pPr algn="ctr">
              <a:buNone/>
            </a:pPr>
            <a:endParaRPr lang="en-US"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04801"/>
            <a:ext cx="7391400" cy="609600"/>
          </a:xfrm>
        </p:spPr>
        <p:txBody>
          <a:bodyPr>
            <a:normAutofit fontScale="90000"/>
          </a:bodyPr>
          <a:lstStyle/>
          <a:p>
            <a:r>
              <a:rPr lang="en-US" dirty="0" smtClean="0"/>
              <a:t>ADMISSION FORMS</a:t>
            </a:r>
            <a:endParaRPr lang="en-US" dirty="0"/>
          </a:p>
        </p:txBody>
      </p:sp>
      <p:graphicFrame>
        <p:nvGraphicFramePr>
          <p:cNvPr id="5" name="Chart 4"/>
          <p:cNvGraphicFramePr/>
          <p:nvPr/>
        </p:nvGraphicFramePr>
        <p:xfrm>
          <a:off x="228600" y="1295400"/>
          <a:ext cx="86106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457199"/>
          </a:xfrm>
        </p:spPr>
        <p:txBody>
          <a:bodyPr>
            <a:normAutofit fontScale="90000"/>
          </a:bodyPr>
          <a:lstStyle/>
          <a:p>
            <a:r>
              <a:rPr lang="en-US" dirty="0" smtClean="0"/>
              <a:t>DISCHARGE  SUMMARY</a:t>
            </a:r>
            <a:endParaRPr lang="en-US" dirty="0"/>
          </a:p>
        </p:txBody>
      </p:sp>
      <p:graphicFrame>
        <p:nvGraphicFramePr>
          <p:cNvPr id="5" name="Chart 4"/>
          <p:cNvGraphicFramePr/>
          <p:nvPr/>
        </p:nvGraphicFramePr>
        <p:xfrm>
          <a:off x="381000" y="685800"/>
          <a:ext cx="8534399" cy="5715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BILL SLIP</a:t>
            </a:r>
            <a:endParaRPr lang="en-US" dirty="0"/>
          </a:p>
        </p:txBody>
      </p:sp>
      <p:graphicFrame>
        <p:nvGraphicFramePr>
          <p:cNvPr id="5" name="Chart 4"/>
          <p:cNvGraphicFramePr/>
          <p:nvPr/>
        </p:nvGraphicFramePr>
        <p:xfrm>
          <a:off x="304800" y="1447800"/>
          <a:ext cx="83820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information </a:t>
            </a:r>
            <a:r>
              <a:rPr lang="en-US" dirty="0" err="1" smtClean="0"/>
              <a:t>proforma</a:t>
            </a:r>
            <a:r>
              <a:rPr lang="en-US" dirty="0" smtClean="0"/>
              <a:t> and history sheet</a:t>
            </a:r>
            <a:endParaRPr lang="en-US" dirty="0"/>
          </a:p>
        </p:txBody>
      </p:sp>
      <p:graphicFrame>
        <p:nvGraphicFramePr>
          <p:cNvPr id="5" name="Chart 4"/>
          <p:cNvGraphicFramePr/>
          <p:nvPr/>
        </p:nvGraphicFramePr>
        <p:xfrm>
          <a:off x="457200" y="1781174"/>
          <a:ext cx="8153400" cy="4848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INVESTIGATION</a:t>
            </a:r>
            <a:endParaRPr lang="en-US" dirty="0"/>
          </a:p>
        </p:txBody>
      </p:sp>
      <p:graphicFrame>
        <p:nvGraphicFramePr>
          <p:cNvPr id="5" name="Chart 4"/>
          <p:cNvGraphicFramePr/>
          <p:nvPr/>
        </p:nvGraphicFramePr>
        <p:xfrm>
          <a:off x="533400" y="1219200"/>
          <a:ext cx="81534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Progress notes and treatment sheet</a:t>
            </a:r>
            <a:endParaRPr lang="en-US" dirty="0"/>
          </a:p>
        </p:txBody>
      </p:sp>
      <p:graphicFrame>
        <p:nvGraphicFramePr>
          <p:cNvPr id="5" name="Chart 4"/>
          <p:cNvGraphicFramePr/>
          <p:nvPr/>
        </p:nvGraphicFramePr>
        <p:xfrm>
          <a:off x="685800" y="1676400"/>
          <a:ext cx="7696200" cy="4686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OPERATION RECORD</a:t>
            </a:r>
            <a:endParaRPr lang="en-US" sz="3200" dirty="0"/>
          </a:p>
        </p:txBody>
      </p:sp>
      <p:graphicFrame>
        <p:nvGraphicFramePr>
          <p:cNvPr id="5" name="Chart 4"/>
          <p:cNvGraphicFramePr/>
          <p:nvPr/>
        </p:nvGraphicFramePr>
        <p:xfrm>
          <a:off x="152400" y="914400"/>
          <a:ext cx="8610599"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CONSENTS</a:t>
            </a:r>
            <a:endParaRPr lang="en-US" dirty="0"/>
          </a:p>
        </p:txBody>
      </p:sp>
      <p:graphicFrame>
        <p:nvGraphicFramePr>
          <p:cNvPr id="5" name="Chart 4"/>
          <p:cNvGraphicFramePr/>
          <p:nvPr/>
        </p:nvGraphicFramePr>
        <p:xfrm>
          <a:off x="228600" y="1066801"/>
          <a:ext cx="8534399"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u="sng" dirty="0" smtClean="0"/>
              <a:t>ORGANISATION PROFILE</a:t>
            </a:r>
            <a:endParaRPr lang="en-US" sz="2400" u="sng" dirty="0"/>
          </a:p>
        </p:txBody>
      </p:sp>
      <p:sp>
        <p:nvSpPr>
          <p:cNvPr id="3" name="Content Placeholder 2"/>
          <p:cNvSpPr>
            <a:spLocks noGrp="1"/>
          </p:cNvSpPr>
          <p:nvPr>
            <p:ph idx="1"/>
          </p:nvPr>
        </p:nvSpPr>
        <p:spPr>
          <a:xfrm>
            <a:off x="457200" y="3581400"/>
            <a:ext cx="8382000" cy="3276600"/>
          </a:xfrm>
        </p:spPr>
        <p:txBody>
          <a:bodyPr>
            <a:normAutofit fontScale="85000" lnSpcReduction="20000"/>
          </a:bodyPr>
          <a:lstStyle/>
          <a:p>
            <a:r>
              <a:rPr lang="en-IN" sz="2400" dirty="0" smtClean="0">
                <a:latin typeface="Times New Roman" pitchFamily="18" charset="0"/>
                <a:cs typeface="Times New Roman" pitchFamily="18" charset="0"/>
              </a:rPr>
              <a:t>Asian Heart Institute (AHI) has been set up with an aim to provide world-class cardiac care in India. It is situated at the </a:t>
            </a:r>
            <a:r>
              <a:rPr lang="en-IN" sz="2400" dirty="0" err="1" smtClean="0">
                <a:latin typeface="Times New Roman" pitchFamily="18" charset="0"/>
                <a:cs typeface="Times New Roman" pitchFamily="18" charset="0"/>
              </a:rPr>
              <a:t>Bandra-Kurla</a:t>
            </a:r>
            <a:r>
              <a:rPr lang="en-IN" sz="2400" dirty="0" smtClean="0">
                <a:latin typeface="Times New Roman" pitchFamily="18" charset="0"/>
                <a:cs typeface="Times New Roman" pitchFamily="18" charset="0"/>
              </a:rPr>
              <a:t> Complex ,MUMBAI.</a:t>
            </a:r>
          </a:p>
          <a:p>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Internationally accredited with ISO 9001:2000, JCI &amp; NIAHO</a:t>
            </a:r>
          </a:p>
          <a:p>
            <a:pPr>
              <a:buNone/>
            </a:pPr>
            <a:endParaRPr lang="en-IN" sz="2400" dirty="0" smtClean="0">
              <a:latin typeface="Times New Roman" pitchFamily="18" charset="0"/>
              <a:cs typeface="Times New Roman" pitchFamily="18" charset="0"/>
            </a:endParaRPr>
          </a:p>
          <a:p>
            <a:r>
              <a:rPr lang="en-IN" sz="2400" dirty="0" smtClean="0">
                <a:latin typeface="Times New Roman" pitchFamily="18" charset="0"/>
                <a:cs typeface="Times New Roman" pitchFamily="18" charset="0"/>
              </a:rPr>
              <a:t>23O Bedded hospital</a:t>
            </a:r>
          </a:p>
          <a:p>
            <a:pPr>
              <a:buNone/>
            </a:pPr>
            <a:endParaRPr lang="en-IN" sz="2400" dirty="0" smtClean="0">
              <a:latin typeface="Times New Roman" pitchFamily="18" charset="0"/>
              <a:cs typeface="Times New Roman" pitchFamily="18" charset="0"/>
            </a:endParaRPr>
          </a:p>
          <a:p>
            <a:pPr lvl="0"/>
            <a:r>
              <a:rPr lang="en-IN" sz="2400" dirty="0" smtClean="0">
                <a:latin typeface="Times New Roman" pitchFamily="18" charset="0"/>
                <a:cs typeface="Times New Roman" pitchFamily="18" charset="0"/>
              </a:rPr>
              <a:t>Robot-assisted surgery</a:t>
            </a:r>
            <a:endParaRPr lang="en-US" sz="2400" dirty="0" smtClean="0">
              <a:latin typeface="Times New Roman" pitchFamily="18" charset="0"/>
              <a:cs typeface="Times New Roman" pitchFamily="18" charset="0"/>
            </a:endParaRPr>
          </a:p>
          <a:p>
            <a:endParaRPr lang="en-IN" sz="2400" dirty="0" smtClean="0">
              <a:latin typeface="Times New Roman" pitchFamily="18" charset="0"/>
              <a:cs typeface="Times New Roman" pitchFamily="18" charset="0"/>
            </a:endParaRPr>
          </a:p>
          <a:p>
            <a:pPr>
              <a:buNone/>
            </a:pPr>
            <a:r>
              <a:rPr lang="en-I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914400" y="1143000"/>
            <a:ext cx="7315200" cy="220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Physiotherapy record</a:t>
            </a:r>
            <a:endParaRPr lang="en-US" dirty="0"/>
          </a:p>
        </p:txBody>
      </p:sp>
      <p:graphicFrame>
        <p:nvGraphicFramePr>
          <p:cNvPr id="4" name="Chart 3"/>
          <p:cNvGraphicFramePr/>
          <p:nvPr/>
        </p:nvGraphicFramePr>
        <p:xfrm>
          <a:off x="609600" y="1066800"/>
          <a:ext cx="78486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INITIAL NURSING ASSESSMENT</a:t>
            </a:r>
            <a:endParaRPr lang="en-US" dirty="0"/>
          </a:p>
        </p:txBody>
      </p:sp>
      <p:graphicFrame>
        <p:nvGraphicFramePr>
          <p:cNvPr id="5" name="Chart 4"/>
          <p:cNvGraphicFramePr/>
          <p:nvPr/>
        </p:nvGraphicFramePr>
        <p:xfrm>
          <a:off x="304800" y="1143000"/>
          <a:ext cx="8381999" cy="5029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TRANSFER/DRUG</a:t>
            </a:r>
            <a:endParaRPr lang="en-US" dirty="0"/>
          </a:p>
        </p:txBody>
      </p:sp>
      <p:graphicFrame>
        <p:nvGraphicFramePr>
          <p:cNvPr id="5" name="Chart 4"/>
          <p:cNvGraphicFramePr/>
          <p:nvPr/>
        </p:nvGraphicFramePr>
        <p:xfrm>
          <a:off x="533400" y="1371601"/>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b="1" dirty="0" smtClean="0"/>
              <a:t>Critical care flow sheet</a:t>
            </a:r>
            <a:endParaRPr lang="en-US" dirty="0"/>
          </a:p>
        </p:txBody>
      </p:sp>
      <p:graphicFrame>
        <p:nvGraphicFramePr>
          <p:cNvPr id="5" name="Chart 4"/>
          <p:cNvGraphicFramePr/>
          <p:nvPr/>
        </p:nvGraphicFramePr>
        <p:xfrm>
          <a:off x="228600" y="838200"/>
          <a:ext cx="8686800" cy="601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276600"/>
          </a:xfrm>
        </p:spPr>
        <p:txBody>
          <a:bodyPr>
            <a:normAutofit/>
          </a:bodyPr>
          <a:lstStyle/>
          <a:p>
            <a:pPr lvl="1" algn="l">
              <a:buNone/>
            </a:pPr>
            <a:r>
              <a:rPr lang="en-IN" sz="2400" dirty="0" smtClean="0"/>
              <a:t>Content of all forms have many deficiencies. Completeness % of medical record</a:t>
            </a:r>
            <a:r>
              <a:rPr lang="en-US" sz="2400" dirty="0"/>
              <a:t> </a:t>
            </a:r>
            <a:r>
              <a:rPr lang="en-IN" sz="2400" dirty="0" smtClean="0"/>
              <a:t>Content &amp; doc. Ranges from 37.5% to 95.53%.</a:t>
            </a:r>
            <a:br>
              <a:rPr lang="en-IN" sz="2400" dirty="0" smtClean="0"/>
            </a:br>
            <a:r>
              <a:rPr lang="en-US" sz="2400" dirty="0" smtClean="0"/>
              <a:t/>
            </a:r>
            <a:br>
              <a:rPr lang="en-US" sz="2400" dirty="0" smtClean="0"/>
            </a:br>
            <a:r>
              <a:rPr lang="en-IN" sz="2400" dirty="0" smtClean="0"/>
              <a:t>Consent form has the highest completion rate ( 87.5% to 96.42%) where  as minimum is transfer/drug expiry checklist .</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ASSESSMENT OF OUTPATIENT BOX FILE</a:t>
            </a:r>
            <a:endParaRPr lang="en-US" sz="2800" dirty="0"/>
          </a:p>
        </p:txBody>
      </p:sp>
      <p:sp>
        <p:nvSpPr>
          <p:cNvPr id="28673" name="Rectangle 1"/>
          <p:cNvSpPr>
            <a:spLocks noChangeArrowheads="1"/>
          </p:cNvSpPr>
          <p:nvPr/>
        </p:nvSpPr>
        <p:spPr bwMode="auto">
          <a:xfrm>
            <a:off x="990600" y="5842337"/>
            <a:ext cx="7467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11 OPD box file, per box containing 80 OPD case where assessed which showed that doctor name is having highest completion rate of 99.54 %where as  medication is having 48.97 %completion rate.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Chart 4"/>
          <p:cNvGraphicFramePr/>
          <p:nvPr/>
        </p:nvGraphicFramePr>
        <p:xfrm>
          <a:off x="685800" y="838200"/>
          <a:ext cx="81534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457200"/>
          </a:xfrm>
        </p:spPr>
        <p:txBody>
          <a:bodyPr>
            <a:normAutofit fontScale="90000"/>
          </a:bodyPr>
          <a:lstStyle/>
          <a:p>
            <a:r>
              <a:rPr lang="en-US" dirty="0" smtClean="0"/>
              <a:t>LEGAL ASPECTS</a:t>
            </a:r>
            <a:endParaRPr lang="en-US" dirty="0"/>
          </a:p>
        </p:txBody>
      </p:sp>
      <p:graphicFrame>
        <p:nvGraphicFramePr>
          <p:cNvPr id="5" name="Chart 4"/>
          <p:cNvGraphicFramePr/>
          <p:nvPr/>
        </p:nvGraphicFramePr>
        <p:xfrm>
          <a:off x="228600" y="533400"/>
          <a:ext cx="87630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27649" name="Rectangle 1"/>
          <p:cNvSpPr>
            <a:spLocks noChangeArrowheads="1"/>
          </p:cNvSpPr>
          <p:nvPr/>
        </p:nvSpPr>
        <p:spPr bwMode="auto">
          <a:xfrm>
            <a:off x="228600" y="5959547"/>
            <a:ext cx="8763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IN" sz="1400" b="1" dirty="0" smtClean="0"/>
              <a:t>Highest Completion rate for legal aspects is “all appropriate forms present” (95.69%) followed by “doc. found original “i.e. is 94.62 </a:t>
            </a:r>
            <a:r>
              <a:rPr lang="en-IN" sz="1400" b="1" dirty="0" smtClean="0"/>
              <a:t>%.</a:t>
            </a:r>
            <a:endParaRPr lang="en-US" sz="1400" b="1" dirty="0" smtClean="0"/>
          </a:p>
          <a:p>
            <a:r>
              <a:rPr lang="en-IN" sz="1400" b="1" dirty="0" smtClean="0"/>
              <a:t>A lowest completion rate aspect is coding and indexing of disease and operation (7.52%) followed by “forms not assembled in order” (35.48%) &amp; “blank form found “is 47%</a:t>
            </a:r>
            <a:endParaRPr lang="en-US" sz="1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2400" b="1" u="sng" dirty="0" smtClean="0"/>
              <a:t>ASSESSMENT OF SPECIAL FORM IN MLC, DAMA &amp;EXPIRED</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6019800"/>
            <a:ext cx="9144000" cy="646331"/>
          </a:xfrm>
          <a:prstGeom prst="rect">
            <a:avLst/>
          </a:prstGeom>
        </p:spPr>
        <p:txBody>
          <a:bodyPr wrap="square">
            <a:spAutoFit/>
          </a:bodyPr>
          <a:lstStyle/>
          <a:p>
            <a:r>
              <a:rPr lang="en-IN" dirty="0" smtClean="0"/>
              <a:t>Highest % availability of death certificate issued by DMC is 88.57% followed by report of medico legal case (received copy by police) is 85.71%.</a:t>
            </a:r>
            <a:endParaRPr lang="en-US" dirty="0"/>
          </a:p>
        </p:txBody>
      </p:sp>
      <p:graphicFrame>
        <p:nvGraphicFramePr>
          <p:cNvPr id="5" name="Chart 4"/>
          <p:cNvGraphicFramePr/>
          <p:nvPr/>
        </p:nvGraphicFramePr>
        <p:xfrm>
          <a:off x="228600" y="1676400"/>
          <a:ext cx="8763000" cy="4267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
          </a:xfrm>
        </p:spPr>
        <p:txBody>
          <a:bodyPr>
            <a:noAutofit/>
          </a:bodyPr>
          <a:lstStyle/>
          <a:p>
            <a:r>
              <a:rPr lang="en-IN" sz="2800" b="1" dirty="0" smtClean="0"/>
              <a:t>Assessment of presence of special forms in MLC medical record</a:t>
            </a:r>
            <a:r>
              <a:rPr lang="en-IN" sz="2800" dirty="0" smtClean="0"/>
              <a:t>.</a:t>
            </a:r>
            <a:r>
              <a:rPr lang="en-US" sz="2800" dirty="0" smtClean="0"/>
              <a:t/>
            </a:r>
            <a:br>
              <a:rPr lang="en-US" sz="2800" dirty="0" smtClean="0"/>
            </a:br>
            <a:endParaRPr lang="en-US" sz="2800" dirty="0"/>
          </a:p>
        </p:txBody>
      </p:sp>
      <p:graphicFrame>
        <p:nvGraphicFramePr>
          <p:cNvPr id="4" name="Chart 3"/>
          <p:cNvGraphicFramePr/>
          <p:nvPr/>
        </p:nvGraphicFramePr>
        <p:xfrm>
          <a:off x="0" y="685800"/>
          <a:ext cx="9144000" cy="5791200"/>
        </p:xfrm>
        <a:graphic>
          <a:graphicData uri="http://schemas.openxmlformats.org/drawingml/2006/chart">
            <c:chart xmlns:c="http://schemas.openxmlformats.org/drawingml/2006/chart" xmlns:r="http://schemas.openxmlformats.org/officeDocument/2006/relationships" r:id="rId2"/>
          </a:graphicData>
        </a:graphic>
      </p:graphicFrame>
      <p:sp>
        <p:nvSpPr>
          <p:cNvPr id="55297" name="Rectangle 1"/>
          <p:cNvSpPr>
            <a:spLocks noChangeArrowheads="1"/>
          </p:cNvSpPr>
          <p:nvPr/>
        </p:nvSpPr>
        <p:spPr bwMode="auto">
          <a:xfrm>
            <a:off x="0" y="5867400"/>
            <a:ext cx="8839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highest completion rate 100 % of History &amp; alleged cause of injury, name of injury with description followed by 92.85% of </a:t>
            </a:r>
            <a:r>
              <a:rPr kumimoji="0" lang="en-US" sz="11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 </a:t>
            </a:r>
            <a:r>
              <a:rPr kumimoji="0" lang="en-US" sz="1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Personal details with date &amp;time &amp;</a:t>
            </a:r>
            <a:r>
              <a:rPr kumimoji="0" lang="en-US" sz="1100" b="1" i="0" u="none" strike="noStrike" cap="none" normalizeH="0" baseline="0" dirty="0" smtClean="0">
                <a:ln>
                  <a:noFill/>
                </a:ln>
                <a:solidFill>
                  <a:schemeClr val="bg1"/>
                </a:solidFill>
                <a:effectLst/>
                <a:latin typeface="Calibri" pitchFamily="34" charset="0"/>
                <a:ea typeface="Calibri" pitchFamily="34" charset="0"/>
                <a:cs typeface="Times New Roman" pitchFamily="18" charset="0"/>
              </a:rPr>
              <a:t> </a:t>
            </a:r>
            <a:r>
              <a:rPr kumimoji="0" lang="en-US" sz="1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Sign of medical no. Officer with name &amp; registration no.  whereas lowest completion rate 14.28 % of MLC Registration form where found.</a:t>
            </a:r>
            <a:endParaRPr kumimoji="0" lang="en-US" sz="1800"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Autofit/>
          </a:bodyPr>
          <a:lstStyle/>
          <a:p>
            <a:pPr lvl="0"/>
            <a:r>
              <a:rPr lang="en-IN" sz="2400" b="1" dirty="0" smtClean="0"/>
              <a:t>Assessment of presence of special forms in DAMA medical record.</a:t>
            </a:r>
            <a:r>
              <a:rPr lang="en-US" sz="2400" dirty="0" smtClean="0"/>
              <a:t/>
            </a:r>
            <a:br>
              <a:rPr lang="en-US" sz="2400" dirty="0" smtClean="0"/>
            </a:br>
            <a:endParaRPr lang="en-US" sz="2400" dirty="0"/>
          </a:p>
        </p:txBody>
      </p:sp>
      <p:sp>
        <p:nvSpPr>
          <p:cNvPr id="4" name="Rectangle 3"/>
          <p:cNvSpPr/>
          <p:nvPr/>
        </p:nvSpPr>
        <p:spPr>
          <a:xfrm>
            <a:off x="0" y="5657671"/>
            <a:ext cx="9144000" cy="1200329"/>
          </a:xfrm>
          <a:prstGeom prst="rect">
            <a:avLst/>
          </a:prstGeom>
        </p:spPr>
        <p:txBody>
          <a:bodyPr wrap="square">
            <a:spAutoFit/>
          </a:bodyPr>
          <a:lstStyle/>
          <a:p>
            <a:pPr algn="just"/>
            <a:r>
              <a:rPr lang="en-IN" dirty="0" smtClean="0"/>
              <a:t>14 DAMA medical records, 2 medical records from each 7 close cabinet were viewed that is on average 2 DAMA case per month reporting. Highest completion rate 78.57 % on Discharge summary with condition on discharge i.e. against medical advice and lowest completion rate14 % of Name of relative with sign &amp; Relation with patient</a:t>
            </a:r>
            <a:endParaRPr lang="en-US" dirty="0"/>
          </a:p>
        </p:txBody>
      </p:sp>
      <p:graphicFrame>
        <p:nvGraphicFramePr>
          <p:cNvPr id="5" name="Content Placeholder 4"/>
          <p:cNvGraphicFramePr>
            <a:graphicFrameLocks noGrp="1"/>
          </p:cNvGraphicFramePr>
          <p:nvPr>
            <p:ph idx="1"/>
          </p:nvPr>
        </p:nvGraphicFramePr>
        <p:xfrm>
          <a:off x="304800" y="10668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u="sng" dirty="0" smtClean="0"/>
              <a:t>MEDICAL RECORD DEPARTMENT</a:t>
            </a:r>
            <a:endParaRPr lang="en-US" sz="2400" u="sng" dirty="0"/>
          </a:p>
        </p:txBody>
      </p:sp>
      <p:sp>
        <p:nvSpPr>
          <p:cNvPr id="3" name="Content Placeholder 2"/>
          <p:cNvSpPr>
            <a:spLocks noGrp="1"/>
          </p:cNvSpPr>
          <p:nvPr>
            <p:ph idx="1"/>
          </p:nvPr>
        </p:nvSpPr>
        <p:spPr>
          <a:xfrm>
            <a:off x="304800" y="1600200"/>
            <a:ext cx="8382000" cy="4525963"/>
          </a:xfrm>
        </p:spPr>
        <p:txBody>
          <a:bodyPr>
            <a:normAutofit fontScale="62500" lnSpcReduction="20000"/>
          </a:bodyPr>
          <a:lstStyle/>
          <a:p>
            <a:pPr algn="just">
              <a:buNone/>
            </a:pPr>
            <a:r>
              <a:rPr lang="en-US" dirty="0" smtClean="0">
                <a:latin typeface="Times New Roman" pitchFamily="18" charset="0"/>
                <a:cs typeface="Times New Roman" pitchFamily="18" charset="0"/>
              </a:rPr>
              <a:t> Department consist of 56 IPD racks, 11 OPD racks &amp; 7 close cabinet.</a:t>
            </a:r>
          </a:p>
          <a:p>
            <a:pPr algn="just">
              <a:buNone/>
            </a:pPr>
            <a:r>
              <a:rPr lang="en-US" dirty="0" smtClean="0">
                <a:latin typeface="Times New Roman" pitchFamily="18" charset="0"/>
                <a:cs typeface="Times New Roman" pitchFamily="18" charset="0"/>
              </a:rPr>
              <a:t> Each rack has 3 shelves. Hospital uses unique no. for MR numbering. The</a:t>
            </a:r>
          </a:p>
          <a:p>
            <a:pPr algn="just">
              <a:buNone/>
            </a:pPr>
            <a:r>
              <a:rPr lang="en-US" dirty="0" smtClean="0">
                <a:latin typeface="Times New Roman" pitchFamily="18" charset="0"/>
                <a:cs typeface="Times New Roman" pitchFamily="18" charset="0"/>
              </a:rPr>
              <a:t> patient has same MR NO. for outpatient, admission &amp; day-care. Hospital uses</a:t>
            </a:r>
          </a:p>
          <a:p>
            <a:pPr algn="just">
              <a:buNone/>
            </a:pPr>
            <a:r>
              <a:rPr lang="en-US" dirty="0" smtClean="0">
                <a:latin typeface="Times New Roman" pitchFamily="18" charset="0"/>
                <a:cs typeface="Times New Roman" pitchFamily="18" charset="0"/>
              </a:rPr>
              <a:t> serial straight filing system.</a:t>
            </a:r>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p>
          <a:p>
            <a:pPr algn="just">
              <a:buNone/>
            </a:pPr>
            <a:r>
              <a:rPr lang="en-US" u="sng" dirty="0" smtClean="0">
                <a:latin typeface="Times New Roman" pitchFamily="18" charset="0"/>
                <a:cs typeface="Times New Roman" pitchFamily="18" charset="0"/>
              </a:rPr>
              <a:t>Storage period of patient medical record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IPD files of 5 years are preserved, </a:t>
            </a:r>
          </a:p>
          <a:p>
            <a:pPr algn="just">
              <a:buNone/>
            </a:pPr>
            <a:r>
              <a:rPr lang="en-US" dirty="0" smtClean="0">
                <a:latin typeface="Times New Roman" pitchFamily="18" charset="0"/>
                <a:cs typeface="Times New Roman" pitchFamily="18" charset="0"/>
              </a:rPr>
              <a:t>OPD case sheet for 2 years</a:t>
            </a:r>
          </a:p>
          <a:p>
            <a:pPr algn="just">
              <a:buNone/>
            </a:pPr>
            <a:r>
              <a:rPr lang="en-US" dirty="0" smtClean="0">
                <a:latin typeface="Times New Roman" pitchFamily="18" charset="0"/>
                <a:cs typeface="Times New Roman" pitchFamily="18" charset="0"/>
              </a:rPr>
              <a:t>MLC,DAMA&amp; EXPIRED for 10 years</a:t>
            </a:r>
          </a:p>
          <a:p>
            <a:pPr algn="just">
              <a:buNone/>
            </a:pPr>
            <a:r>
              <a:rPr lang="en-US"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sz="3100" b="1" dirty="0" smtClean="0"/>
              <a:t>Assessment of presence of special forms with content documentation in Expired medical record</a:t>
            </a:r>
            <a:r>
              <a:rPr lang="en-IN" sz="3100" dirty="0" smtClean="0"/>
              <a:t>.</a:t>
            </a:r>
            <a:r>
              <a:rPr lang="en-US" dirty="0" smtClean="0"/>
              <a:t/>
            </a:r>
            <a:br>
              <a:rPr lang="en-US" dirty="0" smtClean="0"/>
            </a:br>
            <a:endParaRPr lang="en-US" dirty="0"/>
          </a:p>
        </p:txBody>
      </p:sp>
      <p:sp>
        <p:nvSpPr>
          <p:cNvPr id="58369" name="Rectangle 1"/>
          <p:cNvSpPr>
            <a:spLocks noChangeArrowheads="1"/>
          </p:cNvSpPr>
          <p:nvPr/>
        </p:nvSpPr>
        <p:spPr bwMode="auto">
          <a:xfrm>
            <a:off x="457200" y="5658535"/>
            <a:ext cx="8686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Highest completion rate 100 % of Name of hospital, ward no. On  Death certificate followed by 91 % Sign of critical care consultant. Lowest completion rate  68 %  Date &amp; time of death  in  death certificate same as mentioned in case summary. Followed by causes of death 77 %.</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Content Placeholder 4"/>
          <p:cNvGraphicFramePr>
            <a:graphicFrameLocks noGrp="1"/>
          </p:cNvGraphicFramePr>
          <p:nvPr>
            <p:ph idx="1"/>
          </p:nvPr>
        </p:nvGraphicFramePr>
        <p:xfrm>
          <a:off x="381000" y="10668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19"/>
          </a:xfrm>
        </p:spPr>
        <p:txBody>
          <a:bodyPr>
            <a:noAutofit/>
          </a:bodyPr>
          <a:lstStyle/>
          <a:p>
            <a:pPr lvl="0"/>
            <a:r>
              <a:rPr lang="en-IN" sz="2400" b="1" u="sng" dirty="0" smtClean="0"/>
              <a:t>ASSESSMENT OF FILING AND RECORD CONTROL FUNCTION</a:t>
            </a:r>
            <a:r>
              <a:rPr lang="en-US" sz="3600" dirty="0" smtClean="0"/>
              <a:t/>
            </a:r>
            <a:br>
              <a:rPr lang="en-US" sz="3600" dirty="0" smtClean="0"/>
            </a:br>
            <a:endParaRPr lang="en-US" sz="3600" dirty="0"/>
          </a:p>
        </p:txBody>
      </p:sp>
      <p:graphicFrame>
        <p:nvGraphicFramePr>
          <p:cNvPr id="4" name="Content Placeholder 3"/>
          <p:cNvGraphicFramePr>
            <a:graphicFrameLocks noGrp="1"/>
          </p:cNvGraphicFramePr>
          <p:nvPr>
            <p:ph idx="1"/>
          </p:nvPr>
        </p:nvGraphicFramePr>
        <p:xfrm>
          <a:off x="381000" y="609600"/>
          <a:ext cx="8229600" cy="6096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09600" y="6096000"/>
            <a:ext cx="6705600" cy="646331"/>
          </a:xfrm>
          <a:prstGeom prst="rect">
            <a:avLst/>
          </a:prstGeom>
        </p:spPr>
        <p:txBody>
          <a:bodyPr wrap="square">
            <a:spAutoFit/>
          </a:bodyPr>
          <a:lstStyle/>
          <a:p>
            <a:r>
              <a:rPr lang="en-IN" dirty="0" smtClean="0">
                <a:solidFill>
                  <a:schemeClr val="bg1"/>
                </a:solidFill>
              </a:rPr>
              <a:t>Highest discrepancy found in labelling of records 68.18% and the lowest is misfiled recorded.</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pPr lvl="0"/>
            <a:r>
              <a:rPr lang="en-IN" sz="3600" b="1" u="sng" dirty="0" smtClean="0"/>
              <a:t>ANALYSIS OF DEFICIENCIES FOUND IN FORMS DESIGN</a:t>
            </a:r>
            <a:r>
              <a:rPr lang="en-US" dirty="0" smtClean="0"/>
              <a:t/>
            </a:r>
            <a:br>
              <a:rPr lang="en-US" dirty="0" smtClean="0"/>
            </a:br>
            <a:endParaRPr lang="en-US" dirty="0"/>
          </a:p>
        </p:txBody>
      </p:sp>
      <p:sp>
        <p:nvSpPr>
          <p:cNvPr id="4" name="Rectangle 3"/>
          <p:cNvSpPr/>
          <p:nvPr/>
        </p:nvSpPr>
        <p:spPr>
          <a:xfrm>
            <a:off x="609600" y="5334000"/>
            <a:ext cx="8001000" cy="1323439"/>
          </a:xfrm>
          <a:prstGeom prst="rect">
            <a:avLst/>
          </a:prstGeom>
        </p:spPr>
        <p:txBody>
          <a:bodyPr wrap="square">
            <a:spAutoFit/>
          </a:bodyPr>
          <a:lstStyle/>
          <a:p>
            <a:pPr algn="just"/>
            <a:r>
              <a:rPr lang="en-IN" sz="2000" b="1" dirty="0" smtClean="0"/>
              <a:t>No deficiency found in form design in respect to all form appropriate with printed hospital name, code, place for patient name, place for hospital no., uniform margin, uniform binding edge, uniform size(A 4- 21 cm x30 cm)/A5 (21 CM X 15 CM)A6(15CM X10.5 CM), uniform weight( 270 GSM).</a:t>
            </a:r>
            <a:endParaRPr lang="en-US" sz="2000" b="1" dirty="0"/>
          </a:p>
        </p:txBody>
      </p:sp>
      <p:graphicFrame>
        <p:nvGraphicFramePr>
          <p:cNvPr id="5" name="Content Placeholder 4"/>
          <p:cNvGraphicFramePr>
            <a:graphicFrameLocks noGrp="1"/>
          </p:cNvGraphicFramePr>
          <p:nvPr>
            <p:ph idx="1"/>
          </p:nvPr>
        </p:nvGraphicFramePr>
        <p:xfrm>
          <a:off x="457200" y="1295400"/>
          <a:ext cx="8229600" cy="3962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381000"/>
          </a:xfrm>
        </p:spPr>
        <p:txBody>
          <a:bodyPr>
            <a:noAutofit/>
          </a:bodyPr>
          <a:lstStyle/>
          <a:p>
            <a:pPr lvl="0"/>
            <a:r>
              <a:rPr lang="en-IN" sz="2400" b="1" u="sng" dirty="0" smtClean="0"/>
              <a:t>TO ACCESS THE COMPLIANCE RATE OF RECEIVING PATIENT RECORDS WITHIN 24 HRS AT THE TIME OF DISCHARGE FROM WARDS.</a:t>
            </a:r>
            <a:r>
              <a:rPr lang="en-US" sz="2400" dirty="0" smtClean="0"/>
              <a:t/>
            </a:r>
            <a:br>
              <a:rPr lang="en-US" sz="2400" dirty="0" smtClean="0"/>
            </a:br>
            <a:endParaRPr lang="en-US" sz="2400" dirty="0"/>
          </a:p>
        </p:txBody>
      </p:sp>
      <p:graphicFrame>
        <p:nvGraphicFramePr>
          <p:cNvPr id="4" name="Object 2"/>
          <p:cNvGraphicFramePr/>
          <p:nvPr/>
        </p:nvGraphicFramePr>
        <p:xfrm>
          <a:off x="457200" y="1447800"/>
          <a:ext cx="8382000" cy="4038601"/>
        </p:xfrm>
        <a:graphic>
          <a:graphicData uri="http://schemas.openxmlformats.org/drawingml/2006/chart">
            <c:chart xmlns:c="http://schemas.openxmlformats.org/drawingml/2006/chart" xmlns:r="http://schemas.openxmlformats.org/officeDocument/2006/relationships" r:id="rId2"/>
          </a:graphicData>
        </a:graphic>
      </p:graphicFrame>
      <p:sp>
        <p:nvSpPr>
          <p:cNvPr id="59393" name="Rectangle 1"/>
          <p:cNvSpPr>
            <a:spLocks noChangeArrowheads="1"/>
          </p:cNvSpPr>
          <p:nvPr/>
        </p:nvSpPr>
        <p:spPr bwMode="auto">
          <a:xfrm>
            <a:off x="228600" y="5464314"/>
            <a:ext cx="86868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Month of March is having highest compliance rate 99.08 % as compared to, for month of January compliance rate is 97.78 % &amp; for month of February compliance rate is 98.68%.</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Object 6"/>
          <p:cNvGraphicFramePr/>
          <p:nvPr/>
        </p:nvGraphicFramePr>
        <p:xfrm>
          <a:off x="381000" y="1676400"/>
          <a:ext cx="83058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normAutofit fontScale="90000"/>
          </a:bodyPr>
          <a:lstStyle/>
          <a:p>
            <a:pPr lvl="0"/>
            <a:r>
              <a:rPr lang="en-IN" sz="3100" b="1" u="sng" dirty="0" smtClean="0"/>
              <a:t>TO ESTIMATE DEFICIENCY RATE OF PATIENT MEDICAL RECORD ON MONTHLY BASIS.</a:t>
            </a:r>
            <a:r>
              <a:rPr lang="en-US" dirty="0" smtClean="0"/>
              <a:t/>
            </a:r>
            <a:br>
              <a:rPr lang="en-US" dirty="0" smtClean="0"/>
            </a:br>
            <a:r>
              <a:rPr lang="en-IN" b="1" dirty="0" smtClean="0"/>
              <a:t> </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381000" y="11430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1441" name="Rectangle 1"/>
          <p:cNvSpPr>
            <a:spLocks noChangeArrowheads="1"/>
          </p:cNvSpPr>
          <p:nvPr/>
        </p:nvSpPr>
        <p:spPr bwMode="auto">
          <a:xfrm>
            <a:off x="1" y="5709665"/>
            <a:ext cx="9144000"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Month of February</a:t>
            </a:r>
            <a:r>
              <a:rPr kumimoji="0" lang="en-US"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is having highest deficiency rate (92.19) followed by  February (95.67%).</a:t>
            </a:r>
            <a:r>
              <a:rPr lang="en-US" sz="2000" dirty="0" smtClean="0">
                <a:latin typeface="Calibri" pitchFamily="34" charset="0"/>
                <a:ea typeface="Calibri" pitchFamily="34" charset="0"/>
                <a:cs typeface="Times New Roman" pitchFamily="18" charset="0"/>
              </a:rPr>
              <a:t> &amp;</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CONCLUSION </a:t>
            </a:r>
            <a:endParaRPr lang="en-US" u="sng" dirty="0"/>
          </a:p>
        </p:txBody>
      </p:sp>
      <p:sp>
        <p:nvSpPr>
          <p:cNvPr id="3" name="Content Placeholder 2"/>
          <p:cNvSpPr>
            <a:spLocks noGrp="1"/>
          </p:cNvSpPr>
          <p:nvPr>
            <p:ph idx="1"/>
          </p:nvPr>
        </p:nvSpPr>
        <p:spPr/>
        <p:txBody>
          <a:bodyPr>
            <a:normAutofit fontScale="77500" lnSpcReduction="20000"/>
          </a:bodyPr>
          <a:lstStyle/>
          <a:p>
            <a:pPr algn="just"/>
            <a:r>
              <a:rPr lang="en-IN" dirty="0" smtClean="0"/>
              <a:t>Content of all forms have many deficiencies. Completeness  of medical record</a:t>
            </a:r>
            <a:r>
              <a:rPr lang="en-US" dirty="0" smtClean="0"/>
              <a:t> </a:t>
            </a:r>
            <a:r>
              <a:rPr lang="en-IN" dirty="0" smtClean="0"/>
              <a:t>Content &amp; doc. ranges from 37.5 % to 96% .</a:t>
            </a:r>
          </a:p>
          <a:p>
            <a:pPr algn="just"/>
            <a:r>
              <a:rPr lang="en-IN" dirty="0" smtClean="0"/>
              <a:t>Thus ASIAN HEART HOSPITAL </a:t>
            </a:r>
            <a:r>
              <a:rPr lang="en-IN" dirty="0" err="1" smtClean="0"/>
              <a:t>hospital</a:t>
            </a:r>
            <a:r>
              <a:rPr lang="en-IN" dirty="0" smtClean="0"/>
              <a:t> has poor findings in content and documentation with respect to other study (</a:t>
            </a:r>
            <a:r>
              <a:rPr lang="en-IN" dirty="0" err="1" smtClean="0"/>
              <a:t>i</a:t>
            </a:r>
            <a:r>
              <a:rPr lang="en-IN" dirty="0" smtClean="0"/>
              <a:t>, ii).</a:t>
            </a:r>
            <a:endParaRPr lang="en-US" dirty="0" smtClean="0"/>
          </a:p>
          <a:p>
            <a:pPr lvl="0" algn="just"/>
            <a:r>
              <a:rPr lang="en-IN" dirty="0" smtClean="0"/>
              <a:t>Highest Completion rate for legal aspects is “all appropriate forms present” (95.69%) followed by “doc. found original “i.e. is 94.62 %.A lowest completion rate aspect is coding and indexing of disease and operation (7.52%) followed by “forms not assembled in order” (35.48%) &amp; “blank form found “is 47%.this fig is quite similar to other study.</a:t>
            </a:r>
            <a:endParaRPr lang="en-US" dirty="0" smtClean="0"/>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IN" sz="2800" dirty="0" smtClean="0"/>
              <a:t>Highest % availability for</a:t>
            </a:r>
            <a:r>
              <a:rPr lang="en-IN" sz="2800" b="1" dirty="0" smtClean="0"/>
              <a:t> special form in MLC, DAMA &amp;Expired is “</a:t>
            </a:r>
            <a:r>
              <a:rPr lang="en-IN" sz="2800" dirty="0" smtClean="0"/>
              <a:t>  death certificate issued by DMC is 88.57% followed by report of medico legal case (received copy by police) is 85.71%.MLC registration form have minimum availability 14% followed by DAMA form 42.85%.</a:t>
            </a:r>
            <a:endParaRPr lang="en-US" sz="2800" dirty="0" smtClean="0"/>
          </a:p>
          <a:p>
            <a:pPr algn="just">
              <a:buNone/>
            </a:pPr>
            <a:r>
              <a:rPr lang="en-IN" sz="2800" dirty="0" smtClean="0"/>
              <a:t> </a:t>
            </a:r>
            <a:endParaRPr lang="en-US" sz="2800"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IN" dirty="0" smtClean="0"/>
              <a:t> In assessment Of Filing And Record Control Function .Highest discrepancy found in labelling of records 83.33% and the lowest is misfiled recorded(22 % ).Asian heart  hospital showing  poor finding in filling and record control function in respect to other study.</a:t>
            </a:r>
          </a:p>
          <a:p>
            <a:pPr algn="just"/>
            <a:endParaRPr lang="en-IN" dirty="0" smtClean="0"/>
          </a:p>
          <a:p>
            <a:pPr lvl="0" algn="just"/>
            <a:r>
              <a:rPr lang="en-IN" dirty="0" smtClean="0"/>
              <a:t>The compliance rate of receiving patient records within 24 hrs at the time of discharge from wards for</a:t>
            </a:r>
            <a:r>
              <a:rPr lang="en-IN" b="1" dirty="0" smtClean="0"/>
              <a:t> Month of March is having highest compliance rate 99.08 % as compared to, for month of January compliance rate is 97.78 % &amp; for month of February compliance rate is 98.68%. </a:t>
            </a:r>
            <a:r>
              <a:rPr lang="en-IN" dirty="0" smtClean="0"/>
              <a:t>Month of February &amp; March is having highest delay hours 78 % as compared to January as 64 %. Findings are improving month by month.   </a:t>
            </a: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0" algn="just"/>
            <a:r>
              <a:rPr lang="en-IN" sz="2800" dirty="0" smtClean="0"/>
              <a:t>Deficiency rate of patient medical record for month of March is having highest deficiency rate (92.19 %) followed by February (95.67%) &amp; January (87.99%) &amp;.  The finding is fairly good.</a:t>
            </a:r>
          </a:p>
          <a:p>
            <a:pPr lvl="0" algn="just"/>
            <a:endParaRPr lang="en-US" sz="2800" dirty="0" smtClean="0"/>
          </a:p>
          <a:p>
            <a:pPr algn="just"/>
            <a:r>
              <a:rPr lang="en-IN" sz="2800" dirty="0" smtClean="0"/>
              <a:t>Apart from form design assessment all others content ,documentation, indicators of patient medical record  are not satisfactory. </a:t>
            </a:r>
            <a:endParaRPr lang="en-US" sz="2800" dirty="0" smtClean="0"/>
          </a:p>
          <a:p>
            <a:pPr algn="just">
              <a:buNone/>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IN" sz="2800" b="1" u="sng" dirty="0" smtClean="0">
                <a:latin typeface="Times New Roman" pitchFamily="18" charset="0"/>
                <a:cs typeface="Times New Roman" pitchFamily="18" charset="0"/>
              </a:rPr>
              <a:t>RATIONALE OF THE STUDY</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76400"/>
            <a:ext cx="8915400" cy="4876800"/>
          </a:xfrm>
        </p:spPr>
        <p:txBody>
          <a:bodyPr>
            <a:normAutofit/>
          </a:bodyPr>
          <a:lstStyle/>
          <a:p>
            <a:pPr algn="just">
              <a:buNone/>
            </a:pPr>
            <a:r>
              <a:rPr lang="en-US" sz="2000" b="1" dirty="0" smtClean="0">
                <a:latin typeface="Times New Roman" pitchFamily="18" charset="0"/>
                <a:cs typeface="Times New Roman" pitchFamily="18" charset="0"/>
              </a:rPr>
              <a:t>ASIAN HEART HOSPITAL is having highest accreditation with JCI, ISO</a:t>
            </a:r>
          </a:p>
          <a:p>
            <a:pPr algn="just">
              <a:buNone/>
            </a:pPr>
            <a:r>
              <a:rPr lang="en-US" sz="2000" b="1" dirty="0" smtClean="0">
                <a:latin typeface="Times New Roman" pitchFamily="18" charset="0"/>
                <a:cs typeface="Times New Roman" pitchFamily="18" charset="0"/>
              </a:rPr>
              <a:t>,NIAHO</a:t>
            </a:r>
          </a:p>
          <a:p>
            <a:pPr algn="just">
              <a:buNone/>
            </a:pPr>
            <a:endParaRPr lang="en-US" sz="2000"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JCI accredited standards of accreditation for this hospital require the data to be</a:t>
            </a:r>
          </a:p>
          <a:p>
            <a:pPr algn="just">
              <a:buNone/>
            </a:pPr>
            <a:r>
              <a:rPr lang="en-US" sz="2000" b="1" dirty="0" smtClean="0">
                <a:latin typeface="Times New Roman" pitchFamily="18" charset="0"/>
                <a:cs typeface="Times New Roman" pitchFamily="18" charset="0"/>
              </a:rPr>
              <a:t> collected  in a timely and  efficient manner  using  the degree of accuracy  and</a:t>
            </a:r>
          </a:p>
          <a:p>
            <a:pPr algn="just">
              <a:buNone/>
            </a:pPr>
            <a:r>
              <a:rPr lang="en-US" sz="2000" b="1" dirty="0" smtClean="0">
                <a:latin typeface="Times New Roman" pitchFamily="18" charset="0"/>
                <a:cs typeface="Times New Roman" pitchFamily="18" charset="0"/>
              </a:rPr>
              <a:t> completeness necessary for the  data’s required use. Thus this hospital by laws</a:t>
            </a:r>
          </a:p>
          <a:p>
            <a:pPr algn="just">
              <a:buNone/>
            </a:pPr>
            <a:r>
              <a:rPr lang="en-US" sz="2000" b="1" dirty="0" smtClean="0">
                <a:latin typeface="Times New Roman" pitchFamily="18" charset="0"/>
                <a:cs typeface="Times New Roman" pitchFamily="18" charset="0"/>
              </a:rPr>
              <a:t> or policies requires medical staff members to  complete patient record within</a:t>
            </a:r>
          </a:p>
          <a:p>
            <a:pPr algn="just">
              <a:buNone/>
            </a:pPr>
            <a:r>
              <a:rPr lang="en-US" sz="2000" b="1" dirty="0" smtClean="0">
                <a:latin typeface="Times New Roman" pitchFamily="18" charset="0"/>
                <a:cs typeface="Times New Roman" pitchFamily="18" charset="0"/>
              </a:rPr>
              <a:t> specified time and include checking measures for those who fail to comply. So</a:t>
            </a:r>
          </a:p>
          <a:p>
            <a:pPr algn="just">
              <a:buNone/>
            </a:pPr>
            <a:r>
              <a:rPr lang="en-US" sz="2000" b="1" dirty="0" smtClean="0">
                <a:latin typeface="Times New Roman" pitchFamily="18" charset="0"/>
                <a:cs typeface="Times New Roman" pitchFamily="18" charset="0"/>
              </a:rPr>
              <a:t> the hospital should make  sure that they are compliance with all standards</a:t>
            </a:r>
          </a:p>
          <a:p>
            <a:pPr algn="just">
              <a:buNone/>
            </a:pPr>
            <a:r>
              <a:rPr lang="en-US" sz="2000" b="1" dirty="0" smtClean="0">
                <a:latin typeface="Times New Roman" pitchFamily="18" charset="0"/>
                <a:cs typeface="Times New Roman" pitchFamily="18" charset="0"/>
              </a:rPr>
              <a:t> requirement required of  patient medical record.</a:t>
            </a:r>
          </a:p>
          <a:p>
            <a:pPr algn="just">
              <a:buNone/>
            </a:pPr>
            <a:endParaRPr lang="en-US" sz="2000" b="1" dirty="0" smtClean="0">
              <a:latin typeface="Times New Roman" pitchFamily="18" charset="0"/>
              <a:cs typeface="Times New Roman" pitchFamily="18" charset="0"/>
            </a:endParaRPr>
          </a:p>
          <a:p>
            <a:pPr algn="just"/>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RECOMMENDATION</a:t>
            </a:r>
            <a:br>
              <a:rPr lang="en-US" dirty="0" smtClean="0"/>
            </a:br>
            <a:r>
              <a:rPr lang="en-US" dirty="0" smtClean="0"/>
              <a:t/>
            </a:r>
            <a:br>
              <a:rPr lang="en-US" dirty="0" smtClean="0"/>
            </a:br>
            <a:endParaRPr lang="en-US" dirty="0"/>
          </a:p>
        </p:txBody>
      </p:sp>
      <p:sp>
        <p:nvSpPr>
          <p:cNvPr id="6" name="Content Placeholder 5"/>
          <p:cNvSpPr>
            <a:spLocks noGrp="1"/>
          </p:cNvSpPr>
          <p:nvPr>
            <p:ph idx="1"/>
          </p:nvPr>
        </p:nvSpPr>
        <p:spPr>
          <a:xfrm>
            <a:off x="457200" y="304800"/>
            <a:ext cx="8229600" cy="6248400"/>
          </a:xfrm>
        </p:spPr>
        <p:txBody>
          <a:bodyPr>
            <a:noAutofit/>
          </a:bodyPr>
          <a:lstStyle/>
          <a:p>
            <a:pPr lvl="0" algn="just"/>
            <a:endParaRPr lang="en-IN" sz="2000" dirty="0" smtClean="0"/>
          </a:p>
          <a:p>
            <a:pPr lvl="0" algn="just"/>
            <a:endParaRPr lang="en-IN" sz="2000" dirty="0" smtClean="0"/>
          </a:p>
          <a:p>
            <a:pPr lvl="0" algn="just"/>
            <a:endParaRPr lang="en-IN" sz="2000" dirty="0" smtClean="0"/>
          </a:p>
          <a:p>
            <a:pPr lvl="0" algn="just"/>
            <a:r>
              <a:rPr lang="en-IN" sz="2000" dirty="0" smtClean="0"/>
              <a:t>Qualitative and quantitative analysis of medical  record content to done on a regular basis to monitor completeness of information .guidelines for proper documentation principles should be prepared and communicated to doctor and nursing staff.</a:t>
            </a:r>
            <a:endParaRPr lang="en-US" sz="2000" dirty="0" smtClean="0"/>
          </a:p>
          <a:p>
            <a:pPr lvl="0" algn="just"/>
            <a:r>
              <a:rPr lang="en-IN" sz="2000" dirty="0" smtClean="0"/>
              <a:t>With regard to coding and indexing of disease and operation, the application of computerized system for admission, patient index and disease index. New nursing staff should be made aware about the standard of the medical record. Medical record people should circulate standard guideline list to nurses.</a:t>
            </a:r>
          </a:p>
          <a:p>
            <a:pPr lvl="0" algn="just"/>
            <a:r>
              <a:rPr lang="en-IN" sz="2000" dirty="0" smtClean="0"/>
              <a:t>Medical record personnel should identify records and send them to the concerned professional to complete and then only it should be filed. Senior  Nurses should  recheck MLC, DAMA and Expired patient record. take  serious note that these special content is not missing in the record.</a:t>
            </a:r>
            <a:endParaRPr lang="en-US" sz="2000" dirty="0" smtClean="0"/>
          </a:p>
          <a:p>
            <a:pPr lvl="0" algn="just">
              <a:buNone/>
            </a:pPr>
            <a:endParaRPr lang="en-US" sz="2000" dirty="0" smtClean="0"/>
          </a:p>
          <a:p>
            <a:pPr lvl="0"/>
            <a:endParaRPr lang="en-US" sz="2000" dirty="0" smtClean="0"/>
          </a:p>
          <a:p>
            <a:endParaRPr lang="en-US" sz="2000" dirty="0"/>
          </a:p>
        </p:txBody>
      </p:sp>
      <p:sp>
        <p:nvSpPr>
          <p:cNvPr id="7" name="5-Point Star 6"/>
          <p:cNvSpPr/>
          <p:nvPr/>
        </p:nvSpPr>
        <p:spPr>
          <a:xfrm>
            <a:off x="381000" y="4419600"/>
            <a:ext cx="3048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457200" y="1524000"/>
            <a:ext cx="3048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p:cNvSpPr/>
          <p:nvPr/>
        </p:nvSpPr>
        <p:spPr>
          <a:xfrm>
            <a:off x="457200" y="2819400"/>
            <a:ext cx="3048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839200" cy="4495800"/>
          </a:xfrm>
        </p:spPr>
        <p:txBody>
          <a:bodyPr>
            <a:normAutofit fontScale="90000"/>
          </a:bodyPr>
          <a:lstStyle/>
          <a:p>
            <a:pPr lvl="0" algn="just"/>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
            </a:r>
            <a:br>
              <a:rPr lang="en-IN" sz="2700" dirty="0" smtClean="0"/>
            </a:br>
            <a:r>
              <a:rPr lang="en-IN" sz="2700" dirty="0" smtClean="0"/>
              <a:t>Straight numeric filing should be strictly followed by the medical record staff. On monthly basis shelves to shelves all discrepancy related to file like unlabelled, misfiled record to be identified by medical record attendant and then filled accordingly. To have periodic weekly auditing from shelves to shelves to minimize chances of deficiency /misplacing.</a:t>
            </a:r>
            <a:br>
              <a:rPr lang="en-IN" sz="2700" dirty="0" smtClean="0"/>
            </a:br>
            <a:r>
              <a:rPr lang="en-IN" sz="2700" dirty="0" smtClean="0"/>
              <a:t/>
            </a:r>
            <a:br>
              <a:rPr lang="en-IN" sz="2700" dirty="0" smtClean="0"/>
            </a:br>
            <a:r>
              <a:rPr lang="en-IN" sz="2700" dirty="0" smtClean="0">
                <a:latin typeface="Times New Roman" pitchFamily="18" charset="0"/>
                <a:cs typeface="Times New Roman" pitchFamily="18" charset="0"/>
              </a:rPr>
              <a:t>Medical record department should maintain form design standard by keeping close eye on main store revised quotation </a:t>
            </a:r>
            <a:r>
              <a:rPr lang="en-IN" sz="2700" smtClean="0">
                <a:latin typeface="Times New Roman" pitchFamily="18" charset="0"/>
                <a:cs typeface="Times New Roman" pitchFamily="18" charset="0"/>
              </a:rPr>
              <a:t>on yearly basis</a:t>
            </a:r>
            <a:r>
              <a:rPr lang="en-IN" sz="2700" dirty="0" smtClean="0">
                <a:latin typeface="Times New Roman" pitchFamily="18" charset="0"/>
                <a:cs typeface="Times New Roman" pitchFamily="18" charset="0"/>
              </a:rPr>
              <a:t>.</a:t>
            </a:r>
            <a:br>
              <a:rPr lang="en-IN" sz="2700" dirty="0" smtClean="0">
                <a:latin typeface="Times New Roman" pitchFamily="18" charset="0"/>
                <a:cs typeface="Times New Roman" pitchFamily="18" charset="0"/>
              </a:rPr>
            </a:br>
            <a:r>
              <a:rPr lang="en-IN" sz="2700" dirty="0" smtClean="0">
                <a:latin typeface="Times New Roman" pitchFamily="18" charset="0"/>
                <a:cs typeface="Times New Roman" pitchFamily="18" charset="0"/>
              </a:rPr>
              <a:t/>
            </a:r>
            <a:br>
              <a:rPr lang="en-IN" sz="2700" dirty="0" smtClean="0">
                <a:latin typeface="Times New Roman" pitchFamily="18" charset="0"/>
                <a:cs typeface="Times New Roman" pitchFamily="18" charset="0"/>
              </a:rPr>
            </a:br>
            <a:r>
              <a:rPr lang="en-IN" sz="2700" dirty="0" smtClean="0">
                <a:latin typeface="Times New Roman" pitchFamily="18" charset="0"/>
                <a:cs typeface="Times New Roman" pitchFamily="18" charset="0"/>
              </a:rPr>
              <a:t> Files of patient record should be arranged, assembled together at the time intimation of discharge made by doctor. Responsibility of compiling patient record within nursing staff should be divided equally, so that delayed hours could be decreased.</a:t>
            </a:r>
            <a:br>
              <a:rPr lang="en-IN"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IN"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r>
            <a:br>
              <a:rPr lang="en-US" sz="2700" dirty="0" smtClean="0">
                <a:latin typeface="Times New Roman" pitchFamily="18" charset="0"/>
                <a:cs typeface="Times New Roman" pitchFamily="18" charset="0"/>
              </a:rPr>
            </a:br>
            <a:r>
              <a:rPr lang="en-IN" dirty="0" smtClean="0"/>
              <a:t/>
            </a:r>
            <a:br>
              <a:rPr lang="en-IN" dirty="0" smtClean="0"/>
            </a:br>
            <a:r>
              <a:rPr lang="en-US" dirty="0" smtClean="0"/>
              <a:t/>
            </a:r>
            <a:br>
              <a:rPr lang="en-US" dirty="0" smtClean="0"/>
            </a:br>
            <a:endParaRPr lang="en-US" dirty="0"/>
          </a:p>
        </p:txBody>
      </p:sp>
      <p:sp>
        <p:nvSpPr>
          <p:cNvPr id="4" name="5-Point Star 3"/>
          <p:cNvSpPr/>
          <p:nvPr/>
        </p:nvSpPr>
        <p:spPr>
          <a:xfrm>
            <a:off x="0" y="990600"/>
            <a:ext cx="3048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flipV="1">
            <a:off x="0" y="3657600"/>
            <a:ext cx="381000" cy="2286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152400" y="4648200"/>
            <a:ext cx="304800" cy="152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IN" sz="2400" dirty="0" smtClean="0">
                <a:latin typeface="Times New Roman" pitchFamily="18" charset="0"/>
                <a:cs typeface="Times New Roman" pitchFamily="18" charset="0"/>
              </a:rPr>
              <a:t>MRD department should take responsibility for Periodic training session of nurses &amp; doctors should be organised by management in order to educate the staff about the importance of proper content documentation, to complete fill each entries in all forms, which not only form the basis of documentation of care given and aids in the continuity of care, but also is an important in case of any legal litigations.</a:t>
            </a:r>
            <a:endParaRPr 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lvl="0"/>
            <a:endParaRPr lang="en-US" dirty="0"/>
          </a:p>
        </p:txBody>
      </p:sp>
      <p:sp>
        <p:nvSpPr>
          <p:cNvPr id="5" name="Content Placeholder 4"/>
          <p:cNvSpPr>
            <a:spLocks noGrp="1"/>
          </p:cNvSpPr>
          <p:nvPr>
            <p:ph idx="1"/>
          </p:nvPr>
        </p:nvSpPr>
        <p:spPr/>
        <p:txBody>
          <a:bodyPr>
            <a:normAutofit/>
          </a:bodyPr>
          <a:lstStyle/>
          <a:p>
            <a:pPr algn="ctr">
              <a:buNone/>
            </a:pPr>
            <a:endParaRPr lang="en-US" sz="4400" dirty="0" smtClean="0"/>
          </a:p>
          <a:p>
            <a:pPr algn="ctr">
              <a:buNone/>
            </a:pPr>
            <a:endParaRPr lang="en-US" sz="4400" dirty="0" smtClean="0"/>
          </a:p>
          <a:p>
            <a:pPr algn="ctr">
              <a:buNone/>
            </a:pPr>
            <a:r>
              <a:rPr lang="en-US" sz="4400" dirty="0" smtClean="0"/>
              <a:t>THAK  YOU</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Musa </a:t>
            </a:r>
            <a:r>
              <a:rPr lang="en-US" b="1" dirty="0" err="1" smtClean="0">
                <a:latin typeface="Times New Roman" pitchFamily="18" charset="0"/>
                <a:cs typeface="Times New Roman" pitchFamily="18" charset="0"/>
              </a:rPr>
              <a:t>Ajlouni</a:t>
            </a:r>
            <a:r>
              <a:rPr lang="en-US" b="1" dirty="0" smtClean="0">
                <a:latin typeface="Times New Roman" pitchFamily="18" charset="0"/>
                <a:cs typeface="Times New Roman" pitchFamily="18" charset="0"/>
              </a:rPr>
              <a:t>, Assessment </a:t>
            </a:r>
            <a:r>
              <a:rPr lang="en-US" b="1" dirty="0" smtClean="0">
                <a:latin typeface="Times New Roman" pitchFamily="18" charset="0"/>
                <a:cs typeface="Times New Roman" pitchFamily="18" charset="0"/>
              </a:rPr>
              <a:t>of medical records services  at ministry of health hospitals in </a:t>
            </a:r>
            <a:r>
              <a:rPr lang="en-US" b="1" dirty="0" err="1" smtClean="0">
                <a:latin typeface="Times New Roman" pitchFamily="18" charset="0"/>
                <a:cs typeface="Times New Roman" pitchFamily="18" charset="0"/>
              </a:rPr>
              <a:t>jordan</a:t>
            </a:r>
            <a:r>
              <a:rPr lang="en-US" b="1" dirty="0" smtClean="0">
                <a:latin typeface="Times New Roman" pitchFamily="18" charset="0"/>
                <a:cs typeface="Times New Roman" pitchFamily="18" charset="0"/>
              </a:rPr>
              <a:t> : Completeness of MR contents is 21-95% in all hospitals; completion rate of operating was the highest (70-95%) of history and physical exam reports the lowest (21-58%).</a:t>
            </a:r>
          </a:p>
          <a:p>
            <a:pPr algn="just"/>
            <a:endParaRPr lang="en-US"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ASSESSMENT OF MEDICAL DOCUMENTATION AS PER JOINT COMMISSION INTERNATIONAL( R. K. </a:t>
            </a:r>
            <a:r>
              <a:rPr lang="en-US" b="1" dirty="0" err="1" smtClean="0">
                <a:latin typeface="Times New Roman" pitchFamily="18" charset="0"/>
                <a:cs typeface="Times New Roman" pitchFamily="18" charset="0"/>
              </a:rPr>
              <a:t>Sinha</a:t>
            </a:r>
            <a:r>
              <a:rPr lang="en-US" b="1" dirty="0" smtClean="0">
                <a:latin typeface="Times New Roman" pitchFamily="18" charset="0"/>
                <a:cs typeface="Times New Roman" pitchFamily="18" charset="0"/>
              </a:rPr>
              <a:t>*, D. </a:t>
            </a:r>
            <a:r>
              <a:rPr lang="en-US" b="1" dirty="0" err="1" smtClean="0">
                <a:latin typeface="Times New Roman" pitchFamily="18" charset="0"/>
                <a:cs typeface="Times New Roman" pitchFamily="18" charset="0"/>
              </a:rPr>
              <a:t>Saha</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Prathibha</a:t>
            </a:r>
            <a:r>
              <a:rPr lang="en-US" b="1" dirty="0" smtClean="0">
                <a:latin typeface="Times New Roman" pitchFamily="18" charset="0"/>
                <a:cs typeface="Times New Roman" pitchFamily="18" charset="0"/>
              </a:rPr>
              <a:t> N. R.***) A total of 49% non compliance was seen in General consent in respect to the signature of doctors with date, whereas, 18% of anesthesia forms failed to provide any evidence of anesthesia . It was found that the standard documentation of the discharge summary was most dissatisfactory where 44% of discharge summary does not comply with criteria of JCI.</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IN" sz="2800" b="1" u="sng" dirty="0" smtClean="0"/>
              <a:t>PROBLEM STATEMENT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914400"/>
            <a:ext cx="8229600" cy="5638800"/>
          </a:xfrm>
        </p:spPr>
        <p:txBody>
          <a:bodyPr>
            <a:normAutofit fontScale="25000" lnSpcReduction="20000"/>
          </a:bodyPr>
          <a:lstStyle/>
          <a:p>
            <a:pPr>
              <a:buNone/>
            </a:pPr>
            <a:r>
              <a:rPr lang="en-IN" b="1" dirty="0" smtClean="0"/>
              <a:t> </a:t>
            </a:r>
            <a:endParaRPr lang="en-US" dirty="0" smtClean="0"/>
          </a:p>
          <a:p>
            <a:pPr algn="just"/>
            <a:r>
              <a:rPr lang="en-IN" sz="8000" b="1" dirty="0" smtClean="0">
                <a:latin typeface="Times New Roman" pitchFamily="18" charset="0"/>
                <a:cs typeface="Times New Roman" pitchFamily="18" charset="0"/>
              </a:rPr>
              <a:t>With increasing use of medical insurance for insurance for treatment .The insurance co. ask for patient medical record. It was found issuing improper medical record was resulting in not passing </a:t>
            </a:r>
            <a:r>
              <a:rPr lang="en-IN" sz="8000" b="1" dirty="0" err="1" smtClean="0">
                <a:latin typeface="Times New Roman" pitchFamily="18" charset="0"/>
                <a:cs typeface="Times New Roman" pitchFamily="18" charset="0"/>
              </a:rPr>
              <a:t>mediclaim</a:t>
            </a:r>
            <a:r>
              <a:rPr lang="en-IN" sz="8000" b="1" dirty="0" smtClean="0">
                <a:latin typeface="Times New Roman" pitchFamily="18" charset="0"/>
                <a:cs typeface="Times New Roman" pitchFamily="18" charset="0"/>
              </a:rPr>
              <a:t> by insurance company. Thus dissatisfaction of patient was increasing day by day for hospital.</a:t>
            </a:r>
            <a:endParaRPr lang="en-US" sz="8000" b="1" dirty="0" smtClean="0">
              <a:latin typeface="Times New Roman" pitchFamily="18" charset="0"/>
              <a:cs typeface="Times New Roman" pitchFamily="18" charset="0"/>
            </a:endParaRPr>
          </a:p>
          <a:p>
            <a:pPr algn="just"/>
            <a:endParaRPr lang="en-US" sz="8000" b="1" dirty="0" smtClean="0">
              <a:latin typeface="Times New Roman" pitchFamily="18" charset="0"/>
              <a:cs typeface="Times New Roman" pitchFamily="18" charset="0"/>
            </a:endParaRPr>
          </a:p>
          <a:p>
            <a:pPr algn="just"/>
            <a:r>
              <a:rPr lang="en-IN" sz="8000" b="1" dirty="0" smtClean="0">
                <a:latin typeface="Times New Roman" pitchFamily="18" charset="0"/>
                <a:cs typeface="Times New Roman" pitchFamily="18" charset="0"/>
              </a:rPr>
              <a:t>Doctor asking record for follow-up where having deficient record. Thus in result visiting OPD hrs were delayed.</a:t>
            </a:r>
            <a:endParaRPr lang="en-US" sz="8000" b="1" dirty="0" smtClean="0">
              <a:latin typeface="Times New Roman" pitchFamily="18" charset="0"/>
              <a:cs typeface="Times New Roman" pitchFamily="18" charset="0"/>
            </a:endParaRPr>
          </a:p>
          <a:p>
            <a:pPr algn="just">
              <a:buNone/>
            </a:pPr>
            <a:r>
              <a:rPr lang="en-IN" sz="8000" b="1" dirty="0" smtClean="0">
                <a:latin typeface="Times New Roman" pitchFamily="18" charset="0"/>
                <a:cs typeface="Times New Roman" pitchFamily="18" charset="0"/>
              </a:rPr>
              <a:t> </a:t>
            </a:r>
            <a:endParaRPr lang="en-US" sz="8000" b="1" dirty="0" smtClean="0">
              <a:latin typeface="Times New Roman" pitchFamily="18" charset="0"/>
              <a:cs typeface="Times New Roman" pitchFamily="18" charset="0"/>
            </a:endParaRPr>
          </a:p>
          <a:p>
            <a:pPr algn="just"/>
            <a:r>
              <a:rPr lang="en-IN" sz="8000" b="1" dirty="0" smtClean="0">
                <a:latin typeface="Times New Roman" pitchFamily="18" charset="0"/>
                <a:cs typeface="Times New Roman" pitchFamily="18" charset="0"/>
              </a:rPr>
              <a:t>Unnumbered, misfiled patient record created confusion &amp; delay in departmental work.</a:t>
            </a:r>
            <a:endParaRPr lang="en-US" sz="8000" b="1" dirty="0" smtClean="0">
              <a:latin typeface="Times New Roman" pitchFamily="18" charset="0"/>
              <a:cs typeface="Times New Roman" pitchFamily="18" charset="0"/>
            </a:endParaRPr>
          </a:p>
          <a:p>
            <a:pPr algn="just">
              <a:buNone/>
            </a:pPr>
            <a:r>
              <a:rPr lang="en-IN" sz="8000" b="1" dirty="0" smtClean="0">
                <a:latin typeface="Times New Roman" pitchFamily="18" charset="0"/>
                <a:cs typeface="Times New Roman" pitchFamily="18" charset="0"/>
              </a:rPr>
              <a:t> </a:t>
            </a:r>
            <a:endParaRPr lang="en-US" sz="8000" b="1" dirty="0" smtClean="0">
              <a:latin typeface="Times New Roman" pitchFamily="18" charset="0"/>
              <a:cs typeface="Times New Roman" pitchFamily="18" charset="0"/>
            </a:endParaRPr>
          </a:p>
          <a:p>
            <a:pPr algn="just"/>
            <a:r>
              <a:rPr lang="en-IN" sz="8000" b="1" dirty="0" smtClean="0">
                <a:latin typeface="Times New Roman" pitchFamily="18" charset="0"/>
                <a:cs typeface="Times New Roman" pitchFamily="18" charset="0"/>
              </a:rPr>
              <a:t>Many MLC issues where pending because special form related MLC where missing.</a:t>
            </a:r>
            <a:endParaRPr lang="en-US" sz="8000" b="1" dirty="0" smtClean="0">
              <a:latin typeface="Times New Roman" pitchFamily="18" charset="0"/>
              <a:cs typeface="Times New Roman" pitchFamily="18" charset="0"/>
            </a:endParaRPr>
          </a:p>
          <a:p>
            <a:pPr algn="just">
              <a:buNone/>
            </a:pPr>
            <a:r>
              <a:rPr lang="en-IN" sz="8000" b="1" dirty="0" smtClean="0">
                <a:latin typeface="Times New Roman" pitchFamily="18" charset="0"/>
                <a:cs typeface="Times New Roman" pitchFamily="18" charset="0"/>
              </a:rPr>
              <a:t> </a:t>
            </a:r>
            <a:endParaRPr lang="en-US" sz="8000" b="1" dirty="0" smtClean="0">
              <a:latin typeface="Times New Roman" pitchFamily="18" charset="0"/>
              <a:cs typeface="Times New Roman" pitchFamily="18" charset="0"/>
            </a:endParaRPr>
          </a:p>
          <a:p>
            <a:pPr algn="just"/>
            <a:r>
              <a:rPr lang="en-IN" sz="8000" b="1" dirty="0" smtClean="0">
                <a:latin typeface="Times New Roman" pitchFamily="18" charset="0"/>
                <a:cs typeface="Times New Roman" pitchFamily="18" charset="0"/>
              </a:rPr>
              <a:t>Missing MLC, EXPIRED, DAMA stamp and form created confusion in segregation of      these records in medical record department. Patient asking for modification which to be made in case summary because time and date of are not matching with death certificate . </a:t>
            </a:r>
            <a:endParaRPr lang="en-US" sz="8000" b="1" dirty="0" smtClean="0">
              <a:latin typeface="Times New Roman" pitchFamily="18" charset="0"/>
              <a:cs typeface="Times New Roman" pitchFamily="18" charset="0"/>
            </a:endParaRPr>
          </a:p>
          <a:p>
            <a:pPr algn="just">
              <a:buNone/>
            </a:pPr>
            <a:r>
              <a:rPr lang="en-IN" sz="8000" b="1" dirty="0" smtClean="0">
                <a:latin typeface="Times New Roman" pitchFamily="18" charset="0"/>
                <a:cs typeface="Times New Roman" pitchFamily="18" charset="0"/>
              </a:rPr>
              <a:t> </a:t>
            </a:r>
            <a:endParaRPr lang="en-US" sz="8000" b="1" dirty="0" smtClean="0">
              <a:latin typeface="Times New Roman" pitchFamily="18" charset="0"/>
              <a:cs typeface="Times New Roman" pitchFamily="18" charset="0"/>
            </a:endParaRPr>
          </a:p>
          <a:p>
            <a:endParaRPr lang="en-US" sz="8000" dirty="0" smtClean="0">
              <a:latin typeface="Times New Roman" pitchFamily="18" charset="0"/>
              <a:cs typeface="Times New Roman" pitchFamily="18" charset="0"/>
            </a:endParaRPr>
          </a:p>
          <a:p>
            <a:endParaRPr lang="en-US" sz="6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IN" sz="2200" b="1" dirty="0" smtClean="0">
                <a:latin typeface="Times New Roman" pitchFamily="18" charset="0"/>
                <a:cs typeface="Times New Roman" pitchFamily="18" charset="0"/>
              </a:rPr>
              <a:t>Request of medical record made by patient was no made within 72 hrs because many records after discharge where not send to MRD within 24 hrs.</a:t>
            </a:r>
            <a:endParaRPr lang="en-US" sz="2200" b="1" dirty="0" smtClean="0">
              <a:latin typeface="Times New Roman" pitchFamily="18" charset="0"/>
              <a:cs typeface="Times New Roman" pitchFamily="18" charset="0"/>
            </a:endParaRPr>
          </a:p>
          <a:p>
            <a:pPr algn="just">
              <a:buNone/>
            </a:pPr>
            <a:r>
              <a:rPr lang="en-IN" sz="2200" b="1" dirty="0" smtClean="0">
                <a:latin typeface="Times New Roman" pitchFamily="18" charset="0"/>
                <a:cs typeface="Times New Roman" pitchFamily="18" charset="0"/>
              </a:rPr>
              <a:t> </a:t>
            </a:r>
            <a:endParaRPr lang="en-US" sz="2200" b="1" dirty="0" smtClean="0">
              <a:latin typeface="Times New Roman" pitchFamily="18" charset="0"/>
              <a:cs typeface="Times New Roman" pitchFamily="18" charset="0"/>
            </a:endParaRPr>
          </a:p>
          <a:p>
            <a:pPr algn="just"/>
            <a:r>
              <a:rPr lang="en-IN" sz="2200" b="1" dirty="0" smtClean="0">
                <a:latin typeface="Times New Roman" pitchFamily="18" charset="0"/>
                <a:cs typeface="Times New Roman" pitchFamily="18" charset="0"/>
              </a:rPr>
              <a:t>Old patient records of 5 years ago where form design not in standard format. Thus many record papers were projection out from patient medical record.</a:t>
            </a:r>
            <a:endParaRPr lang="en-US" sz="2200" b="1" dirty="0" smtClean="0">
              <a:latin typeface="Times New Roman" pitchFamily="18" charset="0"/>
              <a:cs typeface="Times New Roman" pitchFamily="18" charset="0"/>
            </a:endParaRPr>
          </a:p>
          <a:p>
            <a:pPr algn="just">
              <a:buNone/>
            </a:pPr>
            <a:r>
              <a:rPr lang="en-IN" sz="2200" b="1" dirty="0" smtClean="0">
                <a:latin typeface="Times New Roman" pitchFamily="18" charset="0"/>
                <a:cs typeface="Times New Roman" pitchFamily="18" charset="0"/>
              </a:rPr>
              <a:t> </a:t>
            </a:r>
            <a:endParaRPr lang="en-US" sz="2200" b="1" dirty="0" smtClean="0">
              <a:latin typeface="Times New Roman" pitchFamily="18" charset="0"/>
              <a:cs typeface="Times New Roman" pitchFamily="18" charset="0"/>
            </a:endParaRPr>
          </a:p>
          <a:p>
            <a:pPr algn="just"/>
            <a:r>
              <a:rPr lang="en-IN" sz="2200" b="1" dirty="0" smtClean="0">
                <a:latin typeface="Times New Roman" pitchFamily="18" charset="0"/>
                <a:cs typeface="Times New Roman" pitchFamily="18" charset="0"/>
              </a:rPr>
              <a:t>On daily basis record received from wards, ICU, day-care having deficiency were increasing day by day which would result in record going back to particular department and thus files receiving within 24 hrs would delayed.</a:t>
            </a:r>
            <a:endParaRPr lang="en-US" sz="2200" b="1"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868362"/>
          </a:xfrm>
        </p:spPr>
        <p:txBody>
          <a:bodyPr>
            <a:normAutofit fontScale="90000"/>
          </a:bodyPr>
          <a:lstStyle/>
          <a:p>
            <a:r>
              <a:rPr lang="en-IN" b="1" u="sng" dirty="0" smtClean="0"/>
              <a:t>OBJECTIVE</a:t>
            </a:r>
            <a:r>
              <a:rPr lang="en-US" dirty="0" smtClean="0"/>
              <a:t/>
            </a:r>
            <a:br>
              <a:rPr lang="en-US" dirty="0" smtClean="0"/>
            </a:br>
            <a:endParaRPr lang="en-US" dirty="0"/>
          </a:p>
        </p:txBody>
      </p:sp>
      <p:sp>
        <p:nvSpPr>
          <p:cNvPr id="3" name="Content Placeholder 2"/>
          <p:cNvSpPr>
            <a:spLocks noGrp="1"/>
          </p:cNvSpPr>
          <p:nvPr>
            <p:ph idx="1"/>
          </p:nvPr>
        </p:nvSpPr>
        <p:spPr>
          <a:xfrm>
            <a:off x="228600" y="1143000"/>
            <a:ext cx="8458200" cy="5715000"/>
          </a:xfrm>
        </p:spPr>
        <p:txBody>
          <a:bodyPr>
            <a:normAutofit fontScale="32500" lnSpcReduction="20000"/>
          </a:bodyPr>
          <a:lstStyle/>
          <a:p>
            <a:pPr>
              <a:buNone/>
            </a:pPr>
            <a:r>
              <a:rPr lang="en-IN" sz="4900" b="1" u="sng" dirty="0" smtClean="0">
                <a:latin typeface="Times New Roman" pitchFamily="18" charset="0"/>
                <a:cs typeface="Times New Roman" pitchFamily="18" charset="0"/>
              </a:rPr>
              <a:t>GENERAL OBJECTIVE</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ASSESSMENT OF QUALITY CONTROL MEASURES OF PATIENT MEDICAL RECORD</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t>
            </a:r>
            <a:endParaRPr lang="en-US" sz="4900" b="1" dirty="0" smtClean="0">
              <a:latin typeface="Times New Roman" pitchFamily="18" charset="0"/>
              <a:cs typeface="Times New Roman" pitchFamily="18" charset="0"/>
            </a:endParaRPr>
          </a:p>
          <a:p>
            <a:pPr>
              <a:buNone/>
            </a:pPr>
            <a:r>
              <a:rPr lang="en-IN" sz="4900" b="1" u="sng" dirty="0" smtClean="0">
                <a:latin typeface="Times New Roman" pitchFamily="18" charset="0"/>
                <a:cs typeface="Times New Roman" pitchFamily="18" charset="0"/>
              </a:rPr>
              <a:t>SPECIFIC OBJECTIVE</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t>
            </a:r>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Assessment of IPD and OPD medical record content &amp; documentation.</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t>
            </a:r>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Assessment of legal aspects of medical record.</a:t>
            </a:r>
            <a:endParaRPr lang="en-US" sz="4900" b="1" dirty="0" smtClean="0">
              <a:latin typeface="Times New Roman" pitchFamily="18" charset="0"/>
              <a:cs typeface="Times New Roman" pitchFamily="18" charset="0"/>
            </a:endParaRPr>
          </a:p>
          <a:p>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Assessment of presence of special forms with content and documentation in MLC, DAMA, DEATH medical record.</a:t>
            </a:r>
            <a:endParaRPr lang="en-US" sz="4900" b="1" dirty="0" smtClean="0">
              <a:latin typeface="Times New Roman" pitchFamily="18" charset="0"/>
              <a:cs typeface="Times New Roman" pitchFamily="18" charset="0"/>
            </a:endParaRPr>
          </a:p>
          <a:p>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Assessment Of Filing And Record Control Function</a:t>
            </a:r>
            <a:endParaRPr lang="en-US" sz="4900" b="1" dirty="0" smtClean="0">
              <a:latin typeface="Times New Roman" pitchFamily="18" charset="0"/>
              <a:cs typeface="Times New Roman" pitchFamily="18" charset="0"/>
            </a:endParaRPr>
          </a:p>
          <a:p>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Analysis of deficiencies found in forms design.</a:t>
            </a:r>
            <a:endParaRPr lang="en-US" sz="4900" b="1" dirty="0" smtClean="0">
              <a:latin typeface="Times New Roman" pitchFamily="18" charset="0"/>
              <a:cs typeface="Times New Roman" pitchFamily="18" charset="0"/>
            </a:endParaRPr>
          </a:p>
          <a:p>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To access the compliance rate of receiving patient records within 24 hrs at the time of discharge from wards.</a:t>
            </a:r>
            <a:endParaRPr lang="en-US" sz="4900" b="1" dirty="0" smtClean="0">
              <a:latin typeface="Times New Roman" pitchFamily="18" charset="0"/>
              <a:cs typeface="Times New Roman" pitchFamily="18" charset="0"/>
            </a:endParaRPr>
          </a:p>
          <a:p>
            <a:endParaRPr lang="en-US" sz="4900" b="1" dirty="0" smtClean="0">
              <a:latin typeface="Times New Roman" pitchFamily="18" charset="0"/>
              <a:cs typeface="Times New Roman" pitchFamily="18" charset="0"/>
            </a:endParaRPr>
          </a:p>
          <a:p>
            <a:r>
              <a:rPr lang="en-IN" sz="4900" b="1" dirty="0" smtClean="0">
                <a:latin typeface="Times New Roman" pitchFamily="18" charset="0"/>
                <a:cs typeface="Times New Roman" pitchFamily="18" charset="0"/>
              </a:rPr>
              <a:t>To estimate deficiency rate of patient medical record on monthly basis.</a:t>
            </a:r>
            <a:endParaRPr lang="en-US" sz="4900" b="1" dirty="0" smtClean="0">
              <a:latin typeface="Times New Roman" pitchFamily="18" charset="0"/>
              <a:cs typeface="Times New Roman" pitchFamily="18" charset="0"/>
            </a:endParaRPr>
          </a:p>
          <a:p>
            <a:pPr>
              <a:buNone/>
            </a:pPr>
            <a:r>
              <a:rPr lang="en-IN" sz="4900" b="1" dirty="0" smtClean="0">
                <a:latin typeface="Times New Roman" pitchFamily="18" charset="0"/>
                <a:cs typeface="Times New Roman" pitchFamily="18" charset="0"/>
              </a:rPr>
              <a:t>  </a:t>
            </a:r>
            <a:endParaRPr lang="en-US" sz="4900" b="1" dirty="0" smtClean="0">
              <a:latin typeface="Times New Roman" pitchFamily="18" charset="0"/>
              <a:cs typeface="Times New Roman" pitchFamily="18" charset="0"/>
            </a:endParaRPr>
          </a:p>
          <a:p>
            <a:endParaRPr lang="en-US" sz="49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487362"/>
          </a:xfrm>
        </p:spPr>
        <p:txBody>
          <a:bodyPr>
            <a:normAutofit fontScale="90000"/>
          </a:bodyPr>
          <a:lstStyle/>
          <a:p>
            <a:r>
              <a:rPr lang="en-IN" sz="2200" b="1" u="sng" dirty="0" smtClean="0">
                <a:latin typeface="Times New Roman" pitchFamily="18" charset="0"/>
                <a:cs typeface="Times New Roman" pitchFamily="18" charset="0"/>
              </a:rPr>
              <a:t>METHOD OF DATA COLLECTION</a:t>
            </a:r>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6248400"/>
          </a:xfrm>
        </p:spPr>
        <p:txBody>
          <a:bodyPr>
            <a:noAutofit/>
          </a:bodyPr>
          <a:lstStyle/>
          <a:p>
            <a:pPr>
              <a:buNone/>
            </a:pPr>
            <a:r>
              <a:rPr lang="en-IN" sz="1400" b="1" dirty="0" smtClean="0">
                <a:latin typeface="Times New Roman" pitchFamily="18" charset="0"/>
                <a:cs typeface="Times New Roman" pitchFamily="18" charset="0"/>
              </a:rPr>
              <a:t>Study </a:t>
            </a:r>
            <a:r>
              <a:rPr lang="en-IN" sz="1600" b="1" dirty="0" smtClean="0">
                <a:latin typeface="Times New Roman" pitchFamily="18" charset="0"/>
                <a:cs typeface="Times New Roman" pitchFamily="18" charset="0"/>
              </a:rPr>
              <a:t>design                -     Descriptive study</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Study area                    -     Asian Heart Institute, Mumbai</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Sample size                  -     186</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Sampling approach      -   Simple Random Sampling</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From 67 racks &amp;7 close cabinets</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2 IPD files/ 56 Racks,</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1 OPD files/11 Racks</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2 DAMA, MLC&amp;5 Death file/ 7</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Cabinets</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Data sources                -    Documents (MR manual &amp; forms)</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Existing MRs , hospital forms,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Log book &amp; direct observation</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Data collection              -   Checklist to collect Quantitative Data</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Technique &amp; tools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a:buNone/>
            </a:pPr>
            <a:r>
              <a:rPr lang="en-IN" sz="1600" b="1" dirty="0" smtClean="0">
                <a:latin typeface="Times New Roman" pitchFamily="18" charset="0"/>
                <a:cs typeface="Times New Roman" pitchFamily="18" charset="0"/>
              </a:rPr>
              <a:t>Study period                   -  2 January To 20 April, 2013 ( 3 month 19 days)</a:t>
            </a:r>
          </a:p>
          <a:p>
            <a:pPr>
              <a:buNone/>
            </a:pPr>
            <a:r>
              <a:rPr lang="en-IN" sz="1600" b="1" dirty="0" smtClean="0">
                <a:latin typeface="Times New Roman" pitchFamily="18" charset="0"/>
                <a:cs typeface="Times New Roman" pitchFamily="18" charset="0"/>
              </a:rPr>
              <a:t>Data collection period   –  January 20 To march 30, 2013</a:t>
            </a:r>
          </a:p>
          <a:p>
            <a:pPr>
              <a:buNone/>
            </a:pPr>
            <a:endParaRPr lang="en-IN" sz="1000" b="1" dirty="0" smtClean="0">
              <a:latin typeface="Times New Roman" pitchFamily="18" charset="0"/>
              <a:cs typeface="Times New Roman" pitchFamily="18" charset="0"/>
            </a:endParaRPr>
          </a:p>
          <a:p>
            <a:pPr>
              <a:buNone/>
            </a:pPr>
            <a:endParaRPr lang="en-US" sz="1000" b="1" dirty="0" smtClean="0">
              <a:latin typeface="Times New Roman" pitchFamily="18" charset="0"/>
              <a:cs typeface="Times New Roman" pitchFamily="18" charset="0"/>
            </a:endParaRPr>
          </a:p>
          <a:p>
            <a:endParaRPr lang="en-US" sz="9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rgbClr val="F2F2F2"/>
    </a:lt1>
    <a:dk2>
      <a:srgbClr val="1F497D"/>
    </a:dk2>
    <a:lt2>
      <a:srgbClr val="EEECE1"/>
    </a:lt2>
    <a:accent1>
      <a:srgbClr val="4F81BD"/>
    </a:accent1>
    <a:accent2>
      <a:srgbClr val="C0504D"/>
    </a:accent2>
    <a:accent3>
      <a:srgbClr val="9BBB59"/>
    </a:accent3>
    <a:accent4>
      <a:srgbClr val="FFFF00"/>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2">
    <a:dk1>
      <a:sysClr val="windowText" lastClr="000000"/>
    </a:dk1>
    <a:lt1>
      <a:srgbClr val="F2F2F2"/>
    </a:lt1>
    <a:dk2>
      <a:srgbClr val="1F497D"/>
    </a:dk2>
    <a:lt2>
      <a:srgbClr val="EEECE1"/>
    </a:lt2>
    <a:accent1>
      <a:srgbClr val="4F81BD"/>
    </a:accent1>
    <a:accent2>
      <a:srgbClr val="C0504D"/>
    </a:accent2>
    <a:accent3>
      <a:srgbClr val="9BBB59"/>
    </a:accent3>
    <a:accent4>
      <a:srgbClr val="FFFF00"/>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2">
    <a:dk1>
      <a:sysClr val="windowText" lastClr="000000"/>
    </a:dk1>
    <a:lt1>
      <a:srgbClr val="F2F2F2"/>
    </a:lt1>
    <a:dk2>
      <a:srgbClr val="1F497D"/>
    </a:dk2>
    <a:lt2>
      <a:srgbClr val="EEECE1"/>
    </a:lt2>
    <a:accent1>
      <a:srgbClr val="4F81BD"/>
    </a:accent1>
    <a:accent2>
      <a:srgbClr val="C0504D"/>
    </a:accent2>
    <a:accent3>
      <a:srgbClr val="9BBB59"/>
    </a:accent3>
    <a:accent4>
      <a:srgbClr val="FFFF00"/>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2377</TotalTime>
  <Words>1654</Words>
  <Application>Microsoft Office PowerPoint</Application>
  <PresentationFormat>On-screen Show (4:3)</PresentationFormat>
  <Paragraphs>203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ASSESSMENT OF QUALITY CONTROL MEASURES OF PATIENTS MEDICAL RECORDS IN ASIAN HEART HOSPITAL </vt:lpstr>
      <vt:lpstr>ORGANISATION PROFILE</vt:lpstr>
      <vt:lpstr>MEDICAL RECORD DEPARTMENT</vt:lpstr>
      <vt:lpstr>RATIONALE OF THE STUDY </vt:lpstr>
      <vt:lpstr>Slide 5</vt:lpstr>
      <vt:lpstr>PROBLEM STATEMENT  </vt:lpstr>
      <vt:lpstr>Slide 7</vt:lpstr>
      <vt:lpstr>OBJECTIVE </vt:lpstr>
      <vt:lpstr>METHOD OF DATA COLLECTION </vt:lpstr>
      <vt:lpstr>SAMPLE SIZE CALCULATION </vt:lpstr>
      <vt:lpstr>ASSESSMENT OF MEDICAL RECORD CONTENT &amp; DOCUMENTATION</vt:lpstr>
      <vt:lpstr>ADMISSION FORMS</vt:lpstr>
      <vt:lpstr>DISCHARGE  SUMMARY</vt:lpstr>
      <vt:lpstr>BILL SLIP</vt:lpstr>
      <vt:lpstr>Personal information proforma and history sheet</vt:lpstr>
      <vt:lpstr>INVESTIGATION</vt:lpstr>
      <vt:lpstr>Progress notes and treatment sheet</vt:lpstr>
      <vt:lpstr>OPERATION RECORD</vt:lpstr>
      <vt:lpstr>CONSENTS</vt:lpstr>
      <vt:lpstr>Physiotherapy record</vt:lpstr>
      <vt:lpstr>INITIAL NURSING ASSESSMENT</vt:lpstr>
      <vt:lpstr>TRANSFER/DRUG</vt:lpstr>
      <vt:lpstr>Critical care flow sheet</vt:lpstr>
      <vt:lpstr>Content of all forms have many deficiencies. Completeness % of medical record Content &amp; doc. Ranges from 37.5% to 95.53%.  Consent form has the highest completion rate ( 87.5% to 96.42%) where  as minimum is transfer/drug expiry checklist . </vt:lpstr>
      <vt:lpstr>ASSESSMENT OF OUTPATIENT BOX FILE</vt:lpstr>
      <vt:lpstr>LEGAL ASPECTS</vt:lpstr>
      <vt:lpstr>ASSESSMENT OF SPECIAL FORM IN MLC, DAMA &amp;EXPIRED </vt:lpstr>
      <vt:lpstr>Assessment of presence of special forms in MLC medical record. </vt:lpstr>
      <vt:lpstr>Assessment of presence of special forms in DAMA medical record. </vt:lpstr>
      <vt:lpstr>Assessment of presence of special forms with content documentation in Expired medical record. </vt:lpstr>
      <vt:lpstr>ASSESSMENT OF FILING AND RECORD CONTROL FUNCTION </vt:lpstr>
      <vt:lpstr>ANALYSIS OF DEFICIENCIES FOUND IN FORMS DESIGN </vt:lpstr>
      <vt:lpstr>TO ACCESS THE COMPLIANCE RATE OF RECEIVING PATIENT RECORDS WITHIN 24 HRS AT THE TIME OF DISCHARGE FROM WARDS. </vt:lpstr>
      <vt:lpstr>Slide 34</vt:lpstr>
      <vt:lpstr>TO ESTIMATE DEFICIENCY RATE OF PATIENT MEDICAL RECORD ON MONTHLY BASIS.   </vt:lpstr>
      <vt:lpstr>CONCLUSION </vt:lpstr>
      <vt:lpstr>Slide 37</vt:lpstr>
      <vt:lpstr>Slide 38</vt:lpstr>
      <vt:lpstr>Slide 39</vt:lpstr>
      <vt:lpstr>  RECOMMENDATION  </vt:lpstr>
      <vt:lpstr>               Straight numeric filing should be strictly followed by the medical record staff. On monthly basis shelves to shelves all discrepancy related to file like unlabelled, misfiled record to be identified by medical record attendant and then filled accordingly. To have periodic weekly auditing from shelves to shelves to minimize chances of deficiency /misplacing.  Medical record department should maintain form design standard by keeping close eye on main store revised quotation on yearly basis.   Files of patient record should be arranged, assembled together at the time intimation of discharge made by doctor. Responsibility of compiling patient record within nursing staff should be divided equally, so that delayed hours could be decreased.        </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ADMISSION FORMS</dc:title>
  <dc:creator>kanak</dc:creator>
  <cp:lastModifiedBy>kanak</cp:lastModifiedBy>
  <cp:revision>51</cp:revision>
  <dcterms:created xsi:type="dcterms:W3CDTF">2006-08-16T00:00:00Z</dcterms:created>
  <dcterms:modified xsi:type="dcterms:W3CDTF">2013-05-03T13:11:41Z</dcterms:modified>
</cp:coreProperties>
</file>