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9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deep\Desktop\main%20camp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deep\Desktop\main%20camp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deep\Desktop\Eyeq%20fatehabad\survey\Market%20Analysis%20Shee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deep\Desktop\Eyeq%20fatehabad\survey\Market%20Analysis%20Shee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deep\Desktop\Eyeq%20fatehabad\survey\Market%20Analysis%20Shee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deep\Desktop\Eyeq%20fatehabad\survey\Market%20Analysis%20Shee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deep\Desktop\Eyeq%20fatehabad\survey\Market%20Analysis%20Shee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deep\Desktop\Eyeq%20fatehabad\survey\Market%20Analysis%20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doughnutChart>
        <c:varyColors val="1"/>
        <c:ser>
          <c:idx val="0"/>
          <c:order val="0"/>
          <c:dLbls>
            <c:showCatName val="1"/>
            <c:showPercent val="1"/>
            <c:showLeaderLines val="1"/>
          </c:dLbls>
          <c:cat>
            <c:strRef>
              <c:f>Sheet3!$B$26:$B$27</c:f>
              <c:strCache>
                <c:ptCount val="2"/>
                <c:pt idx="0">
                  <c:v>Underwent opertion</c:v>
                </c:pt>
                <c:pt idx="1">
                  <c:v>Didn't underwent operations</c:v>
                </c:pt>
              </c:strCache>
            </c:strRef>
          </c:cat>
          <c:val>
            <c:numRef>
              <c:f>Sheet3!$C$26:$C$27</c:f>
              <c:numCache>
                <c:formatCode>General</c:formatCode>
                <c:ptCount val="2"/>
                <c:pt idx="0" formatCode="0%">
                  <c:v>56</c:v>
                </c:pt>
                <c:pt idx="1">
                  <c:v>44</c:v>
                </c:pt>
              </c:numCache>
            </c:numRef>
          </c:val>
        </c:ser>
        <c:dLbls>
          <c:showCatName val="1"/>
          <c:showPercent val="1"/>
        </c:dLbls>
        <c:firstSliceAng val="0"/>
        <c:holeSize val="50"/>
      </c:doughnut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APL, Can not afford
27%</a:t>
                    </a:r>
                  </a:p>
                </c:rich>
              </c:tx>
              <c:showCatName val="1"/>
              <c:showPercent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APL, Not want to have it now 
16%</a:t>
                    </a:r>
                  </a:p>
                </c:rich>
              </c:tx>
              <c:showCatName val="1"/>
              <c:showPercent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APL, Disscuss with family
13%</a:t>
                    </a:r>
                  </a:p>
                </c:rich>
              </c:tx>
              <c:showCatName val="1"/>
              <c:showPercent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APL, Don't want surgery
1%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Sheet4!$A$24:$A$29</c:f>
              <c:strCache>
                <c:ptCount val="6"/>
                <c:pt idx="0">
                  <c:v>Paid, Can not afford</c:v>
                </c:pt>
                <c:pt idx="1">
                  <c:v>BPL but No RSBY card</c:v>
                </c:pt>
                <c:pt idx="2">
                  <c:v>BPL but RSBY card not updated</c:v>
                </c:pt>
                <c:pt idx="3">
                  <c:v>Paid, Not want to have it now </c:v>
                </c:pt>
                <c:pt idx="4">
                  <c:v>Paid, Disscuss with family</c:v>
                </c:pt>
                <c:pt idx="5">
                  <c:v>Paid, Don't want surgery</c:v>
                </c:pt>
              </c:strCache>
            </c:strRef>
          </c:cat>
          <c:val>
            <c:numRef>
              <c:f>Sheet4!$B$24:$B$29</c:f>
              <c:numCache>
                <c:formatCode>General</c:formatCode>
                <c:ptCount val="6"/>
                <c:pt idx="0">
                  <c:v>27</c:v>
                </c:pt>
                <c:pt idx="1">
                  <c:v>16</c:v>
                </c:pt>
                <c:pt idx="2">
                  <c:v>27</c:v>
                </c:pt>
                <c:pt idx="3">
                  <c:v>16</c:v>
                </c:pt>
                <c:pt idx="4">
                  <c:v>13</c:v>
                </c:pt>
                <c:pt idx="5">
                  <c:v>1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4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IN"/>
              <a:t>COMPOSITION OF SAMPLE POPULATION</a:t>
            </a: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Common</a:t>
                    </a:r>
                    <a:r>
                      <a:rPr lang="en-US" baseline="0"/>
                      <a:t> man</a:t>
                    </a:r>
                    <a:r>
                      <a:rPr lang="en-US"/>
                      <a:t>
60%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ANALYSIS!$B$1:$B$4</c:f>
              <c:strCache>
                <c:ptCount val="4"/>
                <c:pt idx="0">
                  <c:v>Pharmacist</c:v>
                </c:pt>
                <c:pt idx="1">
                  <c:v>Opticals</c:v>
                </c:pt>
                <c:pt idx="2">
                  <c:v>Doctors</c:v>
                </c:pt>
                <c:pt idx="3">
                  <c:v>Layman</c:v>
                </c:pt>
              </c:strCache>
            </c:strRef>
          </c:cat>
          <c:val>
            <c:numRef>
              <c:f>ANALYSIS!$C$1:$C$4</c:f>
              <c:numCache>
                <c:formatCode>General</c:formatCode>
                <c:ptCount val="4"/>
                <c:pt idx="0">
                  <c:v>31</c:v>
                </c:pt>
                <c:pt idx="1">
                  <c:v>8</c:v>
                </c:pt>
                <c:pt idx="2">
                  <c:v>1</c:v>
                </c:pt>
                <c:pt idx="3">
                  <c:v>60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IN"/>
              <a:t>PREFERENCE BY PHARMACISTS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ANALYSIS!$B$69:$B$72</c:f>
              <c:strCache>
                <c:ptCount val="4"/>
                <c:pt idx="0">
                  <c:v>Civil Hospital</c:v>
                </c:pt>
                <c:pt idx="1">
                  <c:v>Arora Eye Hospital</c:v>
                </c:pt>
                <c:pt idx="2">
                  <c:v>Eye Q Hospital</c:v>
                </c:pt>
                <c:pt idx="3">
                  <c:v>Other</c:v>
                </c:pt>
              </c:strCache>
            </c:strRef>
          </c:cat>
          <c:val>
            <c:numRef>
              <c:f>ANALYSIS!$C$69:$C$72</c:f>
              <c:numCache>
                <c:formatCode>General</c:formatCode>
                <c:ptCount val="4"/>
                <c:pt idx="0">
                  <c:v>12</c:v>
                </c:pt>
                <c:pt idx="1">
                  <c:v>10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</c:ser>
        <c:dLbls>
          <c:showVal val="1"/>
        </c:dLbls>
        <c:shape val="box"/>
        <c:axId val="33499008"/>
        <c:axId val="33500544"/>
        <c:axId val="0"/>
      </c:bar3DChart>
      <c:catAx>
        <c:axId val="33499008"/>
        <c:scaling>
          <c:orientation val="minMax"/>
        </c:scaling>
        <c:axPos val="b"/>
        <c:majorTickMark val="none"/>
        <c:tickLblPos val="nextTo"/>
        <c:crossAx val="33500544"/>
        <c:crosses val="autoZero"/>
        <c:auto val="1"/>
        <c:lblAlgn val="ctr"/>
        <c:lblOffset val="100"/>
      </c:catAx>
      <c:valAx>
        <c:axId val="3350054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33499008"/>
        <c:crosses val="autoZero"/>
        <c:crossBetween val="between"/>
      </c:valAx>
    </c:plotArea>
    <c:plotVisOnly val="1"/>
  </c:chart>
  <c:txPr>
    <a:bodyPr/>
    <a:lstStyle/>
    <a:p>
      <a:pPr>
        <a:defRPr sz="20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IN"/>
              <a:t>PREFERENCE BY OPTICALS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ANALYSIS!$B$88:$B$90</c:f>
              <c:strCache>
                <c:ptCount val="3"/>
                <c:pt idx="0">
                  <c:v>Civil Hospital</c:v>
                </c:pt>
                <c:pt idx="1">
                  <c:v> Arora Eye Hospital</c:v>
                </c:pt>
                <c:pt idx="2">
                  <c:v>Eye Q Hospital</c:v>
                </c:pt>
              </c:strCache>
            </c:strRef>
          </c:cat>
          <c:val>
            <c:numRef>
              <c:f>ANALYSIS!$C$88:$C$90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  <c:dLbls>
          <c:showVal val="1"/>
        </c:dLbls>
        <c:shape val="cone"/>
        <c:axId val="33525760"/>
        <c:axId val="33527296"/>
        <c:axId val="0"/>
      </c:bar3DChart>
      <c:catAx>
        <c:axId val="33525760"/>
        <c:scaling>
          <c:orientation val="minMax"/>
        </c:scaling>
        <c:axPos val="b"/>
        <c:majorTickMark val="none"/>
        <c:tickLblPos val="nextTo"/>
        <c:crossAx val="33527296"/>
        <c:crosses val="autoZero"/>
        <c:auto val="1"/>
        <c:lblAlgn val="ctr"/>
        <c:lblOffset val="100"/>
      </c:catAx>
      <c:valAx>
        <c:axId val="33527296"/>
        <c:scaling>
          <c:orientation val="minMax"/>
        </c:scaling>
        <c:delete val="1"/>
        <c:axPos val="l"/>
        <c:numFmt formatCode="General" sourceLinked="1"/>
        <c:tickLblPos val="none"/>
        <c:crossAx val="33525760"/>
        <c:crosses val="autoZero"/>
        <c:crossBetween val="between"/>
      </c:valAx>
    </c:plotArea>
    <c:plotVisOnly val="1"/>
  </c:chart>
  <c:txPr>
    <a:bodyPr/>
    <a:lstStyle/>
    <a:p>
      <a:pPr>
        <a:defRPr sz="20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IN"/>
              <a:t>PREFERENCE BY HEALTH PROFESSIONALS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cat>
            <c:strRef>
              <c:f>ANALYSIS!$B$46:$B$49</c:f>
              <c:strCache>
                <c:ptCount val="4"/>
                <c:pt idx="0">
                  <c:v>Civil Hospital</c:v>
                </c:pt>
                <c:pt idx="1">
                  <c:v>Arora Eye Hospital</c:v>
                </c:pt>
                <c:pt idx="2">
                  <c:v>Eye Q Hospital</c:v>
                </c:pt>
                <c:pt idx="3">
                  <c:v>Other</c:v>
                </c:pt>
              </c:strCache>
            </c:strRef>
          </c:cat>
          <c:val>
            <c:numRef>
              <c:f>ANALYSIS!$C$46:$C$49</c:f>
              <c:numCache>
                <c:formatCode>General</c:formatCode>
                <c:ptCount val="4"/>
                <c:pt idx="0">
                  <c:v>15</c:v>
                </c:pt>
                <c:pt idx="1">
                  <c:v>13</c:v>
                </c:pt>
                <c:pt idx="2">
                  <c:v>10</c:v>
                </c:pt>
                <c:pt idx="3">
                  <c:v>2</c:v>
                </c:pt>
              </c:numCache>
            </c:numRef>
          </c:val>
        </c:ser>
        <c:dLbls>
          <c:showVal val="1"/>
        </c:dLbls>
        <c:overlap val="-25"/>
        <c:axId val="33568256"/>
        <c:axId val="33569792"/>
      </c:barChart>
      <c:catAx>
        <c:axId val="33568256"/>
        <c:scaling>
          <c:orientation val="minMax"/>
        </c:scaling>
        <c:axPos val="b"/>
        <c:majorTickMark val="none"/>
        <c:tickLblPos val="nextTo"/>
        <c:crossAx val="33569792"/>
        <c:crosses val="autoZero"/>
        <c:auto val="1"/>
        <c:lblAlgn val="ctr"/>
        <c:lblOffset val="100"/>
      </c:catAx>
      <c:valAx>
        <c:axId val="3356979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33568256"/>
        <c:crosses val="autoZero"/>
        <c:crossBetween val="between"/>
      </c:valAx>
    </c:plotArea>
    <c:plotVisOnly val="1"/>
  </c:chart>
  <c:txPr>
    <a:bodyPr/>
    <a:lstStyle/>
    <a:p>
      <a:pPr>
        <a:defRPr sz="20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IN"/>
              <a:t>PREFERENCE BY COMMON MAN</a:t>
            </a: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Civil</a:t>
                    </a:r>
                    <a:r>
                      <a:rPr lang="en-US" baseline="0"/>
                      <a:t> Hospital</a:t>
                    </a:r>
                    <a:r>
                      <a:rPr lang="en-US"/>
                      <a:t>
43% </a:t>
                    </a:r>
                  </a:p>
                </c:rich>
              </c:tx>
              <c:showCatName val="1"/>
              <c:showPercent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Arora</a:t>
                    </a:r>
                    <a:r>
                      <a:rPr lang="en-US" baseline="0"/>
                      <a:t> Eye Hospital </a:t>
                    </a:r>
                    <a:r>
                      <a:rPr lang="en-US"/>
                      <a:t>15%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ANALYSIS!$B$107:$B$110</c:f>
              <c:strCache>
                <c:ptCount val="4"/>
                <c:pt idx="0">
                  <c:v>Dr. Vinod sharma</c:v>
                </c:pt>
                <c:pt idx="1">
                  <c:v>Dr. Amit Arora</c:v>
                </c:pt>
                <c:pt idx="2">
                  <c:v>Eye Q Hospital</c:v>
                </c:pt>
                <c:pt idx="3">
                  <c:v>Other</c:v>
                </c:pt>
              </c:strCache>
            </c:strRef>
          </c:cat>
          <c:val>
            <c:numRef>
              <c:f>ANALYSIS!$C$107:$C$110</c:f>
              <c:numCache>
                <c:formatCode>General</c:formatCode>
                <c:ptCount val="4"/>
                <c:pt idx="0">
                  <c:v>26</c:v>
                </c:pt>
                <c:pt idx="1">
                  <c:v>9</c:v>
                </c:pt>
                <c:pt idx="2">
                  <c:v>24</c:v>
                </c:pt>
                <c:pt idx="3">
                  <c:v>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20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IN"/>
              <a:t>TOTAL MARKET SHARE</a:t>
            </a:r>
          </a:p>
        </c:rich>
      </c:tx>
    </c:title>
    <c:plotArea>
      <c:layout/>
      <c:doughnutChart>
        <c:varyColors val="1"/>
        <c:ser>
          <c:idx val="0"/>
          <c:order val="0"/>
          <c:explosion val="25"/>
          <c:dLbls>
            <c:showCatName val="1"/>
            <c:showPercent val="1"/>
            <c:showLeaderLines val="1"/>
          </c:dLbls>
          <c:cat>
            <c:strRef>
              <c:f>ANALYSIS!$B$23:$B$26</c:f>
              <c:strCache>
                <c:ptCount val="4"/>
                <c:pt idx="0">
                  <c:v>Civil Hospital</c:v>
                </c:pt>
                <c:pt idx="1">
                  <c:v>Arora Eye Hospital</c:v>
                </c:pt>
                <c:pt idx="2">
                  <c:v>Eye Q Hospital</c:v>
                </c:pt>
                <c:pt idx="3">
                  <c:v>Other</c:v>
                </c:pt>
              </c:strCache>
            </c:strRef>
          </c:cat>
          <c:val>
            <c:numRef>
              <c:f>ANALYSIS!$C$23:$C$26</c:f>
              <c:numCache>
                <c:formatCode>General</c:formatCode>
                <c:ptCount val="4"/>
                <c:pt idx="0">
                  <c:v>41</c:v>
                </c:pt>
                <c:pt idx="1">
                  <c:v>22</c:v>
                </c:pt>
                <c:pt idx="2">
                  <c:v>34</c:v>
                </c:pt>
                <c:pt idx="3">
                  <c:v>3</c:v>
                </c:pt>
              </c:numCache>
            </c:numRef>
          </c:val>
        </c:ser>
        <c:dLbls>
          <c:showCatName val="1"/>
          <c:showPercent val="1"/>
        </c:dLbls>
        <c:firstSliceAng val="0"/>
        <c:holeSize val="50"/>
      </c:doughnutChart>
    </c:plotArea>
    <c:plotVisOnly val="1"/>
  </c:chart>
  <c:txPr>
    <a:bodyPr/>
    <a:lstStyle/>
    <a:p>
      <a:pPr>
        <a:defRPr sz="20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3A56443-6A5D-488C-99BC-2632F8A7E93F}" type="datetimeFigureOut">
              <a:rPr lang="en-IN" smtClean="0"/>
              <a:pPr/>
              <a:t>22-05-2013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393DB4-8EA4-4FEF-930F-4E56B2AF65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6443-6A5D-488C-99BC-2632F8A7E93F}" type="datetimeFigureOut">
              <a:rPr lang="en-IN" smtClean="0"/>
              <a:pPr/>
              <a:t>22-05-2013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93DB4-8EA4-4FEF-930F-4E56B2AF65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3A56443-6A5D-488C-99BC-2632F8A7E93F}" type="datetimeFigureOut">
              <a:rPr lang="en-IN" smtClean="0"/>
              <a:pPr/>
              <a:t>22-05-2013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2393DB4-8EA4-4FEF-930F-4E56B2AF65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6443-6A5D-488C-99BC-2632F8A7E93F}" type="datetimeFigureOut">
              <a:rPr lang="en-IN" smtClean="0"/>
              <a:pPr/>
              <a:t>22-05-2013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393DB4-8EA4-4FEF-930F-4E56B2AF65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6443-6A5D-488C-99BC-2632F8A7E93F}" type="datetimeFigureOut">
              <a:rPr lang="en-IN" smtClean="0"/>
              <a:pPr/>
              <a:t>22-05-2013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2393DB4-8EA4-4FEF-930F-4E56B2AF65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3A56443-6A5D-488C-99BC-2632F8A7E93F}" type="datetimeFigureOut">
              <a:rPr lang="en-IN" smtClean="0"/>
              <a:pPr/>
              <a:t>22-05-2013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2393DB4-8EA4-4FEF-930F-4E56B2AF65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3A56443-6A5D-488C-99BC-2632F8A7E93F}" type="datetimeFigureOut">
              <a:rPr lang="en-IN" smtClean="0"/>
              <a:pPr/>
              <a:t>22-05-2013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2393DB4-8EA4-4FEF-930F-4E56B2AF65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6443-6A5D-488C-99BC-2632F8A7E93F}" type="datetimeFigureOut">
              <a:rPr lang="en-IN" smtClean="0"/>
              <a:pPr/>
              <a:t>22-05-2013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393DB4-8EA4-4FEF-930F-4E56B2AF65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6443-6A5D-488C-99BC-2632F8A7E93F}" type="datetimeFigureOut">
              <a:rPr lang="en-IN" smtClean="0"/>
              <a:pPr/>
              <a:t>22-05-2013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393DB4-8EA4-4FEF-930F-4E56B2AF65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6443-6A5D-488C-99BC-2632F8A7E93F}" type="datetimeFigureOut">
              <a:rPr lang="en-IN" smtClean="0"/>
              <a:pPr/>
              <a:t>22-05-2013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393DB4-8EA4-4FEF-930F-4E56B2AF65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3A56443-6A5D-488C-99BC-2632F8A7E93F}" type="datetimeFigureOut">
              <a:rPr lang="en-IN" smtClean="0"/>
              <a:pPr/>
              <a:t>22-05-2013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2393DB4-8EA4-4FEF-930F-4E56B2AF65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A56443-6A5D-488C-99BC-2632F8A7E93F}" type="datetimeFigureOut">
              <a:rPr lang="en-IN" smtClean="0"/>
              <a:pPr/>
              <a:t>22-05-2013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393DB4-8EA4-4FEF-930F-4E56B2AF650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720" y="3068960"/>
            <a:ext cx="6787480" cy="2798440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A STUDY ON MARKET SURVEY FOR A PRIVATE EYE HOSPITAL IN FATEHABAD DISTRICT, HARYANA</a:t>
            </a:r>
            <a:r>
              <a:rPr lang="en-IN" sz="3600" dirty="0"/>
              <a:t/>
            </a:r>
            <a:br>
              <a:rPr lang="en-IN" sz="3600" dirty="0"/>
            </a:br>
            <a:endParaRPr lang="en-IN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      Submitted By:</a:t>
            </a:r>
            <a:r>
              <a:rPr lang="en-IN" dirty="0" smtClean="0">
                <a:solidFill>
                  <a:schemeClr val="tx1"/>
                </a:solidFill>
              </a:rPr>
              <a:t> DR. SANDEEP KUMAR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b="1" dirty="0" smtClean="0"/>
              <a:t>    </a:t>
            </a:r>
            <a:r>
              <a:rPr lang="en-IN" b="1" dirty="0" err="1" smtClean="0"/>
              <a:t>Malhotra</a:t>
            </a:r>
            <a:r>
              <a:rPr lang="en-IN" b="1" dirty="0" smtClean="0"/>
              <a:t> </a:t>
            </a:r>
            <a:r>
              <a:rPr lang="en-IN" b="1" dirty="0"/>
              <a:t>R, </a:t>
            </a:r>
            <a:r>
              <a:rPr lang="en-IN" b="1" dirty="0" err="1"/>
              <a:t>Uppal</a:t>
            </a:r>
            <a:r>
              <a:rPr lang="en-IN" b="1" dirty="0"/>
              <a:t> Y, </a:t>
            </a:r>
            <a:r>
              <a:rPr lang="en-IN" b="1" dirty="0" err="1"/>
              <a:t>Misra</a:t>
            </a:r>
            <a:r>
              <a:rPr lang="en-IN" b="1" dirty="0"/>
              <a:t> A, </a:t>
            </a:r>
            <a:r>
              <a:rPr lang="en-IN" b="1" dirty="0" err="1"/>
              <a:t>Taneja</a:t>
            </a:r>
            <a:r>
              <a:rPr lang="en-IN" b="1" dirty="0"/>
              <a:t> DK, Gupta VK, Ingle </a:t>
            </a:r>
            <a:r>
              <a:rPr lang="en-IN" b="1" dirty="0" smtClean="0"/>
              <a:t>GK.</a:t>
            </a:r>
            <a:r>
              <a:rPr lang="en-IN" dirty="0" smtClean="0"/>
              <a:t> </a:t>
            </a:r>
            <a:r>
              <a:rPr lang="en-IN" b="1" dirty="0" smtClean="0"/>
              <a:t>Increasing </a:t>
            </a:r>
            <a:r>
              <a:rPr lang="en-IN" b="1" dirty="0"/>
              <a:t>access to cataract surgery in a rural area--a support strategy.</a:t>
            </a:r>
            <a:endParaRPr lang="en-IN" dirty="0"/>
          </a:p>
          <a:p>
            <a:r>
              <a:rPr lang="en-IN" dirty="0"/>
              <a:t>The objectives of the study were to elicit the reasons for not undergoing cataract surgery from those having cataract, aged 50 years and above, in a village community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leading reasons identified were monetary constraints (18.8%), transport difficulty (17.4%), lack of awareness about cataract in the eyes (17.4%) and lack of escort (14.5%).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   P </a:t>
            </a:r>
            <a:r>
              <a:rPr lang="en-IN" b="1" dirty="0"/>
              <a:t>K </a:t>
            </a:r>
            <a:r>
              <a:rPr lang="en-IN" b="1" dirty="0" err="1"/>
              <a:t>Nirmalan</a:t>
            </a:r>
            <a:r>
              <a:rPr lang="en-IN" b="1" dirty="0"/>
              <a:t>, J Katz, A L Robin, R </a:t>
            </a:r>
            <a:r>
              <a:rPr lang="en-IN" b="1" dirty="0" err="1"/>
              <a:t>Krishnadas</a:t>
            </a:r>
            <a:r>
              <a:rPr lang="en-IN" b="1" dirty="0"/>
              <a:t>, R </a:t>
            </a:r>
            <a:r>
              <a:rPr lang="en-IN" b="1" dirty="0" err="1"/>
              <a:t>Ramakrishnan</a:t>
            </a:r>
            <a:r>
              <a:rPr lang="en-IN" b="1" dirty="0"/>
              <a:t>, R D </a:t>
            </a:r>
            <a:r>
              <a:rPr lang="en-IN" b="1" dirty="0" err="1"/>
              <a:t>Thulasiraj</a:t>
            </a:r>
            <a:r>
              <a:rPr lang="en-IN" b="1" dirty="0"/>
              <a:t>, J </a:t>
            </a:r>
            <a:r>
              <a:rPr lang="en-IN" b="1" dirty="0" err="1"/>
              <a:t>Tielsch</a:t>
            </a:r>
            <a:r>
              <a:rPr lang="en-IN" b="1" dirty="0"/>
              <a:t>: Utilisation of eye care services in rural south India: </a:t>
            </a:r>
            <a:r>
              <a:rPr lang="en-IN" b="1" dirty="0" smtClean="0"/>
              <a:t>the</a:t>
            </a:r>
            <a:r>
              <a:rPr lang="en-IN" dirty="0" smtClean="0"/>
              <a:t> </a:t>
            </a:r>
            <a:r>
              <a:rPr lang="en-IN" b="1" dirty="0" err="1" smtClean="0"/>
              <a:t>Aravind</a:t>
            </a:r>
            <a:r>
              <a:rPr lang="en-IN" b="1" dirty="0" smtClean="0"/>
              <a:t> </a:t>
            </a:r>
            <a:r>
              <a:rPr lang="en-IN" b="1" dirty="0"/>
              <a:t>Comprehensive Eye Survey</a:t>
            </a:r>
            <a:endParaRPr lang="en-IN" dirty="0"/>
          </a:p>
          <a:p>
            <a:r>
              <a:rPr lang="en-IN" dirty="0" smtClean="0"/>
              <a:t>The </a:t>
            </a:r>
            <a:r>
              <a:rPr lang="en-IN" dirty="0"/>
              <a:t>major reasons for not seeking eye care even though there was a felt need included the lack of money(78%) , the lack of time to spare(70%), and the lack of an escort(58%).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b="1" dirty="0" smtClean="0"/>
              <a:t>    </a:t>
            </a:r>
            <a:r>
              <a:rPr lang="en-IN" b="1" dirty="0"/>
              <a:t>General Objective:</a:t>
            </a:r>
            <a:endParaRPr lang="en-IN" dirty="0"/>
          </a:p>
          <a:p>
            <a:r>
              <a:rPr lang="en-IN" dirty="0"/>
              <a:t>To study the pattern of camp patients availing eye surgeries at Eye-Q hospital. </a:t>
            </a:r>
          </a:p>
          <a:p>
            <a:pPr>
              <a:buNone/>
            </a:pPr>
            <a:r>
              <a:rPr lang="en-IN" b="1" dirty="0"/>
              <a:t> </a:t>
            </a:r>
            <a:r>
              <a:rPr lang="en-IN" b="1" dirty="0" smtClean="0"/>
              <a:t>   </a:t>
            </a:r>
            <a:r>
              <a:rPr lang="en-IN" b="1" dirty="0"/>
              <a:t>Specific Objectives:</a:t>
            </a:r>
            <a:endParaRPr lang="en-IN" dirty="0"/>
          </a:p>
          <a:p>
            <a:r>
              <a:rPr lang="en-IN" dirty="0" smtClean="0"/>
              <a:t> </a:t>
            </a:r>
            <a:r>
              <a:rPr lang="en-IN" dirty="0"/>
              <a:t>To find out the percentage of camp OPD advised operations  </a:t>
            </a:r>
          </a:p>
          <a:p>
            <a:r>
              <a:rPr lang="en-IN" dirty="0" smtClean="0"/>
              <a:t> </a:t>
            </a:r>
            <a:r>
              <a:rPr lang="en-IN" dirty="0"/>
              <a:t>To find out the proportion of drop outs among patient advised operations</a:t>
            </a:r>
          </a:p>
          <a:p>
            <a:r>
              <a:rPr lang="en-IN" dirty="0"/>
              <a:t> </a:t>
            </a:r>
            <a:r>
              <a:rPr lang="en-IN" dirty="0" smtClean="0"/>
              <a:t>To </a:t>
            </a:r>
            <a:r>
              <a:rPr lang="en-IN" dirty="0"/>
              <a:t>assess the reasons that leads to patient drop-outs</a:t>
            </a:r>
          </a:p>
          <a:p>
            <a:r>
              <a:rPr lang="en-IN" dirty="0" smtClean="0"/>
              <a:t> </a:t>
            </a:r>
            <a:r>
              <a:rPr lang="en-IN" dirty="0"/>
              <a:t>To recommend strategies for reduced drop-outs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Methodology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It </a:t>
            </a:r>
            <a:r>
              <a:rPr lang="en-IN" dirty="0"/>
              <a:t>is a cross sectional study based on pre structured questionnaire for telephonic interview.</a:t>
            </a:r>
          </a:p>
          <a:p>
            <a:r>
              <a:rPr lang="en-IN" b="1" dirty="0"/>
              <a:t>Study design</a:t>
            </a:r>
            <a:r>
              <a:rPr lang="en-IN" dirty="0"/>
              <a:t> – Descriptive and cross sectional</a:t>
            </a:r>
          </a:p>
          <a:p>
            <a:r>
              <a:rPr lang="en-IN" b="1" dirty="0"/>
              <a:t>Study area</a:t>
            </a:r>
            <a:r>
              <a:rPr lang="en-IN" dirty="0"/>
              <a:t> – </a:t>
            </a:r>
            <a:r>
              <a:rPr lang="en-IN" dirty="0" err="1"/>
              <a:t>Fatehabad</a:t>
            </a:r>
            <a:r>
              <a:rPr lang="en-IN" dirty="0"/>
              <a:t> district, Haryana</a:t>
            </a:r>
          </a:p>
          <a:p>
            <a:r>
              <a:rPr lang="en-IN" b="1" dirty="0"/>
              <a:t>Sample size</a:t>
            </a:r>
            <a:r>
              <a:rPr lang="en-IN" dirty="0"/>
              <a:t>- 134</a:t>
            </a:r>
          </a:p>
          <a:p>
            <a:r>
              <a:rPr lang="en-IN" b="1" dirty="0"/>
              <a:t>Sampling technique</a:t>
            </a:r>
            <a:r>
              <a:rPr lang="en-IN" dirty="0"/>
              <a:t>- </a:t>
            </a:r>
            <a:r>
              <a:rPr lang="en-IN" dirty="0" smtClean="0"/>
              <a:t>Complete </a:t>
            </a:r>
            <a:r>
              <a:rPr lang="en-IN" dirty="0" err="1" smtClean="0"/>
              <a:t>enummeration</a:t>
            </a:r>
            <a:r>
              <a:rPr lang="en-IN" dirty="0" smtClean="0"/>
              <a:t> for month of </a:t>
            </a:r>
            <a:r>
              <a:rPr lang="en-IN" dirty="0" err="1" smtClean="0"/>
              <a:t>january</a:t>
            </a:r>
            <a:r>
              <a:rPr lang="en-IN" dirty="0" smtClean="0"/>
              <a:t>, </a:t>
            </a:r>
            <a:r>
              <a:rPr lang="en-IN" dirty="0" err="1" smtClean="0"/>
              <a:t>februrary</a:t>
            </a:r>
            <a:r>
              <a:rPr lang="en-IN" dirty="0" smtClean="0"/>
              <a:t>, march</a:t>
            </a:r>
            <a:endParaRPr lang="en-IN" dirty="0"/>
          </a:p>
          <a:p>
            <a:r>
              <a:rPr lang="en-IN" b="1" dirty="0"/>
              <a:t>Sample population: </a:t>
            </a:r>
            <a:r>
              <a:rPr lang="en-IN" dirty="0"/>
              <a:t>covered those camp patients who were advised the eye operation in camps conducted during the month of January, February and March 2013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Total number of camp in one </a:t>
            </a:r>
            <a:r>
              <a:rPr lang="en-IN" dirty="0" smtClean="0"/>
              <a:t>year:316</a:t>
            </a:r>
            <a:endParaRPr lang="en-IN" dirty="0"/>
          </a:p>
          <a:p>
            <a:r>
              <a:rPr lang="en-IN" dirty="0"/>
              <a:t>Average number of camp in one </a:t>
            </a:r>
            <a:r>
              <a:rPr lang="en-IN" dirty="0" smtClean="0"/>
              <a:t>month: 26</a:t>
            </a:r>
            <a:endParaRPr lang="en-IN" dirty="0"/>
          </a:p>
          <a:p>
            <a:r>
              <a:rPr lang="en-IN" dirty="0"/>
              <a:t>Average OPD per </a:t>
            </a:r>
            <a:r>
              <a:rPr lang="en-IN" dirty="0" smtClean="0"/>
              <a:t>camp: 62</a:t>
            </a:r>
            <a:endParaRPr lang="en-IN" dirty="0"/>
          </a:p>
          <a:p>
            <a:r>
              <a:rPr lang="en-IN" dirty="0"/>
              <a:t>Average no. of procedures advised in one </a:t>
            </a:r>
            <a:r>
              <a:rPr lang="en-IN" dirty="0" smtClean="0"/>
              <a:t>camp: 7</a:t>
            </a:r>
            <a:endParaRPr lang="en-IN" dirty="0"/>
          </a:p>
          <a:p>
            <a:r>
              <a:rPr lang="en-IN" dirty="0"/>
              <a:t>Advised patient per 100 </a:t>
            </a:r>
            <a:r>
              <a:rPr lang="en-IN" dirty="0" smtClean="0"/>
              <a:t>OPD: 12</a:t>
            </a:r>
            <a:endParaRPr lang="en-IN" dirty="0"/>
          </a:p>
          <a:p>
            <a:r>
              <a:rPr lang="en-IN" dirty="0"/>
              <a:t>Average no. of operations done in one </a:t>
            </a:r>
            <a:r>
              <a:rPr lang="en-IN" dirty="0" smtClean="0"/>
              <a:t>camp: 4</a:t>
            </a:r>
            <a:endParaRPr lang="en-IN" dirty="0"/>
          </a:p>
          <a:p>
            <a:r>
              <a:rPr lang="en-IN" dirty="0"/>
              <a:t>Operations done per 100 OPD </a:t>
            </a:r>
            <a:r>
              <a:rPr lang="en-IN" dirty="0" smtClean="0"/>
              <a:t>:6.5</a:t>
            </a:r>
            <a:endParaRPr lang="en-IN" dirty="0"/>
          </a:p>
          <a:p>
            <a:r>
              <a:rPr lang="en-IN" dirty="0"/>
              <a:t>Average OPD from all villages/wards in March </a:t>
            </a:r>
            <a:r>
              <a:rPr lang="en-IN" dirty="0" smtClean="0"/>
              <a:t>13‘:7</a:t>
            </a:r>
            <a:endParaRPr lang="en-IN" dirty="0"/>
          </a:p>
          <a:p>
            <a:r>
              <a:rPr lang="en-US" dirty="0"/>
              <a:t>Average OPD from villages where camp was held in March </a:t>
            </a:r>
            <a:r>
              <a:rPr lang="en-US" dirty="0" smtClean="0"/>
              <a:t>13‘</a:t>
            </a:r>
            <a:r>
              <a:rPr lang="en-IN" dirty="0" smtClean="0"/>
              <a:t>: 17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Total </a:t>
            </a:r>
            <a:r>
              <a:rPr lang="en-IN" dirty="0" smtClean="0"/>
              <a:t>OPD: 19283</a:t>
            </a:r>
            <a:endParaRPr lang="en-IN" dirty="0"/>
          </a:p>
          <a:p>
            <a:r>
              <a:rPr lang="en-IN" dirty="0" err="1"/>
              <a:t>Adviced</a:t>
            </a:r>
            <a:r>
              <a:rPr lang="en-IN" dirty="0"/>
              <a:t> </a:t>
            </a:r>
            <a:r>
              <a:rPr lang="en-IN" dirty="0" smtClean="0"/>
              <a:t>Operation:2212(12%)</a:t>
            </a:r>
            <a:endParaRPr lang="en-IN" dirty="0"/>
          </a:p>
          <a:p>
            <a:r>
              <a:rPr lang="en-IN" dirty="0"/>
              <a:t>Not </a:t>
            </a:r>
            <a:r>
              <a:rPr lang="en-IN" dirty="0" err="1"/>
              <a:t>adviced</a:t>
            </a:r>
            <a:r>
              <a:rPr lang="en-IN" dirty="0"/>
              <a:t> </a:t>
            </a:r>
            <a:r>
              <a:rPr lang="en-IN" dirty="0" smtClean="0"/>
              <a:t>operations:7071(88%)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Drop out rate of patients advised surgery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The figure shows that out of people who were </a:t>
            </a:r>
            <a:r>
              <a:rPr lang="en-IN" dirty="0" smtClean="0"/>
              <a:t>advised </a:t>
            </a:r>
            <a:r>
              <a:rPr lang="en-IN" dirty="0"/>
              <a:t>eye operations during camps conducted in 2012-13, there were 56% patients who underwent the surgery. The other 44% decided not to opt for surgery.</a:t>
            </a:r>
          </a:p>
          <a:p>
            <a:endParaRPr lang="en-IN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2"/>
          </p:nvPr>
        </p:nvGraphicFramePr>
        <p:xfrm>
          <a:off x="4845050" y="1589088"/>
          <a:ext cx="3886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The reasons behind patients not opting for operation</a:t>
            </a:r>
            <a:br>
              <a:rPr lang="en-IN" dirty="0"/>
            </a:br>
            <a:endParaRPr lang="en-IN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91261" cy="4421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751"/>
                <a:gridCol w="753751"/>
                <a:gridCol w="753751"/>
                <a:gridCol w="753751"/>
                <a:gridCol w="753751"/>
                <a:gridCol w="753751"/>
                <a:gridCol w="753751"/>
                <a:gridCol w="753751"/>
                <a:gridCol w="753751"/>
                <a:gridCol w="753751"/>
                <a:gridCol w="753751"/>
              </a:tblGrid>
              <a:tr h="1175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Month</a:t>
                      </a:r>
                      <a:endParaRPr lang="en-IN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Camp OPD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Patients advised operation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Patients denying operation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Reasons for patient not undergoing the operation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469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BPL 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APL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APL, Can't afford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BPL but No RSBY card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BPL,  RSBY card not updated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APL, Not want to have it now 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APL, Discuss with family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APL, Don't want surgery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4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Jan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487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286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4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Feb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807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332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4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March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1167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159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4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2461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1258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389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134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en-IN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IN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800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900"/>
                <a:gridCol w="4076900"/>
              </a:tblGrid>
              <a:tr h="718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Total BPL Households</a:t>
                      </a:r>
                      <a:endParaRPr lang="en-IN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8672" marR="1386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latin typeface="Times New Roman"/>
                          <a:ea typeface="Calibri"/>
                          <a:cs typeface="Times New Roman"/>
                        </a:rPr>
                        <a:t>49229</a:t>
                      </a: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8672" marR="138672" marT="0" marB="0"/>
                </a:tc>
              </a:tr>
              <a:tr h="951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latin typeface="Times New Roman"/>
                          <a:ea typeface="Calibri"/>
                          <a:cs typeface="Times New Roman"/>
                        </a:rPr>
                        <a:t>BPL Households enrolled in RSBY Scheme</a:t>
                      </a: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8672" marR="1386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latin typeface="Times New Roman"/>
                          <a:ea typeface="Calibri"/>
                          <a:cs typeface="Times New Roman"/>
                        </a:rPr>
                        <a:t>  13185 (27%)</a:t>
                      </a: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8672" marR="138672" marT="0" marB="0"/>
                </a:tc>
              </a:tr>
              <a:tr h="1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latin typeface="Times New Roman"/>
                          <a:ea typeface="Calibri"/>
                          <a:cs typeface="Times New Roman"/>
                        </a:rPr>
                        <a:t>Hospitals enrolled with RSBY scheme in Fatehabad</a:t>
                      </a:r>
                      <a:endParaRPr lang="en-I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8672" marR="1386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en-IN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8672" marR="138672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INTRODUCTION</a:t>
            </a:r>
          </a:p>
          <a:p>
            <a:r>
              <a:rPr lang="en-IN" dirty="0"/>
              <a:t>LITERATURE REVIEW</a:t>
            </a:r>
          </a:p>
          <a:p>
            <a:r>
              <a:rPr lang="en-IN" dirty="0"/>
              <a:t>OBJECTIVES</a:t>
            </a:r>
          </a:p>
          <a:p>
            <a:r>
              <a:rPr lang="en-IN" dirty="0"/>
              <a:t>GENERAL OBJECTIVES</a:t>
            </a:r>
          </a:p>
          <a:p>
            <a:r>
              <a:rPr lang="en-IN" dirty="0"/>
              <a:t>SPECIFIC OBJECTIVES</a:t>
            </a:r>
          </a:p>
          <a:p>
            <a:r>
              <a:rPr lang="en-US" dirty="0"/>
              <a:t>METHODOLOGY</a:t>
            </a:r>
            <a:endParaRPr lang="en-IN" dirty="0"/>
          </a:p>
          <a:p>
            <a:r>
              <a:rPr lang="en-US" dirty="0"/>
              <a:t>DATA ANALYSIS AND FINDINGS</a:t>
            </a:r>
            <a:endParaRPr lang="en-IN" dirty="0"/>
          </a:p>
          <a:p>
            <a:r>
              <a:rPr lang="en-US" dirty="0"/>
              <a:t>RECOMMENDATIONS</a:t>
            </a:r>
            <a:endParaRPr lang="en-IN" dirty="0"/>
          </a:p>
          <a:p>
            <a:r>
              <a:rPr lang="en-IN" dirty="0" smtClean="0"/>
              <a:t>CONCLUSION</a:t>
            </a:r>
          </a:p>
          <a:p>
            <a:r>
              <a:rPr lang="en-US" dirty="0" smtClean="0"/>
              <a:t>CASE STUDY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RECOMMENDATION AND CONCLUSION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err="1"/>
              <a:t>Liasioning</a:t>
            </a:r>
            <a:r>
              <a:rPr lang="en-IN" dirty="0"/>
              <a:t> could be done with the government authorities who form and update RSBY card.</a:t>
            </a:r>
          </a:p>
          <a:p>
            <a:r>
              <a:rPr lang="en-IN" dirty="0" smtClean="0"/>
              <a:t> </a:t>
            </a:r>
            <a:r>
              <a:rPr lang="en-IN" dirty="0"/>
              <a:t>Awareness could be spread regarding RSBY scheme in public in collaboration with government.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A CASE STUDY ON THE ASSESSING THE MARKET SHARE OF EYE-Q HOSPITAL, FATEHABAD, HARYANA IN ITS PRIMARY CATCHMENT AREA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IN" dirty="0"/>
              <a:t>Primary catchment area: </a:t>
            </a:r>
            <a:r>
              <a:rPr lang="en-IN" dirty="0" err="1"/>
              <a:t>Fatehabad</a:t>
            </a:r>
            <a:r>
              <a:rPr lang="en-IN" dirty="0"/>
              <a:t> city</a:t>
            </a:r>
          </a:p>
          <a:p>
            <a:pPr lvl="0"/>
            <a:r>
              <a:rPr lang="en-IN" dirty="0"/>
              <a:t>Secondary catchment area: </a:t>
            </a:r>
            <a:r>
              <a:rPr lang="en-IN" dirty="0" err="1"/>
              <a:t>Fatehabad</a:t>
            </a:r>
            <a:r>
              <a:rPr lang="en-IN" dirty="0"/>
              <a:t> District</a:t>
            </a:r>
          </a:p>
          <a:p>
            <a:pPr lvl="0"/>
            <a:r>
              <a:rPr lang="en-US" dirty="0"/>
              <a:t>Population of </a:t>
            </a:r>
            <a:r>
              <a:rPr lang="en-US" dirty="0" err="1"/>
              <a:t>Fatehabad</a:t>
            </a:r>
            <a:r>
              <a:rPr lang="en-US" dirty="0"/>
              <a:t> city: 1, 25,000</a:t>
            </a:r>
            <a:endParaRPr lang="en-IN" dirty="0"/>
          </a:p>
          <a:p>
            <a:pPr lvl="0"/>
            <a:r>
              <a:rPr lang="en-US" dirty="0"/>
              <a:t>Population of </a:t>
            </a:r>
            <a:r>
              <a:rPr lang="en-US" dirty="0" err="1"/>
              <a:t>Fatehabad</a:t>
            </a:r>
            <a:r>
              <a:rPr lang="en-US" dirty="0"/>
              <a:t> district : 9,21,680</a:t>
            </a:r>
            <a:endParaRPr lang="en-IN" dirty="0"/>
          </a:p>
          <a:p>
            <a:pPr lvl="0"/>
            <a:r>
              <a:rPr lang="en-US" dirty="0"/>
              <a:t>Rural population: 80%, Urban population : 20%</a:t>
            </a:r>
            <a:endParaRPr lang="en-IN" dirty="0"/>
          </a:p>
          <a:p>
            <a:pPr lvl="0"/>
            <a:r>
              <a:rPr lang="en-US" dirty="0"/>
              <a:t>BPL population 35.5%</a:t>
            </a:r>
            <a:endParaRPr lang="en-IN" dirty="0"/>
          </a:p>
          <a:p>
            <a:pPr lvl="0"/>
            <a:r>
              <a:rPr lang="en-US" dirty="0"/>
              <a:t>Literacy: 69</a:t>
            </a:r>
            <a:r>
              <a:rPr lang="en-US" dirty="0" smtClean="0"/>
              <a:t>%</a:t>
            </a:r>
            <a:endParaRPr lang="en-IN" dirty="0"/>
          </a:p>
        </p:txBody>
      </p:sp>
      <p:pic>
        <p:nvPicPr>
          <p:cNvPr id="5" name="Content Placeholder 4" descr="C:\Users\sandeep\Desktop\fatehabad%20Political%20map.gif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556792"/>
            <a:ext cx="4186808" cy="4150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THE EYE CARE MARKET POTENTIAL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According </a:t>
            </a:r>
            <a:r>
              <a:rPr lang="en-IN" dirty="0"/>
              <a:t>to the National programme on control of blindness statistics 2012-13, there were 168427 cataract operation done in Haryana during </a:t>
            </a:r>
            <a:r>
              <a:rPr lang="en-IN" dirty="0" smtClean="0"/>
              <a:t>2012-13</a:t>
            </a:r>
          </a:p>
          <a:p>
            <a:r>
              <a:rPr lang="en-IN" dirty="0" smtClean="0"/>
              <a:t>According </a:t>
            </a:r>
            <a:r>
              <a:rPr lang="en-IN" dirty="0"/>
              <a:t>to proportion of population of </a:t>
            </a:r>
            <a:r>
              <a:rPr lang="en-IN" dirty="0" err="1"/>
              <a:t>Fatehabad</a:t>
            </a:r>
            <a:r>
              <a:rPr lang="en-IN" dirty="0"/>
              <a:t> in total population of Haryana, the cataract surgical cases in </a:t>
            </a:r>
            <a:r>
              <a:rPr lang="en-IN" dirty="0" err="1"/>
              <a:t>Fatehabad</a:t>
            </a:r>
            <a:r>
              <a:rPr lang="en-IN" dirty="0"/>
              <a:t> would be 6131 annually. </a:t>
            </a:r>
            <a:endParaRPr lang="en-IN" dirty="0" smtClean="0"/>
          </a:p>
          <a:p>
            <a:r>
              <a:rPr lang="en-IN" dirty="0" smtClean="0"/>
              <a:t>510 </a:t>
            </a:r>
            <a:r>
              <a:rPr lang="en-IN" dirty="0"/>
              <a:t>cataract surgical cases monthly in </a:t>
            </a:r>
            <a:r>
              <a:rPr lang="en-IN" dirty="0" err="1"/>
              <a:t>Fatehabad</a:t>
            </a:r>
            <a:r>
              <a:rPr lang="en-IN" dirty="0"/>
              <a:t> </a:t>
            </a:r>
            <a:r>
              <a:rPr lang="en-IN" dirty="0" smtClean="0"/>
              <a:t>district, </a:t>
            </a:r>
            <a:r>
              <a:rPr lang="en-IN" dirty="0"/>
              <a:t>Eye Q hospital in </a:t>
            </a:r>
            <a:r>
              <a:rPr lang="en-IN" dirty="0" err="1"/>
              <a:t>Fatehabad</a:t>
            </a:r>
            <a:r>
              <a:rPr lang="en-IN" dirty="0"/>
              <a:t> have around 150 cataract cases</a:t>
            </a:r>
            <a:r>
              <a:rPr lang="en-IN" dirty="0" smtClean="0"/>
              <a:t>.</a:t>
            </a:r>
          </a:p>
          <a:p>
            <a:r>
              <a:rPr lang="en-IN" dirty="0" smtClean="0"/>
              <a:t>Thus </a:t>
            </a:r>
            <a:r>
              <a:rPr lang="en-IN" b="1" dirty="0"/>
              <a:t>share of Eye Q hospital in eye market of </a:t>
            </a:r>
            <a:r>
              <a:rPr lang="en-IN" b="1" dirty="0" err="1"/>
              <a:t>Fatehabad</a:t>
            </a:r>
            <a:r>
              <a:rPr lang="en-IN" b="1" dirty="0"/>
              <a:t> is 29%. 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/>
              <a:t>To assess the market share of Eye hospitals in </a:t>
            </a:r>
            <a:r>
              <a:rPr lang="en-US" dirty="0" err="1"/>
              <a:t>Fatehabad</a:t>
            </a:r>
            <a:endParaRPr lang="en-IN" dirty="0"/>
          </a:p>
          <a:p>
            <a:r>
              <a:rPr lang="en-US" dirty="0" smtClean="0"/>
              <a:t> </a:t>
            </a:r>
            <a:r>
              <a:rPr lang="en-US" dirty="0"/>
              <a:t>To find out the preference of market for Eye –Q Hospital</a:t>
            </a:r>
            <a:endParaRPr lang="en-IN" dirty="0"/>
          </a:p>
          <a:p>
            <a:r>
              <a:rPr lang="en-US" dirty="0" smtClean="0"/>
              <a:t> </a:t>
            </a:r>
            <a:r>
              <a:rPr lang="en-US" dirty="0"/>
              <a:t>To find out the strength of </a:t>
            </a:r>
            <a:r>
              <a:rPr lang="en-US" dirty="0" err="1"/>
              <a:t>refferral</a:t>
            </a:r>
            <a:r>
              <a:rPr lang="en-US" dirty="0"/>
              <a:t>  marketing among health related professional in </a:t>
            </a:r>
            <a:r>
              <a:rPr lang="en-US" dirty="0" err="1"/>
              <a:t>Fatehabad</a:t>
            </a:r>
            <a:r>
              <a:rPr lang="en-US" dirty="0"/>
              <a:t> city. </a:t>
            </a:r>
            <a:endParaRPr lang="en-IN" dirty="0"/>
          </a:p>
          <a:p>
            <a:r>
              <a:rPr lang="en-IN" dirty="0" smtClean="0"/>
              <a:t> </a:t>
            </a:r>
            <a:r>
              <a:rPr lang="en-IN" dirty="0"/>
              <a:t>To Suggest ways to improve market share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METHODOLOGY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It </a:t>
            </a:r>
            <a:r>
              <a:rPr lang="en-IN" dirty="0"/>
              <a:t>is a cross sectional study based on pre structured questionnaire.</a:t>
            </a:r>
          </a:p>
          <a:p>
            <a:r>
              <a:rPr lang="en-IN" b="1" dirty="0"/>
              <a:t>Study design</a:t>
            </a:r>
            <a:r>
              <a:rPr lang="en-IN" dirty="0"/>
              <a:t> – Descriptive and cross sectional</a:t>
            </a:r>
          </a:p>
          <a:p>
            <a:r>
              <a:rPr lang="en-IN" b="1" dirty="0"/>
              <a:t>Study area</a:t>
            </a:r>
            <a:r>
              <a:rPr lang="en-IN" dirty="0"/>
              <a:t> – </a:t>
            </a:r>
            <a:r>
              <a:rPr lang="en-IN" dirty="0" err="1"/>
              <a:t>Fatehabad</a:t>
            </a:r>
            <a:r>
              <a:rPr lang="en-IN" dirty="0"/>
              <a:t> city, Haryana</a:t>
            </a:r>
          </a:p>
          <a:p>
            <a:r>
              <a:rPr lang="en-IN" b="1" dirty="0"/>
              <a:t>Sample size</a:t>
            </a:r>
            <a:r>
              <a:rPr lang="en-IN" dirty="0"/>
              <a:t>- 100</a:t>
            </a:r>
          </a:p>
          <a:p>
            <a:r>
              <a:rPr lang="en-IN" b="1" dirty="0"/>
              <a:t>Sampling technique</a:t>
            </a:r>
            <a:r>
              <a:rPr lang="en-IN" dirty="0"/>
              <a:t>- Convenient sampling</a:t>
            </a:r>
          </a:p>
          <a:p>
            <a:r>
              <a:rPr lang="en-IN" b="1" dirty="0"/>
              <a:t>Sample population: </a:t>
            </a:r>
            <a:r>
              <a:rPr lang="en-IN" dirty="0"/>
              <a:t>covered population from primary catchment area including common man, pharmacists, optical and Doctors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About Eye Q Hospitals</a:t>
            </a:r>
          </a:p>
          <a:p>
            <a:r>
              <a:rPr lang="en-IN" b="1" dirty="0" smtClean="0"/>
              <a:t>VISION</a:t>
            </a:r>
            <a:r>
              <a:rPr lang="en-IN" dirty="0" smtClean="0"/>
              <a:t>: To </a:t>
            </a:r>
            <a:r>
              <a:rPr lang="en-IN" dirty="0"/>
              <a:t>be India’s foremost chain of eye hospitals in terms of both Quality of eye care and the Number of patients handled. </a:t>
            </a:r>
          </a:p>
          <a:p>
            <a:r>
              <a:rPr lang="en-IN" b="1" dirty="0" smtClean="0"/>
              <a:t>MISSION</a:t>
            </a:r>
            <a:r>
              <a:rPr lang="en-IN" dirty="0" smtClean="0"/>
              <a:t>: To </a:t>
            </a:r>
            <a:r>
              <a:rPr lang="en-IN" dirty="0"/>
              <a:t>make every patient an Ambassador for Eye-Q through a combination of highest level of quality and technology in eye care, exceptional personal care &amp; complete integrity to the patient and his/her needs.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The </a:t>
            </a:r>
            <a:r>
              <a:rPr lang="en-IN" dirty="0"/>
              <a:t>market share of Eye-Q Hospital according to Market potential analysis was 29</a:t>
            </a:r>
            <a:r>
              <a:rPr lang="en-IN" dirty="0" smtClean="0"/>
              <a:t>%.</a:t>
            </a:r>
          </a:p>
          <a:p>
            <a:r>
              <a:rPr lang="en-IN" dirty="0" smtClean="0"/>
              <a:t> </a:t>
            </a:r>
            <a:r>
              <a:rPr lang="en-IN" dirty="0"/>
              <a:t>However our market survey shows that the market share of Eye-Q Hospital in </a:t>
            </a:r>
            <a:r>
              <a:rPr lang="en-IN" dirty="0" err="1"/>
              <a:t>Fatehabad</a:t>
            </a:r>
            <a:r>
              <a:rPr lang="en-IN" dirty="0"/>
              <a:t> is 34%.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market leader is Civil hospital with 41% market share according to our survey.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The screening Eye camps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The </a:t>
            </a:r>
            <a:r>
              <a:rPr lang="en-IN" dirty="0"/>
              <a:t>eye camps constitute the main marketing activity of the hospital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Around 20-30% revenue of the hospital is generated through these camps. </a:t>
            </a:r>
          </a:p>
          <a:p>
            <a:r>
              <a:rPr lang="en-IN" dirty="0"/>
              <a:t>The process of </a:t>
            </a:r>
            <a:r>
              <a:rPr lang="en-IN" dirty="0" smtClean="0"/>
              <a:t>camps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RSBY scheme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RSBY has been launched by Ministry of Labour and Employment, Government of </a:t>
            </a:r>
            <a:r>
              <a:rPr lang="en-IN" dirty="0" smtClean="0"/>
              <a:t>India</a:t>
            </a:r>
          </a:p>
          <a:p>
            <a:r>
              <a:rPr lang="en-IN" dirty="0" smtClean="0"/>
              <a:t>Provides </a:t>
            </a:r>
            <a:r>
              <a:rPr lang="en-IN" dirty="0"/>
              <a:t>health insurance coverage for Below Poverty Line (BPL) families. </a:t>
            </a:r>
            <a:endParaRPr lang="en-IN" dirty="0" smtClean="0"/>
          </a:p>
          <a:p>
            <a:r>
              <a:rPr lang="en-IN" dirty="0" smtClean="0"/>
              <a:t>Beneficiaries </a:t>
            </a:r>
            <a:r>
              <a:rPr lang="en-IN" dirty="0"/>
              <a:t>under RSBY are entitled to hospitalization coverage up to Rs. 30,000</a:t>
            </a:r>
            <a:r>
              <a:rPr lang="en-IN" dirty="0" smtClean="0"/>
              <a:t>/-</a:t>
            </a:r>
          </a:p>
          <a:p>
            <a:r>
              <a:rPr lang="en-US" dirty="0" smtClean="0"/>
              <a:t>Eye-Q hospital is empanelled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DEMOGRAPHIC PROFILE OF FATEHABAD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rgbClr val="0070C0"/>
          </a:solidFill>
          <a:ln>
            <a:solidFill>
              <a:srgbClr val="FFFF00"/>
            </a:solidFill>
          </a:ln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Population of </a:t>
            </a:r>
            <a:r>
              <a:rPr lang="en-US" dirty="0" err="1"/>
              <a:t>Fatehabad</a:t>
            </a:r>
            <a:r>
              <a:rPr lang="en-US" dirty="0"/>
              <a:t> city: 1, 25,000</a:t>
            </a:r>
            <a:endParaRPr lang="en-IN" dirty="0"/>
          </a:p>
          <a:p>
            <a:pPr lvl="0"/>
            <a:r>
              <a:rPr lang="en-US" dirty="0"/>
              <a:t>Population of </a:t>
            </a:r>
            <a:r>
              <a:rPr lang="en-US" dirty="0" err="1"/>
              <a:t>Fatehabad</a:t>
            </a:r>
            <a:r>
              <a:rPr lang="en-US" dirty="0"/>
              <a:t> district : 9,21,680</a:t>
            </a:r>
            <a:endParaRPr lang="en-IN" dirty="0"/>
          </a:p>
          <a:p>
            <a:pPr lvl="0"/>
            <a:r>
              <a:rPr lang="en-US" dirty="0"/>
              <a:t>Rural population: 80%, Urban population : 20%</a:t>
            </a:r>
            <a:endParaRPr lang="en-IN" dirty="0"/>
          </a:p>
          <a:p>
            <a:pPr lvl="0"/>
            <a:r>
              <a:rPr lang="en-US" dirty="0"/>
              <a:t>BPL population 35.5%</a:t>
            </a:r>
            <a:endParaRPr lang="en-IN" dirty="0"/>
          </a:p>
          <a:p>
            <a:pPr lvl="0"/>
            <a:r>
              <a:rPr lang="en-US" dirty="0"/>
              <a:t>Literacy: 69%</a:t>
            </a:r>
            <a:endParaRPr lang="en-IN" dirty="0"/>
          </a:p>
          <a:p>
            <a:pPr lvl="0"/>
            <a:r>
              <a:rPr lang="en-US" dirty="0"/>
              <a:t>There are 243 inhabited villages in the district</a:t>
            </a:r>
            <a:endParaRPr lang="en-IN" dirty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pic>
        <p:nvPicPr>
          <p:cNvPr id="1026" name="Picture 2" descr="C:\Users\sandeep\Desktop\514px-HaryanaFatehabad.pn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45050" y="1606878"/>
            <a:ext cx="3886200" cy="45364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35688" cy="4565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3922"/>
                <a:gridCol w="2033922"/>
                <a:gridCol w="2033922"/>
                <a:gridCol w="2033922"/>
              </a:tblGrid>
              <a:tr h="1487848"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>
                          <a:solidFill>
                            <a:srgbClr val="FF0000"/>
                          </a:solidFill>
                        </a:rPr>
                        <a:t>Sub-Division</a:t>
                      </a: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 err="1">
                          <a:solidFill>
                            <a:srgbClr val="FFFF00"/>
                          </a:solidFill>
                        </a:rPr>
                        <a:t>Tehsil</a:t>
                      </a:r>
                      <a:endParaRPr lang="en-IN" sz="3200" b="1" dirty="0">
                        <a:solidFill>
                          <a:srgbClr val="FFFF00"/>
                        </a:solidFill>
                      </a:endParaRP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>
                          <a:solidFill>
                            <a:schemeClr val="accent6"/>
                          </a:solidFill>
                        </a:rPr>
                        <a:t>Sub-</a:t>
                      </a:r>
                      <a:r>
                        <a:rPr lang="en-IN" sz="3200" b="1" dirty="0" err="1">
                          <a:solidFill>
                            <a:schemeClr val="accent6"/>
                          </a:solidFill>
                        </a:rPr>
                        <a:t>Tehsil</a:t>
                      </a:r>
                      <a:endParaRPr lang="en-IN" sz="32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>
                          <a:solidFill>
                            <a:srgbClr val="002060"/>
                          </a:solidFill>
                        </a:rPr>
                        <a:t>Blocks</a:t>
                      </a:r>
                    </a:p>
                  </a:txBody>
                  <a:tcPr marL="9437" marR="9437" marT="9525" marB="9525" anchor="ctr"/>
                </a:tc>
              </a:tr>
              <a:tr h="5128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>
                          <a:latin typeface="Times New Roman"/>
                        </a:rPr>
                        <a:t>Fatehabad</a:t>
                      </a:r>
                      <a:endParaRPr lang="en-IN" sz="2400">
                        <a:latin typeface="Times New Roman"/>
                      </a:endParaRP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>
                          <a:latin typeface="Times New Roman"/>
                        </a:rPr>
                        <a:t>Fatehabad</a:t>
                      </a:r>
                      <a:endParaRPr lang="en-IN" sz="2400">
                        <a:latin typeface="Times New Roman"/>
                      </a:endParaRP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>
                          <a:latin typeface="Times New Roman"/>
                        </a:rPr>
                        <a:t>Bhuna</a:t>
                      </a:r>
                      <a:endParaRPr lang="en-IN" sz="2400">
                        <a:latin typeface="Times New Roman"/>
                      </a:endParaRP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 err="1">
                          <a:latin typeface="Times New Roman"/>
                        </a:rPr>
                        <a:t>Fatehabad</a:t>
                      </a:r>
                      <a:endParaRPr lang="en-IN" sz="2400" dirty="0">
                        <a:latin typeface="Times New Roman"/>
                      </a:endParaRPr>
                    </a:p>
                  </a:txBody>
                  <a:tcPr marL="9437" marR="9437" marT="9525" marB="9525" anchor="ctr"/>
                </a:tc>
              </a:tr>
              <a:tr h="5128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>
                          <a:latin typeface="Times New Roman"/>
                        </a:rPr>
                        <a:t>Tohana</a:t>
                      </a:r>
                      <a:endParaRPr lang="en-IN" sz="2400">
                        <a:latin typeface="Times New Roman"/>
                      </a:endParaRP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>
                          <a:latin typeface="Times New Roman"/>
                        </a:rPr>
                        <a:t>Tohana</a:t>
                      </a:r>
                      <a:endParaRPr lang="en-IN" sz="2400">
                        <a:latin typeface="Times New Roman"/>
                      </a:endParaRP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>
                          <a:latin typeface="Times New Roman"/>
                        </a:rPr>
                        <a:t>Bhattu</a:t>
                      </a:r>
                      <a:endParaRPr lang="en-IN" sz="2400">
                        <a:latin typeface="Times New Roman"/>
                      </a:endParaRP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>
                          <a:latin typeface="Times New Roman"/>
                        </a:rPr>
                        <a:t>Tohana</a:t>
                      </a:r>
                      <a:endParaRPr lang="en-IN" sz="2400">
                        <a:latin typeface="Times New Roman"/>
                      </a:endParaRPr>
                    </a:p>
                  </a:txBody>
                  <a:tcPr marL="9437" marR="9437" marT="9525" marB="9525" anchor="ctr"/>
                </a:tc>
              </a:tr>
              <a:tr h="5128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>
                          <a:latin typeface="Times New Roman"/>
                        </a:rPr>
                        <a:t>Ratia</a:t>
                      </a:r>
                      <a:endParaRPr lang="en-IN" sz="2400">
                        <a:latin typeface="Times New Roman"/>
                      </a:endParaRP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>
                          <a:latin typeface="Times New Roman"/>
                        </a:rPr>
                        <a:t>Ratia</a:t>
                      </a:r>
                      <a:endParaRPr lang="en-IN" sz="2400">
                        <a:latin typeface="Times New Roman"/>
                      </a:endParaRP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>
                          <a:latin typeface="Times New Roman"/>
                        </a:rPr>
                        <a:t>Jakhal</a:t>
                      </a:r>
                      <a:endParaRPr lang="en-IN" sz="2400">
                        <a:latin typeface="Times New Roman"/>
                      </a:endParaRP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 err="1">
                          <a:latin typeface="Times New Roman"/>
                        </a:rPr>
                        <a:t>Ratia</a:t>
                      </a:r>
                      <a:endParaRPr lang="en-IN" sz="2400" dirty="0">
                        <a:latin typeface="Times New Roman"/>
                      </a:endParaRPr>
                    </a:p>
                  </a:txBody>
                  <a:tcPr marL="9437" marR="9437" marT="9525" marB="9525" anchor="ctr"/>
                </a:tc>
              </a:tr>
              <a:tr h="5128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>
                          <a:latin typeface="Times New Roman"/>
                        </a:rPr>
                        <a:t> </a:t>
                      </a: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>
                          <a:latin typeface="Times New Roman"/>
                        </a:rPr>
                        <a:t> </a:t>
                      </a: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>
                          <a:latin typeface="Times New Roman"/>
                        </a:rPr>
                        <a:t> </a:t>
                      </a: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 err="1">
                          <a:latin typeface="Times New Roman"/>
                        </a:rPr>
                        <a:t>Bhattu</a:t>
                      </a:r>
                      <a:endParaRPr lang="en-IN" sz="2400" dirty="0">
                        <a:latin typeface="Times New Roman"/>
                      </a:endParaRPr>
                    </a:p>
                  </a:txBody>
                  <a:tcPr marL="9437" marR="9437" marT="9525" marB="9525" anchor="ctr"/>
                </a:tc>
              </a:tr>
              <a:tr h="5128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</a:rPr>
                        <a:t> </a:t>
                      </a: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>
                          <a:latin typeface="Times New Roman"/>
                        </a:rPr>
                        <a:t> </a:t>
                      </a: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>
                          <a:latin typeface="Times New Roman"/>
                        </a:rPr>
                        <a:t> </a:t>
                      </a: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 err="1">
                          <a:latin typeface="Times New Roman"/>
                        </a:rPr>
                        <a:t>Bhuna</a:t>
                      </a:r>
                      <a:endParaRPr lang="en-IN" sz="2400" dirty="0">
                        <a:latin typeface="Times New Roman"/>
                      </a:endParaRPr>
                    </a:p>
                  </a:txBody>
                  <a:tcPr marL="9437" marR="9437" marT="9525" marB="9525" anchor="ctr"/>
                </a:tc>
              </a:tr>
              <a:tr h="5128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>
                          <a:latin typeface="Times New Roman"/>
                        </a:rPr>
                        <a:t> </a:t>
                      </a: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>
                          <a:latin typeface="Times New Roman"/>
                        </a:rPr>
                        <a:t> </a:t>
                      </a: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>
                          <a:latin typeface="Times New Roman"/>
                        </a:rPr>
                        <a:t> </a:t>
                      </a:r>
                    </a:p>
                  </a:txBody>
                  <a:tcPr marL="9437" marR="9437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 err="1">
                          <a:latin typeface="Times New Roman"/>
                        </a:rPr>
                        <a:t>Jakhal</a:t>
                      </a:r>
                      <a:endParaRPr lang="en-IN" sz="2400" dirty="0">
                        <a:latin typeface="Times New Roman"/>
                      </a:endParaRPr>
                    </a:p>
                  </a:txBody>
                  <a:tcPr marL="9437" marR="9437" marT="9525" marB="952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LITERATURE REVIEW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</a:t>
            </a:r>
            <a:r>
              <a:rPr lang="en-IN" b="1" dirty="0" err="1" smtClean="0"/>
              <a:t>Asim</a:t>
            </a:r>
            <a:r>
              <a:rPr lang="en-IN" b="1" dirty="0" smtClean="0"/>
              <a:t> </a:t>
            </a:r>
            <a:r>
              <a:rPr lang="en-IN" b="1" dirty="0"/>
              <a:t>K </a:t>
            </a:r>
            <a:r>
              <a:rPr lang="en-IN" b="1" dirty="0" err="1"/>
              <a:t>Sil</a:t>
            </a:r>
            <a:r>
              <a:rPr lang="en-IN" b="1" dirty="0"/>
              <a:t>: “Outreach eye camps: a case study from West Bengal, India”</a:t>
            </a:r>
            <a:endParaRPr lang="en-IN" dirty="0"/>
          </a:p>
          <a:p>
            <a:r>
              <a:rPr lang="en-IN" dirty="0"/>
              <a:t>The study is based on the data of 9 years (1997-2005) of outreach eye camps from the Vivekananda Mission Ashram, West </a:t>
            </a:r>
            <a:r>
              <a:rPr lang="en-IN" dirty="0" smtClean="0"/>
              <a:t>Bengal</a:t>
            </a:r>
          </a:p>
          <a:p>
            <a:r>
              <a:rPr lang="en-IN" dirty="0" smtClean="0"/>
              <a:t> </a:t>
            </a:r>
            <a:r>
              <a:rPr lang="en-IN" dirty="0"/>
              <a:t>The study shows that about 35% patient who attended the camps were advised for surgery. </a:t>
            </a:r>
          </a:p>
          <a:p>
            <a:r>
              <a:rPr lang="en-IN" dirty="0"/>
              <a:t>The study also shows that the average drop out rate was 23%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   Activity </a:t>
            </a:r>
            <a:r>
              <a:rPr lang="en-IN" b="1" dirty="0"/>
              <a:t>report 2005: </a:t>
            </a:r>
            <a:r>
              <a:rPr lang="en-IN" b="1" dirty="0" err="1"/>
              <a:t>Aravind</a:t>
            </a:r>
            <a:r>
              <a:rPr lang="en-IN" b="1" dirty="0"/>
              <a:t> eye care system</a:t>
            </a:r>
            <a:endParaRPr lang="en-IN" dirty="0"/>
          </a:p>
          <a:p>
            <a:r>
              <a:rPr lang="en-IN" dirty="0"/>
              <a:t>Eye camps have been productive as a strategy for bringing in patients,</a:t>
            </a:r>
          </a:p>
          <a:p>
            <a:r>
              <a:rPr lang="en-IN" dirty="0" smtClean="0"/>
              <a:t>They </a:t>
            </a:r>
            <a:r>
              <a:rPr lang="en-IN" dirty="0"/>
              <a:t>account for 437,224 patients examined and 97,292 </a:t>
            </a:r>
            <a:r>
              <a:rPr lang="en-IN" dirty="0" smtClean="0"/>
              <a:t>patients operated </a:t>
            </a:r>
            <a:r>
              <a:rPr lang="en-IN" dirty="0"/>
              <a:t>on in 2005. </a:t>
            </a:r>
            <a:endParaRPr lang="en-IN" dirty="0" smtClean="0"/>
          </a:p>
          <a:p>
            <a:r>
              <a:rPr lang="en-IN" dirty="0" smtClean="0"/>
              <a:t>22</a:t>
            </a:r>
            <a:r>
              <a:rPr lang="en-IN" dirty="0"/>
              <a:t>% of the people , who came to the camps were operated upon.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57</TotalTime>
  <Words>1250</Words>
  <Application>Microsoft Office PowerPoint</Application>
  <PresentationFormat>On-screen Show (4:3)</PresentationFormat>
  <Paragraphs>218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Median</vt:lpstr>
      <vt:lpstr>A STUDY ON MARKET SURVEY FOR A PRIVATE EYE HOSPITAL IN FATEHABAD DISTRICT, HARYANA </vt:lpstr>
      <vt:lpstr>CONTENTS</vt:lpstr>
      <vt:lpstr>INTRODUCTION</vt:lpstr>
      <vt:lpstr>The screening Eye camps</vt:lpstr>
      <vt:lpstr>RSBY scheme</vt:lpstr>
      <vt:lpstr>DEMOGRAPHIC PROFILE OF FATEHABAD </vt:lpstr>
      <vt:lpstr>Slide 7</vt:lpstr>
      <vt:lpstr>LITERATURE REVIEW</vt:lpstr>
      <vt:lpstr>Slide 9</vt:lpstr>
      <vt:lpstr>Slide 10</vt:lpstr>
      <vt:lpstr>Slide 11</vt:lpstr>
      <vt:lpstr>OBJECTIVES</vt:lpstr>
      <vt:lpstr>Methodology</vt:lpstr>
      <vt:lpstr>Slide 14</vt:lpstr>
      <vt:lpstr>Slide 15</vt:lpstr>
      <vt:lpstr>Drop out rate of patients advised surgery</vt:lpstr>
      <vt:lpstr>The reasons behind patients not opting for operation </vt:lpstr>
      <vt:lpstr>Slide 18</vt:lpstr>
      <vt:lpstr>Slide 19</vt:lpstr>
      <vt:lpstr>RECOMMENDATION AND CONCLUSION</vt:lpstr>
      <vt:lpstr>A CASE STUDY ON THE ASSESSING THE MARKET SHARE OF EYE-Q HOSPITAL, FATEHABAD, HARYANA IN ITS PRIMARY CATCHMENT AREA </vt:lpstr>
      <vt:lpstr>INTRODUCTION</vt:lpstr>
      <vt:lpstr>THE EYE CARE MARKET POTENTIAL</vt:lpstr>
      <vt:lpstr>OBJECTIVES</vt:lpstr>
      <vt:lpstr>METHODOLOGY</vt:lpstr>
      <vt:lpstr>Slide 26</vt:lpstr>
      <vt:lpstr>Slide 27</vt:lpstr>
      <vt:lpstr>Slide 28</vt:lpstr>
      <vt:lpstr>Slide 29</vt:lpstr>
      <vt:lpstr>Slide 30</vt:lpstr>
      <vt:lpstr>Slide 31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ON THE CAMP ACTIVITIES OF EYE-Q HOSPITAL, FATEHABAD DISTRICT, HARYANA</dc:title>
  <dc:creator>sandeep</dc:creator>
  <cp:lastModifiedBy>sandeep</cp:lastModifiedBy>
  <cp:revision>10</cp:revision>
  <dcterms:created xsi:type="dcterms:W3CDTF">2013-05-02T09:29:41Z</dcterms:created>
  <dcterms:modified xsi:type="dcterms:W3CDTF">2013-05-22T06:02:07Z</dcterms:modified>
</cp:coreProperties>
</file>