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3"/>
  </p:notesMasterIdLst>
  <p:sldIdLst>
    <p:sldId id="256" r:id="rId2"/>
    <p:sldId id="257" r:id="rId3"/>
    <p:sldId id="258" r:id="rId4"/>
    <p:sldId id="260" r:id="rId5"/>
    <p:sldId id="261" r:id="rId6"/>
    <p:sldId id="262" r:id="rId7"/>
    <p:sldId id="263" r:id="rId8"/>
    <p:sldId id="271" r:id="rId9"/>
    <p:sldId id="272" r:id="rId10"/>
    <p:sldId id="273" r:id="rId11"/>
    <p:sldId id="264" r:id="rId12"/>
    <p:sldId id="265" r:id="rId13"/>
    <p:sldId id="266" r:id="rId14"/>
    <p:sldId id="267" r:id="rId15"/>
    <p:sldId id="268" r:id="rId16"/>
    <p:sldId id="269" r:id="rId17"/>
    <p:sldId id="274" r:id="rId18"/>
    <p:sldId id="275" r:id="rId19"/>
    <p:sldId id="276" r:id="rId20"/>
    <p:sldId id="288" r:id="rId21"/>
    <p:sldId id="282" r:id="rId22"/>
    <p:sldId id="283" r:id="rId23"/>
    <p:sldId id="284" r:id="rId24"/>
    <p:sldId id="285" r:id="rId25"/>
    <p:sldId id="289" r:id="rId26"/>
    <p:sldId id="286" r:id="rId27"/>
    <p:sldId id="287" r:id="rId28"/>
    <p:sldId id="277" r:id="rId29"/>
    <p:sldId id="278" r:id="rId30"/>
    <p:sldId id="270" r:id="rId31"/>
    <p:sldId id="259"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njana%20tomar\Desktop\FC%20QI%20Checklist%20(CQI%203a)%20-%20Revised.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njana%20tomar\Desktop\FC%20QI%20Checklist%20(CQI%203a)%20-%20Revised.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njana%20tomar\Desktop\FC%20QI%20Checklist%20(CQI%203a)%20-%20Revised.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style val="34"/>
  <c:chart>
    <c:title>
      <c:tx>
        <c:rich>
          <a:bodyPr/>
          <a:lstStyle/>
          <a:p>
            <a:pPr>
              <a:defRPr/>
            </a:pPr>
            <a:r>
              <a:rPr lang="en-IN"/>
              <a:t>Timing of the consent taken</a:t>
            </a:r>
          </a:p>
        </c:rich>
      </c:tx>
      <c:layout/>
    </c:title>
    <c:plotArea>
      <c:layout/>
      <c:barChart>
        <c:barDir val="col"/>
        <c:grouping val="stacked"/>
        <c:ser>
          <c:idx val="0"/>
          <c:order val="0"/>
          <c:dLbls>
            <c:dLbl>
              <c:idx val="0"/>
              <c:layout>
                <c:manualLayout>
                  <c:x val="0"/>
                  <c:y val="-0.3553426106921953"/>
                </c:manualLayout>
              </c:layout>
              <c:showVal val="1"/>
            </c:dLbl>
            <c:dLbl>
              <c:idx val="1"/>
              <c:layout>
                <c:manualLayout>
                  <c:x val="-3.8012156375189952E-3"/>
                  <c:y val="-0.34407418090643538"/>
                </c:manualLayout>
              </c:layout>
              <c:showVal val="1"/>
            </c:dLbl>
            <c:dLbl>
              <c:idx val="2"/>
              <c:layout>
                <c:manualLayout>
                  <c:x val="-5.5556016024312874E-3"/>
                  <c:y val="-0.10604629435910008"/>
                </c:manualLayout>
              </c:layout>
              <c:showVal val="1"/>
            </c:dLbl>
            <c:dLbl>
              <c:idx val="3"/>
              <c:layout>
                <c:manualLayout>
                  <c:x val="-1.1111111111111176E-2"/>
                  <c:y val="-0.125"/>
                </c:manualLayout>
              </c:layout>
              <c:showVal val="1"/>
            </c:dLbl>
            <c:dLbl>
              <c:idx val="4"/>
              <c:layout>
                <c:manualLayout>
                  <c:x val="0"/>
                  <c:y val="-0.12962962962962862"/>
                </c:manualLayout>
              </c:layout>
              <c:showVal val="1"/>
            </c:dLbl>
            <c:txPr>
              <a:bodyPr/>
              <a:lstStyle/>
              <a:p>
                <a:pPr>
                  <a:defRPr b="1"/>
                </a:pPr>
                <a:endParaRPr lang="en-US"/>
              </a:p>
            </c:txPr>
            <c:showVal val="1"/>
          </c:dLbls>
          <c:cat>
            <c:strRef>
              <c:f>Sheet3!$A$16:$A$20</c:f>
              <c:strCache>
                <c:ptCount val="5"/>
                <c:pt idx="0">
                  <c:v>1 Day prior</c:v>
                </c:pt>
                <c:pt idx="1">
                  <c:v>DOS</c:v>
                </c:pt>
                <c:pt idx="2">
                  <c:v>In OT </c:v>
                </c:pt>
                <c:pt idx="3">
                  <c:v>3 days prior</c:v>
                </c:pt>
                <c:pt idx="4">
                  <c:v>2 days prior</c:v>
                </c:pt>
              </c:strCache>
            </c:strRef>
          </c:cat>
          <c:val>
            <c:numRef>
              <c:f>Sheet3!$B$16:$B$20</c:f>
              <c:numCache>
                <c:formatCode>0.00%</c:formatCode>
                <c:ptCount val="5"/>
                <c:pt idx="0">
                  <c:v>0.47500000000000031</c:v>
                </c:pt>
                <c:pt idx="1">
                  <c:v>0.49500000000000038</c:v>
                </c:pt>
                <c:pt idx="2">
                  <c:v>2.9000000000000088E-2</c:v>
                </c:pt>
                <c:pt idx="3">
                  <c:v>9.0000000000000392E-3</c:v>
                </c:pt>
                <c:pt idx="4">
                  <c:v>9.0000000000000392E-3</c:v>
                </c:pt>
              </c:numCache>
            </c:numRef>
          </c:val>
        </c:ser>
        <c:gapWidth val="75"/>
        <c:overlap val="100"/>
        <c:axId val="66555904"/>
        <c:axId val="66557440"/>
      </c:barChart>
      <c:catAx>
        <c:axId val="66555904"/>
        <c:scaling>
          <c:orientation val="minMax"/>
        </c:scaling>
        <c:axPos val="b"/>
        <c:majorTickMark val="none"/>
        <c:tickLblPos val="nextTo"/>
        <c:txPr>
          <a:bodyPr/>
          <a:lstStyle/>
          <a:p>
            <a:pPr>
              <a:defRPr b="1"/>
            </a:pPr>
            <a:endParaRPr lang="en-US"/>
          </a:p>
        </c:txPr>
        <c:crossAx val="66557440"/>
        <c:crosses val="autoZero"/>
        <c:auto val="1"/>
        <c:lblAlgn val="ctr"/>
        <c:lblOffset val="100"/>
      </c:catAx>
      <c:valAx>
        <c:axId val="66557440"/>
        <c:scaling>
          <c:orientation val="minMax"/>
        </c:scaling>
        <c:axPos val="l"/>
        <c:majorGridlines/>
        <c:numFmt formatCode="0.00%" sourceLinked="1"/>
        <c:majorTickMark val="none"/>
        <c:tickLblPos val="none"/>
        <c:crossAx val="66555904"/>
        <c:crosses val="autoZero"/>
        <c:crossBetween val="between"/>
      </c:valAx>
    </c:plotArea>
    <c:legend>
      <c:legendPos val="b"/>
      <c:layout/>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N"/>
  <c:style val="34"/>
  <c:chart>
    <c:title>
      <c:tx>
        <c:rich>
          <a:bodyPr/>
          <a:lstStyle/>
          <a:p>
            <a:pPr>
              <a:defRPr/>
            </a:pPr>
            <a:r>
              <a:rPr lang="en-IN"/>
              <a:t>Consent Taken By</a:t>
            </a:r>
          </a:p>
        </c:rich>
      </c:tx>
      <c:layout/>
    </c:title>
    <c:plotArea>
      <c:layout/>
      <c:barChart>
        <c:barDir val="col"/>
        <c:grouping val="stacked"/>
        <c:ser>
          <c:idx val="0"/>
          <c:order val="0"/>
          <c:dLbls>
            <c:dLbl>
              <c:idx val="0"/>
              <c:layout>
                <c:manualLayout>
                  <c:x val="-7.9171354207677024E-3"/>
                  <c:y val="-0.37423219810593433"/>
                </c:manualLayout>
              </c:layout>
              <c:showVal val="1"/>
            </c:dLbl>
            <c:dLbl>
              <c:idx val="1"/>
              <c:layout>
                <c:manualLayout>
                  <c:x val="-8.3333333333333367E-3"/>
                  <c:y val="-0.1111111111111111"/>
                </c:manualLayout>
              </c:layout>
              <c:showVal val="1"/>
            </c:dLbl>
            <c:dLbl>
              <c:idx val="2"/>
              <c:layout>
                <c:manualLayout>
                  <c:x val="-8.3333333333333367E-3"/>
                  <c:y val="-9.259259259259342E-2"/>
                </c:manualLayout>
              </c:layout>
              <c:showVal val="1"/>
            </c:dLbl>
            <c:dLbl>
              <c:idx val="3"/>
              <c:layout>
                <c:manualLayout>
                  <c:x val="-5.5555555555555558E-3"/>
                  <c:y val="-0.1111111111111111"/>
                </c:manualLayout>
              </c:layout>
              <c:showVal val="1"/>
            </c:dLbl>
            <c:txPr>
              <a:bodyPr/>
              <a:lstStyle/>
              <a:p>
                <a:pPr>
                  <a:defRPr b="1"/>
                </a:pPr>
                <a:endParaRPr lang="en-US"/>
              </a:p>
            </c:txPr>
            <c:showVal val="1"/>
          </c:dLbls>
          <c:cat>
            <c:strRef>
              <c:f>Sheet3!$P$5:$P$8</c:f>
              <c:strCache>
                <c:ptCount val="4"/>
                <c:pt idx="0">
                  <c:v>Nurse</c:v>
                </c:pt>
                <c:pt idx="1">
                  <c:v>Doctor</c:v>
                </c:pt>
                <c:pt idx="2">
                  <c:v>Consultant</c:v>
                </c:pt>
                <c:pt idx="3">
                  <c:v>not known</c:v>
                </c:pt>
              </c:strCache>
            </c:strRef>
          </c:cat>
          <c:val>
            <c:numRef>
              <c:f>Sheet3!$Q$5:$Q$8</c:f>
              <c:numCache>
                <c:formatCode>0.00%</c:formatCode>
                <c:ptCount val="4"/>
                <c:pt idx="0">
                  <c:v>0.90400000000000003</c:v>
                </c:pt>
                <c:pt idx="1">
                  <c:v>5.7000000000000023E-2</c:v>
                </c:pt>
                <c:pt idx="2">
                  <c:v>9.0000000000000028E-3</c:v>
                </c:pt>
                <c:pt idx="3">
                  <c:v>2.87E-2</c:v>
                </c:pt>
              </c:numCache>
            </c:numRef>
          </c:val>
        </c:ser>
        <c:dLbls>
          <c:showVal val="1"/>
        </c:dLbls>
        <c:gapWidth val="95"/>
        <c:overlap val="100"/>
        <c:axId val="66651648"/>
        <c:axId val="66653184"/>
      </c:barChart>
      <c:catAx>
        <c:axId val="66651648"/>
        <c:scaling>
          <c:orientation val="minMax"/>
        </c:scaling>
        <c:axPos val="b"/>
        <c:majorTickMark val="none"/>
        <c:tickLblPos val="nextTo"/>
        <c:txPr>
          <a:bodyPr/>
          <a:lstStyle/>
          <a:p>
            <a:pPr>
              <a:defRPr b="1"/>
            </a:pPr>
            <a:endParaRPr lang="en-US"/>
          </a:p>
        </c:txPr>
        <c:crossAx val="66653184"/>
        <c:crosses val="autoZero"/>
        <c:auto val="1"/>
        <c:lblAlgn val="ctr"/>
        <c:lblOffset val="100"/>
      </c:catAx>
      <c:valAx>
        <c:axId val="66653184"/>
        <c:scaling>
          <c:orientation val="minMax"/>
        </c:scaling>
        <c:delete val="1"/>
        <c:axPos val="l"/>
        <c:numFmt formatCode="0.00%" sourceLinked="1"/>
        <c:majorTickMark val="none"/>
        <c:tickLblPos val="none"/>
        <c:crossAx val="66651648"/>
        <c:crosses val="autoZero"/>
        <c:crossBetween val="between"/>
      </c:valAx>
    </c:plotArea>
    <c:legend>
      <c:legendPos val="t"/>
      <c:layout/>
    </c:legend>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IN"/>
  <c:style val="35"/>
  <c:chart>
    <c:autoTitleDeleted val="1"/>
    <c:plotArea>
      <c:layout/>
      <c:barChart>
        <c:barDir val="col"/>
        <c:grouping val="stacked"/>
        <c:ser>
          <c:idx val="0"/>
          <c:order val="0"/>
          <c:dLbls>
            <c:dLbl>
              <c:idx val="0"/>
              <c:layout>
                <c:manualLayout>
                  <c:x val="3.3548253483206883E-3"/>
                  <c:y val="-0.15727396351525891"/>
                </c:manualLayout>
              </c:layout>
              <c:spPr/>
              <c:txPr>
                <a:bodyPr/>
                <a:lstStyle/>
                <a:p>
                  <a:pPr>
                    <a:defRPr b="1"/>
                  </a:pPr>
                  <a:endParaRPr lang="en-US"/>
                </a:p>
              </c:txPr>
              <c:showVal val="1"/>
            </c:dLbl>
            <c:dLbl>
              <c:idx val="1"/>
              <c:layout>
                <c:manualLayout>
                  <c:x val="8.3870633708017228E-3"/>
                  <c:y val="-0.18167854406073003"/>
                </c:manualLayout>
              </c:layout>
              <c:spPr/>
              <c:txPr>
                <a:bodyPr/>
                <a:lstStyle/>
                <a:p>
                  <a:pPr>
                    <a:defRPr b="1"/>
                  </a:pPr>
                  <a:endParaRPr lang="en-US"/>
                </a:p>
              </c:txPr>
              <c:showVal val="1"/>
            </c:dLbl>
            <c:showVal val="1"/>
          </c:dLbls>
          <c:cat>
            <c:strRef>
              <c:f>Sheet3!$A$35:$A$36</c:f>
              <c:strCache>
                <c:ptCount val="2"/>
                <c:pt idx="0">
                  <c:v>Patient </c:v>
                </c:pt>
                <c:pt idx="1">
                  <c:v>Relative </c:v>
                </c:pt>
              </c:strCache>
            </c:strRef>
          </c:cat>
          <c:val>
            <c:numRef>
              <c:f>Sheet3!$B$35:$B$36</c:f>
              <c:numCache>
                <c:formatCode>0.00%</c:formatCode>
                <c:ptCount val="2"/>
                <c:pt idx="0">
                  <c:v>0.52449999999999997</c:v>
                </c:pt>
                <c:pt idx="1">
                  <c:v>0.47500000000000031</c:v>
                </c:pt>
              </c:numCache>
            </c:numRef>
          </c:val>
        </c:ser>
        <c:gapWidth val="300"/>
        <c:overlap val="100"/>
        <c:serLines/>
        <c:axId val="66712704"/>
        <c:axId val="66714624"/>
      </c:barChart>
      <c:catAx>
        <c:axId val="66712704"/>
        <c:scaling>
          <c:orientation val="minMax"/>
        </c:scaling>
        <c:axPos val="b"/>
        <c:title>
          <c:tx>
            <c:rich>
              <a:bodyPr/>
              <a:lstStyle/>
              <a:p>
                <a:pPr>
                  <a:defRPr/>
                </a:pPr>
                <a:r>
                  <a:rPr lang="en-IN"/>
                  <a:t>Consent given by</a:t>
                </a:r>
              </a:p>
            </c:rich>
          </c:tx>
          <c:layout/>
        </c:title>
        <c:majorTickMark val="none"/>
        <c:tickLblPos val="nextTo"/>
        <c:txPr>
          <a:bodyPr/>
          <a:lstStyle/>
          <a:p>
            <a:pPr>
              <a:defRPr b="1"/>
            </a:pPr>
            <a:endParaRPr lang="en-US"/>
          </a:p>
        </c:txPr>
        <c:crossAx val="66714624"/>
        <c:crosses val="autoZero"/>
        <c:auto val="1"/>
        <c:lblAlgn val="ctr"/>
        <c:lblOffset val="100"/>
      </c:catAx>
      <c:valAx>
        <c:axId val="66714624"/>
        <c:scaling>
          <c:orientation val="minMax"/>
        </c:scaling>
        <c:axPos val="l"/>
        <c:majorGridlines/>
        <c:title>
          <c:tx>
            <c:rich>
              <a:bodyPr/>
              <a:lstStyle/>
              <a:p>
                <a:pPr>
                  <a:defRPr/>
                </a:pPr>
                <a:r>
                  <a:rPr lang="en-IN"/>
                  <a:t>Percentage </a:t>
                </a:r>
              </a:p>
            </c:rich>
          </c:tx>
          <c:layout/>
        </c:title>
        <c:numFmt formatCode="0.00%" sourceLinked="1"/>
        <c:tickLblPos val="nextTo"/>
        <c:crossAx val="66712704"/>
        <c:crosses val="autoZero"/>
        <c:crossBetween val="between"/>
      </c:valAx>
    </c:plotArea>
    <c:legend>
      <c:legendPos val="r"/>
      <c:layout/>
    </c:legend>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5F39D3-77DC-4B41-A6F6-171FFA234678}" type="datetimeFigureOut">
              <a:rPr lang="en-IN" smtClean="0"/>
              <a:pPr/>
              <a:t>01-05-2013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63B2C6-3727-4FE9-A59F-53B14A639DF5}"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cs typeface="Times New Roman" pitchFamily="18" charset="0"/>
              </a:rPr>
              <a:t>the consent forms was done on the basis of a checklist to assess the quality of consent process </a:t>
            </a:r>
          </a:p>
          <a:p>
            <a:r>
              <a:rPr lang="en-IN" sz="1200" dirty="0" smtClean="0">
                <a:cs typeface="Times New Roman" pitchFamily="18" charset="0"/>
              </a:rPr>
              <a:t>was filled in during an interview with 103 patients, who have undergone elective surgical procedures from Feb to March 2013. All the patients were asked a set of standard questions which related to the information they were provided before the operation as a part of standard informed consent practice. </a:t>
            </a:r>
            <a:endParaRPr lang="en-IN" dirty="0"/>
          </a:p>
        </p:txBody>
      </p:sp>
      <p:sp>
        <p:nvSpPr>
          <p:cNvPr id="4" name="Slide Number Placeholder 3"/>
          <p:cNvSpPr>
            <a:spLocks noGrp="1"/>
          </p:cNvSpPr>
          <p:nvPr>
            <p:ph type="sldNum" sz="quarter" idx="10"/>
          </p:nvPr>
        </p:nvSpPr>
        <p:spPr/>
        <p:txBody>
          <a:bodyPr/>
          <a:lstStyle/>
          <a:p>
            <a:fld id="{CE63B2C6-3727-4FE9-A59F-53B14A639DF5}" type="slidenum">
              <a:rPr lang="en-IN" smtClean="0"/>
              <a:pPr/>
              <a:t>7</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5AD4E6F-C3EE-4AF2-B3FF-2F3ED0D1939D}" type="datetimeFigureOut">
              <a:rPr lang="en-IN" smtClean="0"/>
              <a:pPr/>
              <a:t>01-05-2013</a:t>
            </a:fld>
            <a:endParaRPr lang="en-IN"/>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IN"/>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EC5250B-A461-4E89-89CE-F059BBA17883}"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AD4E6F-C3EE-4AF2-B3FF-2F3ED0D1939D}" type="datetimeFigureOut">
              <a:rPr lang="en-IN" smtClean="0"/>
              <a:pPr/>
              <a:t>01-05-2013</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DEC5250B-A461-4E89-89CE-F059BBA17883}"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D5AD4E6F-C3EE-4AF2-B3FF-2F3ED0D1939D}" type="datetimeFigureOut">
              <a:rPr lang="en-IN" smtClean="0"/>
              <a:pPr/>
              <a:t>01-05-2013</a:t>
            </a:fld>
            <a:endParaRPr lang="en-IN"/>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IN"/>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EC5250B-A461-4E89-89CE-F059BBA17883}"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AD4E6F-C3EE-4AF2-B3FF-2F3ED0D1939D}" type="datetimeFigureOut">
              <a:rPr lang="en-IN" smtClean="0"/>
              <a:pPr/>
              <a:t>01-05-2013</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DEC5250B-A461-4E89-89CE-F059BBA17883}"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5AD4E6F-C3EE-4AF2-B3FF-2F3ED0D1939D}" type="datetimeFigureOut">
              <a:rPr lang="en-IN" smtClean="0"/>
              <a:pPr/>
              <a:t>01-05-2013</a:t>
            </a:fld>
            <a:endParaRPr lang="en-IN"/>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IN"/>
          </a:p>
        </p:txBody>
      </p:sp>
      <p:sp>
        <p:nvSpPr>
          <p:cNvPr id="6" name="Slide Number Placeholder 5"/>
          <p:cNvSpPr>
            <a:spLocks noGrp="1"/>
          </p:cNvSpPr>
          <p:nvPr>
            <p:ph type="sldNum" sz="quarter" idx="12"/>
          </p:nvPr>
        </p:nvSpPr>
        <p:spPr>
          <a:xfrm>
            <a:off x="6733952" y="6555112"/>
            <a:ext cx="588336" cy="228600"/>
          </a:xfrm>
        </p:spPr>
        <p:txBody>
          <a:bodyPr/>
          <a:lstStyle>
            <a:extLst/>
          </a:lstStyle>
          <a:p>
            <a:fld id="{DEC5250B-A461-4E89-89CE-F059BBA17883}"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5AD4E6F-C3EE-4AF2-B3FF-2F3ED0D1939D}" type="datetimeFigureOut">
              <a:rPr lang="en-IN" smtClean="0"/>
              <a:pPr/>
              <a:t>01-05-2013</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DEC5250B-A461-4E89-89CE-F059BBA17883}"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5AD4E6F-C3EE-4AF2-B3FF-2F3ED0D1939D}" type="datetimeFigureOut">
              <a:rPr lang="en-IN" smtClean="0"/>
              <a:pPr/>
              <a:t>01-05-2013</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DEC5250B-A461-4E89-89CE-F059BBA17883}"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5AD4E6F-C3EE-4AF2-B3FF-2F3ED0D1939D}" type="datetimeFigureOut">
              <a:rPr lang="en-IN" smtClean="0"/>
              <a:pPr/>
              <a:t>01-05-2013</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DEC5250B-A461-4E89-89CE-F059BBA17883}"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D5AD4E6F-C3EE-4AF2-B3FF-2F3ED0D1939D}" type="datetimeFigureOut">
              <a:rPr lang="en-IN" smtClean="0"/>
              <a:pPr/>
              <a:t>01-05-2013</a:t>
            </a:fld>
            <a:endParaRPr lang="en-IN"/>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IN"/>
          </a:p>
        </p:txBody>
      </p:sp>
      <p:sp>
        <p:nvSpPr>
          <p:cNvPr id="4" name="Slide Number Placeholder 3"/>
          <p:cNvSpPr>
            <a:spLocks noGrp="1"/>
          </p:cNvSpPr>
          <p:nvPr>
            <p:ph type="sldNum" sz="quarter" idx="12"/>
          </p:nvPr>
        </p:nvSpPr>
        <p:spPr/>
        <p:txBody>
          <a:bodyPr/>
          <a:lstStyle>
            <a:extLst/>
          </a:lstStyle>
          <a:p>
            <a:fld id="{DEC5250B-A461-4E89-89CE-F059BBA17883}"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5AD4E6F-C3EE-4AF2-B3FF-2F3ED0D1939D}" type="datetimeFigureOut">
              <a:rPr lang="en-IN" smtClean="0"/>
              <a:pPr/>
              <a:t>01-05-2013</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DEC5250B-A461-4E89-89CE-F059BBA17883}"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D5AD4E6F-C3EE-4AF2-B3FF-2F3ED0D1939D}" type="datetimeFigureOut">
              <a:rPr lang="en-IN" smtClean="0"/>
              <a:pPr/>
              <a:t>01-05-2013</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DEC5250B-A461-4E89-89CE-F059BBA17883}" type="slidenum">
              <a:rPr lang="en-IN" smtClean="0"/>
              <a:pPr/>
              <a:t>‹#›</a:t>
            </a:fld>
            <a:endParaRPr lang="en-IN"/>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5AD4E6F-C3EE-4AF2-B3FF-2F3ED0D1939D}" type="datetimeFigureOut">
              <a:rPr lang="en-IN" smtClean="0"/>
              <a:pPr/>
              <a:t>01-05-2013</a:t>
            </a:fld>
            <a:endParaRPr lang="en-IN"/>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IN"/>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EC5250B-A461-4E89-89CE-F059BBA17883}"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ncbi.nlm.nih.gov/mesh/68007258?ordinalpos=1&amp;itool=EntrezSystem2.PEntrez.Mesh.Mesh_ResultsPanel.Mesh_RVDocSum"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692696"/>
            <a:ext cx="8136904" cy="4392487"/>
          </a:xfrm>
        </p:spPr>
        <p:txBody>
          <a:bodyPr>
            <a:normAutofit/>
          </a:bodyPr>
          <a:lstStyle/>
          <a:p>
            <a:r>
              <a:rPr lang="en-IN" sz="4000" dirty="0"/>
              <a:t/>
            </a:r>
            <a:br>
              <a:rPr lang="en-IN" sz="4000" dirty="0"/>
            </a:br>
            <a:r>
              <a:rPr lang="en-IN" sz="4000" b="1" dirty="0"/>
              <a:t> </a:t>
            </a:r>
            <a:r>
              <a:rPr lang="en-IN" dirty="0"/>
              <a:t/>
            </a:r>
            <a:br>
              <a:rPr lang="en-IN" dirty="0"/>
            </a:br>
            <a:endParaRPr lang="en-IN" dirty="0"/>
          </a:p>
        </p:txBody>
      </p:sp>
      <p:sp>
        <p:nvSpPr>
          <p:cNvPr id="3" name="Subtitle 2"/>
          <p:cNvSpPr>
            <a:spLocks noGrp="1"/>
          </p:cNvSpPr>
          <p:nvPr>
            <p:ph type="subTitle" idx="1"/>
          </p:nvPr>
        </p:nvSpPr>
        <p:spPr>
          <a:xfrm>
            <a:off x="2915816" y="764704"/>
            <a:ext cx="5832648" cy="4968552"/>
          </a:xfrm>
        </p:spPr>
        <p:txBody>
          <a:bodyPr>
            <a:normAutofit/>
          </a:bodyPr>
          <a:lstStyle/>
          <a:p>
            <a:pPr algn="ctr"/>
            <a:r>
              <a:rPr lang="en-IN" sz="4400" b="1" dirty="0" smtClean="0">
                <a:latin typeface="Arabic Typesetting" pitchFamily="66" charset="-78"/>
                <a:cs typeface="Arabic Typesetting" pitchFamily="66" charset="-78"/>
              </a:rPr>
              <a:t>“Evaluation of the quality of informed consent process for surgical interventions in Max Super speciality hospital”</a:t>
            </a:r>
          </a:p>
          <a:p>
            <a:pPr algn="ctr"/>
            <a:endParaRPr lang="en-US" sz="4400" b="1" dirty="0" smtClean="0">
              <a:latin typeface="Arabic Typesetting" pitchFamily="66" charset="-78"/>
              <a:cs typeface="Arabic Typesetting" pitchFamily="66" charset="-78"/>
            </a:endParaRPr>
          </a:p>
          <a:p>
            <a:pPr algn="ctr"/>
            <a:r>
              <a:rPr lang="en-US" sz="4400" b="1" dirty="0" smtClean="0">
                <a:latin typeface="Arabic Typesetting" pitchFamily="66" charset="-78"/>
                <a:cs typeface="Arabic Typesetting" pitchFamily="66" charset="-78"/>
              </a:rPr>
              <a:t>          By - </a:t>
            </a:r>
            <a:r>
              <a:rPr lang="en-US" sz="4000" b="1" dirty="0" smtClean="0">
                <a:latin typeface="Arabic Typesetting" pitchFamily="66" charset="-78"/>
                <a:cs typeface="Arabic Typesetting" pitchFamily="66" charset="-78"/>
              </a:rPr>
              <a:t>Dr </a:t>
            </a:r>
            <a:r>
              <a:rPr lang="en-US" sz="4000" b="1" dirty="0" err="1" smtClean="0">
                <a:latin typeface="Arabic Typesetting" pitchFamily="66" charset="-78"/>
                <a:cs typeface="Arabic Typesetting" pitchFamily="66" charset="-78"/>
              </a:rPr>
              <a:t>Anjana</a:t>
            </a:r>
            <a:r>
              <a:rPr lang="en-US" sz="4000" b="1" dirty="0" smtClean="0">
                <a:latin typeface="Arabic Typesetting" pitchFamily="66" charset="-78"/>
                <a:cs typeface="Arabic Typesetting" pitchFamily="66" charset="-78"/>
              </a:rPr>
              <a:t> </a:t>
            </a:r>
            <a:r>
              <a:rPr lang="en-US" sz="4000" b="1" dirty="0" err="1" smtClean="0">
                <a:latin typeface="Arabic Typesetting" pitchFamily="66" charset="-78"/>
                <a:cs typeface="Arabic Typesetting" pitchFamily="66" charset="-78"/>
              </a:rPr>
              <a:t>Tomar</a:t>
            </a:r>
            <a:r>
              <a:rPr lang="en-US" sz="4000" b="1" dirty="0" smtClean="0">
                <a:latin typeface="Arabic Typesetting" pitchFamily="66" charset="-78"/>
                <a:cs typeface="Arabic Typesetting" pitchFamily="66" charset="-78"/>
              </a:rPr>
              <a:t> </a:t>
            </a:r>
          </a:p>
          <a:p>
            <a:pPr algn="ctr"/>
            <a:r>
              <a:rPr lang="en-US" sz="4000" b="1" dirty="0" smtClean="0">
                <a:latin typeface="Arabic Typesetting" pitchFamily="66" charset="-78"/>
                <a:cs typeface="Arabic Typesetting" pitchFamily="66" charset="-78"/>
              </a:rPr>
              <a:t>                     PG/11/012</a:t>
            </a:r>
            <a:endParaRPr lang="en-IN" sz="4000" dirty="0" smtClean="0">
              <a:latin typeface="Arabic Typesetting" pitchFamily="66" charset="-78"/>
              <a:cs typeface="Arabic Typesetting" pitchFamily="66" charset="-78"/>
            </a:endParaRPr>
          </a:p>
          <a:p>
            <a:pPr algn="ctr"/>
            <a:endParaRPr lang="en-IN" dirty="0"/>
          </a:p>
        </p:txBody>
      </p:sp>
      <p:pic>
        <p:nvPicPr>
          <p:cNvPr id="5" name="Picture 4" descr="slide-23-728.jpg"/>
          <p:cNvPicPr>
            <a:picLocks noChangeAspect="1"/>
          </p:cNvPicPr>
          <p:nvPr/>
        </p:nvPicPr>
        <p:blipFill>
          <a:blip r:embed="rId2" cstate="print">
            <a:lum bright="-3000" contrast="50000"/>
          </a:blip>
          <a:stretch>
            <a:fillRect/>
          </a:stretch>
        </p:blipFill>
        <p:spPr>
          <a:xfrm>
            <a:off x="0" y="0"/>
            <a:ext cx="2915816" cy="68580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04704"/>
          </a:xfrm>
        </p:spPr>
        <p:txBody>
          <a:bodyPr/>
          <a:lstStyle/>
          <a:p>
            <a:r>
              <a:rPr lang="en-US" u="sng" dirty="0" smtClean="0">
                <a:solidFill>
                  <a:srgbClr val="FF0000"/>
                </a:solidFill>
                <a:latin typeface="Times New Roman" pitchFamily="18" charset="0"/>
                <a:cs typeface="Times New Roman" pitchFamily="18" charset="0"/>
              </a:rPr>
              <a:t>Results and findings</a:t>
            </a:r>
            <a:endParaRPr lang="en-IN" dirty="0">
              <a:solidFill>
                <a:srgbClr val="FF0000"/>
              </a:solidFill>
            </a:endParaRPr>
          </a:p>
        </p:txBody>
      </p:sp>
      <p:graphicFrame>
        <p:nvGraphicFramePr>
          <p:cNvPr id="4" name="Content Placeholder 3"/>
          <p:cNvGraphicFramePr>
            <a:graphicFrameLocks noGrp="1"/>
          </p:cNvGraphicFramePr>
          <p:nvPr>
            <p:ph idx="1"/>
          </p:nvPr>
        </p:nvGraphicFramePr>
        <p:xfrm>
          <a:off x="457200" y="1609725"/>
          <a:ext cx="7239000" cy="4403866"/>
        </p:xfrm>
        <a:graphic>
          <a:graphicData uri="http://schemas.openxmlformats.org/drawingml/2006/table">
            <a:tbl>
              <a:tblPr firstRow="1" bandRow="1">
                <a:tableStyleId>{BC89EF96-8CEA-46FF-86C4-4CE0E7609802}</a:tableStyleId>
              </a:tblPr>
              <a:tblGrid>
                <a:gridCol w="3619500"/>
                <a:gridCol w="3619500"/>
              </a:tblGrid>
              <a:tr h="586538">
                <a:tc>
                  <a:txBody>
                    <a:bodyPr/>
                    <a:lstStyle/>
                    <a:p>
                      <a:pPr algn="ctr"/>
                      <a:r>
                        <a:rPr lang="en-US" sz="2400" dirty="0" smtClean="0"/>
                        <a:t>Specialty</a:t>
                      </a:r>
                      <a:endParaRPr lang="en-IN" sz="2400" dirty="0">
                        <a:latin typeface="Times New Roman" pitchFamily="18" charset="0"/>
                        <a:cs typeface="Times New Roman" pitchFamily="18" charset="0"/>
                      </a:endParaRPr>
                    </a:p>
                  </a:txBody>
                  <a:tcPr marL="80433" marR="80433"/>
                </a:tc>
                <a:tc>
                  <a:txBody>
                    <a:bodyPr/>
                    <a:lstStyle/>
                    <a:p>
                      <a:pPr algn="ctr"/>
                      <a:r>
                        <a:rPr lang="en-US" sz="2400" dirty="0" smtClean="0"/>
                        <a:t>No. of  Surgeries</a:t>
                      </a:r>
                      <a:endParaRPr lang="en-IN" sz="2400" dirty="0">
                        <a:latin typeface="Times New Roman" pitchFamily="18" charset="0"/>
                        <a:cs typeface="Times New Roman" pitchFamily="18" charset="0"/>
                      </a:endParaRPr>
                    </a:p>
                  </a:txBody>
                  <a:tcPr marL="80433" marR="80433"/>
                </a:tc>
              </a:tr>
              <a:tr h="496359">
                <a:tc>
                  <a:txBody>
                    <a:bodyPr/>
                    <a:lstStyle/>
                    <a:p>
                      <a:pPr algn="l">
                        <a:lnSpc>
                          <a:spcPct val="115000"/>
                        </a:lnSpc>
                        <a:spcAft>
                          <a:spcPts val="0"/>
                        </a:spcAft>
                      </a:pPr>
                      <a:r>
                        <a:rPr lang="en-IN" sz="2400" dirty="0"/>
                        <a:t>Orthosurgery </a:t>
                      </a:r>
                      <a:endParaRPr lang="en-IN" sz="2400" b="0" dirty="0">
                        <a:latin typeface="Times New Roman" pitchFamily="18" charset="0"/>
                        <a:ea typeface="Calibri"/>
                        <a:cs typeface="Times New Roman" pitchFamily="18" charset="0"/>
                      </a:endParaRPr>
                    </a:p>
                  </a:txBody>
                  <a:tcPr marL="60325" marR="60325" marT="0" marB="0"/>
                </a:tc>
                <a:tc>
                  <a:txBody>
                    <a:bodyPr/>
                    <a:lstStyle/>
                    <a:p>
                      <a:pPr algn="ctr">
                        <a:lnSpc>
                          <a:spcPct val="115000"/>
                        </a:lnSpc>
                        <a:spcAft>
                          <a:spcPts val="0"/>
                        </a:spcAft>
                      </a:pPr>
                      <a:r>
                        <a:rPr lang="en-IN" sz="2400"/>
                        <a:t>51</a:t>
                      </a:r>
                      <a:endParaRPr lang="en-IN" sz="2400" b="0">
                        <a:latin typeface="Times New Roman" pitchFamily="18" charset="0"/>
                        <a:ea typeface="Calibri"/>
                        <a:cs typeface="Times New Roman" pitchFamily="18" charset="0"/>
                      </a:endParaRPr>
                    </a:p>
                  </a:txBody>
                  <a:tcPr marL="60325" marR="60325" marT="0" marB="0"/>
                </a:tc>
              </a:tr>
              <a:tr h="664370">
                <a:tc>
                  <a:txBody>
                    <a:bodyPr/>
                    <a:lstStyle/>
                    <a:p>
                      <a:pPr algn="l">
                        <a:lnSpc>
                          <a:spcPct val="115000"/>
                        </a:lnSpc>
                        <a:spcAft>
                          <a:spcPts val="0"/>
                        </a:spcAft>
                      </a:pPr>
                      <a:r>
                        <a:rPr lang="en-US" sz="2400" b="0" dirty="0" smtClean="0">
                          <a:latin typeface="+mn-lt"/>
                          <a:ea typeface="+mn-ea"/>
                          <a:cs typeface="+mn-cs"/>
                        </a:rPr>
                        <a:t>Gen</a:t>
                      </a:r>
                      <a:r>
                        <a:rPr lang="en-US" sz="2400" b="0" baseline="0" dirty="0" smtClean="0">
                          <a:latin typeface="+mn-lt"/>
                          <a:ea typeface="+mn-ea"/>
                          <a:cs typeface="+mn-cs"/>
                        </a:rPr>
                        <a:t>. Surgery</a:t>
                      </a:r>
                      <a:endParaRPr lang="en-IN" sz="2400" b="0" dirty="0">
                        <a:latin typeface="Times New Roman" pitchFamily="18" charset="0"/>
                        <a:ea typeface="Calibri"/>
                        <a:cs typeface="Times New Roman" pitchFamily="18" charset="0"/>
                      </a:endParaRPr>
                    </a:p>
                  </a:txBody>
                  <a:tcPr marL="60325" marR="60325" marT="0" marB="0"/>
                </a:tc>
                <a:tc>
                  <a:txBody>
                    <a:bodyPr/>
                    <a:lstStyle/>
                    <a:p>
                      <a:pPr algn="ctr">
                        <a:lnSpc>
                          <a:spcPct val="115000"/>
                        </a:lnSpc>
                        <a:spcAft>
                          <a:spcPts val="0"/>
                        </a:spcAft>
                      </a:pPr>
                      <a:r>
                        <a:rPr lang="en-IN" sz="2400" dirty="0"/>
                        <a:t>2</a:t>
                      </a:r>
                      <a:r>
                        <a:rPr lang="en-IN" sz="2400" dirty="0" smtClean="0"/>
                        <a:t>0</a:t>
                      </a:r>
                      <a:endParaRPr lang="en-IN" sz="2400" b="0" dirty="0">
                        <a:latin typeface="Times New Roman" pitchFamily="18" charset="0"/>
                        <a:ea typeface="Calibri"/>
                        <a:cs typeface="Times New Roman" pitchFamily="18" charset="0"/>
                      </a:endParaRPr>
                    </a:p>
                  </a:txBody>
                  <a:tcPr marL="60325" marR="60325" marT="0" marB="0"/>
                </a:tc>
              </a:tr>
              <a:tr h="576064">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IN" sz="2400" dirty="0" err="1" smtClean="0"/>
                        <a:t>Oncosurgery</a:t>
                      </a:r>
                      <a:endParaRPr lang="en-IN" sz="2400" b="0" dirty="0" smtClean="0">
                        <a:latin typeface="Times New Roman" pitchFamily="18" charset="0"/>
                        <a:ea typeface="Calibri"/>
                        <a:cs typeface="Times New Roman" pitchFamily="18" charset="0"/>
                      </a:endParaRPr>
                    </a:p>
                  </a:txBody>
                  <a:tcPr marL="60325" marR="60325" marT="0" marB="0"/>
                </a:tc>
                <a:tc>
                  <a:txBody>
                    <a:bodyPr/>
                    <a:lstStyle/>
                    <a:p>
                      <a:pPr algn="ctr">
                        <a:lnSpc>
                          <a:spcPct val="115000"/>
                        </a:lnSpc>
                        <a:spcAft>
                          <a:spcPts val="0"/>
                        </a:spcAft>
                      </a:pPr>
                      <a:r>
                        <a:rPr lang="en-IN" sz="2400" dirty="0" smtClean="0"/>
                        <a:t>14</a:t>
                      </a:r>
                      <a:endParaRPr lang="en-IN" sz="2400" b="0" dirty="0">
                        <a:latin typeface="Times New Roman" pitchFamily="18" charset="0"/>
                        <a:ea typeface="Calibri"/>
                        <a:cs typeface="Times New Roman" pitchFamily="18" charset="0"/>
                      </a:endParaRPr>
                    </a:p>
                  </a:txBody>
                  <a:tcPr marL="60325" marR="60325" marT="0" marB="0"/>
                </a:tc>
              </a:tr>
              <a:tr h="496359">
                <a:tc>
                  <a:txBody>
                    <a:bodyPr/>
                    <a:lstStyle/>
                    <a:p>
                      <a:pPr algn="l">
                        <a:lnSpc>
                          <a:spcPct val="115000"/>
                        </a:lnSpc>
                        <a:spcAft>
                          <a:spcPts val="0"/>
                        </a:spcAft>
                      </a:pPr>
                      <a:r>
                        <a:rPr lang="en-US" sz="2400" b="0" dirty="0" smtClean="0">
                          <a:latin typeface="+mn-lt"/>
                          <a:ea typeface="Calibri"/>
                          <a:cs typeface="Times New Roman" pitchFamily="18" charset="0"/>
                        </a:rPr>
                        <a:t>Urology</a:t>
                      </a:r>
                      <a:endParaRPr lang="en-IN" sz="2400" b="0" dirty="0">
                        <a:latin typeface="Times New Roman" pitchFamily="18" charset="0"/>
                        <a:ea typeface="Calibri"/>
                        <a:cs typeface="Times New Roman" pitchFamily="18" charset="0"/>
                      </a:endParaRPr>
                    </a:p>
                  </a:txBody>
                  <a:tcPr marL="60325" marR="60325" marT="0" marB="0"/>
                </a:tc>
                <a:tc>
                  <a:txBody>
                    <a:bodyPr/>
                    <a:lstStyle/>
                    <a:p>
                      <a:pPr algn="ctr">
                        <a:lnSpc>
                          <a:spcPct val="115000"/>
                        </a:lnSpc>
                        <a:spcAft>
                          <a:spcPts val="0"/>
                        </a:spcAft>
                      </a:pPr>
                      <a:r>
                        <a:rPr lang="en-US" sz="2400" b="0" dirty="0" smtClean="0">
                          <a:latin typeface="+mn-lt"/>
                          <a:ea typeface="+mn-ea"/>
                          <a:cs typeface="+mn-cs"/>
                        </a:rPr>
                        <a:t>10</a:t>
                      </a:r>
                      <a:endParaRPr lang="en-IN" sz="2400" b="0" dirty="0">
                        <a:latin typeface="Times New Roman" pitchFamily="18" charset="0"/>
                        <a:ea typeface="Calibri"/>
                        <a:cs typeface="Times New Roman" pitchFamily="18" charset="0"/>
                      </a:endParaRPr>
                    </a:p>
                  </a:txBody>
                  <a:tcPr marL="60325" marR="60325" marT="0" marB="0"/>
                </a:tc>
              </a:tr>
              <a:tr h="496359">
                <a:tc>
                  <a:txBody>
                    <a:bodyPr/>
                    <a:lstStyle/>
                    <a:p>
                      <a:pPr algn="l">
                        <a:lnSpc>
                          <a:spcPct val="115000"/>
                        </a:lnSpc>
                        <a:spcAft>
                          <a:spcPts val="0"/>
                        </a:spcAft>
                      </a:pPr>
                      <a:r>
                        <a:rPr lang="en-IN" sz="2400" dirty="0"/>
                        <a:t>Neurosurgery </a:t>
                      </a:r>
                      <a:endParaRPr lang="en-IN" sz="2400" b="0" dirty="0">
                        <a:latin typeface="Times New Roman" pitchFamily="18" charset="0"/>
                        <a:ea typeface="Calibri"/>
                        <a:cs typeface="Times New Roman" pitchFamily="18" charset="0"/>
                      </a:endParaRPr>
                    </a:p>
                  </a:txBody>
                  <a:tcPr marL="60325" marR="60325" marT="0" marB="0"/>
                </a:tc>
                <a:tc>
                  <a:txBody>
                    <a:bodyPr/>
                    <a:lstStyle/>
                    <a:p>
                      <a:pPr algn="ctr">
                        <a:lnSpc>
                          <a:spcPct val="115000"/>
                        </a:lnSpc>
                        <a:spcAft>
                          <a:spcPts val="0"/>
                        </a:spcAft>
                      </a:pPr>
                      <a:r>
                        <a:rPr lang="en-IN" sz="2400" dirty="0"/>
                        <a:t>5</a:t>
                      </a:r>
                      <a:endParaRPr lang="en-IN" sz="2400" b="0" dirty="0">
                        <a:latin typeface="Times New Roman" pitchFamily="18" charset="0"/>
                        <a:ea typeface="Calibri"/>
                        <a:cs typeface="Times New Roman" pitchFamily="18" charset="0"/>
                      </a:endParaRPr>
                    </a:p>
                  </a:txBody>
                  <a:tcPr marL="60325" marR="60325" marT="0" marB="0"/>
                </a:tc>
              </a:tr>
              <a:tr h="591458">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IN" sz="2400" dirty="0" err="1" smtClean="0"/>
                        <a:t>Gynae</a:t>
                      </a:r>
                      <a:endParaRPr lang="en-IN" sz="2400" b="0" dirty="0" smtClean="0">
                        <a:latin typeface="Times New Roman" pitchFamily="18" charset="0"/>
                        <a:ea typeface="Calibri"/>
                        <a:cs typeface="Times New Roman" pitchFamily="18" charset="0"/>
                      </a:endParaRPr>
                    </a:p>
                  </a:txBody>
                  <a:tcPr marL="60325" marR="60325" marT="0" marB="0"/>
                </a:tc>
                <a:tc>
                  <a:txBody>
                    <a:bodyPr/>
                    <a:lstStyle/>
                    <a:p>
                      <a:pPr algn="ctr">
                        <a:lnSpc>
                          <a:spcPct val="115000"/>
                        </a:lnSpc>
                        <a:spcAft>
                          <a:spcPts val="0"/>
                        </a:spcAft>
                      </a:pPr>
                      <a:r>
                        <a:rPr lang="en-US" sz="2400" b="0" dirty="0" smtClean="0">
                          <a:latin typeface="+mn-lt"/>
                          <a:ea typeface="+mn-ea"/>
                          <a:cs typeface="+mn-cs"/>
                        </a:rPr>
                        <a:t>3</a:t>
                      </a:r>
                      <a:endParaRPr lang="en-IN" sz="2400" b="0" dirty="0">
                        <a:latin typeface="Times New Roman" pitchFamily="18" charset="0"/>
                        <a:ea typeface="Calibri"/>
                        <a:cs typeface="Times New Roman" pitchFamily="18" charset="0"/>
                      </a:endParaRPr>
                    </a:p>
                  </a:txBody>
                  <a:tcPr marL="60325" marR="60325" marT="0" marB="0"/>
                </a:tc>
              </a:tr>
              <a:tr h="496359">
                <a:tc>
                  <a:txBody>
                    <a:bodyPr/>
                    <a:lstStyle/>
                    <a:p>
                      <a:pPr algn="l">
                        <a:lnSpc>
                          <a:spcPct val="115000"/>
                        </a:lnSpc>
                        <a:spcAft>
                          <a:spcPts val="0"/>
                        </a:spcAft>
                      </a:pPr>
                      <a:r>
                        <a:rPr lang="en-IN" sz="2400" dirty="0" smtClean="0"/>
                        <a:t>Plastic surgery </a:t>
                      </a:r>
                      <a:endParaRPr lang="en-IN" sz="2400" b="0" dirty="0">
                        <a:latin typeface="Times New Roman" pitchFamily="18" charset="0"/>
                        <a:ea typeface="Calibri"/>
                        <a:cs typeface="Times New Roman" pitchFamily="18" charset="0"/>
                      </a:endParaRPr>
                    </a:p>
                  </a:txBody>
                  <a:tcPr marL="60325" marR="60325" marT="0" marB="0"/>
                </a:tc>
                <a:tc>
                  <a:txBody>
                    <a:bodyPr/>
                    <a:lstStyle/>
                    <a:p>
                      <a:pPr algn="ctr">
                        <a:lnSpc>
                          <a:spcPct val="115000"/>
                        </a:lnSpc>
                        <a:spcAft>
                          <a:spcPts val="0"/>
                        </a:spcAft>
                      </a:pPr>
                      <a:r>
                        <a:rPr lang="en-US" sz="2400" b="0" dirty="0" smtClean="0">
                          <a:latin typeface="+mn-lt"/>
                          <a:ea typeface="+mn-ea"/>
                          <a:cs typeface="+mn-cs"/>
                        </a:rPr>
                        <a:t>2</a:t>
                      </a:r>
                      <a:endParaRPr lang="en-IN" sz="2400" b="0" dirty="0">
                        <a:latin typeface="Times New Roman" pitchFamily="18" charset="0"/>
                        <a:ea typeface="Calibri"/>
                        <a:cs typeface="Times New Roman" pitchFamily="18" charset="0"/>
                      </a:endParaRPr>
                    </a:p>
                  </a:txBody>
                  <a:tcPr marL="60325" marR="60325" marT="0" marB="0"/>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2776"/>
          </a:xfrm>
        </p:spPr>
        <p:txBody>
          <a:bodyPr>
            <a:normAutofit/>
          </a:bodyPr>
          <a:lstStyle/>
          <a:p>
            <a:r>
              <a:rPr lang="en-IN" sz="3100" b="1" u="sng" dirty="0" smtClean="0">
                <a:solidFill>
                  <a:srgbClr val="FF0000"/>
                </a:solidFill>
                <a:latin typeface="Times New Roman" pitchFamily="18" charset="0"/>
                <a:cs typeface="Times New Roman" pitchFamily="18" charset="0"/>
              </a:rPr>
              <a:t>Post-operative audit of the consent forms</a:t>
            </a:r>
            <a:r>
              <a:rPr lang="en-IN" sz="2800" b="1" dirty="0" smtClean="0"/>
              <a:t/>
            </a:r>
            <a:br>
              <a:rPr lang="en-IN" sz="2800" b="1" dirty="0" smtClean="0"/>
            </a:br>
            <a:endParaRPr lang="en-IN" sz="2800" dirty="0"/>
          </a:p>
        </p:txBody>
      </p:sp>
      <p:sp>
        <p:nvSpPr>
          <p:cNvPr id="3" name="Content Placeholder 2"/>
          <p:cNvSpPr>
            <a:spLocks noGrp="1"/>
          </p:cNvSpPr>
          <p:nvPr>
            <p:ph idx="1"/>
          </p:nvPr>
        </p:nvSpPr>
        <p:spPr>
          <a:xfrm>
            <a:off x="457200" y="1052736"/>
            <a:ext cx="7643192" cy="5073427"/>
          </a:xfrm>
        </p:spPr>
        <p:txBody>
          <a:bodyPr>
            <a:normAutofit/>
          </a:bodyPr>
          <a:lstStyle/>
          <a:p>
            <a:endParaRPr lang="en-IN" b="1" dirty="0" smtClean="0"/>
          </a:p>
        </p:txBody>
      </p:sp>
      <p:graphicFrame>
        <p:nvGraphicFramePr>
          <p:cNvPr id="4" name="Table 3"/>
          <p:cNvGraphicFramePr>
            <a:graphicFrameLocks noGrp="1"/>
          </p:cNvGraphicFramePr>
          <p:nvPr/>
        </p:nvGraphicFramePr>
        <p:xfrm>
          <a:off x="467545" y="1196751"/>
          <a:ext cx="7560840" cy="5512722"/>
        </p:xfrm>
        <a:graphic>
          <a:graphicData uri="http://schemas.openxmlformats.org/drawingml/2006/table">
            <a:tbl>
              <a:tblPr firstRow="1" bandRow="1">
                <a:tableStyleId>{BC89EF96-8CEA-46FF-86C4-4CE0E7609802}</a:tableStyleId>
              </a:tblPr>
              <a:tblGrid>
                <a:gridCol w="1027687"/>
                <a:gridCol w="4458941"/>
                <a:gridCol w="2074212"/>
              </a:tblGrid>
              <a:tr h="568267">
                <a:tc>
                  <a:txBody>
                    <a:bodyPr/>
                    <a:lstStyle/>
                    <a:p>
                      <a:r>
                        <a:rPr lang="en-US" dirty="0" smtClean="0"/>
                        <a:t>S.NO </a:t>
                      </a:r>
                      <a:endParaRPr lang="en-IN" dirty="0"/>
                    </a:p>
                  </a:txBody>
                  <a:tcPr/>
                </a:tc>
                <a:tc>
                  <a:txBody>
                    <a:bodyPr/>
                    <a:lstStyle/>
                    <a:p>
                      <a:pPr algn="ctr"/>
                      <a:r>
                        <a:rPr lang="en-US" dirty="0" smtClean="0"/>
                        <a:t>PARAMETERS</a:t>
                      </a:r>
                      <a:r>
                        <a:rPr lang="en-US" baseline="0" dirty="0" smtClean="0"/>
                        <a:t> </a:t>
                      </a:r>
                      <a:endParaRPr lang="en-IN" dirty="0"/>
                    </a:p>
                  </a:txBody>
                  <a:tcPr/>
                </a:tc>
                <a:tc>
                  <a:txBody>
                    <a:bodyPr/>
                    <a:lstStyle/>
                    <a:p>
                      <a:pPr algn="ctr"/>
                      <a:r>
                        <a:rPr lang="en-US" dirty="0" smtClean="0"/>
                        <a:t>RESULTS</a:t>
                      </a:r>
                      <a:endParaRPr lang="en-IN" dirty="0"/>
                    </a:p>
                  </a:txBody>
                  <a:tcPr/>
                </a:tc>
              </a:tr>
              <a:tr h="701040">
                <a:tc>
                  <a:txBody>
                    <a:bodyPr/>
                    <a:lstStyle/>
                    <a:p>
                      <a:r>
                        <a:rPr lang="en-US" sz="2000" dirty="0" smtClean="0"/>
                        <a:t>1</a:t>
                      </a:r>
                      <a:endParaRPr lang="en-IN" sz="2000" b="0" dirty="0">
                        <a:latin typeface="Times New Roman" pitchFamily="18" charset="0"/>
                        <a:cs typeface="Times New Roman" pitchFamily="18" charset="0"/>
                      </a:endParaRPr>
                    </a:p>
                  </a:txBody>
                  <a:tcPr/>
                </a:tc>
                <a:tc>
                  <a:txBody>
                    <a:bodyPr/>
                    <a:lstStyle/>
                    <a:p>
                      <a:r>
                        <a:rPr lang="en-IN" sz="2000" kern="1200" dirty="0" smtClean="0"/>
                        <a:t>Patient demographics in procedure form</a:t>
                      </a:r>
                      <a:endParaRPr lang="en-IN" sz="2000" b="0" dirty="0">
                        <a:latin typeface="Times New Roman" pitchFamily="18" charset="0"/>
                        <a:cs typeface="Times New Roman" pitchFamily="18" charset="0"/>
                      </a:endParaRPr>
                    </a:p>
                  </a:txBody>
                  <a:tcPr/>
                </a:tc>
                <a:tc>
                  <a:txBody>
                    <a:bodyPr/>
                    <a:lstStyle/>
                    <a:p>
                      <a:pPr algn="ctr">
                        <a:lnSpc>
                          <a:spcPct val="115000"/>
                        </a:lnSpc>
                        <a:spcAft>
                          <a:spcPts val="0"/>
                        </a:spcAft>
                      </a:pPr>
                      <a:r>
                        <a:rPr lang="en-IN" sz="2000" dirty="0"/>
                        <a:t>(95</a:t>
                      </a:r>
                      <a:r>
                        <a:rPr lang="en-IN" sz="2000" dirty="0" smtClean="0"/>
                        <a:t>)  </a:t>
                      </a:r>
                      <a:r>
                        <a:rPr lang="en-IN" sz="2000" dirty="0"/>
                        <a:t>91.30%</a:t>
                      </a:r>
                      <a:endParaRPr lang="en-IN" sz="2000" b="0" dirty="0">
                        <a:latin typeface="Times New Roman" pitchFamily="18" charset="0"/>
                        <a:ea typeface="Calibri"/>
                        <a:cs typeface="Times New Roman" pitchFamily="18" charset="0"/>
                      </a:endParaRPr>
                    </a:p>
                  </a:txBody>
                  <a:tcPr marL="68580" marR="68580" marT="0" marB="0"/>
                </a:tc>
              </a:tr>
              <a:tr h="568267">
                <a:tc>
                  <a:txBody>
                    <a:bodyPr/>
                    <a:lstStyle/>
                    <a:p>
                      <a:r>
                        <a:rPr lang="en-US" sz="2000" dirty="0" smtClean="0"/>
                        <a:t>2</a:t>
                      </a:r>
                      <a:endParaRPr lang="en-IN" sz="2000" b="0" dirty="0">
                        <a:latin typeface="Times New Roman" pitchFamily="18" charset="0"/>
                        <a:cs typeface="Times New Roman" pitchFamily="18" charset="0"/>
                      </a:endParaRPr>
                    </a:p>
                  </a:txBody>
                  <a:tcPr/>
                </a:tc>
                <a:tc>
                  <a:txBody>
                    <a:bodyPr/>
                    <a:lstStyle/>
                    <a:p>
                      <a:pPr>
                        <a:lnSpc>
                          <a:spcPct val="115000"/>
                        </a:lnSpc>
                        <a:spcAft>
                          <a:spcPts val="0"/>
                        </a:spcAft>
                      </a:pPr>
                      <a:r>
                        <a:rPr lang="en-IN" sz="2000" dirty="0"/>
                        <a:t>Name of Procedure</a:t>
                      </a:r>
                      <a:endParaRPr lang="en-IN" sz="2000" b="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2000" dirty="0"/>
                        <a:t>(70) </a:t>
                      </a:r>
                      <a:r>
                        <a:rPr lang="en-IN" sz="2000" dirty="0" smtClean="0"/>
                        <a:t> 67.30</a:t>
                      </a:r>
                      <a:r>
                        <a:rPr lang="en-IN" sz="2000" dirty="0"/>
                        <a:t>%</a:t>
                      </a:r>
                      <a:endParaRPr lang="en-IN" sz="2000" b="0" dirty="0">
                        <a:latin typeface="Times New Roman" pitchFamily="18" charset="0"/>
                        <a:ea typeface="Calibri"/>
                        <a:cs typeface="Times New Roman" pitchFamily="18" charset="0"/>
                      </a:endParaRPr>
                    </a:p>
                  </a:txBody>
                  <a:tcPr marL="68580" marR="68580" marT="0" marB="0"/>
                </a:tc>
              </a:tr>
              <a:tr h="568267">
                <a:tc>
                  <a:txBody>
                    <a:bodyPr/>
                    <a:lstStyle/>
                    <a:p>
                      <a:r>
                        <a:rPr lang="en-US" sz="2000" dirty="0" smtClean="0"/>
                        <a:t>3</a:t>
                      </a:r>
                      <a:endParaRPr lang="en-IN" sz="2000" b="0" dirty="0">
                        <a:latin typeface="Times New Roman" pitchFamily="18" charset="0"/>
                        <a:cs typeface="Times New Roman" pitchFamily="18" charset="0"/>
                      </a:endParaRPr>
                    </a:p>
                  </a:txBody>
                  <a:tcPr/>
                </a:tc>
                <a:tc>
                  <a:txBody>
                    <a:bodyPr/>
                    <a:lstStyle/>
                    <a:p>
                      <a:pPr>
                        <a:lnSpc>
                          <a:spcPct val="115000"/>
                        </a:lnSpc>
                        <a:spcAft>
                          <a:spcPts val="0"/>
                        </a:spcAft>
                      </a:pPr>
                      <a:r>
                        <a:rPr lang="en-IN" sz="2000" dirty="0"/>
                        <a:t>Details of the procedure</a:t>
                      </a:r>
                      <a:endParaRPr lang="en-IN" sz="2000" b="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2000" b="1" dirty="0">
                          <a:solidFill>
                            <a:srgbClr val="FF0000"/>
                          </a:solidFill>
                        </a:rPr>
                        <a:t>(28</a:t>
                      </a:r>
                      <a:r>
                        <a:rPr lang="en-IN" sz="2000" b="1" dirty="0" smtClean="0">
                          <a:solidFill>
                            <a:srgbClr val="FF0000"/>
                          </a:solidFill>
                        </a:rPr>
                        <a:t>) </a:t>
                      </a:r>
                      <a:r>
                        <a:rPr lang="en-IN" sz="2000" b="1" dirty="0">
                          <a:solidFill>
                            <a:srgbClr val="FF0000"/>
                          </a:solidFill>
                        </a:rPr>
                        <a:t>26.90%</a:t>
                      </a:r>
                      <a:endParaRPr lang="en-IN" sz="2000" b="1" dirty="0">
                        <a:solidFill>
                          <a:srgbClr val="FF0000"/>
                        </a:solidFill>
                        <a:latin typeface="Times New Roman" pitchFamily="18" charset="0"/>
                        <a:ea typeface="Calibri"/>
                        <a:cs typeface="Times New Roman" pitchFamily="18" charset="0"/>
                      </a:endParaRPr>
                    </a:p>
                  </a:txBody>
                  <a:tcPr marL="68580" marR="68580" marT="0" marB="0"/>
                </a:tc>
              </a:tr>
              <a:tr h="568267">
                <a:tc>
                  <a:txBody>
                    <a:bodyPr/>
                    <a:lstStyle/>
                    <a:p>
                      <a:r>
                        <a:rPr lang="en-US" sz="2000" dirty="0" smtClean="0"/>
                        <a:t>4</a:t>
                      </a:r>
                      <a:endParaRPr lang="en-IN" sz="2000" b="0" dirty="0">
                        <a:latin typeface="Times New Roman" pitchFamily="18" charset="0"/>
                        <a:cs typeface="Times New Roman" pitchFamily="18" charset="0"/>
                      </a:endParaRPr>
                    </a:p>
                  </a:txBody>
                  <a:tcPr/>
                </a:tc>
                <a:tc>
                  <a:txBody>
                    <a:bodyPr/>
                    <a:lstStyle/>
                    <a:p>
                      <a:pPr>
                        <a:lnSpc>
                          <a:spcPct val="115000"/>
                        </a:lnSpc>
                        <a:spcAft>
                          <a:spcPts val="0"/>
                        </a:spcAft>
                      </a:pPr>
                      <a:r>
                        <a:rPr lang="en-IN" sz="2000" dirty="0"/>
                        <a:t>Benefit of Surgery</a:t>
                      </a:r>
                      <a:endParaRPr lang="en-IN" sz="2000" b="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2000" b="1" dirty="0">
                          <a:solidFill>
                            <a:srgbClr val="FF0000"/>
                          </a:solidFill>
                        </a:rPr>
                        <a:t>(0</a:t>
                      </a:r>
                      <a:r>
                        <a:rPr lang="en-IN" sz="2000" b="1" dirty="0" smtClean="0">
                          <a:solidFill>
                            <a:srgbClr val="FF0000"/>
                          </a:solidFill>
                        </a:rPr>
                        <a:t>)    </a:t>
                      </a:r>
                      <a:r>
                        <a:rPr lang="en-IN" sz="2000" b="1" dirty="0">
                          <a:solidFill>
                            <a:srgbClr val="FF0000"/>
                          </a:solidFill>
                        </a:rPr>
                        <a:t>0.00%</a:t>
                      </a:r>
                      <a:endParaRPr lang="en-IN" sz="2000" b="1" dirty="0">
                        <a:solidFill>
                          <a:srgbClr val="FF0000"/>
                        </a:solidFill>
                        <a:latin typeface="Times New Roman" pitchFamily="18" charset="0"/>
                        <a:ea typeface="Calibri"/>
                        <a:cs typeface="Times New Roman" pitchFamily="18" charset="0"/>
                      </a:endParaRPr>
                    </a:p>
                  </a:txBody>
                  <a:tcPr marL="68580" marR="68580" marT="0" marB="0"/>
                </a:tc>
              </a:tr>
              <a:tr h="672656">
                <a:tc>
                  <a:txBody>
                    <a:bodyPr/>
                    <a:lstStyle/>
                    <a:p>
                      <a:r>
                        <a:rPr lang="en-US" sz="2000" dirty="0" smtClean="0"/>
                        <a:t>5</a:t>
                      </a:r>
                      <a:endParaRPr lang="en-IN" sz="2000" b="0" dirty="0">
                        <a:latin typeface="Times New Roman" pitchFamily="18" charset="0"/>
                        <a:cs typeface="Times New Roman" pitchFamily="18" charset="0"/>
                      </a:endParaRPr>
                    </a:p>
                  </a:txBody>
                  <a:tcPr/>
                </a:tc>
                <a:tc>
                  <a:txBody>
                    <a:bodyPr/>
                    <a:lstStyle/>
                    <a:p>
                      <a:pPr>
                        <a:lnSpc>
                          <a:spcPct val="115000"/>
                        </a:lnSpc>
                        <a:spcAft>
                          <a:spcPts val="0"/>
                        </a:spcAft>
                      </a:pPr>
                      <a:r>
                        <a:rPr lang="en-IN" sz="2000" dirty="0"/>
                        <a:t>Risks and complications during the surgery.</a:t>
                      </a:r>
                      <a:endParaRPr lang="en-IN" sz="2000" b="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2000" dirty="0"/>
                        <a:t>(68) 65.30%</a:t>
                      </a:r>
                      <a:endParaRPr lang="en-IN" sz="2000" b="0" dirty="0">
                        <a:latin typeface="Times New Roman" pitchFamily="18" charset="0"/>
                        <a:ea typeface="Calibri"/>
                        <a:cs typeface="Times New Roman" pitchFamily="18" charset="0"/>
                      </a:endParaRPr>
                    </a:p>
                  </a:txBody>
                  <a:tcPr marL="68580" marR="68580" marT="0" marB="0"/>
                </a:tc>
              </a:tr>
              <a:tr h="568267">
                <a:tc>
                  <a:txBody>
                    <a:bodyPr/>
                    <a:lstStyle/>
                    <a:p>
                      <a:r>
                        <a:rPr lang="en-US" sz="2000" dirty="0" smtClean="0"/>
                        <a:t>6</a:t>
                      </a:r>
                      <a:endParaRPr lang="en-IN" sz="2000" b="0" dirty="0">
                        <a:latin typeface="Times New Roman" pitchFamily="18" charset="0"/>
                        <a:cs typeface="Times New Roman" pitchFamily="18" charset="0"/>
                      </a:endParaRPr>
                    </a:p>
                  </a:txBody>
                  <a:tcPr/>
                </a:tc>
                <a:tc>
                  <a:txBody>
                    <a:bodyPr/>
                    <a:lstStyle/>
                    <a:p>
                      <a:pPr>
                        <a:lnSpc>
                          <a:spcPct val="115000"/>
                        </a:lnSpc>
                        <a:spcAft>
                          <a:spcPts val="0"/>
                        </a:spcAft>
                      </a:pPr>
                      <a:r>
                        <a:rPr lang="en-IN" sz="2000" dirty="0"/>
                        <a:t>Alternative of Surgery</a:t>
                      </a:r>
                      <a:endParaRPr lang="en-IN" sz="2000" b="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2000" dirty="0">
                          <a:solidFill>
                            <a:srgbClr val="FF0000"/>
                          </a:solidFill>
                        </a:rPr>
                        <a:t>(</a:t>
                      </a:r>
                      <a:r>
                        <a:rPr lang="en-IN" sz="2000" b="1" dirty="0">
                          <a:solidFill>
                            <a:srgbClr val="FF0000"/>
                          </a:solidFill>
                        </a:rPr>
                        <a:t>1) </a:t>
                      </a:r>
                      <a:r>
                        <a:rPr lang="en-IN" sz="2000" b="1" dirty="0" smtClean="0">
                          <a:solidFill>
                            <a:srgbClr val="FF0000"/>
                          </a:solidFill>
                        </a:rPr>
                        <a:t>   0.90</a:t>
                      </a:r>
                      <a:r>
                        <a:rPr lang="en-IN" sz="2000" b="1" dirty="0">
                          <a:solidFill>
                            <a:srgbClr val="FF0000"/>
                          </a:solidFill>
                        </a:rPr>
                        <a:t>%</a:t>
                      </a:r>
                      <a:endParaRPr lang="en-IN" sz="2000" b="1" dirty="0">
                        <a:solidFill>
                          <a:srgbClr val="FF0000"/>
                        </a:solidFill>
                        <a:latin typeface="Times New Roman" pitchFamily="18" charset="0"/>
                        <a:ea typeface="Calibri"/>
                        <a:cs typeface="Times New Roman" pitchFamily="18" charset="0"/>
                      </a:endParaRPr>
                    </a:p>
                  </a:txBody>
                  <a:tcPr marL="68580" marR="68580" marT="0" marB="0"/>
                </a:tc>
              </a:tr>
              <a:tr h="672656">
                <a:tc>
                  <a:txBody>
                    <a:bodyPr/>
                    <a:lstStyle/>
                    <a:p>
                      <a:r>
                        <a:rPr lang="en-US" sz="2000" dirty="0" smtClean="0"/>
                        <a:t>7</a:t>
                      </a:r>
                      <a:endParaRPr lang="en-IN" sz="2000" b="0" dirty="0">
                        <a:latin typeface="Times New Roman" pitchFamily="18" charset="0"/>
                        <a:cs typeface="Times New Roman" pitchFamily="18" charset="0"/>
                      </a:endParaRPr>
                    </a:p>
                  </a:txBody>
                  <a:tcPr/>
                </a:tc>
                <a:tc>
                  <a:txBody>
                    <a:bodyPr/>
                    <a:lstStyle/>
                    <a:p>
                      <a:pPr>
                        <a:lnSpc>
                          <a:spcPct val="115000"/>
                        </a:lnSpc>
                        <a:spcAft>
                          <a:spcPts val="0"/>
                        </a:spcAft>
                      </a:pPr>
                      <a:r>
                        <a:rPr lang="en-IN" sz="2000" dirty="0"/>
                        <a:t>Name of the person signing/relationship</a:t>
                      </a:r>
                      <a:endParaRPr lang="en-IN" sz="2000" b="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2000" dirty="0"/>
                        <a:t>(96) 92.30%</a:t>
                      </a:r>
                      <a:endParaRPr lang="en-IN" sz="2000" b="0" dirty="0">
                        <a:latin typeface="Times New Roman" pitchFamily="18" charset="0"/>
                        <a:ea typeface="Calibri"/>
                        <a:cs typeface="Times New Roman" pitchFamily="18" charset="0"/>
                      </a:endParaRPr>
                    </a:p>
                  </a:txBody>
                  <a:tcPr marL="68580" marR="68580" marT="0" marB="0"/>
                </a:tc>
              </a:tr>
              <a:tr h="568267">
                <a:tc>
                  <a:txBody>
                    <a:bodyPr/>
                    <a:lstStyle/>
                    <a:p>
                      <a:r>
                        <a:rPr lang="en-US" sz="2000" dirty="0" smtClean="0"/>
                        <a:t>8</a:t>
                      </a:r>
                      <a:endParaRPr lang="en-IN" sz="2000" b="0" dirty="0">
                        <a:latin typeface="Times New Roman" pitchFamily="18" charset="0"/>
                        <a:cs typeface="Times New Roman" pitchFamily="18" charset="0"/>
                      </a:endParaRPr>
                    </a:p>
                  </a:txBody>
                  <a:tcPr/>
                </a:tc>
                <a:tc>
                  <a:txBody>
                    <a:bodyPr/>
                    <a:lstStyle/>
                    <a:p>
                      <a:pPr>
                        <a:lnSpc>
                          <a:spcPct val="115000"/>
                        </a:lnSpc>
                        <a:spcAft>
                          <a:spcPts val="0"/>
                        </a:spcAft>
                      </a:pPr>
                      <a:r>
                        <a:rPr lang="en-IN" sz="2000" dirty="0"/>
                        <a:t>Form completely filled</a:t>
                      </a:r>
                      <a:endParaRPr lang="en-IN" sz="2000" b="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2000" dirty="0"/>
                        <a:t>(36) 34.65%</a:t>
                      </a:r>
                      <a:endParaRPr lang="en-IN" sz="2000" b="0" dirty="0">
                        <a:latin typeface="Times New Roman" pitchFamily="18" charset="0"/>
                        <a:ea typeface="Calibri"/>
                        <a:cs typeface="Times New Roman" pitchFamily="18" charset="0"/>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nvPr>
        </p:nvGraphicFramePr>
        <p:xfrm>
          <a:off x="467544" y="404664"/>
          <a:ext cx="7272808" cy="6146735"/>
        </p:xfrm>
        <a:graphic>
          <a:graphicData uri="http://schemas.openxmlformats.org/drawingml/2006/table">
            <a:tbl>
              <a:tblPr firstRow="1" bandRow="1">
                <a:tableStyleId>{BC89EF96-8CEA-46FF-86C4-4CE0E7609802}</a:tableStyleId>
              </a:tblPr>
              <a:tblGrid>
                <a:gridCol w="1027321"/>
                <a:gridCol w="4072715"/>
                <a:gridCol w="2172772"/>
              </a:tblGrid>
              <a:tr h="623666">
                <a:tc>
                  <a:txBody>
                    <a:bodyPr/>
                    <a:lstStyle/>
                    <a:p>
                      <a:r>
                        <a:rPr lang="en-US" dirty="0" smtClean="0"/>
                        <a:t>S.NO </a:t>
                      </a:r>
                      <a:endParaRPr lang="en-IN" dirty="0"/>
                    </a:p>
                  </a:txBody>
                  <a:tcPr/>
                </a:tc>
                <a:tc>
                  <a:txBody>
                    <a:bodyPr/>
                    <a:lstStyle/>
                    <a:p>
                      <a:pPr algn="ctr"/>
                      <a:r>
                        <a:rPr lang="en-US" dirty="0" smtClean="0"/>
                        <a:t>PARAMETERS</a:t>
                      </a:r>
                      <a:r>
                        <a:rPr lang="en-US" baseline="0" dirty="0" smtClean="0"/>
                        <a:t> </a:t>
                      </a:r>
                      <a:endParaRPr lang="en-IN" dirty="0"/>
                    </a:p>
                  </a:txBody>
                  <a:tcPr/>
                </a:tc>
                <a:tc>
                  <a:txBody>
                    <a:bodyPr/>
                    <a:lstStyle/>
                    <a:p>
                      <a:pPr algn="ctr"/>
                      <a:r>
                        <a:rPr lang="en-US" dirty="0" smtClean="0"/>
                        <a:t>RESULTS</a:t>
                      </a:r>
                      <a:endParaRPr lang="en-IN" dirty="0"/>
                    </a:p>
                  </a:txBody>
                  <a:tcPr/>
                </a:tc>
              </a:tr>
              <a:tr h="623666">
                <a:tc>
                  <a:txBody>
                    <a:bodyPr/>
                    <a:lstStyle/>
                    <a:p>
                      <a:r>
                        <a:rPr lang="en-US" dirty="0" smtClean="0"/>
                        <a:t>9</a:t>
                      </a:r>
                      <a:endParaRPr lang="en-IN" dirty="0"/>
                    </a:p>
                  </a:txBody>
                  <a:tcPr/>
                </a:tc>
                <a:tc>
                  <a:txBody>
                    <a:bodyPr/>
                    <a:lstStyle/>
                    <a:p>
                      <a:pPr>
                        <a:lnSpc>
                          <a:spcPct val="115000"/>
                        </a:lnSpc>
                        <a:spcAft>
                          <a:spcPts val="0"/>
                        </a:spcAft>
                      </a:pPr>
                      <a:r>
                        <a:rPr lang="en-IN" sz="2000" dirty="0"/>
                        <a:t>Signature of Witness</a:t>
                      </a:r>
                      <a:endParaRPr lang="en-IN" sz="2000" dirty="0">
                        <a:latin typeface="Calibri"/>
                        <a:ea typeface="Calibri"/>
                        <a:cs typeface="Times New Roman"/>
                      </a:endParaRPr>
                    </a:p>
                  </a:txBody>
                  <a:tcPr marL="68580" marR="68580" marT="0" marB="0"/>
                </a:tc>
                <a:tc>
                  <a:txBody>
                    <a:bodyPr/>
                    <a:lstStyle/>
                    <a:p>
                      <a:pPr algn="ctr">
                        <a:lnSpc>
                          <a:spcPct val="115000"/>
                        </a:lnSpc>
                        <a:spcAft>
                          <a:spcPts val="0"/>
                        </a:spcAft>
                      </a:pPr>
                      <a:r>
                        <a:rPr lang="en-IN" sz="2000" dirty="0"/>
                        <a:t>(97</a:t>
                      </a:r>
                      <a:r>
                        <a:rPr lang="en-IN" sz="2000" dirty="0" smtClean="0"/>
                        <a:t>)  </a:t>
                      </a:r>
                      <a:r>
                        <a:rPr lang="en-IN" sz="2000" dirty="0"/>
                        <a:t>93.20%</a:t>
                      </a:r>
                      <a:endParaRPr lang="en-IN" sz="2000" dirty="0">
                        <a:latin typeface="Calibri"/>
                        <a:ea typeface="Calibri"/>
                        <a:cs typeface="Times New Roman"/>
                      </a:endParaRPr>
                    </a:p>
                  </a:txBody>
                  <a:tcPr marL="68580" marR="68580" marT="0" marB="0"/>
                </a:tc>
              </a:tr>
              <a:tr h="623666">
                <a:tc>
                  <a:txBody>
                    <a:bodyPr/>
                    <a:lstStyle/>
                    <a:p>
                      <a:r>
                        <a:rPr lang="en-US" dirty="0" smtClean="0"/>
                        <a:t>10</a:t>
                      </a:r>
                      <a:endParaRPr lang="en-IN" dirty="0"/>
                    </a:p>
                  </a:txBody>
                  <a:tcPr/>
                </a:tc>
                <a:tc>
                  <a:txBody>
                    <a:bodyPr/>
                    <a:lstStyle/>
                    <a:p>
                      <a:pPr>
                        <a:lnSpc>
                          <a:spcPct val="115000"/>
                        </a:lnSpc>
                        <a:spcAft>
                          <a:spcPts val="0"/>
                        </a:spcAft>
                      </a:pPr>
                      <a:r>
                        <a:rPr lang="en-IN" sz="2000" dirty="0"/>
                        <a:t>Consultant Signature</a:t>
                      </a:r>
                      <a:endParaRPr lang="en-IN" sz="2000" dirty="0">
                        <a:latin typeface="Calibri"/>
                        <a:ea typeface="Calibri"/>
                        <a:cs typeface="Times New Roman"/>
                      </a:endParaRPr>
                    </a:p>
                  </a:txBody>
                  <a:tcPr marL="68580" marR="68580" marT="0" marB="0"/>
                </a:tc>
                <a:tc>
                  <a:txBody>
                    <a:bodyPr/>
                    <a:lstStyle/>
                    <a:p>
                      <a:pPr algn="ctr">
                        <a:lnSpc>
                          <a:spcPct val="115000"/>
                        </a:lnSpc>
                        <a:spcAft>
                          <a:spcPts val="0"/>
                        </a:spcAft>
                      </a:pPr>
                      <a:r>
                        <a:rPr lang="en-IN" sz="2000" b="1" dirty="0">
                          <a:solidFill>
                            <a:srgbClr val="FF0000"/>
                          </a:solidFill>
                        </a:rPr>
                        <a:t>(55)  </a:t>
                      </a:r>
                      <a:r>
                        <a:rPr lang="en-IN" sz="2000" b="1" dirty="0" smtClean="0">
                          <a:solidFill>
                            <a:srgbClr val="FF0000"/>
                          </a:solidFill>
                        </a:rPr>
                        <a:t> 52</a:t>
                      </a:r>
                      <a:r>
                        <a:rPr lang="en-IN" sz="2000" b="1" dirty="0">
                          <a:solidFill>
                            <a:srgbClr val="FF0000"/>
                          </a:solidFill>
                        </a:rPr>
                        <a:t>%</a:t>
                      </a:r>
                      <a:endParaRPr lang="en-IN" sz="2000" b="1" dirty="0">
                        <a:solidFill>
                          <a:srgbClr val="FF0000"/>
                        </a:solidFill>
                        <a:latin typeface="Calibri"/>
                        <a:ea typeface="Calibri"/>
                        <a:cs typeface="Times New Roman"/>
                      </a:endParaRPr>
                    </a:p>
                  </a:txBody>
                  <a:tcPr marL="68580" marR="68580" marT="0" marB="0"/>
                </a:tc>
              </a:tr>
              <a:tr h="623666">
                <a:tc>
                  <a:txBody>
                    <a:bodyPr/>
                    <a:lstStyle/>
                    <a:p>
                      <a:r>
                        <a:rPr lang="en-US" dirty="0" smtClean="0"/>
                        <a:t>11</a:t>
                      </a:r>
                      <a:endParaRPr lang="en-IN" dirty="0"/>
                    </a:p>
                  </a:txBody>
                  <a:tcPr/>
                </a:tc>
                <a:tc>
                  <a:txBody>
                    <a:bodyPr/>
                    <a:lstStyle/>
                    <a:p>
                      <a:pPr>
                        <a:lnSpc>
                          <a:spcPct val="115000"/>
                        </a:lnSpc>
                        <a:spcAft>
                          <a:spcPts val="0"/>
                        </a:spcAft>
                      </a:pPr>
                      <a:r>
                        <a:rPr lang="en-IN" sz="2000" dirty="0"/>
                        <a:t>Name of the Doctor signing</a:t>
                      </a:r>
                      <a:endParaRPr lang="en-IN" sz="2000" dirty="0">
                        <a:latin typeface="Calibri"/>
                        <a:ea typeface="Calibri"/>
                        <a:cs typeface="Times New Roman"/>
                      </a:endParaRPr>
                    </a:p>
                  </a:txBody>
                  <a:tcPr marL="68580" marR="68580" marT="0" marB="0"/>
                </a:tc>
                <a:tc>
                  <a:txBody>
                    <a:bodyPr/>
                    <a:lstStyle/>
                    <a:p>
                      <a:pPr algn="ctr">
                        <a:lnSpc>
                          <a:spcPct val="115000"/>
                        </a:lnSpc>
                        <a:spcAft>
                          <a:spcPts val="0"/>
                        </a:spcAft>
                      </a:pPr>
                      <a:r>
                        <a:rPr lang="en-IN" sz="2000" dirty="0">
                          <a:solidFill>
                            <a:schemeClr val="tx1"/>
                          </a:solidFill>
                        </a:rPr>
                        <a:t>(87) 83.60%</a:t>
                      </a:r>
                      <a:endParaRPr lang="en-IN" sz="2000" dirty="0">
                        <a:solidFill>
                          <a:schemeClr val="tx1"/>
                        </a:solidFill>
                        <a:latin typeface="Calibri"/>
                        <a:ea typeface="Calibri"/>
                        <a:cs typeface="Times New Roman"/>
                      </a:endParaRPr>
                    </a:p>
                  </a:txBody>
                  <a:tcPr marL="68580" marR="68580" marT="0" marB="0"/>
                </a:tc>
              </a:tr>
              <a:tr h="1177744">
                <a:tc>
                  <a:txBody>
                    <a:bodyPr/>
                    <a:lstStyle/>
                    <a:p>
                      <a:r>
                        <a:rPr lang="en-US" dirty="0" smtClean="0"/>
                        <a:t>12</a:t>
                      </a:r>
                      <a:endParaRPr lang="en-IN" dirty="0"/>
                    </a:p>
                  </a:txBody>
                  <a:tcPr/>
                </a:tc>
                <a:tc>
                  <a:txBody>
                    <a:bodyPr/>
                    <a:lstStyle/>
                    <a:p>
                      <a:pPr>
                        <a:lnSpc>
                          <a:spcPct val="115000"/>
                        </a:lnSpc>
                        <a:spcAft>
                          <a:spcPts val="0"/>
                        </a:spcAft>
                      </a:pPr>
                      <a:r>
                        <a:rPr lang="en-IN" sz="2000" dirty="0"/>
                        <a:t>Whether signed by operative surgeon/Surgical Team member/ Primary Consultant/ Jr. Consultant </a:t>
                      </a:r>
                      <a:endParaRPr lang="en-IN" sz="2000" dirty="0">
                        <a:latin typeface="Calibri"/>
                        <a:ea typeface="Calibri"/>
                        <a:cs typeface="Times New Roman"/>
                      </a:endParaRPr>
                    </a:p>
                  </a:txBody>
                  <a:tcPr marL="68580" marR="68580" marT="0" marB="0"/>
                </a:tc>
                <a:tc>
                  <a:txBody>
                    <a:bodyPr/>
                    <a:lstStyle/>
                    <a:p>
                      <a:pPr algn="ctr">
                        <a:lnSpc>
                          <a:spcPct val="115000"/>
                        </a:lnSpc>
                        <a:spcAft>
                          <a:spcPts val="0"/>
                        </a:spcAft>
                      </a:pPr>
                      <a:r>
                        <a:rPr lang="en-IN" sz="2000" dirty="0">
                          <a:solidFill>
                            <a:srgbClr val="FF0000"/>
                          </a:solidFill>
                        </a:rPr>
                        <a:t>(66) 63.40%</a:t>
                      </a:r>
                      <a:endParaRPr lang="en-IN" sz="2000" dirty="0">
                        <a:solidFill>
                          <a:srgbClr val="FF0000"/>
                        </a:solidFill>
                        <a:latin typeface="Calibri"/>
                        <a:ea typeface="Calibri"/>
                        <a:cs typeface="Times New Roman"/>
                      </a:endParaRPr>
                    </a:p>
                  </a:txBody>
                  <a:tcPr marL="68580" marR="68580" marT="0" marB="0"/>
                </a:tc>
              </a:tr>
              <a:tr h="749997">
                <a:tc>
                  <a:txBody>
                    <a:bodyPr/>
                    <a:lstStyle/>
                    <a:p>
                      <a:r>
                        <a:rPr lang="en-US" dirty="0" smtClean="0"/>
                        <a:t>13</a:t>
                      </a:r>
                      <a:endParaRPr lang="en-IN" dirty="0"/>
                    </a:p>
                  </a:txBody>
                  <a:tcPr/>
                </a:tc>
                <a:tc>
                  <a:txBody>
                    <a:bodyPr/>
                    <a:lstStyle/>
                    <a:p>
                      <a:pPr>
                        <a:lnSpc>
                          <a:spcPct val="115000"/>
                        </a:lnSpc>
                        <a:spcAft>
                          <a:spcPts val="0"/>
                        </a:spcAft>
                      </a:pPr>
                      <a:r>
                        <a:rPr lang="en-IN" sz="2000" dirty="0"/>
                        <a:t>Patient demographics in anaesthetic form  </a:t>
                      </a:r>
                      <a:endParaRPr lang="en-IN" sz="2000" dirty="0">
                        <a:latin typeface="Calibri"/>
                        <a:ea typeface="Calibri"/>
                        <a:cs typeface="Times New Roman"/>
                      </a:endParaRPr>
                    </a:p>
                  </a:txBody>
                  <a:tcPr marL="68580" marR="68580" marT="0" marB="0"/>
                </a:tc>
                <a:tc>
                  <a:txBody>
                    <a:bodyPr/>
                    <a:lstStyle/>
                    <a:p>
                      <a:pPr algn="ctr">
                        <a:lnSpc>
                          <a:spcPct val="115000"/>
                        </a:lnSpc>
                        <a:spcAft>
                          <a:spcPts val="0"/>
                        </a:spcAft>
                      </a:pPr>
                      <a:r>
                        <a:rPr lang="en-IN" sz="2000" dirty="0"/>
                        <a:t>(97) 93.20%</a:t>
                      </a:r>
                      <a:endParaRPr lang="en-IN" sz="2000" dirty="0">
                        <a:latin typeface="Calibri"/>
                        <a:ea typeface="Calibri"/>
                        <a:cs typeface="Times New Roman"/>
                      </a:endParaRPr>
                    </a:p>
                  </a:txBody>
                  <a:tcPr marL="68580" marR="68580" marT="0" marB="0"/>
                </a:tc>
              </a:tr>
              <a:tr h="749997">
                <a:tc>
                  <a:txBody>
                    <a:bodyPr/>
                    <a:lstStyle/>
                    <a:p>
                      <a:r>
                        <a:rPr lang="en-US" dirty="0" smtClean="0"/>
                        <a:t>14</a:t>
                      </a:r>
                      <a:endParaRPr lang="en-IN" dirty="0"/>
                    </a:p>
                  </a:txBody>
                  <a:tcPr/>
                </a:tc>
                <a:tc>
                  <a:txBody>
                    <a:bodyPr/>
                    <a:lstStyle/>
                    <a:p>
                      <a:pPr>
                        <a:lnSpc>
                          <a:spcPct val="115000"/>
                        </a:lnSpc>
                        <a:spcAft>
                          <a:spcPts val="0"/>
                        </a:spcAft>
                      </a:pPr>
                      <a:r>
                        <a:rPr lang="en-IN" sz="2000" dirty="0"/>
                        <a:t>Patient specific risk in </a:t>
                      </a:r>
                      <a:r>
                        <a:rPr lang="en-IN" sz="2000" dirty="0" smtClean="0"/>
                        <a:t>anaesthetic</a:t>
                      </a:r>
                      <a:r>
                        <a:rPr lang="en-IN" sz="2000" baseline="0" dirty="0" smtClean="0"/>
                        <a:t> form</a:t>
                      </a:r>
                      <a:endParaRPr lang="en-IN" sz="2000" dirty="0">
                        <a:latin typeface="Calibri"/>
                        <a:ea typeface="Calibri"/>
                        <a:cs typeface="Times New Roman"/>
                      </a:endParaRPr>
                    </a:p>
                  </a:txBody>
                  <a:tcPr marL="68580" marR="68580" marT="0" marB="0"/>
                </a:tc>
                <a:tc>
                  <a:txBody>
                    <a:bodyPr/>
                    <a:lstStyle/>
                    <a:p>
                      <a:pPr algn="ctr">
                        <a:lnSpc>
                          <a:spcPct val="115000"/>
                        </a:lnSpc>
                        <a:spcAft>
                          <a:spcPts val="0"/>
                        </a:spcAft>
                      </a:pPr>
                      <a:r>
                        <a:rPr lang="en-IN" sz="2000" b="1" dirty="0">
                          <a:solidFill>
                            <a:srgbClr val="FF0000"/>
                          </a:solidFill>
                        </a:rPr>
                        <a:t>(24</a:t>
                      </a:r>
                      <a:r>
                        <a:rPr lang="en-IN" sz="2000" b="1" dirty="0" smtClean="0">
                          <a:solidFill>
                            <a:srgbClr val="FF0000"/>
                          </a:solidFill>
                        </a:rPr>
                        <a:t>)     </a:t>
                      </a:r>
                      <a:r>
                        <a:rPr lang="en-IN" sz="2000" b="1" dirty="0">
                          <a:solidFill>
                            <a:srgbClr val="FF0000"/>
                          </a:solidFill>
                        </a:rPr>
                        <a:t>23%</a:t>
                      </a:r>
                      <a:endParaRPr lang="en-IN" sz="2000" b="1" dirty="0">
                        <a:solidFill>
                          <a:srgbClr val="FF0000"/>
                        </a:solidFill>
                        <a:latin typeface="Calibri"/>
                        <a:ea typeface="Calibri"/>
                        <a:cs typeface="Times New Roman"/>
                      </a:endParaRPr>
                    </a:p>
                  </a:txBody>
                  <a:tcPr marL="68580" marR="68580" marT="0" marB="0"/>
                </a:tc>
              </a:tr>
              <a:tr h="749997">
                <a:tc>
                  <a:txBody>
                    <a:bodyPr/>
                    <a:lstStyle/>
                    <a:p>
                      <a:r>
                        <a:rPr lang="en-US" dirty="0" smtClean="0"/>
                        <a:t>15</a:t>
                      </a:r>
                      <a:endParaRPr lang="en-IN" dirty="0"/>
                    </a:p>
                  </a:txBody>
                  <a:tcPr/>
                </a:tc>
                <a:tc>
                  <a:txBody>
                    <a:bodyPr/>
                    <a:lstStyle/>
                    <a:p>
                      <a:pPr>
                        <a:lnSpc>
                          <a:spcPct val="115000"/>
                        </a:lnSpc>
                        <a:spcAft>
                          <a:spcPts val="0"/>
                        </a:spcAft>
                      </a:pPr>
                      <a:r>
                        <a:rPr lang="en-IN" sz="2000" dirty="0"/>
                        <a:t>Signature of the attending consultant in </a:t>
                      </a:r>
                      <a:r>
                        <a:rPr lang="en-IN" sz="2000" dirty="0" smtClean="0"/>
                        <a:t>anaesthetic</a:t>
                      </a:r>
                      <a:r>
                        <a:rPr lang="en-IN" sz="2000" baseline="0" dirty="0" smtClean="0"/>
                        <a:t> form</a:t>
                      </a:r>
                      <a:endParaRPr lang="en-IN" sz="2000" dirty="0">
                        <a:latin typeface="Calibri"/>
                        <a:ea typeface="Calibri"/>
                        <a:cs typeface="Times New Roman"/>
                      </a:endParaRPr>
                    </a:p>
                  </a:txBody>
                  <a:tcPr marL="68580" marR="68580" marT="0" marB="0"/>
                </a:tc>
                <a:tc>
                  <a:txBody>
                    <a:bodyPr/>
                    <a:lstStyle/>
                    <a:p>
                      <a:pPr algn="ctr">
                        <a:lnSpc>
                          <a:spcPct val="115000"/>
                        </a:lnSpc>
                        <a:spcAft>
                          <a:spcPts val="0"/>
                        </a:spcAft>
                      </a:pPr>
                      <a:r>
                        <a:rPr lang="en-IN" sz="2000" dirty="0"/>
                        <a:t>(83</a:t>
                      </a:r>
                      <a:r>
                        <a:rPr lang="en-IN" sz="2000" dirty="0" smtClean="0"/>
                        <a:t>)     </a:t>
                      </a:r>
                      <a:r>
                        <a:rPr lang="en-IN" sz="2000" dirty="0"/>
                        <a:t>80%</a:t>
                      </a:r>
                      <a:endParaRPr lang="en-IN" sz="20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r>
              <a:rPr lang="en-US" sz="4000" u="sng" dirty="0" smtClean="0">
                <a:solidFill>
                  <a:srgbClr val="FF0000"/>
                </a:solidFill>
                <a:latin typeface="Times New Roman" pitchFamily="18" charset="0"/>
                <a:cs typeface="Times New Roman" pitchFamily="18" charset="0"/>
              </a:rPr>
              <a:t>Results of Post Operative Interview</a:t>
            </a:r>
            <a:endParaRPr lang="en-IN" sz="4000" u="sng" dirty="0">
              <a:solidFill>
                <a:srgbClr val="FF0000"/>
              </a:solidFill>
              <a:latin typeface="Times New Roman" pitchFamily="18" charset="0"/>
              <a:cs typeface="Times New Roman" pitchFamily="18" charset="0"/>
            </a:endParaRPr>
          </a:p>
        </p:txBody>
      </p:sp>
      <p:graphicFrame>
        <p:nvGraphicFramePr>
          <p:cNvPr id="5" name="Content Placeholder 4"/>
          <p:cNvGraphicFramePr>
            <a:graphicFrameLocks noGrp="1"/>
          </p:cNvGraphicFramePr>
          <p:nvPr>
            <p:ph idx="1"/>
          </p:nvPr>
        </p:nvGraphicFramePr>
        <p:xfrm>
          <a:off x="457200" y="1412773"/>
          <a:ext cx="7499176" cy="4919416"/>
        </p:xfrm>
        <a:graphic>
          <a:graphicData uri="http://schemas.openxmlformats.org/drawingml/2006/table">
            <a:tbl>
              <a:tblPr firstRow="1" bandRow="1">
                <a:tableStyleId>{BC89EF96-8CEA-46FF-86C4-4CE0E7609802}</a:tableStyleId>
              </a:tblPr>
              <a:tblGrid>
                <a:gridCol w="928063"/>
                <a:gridCol w="4071388"/>
                <a:gridCol w="2499725"/>
              </a:tblGrid>
              <a:tr h="536060">
                <a:tc>
                  <a:txBody>
                    <a:bodyPr/>
                    <a:lstStyle/>
                    <a:p>
                      <a:r>
                        <a:rPr lang="en-US" dirty="0" err="1" smtClean="0"/>
                        <a:t>S.No</a:t>
                      </a:r>
                      <a:endParaRPr lang="en-IN" dirty="0"/>
                    </a:p>
                  </a:txBody>
                  <a:tcPr/>
                </a:tc>
                <a:tc>
                  <a:txBody>
                    <a:bodyPr/>
                    <a:lstStyle/>
                    <a:p>
                      <a:pPr marL="68580" algn="l">
                        <a:lnSpc>
                          <a:spcPct val="115000"/>
                        </a:lnSpc>
                        <a:spcAft>
                          <a:spcPts val="0"/>
                        </a:spcAft>
                      </a:pPr>
                      <a:r>
                        <a:rPr lang="en-IN" sz="1800" dirty="0"/>
                        <a:t>Questions asked</a:t>
                      </a:r>
                      <a:endParaRPr lang="en-IN" sz="1800" b="1" dirty="0">
                        <a:solidFill>
                          <a:schemeClr val="bg1"/>
                        </a:solidFill>
                        <a:latin typeface="Times New Roman" pitchFamily="18" charset="0"/>
                        <a:ea typeface="Calibri"/>
                        <a:cs typeface="Times New Roman" pitchFamily="18" charset="0"/>
                      </a:endParaRPr>
                    </a:p>
                  </a:txBody>
                  <a:tcPr marL="68580" marR="68580" marT="0" marB="0"/>
                </a:tc>
                <a:tc>
                  <a:txBody>
                    <a:bodyPr/>
                    <a:lstStyle/>
                    <a:p>
                      <a:pPr algn="l">
                        <a:lnSpc>
                          <a:spcPct val="115000"/>
                        </a:lnSpc>
                        <a:spcAft>
                          <a:spcPts val="0"/>
                        </a:spcAft>
                      </a:pPr>
                      <a:r>
                        <a:rPr lang="en-IN" sz="1800" dirty="0"/>
                        <a:t>Patient informed </a:t>
                      </a:r>
                      <a:endParaRPr lang="en-IN" sz="1800" b="1" dirty="0">
                        <a:solidFill>
                          <a:schemeClr val="bg1"/>
                        </a:solidFill>
                        <a:latin typeface="Times New Roman" pitchFamily="18" charset="0"/>
                        <a:ea typeface="Calibri"/>
                        <a:cs typeface="Times New Roman" pitchFamily="18" charset="0"/>
                      </a:endParaRPr>
                    </a:p>
                  </a:txBody>
                  <a:tcPr marL="68580" marR="68580" marT="0" marB="0"/>
                </a:tc>
              </a:tr>
              <a:tr h="536060">
                <a:tc>
                  <a:txBody>
                    <a:bodyPr/>
                    <a:lstStyle/>
                    <a:p>
                      <a:r>
                        <a:rPr lang="en-US" dirty="0" smtClean="0"/>
                        <a:t>1</a:t>
                      </a:r>
                      <a:endParaRPr lang="en-IN" dirty="0"/>
                    </a:p>
                  </a:txBody>
                  <a:tcPr/>
                </a:tc>
                <a:tc>
                  <a:txBody>
                    <a:bodyPr/>
                    <a:lstStyle/>
                    <a:p>
                      <a:pPr algn="l">
                        <a:lnSpc>
                          <a:spcPct val="115000"/>
                        </a:lnSpc>
                        <a:spcAft>
                          <a:spcPts val="0"/>
                        </a:spcAft>
                      </a:pPr>
                      <a:r>
                        <a:rPr lang="en-IN" sz="1800" dirty="0" smtClean="0"/>
                        <a:t>Awareness </a:t>
                      </a:r>
                      <a:r>
                        <a:rPr lang="en-IN" sz="1800" dirty="0"/>
                        <a:t>regarding Problem/diagnosis</a:t>
                      </a:r>
                      <a:endParaRPr lang="en-IN" sz="1800" dirty="0">
                        <a:latin typeface="Calibri"/>
                        <a:ea typeface="Calibri"/>
                        <a:cs typeface="Times New Roman"/>
                      </a:endParaRPr>
                    </a:p>
                  </a:txBody>
                  <a:tcPr marL="68580" marR="68580" marT="0" marB="0"/>
                </a:tc>
                <a:tc>
                  <a:txBody>
                    <a:bodyPr/>
                    <a:lstStyle/>
                    <a:p>
                      <a:pPr algn="ctr">
                        <a:lnSpc>
                          <a:spcPct val="115000"/>
                        </a:lnSpc>
                        <a:spcAft>
                          <a:spcPts val="0"/>
                        </a:spcAft>
                      </a:pPr>
                      <a:r>
                        <a:rPr lang="en-IN" sz="1800" dirty="0" smtClean="0"/>
                        <a:t> 93</a:t>
                      </a:r>
                      <a:r>
                        <a:rPr lang="en-IN" sz="1800" dirty="0"/>
                        <a:t>%(98)</a:t>
                      </a:r>
                      <a:endParaRPr lang="en-IN" sz="1800" dirty="0">
                        <a:latin typeface="Calibri"/>
                        <a:ea typeface="Calibri"/>
                        <a:cs typeface="Times New Roman"/>
                      </a:endParaRPr>
                    </a:p>
                  </a:txBody>
                  <a:tcPr marL="68580" marR="68580" marT="0" marB="0"/>
                </a:tc>
              </a:tr>
              <a:tr h="536060">
                <a:tc>
                  <a:txBody>
                    <a:bodyPr/>
                    <a:lstStyle/>
                    <a:p>
                      <a:r>
                        <a:rPr lang="en-US" dirty="0" smtClean="0"/>
                        <a:t>2</a:t>
                      </a:r>
                      <a:endParaRPr lang="en-IN" dirty="0"/>
                    </a:p>
                  </a:txBody>
                  <a:tcPr/>
                </a:tc>
                <a:tc>
                  <a:txBody>
                    <a:bodyPr/>
                    <a:lstStyle/>
                    <a:p>
                      <a:pPr algn="l">
                        <a:lnSpc>
                          <a:spcPct val="115000"/>
                        </a:lnSpc>
                        <a:spcAft>
                          <a:spcPts val="0"/>
                        </a:spcAft>
                      </a:pPr>
                      <a:r>
                        <a:rPr lang="en-IN" sz="1800" dirty="0"/>
                        <a:t>Details of surgery</a:t>
                      </a:r>
                      <a:endParaRPr lang="en-IN" sz="1800" dirty="0">
                        <a:latin typeface="Calibri"/>
                        <a:ea typeface="Calibri"/>
                        <a:cs typeface="Times New Roman"/>
                      </a:endParaRPr>
                    </a:p>
                  </a:txBody>
                  <a:tcPr marL="68580" marR="68580" marT="0" marB="0"/>
                </a:tc>
                <a:tc>
                  <a:txBody>
                    <a:bodyPr/>
                    <a:lstStyle/>
                    <a:p>
                      <a:pPr algn="ctr">
                        <a:lnSpc>
                          <a:spcPct val="115000"/>
                        </a:lnSpc>
                        <a:spcAft>
                          <a:spcPts val="0"/>
                        </a:spcAft>
                      </a:pPr>
                      <a:r>
                        <a:rPr lang="en-IN" sz="1800" dirty="0"/>
                        <a:t>67.9%(70)</a:t>
                      </a:r>
                      <a:endParaRPr lang="en-IN" sz="1800" dirty="0">
                        <a:latin typeface="Calibri"/>
                        <a:ea typeface="Calibri"/>
                        <a:cs typeface="Times New Roman"/>
                      </a:endParaRPr>
                    </a:p>
                  </a:txBody>
                  <a:tcPr marL="68580" marR="68580" marT="0" marB="0"/>
                </a:tc>
              </a:tr>
              <a:tr h="536060">
                <a:tc>
                  <a:txBody>
                    <a:bodyPr/>
                    <a:lstStyle/>
                    <a:p>
                      <a:r>
                        <a:rPr lang="en-US" dirty="0" smtClean="0"/>
                        <a:t>3</a:t>
                      </a:r>
                      <a:endParaRPr lang="en-IN" dirty="0"/>
                    </a:p>
                  </a:txBody>
                  <a:tcPr/>
                </a:tc>
                <a:tc>
                  <a:txBody>
                    <a:bodyPr/>
                    <a:lstStyle/>
                    <a:p>
                      <a:pPr algn="l">
                        <a:lnSpc>
                          <a:spcPct val="115000"/>
                        </a:lnSpc>
                        <a:spcAft>
                          <a:spcPts val="0"/>
                        </a:spcAft>
                      </a:pPr>
                      <a:r>
                        <a:rPr lang="en-IN" sz="1800" dirty="0"/>
                        <a:t>Information on internet</a:t>
                      </a:r>
                      <a:endParaRPr lang="en-IN" sz="1800" dirty="0">
                        <a:latin typeface="Calibri"/>
                        <a:ea typeface="Calibri"/>
                        <a:cs typeface="Times New Roman"/>
                      </a:endParaRPr>
                    </a:p>
                  </a:txBody>
                  <a:tcPr marL="68580" marR="68580" marT="0" marB="0"/>
                </a:tc>
                <a:tc>
                  <a:txBody>
                    <a:bodyPr/>
                    <a:lstStyle/>
                    <a:p>
                      <a:pPr algn="ctr">
                        <a:lnSpc>
                          <a:spcPct val="115000"/>
                        </a:lnSpc>
                        <a:spcAft>
                          <a:spcPts val="0"/>
                        </a:spcAft>
                      </a:pPr>
                      <a:r>
                        <a:rPr lang="en-IN" sz="1800" dirty="0"/>
                        <a:t>0.8%(9)</a:t>
                      </a:r>
                      <a:endParaRPr lang="en-IN" sz="1800" dirty="0">
                        <a:latin typeface="Calibri"/>
                        <a:ea typeface="Calibri"/>
                        <a:cs typeface="Times New Roman"/>
                      </a:endParaRPr>
                    </a:p>
                  </a:txBody>
                  <a:tcPr marL="68580" marR="68580" marT="0" marB="0"/>
                </a:tc>
              </a:tr>
              <a:tr h="536060">
                <a:tc>
                  <a:txBody>
                    <a:bodyPr/>
                    <a:lstStyle/>
                    <a:p>
                      <a:r>
                        <a:rPr lang="en-US" dirty="0" smtClean="0"/>
                        <a:t>4</a:t>
                      </a:r>
                      <a:endParaRPr lang="en-IN" dirty="0"/>
                    </a:p>
                  </a:txBody>
                  <a:tcPr/>
                </a:tc>
                <a:tc>
                  <a:txBody>
                    <a:bodyPr/>
                    <a:lstStyle/>
                    <a:p>
                      <a:pPr algn="l">
                        <a:lnSpc>
                          <a:spcPct val="115000"/>
                        </a:lnSpc>
                        <a:spcAft>
                          <a:spcPts val="0"/>
                        </a:spcAft>
                      </a:pPr>
                      <a:r>
                        <a:rPr lang="en-IN" sz="1800" dirty="0"/>
                        <a:t>Consulted outside physician </a:t>
                      </a:r>
                      <a:endParaRPr lang="en-IN" sz="1800" dirty="0">
                        <a:latin typeface="Calibri"/>
                        <a:ea typeface="Calibri"/>
                        <a:cs typeface="Times New Roman"/>
                      </a:endParaRPr>
                    </a:p>
                  </a:txBody>
                  <a:tcPr marL="68580" marR="68580" marT="0" marB="0"/>
                </a:tc>
                <a:tc>
                  <a:txBody>
                    <a:bodyPr/>
                    <a:lstStyle/>
                    <a:p>
                      <a:pPr algn="ctr">
                        <a:lnSpc>
                          <a:spcPct val="115000"/>
                        </a:lnSpc>
                        <a:spcAft>
                          <a:spcPts val="0"/>
                        </a:spcAft>
                      </a:pPr>
                      <a:r>
                        <a:rPr lang="en-IN" sz="1800" dirty="0"/>
                        <a:t>61%(64)</a:t>
                      </a:r>
                      <a:endParaRPr lang="en-IN" sz="1800" dirty="0">
                        <a:latin typeface="Calibri"/>
                        <a:ea typeface="Calibri"/>
                        <a:cs typeface="Times New Roman"/>
                      </a:endParaRPr>
                    </a:p>
                  </a:txBody>
                  <a:tcPr marL="68580" marR="68580" marT="0" marB="0"/>
                </a:tc>
              </a:tr>
              <a:tr h="536060">
                <a:tc>
                  <a:txBody>
                    <a:bodyPr/>
                    <a:lstStyle/>
                    <a:p>
                      <a:r>
                        <a:rPr lang="en-US" dirty="0" smtClean="0"/>
                        <a:t>5</a:t>
                      </a:r>
                      <a:endParaRPr lang="en-IN" dirty="0"/>
                    </a:p>
                  </a:txBody>
                  <a:tcPr/>
                </a:tc>
                <a:tc>
                  <a:txBody>
                    <a:bodyPr/>
                    <a:lstStyle/>
                    <a:p>
                      <a:pPr algn="l">
                        <a:lnSpc>
                          <a:spcPct val="115000"/>
                        </a:lnSpc>
                        <a:spcAft>
                          <a:spcPts val="0"/>
                        </a:spcAft>
                      </a:pPr>
                      <a:r>
                        <a:rPr lang="en-IN" sz="1800" dirty="0"/>
                        <a:t>Form read </a:t>
                      </a:r>
                      <a:endParaRPr lang="en-IN" sz="1800" dirty="0">
                        <a:latin typeface="Calibri"/>
                        <a:ea typeface="Calibri"/>
                        <a:cs typeface="Times New Roman"/>
                      </a:endParaRPr>
                    </a:p>
                  </a:txBody>
                  <a:tcPr marL="68580" marR="68580" marT="0" marB="0"/>
                </a:tc>
                <a:tc>
                  <a:txBody>
                    <a:bodyPr/>
                    <a:lstStyle/>
                    <a:p>
                      <a:pPr algn="ctr">
                        <a:lnSpc>
                          <a:spcPct val="115000"/>
                        </a:lnSpc>
                        <a:spcAft>
                          <a:spcPts val="0"/>
                        </a:spcAft>
                      </a:pPr>
                      <a:r>
                        <a:rPr lang="en-IN" sz="1800" b="1" dirty="0">
                          <a:solidFill>
                            <a:srgbClr val="FF0000"/>
                          </a:solidFill>
                        </a:rPr>
                        <a:t>0.9%(10)</a:t>
                      </a:r>
                      <a:endParaRPr lang="en-IN" sz="1800" b="1" dirty="0">
                        <a:solidFill>
                          <a:srgbClr val="FF0000"/>
                        </a:solidFill>
                        <a:latin typeface="Calibri"/>
                        <a:ea typeface="Calibri"/>
                        <a:cs typeface="Times New Roman"/>
                      </a:endParaRPr>
                    </a:p>
                  </a:txBody>
                  <a:tcPr marL="68580" marR="68580" marT="0" marB="0"/>
                </a:tc>
              </a:tr>
              <a:tr h="536060">
                <a:tc>
                  <a:txBody>
                    <a:bodyPr/>
                    <a:lstStyle/>
                    <a:p>
                      <a:r>
                        <a:rPr lang="en-US" dirty="0" smtClean="0"/>
                        <a:t>6</a:t>
                      </a:r>
                      <a:endParaRPr lang="en-IN" dirty="0"/>
                    </a:p>
                  </a:txBody>
                  <a:tcPr/>
                </a:tc>
                <a:tc>
                  <a:txBody>
                    <a:bodyPr/>
                    <a:lstStyle/>
                    <a:p>
                      <a:pPr algn="l">
                        <a:lnSpc>
                          <a:spcPct val="115000"/>
                        </a:lnSpc>
                        <a:spcAft>
                          <a:spcPts val="0"/>
                        </a:spcAft>
                      </a:pPr>
                      <a:r>
                        <a:rPr lang="en-IN" sz="1800" dirty="0"/>
                        <a:t>Type of anaesthesia </a:t>
                      </a:r>
                      <a:endParaRPr lang="en-IN" sz="1800" dirty="0">
                        <a:latin typeface="Calibri"/>
                        <a:ea typeface="Calibri"/>
                        <a:cs typeface="Times New Roman"/>
                      </a:endParaRPr>
                    </a:p>
                  </a:txBody>
                  <a:tcPr marL="68580" marR="68580" marT="0" marB="0"/>
                </a:tc>
                <a:tc>
                  <a:txBody>
                    <a:bodyPr/>
                    <a:lstStyle/>
                    <a:p>
                      <a:pPr algn="ctr">
                        <a:lnSpc>
                          <a:spcPct val="115000"/>
                        </a:lnSpc>
                        <a:spcAft>
                          <a:spcPts val="0"/>
                        </a:spcAft>
                      </a:pPr>
                      <a:r>
                        <a:rPr lang="en-IN" sz="1800" b="1" dirty="0">
                          <a:solidFill>
                            <a:srgbClr val="FF0000"/>
                          </a:solidFill>
                        </a:rPr>
                        <a:t>48.5%(50)</a:t>
                      </a:r>
                      <a:endParaRPr lang="en-IN" sz="1800" b="1" dirty="0">
                        <a:solidFill>
                          <a:srgbClr val="FF0000"/>
                        </a:solidFill>
                        <a:latin typeface="Calibri"/>
                        <a:ea typeface="Calibri"/>
                        <a:cs typeface="Times New Roman"/>
                      </a:endParaRPr>
                    </a:p>
                  </a:txBody>
                  <a:tcPr marL="68580" marR="68580" marT="0" marB="0"/>
                </a:tc>
              </a:tr>
              <a:tr h="536060">
                <a:tc>
                  <a:txBody>
                    <a:bodyPr/>
                    <a:lstStyle/>
                    <a:p>
                      <a:r>
                        <a:rPr lang="en-US" dirty="0" smtClean="0"/>
                        <a:t>7</a:t>
                      </a:r>
                      <a:endParaRPr lang="en-IN" dirty="0"/>
                    </a:p>
                  </a:txBody>
                  <a:tcPr/>
                </a:tc>
                <a:tc>
                  <a:txBody>
                    <a:bodyPr/>
                    <a:lstStyle/>
                    <a:p>
                      <a:pPr algn="l">
                        <a:lnSpc>
                          <a:spcPct val="115000"/>
                        </a:lnSpc>
                        <a:spcAft>
                          <a:spcPts val="0"/>
                        </a:spcAft>
                      </a:pPr>
                      <a:r>
                        <a:rPr lang="en-IN" sz="1800" dirty="0"/>
                        <a:t>Complications of anaesthesia</a:t>
                      </a:r>
                      <a:endParaRPr lang="en-IN" sz="1800" dirty="0">
                        <a:latin typeface="Calibri"/>
                        <a:ea typeface="Calibri"/>
                        <a:cs typeface="Times New Roman"/>
                      </a:endParaRPr>
                    </a:p>
                  </a:txBody>
                  <a:tcPr marL="68580" marR="68580" marT="0" marB="0"/>
                </a:tc>
                <a:tc>
                  <a:txBody>
                    <a:bodyPr/>
                    <a:lstStyle/>
                    <a:p>
                      <a:pPr algn="ctr">
                        <a:lnSpc>
                          <a:spcPct val="115000"/>
                        </a:lnSpc>
                        <a:spcAft>
                          <a:spcPts val="0"/>
                        </a:spcAft>
                      </a:pPr>
                      <a:r>
                        <a:rPr lang="en-IN" sz="1800" b="1" dirty="0">
                          <a:solidFill>
                            <a:srgbClr val="FF0000"/>
                          </a:solidFill>
                        </a:rPr>
                        <a:t>23.3%(24)</a:t>
                      </a:r>
                      <a:endParaRPr lang="en-IN" sz="1800" b="1" dirty="0">
                        <a:solidFill>
                          <a:srgbClr val="FF0000"/>
                        </a:solidFill>
                        <a:latin typeface="Calibri"/>
                        <a:ea typeface="Calibri"/>
                        <a:cs typeface="Times New Roman"/>
                      </a:endParaRPr>
                    </a:p>
                  </a:txBody>
                  <a:tcPr marL="68580" marR="68580" marT="0" marB="0"/>
                </a:tc>
              </a:tr>
              <a:tr h="536060">
                <a:tc>
                  <a:txBody>
                    <a:bodyPr/>
                    <a:lstStyle/>
                    <a:p>
                      <a:r>
                        <a:rPr lang="en-US" dirty="0" smtClean="0"/>
                        <a:t>8</a:t>
                      </a:r>
                      <a:endParaRPr lang="en-IN" dirty="0"/>
                    </a:p>
                  </a:txBody>
                  <a:tcPr/>
                </a:tc>
                <a:tc>
                  <a:txBody>
                    <a:bodyPr/>
                    <a:lstStyle/>
                    <a:p>
                      <a:pPr algn="l">
                        <a:lnSpc>
                          <a:spcPct val="115000"/>
                        </a:lnSpc>
                        <a:spcAft>
                          <a:spcPts val="0"/>
                        </a:spcAft>
                      </a:pPr>
                      <a:r>
                        <a:rPr lang="en-IN" sz="1800" dirty="0"/>
                        <a:t>Alternate treatment </a:t>
                      </a:r>
                      <a:endParaRPr lang="en-IN" sz="1800" dirty="0">
                        <a:latin typeface="Calibri"/>
                        <a:ea typeface="Calibri"/>
                        <a:cs typeface="Times New Roman"/>
                      </a:endParaRPr>
                    </a:p>
                  </a:txBody>
                  <a:tcPr marL="68580" marR="68580" marT="0" marB="0"/>
                </a:tc>
                <a:tc>
                  <a:txBody>
                    <a:bodyPr/>
                    <a:lstStyle/>
                    <a:p>
                      <a:pPr algn="ctr">
                        <a:lnSpc>
                          <a:spcPct val="115000"/>
                        </a:lnSpc>
                        <a:spcAft>
                          <a:spcPts val="0"/>
                        </a:spcAft>
                      </a:pPr>
                      <a:r>
                        <a:rPr lang="en-IN" sz="1800" dirty="0"/>
                        <a:t> </a:t>
                      </a:r>
                      <a:r>
                        <a:rPr lang="en-IN" sz="1800" b="1" dirty="0">
                          <a:solidFill>
                            <a:srgbClr val="FF0000"/>
                          </a:solidFill>
                        </a:rPr>
                        <a:t>17%(18)</a:t>
                      </a:r>
                      <a:endParaRPr lang="en-IN" sz="1800" b="1" dirty="0">
                        <a:solidFill>
                          <a:srgbClr val="FF0000"/>
                        </a:solidFill>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US" u="sng" dirty="0" smtClean="0">
                <a:solidFill>
                  <a:srgbClr val="FF0000"/>
                </a:solidFill>
                <a:latin typeface="Times New Roman" pitchFamily="18" charset="0"/>
                <a:cs typeface="Times New Roman" pitchFamily="18" charset="0"/>
              </a:rPr>
              <a:t>Results of Post Operative Interview</a:t>
            </a:r>
            <a:endParaRPr lang="en-IN" u="sng" dirty="0">
              <a:solidFill>
                <a:srgbClr val="FF0000"/>
              </a:solidFill>
            </a:endParaRPr>
          </a:p>
        </p:txBody>
      </p:sp>
      <p:graphicFrame>
        <p:nvGraphicFramePr>
          <p:cNvPr id="4" name="Content Placeholder 3"/>
          <p:cNvGraphicFramePr>
            <a:graphicFrameLocks noGrp="1"/>
          </p:cNvGraphicFramePr>
          <p:nvPr>
            <p:ph idx="1"/>
          </p:nvPr>
        </p:nvGraphicFramePr>
        <p:xfrm>
          <a:off x="457200" y="1412774"/>
          <a:ext cx="7427168" cy="4879040"/>
        </p:xfrm>
        <a:graphic>
          <a:graphicData uri="http://schemas.openxmlformats.org/drawingml/2006/table">
            <a:tbl>
              <a:tblPr firstRow="1" bandRow="1">
                <a:tableStyleId>{BC89EF96-8CEA-46FF-86C4-4CE0E7609802}</a:tableStyleId>
              </a:tblPr>
              <a:tblGrid>
                <a:gridCol w="1569019"/>
                <a:gridCol w="2989394"/>
                <a:gridCol w="2868755"/>
              </a:tblGrid>
              <a:tr h="658359">
                <a:tc>
                  <a:txBody>
                    <a:bodyPr/>
                    <a:lstStyle/>
                    <a:p>
                      <a:r>
                        <a:rPr lang="en-US" sz="2000" dirty="0" err="1" smtClean="0"/>
                        <a:t>S.No</a:t>
                      </a:r>
                      <a:endParaRPr lang="en-IN" sz="2000" dirty="0">
                        <a:latin typeface="Times New Roman" pitchFamily="18" charset="0"/>
                        <a:cs typeface="Times New Roman" pitchFamily="18" charset="0"/>
                      </a:endParaRPr>
                    </a:p>
                  </a:txBody>
                  <a:tcPr/>
                </a:tc>
                <a:tc>
                  <a:txBody>
                    <a:bodyPr/>
                    <a:lstStyle/>
                    <a:p>
                      <a:pPr marL="68580" algn="l">
                        <a:lnSpc>
                          <a:spcPct val="115000"/>
                        </a:lnSpc>
                        <a:spcAft>
                          <a:spcPts val="0"/>
                        </a:spcAft>
                      </a:pPr>
                      <a:r>
                        <a:rPr lang="en-IN" sz="2000" dirty="0"/>
                        <a:t>Questions asked</a:t>
                      </a:r>
                      <a:endParaRPr lang="en-IN" sz="2000" b="1" dirty="0">
                        <a:solidFill>
                          <a:schemeClr val="bg1"/>
                        </a:solidFill>
                        <a:latin typeface="Times New Roman" pitchFamily="18" charset="0"/>
                        <a:ea typeface="Calibri"/>
                        <a:cs typeface="Times New Roman" pitchFamily="18" charset="0"/>
                      </a:endParaRPr>
                    </a:p>
                  </a:txBody>
                  <a:tcPr marL="68580" marR="68580" marT="0" marB="0"/>
                </a:tc>
                <a:tc>
                  <a:txBody>
                    <a:bodyPr/>
                    <a:lstStyle/>
                    <a:p>
                      <a:pPr algn="l">
                        <a:lnSpc>
                          <a:spcPct val="115000"/>
                        </a:lnSpc>
                        <a:spcAft>
                          <a:spcPts val="0"/>
                        </a:spcAft>
                      </a:pPr>
                      <a:r>
                        <a:rPr lang="en-IN" sz="2000" dirty="0"/>
                        <a:t>Patient informed </a:t>
                      </a:r>
                      <a:endParaRPr lang="en-IN" sz="2000" b="1" dirty="0">
                        <a:solidFill>
                          <a:schemeClr val="bg1"/>
                        </a:solidFill>
                        <a:latin typeface="Times New Roman" pitchFamily="18" charset="0"/>
                        <a:ea typeface="Calibri"/>
                        <a:cs typeface="Times New Roman" pitchFamily="18" charset="0"/>
                      </a:endParaRPr>
                    </a:p>
                  </a:txBody>
                  <a:tcPr marL="68580" marR="68580" marT="0" marB="0"/>
                </a:tc>
              </a:tr>
              <a:tr h="658359">
                <a:tc>
                  <a:txBody>
                    <a:bodyPr/>
                    <a:lstStyle/>
                    <a:p>
                      <a:pPr algn="ctr"/>
                      <a:r>
                        <a:rPr lang="en-US" dirty="0" smtClean="0"/>
                        <a:t>9</a:t>
                      </a:r>
                      <a:endParaRPr lang="en-IN" dirty="0"/>
                    </a:p>
                  </a:txBody>
                  <a:tcPr/>
                </a:tc>
                <a:tc>
                  <a:txBody>
                    <a:bodyPr/>
                    <a:lstStyle/>
                    <a:p>
                      <a:pPr algn="l">
                        <a:lnSpc>
                          <a:spcPct val="115000"/>
                        </a:lnSpc>
                        <a:spcAft>
                          <a:spcPts val="0"/>
                        </a:spcAft>
                      </a:pPr>
                      <a:r>
                        <a:rPr lang="en-IN" sz="2000" dirty="0"/>
                        <a:t>Duration of  stay</a:t>
                      </a:r>
                      <a:endParaRPr lang="en-IN" sz="200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2000" dirty="0"/>
                        <a:t>64.3% (64)</a:t>
                      </a:r>
                      <a:endParaRPr lang="en-IN" sz="2000" dirty="0">
                        <a:latin typeface="Times New Roman" pitchFamily="18" charset="0"/>
                        <a:ea typeface="Calibri"/>
                        <a:cs typeface="Times New Roman" pitchFamily="18" charset="0"/>
                      </a:endParaRPr>
                    </a:p>
                  </a:txBody>
                  <a:tcPr marL="68580" marR="68580" marT="0" marB="0"/>
                </a:tc>
              </a:tr>
              <a:tr h="843524">
                <a:tc>
                  <a:txBody>
                    <a:bodyPr/>
                    <a:lstStyle/>
                    <a:p>
                      <a:pPr algn="ctr"/>
                      <a:r>
                        <a:rPr lang="en-US" dirty="0" smtClean="0"/>
                        <a:t>10</a:t>
                      </a:r>
                      <a:endParaRPr lang="en-IN" dirty="0"/>
                    </a:p>
                  </a:txBody>
                  <a:tcPr/>
                </a:tc>
                <a:tc>
                  <a:txBody>
                    <a:bodyPr/>
                    <a:lstStyle/>
                    <a:p>
                      <a:pPr algn="l">
                        <a:lnSpc>
                          <a:spcPct val="115000"/>
                        </a:lnSpc>
                        <a:spcAft>
                          <a:spcPts val="0"/>
                        </a:spcAft>
                      </a:pPr>
                      <a:r>
                        <a:rPr lang="en-IN" sz="2000" dirty="0"/>
                        <a:t>Complications </a:t>
                      </a:r>
                      <a:r>
                        <a:rPr lang="en-IN" sz="2000" dirty="0" smtClean="0"/>
                        <a:t> of procedure</a:t>
                      </a:r>
                      <a:endParaRPr lang="en-IN" sz="200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2000" dirty="0">
                          <a:solidFill>
                            <a:srgbClr val="FF0000"/>
                          </a:solidFill>
                        </a:rPr>
                        <a:t>31% (32)</a:t>
                      </a:r>
                      <a:endParaRPr lang="en-IN" sz="2000" dirty="0">
                        <a:solidFill>
                          <a:srgbClr val="FF0000"/>
                        </a:solidFill>
                        <a:latin typeface="Times New Roman" pitchFamily="18" charset="0"/>
                        <a:ea typeface="Calibri"/>
                        <a:cs typeface="Times New Roman" pitchFamily="18" charset="0"/>
                      </a:endParaRPr>
                    </a:p>
                  </a:txBody>
                  <a:tcPr marL="68580" marR="68580" marT="0" marB="0"/>
                </a:tc>
              </a:tr>
              <a:tr h="658359">
                <a:tc>
                  <a:txBody>
                    <a:bodyPr/>
                    <a:lstStyle/>
                    <a:p>
                      <a:pPr algn="ctr"/>
                      <a:r>
                        <a:rPr lang="en-US" dirty="0" smtClean="0"/>
                        <a:t>11</a:t>
                      </a:r>
                      <a:endParaRPr lang="en-IN" dirty="0"/>
                    </a:p>
                  </a:txBody>
                  <a:tcPr/>
                </a:tc>
                <a:tc>
                  <a:txBody>
                    <a:bodyPr/>
                    <a:lstStyle/>
                    <a:p>
                      <a:pPr algn="l">
                        <a:lnSpc>
                          <a:spcPct val="115000"/>
                        </a:lnSpc>
                        <a:spcAft>
                          <a:spcPts val="0"/>
                        </a:spcAft>
                      </a:pPr>
                      <a:r>
                        <a:rPr lang="en-IN" sz="2000" dirty="0"/>
                        <a:t>Duration of treatment</a:t>
                      </a:r>
                      <a:endParaRPr lang="en-IN" sz="200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2000" dirty="0">
                          <a:solidFill>
                            <a:srgbClr val="FF0000"/>
                          </a:solidFill>
                        </a:rPr>
                        <a:t>45%(47)</a:t>
                      </a:r>
                      <a:endParaRPr lang="en-IN" sz="2000" dirty="0">
                        <a:solidFill>
                          <a:srgbClr val="FF0000"/>
                        </a:solidFill>
                        <a:latin typeface="Times New Roman" pitchFamily="18" charset="0"/>
                        <a:ea typeface="Calibri"/>
                        <a:cs typeface="Times New Roman" pitchFamily="18" charset="0"/>
                      </a:endParaRPr>
                    </a:p>
                  </a:txBody>
                  <a:tcPr marL="68580" marR="68580" marT="0" marB="0"/>
                </a:tc>
              </a:tr>
              <a:tr h="658359">
                <a:tc>
                  <a:txBody>
                    <a:bodyPr/>
                    <a:lstStyle/>
                    <a:p>
                      <a:pPr algn="ctr"/>
                      <a:r>
                        <a:rPr lang="en-US" dirty="0" smtClean="0"/>
                        <a:t>12</a:t>
                      </a:r>
                      <a:endParaRPr lang="en-IN" dirty="0"/>
                    </a:p>
                  </a:txBody>
                  <a:tcPr/>
                </a:tc>
                <a:tc>
                  <a:txBody>
                    <a:bodyPr/>
                    <a:lstStyle/>
                    <a:p>
                      <a:pPr algn="l">
                        <a:lnSpc>
                          <a:spcPct val="115000"/>
                        </a:lnSpc>
                        <a:spcAft>
                          <a:spcPts val="0"/>
                        </a:spcAft>
                      </a:pPr>
                      <a:r>
                        <a:rPr lang="en-IN" sz="2000" dirty="0"/>
                        <a:t>Significance of the consent </a:t>
                      </a:r>
                      <a:endParaRPr lang="en-IN" sz="200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2000" dirty="0">
                          <a:solidFill>
                            <a:srgbClr val="FF0000"/>
                          </a:solidFill>
                        </a:rPr>
                        <a:t>22.3%(23)</a:t>
                      </a:r>
                      <a:endParaRPr lang="en-IN" sz="2000" dirty="0">
                        <a:solidFill>
                          <a:srgbClr val="FF0000"/>
                        </a:solidFill>
                        <a:latin typeface="Times New Roman" pitchFamily="18" charset="0"/>
                        <a:ea typeface="Calibri"/>
                        <a:cs typeface="Times New Roman" pitchFamily="18" charset="0"/>
                      </a:endParaRPr>
                    </a:p>
                  </a:txBody>
                  <a:tcPr marL="68580" marR="68580" marT="0" marB="0"/>
                </a:tc>
              </a:tr>
              <a:tr h="658359">
                <a:tc>
                  <a:txBody>
                    <a:bodyPr/>
                    <a:lstStyle/>
                    <a:p>
                      <a:pPr algn="ctr"/>
                      <a:r>
                        <a:rPr lang="en-US" dirty="0" smtClean="0"/>
                        <a:t>13</a:t>
                      </a:r>
                      <a:endParaRPr lang="en-IN" dirty="0"/>
                    </a:p>
                  </a:txBody>
                  <a:tcPr/>
                </a:tc>
                <a:tc>
                  <a:txBody>
                    <a:bodyPr/>
                    <a:lstStyle/>
                    <a:p>
                      <a:pPr algn="l">
                        <a:lnSpc>
                          <a:spcPct val="115000"/>
                        </a:lnSpc>
                        <a:spcAft>
                          <a:spcPts val="0"/>
                        </a:spcAft>
                      </a:pPr>
                      <a:r>
                        <a:rPr lang="en-IN" sz="2000" dirty="0"/>
                        <a:t>Opportunity to ask questions</a:t>
                      </a:r>
                      <a:endParaRPr lang="en-IN" sz="200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2000" dirty="0"/>
                        <a:t>67% (67)</a:t>
                      </a:r>
                      <a:endParaRPr lang="en-IN" sz="2000" dirty="0">
                        <a:latin typeface="Times New Roman" pitchFamily="18" charset="0"/>
                        <a:ea typeface="Calibri"/>
                        <a:cs typeface="Times New Roman" pitchFamily="18" charset="0"/>
                      </a:endParaRPr>
                    </a:p>
                  </a:txBody>
                  <a:tcPr marL="68580" marR="68580" marT="0" marB="0"/>
                </a:tc>
              </a:tr>
              <a:tr h="658359">
                <a:tc>
                  <a:txBody>
                    <a:bodyPr/>
                    <a:lstStyle/>
                    <a:p>
                      <a:pPr algn="ctr"/>
                      <a:r>
                        <a:rPr lang="en-US" dirty="0" smtClean="0"/>
                        <a:t>14</a:t>
                      </a:r>
                      <a:endParaRPr lang="en-IN" dirty="0"/>
                    </a:p>
                  </a:txBody>
                  <a:tcPr/>
                </a:tc>
                <a:tc>
                  <a:txBody>
                    <a:bodyPr/>
                    <a:lstStyle/>
                    <a:p>
                      <a:pPr algn="l">
                        <a:lnSpc>
                          <a:spcPct val="115000"/>
                        </a:lnSpc>
                        <a:spcAft>
                          <a:spcPts val="0"/>
                        </a:spcAft>
                      </a:pPr>
                      <a:r>
                        <a:rPr lang="en-IN" sz="2000" dirty="0"/>
                        <a:t>Satisfied </a:t>
                      </a:r>
                      <a:endParaRPr lang="en-IN" sz="200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2000" b="1" dirty="0">
                          <a:solidFill>
                            <a:srgbClr val="FF0000"/>
                          </a:solidFill>
                        </a:rPr>
                        <a:t>72.8%(75)</a:t>
                      </a:r>
                      <a:endParaRPr lang="en-IN" sz="2000" b="1" dirty="0">
                        <a:solidFill>
                          <a:srgbClr val="FF0000"/>
                        </a:solidFill>
                        <a:latin typeface="Times New Roman" pitchFamily="18" charset="0"/>
                        <a:ea typeface="Calibri"/>
                        <a:cs typeface="Times New Roman" pitchFamily="18" charset="0"/>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080120"/>
          </a:xfrm>
        </p:spPr>
        <p:txBody>
          <a:bodyPr>
            <a:normAutofit fontScale="90000"/>
          </a:bodyPr>
          <a:lstStyle/>
          <a:p>
            <a:r>
              <a:rPr lang="en-IN" dirty="0" smtClean="0"/>
              <a:t/>
            </a:r>
            <a:br>
              <a:rPr lang="en-IN" dirty="0" smtClean="0"/>
            </a:br>
            <a:r>
              <a:rPr lang="en-IN" sz="3600" b="1" u="sng" dirty="0" smtClean="0">
                <a:solidFill>
                  <a:srgbClr val="FF0000"/>
                </a:solidFill>
                <a:latin typeface="Times New Roman" pitchFamily="18" charset="0"/>
                <a:cs typeface="Times New Roman" pitchFamily="18" charset="0"/>
              </a:rPr>
              <a:t>Timing of the consent taken</a:t>
            </a:r>
            <a:r>
              <a:rPr lang="en-IN" dirty="0" smtClean="0"/>
              <a:t/>
            </a:r>
            <a:br>
              <a:rPr lang="en-IN" dirty="0" smtClean="0"/>
            </a:br>
            <a:r>
              <a:rPr lang="en-IN" b="1" dirty="0" smtClean="0"/>
              <a:t> </a:t>
            </a:r>
            <a:endParaRPr lang="en-IN" dirty="0"/>
          </a:p>
        </p:txBody>
      </p:sp>
      <p:graphicFrame>
        <p:nvGraphicFramePr>
          <p:cNvPr id="4" name="Content Placeholder 3"/>
          <p:cNvGraphicFramePr>
            <a:graphicFrameLocks noGrp="1"/>
          </p:cNvGraphicFramePr>
          <p:nvPr>
            <p:ph idx="1"/>
          </p:nvPr>
        </p:nvGraphicFramePr>
        <p:xfrm>
          <a:off x="457200" y="1196752"/>
          <a:ext cx="7239000" cy="525961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88680"/>
          </a:xfrm>
        </p:spPr>
        <p:txBody>
          <a:bodyPr>
            <a:normAutofit/>
          </a:bodyPr>
          <a:lstStyle/>
          <a:p>
            <a:r>
              <a:rPr lang="en-IN" sz="3200" b="1" u="sng" dirty="0" smtClean="0">
                <a:solidFill>
                  <a:srgbClr val="FF0000"/>
                </a:solidFill>
                <a:latin typeface="Times New Roman" pitchFamily="18" charset="0"/>
                <a:cs typeface="Times New Roman" pitchFamily="18" charset="0"/>
              </a:rPr>
              <a:t>Consent taken by </a:t>
            </a:r>
            <a:endParaRPr lang="en-IN" sz="3200" u="sng" dirty="0">
              <a:solidFill>
                <a:srgbClr val="FF000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395536" y="1196752"/>
          <a:ext cx="7416824" cy="504056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7959080" cy="2088232"/>
          </a:xfrm>
        </p:spPr>
        <p:txBody>
          <a:bodyPr>
            <a:normAutofit fontScale="90000"/>
          </a:bodyPr>
          <a:lstStyle/>
          <a:p>
            <a:r>
              <a:rPr lang="en-IN" b="1" dirty="0" smtClean="0"/>
              <a:t/>
            </a:r>
            <a:br>
              <a:rPr lang="en-IN" b="1" dirty="0" smtClean="0"/>
            </a:br>
            <a:r>
              <a:rPr lang="en-IN" b="1" dirty="0" smtClean="0"/>
              <a:t/>
            </a:r>
            <a:br>
              <a:rPr lang="en-IN" b="1" dirty="0" smtClean="0"/>
            </a:br>
            <a:r>
              <a:rPr lang="en-IN" b="1" dirty="0" smtClean="0"/>
              <a:t/>
            </a:r>
            <a:br>
              <a:rPr lang="en-IN" b="1" dirty="0" smtClean="0"/>
            </a:br>
            <a:r>
              <a:rPr lang="en-IN" dirty="0" smtClean="0"/>
              <a:t/>
            </a:r>
            <a:br>
              <a:rPr lang="en-IN" dirty="0" smtClean="0"/>
            </a:br>
            <a:r>
              <a:rPr lang="en-IN" u="sng" dirty="0" smtClean="0">
                <a:solidFill>
                  <a:srgbClr val="FF0000"/>
                </a:solidFill>
              </a:rPr>
              <a:t>Decision making in informed consent process </a:t>
            </a:r>
            <a:r>
              <a:rPr lang="en-IN" dirty="0" smtClean="0">
                <a:solidFill>
                  <a:schemeClr val="accent1">
                    <a:lumMod val="75000"/>
                  </a:schemeClr>
                </a:solidFill>
              </a:rPr>
              <a:t/>
            </a:r>
            <a:br>
              <a:rPr lang="en-IN" dirty="0" smtClean="0">
                <a:solidFill>
                  <a:schemeClr val="accent1">
                    <a:lumMod val="75000"/>
                  </a:schemeClr>
                </a:solidFill>
              </a:rPr>
            </a:br>
            <a:r>
              <a:rPr lang="en-IN" dirty="0" smtClean="0">
                <a:solidFill>
                  <a:schemeClr val="accent1">
                    <a:lumMod val="75000"/>
                  </a:schemeClr>
                </a:solidFill>
              </a:rPr>
              <a:t> </a:t>
            </a:r>
            <a:r>
              <a:rPr lang="en-IN" dirty="0" smtClean="0"/>
              <a:t/>
            </a:r>
            <a:br>
              <a:rPr lang="en-IN" dirty="0" smtClean="0"/>
            </a:br>
            <a:endParaRPr lang="en-IN" dirty="0"/>
          </a:p>
        </p:txBody>
      </p:sp>
      <p:graphicFrame>
        <p:nvGraphicFramePr>
          <p:cNvPr id="4" name="Content Placeholder 3"/>
          <p:cNvGraphicFramePr>
            <a:graphicFrameLocks noGrp="1"/>
          </p:cNvGraphicFramePr>
          <p:nvPr>
            <p:ph idx="1"/>
          </p:nvPr>
        </p:nvGraphicFramePr>
        <p:xfrm>
          <a:off x="457200" y="1772816"/>
          <a:ext cx="7571184" cy="468354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7239000" cy="1152128"/>
          </a:xfrm>
        </p:spPr>
        <p:txBody>
          <a:bodyPr>
            <a:normAutofit fontScale="90000"/>
          </a:bodyPr>
          <a:lstStyle/>
          <a:p>
            <a:r>
              <a:rPr lang="en-IN" u="sng" dirty="0" smtClean="0">
                <a:solidFill>
                  <a:srgbClr val="FF0000"/>
                </a:solidFill>
                <a:latin typeface="Times New Roman" pitchFamily="18" charset="0"/>
                <a:cs typeface="Times New Roman" pitchFamily="18" charset="0"/>
              </a:rPr>
              <a:t>patient Involvement in </a:t>
            </a:r>
            <a:r>
              <a:rPr lang="en-IN" b="1" u="sng" dirty="0" smtClean="0">
                <a:solidFill>
                  <a:srgbClr val="FF0000"/>
                </a:solidFill>
                <a:latin typeface="Times New Roman" pitchFamily="18" charset="0"/>
                <a:cs typeface="Times New Roman" pitchFamily="18" charset="0"/>
              </a:rPr>
              <a:t>decision making</a:t>
            </a:r>
            <a:r>
              <a:rPr lang="en-IN" dirty="0" smtClean="0"/>
              <a:t/>
            </a:r>
            <a:br>
              <a:rPr lang="en-IN" dirty="0" smtClean="0"/>
            </a:br>
            <a:endParaRPr lang="en-IN" dirty="0"/>
          </a:p>
        </p:txBody>
      </p:sp>
      <p:graphicFrame>
        <p:nvGraphicFramePr>
          <p:cNvPr id="4" name="Content Placeholder 3"/>
          <p:cNvGraphicFramePr>
            <a:graphicFrameLocks noGrp="1"/>
          </p:cNvGraphicFramePr>
          <p:nvPr>
            <p:ph idx="1"/>
          </p:nvPr>
        </p:nvGraphicFramePr>
        <p:xfrm>
          <a:off x="467544" y="2060848"/>
          <a:ext cx="7056784" cy="2980929"/>
        </p:xfrm>
        <a:graphic>
          <a:graphicData uri="http://schemas.openxmlformats.org/drawingml/2006/table">
            <a:tbl>
              <a:tblPr firstRow="1" bandRow="1">
                <a:tableStyleId>{5C22544A-7EE6-4342-B048-85BDC9FD1C3A}</a:tableStyleId>
              </a:tblPr>
              <a:tblGrid>
                <a:gridCol w="3528392"/>
                <a:gridCol w="3528392"/>
              </a:tblGrid>
              <a:tr h="993643">
                <a:tc>
                  <a:txBody>
                    <a:bodyPr/>
                    <a:lstStyle/>
                    <a:p>
                      <a:pPr>
                        <a:lnSpc>
                          <a:spcPct val="115000"/>
                        </a:lnSpc>
                        <a:spcAft>
                          <a:spcPts val="0"/>
                        </a:spcAft>
                      </a:pPr>
                      <a:r>
                        <a:rPr lang="en-IN" sz="2400" b="1" dirty="0">
                          <a:solidFill>
                            <a:srgbClr val="000000"/>
                          </a:solidFill>
                          <a:latin typeface="Times New Roman" pitchFamily="18" charset="0"/>
                          <a:ea typeface="Times New Roman"/>
                          <a:cs typeface="Times New Roman" pitchFamily="18" charset="0"/>
                        </a:rPr>
                        <a:t>Signed </a:t>
                      </a:r>
                      <a:endParaRPr lang="en-IN" sz="2400" dirty="0">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IN" sz="2400">
                          <a:solidFill>
                            <a:srgbClr val="000000"/>
                          </a:solidFill>
                          <a:latin typeface="Times New Roman" pitchFamily="18" charset="0"/>
                          <a:ea typeface="Times New Roman"/>
                          <a:cs typeface="Times New Roman" pitchFamily="18" charset="0"/>
                        </a:rPr>
                        <a:t>(54)  52.4%</a:t>
                      </a:r>
                      <a:endParaRPr lang="en-IN" sz="2400">
                        <a:latin typeface="Times New Roman" pitchFamily="18" charset="0"/>
                        <a:ea typeface="Calibri"/>
                        <a:cs typeface="Times New Roman" pitchFamily="18" charset="0"/>
                      </a:endParaRPr>
                    </a:p>
                  </a:txBody>
                  <a:tcPr marL="68580" marR="68580" marT="0" marB="0"/>
                </a:tc>
              </a:tr>
              <a:tr h="993643">
                <a:tc>
                  <a:txBody>
                    <a:bodyPr/>
                    <a:lstStyle/>
                    <a:p>
                      <a:pPr>
                        <a:lnSpc>
                          <a:spcPct val="115000"/>
                        </a:lnSpc>
                        <a:spcAft>
                          <a:spcPts val="0"/>
                        </a:spcAft>
                      </a:pPr>
                      <a:r>
                        <a:rPr lang="en-IN" sz="2400" b="1" dirty="0">
                          <a:solidFill>
                            <a:srgbClr val="000000"/>
                          </a:solidFill>
                          <a:latin typeface="Times New Roman" pitchFamily="18" charset="0"/>
                          <a:ea typeface="Times New Roman"/>
                          <a:cs typeface="Times New Roman" pitchFamily="18" charset="0"/>
                        </a:rPr>
                        <a:t>Capable but not signed</a:t>
                      </a:r>
                      <a:endParaRPr lang="en-IN" sz="2400" dirty="0">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IN" sz="2400" dirty="0">
                          <a:solidFill>
                            <a:srgbClr val="000000"/>
                          </a:solidFill>
                          <a:latin typeface="Times New Roman" pitchFamily="18" charset="0"/>
                          <a:ea typeface="Times New Roman"/>
                          <a:cs typeface="Times New Roman" pitchFamily="18" charset="0"/>
                        </a:rPr>
                        <a:t>(31)  30%</a:t>
                      </a:r>
                      <a:endParaRPr lang="en-IN" sz="2400" dirty="0">
                        <a:latin typeface="Times New Roman" pitchFamily="18" charset="0"/>
                        <a:ea typeface="Calibri"/>
                        <a:cs typeface="Times New Roman" pitchFamily="18" charset="0"/>
                      </a:endParaRPr>
                    </a:p>
                  </a:txBody>
                  <a:tcPr marL="68580" marR="68580" marT="0" marB="0"/>
                </a:tc>
              </a:tr>
              <a:tr h="993643">
                <a:tc>
                  <a:txBody>
                    <a:bodyPr/>
                    <a:lstStyle/>
                    <a:p>
                      <a:pPr>
                        <a:lnSpc>
                          <a:spcPct val="115000"/>
                        </a:lnSpc>
                        <a:spcAft>
                          <a:spcPts val="0"/>
                        </a:spcAft>
                      </a:pPr>
                      <a:r>
                        <a:rPr lang="en-IN" sz="2400" b="1" dirty="0">
                          <a:solidFill>
                            <a:srgbClr val="000000"/>
                          </a:solidFill>
                          <a:latin typeface="Times New Roman" pitchFamily="18" charset="0"/>
                          <a:ea typeface="Times New Roman"/>
                          <a:cs typeface="Times New Roman" pitchFamily="18" charset="0"/>
                        </a:rPr>
                        <a:t>Not capable </a:t>
                      </a:r>
                      <a:endParaRPr lang="en-IN" sz="2400" dirty="0">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en-IN" sz="2400" dirty="0">
                          <a:solidFill>
                            <a:srgbClr val="000000"/>
                          </a:solidFill>
                          <a:latin typeface="Times New Roman" pitchFamily="18" charset="0"/>
                          <a:ea typeface="Times New Roman"/>
                          <a:cs typeface="Times New Roman" pitchFamily="18" charset="0"/>
                        </a:rPr>
                        <a:t>(18) 17.4%</a:t>
                      </a:r>
                      <a:endParaRPr lang="en-IN" sz="2400" dirty="0">
                        <a:latin typeface="Times New Roman" pitchFamily="18" charset="0"/>
                        <a:ea typeface="Calibri"/>
                        <a:cs typeface="Times New Roman" pitchFamily="18" charset="0"/>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7239000" cy="1152128"/>
          </a:xfrm>
        </p:spPr>
        <p:txBody>
          <a:bodyPr>
            <a:normAutofit/>
          </a:bodyPr>
          <a:lstStyle/>
          <a:p>
            <a:r>
              <a:rPr lang="en-IN" sz="3200" b="1" u="sng" dirty="0" smtClean="0">
                <a:solidFill>
                  <a:srgbClr val="FF0000"/>
                </a:solidFill>
                <a:latin typeface="Times New Roman" pitchFamily="18" charset="0"/>
                <a:cs typeface="Times New Roman" pitchFamily="18" charset="0"/>
              </a:rPr>
              <a:t> decision Makers </a:t>
            </a:r>
            <a:r>
              <a:rPr lang="en-IN" sz="3200" u="sng" dirty="0" smtClean="0">
                <a:solidFill>
                  <a:srgbClr val="FF0000"/>
                </a:solidFill>
                <a:latin typeface="Times New Roman" pitchFamily="18" charset="0"/>
                <a:cs typeface="Times New Roman" pitchFamily="18" charset="0"/>
              </a:rPr>
              <a:t>among</a:t>
            </a:r>
            <a:r>
              <a:rPr lang="en-IN" sz="3200" b="1" u="sng" dirty="0" smtClean="0">
                <a:solidFill>
                  <a:srgbClr val="FF0000"/>
                </a:solidFill>
                <a:latin typeface="Times New Roman" pitchFamily="18" charset="0"/>
                <a:cs typeface="Times New Roman" pitchFamily="18" charset="0"/>
              </a:rPr>
              <a:t> Relatives</a:t>
            </a:r>
            <a:endParaRPr lang="en-IN" sz="3200" u="sng" dirty="0">
              <a:solidFill>
                <a:srgbClr val="FF000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700804"/>
          <a:ext cx="7571184" cy="4679677"/>
        </p:xfrm>
        <a:graphic>
          <a:graphicData uri="http://schemas.openxmlformats.org/drawingml/2006/table">
            <a:tbl>
              <a:tblPr firstRow="1" bandRow="1">
                <a:tableStyleId>{5C22544A-7EE6-4342-B048-85BDC9FD1C3A}</a:tableStyleId>
              </a:tblPr>
              <a:tblGrid>
                <a:gridCol w="3785592"/>
                <a:gridCol w="3785592"/>
              </a:tblGrid>
              <a:tr h="708105">
                <a:tc>
                  <a:txBody>
                    <a:bodyPr/>
                    <a:lstStyle/>
                    <a:p>
                      <a:r>
                        <a:rPr lang="en-US" sz="2000" dirty="0" smtClean="0"/>
                        <a:t>Relationship with the patient </a:t>
                      </a:r>
                      <a:endParaRPr lang="en-IN" sz="2000" dirty="0"/>
                    </a:p>
                  </a:txBody>
                  <a:tcPr/>
                </a:tc>
                <a:tc>
                  <a:txBody>
                    <a:bodyPr/>
                    <a:lstStyle/>
                    <a:p>
                      <a:r>
                        <a:rPr lang="en-US" sz="2000" dirty="0" smtClean="0"/>
                        <a:t>Percentage involved in decision making</a:t>
                      </a:r>
                      <a:endParaRPr lang="en-IN" sz="2000" dirty="0"/>
                    </a:p>
                  </a:txBody>
                  <a:tcPr/>
                </a:tc>
              </a:tr>
              <a:tr h="361052">
                <a:tc>
                  <a:txBody>
                    <a:bodyPr/>
                    <a:lstStyle/>
                    <a:p>
                      <a:pPr algn="l">
                        <a:lnSpc>
                          <a:spcPct val="115000"/>
                        </a:lnSpc>
                        <a:spcAft>
                          <a:spcPts val="0"/>
                        </a:spcAft>
                      </a:pPr>
                      <a:r>
                        <a:rPr lang="en-IN" sz="2000" b="0" dirty="0">
                          <a:solidFill>
                            <a:srgbClr val="000000"/>
                          </a:solidFill>
                          <a:latin typeface="Times New Roman" pitchFamily="18" charset="0"/>
                          <a:ea typeface="Times New Roman"/>
                          <a:cs typeface="Times New Roman" pitchFamily="18" charset="0"/>
                        </a:rPr>
                        <a:t>Husband </a:t>
                      </a:r>
                      <a:endParaRPr lang="en-IN" sz="2000" b="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2000" dirty="0">
                          <a:solidFill>
                            <a:srgbClr val="000000"/>
                          </a:solidFill>
                          <a:latin typeface="Times New Roman" pitchFamily="18" charset="0"/>
                          <a:ea typeface="Times New Roman"/>
                          <a:cs typeface="Times New Roman" pitchFamily="18" charset="0"/>
                        </a:rPr>
                        <a:t>13.5% (14)</a:t>
                      </a:r>
                      <a:endParaRPr lang="en-IN" sz="2000" dirty="0">
                        <a:latin typeface="Times New Roman" pitchFamily="18" charset="0"/>
                        <a:ea typeface="Calibri"/>
                        <a:cs typeface="Times New Roman" pitchFamily="18" charset="0"/>
                      </a:endParaRPr>
                    </a:p>
                  </a:txBody>
                  <a:tcPr marL="68580" marR="68580" marT="0" marB="0"/>
                </a:tc>
              </a:tr>
              <a:tr h="361052">
                <a:tc>
                  <a:txBody>
                    <a:bodyPr/>
                    <a:lstStyle/>
                    <a:p>
                      <a:pPr algn="l">
                        <a:lnSpc>
                          <a:spcPct val="115000"/>
                        </a:lnSpc>
                        <a:spcAft>
                          <a:spcPts val="0"/>
                        </a:spcAft>
                      </a:pPr>
                      <a:r>
                        <a:rPr lang="en-IN" sz="2000" b="0" dirty="0">
                          <a:solidFill>
                            <a:srgbClr val="000000"/>
                          </a:solidFill>
                          <a:latin typeface="Times New Roman" pitchFamily="18" charset="0"/>
                          <a:ea typeface="Times New Roman"/>
                          <a:cs typeface="Times New Roman" pitchFamily="18" charset="0"/>
                        </a:rPr>
                        <a:t>Son </a:t>
                      </a:r>
                      <a:endParaRPr lang="en-IN" sz="2000" b="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2000" dirty="0">
                          <a:solidFill>
                            <a:srgbClr val="000000"/>
                          </a:solidFill>
                          <a:latin typeface="Times New Roman" pitchFamily="18" charset="0"/>
                          <a:ea typeface="Times New Roman"/>
                          <a:cs typeface="Times New Roman" pitchFamily="18" charset="0"/>
                        </a:rPr>
                        <a:t>12.6%(13)</a:t>
                      </a:r>
                      <a:endParaRPr lang="en-IN" sz="2000" dirty="0">
                        <a:latin typeface="Times New Roman" pitchFamily="18" charset="0"/>
                        <a:ea typeface="Calibri"/>
                        <a:cs typeface="Times New Roman" pitchFamily="18" charset="0"/>
                      </a:endParaRPr>
                    </a:p>
                  </a:txBody>
                  <a:tcPr marL="68580" marR="68580" marT="0" marB="0"/>
                </a:tc>
              </a:tr>
              <a:tr h="361052">
                <a:tc>
                  <a:txBody>
                    <a:bodyPr/>
                    <a:lstStyle/>
                    <a:p>
                      <a:pPr algn="l">
                        <a:lnSpc>
                          <a:spcPct val="115000"/>
                        </a:lnSpc>
                        <a:spcAft>
                          <a:spcPts val="0"/>
                        </a:spcAft>
                      </a:pPr>
                      <a:r>
                        <a:rPr lang="en-IN" sz="2000" b="0" dirty="0">
                          <a:solidFill>
                            <a:srgbClr val="000000"/>
                          </a:solidFill>
                          <a:latin typeface="Times New Roman" pitchFamily="18" charset="0"/>
                          <a:ea typeface="Times New Roman"/>
                          <a:cs typeface="Times New Roman" pitchFamily="18" charset="0"/>
                        </a:rPr>
                        <a:t>Wife </a:t>
                      </a:r>
                      <a:endParaRPr lang="en-IN" sz="2000" b="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2000" dirty="0">
                          <a:solidFill>
                            <a:srgbClr val="000000"/>
                          </a:solidFill>
                          <a:latin typeface="Times New Roman" pitchFamily="18" charset="0"/>
                          <a:ea typeface="Times New Roman"/>
                          <a:cs typeface="Times New Roman" pitchFamily="18" charset="0"/>
                        </a:rPr>
                        <a:t>4.8% (5)</a:t>
                      </a:r>
                      <a:endParaRPr lang="en-IN" sz="2000" dirty="0">
                        <a:latin typeface="Times New Roman" pitchFamily="18" charset="0"/>
                        <a:ea typeface="Calibri"/>
                        <a:cs typeface="Times New Roman" pitchFamily="18" charset="0"/>
                      </a:endParaRPr>
                    </a:p>
                  </a:txBody>
                  <a:tcPr marL="68580" marR="68580" marT="0" marB="0"/>
                </a:tc>
              </a:tr>
              <a:tr h="361052">
                <a:tc>
                  <a:txBody>
                    <a:bodyPr/>
                    <a:lstStyle/>
                    <a:p>
                      <a:pPr algn="l">
                        <a:lnSpc>
                          <a:spcPct val="115000"/>
                        </a:lnSpc>
                        <a:spcAft>
                          <a:spcPts val="0"/>
                        </a:spcAft>
                      </a:pPr>
                      <a:r>
                        <a:rPr lang="en-IN" sz="2000" b="0" dirty="0">
                          <a:solidFill>
                            <a:srgbClr val="000000"/>
                          </a:solidFill>
                          <a:latin typeface="Times New Roman" pitchFamily="18" charset="0"/>
                          <a:ea typeface="Times New Roman"/>
                          <a:cs typeface="Times New Roman" pitchFamily="18" charset="0"/>
                        </a:rPr>
                        <a:t>Daughter</a:t>
                      </a:r>
                      <a:endParaRPr lang="en-IN" sz="2000" b="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2000" dirty="0">
                          <a:solidFill>
                            <a:srgbClr val="000000"/>
                          </a:solidFill>
                          <a:latin typeface="Times New Roman" pitchFamily="18" charset="0"/>
                          <a:ea typeface="Times New Roman"/>
                          <a:cs typeface="Times New Roman" pitchFamily="18" charset="0"/>
                        </a:rPr>
                        <a:t>4.8% (5)</a:t>
                      </a:r>
                      <a:endParaRPr lang="en-IN" sz="2000" dirty="0">
                        <a:latin typeface="Times New Roman" pitchFamily="18" charset="0"/>
                        <a:ea typeface="Calibri"/>
                        <a:cs typeface="Times New Roman" pitchFamily="18" charset="0"/>
                      </a:endParaRPr>
                    </a:p>
                  </a:txBody>
                  <a:tcPr marL="68580" marR="68580" marT="0" marB="0"/>
                </a:tc>
              </a:tr>
              <a:tr h="361052">
                <a:tc>
                  <a:txBody>
                    <a:bodyPr/>
                    <a:lstStyle/>
                    <a:p>
                      <a:pPr algn="l">
                        <a:lnSpc>
                          <a:spcPct val="115000"/>
                        </a:lnSpc>
                        <a:spcAft>
                          <a:spcPts val="0"/>
                        </a:spcAft>
                      </a:pPr>
                      <a:r>
                        <a:rPr lang="en-IN" sz="2000" b="0" dirty="0">
                          <a:solidFill>
                            <a:srgbClr val="000000"/>
                          </a:solidFill>
                          <a:latin typeface="Times New Roman" pitchFamily="18" charset="0"/>
                          <a:ea typeface="Times New Roman"/>
                          <a:cs typeface="Times New Roman" pitchFamily="18" charset="0"/>
                        </a:rPr>
                        <a:t>Brother </a:t>
                      </a:r>
                      <a:endParaRPr lang="en-IN" sz="2000" b="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2000" dirty="0">
                          <a:solidFill>
                            <a:srgbClr val="000000"/>
                          </a:solidFill>
                          <a:latin typeface="Times New Roman" pitchFamily="18" charset="0"/>
                          <a:ea typeface="Times New Roman"/>
                          <a:cs typeface="Times New Roman" pitchFamily="18" charset="0"/>
                        </a:rPr>
                        <a:t>2.9% (3)</a:t>
                      </a:r>
                      <a:endParaRPr lang="en-IN" sz="2000" dirty="0">
                        <a:latin typeface="Times New Roman" pitchFamily="18" charset="0"/>
                        <a:ea typeface="Calibri"/>
                        <a:cs typeface="Times New Roman" pitchFamily="18" charset="0"/>
                      </a:endParaRPr>
                    </a:p>
                  </a:txBody>
                  <a:tcPr marL="68580" marR="68580" marT="0" marB="0"/>
                </a:tc>
              </a:tr>
              <a:tr h="361052">
                <a:tc>
                  <a:txBody>
                    <a:bodyPr/>
                    <a:lstStyle/>
                    <a:p>
                      <a:pPr algn="l">
                        <a:lnSpc>
                          <a:spcPct val="115000"/>
                        </a:lnSpc>
                        <a:spcAft>
                          <a:spcPts val="0"/>
                        </a:spcAft>
                      </a:pPr>
                      <a:r>
                        <a:rPr lang="en-IN" sz="2000" b="0" dirty="0">
                          <a:solidFill>
                            <a:srgbClr val="000000"/>
                          </a:solidFill>
                          <a:latin typeface="Times New Roman" pitchFamily="18" charset="0"/>
                          <a:ea typeface="Times New Roman"/>
                          <a:cs typeface="Times New Roman" pitchFamily="18" charset="0"/>
                        </a:rPr>
                        <a:t>Father </a:t>
                      </a:r>
                      <a:endParaRPr lang="en-IN" sz="2000" b="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2000" dirty="0">
                          <a:solidFill>
                            <a:srgbClr val="000000"/>
                          </a:solidFill>
                          <a:latin typeface="Times New Roman" pitchFamily="18" charset="0"/>
                          <a:ea typeface="Times New Roman"/>
                          <a:cs typeface="Times New Roman" pitchFamily="18" charset="0"/>
                        </a:rPr>
                        <a:t>1.94%  (2)</a:t>
                      </a:r>
                      <a:endParaRPr lang="en-IN" sz="2000" dirty="0">
                        <a:latin typeface="Times New Roman" pitchFamily="18" charset="0"/>
                        <a:ea typeface="Calibri"/>
                        <a:cs typeface="Times New Roman" pitchFamily="18" charset="0"/>
                      </a:endParaRPr>
                    </a:p>
                  </a:txBody>
                  <a:tcPr marL="68580" marR="68580" marT="0" marB="0"/>
                </a:tc>
              </a:tr>
              <a:tr h="361052">
                <a:tc>
                  <a:txBody>
                    <a:bodyPr/>
                    <a:lstStyle/>
                    <a:p>
                      <a:pPr algn="l">
                        <a:lnSpc>
                          <a:spcPct val="115000"/>
                        </a:lnSpc>
                        <a:spcAft>
                          <a:spcPts val="0"/>
                        </a:spcAft>
                      </a:pPr>
                      <a:r>
                        <a:rPr lang="en-IN" sz="2000" b="0" dirty="0">
                          <a:solidFill>
                            <a:srgbClr val="000000"/>
                          </a:solidFill>
                          <a:latin typeface="Times New Roman" pitchFamily="18" charset="0"/>
                          <a:ea typeface="Times New Roman"/>
                          <a:cs typeface="Times New Roman" pitchFamily="18" charset="0"/>
                        </a:rPr>
                        <a:t>Nephew </a:t>
                      </a:r>
                      <a:endParaRPr lang="en-IN" sz="2000" b="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2000" dirty="0">
                          <a:solidFill>
                            <a:srgbClr val="000000"/>
                          </a:solidFill>
                          <a:latin typeface="Times New Roman" pitchFamily="18" charset="0"/>
                          <a:ea typeface="Times New Roman"/>
                          <a:cs typeface="Times New Roman" pitchFamily="18" charset="0"/>
                        </a:rPr>
                        <a:t>2.9% (3)</a:t>
                      </a:r>
                      <a:endParaRPr lang="en-IN" sz="2000" dirty="0">
                        <a:latin typeface="Times New Roman" pitchFamily="18" charset="0"/>
                        <a:ea typeface="Calibri"/>
                        <a:cs typeface="Times New Roman" pitchFamily="18" charset="0"/>
                      </a:endParaRPr>
                    </a:p>
                  </a:txBody>
                  <a:tcPr marL="68580" marR="68580" marT="0" marB="0"/>
                </a:tc>
              </a:tr>
              <a:tr h="361052">
                <a:tc>
                  <a:txBody>
                    <a:bodyPr/>
                    <a:lstStyle/>
                    <a:p>
                      <a:pPr algn="l">
                        <a:lnSpc>
                          <a:spcPct val="115000"/>
                        </a:lnSpc>
                        <a:spcAft>
                          <a:spcPts val="0"/>
                        </a:spcAft>
                      </a:pPr>
                      <a:r>
                        <a:rPr lang="en-IN" sz="2000" b="0" dirty="0">
                          <a:solidFill>
                            <a:srgbClr val="000000"/>
                          </a:solidFill>
                          <a:latin typeface="Times New Roman" pitchFamily="18" charset="0"/>
                          <a:ea typeface="Times New Roman"/>
                          <a:cs typeface="Times New Roman" pitchFamily="18" charset="0"/>
                        </a:rPr>
                        <a:t>Brother in law </a:t>
                      </a:r>
                      <a:endParaRPr lang="en-IN" sz="2000" b="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2000" dirty="0">
                          <a:solidFill>
                            <a:srgbClr val="000000"/>
                          </a:solidFill>
                          <a:latin typeface="Times New Roman" pitchFamily="18" charset="0"/>
                          <a:ea typeface="Times New Roman"/>
                          <a:cs typeface="Times New Roman" pitchFamily="18" charset="0"/>
                        </a:rPr>
                        <a:t>0.9%(1)</a:t>
                      </a:r>
                      <a:endParaRPr lang="en-IN" sz="2000" dirty="0">
                        <a:latin typeface="Times New Roman" pitchFamily="18" charset="0"/>
                        <a:ea typeface="Calibri"/>
                        <a:cs typeface="Times New Roman" pitchFamily="18" charset="0"/>
                      </a:endParaRPr>
                    </a:p>
                  </a:txBody>
                  <a:tcPr marL="68580" marR="68580" marT="0" marB="0"/>
                </a:tc>
              </a:tr>
              <a:tr h="361052">
                <a:tc>
                  <a:txBody>
                    <a:bodyPr/>
                    <a:lstStyle/>
                    <a:p>
                      <a:pPr algn="l">
                        <a:lnSpc>
                          <a:spcPct val="115000"/>
                        </a:lnSpc>
                        <a:spcAft>
                          <a:spcPts val="0"/>
                        </a:spcAft>
                      </a:pPr>
                      <a:r>
                        <a:rPr lang="en-IN" sz="2000" b="0" dirty="0">
                          <a:solidFill>
                            <a:srgbClr val="000000"/>
                          </a:solidFill>
                          <a:latin typeface="Times New Roman" pitchFamily="18" charset="0"/>
                          <a:ea typeface="Times New Roman"/>
                          <a:cs typeface="Times New Roman" pitchFamily="18" charset="0"/>
                        </a:rPr>
                        <a:t>Daughter in law</a:t>
                      </a:r>
                      <a:endParaRPr lang="en-IN" sz="2000" b="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2000" dirty="0">
                          <a:solidFill>
                            <a:srgbClr val="000000"/>
                          </a:solidFill>
                          <a:latin typeface="Times New Roman" pitchFamily="18" charset="0"/>
                          <a:ea typeface="Times New Roman"/>
                          <a:cs typeface="Times New Roman" pitchFamily="18" charset="0"/>
                        </a:rPr>
                        <a:t>0.9% (1)</a:t>
                      </a:r>
                      <a:endParaRPr lang="en-IN" sz="2000" dirty="0">
                        <a:latin typeface="Times New Roman" pitchFamily="18" charset="0"/>
                        <a:ea typeface="Calibri"/>
                        <a:cs typeface="Times New Roman" pitchFamily="18" charset="0"/>
                      </a:endParaRPr>
                    </a:p>
                  </a:txBody>
                  <a:tcPr marL="68580" marR="68580" marT="0" marB="0"/>
                </a:tc>
              </a:tr>
              <a:tr h="361052">
                <a:tc>
                  <a:txBody>
                    <a:bodyPr/>
                    <a:lstStyle/>
                    <a:p>
                      <a:pPr algn="l">
                        <a:lnSpc>
                          <a:spcPct val="115000"/>
                        </a:lnSpc>
                        <a:spcAft>
                          <a:spcPts val="0"/>
                        </a:spcAft>
                      </a:pPr>
                      <a:r>
                        <a:rPr lang="en-IN" sz="2000" b="0" dirty="0">
                          <a:solidFill>
                            <a:srgbClr val="000000"/>
                          </a:solidFill>
                          <a:latin typeface="Times New Roman" pitchFamily="18" charset="0"/>
                          <a:ea typeface="Times New Roman"/>
                          <a:cs typeface="Times New Roman" pitchFamily="18" charset="0"/>
                        </a:rPr>
                        <a:t>Sister</a:t>
                      </a:r>
                      <a:endParaRPr lang="en-IN" sz="2000" b="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2000" dirty="0">
                          <a:solidFill>
                            <a:srgbClr val="000000"/>
                          </a:solidFill>
                          <a:latin typeface="Times New Roman" pitchFamily="18" charset="0"/>
                          <a:ea typeface="Times New Roman"/>
                          <a:cs typeface="Times New Roman" pitchFamily="18" charset="0"/>
                        </a:rPr>
                        <a:t>0.9% (1)</a:t>
                      </a:r>
                      <a:endParaRPr lang="en-IN" sz="2000" dirty="0">
                        <a:latin typeface="Times New Roman" pitchFamily="18" charset="0"/>
                        <a:ea typeface="Calibri"/>
                        <a:cs typeface="Times New Roman" pitchFamily="18" charset="0"/>
                      </a:endParaRPr>
                    </a:p>
                  </a:txBody>
                  <a:tcPr marL="68580" marR="68580" marT="0" marB="0"/>
                </a:tc>
              </a:tr>
              <a:tr h="361052">
                <a:tc>
                  <a:txBody>
                    <a:bodyPr/>
                    <a:lstStyle/>
                    <a:p>
                      <a:pPr algn="l">
                        <a:lnSpc>
                          <a:spcPct val="115000"/>
                        </a:lnSpc>
                        <a:spcAft>
                          <a:spcPts val="0"/>
                        </a:spcAft>
                      </a:pPr>
                      <a:r>
                        <a:rPr lang="en-IN" sz="2000" b="0" dirty="0">
                          <a:solidFill>
                            <a:srgbClr val="000000"/>
                          </a:solidFill>
                          <a:latin typeface="Times New Roman" pitchFamily="18" charset="0"/>
                          <a:ea typeface="Times New Roman"/>
                          <a:cs typeface="Times New Roman" pitchFamily="18" charset="0"/>
                        </a:rPr>
                        <a:t>Sister in law</a:t>
                      </a:r>
                      <a:endParaRPr lang="en-IN" sz="2000" b="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2000" dirty="0">
                          <a:solidFill>
                            <a:srgbClr val="000000"/>
                          </a:solidFill>
                          <a:latin typeface="Times New Roman" pitchFamily="18" charset="0"/>
                          <a:ea typeface="Times New Roman"/>
                          <a:cs typeface="Times New Roman" pitchFamily="18" charset="0"/>
                        </a:rPr>
                        <a:t>0.9% (1)</a:t>
                      </a:r>
                      <a:endParaRPr lang="en-IN" sz="2000" dirty="0">
                        <a:latin typeface="Times New Roman" pitchFamily="18" charset="0"/>
                        <a:ea typeface="Calibri"/>
                        <a:cs typeface="Times New Roman" pitchFamily="18" charset="0"/>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76712"/>
          </a:xfrm>
        </p:spPr>
        <p:txBody>
          <a:bodyPr>
            <a:normAutofit/>
          </a:bodyPr>
          <a:lstStyle/>
          <a:p>
            <a:r>
              <a:rPr lang="en-US" sz="3600" u="sng" dirty="0" err="1" smtClean="0">
                <a:solidFill>
                  <a:srgbClr val="FF0000"/>
                </a:solidFill>
                <a:latin typeface="Times New Roman" pitchFamily="18" charset="0"/>
                <a:cs typeface="Times New Roman" pitchFamily="18" charset="0"/>
              </a:rPr>
              <a:t>Organisation</a:t>
            </a:r>
            <a:r>
              <a:rPr lang="en-US" sz="3600" u="sng" dirty="0" smtClean="0">
                <a:solidFill>
                  <a:srgbClr val="FF0000"/>
                </a:solidFill>
                <a:latin typeface="Times New Roman" pitchFamily="18" charset="0"/>
                <a:cs typeface="Times New Roman" pitchFamily="18" charset="0"/>
              </a:rPr>
              <a:t> profile </a:t>
            </a:r>
            <a:endParaRPr lang="en-IN" sz="3600" u="sng"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endParaRPr lang="en-IN" dirty="0"/>
          </a:p>
        </p:txBody>
      </p:sp>
      <p:pic>
        <p:nvPicPr>
          <p:cNvPr id="4" name="Picture 3" descr="download.jpg"/>
          <p:cNvPicPr>
            <a:picLocks noChangeAspect="1"/>
          </p:cNvPicPr>
          <p:nvPr/>
        </p:nvPicPr>
        <p:blipFill>
          <a:blip r:embed="rId2" cstate="print">
            <a:lum bright="5000" contrast="27000"/>
          </a:blip>
          <a:stretch>
            <a:fillRect/>
          </a:stretch>
        </p:blipFill>
        <p:spPr>
          <a:xfrm>
            <a:off x="467544" y="1628800"/>
            <a:ext cx="7272808" cy="4536504"/>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020728"/>
          </a:xfrm>
        </p:spPr>
        <p:txBody>
          <a:bodyPr>
            <a:normAutofit/>
          </a:bodyPr>
          <a:lstStyle/>
          <a:p>
            <a:r>
              <a:rPr lang="en-US" sz="2800" u="sng" dirty="0" smtClean="0">
                <a:solidFill>
                  <a:srgbClr val="FF0000"/>
                </a:solidFill>
              </a:rPr>
              <a:t>Gap in the written and actual knowledge of the patient</a:t>
            </a:r>
            <a:endParaRPr lang="en-IN" sz="2800" u="sng" dirty="0">
              <a:solidFill>
                <a:srgbClr val="FF0000"/>
              </a:solidFill>
            </a:endParaRPr>
          </a:p>
        </p:txBody>
      </p:sp>
      <p:graphicFrame>
        <p:nvGraphicFramePr>
          <p:cNvPr id="4" name="Content Placeholder 3"/>
          <p:cNvGraphicFramePr>
            <a:graphicFrameLocks noGrp="1"/>
          </p:cNvGraphicFramePr>
          <p:nvPr>
            <p:ph idx="1"/>
          </p:nvPr>
        </p:nvGraphicFramePr>
        <p:xfrm>
          <a:off x="457200" y="1628801"/>
          <a:ext cx="7239000" cy="3456384"/>
        </p:xfrm>
        <a:graphic>
          <a:graphicData uri="http://schemas.openxmlformats.org/drawingml/2006/table">
            <a:tbl>
              <a:tblPr firstRow="1" bandRow="1">
                <a:tableStyleId>{5C22544A-7EE6-4342-B048-85BDC9FD1C3A}</a:tableStyleId>
              </a:tblPr>
              <a:tblGrid>
                <a:gridCol w="1162472"/>
                <a:gridCol w="2457028"/>
                <a:gridCol w="1809750"/>
                <a:gridCol w="1809750"/>
              </a:tblGrid>
              <a:tr h="1107250">
                <a:tc>
                  <a:txBody>
                    <a:bodyPr/>
                    <a:lstStyle/>
                    <a:p>
                      <a:r>
                        <a:rPr lang="en-US" dirty="0" err="1" smtClean="0"/>
                        <a:t>S.No</a:t>
                      </a:r>
                      <a:endParaRPr lang="en-IN" dirty="0"/>
                    </a:p>
                  </a:txBody>
                  <a:tcPr/>
                </a:tc>
                <a:tc>
                  <a:txBody>
                    <a:bodyPr/>
                    <a:lstStyle/>
                    <a:p>
                      <a:r>
                        <a:rPr lang="en-US" dirty="0" smtClean="0"/>
                        <a:t>Parameters</a:t>
                      </a:r>
                      <a:endParaRPr lang="en-IN" dirty="0"/>
                    </a:p>
                  </a:txBody>
                  <a:tcPr/>
                </a:tc>
                <a:tc>
                  <a:txBody>
                    <a:bodyPr/>
                    <a:lstStyle/>
                    <a:p>
                      <a:r>
                        <a:rPr lang="en-US" dirty="0" smtClean="0"/>
                        <a:t>Percentage in forms </a:t>
                      </a:r>
                      <a:endParaRPr lang="en-IN" dirty="0"/>
                    </a:p>
                  </a:txBody>
                  <a:tcPr/>
                </a:tc>
                <a:tc>
                  <a:txBody>
                    <a:bodyPr/>
                    <a:lstStyle/>
                    <a:p>
                      <a:r>
                        <a:rPr lang="en-US" dirty="0" smtClean="0"/>
                        <a:t>Patient awareness</a:t>
                      </a:r>
                      <a:endParaRPr lang="en-IN" dirty="0"/>
                    </a:p>
                  </a:txBody>
                  <a:tcPr/>
                </a:tc>
              </a:tr>
              <a:tr h="1066130">
                <a:tc>
                  <a:txBody>
                    <a:bodyPr/>
                    <a:lstStyle/>
                    <a:p>
                      <a:r>
                        <a:rPr lang="en-US" dirty="0" smtClean="0"/>
                        <a:t>1</a:t>
                      </a:r>
                      <a:endParaRPr lang="en-IN" dirty="0"/>
                    </a:p>
                  </a:txBody>
                  <a:tcPr/>
                </a:tc>
                <a:tc>
                  <a:txBody>
                    <a:bodyPr/>
                    <a:lstStyle/>
                    <a:p>
                      <a:r>
                        <a:rPr lang="en-US" dirty="0" smtClean="0"/>
                        <a:t>Risks</a:t>
                      </a:r>
                      <a:r>
                        <a:rPr lang="en-US" baseline="0" dirty="0" smtClean="0"/>
                        <a:t> and complications during surgery</a:t>
                      </a:r>
                      <a:endParaRPr lang="en-IN" dirty="0"/>
                    </a:p>
                  </a:txBody>
                  <a:tcPr/>
                </a:tc>
                <a:tc>
                  <a:txBody>
                    <a:bodyPr/>
                    <a:lstStyle/>
                    <a:p>
                      <a:r>
                        <a:rPr lang="en-US" b="1" dirty="0" smtClean="0">
                          <a:solidFill>
                            <a:srgbClr val="FF0000"/>
                          </a:solidFill>
                        </a:rPr>
                        <a:t>65.30%</a:t>
                      </a:r>
                      <a:endParaRPr lang="en-IN" b="1" dirty="0">
                        <a:solidFill>
                          <a:srgbClr val="FF0000"/>
                        </a:solidFill>
                      </a:endParaRPr>
                    </a:p>
                  </a:txBody>
                  <a:tcPr/>
                </a:tc>
                <a:tc>
                  <a:txBody>
                    <a:bodyPr/>
                    <a:lstStyle/>
                    <a:p>
                      <a:r>
                        <a:rPr lang="en-US" b="1" dirty="0" smtClean="0">
                          <a:solidFill>
                            <a:srgbClr val="FF0000"/>
                          </a:solidFill>
                        </a:rPr>
                        <a:t>31%</a:t>
                      </a:r>
                      <a:endParaRPr lang="en-IN" b="1" dirty="0">
                        <a:solidFill>
                          <a:srgbClr val="FF0000"/>
                        </a:solidFill>
                      </a:endParaRPr>
                    </a:p>
                  </a:txBody>
                  <a:tcPr/>
                </a:tc>
              </a:tr>
              <a:tr h="641502">
                <a:tc>
                  <a:txBody>
                    <a:bodyPr/>
                    <a:lstStyle/>
                    <a:p>
                      <a:r>
                        <a:rPr lang="en-US" dirty="0" smtClean="0"/>
                        <a:t>2</a:t>
                      </a:r>
                      <a:endParaRPr lang="en-IN" dirty="0"/>
                    </a:p>
                  </a:txBody>
                  <a:tcPr/>
                </a:tc>
                <a:tc>
                  <a:txBody>
                    <a:bodyPr/>
                    <a:lstStyle/>
                    <a:p>
                      <a:r>
                        <a:rPr lang="en-US" dirty="0" smtClean="0"/>
                        <a:t>Details</a:t>
                      </a:r>
                      <a:endParaRPr lang="en-IN" dirty="0"/>
                    </a:p>
                  </a:txBody>
                  <a:tcPr/>
                </a:tc>
                <a:tc>
                  <a:txBody>
                    <a:bodyPr/>
                    <a:lstStyle/>
                    <a:p>
                      <a:r>
                        <a:rPr lang="en-US" dirty="0" smtClean="0"/>
                        <a:t>26%</a:t>
                      </a:r>
                      <a:endParaRPr lang="en-IN" dirty="0"/>
                    </a:p>
                  </a:txBody>
                  <a:tcPr/>
                </a:tc>
                <a:tc>
                  <a:txBody>
                    <a:bodyPr/>
                    <a:lstStyle/>
                    <a:p>
                      <a:r>
                        <a:rPr lang="en-US" dirty="0" smtClean="0"/>
                        <a:t>67.9%</a:t>
                      </a:r>
                      <a:endParaRPr lang="en-IN" dirty="0"/>
                    </a:p>
                  </a:txBody>
                  <a:tcPr/>
                </a:tc>
              </a:tr>
              <a:tr h="641502">
                <a:tc>
                  <a:txBody>
                    <a:bodyPr/>
                    <a:lstStyle/>
                    <a:p>
                      <a:r>
                        <a:rPr lang="en-US" dirty="0" smtClean="0"/>
                        <a:t>3</a:t>
                      </a:r>
                      <a:endParaRPr lang="en-IN" dirty="0"/>
                    </a:p>
                  </a:txBody>
                  <a:tcPr/>
                </a:tc>
                <a:tc>
                  <a:txBody>
                    <a:bodyPr/>
                    <a:lstStyle/>
                    <a:p>
                      <a:r>
                        <a:rPr lang="en-US" dirty="0" smtClean="0"/>
                        <a:t>Risks of anesthesia</a:t>
                      </a:r>
                      <a:endParaRPr lang="en-IN" dirty="0"/>
                    </a:p>
                  </a:txBody>
                  <a:tcPr/>
                </a:tc>
                <a:tc>
                  <a:txBody>
                    <a:bodyPr/>
                    <a:lstStyle/>
                    <a:p>
                      <a:r>
                        <a:rPr lang="en-US" dirty="0" smtClean="0"/>
                        <a:t>24%</a:t>
                      </a:r>
                      <a:endParaRPr lang="en-IN" dirty="0"/>
                    </a:p>
                  </a:txBody>
                  <a:tcPr/>
                </a:tc>
                <a:tc>
                  <a:txBody>
                    <a:bodyPr/>
                    <a:lstStyle/>
                    <a:p>
                      <a:r>
                        <a:rPr lang="en-US" dirty="0" smtClean="0"/>
                        <a:t>26%</a:t>
                      </a:r>
                      <a:endParaRPr lang="en-IN" dirty="0"/>
                    </a:p>
                  </a:txBody>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7239000" cy="504056"/>
          </a:xfrm>
        </p:spPr>
        <p:txBody>
          <a:bodyPr>
            <a:normAutofit fontScale="90000"/>
          </a:bodyPr>
          <a:lstStyle/>
          <a:p>
            <a:r>
              <a:rPr lang="en-US" sz="2400" dirty="0" smtClean="0">
                <a:solidFill>
                  <a:srgbClr val="FF0000"/>
                </a:solidFill>
              </a:rPr>
              <a:t/>
            </a:r>
            <a:br>
              <a:rPr lang="en-US" sz="2400" dirty="0" smtClean="0">
                <a:solidFill>
                  <a:srgbClr val="FF0000"/>
                </a:solidFill>
              </a:rPr>
            </a:br>
            <a:r>
              <a:rPr lang="en-US" sz="2400" dirty="0" smtClean="0">
                <a:solidFill>
                  <a:srgbClr val="FF0000"/>
                </a:solidFill>
              </a:rPr>
              <a:t/>
            </a:r>
            <a:br>
              <a:rPr lang="en-US" sz="2400" dirty="0" smtClean="0">
                <a:solidFill>
                  <a:srgbClr val="FF0000"/>
                </a:solidFill>
              </a:rPr>
            </a:br>
            <a:r>
              <a:rPr lang="en-US" sz="2400" dirty="0" smtClean="0">
                <a:solidFill>
                  <a:srgbClr val="FF0000"/>
                </a:solidFill>
              </a:rPr>
              <a:t/>
            </a:r>
            <a:br>
              <a:rPr lang="en-US" sz="2400" dirty="0" smtClean="0">
                <a:solidFill>
                  <a:srgbClr val="FF0000"/>
                </a:solidFill>
              </a:rPr>
            </a:br>
            <a:r>
              <a:rPr lang="en-US" sz="2400" dirty="0" smtClean="0">
                <a:solidFill>
                  <a:srgbClr val="FF0000"/>
                </a:solidFill>
              </a:rPr>
              <a:t/>
            </a:r>
            <a:br>
              <a:rPr lang="en-US" sz="2400" dirty="0" smtClean="0">
                <a:solidFill>
                  <a:srgbClr val="FF0000"/>
                </a:solidFill>
              </a:rPr>
            </a:br>
            <a:r>
              <a:rPr lang="en-US" sz="2400" dirty="0" smtClean="0">
                <a:solidFill>
                  <a:srgbClr val="FF0000"/>
                </a:solidFill>
              </a:rPr>
              <a:t>VARIATION BETWEEN Surgical </a:t>
            </a:r>
            <a:r>
              <a:rPr lang="en-US" sz="2400" dirty="0" smtClean="0">
                <a:solidFill>
                  <a:srgbClr val="FF0000"/>
                </a:solidFill>
              </a:rPr>
              <a:t>specialties and completeness of consent </a:t>
            </a:r>
            <a:r>
              <a:rPr lang="en-US" sz="2400" dirty="0" err="1" smtClean="0">
                <a:solidFill>
                  <a:srgbClr val="FF0000"/>
                </a:solidFill>
              </a:rPr>
              <a:t>formS</a:t>
            </a:r>
            <a:endParaRPr lang="en-IN" sz="2400" dirty="0">
              <a:solidFill>
                <a:srgbClr val="FF0000"/>
              </a:solidFill>
            </a:endParaRPr>
          </a:p>
        </p:txBody>
      </p:sp>
      <p:sp>
        <p:nvSpPr>
          <p:cNvPr id="3" name="Content Placeholder 2"/>
          <p:cNvSpPr>
            <a:spLocks noGrp="1"/>
          </p:cNvSpPr>
          <p:nvPr>
            <p:ph idx="1"/>
          </p:nvPr>
        </p:nvSpPr>
        <p:spPr>
          <a:xfrm>
            <a:off x="457200" y="1340768"/>
            <a:ext cx="7239000" cy="5114968"/>
          </a:xfrm>
        </p:spPr>
        <p:txBody>
          <a:bodyPr>
            <a:normAutofit fontScale="92500"/>
          </a:bodyPr>
          <a:lstStyle/>
          <a:p>
            <a:r>
              <a:rPr lang="en-US" sz="2400" b="1" i="1" dirty="0" smtClean="0">
                <a:solidFill>
                  <a:srgbClr val="000000"/>
                </a:solidFill>
              </a:rPr>
              <a:t>CHI SQUARE TEST</a:t>
            </a:r>
            <a:endParaRPr lang="en-IN" sz="2400" b="1" i="1" dirty="0" smtClean="0">
              <a:solidFill>
                <a:srgbClr val="000000"/>
              </a:solidFill>
            </a:endParaRPr>
          </a:p>
          <a:p>
            <a:pPr marR="0" algn="ctr">
              <a:buNone/>
            </a:pPr>
            <a:endParaRPr lang="en-IN" sz="1500" b="1" dirty="0" smtClean="0">
              <a:solidFill>
                <a:srgbClr val="000000"/>
              </a:solidFill>
            </a:endParaRPr>
          </a:p>
          <a:p>
            <a:pPr marR="0" algn="ctr">
              <a:buNone/>
            </a:pPr>
            <a:endParaRPr lang="en-IN" sz="1500" b="1" dirty="0" smtClean="0">
              <a:solidFill>
                <a:srgbClr val="000000"/>
              </a:solidFill>
            </a:endParaRPr>
          </a:p>
          <a:p>
            <a:pPr marR="0" algn="ctr">
              <a:buNone/>
            </a:pPr>
            <a:endParaRPr lang="en-IN" sz="1500" b="1" dirty="0" smtClean="0">
              <a:solidFill>
                <a:srgbClr val="000000"/>
              </a:solidFill>
            </a:endParaRPr>
          </a:p>
          <a:p>
            <a:pPr marR="0" algn="ctr">
              <a:buNone/>
            </a:pPr>
            <a:endParaRPr lang="en-IN" sz="1500" b="1" dirty="0" smtClean="0">
              <a:solidFill>
                <a:srgbClr val="000000"/>
              </a:solidFill>
            </a:endParaRPr>
          </a:p>
          <a:p>
            <a:pPr marR="0" algn="ctr">
              <a:buNone/>
            </a:pPr>
            <a:endParaRPr lang="en-IN" sz="1500" b="1" dirty="0" smtClean="0">
              <a:solidFill>
                <a:srgbClr val="000000"/>
              </a:solidFill>
            </a:endParaRPr>
          </a:p>
          <a:p>
            <a:pPr marR="0" algn="ctr">
              <a:buNone/>
            </a:pPr>
            <a:endParaRPr lang="en-IN" sz="1500" b="1" dirty="0" smtClean="0">
              <a:solidFill>
                <a:srgbClr val="000000"/>
              </a:solidFill>
            </a:endParaRPr>
          </a:p>
          <a:p>
            <a:pPr marR="0" algn="ctr">
              <a:buNone/>
            </a:pPr>
            <a:endParaRPr lang="en-IN" sz="1500" dirty="0" smtClean="0">
              <a:solidFill>
                <a:srgbClr val="000000"/>
              </a:solidFill>
            </a:endParaRPr>
          </a:p>
          <a:p>
            <a:pPr marR="0" algn="r"/>
            <a:r>
              <a:rPr lang="it-IT" sz="1500" dirty="0" smtClean="0">
                <a:solidFill>
                  <a:srgbClr val="000000"/>
                </a:solidFill>
              </a:rPr>
              <a:t>			</a:t>
            </a:r>
          </a:p>
          <a:p>
            <a:pPr marR="0" algn="r"/>
            <a:r>
              <a:rPr lang="en-IN" sz="1500" dirty="0" smtClean="0">
                <a:solidFill>
                  <a:srgbClr val="000000"/>
                </a:solidFill>
              </a:rPr>
              <a:t>		5		</a:t>
            </a:r>
          </a:p>
          <a:p>
            <a:pPr marR="0" algn="r">
              <a:buNone/>
            </a:pPr>
            <a:endParaRPr lang="en-IN" sz="1500" dirty="0" smtClean="0">
              <a:solidFill>
                <a:srgbClr val="000000"/>
              </a:solidFill>
            </a:endParaRPr>
          </a:p>
          <a:p>
            <a:pPr marR="0" algn="r">
              <a:buNone/>
            </a:pPr>
            <a:endParaRPr lang="en-IN" sz="1500" dirty="0" smtClean="0">
              <a:solidFill>
                <a:srgbClr val="000000"/>
              </a:solidFill>
            </a:endParaRPr>
          </a:p>
          <a:p>
            <a:pPr marR="0" algn="r">
              <a:buNone/>
            </a:pPr>
            <a:endParaRPr lang="en-IN" sz="1500" dirty="0" smtClean="0">
              <a:solidFill>
                <a:srgbClr val="000000"/>
              </a:solidFill>
            </a:endParaRPr>
          </a:p>
          <a:p>
            <a:pPr marR="0" algn="r">
              <a:buNone/>
            </a:pPr>
            <a:r>
              <a:rPr lang="en-IN" sz="1500" dirty="0" smtClean="0">
                <a:solidFill>
                  <a:srgbClr val="000000"/>
                </a:solidFill>
              </a:rPr>
              <a:t>a. 6 cells (50.0%) have expected count less than 5. The minimum expected count is 1.05.	</a:t>
            </a:r>
          </a:p>
          <a:p>
            <a:r>
              <a:rPr lang="en-US" sz="2000" dirty="0" smtClean="0"/>
              <a:t>Value is greater than </a:t>
            </a:r>
            <a:r>
              <a:rPr lang="en-US" sz="2000" dirty="0" smtClean="0"/>
              <a:t>.</a:t>
            </a:r>
            <a:r>
              <a:rPr lang="en-US" sz="2000" dirty="0" smtClean="0"/>
              <a:t>05 so there is no significant difference in the completeness of consent forms in various departments</a:t>
            </a:r>
            <a:endParaRPr lang="en-IN" sz="2000" dirty="0" smtClean="0"/>
          </a:p>
          <a:p>
            <a:pPr>
              <a:buNone/>
            </a:pPr>
            <a:endParaRPr lang="en-IN" dirty="0" smtClean="0"/>
          </a:p>
          <a:p>
            <a:endParaRPr lang="en-IN" dirty="0"/>
          </a:p>
        </p:txBody>
      </p:sp>
      <p:graphicFrame>
        <p:nvGraphicFramePr>
          <p:cNvPr id="9" name="Table 8"/>
          <p:cNvGraphicFramePr>
            <a:graphicFrameLocks noGrp="1"/>
          </p:cNvGraphicFramePr>
          <p:nvPr/>
        </p:nvGraphicFramePr>
        <p:xfrm>
          <a:off x="803920" y="1772817"/>
          <a:ext cx="6864424" cy="3024335"/>
        </p:xfrm>
        <a:graphic>
          <a:graphicData uri="http://schemas.openxmlformats.org/drawingml/2006/table">
            <a:tbl>
              <a:tblPr firstRow="1" bandRow="1">
                <a:tableStyleId>{5C22544A-7EE6-4342-B048-85BDC9FD1C3A}</a:tableStyleId>
              </a:tblPr>
              <a:tblGrid>
                <a:gridCol w="2292424"/>
                <a:gridCol w="1524000"/>
                <a:gridCol w="1524000"/>
                <a:gridCol w="1524000"/>
              </a:tblGrid>
              <a:tr h="1042876">
                <a:tc>
                  <a:txBody>
                    <a:bodyPr/>
                    <a:lstStyle/>
                    <a:p>
                      <a:r>
                        <a:rPr lang="en-IN" sz="1800" dirty="0" smtClean="0">
                          <a:solidFill>
                            <a:srgbClr val="000000"/>
                          </a:solidFill>
                        </a:rPr>
                        <a:t>		</a:t>
                      </a:r>
                      <a:endParaRPr lang="en-IN" dirty="0"/>
                    </a:p>
                  </a:txBody>
                  <a:tcPr/>
                </a:tc>
                <a:tc>
                  <a:txBody>
                    <a:bodyPr/>
                    <a:lstStyle/>
                    <a:p>
                      <a:r>
                        <a:rPr lang="en-IN" sz="1800" dirty="0" smtClean="0">
                          <a:solidFill>
                            <a:srgbClr val="000000"/>
                          </a:solidFill>
                        </a:rPr>
                        <a:t>Value</a:t>
                      </a:r>
                      <a:endParaRPr lang="en-IN" dirty="0"/>
                    </a:p>
                  </a:txBody>
                  <a:tcPr/>
                </a:tc>
                <a:tc>
                  <a:txBody>
                    <a:bodyPr/>
                    <a:lstStyle/>
                    <a:p>
                      <a:r>
                        <a:rPr lang="en-IN" sz="1800" dirty="0" smtClean="0">
                          <a:solidFill>
                            <a:srgbClr val="000000"/>
                          </a:solidFill>
                        </a:rPr>
                        <a:t>df</a:t>
                      </a:r>
                      <a:endParaRPr lang="en-IN" dirty="0"/>
                    </a:p>
                  </a:txBody>
                  <a:tcPr/>
                </a:tc>
                <a:tc>
                  <a:txBody>
                    <a:bodyPr/>
                    <a:lstStyle/>
                    <a:p>
                      <a:r>
                        <a:rPr lang="en-IN" sz="1800" dirty="0" smtClean="0">
                          <a:solidFill>
                            <a:srgbClr val="000000"/>
                          </a:solidFill>
                        </a:rPr>
                        <a:t>Asymp. Sig. (2-sided)	</a:t>
                      </a:r>
                      <a:endParaRPr lang="en-IN" dirty="0"/>
                    </a:p>
                  </a:txBody>
                  <a:tcPr/>
                </a:tc>
              </a:tr>
              <a:tr h="417149">
                <a:tc>
                  <a:txBody>
                    <a:bodyPr/>
                    <a:lstStyle/>
                    <a:p>
                      <a:r>
                        <a:rPr lang="it-IT" sz="1800" dirty="0" smtClean="0">
                          <a:solidFill>
                            <a:srgbClr val="000000"/>
                          </a:solidFill>
                        </a:rPr>
                        <a:t>Pearson Chi-Square</a:t>
                      </a:r>
                      <a:endParaRPr lang="en-IN" dirty="0"/>
                    </a:p>
                  </a:txBody>
                  <a:tcPr/>
                </a:tc>
                <a:tc>
                  <a:txBody>
                    <a:bodyPr/>
                    <a:lstStyle/>
                    <a:p>
                      <a:r>
                        <a:rPr lang="it-IT" sz="1800" dirty="0" smtClean="0">
                          <a:solidFill>
                            <a:srgbClr val="000000"/>
                          </a:solidFill>
                        </a:rPr>
                        <a:t>8.010</a:t>
                      </a:r>
                      <a:r>
                        <a:rPr lang="it-IT" sz="1800" baseline="30000" dirty="0" smtClean="0">
                          <a:solidFill>
                            <a:srgbClr val="000000"/>
                          </a:solidFill>
                        </a:rPr>
                        <a:t>a</a:t>
                      </a:r>
                      <a:endParaRPr lang="en-IN" dirty="0"/>
                    </a:p>
                  </a:txBody>
                  <a:tcPr/>
                </a:tc>
                <a:tc>
                  <a:txBody>
                    <a:bodyPr/>
                    <a:lstStyle/>
                    <a:p>
                      <a:r>
                        <a:rPr lang="it-IT" sz="1800" dirty="0" smtClean="0">
                          <a:solidFill>
                            <a:srgbClr val="000000"/>
                          </a:solidFill>
                        </a:rPr>
                        <a:t>5</a:t>
                      </a:r>
                      <a:endParaRPr lang="en-IN" dirty="0"/>
                    </a:p>
                  </a:txBody>
                  <a:tcPr/>
                </a:tc>
                <a:tc>
                  <a:txBody>
                    <a:bodyPr/>
                    <a:lstStyle/>
                    <a:p>
                      <a:r>
                        <a:rPr lang="it-IT" sz="1800" dirty="0" smtClean="0">
                          <a:solidFill>
                            <a:srgbClr val="000000"/>
                          </a:solidFill>
                        </a:rPr>
                        <a:t>.156	</a:t>
                      </a:r>
                      <a:endParaRPr lang="en-IN" dirty="0"/>
                    </a:p>
                  </a:txBody>
                  <a:tcPr/>
                </a:tc>
              </a:tr>
              <a:tr h="417149">
                <a:tc>
                  <a:txBody>
                    <a:bodyPr/>
                    <a:lstStyle/>
                    <a:p>
                      <a:r>
                        <a:rPr lang="en-IN" sz="1800" dirty="0" smtClean="0">
                          <a:solidFill>
                            <a:srgbClr val="000000"/>
                          </a:solidFill>
                        </a:rPr>
                        <a:t>Likelihood Ratio</a:t>
                      </a:r>
                      <a:endParaRPr lang="en-IN" dirty="0"/>
                    </a:p>
                  </a:txBody>
                  <a:tcPr/>
                </a:tc>
                <a:tc>
                  <a:txBody>
                    <a:bodyPr/>
                    <a:lstStyle/>
                    <a:p>
                      <a:r>
                        <a:rPr lang="en-IN" sz="1800" dirty="0" smtClean="0">
                          <a:solidFill>
                            <a:srgbClr val="000000"/>
                          </a:solidFill>
                        </a:rPr>
                        <a:t>7.977</a:t>
                      </a:r>
                      <a:endParaRPr lang="en-IN" dirty="0"/>
                    </a:p>
                  </a:txBody>
                  <a:tcPr/>
                </a:tc>
                <a:tc>
                  <a:txBody>
                    <a:bodyPr/>
                    <a:lstStyle/>
                    <a:p>
                      <a:r>
                        <a:rPr lang="en-US" dirty="0" smtClean="0"/>
                        <a:t>5</a:t>
                      </a:r>
                      <a:endParaRPr lang="en-IN" dirty="0"/>
                    </a:p>
                  </a:txBody>
                  <a:tcPr/>
                </a:tc>
                <a:tc>
                  <a:txBody>
                    <a:bodyPr/>
                    <a:lstStyle/>
                    <a:p>
                      <a:r>
                        <a:rPr lang="en-IN" sz="1800" dirty="0" smtClean="0">
                          <a:solidFill>
                            <a:srgbClr val="000000"/>
                          </a:solidFill>
                        </a:rPr>
                        <a:t>.157</a:t>
                      </a:r>
                      <a:endParaRPr lang="en-IN" dirty="0"/>
                    </a:p>
                  </a:txBody>
                  <a:tcPr/>
                </a:tc>
              </a:tr>
              <a:tr h="730012">
                <a:tc>
                  <a:txBody>
                    <a:bodyPr/>
                    <a:lstStyle/>
                    <a:p>
                      <a:r>
                        <a:rPr lang="en-IN" sz="1800" dirty="0" smtClean="0">
                          <a:solidFill>
                            <a:srgbClr val="000000"/>
                          </a:solidFill>
                        </a:rPr>
                        <a:t>Linear-by-Linear Association</a:t>
                      </a:r>
                      <a:endParaRPr lang="en-IN" dirty="0"/>
                    </a:p>
                  </a:txBody>
                  <a:tcPr/>
                </a:tc>
                <a:tc>
                  <a:txBody>
                    <a:bodyPr/>
                    <a:lstStyle/>
                    <a:p>
                      <a:r>
                        <a:rPr lang="en-IN" sz="1800" dirty="0" smtClean="0">
                          <a:solidFill>
                            <a:srgbClr val="000000"/>
                          </a:solidFill>
                        </a:rPr>
                        <a:t>.847</a:t>
                      </a:r>
                      <a:endParaRPr lang="en-IN" dirty="0"/>
                    </a:p>
                  </a:txBody>
                  <a:tcPr/>
                </a:tc>
                <a:tc>
                  <a:txBody>
                    <a:bodyPr/>
                    <a:lstStyle/>
                    <a:p>
                      <a:r>
                        <a:rPr lang="en-US" dirty="0" smtClean="0"/>
                        <a:t>1</a:t>
                      </a:r>
                      <a:endParaRPr lang="en-IN" dirty="0"/>
                    </a:p>
                  </a:txBody>
                  <a:tcPr/>
                </a:tc>
                <a:tc>
                  <a:txBody>
                    <a:bodyPr/>
                    <a:lstStyle/>
                    <a:p>
                      <a:r>
                        <a:rPr lang="en-IN" sz="1800" dirty="0" smtClean="0">
                          <a:solidFill>
                            <a:srgbClr val="000000"/>
                          </a:solidFill>
                        </a:rPr>
                        <a:t>.357</a:t>
                      </a:r>
                      <a:endParaRPr lang="en-IN" dirty="0"/>
                    </a:p>
                  </a:txBody>
                  <a:tcPr/>
                </a:tc>
              </a:tr>
              <a:tr h="417149">
                <a:tc>
                  <a:txBody>
                    <a:bodyPr/>
                    <a:lstStyle/>
                    <a:p>
                      <a:r>
                        <a:rPr lang="en-IN" sz="1800" dirty="0" smtClean="0">
                          <a:solidFill>
                            <a:srgbClr val="000000"/>
                          </a:solidFill>
                        </a:rPr>
                        <a:t>N of Valid Cases	</a:t>
                      </a:r>
                      <a:endParaRPr lang="en-IN" dirty="0"/>
                    </a:p>
                  </a:txBody>
                  <a:tcPr/>
                </a:tc>
                <a:tc>
                  <a:txBody>
                    <a:bodyPr/>
                    <a:lstStyle/>
                    <a:p>
                      <a:r>
                        <a:rPr lang="en-IN" sz="1800" dirty="0" smtClean="0">
                          <a:solidFill>
                            <a:srgbClr val="000000"/>
                          </a:solidFill>
                        </a:rPr>
                        <a:t>103</a:t>
                      </a:r>
                      <a:endParaRPr lang="en-IN" dirty="0"/>
                    </a:p>
                  </a:txBody>
                  <a:tcPr/>
                </a:tc>
                <a:tc>
                  <a:txBody>
                    <a:bodyPr/>
                    <a:lstStyle/>
                    <a:p>
                      <a:endParaRPr lang="en-IN"/>
                    </a:p>
                  </a:txBody>
                  <a:tcPr/>
                </a:tc>
                <a:tc>
                  <a:txBody>
                    <a:bodyPr/>
                    <a:lstStyle/>
                    <a:p>
                      <a:endParaRPr lang="en-IN" dirty="0"/>
                    </a:p>
                  </a:txBody>
                  <a:tcPr/>
                </a:tc>
              </a:tr>
            </a:tbl>
          </a:graphicData>
        </a:graphic>
      </p:graphicFrame>
      <p:sp>
        <p:nvSpPr>
          <p:cNvPr id="11" name="Title 1"/>
          <p:cNvSpPr txBox="1">
            <a:spLocks/>
          </p:cNvSpPr>
          <p:nvPr/>
        </p:nvSpPr>
        <p:spPr>
          <a:xfrm>
            <a:off x="467544" y="692696"/>
            <a:ext cx="7239000" cy="864096"/>
          </a:xfrm>
          <a:prstGeom prst="rect">
            <a:avLst/>
          </a:prstGeom>
        </p:spPr>
        <p:txBody>
          <a:bodyPr vert="horz" lIns="45720" tIns="0" rIns="45720" bIns="0" anchor="b" anchorCtr="0">
            <a:normAutofit fontScale="900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IN" sz="2000" b="1" i="0" u="none" strike="noStrike" kern="1200" cap="all" spc="0" normalizeH="0" baseline="0" noProof="0" dirty="0" smtClean="0">
                <a:ln w="500">
                  <a:solidFill>
                    <a:schemeClr val="tx2">
                      <a:shade val="20000"/>
                      <a:satMod val="120000"/>
                    </a:schemeClr>
                  </a:solidFill>
                </a:ln>
                <a:solidFill>
                  <a:srgbClr val="000000"/>
                </a:solidFill>
                <a:effectLst/>
                <a:uLnTx/>
                <a:uFillTx/>
                <a:latin typeface="+mj-lt"/>
                <a:ea typeface="+mj-ea"/>
                <a:cs typeface="+mj-cs"/>
              </a:rPr>
              <a:t>	</a:t>
            </a:r>
            <a:br>
              <a:rPr kumimoji="0" lang="en-IN" sz="2000" b="1" i="0" u="none" strike="noStrike" kern="1200" cap="all" spc="0" normalizeH="0" baseline="0" noProof="0" dirty="0" smtClean="0">
                <a:ln w="500">
                  <a:solidFill>
                    <a:schemeClr val="tx2">
                      <a:shade val="20000"/>
                      <a:satMod val="120000"/>
                    </a:schemeClr>
                  </a:solidFill>
                </a:ln>
                <a:solidFill>
                  <a:srgbClr val="000000"/>
                </a:solidFill>
                <a:effectLst/>
                <a:uLnTx/>
                <a:uFillTx/>
                <a:latin typeface="+mj-lt"/>
                <a:ea typeface="+mj-ea"/>
                <a:cs typeface="+mj-cs"/>
              </a:rPr>
            </a:br>
            <a:r>
              <a:rPr kumimoji="0" lang="en-IN" sz="2000" b="1" i="0" u="none" strike="noStrike" kern="1200" cap="all" spc="0" normalizeH="0" baseline="0" noProof="0"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t>	</a:t>
            </a:r>
            <a:r>
              <a:rPr kumimoji="0" lang="en-US" sz="2400" b="1" i="0" u="none" strike="noStrike" kern="1200" cap="all" spc="0" normalizeH="0" baseline="0" noProof="0" dirty="0" smtClean="0">
                <a:ln w="500">
                  <a:solidFill>
                    <a:schemeClr val="tx2">
                      <a:shade val="20000"/>
                      <a:satMod val="120000"/>
                    </a:schemeClr>
                  </a:solidFill>
                </a:ln>
                <a:solidFill>
                  <a:srgbClr val="FF0000"/>
                </a:solidFill>
                <a:effectLst/>
                <a:uLnTx/>
                <a:uFillTx/>
                <a:latin typeface="+mj-lt"/>
                <a:ea typeface="+mj-ea"/>
                <a:cs typeface="+mj-cs"/>
              </a:rPr>
              <a:t/>
            </a:r>
            <a:br>
              <a:rPr kumimoji="0" lang="en-US" sz="2400" b="1" i="0" u="none" strike="noStrike" kern="1200" cap="all" spc="0" normalizeH="0" baseline="0" noProof="0" dirty="0" smtClean="0">
                <a:ln w="500">
                  <a:solidFill>
                    <a:schemeClr val="tx2">
                      <a:shade val="20000"/>
                      <a:satMod val="120000"/>
                    </a:schemeClr>
                  </a:solidFill>
                </a:ln>
                <a:solidFill>
                  <a:srgbClr val="FF0000"/>
                </a:solidFill>
                <a:effectLst/>
                <a:uLnTx/>
                <a:uFillTx/>
                <a:latin typeface="+mj-lt"/>
                <a:ea typeface="+mj-ea"/>
                <a:cs typeface="+mj-cs"/>
              </a:rPr>
            </a:br>
            <a:endParaRPr kumimoji="0" lang="en-IN" sz="2400" b="1" i="0" u="none" strike="noStrike" kern="1200" cap="all" spc="0" normalizeH="0" baseline="0" noProof="0" dirty="0">
              <a:ln w="500">
                <a:solidFill>
                  <a:schemeClr val="tx2">
                    <a:shade val="20000"/>
                    <a:satMod val="120000"/>
                  </a:schemeClr>
                </a:solidFill>
              </a:ln>
              <a:solidFill>
                <a:srgbClr val="FF000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020728"/>
          </a:xfrm>
        </p:spPr>
        <p:txBody>
          <a:bodyPr>
            <a:noAutofit/>
          </a:bodyPr>
          <a:lstStyle/>
          <a:p>
            <a:r>
              <a:rPr lang="en-US" sz="2400" u="sng" dirty="0" smtClean="0">
                <a:solidFill>
                  <a:srgbClr val="FF0000"/>
                </a:solidFill>
              </a:rPr>
              <a:t>VARIATION </a:t>
            </a:r>
            <a:r>
              <a:rPr lang="en-US" sz="2400" u="sng" dirty="0" smtClean="0">
                <a:solidFill>
                  <a:srgbClr val="FF0000"/>
                </a:solidFill>
              </a:rPr>
              <a:t>BETWEEN </a:t>
            </a:r>
            <a:r>
              <a:rPr lang="en-US" sz="2400" u="sng" dirty="0" smtClean="0">
                <a:solidFill>
                  <a:srgbClr val="FF0000"/>
                </a:solidFill>
              </a:rPr>
              <a:t>Surgical </a:t>
            </a:r>
            <a:r>
              <a:rPr lang="en-US" sz="2400" u="sng" dirty="0" smtClean="0">
                <a:solidFill>
                  <a:srgbClr val="FF0000"/>
                </a:solidFill>
              </a:rPr>
              <a:t>specialties and consultants signature</a:t>
            </a:r>
            <a:br>
              <a:rPr lang="en-US" sz="2400" u="sng" dirty="0" smtClean="0">
                <a:solidFill>
                  <a:srgbClr val="FF0000"/>
                </a:solidFill>
              </a:rPr>
            </a:br>
            <a:endParaRPr lang="en-IN" sz="2400" u="sng" dirty="0">
              <a:solidFill>
                <a:srgbClr val="FF0000"/>
              </a:solidFill>
            </a:endParaRPr>
          </a:p>
        </p:txBody>
      </p:sp>
      <p:graphicFrame>
        <p:nvGraphicFramePr>
          <p:cNvPr id="4" name="Content Placeholder 3"/>
          <p:cNvGraphicFramePr>
            <a:graphicFrameLocks noGrp="1"/>
          </p:cNvGraphicFramePr>
          <p:nvPr>
            <p:ph idx="1"/>
          </p:nvPr>
        </p:nvGraphicFramePr>
        <p:xfrm>
          <a:off x="457200" y="1268413"/>
          <a:ext cx="7239000" cy="3749040"/>
        </p:xfrm>
        <a:graphic>
          <a:graphicData uri="http://schemas.openxmlformats.org/drawingml/2006/table">
            <a:tbl>
              <a:tblPr firstRow="1" bandRow="1">
                <a:tableStyleId>{5C22544A-7EE6-4342-B048-85BDC9FD1C3A}</a:tableStyleId>
              </a:tblPr>
              <a:tblGrid>
                <a:gridCol w="1809750"/>
                <a:gridCol w="1809750"/>
                <a:gridCol w="1809750"/>
                <a:gridCol w="1809750"/>
              </a:tblGrid>
              <a:tr h="370840">
                <a:tc>
                  <a:txBody>
                    <a:bodyPr/>
                    <a:lstStyle/>
                    <a:p>
                      <a:endParaRPr lang="en-IN" dirty="0"/>
                    </a:p>
                  </a:txBody>
                  <a:tcPr/>
                </a:tc>
                <a:tc>
                  <a:txBody>
                    <a:bodyPr/>
                    <a:lstStyle/>
                    <a:p>
                      <a:r>
                        <a:rPr lang="en-IN" sz="1800" dirty="0" smtClean="0">
                          <a:solidFill>
                            <a:srgbClr val="000000"/>
                          </a:solidFill>
                        </a:rPr>
                        <a:t>Value</a:t>
                      </a:r>
                      <a:endParaRPr lang="en-IN" dirty="0"/>
                    </a:p>
                  </a:txBody>
                  <a:tcPr/>
                </a:tc>
                <a:tc>
                  <a:txBody>
                    <a:bodyPr/>
                    <a:lstStyle/>
                    <a:p>
                      <a:r>
                        <a:rPr lang="en-IN" sz="1800" dirty="0" smtClean="0">
                          <a:solidFill>
                            <a:srgbClr val="000000"/>
                          </a:solidFill>
                        </a:rPr>
                        <a:t>df</a:t>
                      </a:r>
                      <a:endParaRPr lang="en-IN" dirty="0"/>
                    </a:p>
                  </a:txBody>
                  <a:tcPr/>
                </a:tc>
                <a:tc>
                  <a:txBody>
                    <a:bodyPr/>
                    <a:lstStyle/>
                    <a:p>
                      <a:r>
                        <a:rPr lang="en-IN" sz="1800" dirty="0" smtClean="0">
                          <a:solidFill>
                            <a:srgbClr val="000000"/>
                          </a:solidFill>
                        </a:rPr>
                        <a:t>Asymp. Sig. (2-sided)	</a:t>
                      </a:r>
                      <a:endParaRPr lang="en-IN" dirty="0"/>
                    </a:p>
                  </a:txBody>
                  <a:tcPr/>
                </a:tc>
              </a:tr>
              <a:tr h="370840">
                <a:tc>
                  <a:txBody>
                    <a:bodyPr/>
                    <a:lstStyle/>
                    <a:p>
                      <a:r>
                        <a:rPr lang="it-IT" sz="1800" dirty="0" smtClean="0">
                          <a:solidFill>
                            <a:srgbClr val="000000"/>
                          </a:solidFill>
                        </a:rPr>
                        <a:t>Pearson Chi-Square</a:t>
                      </a:r>
                      <a:endParaRPr lang="en-IN" dirty="0"/>
                    </a:p>
                  </a:txBody>
                  <a:tcPr/>
                </a:tc>
                <a:tc>
                  <a:txBody>
                    <a:bodyPr/>
                    <a:lstStyle/>
                    <a:p>
                      <a:r>
                        <a:rPr lang="en-US" dirty="0" smtClean="0"/>
                        <a:t>14.169</a:t>
                      </a:r>
                      <a:endParaRPr lang="en-IN" dirty="0"/>
                    </a:p>
                  </a:txBody>
                  <a:tcPr/>
                </a:tc>
                <a:tc>
                  <a:txBody>
                    <a:bodyPr/>
                    <a:lstStyle/>
                    <a:p>
                      <a:r>
                        <a:rPr lang="en-US" dirty="0" smtClean="0"/>
                        <a:t>5</a:t>
                      </a:r>
                      <a:endParaRPr lang="en-IN" dirty="0"/>
                    </a:p>
                  </a:txBody>
                  <a:tcPr/>
                </a:tc>
                <a:tc>
                  <a:txBody>
                    <a:bodyPr/>
                    <a:lstStyle/>
                    <a:p>
                      <a:r>
                        <a:rPr lang="en-IN" dirty="0" smtClean="0"/>
                        <a:t>.015</a:t>
                      </a:r>
                    </a:p>
                    <a:p>
                      <a:endParaRPr lang="en-IN" dirty="0" smtClean="0"/>
                    </a:p>
                    <a:p>
                      <a:endParaRPr lang="en-IN" dirty="0"/>
                    </a:p>
                  </a:txBody>
                  <a:tcPr/>
                </a:tc>
              </a:tr>
              <a:tr h="370840">
                <a:tc>
                  <a:txBody>
                    <a:bodyPr/>
                    <a:lstStyle/>
                    <a:p>
                      <a:r>
                        <a:rPr lang="en-IN" sz="1800" dirty="0" smtClean="0">
                          <a:solidFill>
                            <a:srgbClr val="000000"/>
                          </a:solidFill>
                        </a:rPr>
                        <a:t>Likelihood Ratio</a:t>
                      </a:r>
                      <a:endParaRPr lang="en-IN" dirty="0"/>
                    </a:p>
                  </a:txBody>
                  <a:tcPr/>
                </a:tc>
                <a:tc>
                  <a:txBody>
                    <a:bodyPr/>
                    <a:lstStyle/>
                    <a:p>
                      <a:r>
                        <a:rPr lang="en-US" dirty="0" smtClean="0"/>
                        <a:t>15.276</a:t>
                      </a:r>
                      <a:endParaRPr lang="en-IN" dirty="0"/>
                    </a:p>
                  </a:txBody>
                  <a:tcPr/>
                </a:tc>
                <a:tc>
                  <a:txBody>
                    <a:bodyPr/>
                    <a:lstStyle/>
                    <a:p>
                      <a:r>
                        <a:rPr lang="en-US" dirty="0" smtClean="0"/>
                        <a:t>5</a:t>
                      </a:r>
                      <a:endParaRPr lang="en-IN" dirty="0"/>
                    </a:p>
                  </a:txBody>
                  <a:tcPr/>
                </a:tc>
                <a:tc>
                  <a:txBody>
                    <a:bodyPr/>
                    <a:lstStyle/>
                    <a:p>
                      <a:r>
                        <a:rPr lang="en-IN" dirty="0" smtClean="0"/>
                        <a:t>.009</a:t>
                      </a:r>
                      <a:endParaRPr lang="en-IN" dirty="0"/>
                    </a:p>
                  </a:txBody>
                  <a:tcPr/>
                </a:tc>
              </a:tr>
              <a:tr h="370840">
                <a:tc>
                  <a:txBody>
                    <a:bodyPr/>
                    <a:lstStyle/>
                    <a:p>
                      <a:r>
                        <a:rPr lang="en-IN" sz="1800" dirty="0" smtClean="0">
                          <a:solidFill>
                            <a:srgbClr val="000000"/>
                          </a:solidFill>
                        </a:rPr>
                        <a:t>Linear-by-Linear Association</a:t>
                      </a:r>
                      <a:endParaRPr lang="en-IN" dirty="0"/>
                    </a:p>
                  </a:txBody>
                  <a:tcPr/>
                </a:tc>
                <a:tc>
                  <a:txBody>
                    <a:bodyPr/>
                    <a:lstStyle/>
                    <a:p>
                      <a:r>
                        <a:rPr lang="en-US" dirty="0" smtClean="0"/>
                        <a:t>2.071</a:t>
                      </a:r>
                      <a:endParaRPr lang="en-IN" dirty="0"/>
                    </a:p>
                  </a:txBody>
                  <a:tcPr/>
                </a:tc>
                <a:tc>
                  <a:txBody>
                    <a:bodyPr/>
                    <a:lstStyle/>
                    <a:p>
                      <a:r>
                        <a:rPr lang="en-US" dirty="0" smtClean="0"/>
                        <a:t>1</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.150</a:t>
                      </a:r>
                    </a:p>
                    <a:p>
                      <a:endParaRPr lang="en-IN" dirty="0"/>
                    </a:p>
                  </a:txBody>
                  <a:tcPr/>
                </a:tc>
              </a:tr>
              <a:tr h="370840">
                <a:tc>
                  <a:txBody>
                    <a:bodyPr/>
                    <a:lstStyle/>
                    <a:p>
                      <a:r>
                        <a:rPr lang="en-IN" sz="1800" dirty="0" smtClean="0">
                          <a:solidFill>
                            <a:srgbClr val="000000"/>
                          </a:solidFill>
                        </a:rPr>
                        <a:t>N of Valid Cases	</a:t>
                      </a:r>
                      <a:endParaRPr lang="en-IN" dirty="0"/>
                    </a:p>
                  </a:txBody>
                  <a:tcPr/>
                </a:tc>
                <a:tc>
                  <a:txBody>
                    <a:bodyPr/>
                    <a:lstStyle/>
                    <a:p>
                      <a:r>
                        <a:rPr lang="en-US" dirty="0" smtClean="0"/>
                        <a:t>103</a:t>
                      </a:r>
                      <a:endParaRPr lang="en-IN" dirty="0"/>
                    </a:p>
                  </a:txBody>
                  <a:tcPr/>
                </a:tc>
                <a:tc>
                  <a:txBody>
                    <a:bodyPr/>
                    <a:lstStyle/>
                    <a:p>
                      <a:endParaRPr lang="en-IN" dirty="0"/>
                    </a:p>
                  </a:txBody>
                  <a:tcPr/>
                </a:tc>
                <a:tc>
                  <a:txBody>
                    <a:bodyPr/>
                    <a:lstStyle/>
                    <a:p>
                      <a:endParaRPr lang="en-IN" dirty="0"/>
                    </a:p>
                  </a:txBody>
                  <a:tcPr/>
                </a:tc>
              </a:tr>
            </a:tbl>
          </a:graphicData>
        </a:graphic>
      </p:graphicFrame>
      <p:sp>
        <p:nvSpPr>
          <p:cNvPr id="5" name="Rectangle 4"/>
          <p:cNvSpPr/>
          <p:nvPr/>
        </p:nvSpPr>
        <p:spPr>
          <a:xfrm>
            <a:off x="323528" y="5157192"/>
            <a:ext cx="7560840" cy="1200329"/>
          </a:xfrm>
          <a:prstGeom prst="rect">
            <a:avLst/>
          </a:prstGeom>
        </p:spPr>
        <p:txBody>
          <a:bodyPr wrap="square">
            <a:spAutoFit/>
          </a:bodyPr>
          <a:lstStyle/>
          <a:p>
            <a:pPr marL="342900" indent="-342900">
              <a:buAutoNum type="alphaLcPeriod"/>
            </a:pPr>
            <a:r>
              <a:rPr lang="en-IN" dirty="0" smtClean="0"/>
              <a:t>4 cells (33.3%) have expected count less than 5. The minimum expected count is 1.43.</a:t>
            </a:r>
          </a:p>
          <a:p>
            <a:pPr marL="342900" indent="-342900">
              <a:buAutoNum type="alphaLcPeriod"/>
            </a:pPr>
            <a:r>
              <a:rPr lang="en-US" dirty="0" smtClean="0"/>
              <a:t>Value is less than </a:t>
            </a:r>
            <a:r>
              <a:rPr lang="en-US" dirty="0" smtClean="0"/>
              <a:t>.05 </a:t>
            </a:r>
            <a:r>
              <a:rPr lang="en-US" dirty="0" smtClean="0"/>
              <a:t>So there is a significant difference in consultants signature in different surgical specialties</a:t>
            </a:r>
            <a:endParaRPr lang="en-IN"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7239000" cy="1224136"/>
          </a:xfrm>
        </p:spPr>
        <p:txBody>
          <a:bodyPr>
            <a:normAutofit fontScale="90000"/>
          </a:bodyPr>
          <a:lstStyle/>
          <a:p>
            <a:r>
              <a:rPr lang="en-US" sz="2800" u="sng" dirty="0" smtClean="0">
                <a:solidFill>
                  <a:srgbClr val="FF0000"/>
                </a:solidFill>
              </a:rPr>
              <a:t>VARIATION </a:t>
            </a:r>
            <a:r>
              <a:rPr lang="en-US" sz="2800" u="sng" dirty="0" smtClean="0">
                <a:solidFill>
                  <a:srgbClr val="FF0000"/>
                </a:solidFill>
              </a:rPr>
              <a:t>BETWEEN</a:t>
            </a:r>
            <a:r>
              <a:rPr lang="en-US" sz="2700" u="sng" dirty="0" smtClean="0">
                <a:solidFill>
                  <a:srgbClr val="FF0000"/>
                </a:solidFill>
              </a:rPr>
              <a:t> Surgical </a:t>
            </a:r>
            <a:r>
              <a:rPr lang="en-US" sz="2700" u="sng" dirty="0" smtClean="0">
                <a:solidFill>
                  <a:srgbClr val="FF0000"/>
                </a:solidFill>
              </a:rPr>
              <a:t>specialties and risks mentioned in consent forms</a:t>
            </a:r>
            <a:r>
              <a:rPr lang="en-US" sz="5400" dirty="0" smtClean="0"/>
              <a:t/>
            </a:r>
            <a:br>
              <a:rPr lang="en-US" sz="5400" dirty="0" smtClean="0"/>
            </a:br>
            <a:endParaRPr lang="en-IN" dirty="0"/>
          </a:p>
        </p:txBody>
      </p:sp>
      <p:graphicFrame>
        <p:nvGraphicFramePr>
          <p:cNvPr id="4" name="Content Placeholder 3"/>
          <p:cNvGraphicFramePr>
            <a:graphicFrameLocks noGrp="1"/>
          </p:cNvGraphicFramePr>
          <p:nvPr>
            <p:ph idx="1"/>
          </p:nvPr>
        </p:nvGraphicFramePr>
        <p:xfrm>
          <a:off x="457200" y="1341438"/>
          <a:ext cx="7239000" cy="3749040"/>
        </p:xfrm>
        <a:graphic>
          <a:graphicData uri="http://schemas.openxmlformats.org/drawingml/2006/table">
            <a:tbl>
              <a:tblPr firstRow="1" bandRow="1">
                <a:tableStyleId>{5C22544A-7EE6-4342-B048-85BDC9FD1C3A}</a:tableStyleId>
              </a:tblPr>
              <a:tblGrid>
                <a:gridCol w="1809750"/>
                <a:gridCol w="1809750"/>
                <a:gridCol w="1809750"/>
                <a:gridCol w="1809750"/>
              </a:tblGrid>
              <a:tr h="403111">
                <a:tc>
                  <a:txBody>
                    <a:bodyPr/>
                    <a:lstStyle/>
                    <a:p>
                      <a:endParaRPr lang="en-IN" dirty="0"/>
                    </a:p>
                  </a:txBody>
                  <a:tcPr/>
                </a:tc>
                <a:tc>
                  <a:txBody>
                    <a:bodyPr/>
                    <a:lstStyle/>
                    <a:p>
                      <a:r>
                        <a:rPr lang="en-IN" sz="1800" dirty="0" smtClean="0">
                          <a:solidFill>
                            <a:srgbClr val="000000"/>
                          </a:solidFill>
                        </a:rPr>
                        <a:t>Value</a:t>
                      </a:r>
                      <a:endParaRPr lang="en-IN" dirty="0"/>
                    </a:p>
                  </a:txBody>
                  <a:tcPr/>
                </a:tc>
                <a:tc>
                  <a:txBody>
                    <a:bodyPr/>
                    <a:lstStyle/>
                    <a:p>
                      <a:r>
                        <a:rPr lang="en-IN" sz="1800" dirty="0" smtClean="0">
                          <a:solidFill>
                            <a:srgbClr val="000000"/>
                          </a:solidFill>
                        </a:rPr>
                        <a:t>df</a:t>
                      </a:r>
                      <a:endParaRPr lang="en-IN" dirty="0"/>
                    </a:p>
                  </a:txBody>
                  <a:tcPr/>
                </a:tc>
                <a:tc>
                  <a:txBody>
                    <a:bodyPr/>
                    <a:lstStyle/>
                    <a:p>
                      <a:r>
                        <a:rPr lang="en-IN" sz="1800" dirty="0" smtClean="0">
                          <a:solidFill>
                            <a:srgbClr val="000000"/>
                          </a:solidFill>
                        </a:rPr>
                        <a:t>Asymp. Sig. (2-sided)	</a:t>
                      </a:r>
                      <a:endParaRPr lang="en-IN" dirty="0"/>
                    </a:p>
                  </a:txBody>
                  <a:tcPr/>
                </a:tc>
              </a:tr>
              <a:tr h="403111">
                <a:tc>
                  <a:txBody>
                    <a:bodyPr/>
                    <a:lstStyle/>
                    <a:p>
                      <a:r>
                        <a:rPr lang="it-IT" sz="1800" dirty="0" smtClean="0">
                          <a:solidFill>
                            <a:srgbClr val="000000"/>
                          </a:solidFill>
                        </a:rPr>
                        <a:t>Pearson Chi-Square</a:t>
                      </a:r>
                      <a:endParaRPr lang="en-IN" dirty="0"/>
                    </a:p>
                  </a:txBody>
                  <a:tcPr/>
                </a:tc>
                <a:tc>
                  <a:txBody>
                    <a:bodyPr/>
                    <a:lstStyle/>
                    <a:p>
                      <a:r>
                        <a:rPr lang="en-IN" dirty="0" smtClean="0"/>
                        <a:t>18.974a</a:t>
                      </a:r>
                    </a:p>
                    <a:p>
                      <a:endParaRPr lang="en-IN" dirty="0"/>
                    </a:p>
                  </a:txBody>
                  <a:tcPr/>
                </a:tc>
                <a:tc>
                  <a:txBody>
                    <a:bodyPr/>
                    <a:lstStyle/>
                    <a:p>
                      <a:r>
                        <a:rPr lang="en-US" dirty="0" smtClean="0"/>
                        <a:t>5</a:t>
                      </a:r>
                      <a:endParaRPr lang="en-IN" dirty="0"/>
                    </a:p>
                  </a:txBody>
                  <a:tcPr/>
                </a:tc>
                <a:tc>
                  <a:txBody>
                    <a:bodyPr/>
                    <a:lstStyle/>
                    <a:p>
                      <a:r>
                        <a:rPr lang="en-IN" dirty="0" smtClean="0"/>
                        <a:t>.002</a:t>
                      </a:r>
                    </a:p>
                    <a:p>
                      <a:endParaRPr lang="en-IN" dirty="0"/>
                    </a:p>
                  </a:txBody>
                  <a:tcPr/>
                </a:tc>
              </a:tr>
              <a:tr h="403111">
                <a:tc>
                  <a:txBody>
                    <a:bodyPr/>
                    <a:lstStyle/>
                    <a:p>
                      <a:r>
                        <a:rPr lang="en-IN" sz="1800" dirty="0" smtClean="0">
                          <a:solidFill>
                            <a:srgbClr val="000000"/>
                          </a:solidFill>
                        </a:rPr>
                        <a:t>Likelihood Ratio</a:t>
                      </a:r>
                      <a:endParaRPr lang="en-IN" dirty="0"/>
                    </a:p>
                  </a:txBody>
                  <a:tcPr/>
                </a:tc>
                <a:tc>
                  <a:txBody>
                    <a:bodyPr/>
                    <a:lstStyle/>
                    <a:p>
                      <a:r>
                        <a:rPr lang="en-IN" dirty="0" smtClean="0"/>
                        <a:t>19.221</a:t>
                      </a:r>
                    </a:p>
                    <a:p>
                      <a:endParaRPr lang="en-IN" dirty="0"/>
                    </a:p>
                  </a:txBody>
                  <a:tcPr/>
                </a:tc>
                <a:tc>
                  <a:txBody>
                    <a:bodyPr/>
                    <a:lstStyle/>
                    <a:p>
                      <a:r>
                        <a:rPr lang="en-US" dirty="0" smtClean="0"/>
                        <a:t>5</a:t>
                      </a:r>
                      <a:endParaRPr lang="en-IN" dirty="0"/>
                    </a:p>
                  </a:txBody>
                  <a:tcPr/>
                </a:tc>
                <a:tc>
                  <a:txBody>
                    <a:bodyPr/>
                    <a:lstStyle/>
                    <a:p>
                      <a:r>
                        <a:rPr lang="en-IN" dirty="0" smtClean="0"/>
                        <a:t>.002</a:t>
                      </a:r>
                    </a:p>
                    <a:p>
                      <a:endParaRPr lang="en-IN" dirty="0" smtClean="0"/>
                    </a:p>
                    <a:p>
                      <a:endParaRPr lang="en-IN" dirty="0"/>
                    </a:p>
                  </a:txBody>
                  <a:tcPr/>
                </a:tc>
              </a:tr>
              <a:tr h="403111">
                <a:tc>
                  <a:txBody>
                    <a:bodyPr/>
                    <a:lstStyle/>
                    <a:p>
                      <a:r>
                        <a:rPr lang="en-IN" sz="1800" dirty="0" smtClean="0">
                          <a:solidFill>
                            <a:srgbClr val="000000"/>
                          </a:solidFill>
                        </a:rPr>
                        <a:t>Linear-by-Linear Association</a:t>
                      </a:r>
                      <a:endParaRPr lang="en-IN" dirty="0"/>
                    </a:p>
                  </a:txBody>
                  <a:tcPr/>
                </a:tc>
                <a:tc>
                  <a:txBody>
                    <a:bodyPr/>
                    <a:lstStyle/>
                    <a:p>
                      <a:r>
                        <a:rPr lang="en-IN" dirty="0" smtClean="0"/>
                        <a:t>2.080</a:t>
                      </a:r>
                    </a:p>
                    <a:p>
                      <a:endParaRPr lang="en-IN" dirty="0"/>
                    </a:p>
                  </a:txBody>
                  <a:tcPr/>
                </a:tc>
                <a:tc>
                  <a:txBody>
                    <a:bodyPr/>
                    <a:lstStyle/>
                    <a:p>
                      <a:r>
                        <a:rPr lang="en-US" dirty="0" smtClean="0"/>
                        <a:t>1</a:t>
                      </a:r>
                      <a:endParaRPr lang="en-IN" dirty="0"/>
                    </a:p>
                  </a:txBody>
                  <a:tcPr/>
                </a:tc>
                <a:tc>
                  <a:txBody>
                    <a:bodyPr/>
                    <a:lstStyle/>
                    <a:p>
                      <a:r>
                        <a:rPr lang="en-US" dirty="0" smtClean="0"/>
                        <a:t>.149</a:t>
                      </a:r>
                      <a:endParaRPr lang="en-IN" dirty="0"/>
                    </a:p>
                  </a:txBody>
                  <a:tcPr/>
                </a:tc>
              </a:tr>
              <a:tr h="403111">
                <a:tc>
                  <a:txBody>
                    <a:bodyPr/>
                    <a:lstStyle/>
                    <a:p>
                      <a:r>
                        <a:rPr lang="en-IN" sz="1800" dirty="0" smtClean="0">
                          <a:solidFill>
                            <a:srgbClr val="000000"/>
                          </a:solidFill>
                        </a:rPr>
                        <a:t>N of Valid Cases	</a:t>
                      </a:r>
                      <a:endParaRPr lang="en-IN" dirty="0"/>
                    </a:p>
                  </a:txBody>
                  <a:tcPr/>
                </a:tc>
                <a:tc>
                  <a:txBody>
                    <a:bodyPr/>
                    <a:lstStyle/>
                    <a:p>
                      <a:r>
                        <a:rPr lang="en-US" dirty="0" smtClean="0"/>
                        <a:t>103</a:t>
                      </a:r>
                      <a:endParaRPr lang="en-IN" dirty="0"/>
                    </a:p>
                  </a:txBody>
                  <a:tcPr/>
                </a:tc>
                <a:tc>
                  <a:txBody>
                    <a:bodyPr/>
                    <a:lstStyle/>
                    <a:p>
                      <a:endParaRPr lang="en-IN"/>
                    </a:p>
                  </a:txBody>
                  <a:tcPr/>
                </a:tc>
                <a:tc>
                  <a:txBody>
                    <a:bodyPr/>
                    <a:lstStyle/>
                    <a:p>
                      <a:endParaRPr lang="en-IN" dirty="0"/>
                    </a:p>
                  </a:txBody>
                  <a:tcPr/>
                </a:tc>
              </a:tr>
            </a:tbl>
          </a:graphicData>
        </a:graphic>
      </p:graphicFrame>
      <p:sp>
        <p:nvSpPr>
          <p:cNvPr id="5" name="Rectangle 4"/>
          <p:cNvSpPr/>
          <p:nvPr/>
        </p:nvSpPr>
        <p:spPr>
          <a:xfrm>
            <a:off x="395536" y="5229200"/>
            <a:ext cx="7488832" cy="1200329"/>
          </a:xfrm>
          <a:prstGeom prst="rect">
            <a:avLst/>
          </a:prstGeom>
        </p:spPr>
        <p:txBody>
          <a:bodyPr wrap="square">
            <a:spAutoFit/>
          </a:bodyPr>
          <a:lstStyle/>
          <a:p>
            <a:pPr marL="342900" indent="-342900">
              <a:buAutoNum type="alphaLcPeriod"/>
            </a:pPr>
            <a:r>
              <a:rPr lang="en-IN" dirty="0" smtClean="0"/>
              <a:t>6 cells (50.0%) have expected count less than 5. The minimum expected count is 1.02.</a:t>
            </a:r>
          </a:p>
          <a:p>
            <a:pPr marL="342900" indent="-342900">
              <a:buAutoNum type="alphaLcPeriod"/>
            </a:pPr>
            <a:r>
              <a:rPr lang="en-US" dirty="0" smtClean="0"/>
              <a:t>Value is lower than  </a:t>
            </a:r>
            <a:r>
              <a:rPr lang="en-US" dirty="0" smtClean="0"/>
              <a:t>.05 </a:t>
            </a:r>
            <a:r>
              <a:rPr lang="en-US" dirty="0" smtClean="0"/>
              <a:t>SO there is significant difference in </a:t>
            </a:r>
            <a:r>
              <a:rPr lang="en-US" dirty="0" smtClean="0"/>
              <a:t> risks mentioned in consent form in </a:t>
            </a:r>
            <a:r>
              <a:rPr lang="en-US" dirty="0" smtClean="0"/>
              <a:t>different surgical </a:t>
            </a:r>
            <a:r>
              <a:rPr lang="en-US" dirty="0" smtClean="0"/>
              <a:t>specialties.</a:t>
            </a:r>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7527032" cy="1152128"/>
          </a:xfrm>
        </p:spPr>
        <p:txBody>
          <a:bodyPr>
            <a:noAutofit/>
          </a:bodyPr>
          <a:lstStyle/>
          <a:p>
            <a:r>
              <a:rPr lang="en-US" sz="2400" u="sng" dirty="0" smtClean="0">
                <a:solidFill>
                  <a:srgbClr val="FF0000"/>
                </a:solidFill>
              </a:rPr>
              <a:t>VARIATION </a:t>
            </a:r>
            <a:r>
              <a:rPr lang="en-US" sz="2400" u="sng" dirty="0" smtClean="0">
                <a:solidFill>
                  <a:srgbClr val="FF0000"/>
                </a:solidFill>
              </a:rPr>
              <a:t>BETWEEN </a:t>
            </a:r>
            <a:r>
              <a:rPr lang="en-US" sz="2400" u="sng" dirty="0" smtClean="0">
                <a:solidFill>
                  <a:srgbClr val="FF0000"/>
                </a:solidFill>
              </a:rPr>
              <a:t>age </a:t>
            </a:r>
            <a:r>
              <a:rPr lang="en-US" sz="2400" u="sng" dirty="0" smtClean="0">
                <a:solidFill>
                  <a:srgbClr val="FF0000"/>
                </a:solidFill>
              </a:rPr>
              <a:t>group and awareness of risks and complications</a:t>
            </a:r>
            <a:br>
              <a:rPr lang="en-US" sz="2400" u="sng" dirty="0" smtClean="0">
                <a:solidFill>
                  <a:srgbClr val="FF0000"/>
                </a:solidFill>
              </a:rPr>
            </a:br>
            <a:endParaRPr lang="en-IN" sz="2400" u="sng" dirty="0">
              <a:solidFill>
                <a:srgbClr val="FF0000"/>
              </a:solidFill>
            </a:endParaRPr>
          </a:p>
        </p:txBody>
      </p:sp>
      <p:sp>
        <p:nvSpPr>
          <p:cNvPr id="3" name="Content Placeholder 2"/>
          <p:cNvSpPr>
            <a:spLocks noGrp="1"/>
          </p:cNvSpPr>
          <p:nvPr>
            <p:ph idx="1"/>
          </p:nvPr>
        </p:nvSpPr>
        <p:spPr>
          <a:xfrm>
            <a:off x="457200" y="1124744"/>
            <a:ext cx="7239000" cy="5330992"/>
          </a:xfrm>
        </p:spPr>
        <p:txBody>
          <a:bodyPr>
            <a:normAutofit/>
          </a:bodyPr>
          <a:lstStyle/>
          <a:p>
            <a:endParaRPr lang="en-IN" dirty="0" smtClean="0"/>
          </a:p>
          <a:p>
            <a:pPr>
              <a:buNone/>
            </a:pPr>
            <a:endParaRPr lang="en-IN" sz="2800" dirty="0" smtClean="0">
              <a:latin typeface="Monospaced; "/>
            </a:endParaRPr>
          </a:p>
        </p:txBody>
      </p:sp>
      <p:graphicFrame>
        <p:nvGraphicFramePr>
          <p:cNvPr id="4" name="Table 3"/>
          <p:cNvGraphicFramePr>
            <a:graphicFrameLocks noGrp="1"/>
          </p:cNvGraphicFramePr>
          <p:nvPr/>
        </p:nvGraphicFramePr>
        <p:xfrm>
          <a:off x="539552" y="1340768"/>
          <a:ext cx="6936432" cy="3749040"/>
        </p:xfrm>
        <a:graphic>
          <a:graphicData uri="http://schemas.openxmlformats.org/drawingml/2006/table">
            <a:tbl>
              <a:tblPr firstRow="1" bandRow="1">
                <a:tableStyleId>{5C22544A-7EE6-4342-B048-85BDC9FD1C3A}</a:tableStyleId>
              </a:tblPr>
              <a:tblGrid>
                <a:gridCol w="1734108"/>
                <a:gridCol w="1734108"/>
                <a:gridCol w="1734108"/>
                <a:gridCol w="1734108"/>
              </a:tblGrid>
              <a:tr h="826585">
                <a:tc>
                  <a:txBody>
                    <a:bodyPr/>
                    <a:lstStyle/>
                    <a:p>
                      <a:endParaRPr lang="en-IN" dirty="0"/>
                    </a:p>
                  </a:txBody>
                  <a:tcPr/>
                </a:tc>
                <a:tc>
                  <a:txBody>
                    <a:bodyPr/>
                    <a:lstStyle/>
                    <a:p>
                      <a:r>
                        <a:rPr lang="en-IN" sz="1800" dirty="0" smtClean="0">
                          <a:solidFill>
                            <a:srgbClr val="000000"/>
                          </a:solidFill>
                        </a:rPr>
                        <a:t>Value</a:t>
                      </a:r>
                      <a:endParaRPr lang="en-IN" dirty="0"/>
                    </a:p>
                  </a:txBody>
                  <a:tcPr/>
                </a:tc>
                <a:tc>
                  <a:txBody>
                    <a:bodyPr/>
                    <a:lstStyle/>
                    <a:p>
                      <a:r>
                        <a:rPr lang="en-IN" sz="1800" dirty="0" smtClean="0">
                          <a:solidFill>
                            <a:srgbClr val="000000"/>
                          </a:solidFill>
                        </a:rPr>
                        <a:t>df</a:t>
                      </a:r>
                      <a:endParaRPr lang="en-IN" dirty="0"/>
                    </a:p>
                  </a:txBody>
                  <a:tcPr/>
                </a:tc>
                <a:tc>
                  <a:txBody>
                    <a:bodyPr/>
                    <a:lstStyle/>
                    <a:p>
                      <a:r>
                        <a:rPr lang="en-IN" sz="1800" dirty="0" smtClean="0">
                          <a:solidFill>
                            <a:srgbClr val="000000"/>
                          </a:solidFill>
                        </a:rPr>
                        <a:t>Asymp. Sig. (2-sided)	</a:t>
                      </a:r>
                      <a:endParaRPr lang="en-IN" dirty="0"/>
                    </a:p>
                  </a:txBody>
                  <a:tcPr/>
                </a:tc>
              </a:tr>
              <a:tr h="578610">
                <a:tc>
                  <a:txBody>
                    <a:bodyPr/>
                    <a:lstStyle/>
                    <a:p>
                      <a:r>
                        <a:rPr lang="it-IT" sz="1800" dirty="0" smtClean="0">
                          <a:solidFill>
                            <a:srgbClr val="000000"/>
                          </a:solidFill>
                        </a:rPr>
                        <a:t>Pearson Chi-Square</a:t>
                      </a:r>
                      <a:endParaRPr lang="en-IN" dirty="0"/>
                    </a:p>
                  </a:txBody>
                  <a:tcPr/>
                </a:tc>
                <a:tc>
                  <a:txBody>
                    <a:bodyPr/>
                    <a:lstStyle/>
                    <a:p>
                      <a:r>
                        <a:rPr lang="en-IN" dirty="0" smtClean="0"/>
                        <a:t>1.998a</a:t>
                      </a:r>
                    </a:p>
                    <a:p>
                      <a:endParaRPr lang="en-IN" dirty="0"/>
                    </a:p>
                  </a:txBody>
                  <a:tcPr/>
                </a:tc>
                <a:tc>
                  <a:txBody>
                    <a:bodyPr/>
                    <a:lstStyle/>
                    <a:p>
                      <a:r>
                        <a:rPr lang="en-US" dirty="0" smtClean="0"/>
                        <a:t>2</a:t>
                      </a:r>
                      <a:endParaRPr lang="en-IN" dirty="0"/>
                    </a:p>
                  </a:txBody>
                  <a:tcPr/>
                </a:tc>
                <a:tc>
                  <a:txBody>
                    <a:bodyPr/>
                    <a:lstStyle/>
                    <a:p>
                      <a:r>
                        <a:rPr lang="en-IN" dirty="0" smtClean="0"/>
                        <a:t>.368</a:t>
                      </a:r>
                    </a:p>
                    <a:p>
                      <a:endParaRPr lang="en-IN" dirty="0"/>
                    </a:p>
                  </a:txBody>
                  <a:tcPr/>
                </a:tc>
              </a:tr>
              <a:tr h="578610">
                <a:tc>
                  <a:txBody>
                    <a:bodyPr/>
                    <a:lstStyle/>
                    <a:p>
                      <a:r>
                        <a:rPr lang="en-IN" sz="1800" dirty="0" smtClean="0">
                          <a:solidFill>
                            <a:srgbClr val="000000"/>
                          </a:solidFill>
                        </a:rPr>
                        <a:t>Likelihood Ratio</a:t>
                      </a:r>
                      <a:endParaRPr lang="en-IN" dirty="0"/>
                    </a:p>
                  </a:txBody>
                  <a:tcPr/>
                </a:tc>
                <a:tc>
                  <a:txBody>
                    <a:bodyPr/>
                    <a:lstStyle/>
                    <a:p>
                      <a:r>
                        <a:rPr lang="en-US" dirty="0" smtClean="0"/>
                        <a:t>2.116</a:t>
                      </a:r>
                      <a:endParaRPr lang="en-IN" dirty="0"/>
                    </a:p>
                  </a:txBody>
                  <a:tcPr/>
                </a:tc>
                <a:tc>
                  <a:txBody>
                    <a:bodyPr/>
                    <a:lstStyle/>
                    <a:p>
                      <a:r>
                        <a:rPr lang="en-US" dirty="0" smtClean="0"/>
                        <a:t>2</a:t>
                      </a:r>
                      <a:endParaRPr lang="en-IN" dirty="0"/>
                    </a:p>
                  </a:txBody>
                  <a:tcPr/>
                </a:tc>
                <a:tc>
                  <a:txBody>
                    <a:bodyPr/>
                    <a:lstStyle/>
                    <a:p>
                      <a:r>
                        <a:rPr lang="en-US" dirty="0" smtClean="0"/>
                        <a:t>.347</a:t>
                      </a:r>
                      <a:endParaRPr lang="en-IN" dirty="0"/>
                    </a:p>
                  </a:txBody>
                  <a:tcPr/>
                </a:tc>
              </a:tr>
              <a:tr h="826585">
                <a:tc>
                  <a:txBody>
                    <a:bodyPr/>
                    <a:lstStyle/>
                    <a:p>
                      <a:r>
                        <a:rPr lang="en-IN" sz="1800" dirty="0" smtClean="0">
                          <a:solidFill>
                            <a:srgbClr val="000000"/>
                          </a:solidFill>
                        </a:rPr>
                        <a:t>Linear-by-Linear Association</a:t>
                      </a:r>
                      <a:endParaRPr lang="en-IN" dirty="0"/>
                    </a:p>
                  </a:txBody>
                  <a:tcPr/>
                </a:tc>
                <a:tc>
                  <a:txBody>
                    <a:bodyPr/>
                    <a:lstStyle/>
                    <a:p>
                      <a:r>
                        <a:rPr lang="en-US" dirty="0" smtClean="0"/>
                        <a:t>1.820</a:t>
                      </a:r>
                      <a:endParaRPr lang="en-IN" dirty="0"/>
                    </a:p>
                  </a:txBody>
                  <a:tcPr/>
                </a:tc>
                <a:tc>
                  <a:txBody>
                    <a:bodyPr/>
                    <a:lstStyle/>
                    <a:p>
                      <a:r>
                        <a:rPr lang="en-US" dirty="0" smtClean="0"/>
                        <a:t>1</a:t>
                      </a:r>
                      <a:endParaRPr lang="en-IN" dirty="0"/>
                    </a:p>
                  </a:txBody>
                  <a:tcPr/>
                </a:tc>
                <a:tc>
                  <a:txBody>
                    <a:bodyPr/>
                    <a:lstStyle/>
                    <a:p>
                      <a:r>
                        <a:rPr lang="en-US" dirty="0" smtClean="0"/>
                        <a:t>.117</a:t>
                      </a:r>
                      <a:endParaRPr lang="en-IN" dirty="0"/>
                    </a:p>
                  </a:txBody>
                  <a:tcPr/>
                </a:tc>
              </a:tr>
              <a:tr h="578610">
                <a:tc>
                  <a:txBody>
                    <a:bodyPr/>
                    <a:lstStyle/>
                    <a:p>
                      <a:r>
                        <a:rPr lang="en-IN" sz="1800" dirty="0" smtClean="0">
                          <a:solidFill>
                            <a:srgbClr val="000000"/>
                          </a:solidFill>
                        </a:rPr>
                        <a:t>N of Valid Cases	</a:t>
                      </a:r>
                      <a:endParaRPr lang="en-IN" dirty="0"/>
                    </a:p>
                  </a:txBody>
                  <a:tcPr/>
                </a:tc>
                <a:tc>
                  <a:txBody>
                    <a:bodyPr/>
                    <a:lstStyle/>
                    <a:p>
                      <a:r>
                        <a:rPr lang="en-US" dirty="0" smtClean="0"/>
                        <a:t>103</a:t>
                      </a:r>
                      <a:endParaRPr lang="en-IN" dirty="0"/>
                    </a:p>
                  </a:txBody>
                  <a:tcPr/>
                </a:tc>
                <a:tc>
                  <a:txBody>
                    <a:bodyPr/>
                    <a:lstStyle/>
                    <a:p>
                      <a:endParaRPr lang="en-IN"/>
                    </a:p>
                  </a:txBody>
                  <a:tcPr/>
                </a:tc>
                <a:tc>
                  <a:txBody>
                    <a:bodyPr/>
                    <a:lstStyle/>
                    <a:p>
                      <a:endParaRPr lang="en-IN" dirty="0"/>
                    </a:p>
                  </a:txBody>
                  <a:tcPr/>
                </a:tc>
              </a:tr>
            </a:tbl>
          </a:graphicData>
        </a:graphic>
      </p:graphicFrame>
      <p:sp>
        <p:nvSpPr>
          <p:cNvPr id="5" name="Rectangle 4"/>
          <p:cNvSpPr/>
          <p:nvPr/>
        </p:nvSpPr>
        <p:spPr>
          <a:xfrm>
            <a:off x="467544" y="5229200"/>
            <a:ext cx="7128792" cy="1477328"/>
          </a:xfrm>
          <a:prstGeom prst="rect">
            <a:avLst/>
          </a:prstGeom>
        </p:spPr>
        <p:txBody>
          <a:bodyPr wrap="square">
            <a:spAutoFit/>
          </a:bodyPr>
          <a:lstStyle/>
          <a:p>
            <a:pPr marL="342900" indent="-342900">
              <a:buAutoNum type="alphaLcPeriod"/>
            </a:pPr>
            <a:r>
              <a:rPr lang="en-IN" dirty="0" smtClean="0"/>
              <a:t>0 cells (.0%) have expected count less than 5. The minimum expected count is 6.52.</a:t>
            </a:r>
          </a:p>
          <a:p>
            <a:pPr marL="342900" indent="-342900">
              <a:buAutoNum type="alphaLcPeriod"/>
            </a:pPr>
            <a:r>
              <a:rPr lang="en-US" dirty="0" smtClean="0"/>
              <a:t>VALUE IS GREATER THAN </a:t>
            </a:r>
            <a:r>
              <a:rPr lang="en-US" dirty="0" smtClean="0"/>
              <a:t>0.5 </a:t>
            </a:r>
            <a:r>
              <a:rPr lang="en-US" dirty="0" smtClean="0"/>
              <a:t>So </a:t>
            </a:r>
            <a:r>
              <a:rPr lang="en-US" dirty="0" smtClean="0"/>
              <a:t>there </a:t>
            </a:r>
            <a:r>
              <a:rPr lang="en-US" dirty="0" smtClean="0"/>
              <a:t>is no  </a:t>
            </a:r>
            <a:r>
              <a:rPr lang="en-US" dirty="0" smtClean="0"/>
              <a:t>significant difference in </a:t>
            </a:r>
            <a:r>
              <a:rPr lang="en-US" dirty="0" smtClean="0"/>
              <a:t>awareness of risks and complications and age group.</a:t>
            </a:r>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u="sng" dirty="0" smtClean="0">
                <a:solidFill>
                  <a:srgbClr val="FF0000"/>
                </a:solidFill>
              </a:rPr>
              <a:t>variation</a:t>
            </a:r>
            <a:endParaRPr lang="en-IN" sz="2800" u="sng" dirty="0">
              <a:solidFill>
                <a:srgbClr val="FF0000"/>
              </a:solidFill>
            </a:endParaRPr>
          </a:p>
        </p:txBody>
      </p:sp>
      <p:graphicFrame>
        <p:nvGraphicFramePr>
          <p:cNvPr id="4" name="Content Placeholder 3"/>
          <p:cNvGraphicFramePr>
            <a:graphicFrameLocks noGrp="1"/>
          </p:cNvGraphicFramePr>
          <p:nvPr>
            <p:ph idx="1"/>
          </p:nvPr>
        </p:nvGraphicFramePr>
        <p:xfrm>
          <a:off x="457200" y="1609725"/>
          <a:ext cx="7239000" cy="2966720"/>
        </p:xfrm>
        <a:graphic>
          <a:graphicData uri="http://schemas.openxmlformats.org/drawingml/2006/table">
            <a:tbl>
              <a:tblPr firstRow="1" bandRow="1">
                <a:tableStyleId>{5C22544A-7EE6-4342-B048-85BDC9FD1C3A}</a:tableStyleId>
              </a:tblPr>
              <a:tblGrid>
                <a:gridCol w="2413000"/>
                <a:gridCol w="2413000"/>
                <a:gridCol w="2413000"/>
              </a:tblGrid>
              <a:tr h="370840">
                <a:tc>
                  <a:txBody>
                    <a:bodyPr/>
                    <a:lstStyle/>
                    <a:p>
                      <a:r>
                        <a:rPr lang="en-US" dirty="0" err="1" smtClean="0"/>
                        <a:t>S.No</a:t>
                      </a:r>
                      <a:endParaRPr lang="en-IN" dirty="0"/>
                    </a:p>
                  </a:txBody>
                  <a:tcPr/>
                </a:tc>
                <a:tc>
                  <a:txBody>
                    <a:bodyPr/>
                    <a:lstStyle/>
                    <a:p>
                      <a:r>
                        <a:rPr lang="en-US" smtClean="0"/>
                        <a:t>Speciali</a:t>
                      </a:r>
                      <a:endParaRPr lang="en-IN"/>
                    </a:p>
                  </a:txBody>
                  <a:tcPr/>
                </a:tc>
                <a:tc>
                  <a:txBody>
                    <a:bodyPr/>
                    <a:lstStyle/>
                    <a:p>
                      <a:endParaRPr lang="en-IN"/>
                    </a:p>
                  </a:txBody>
                  <a:tcPr/>
                </a:tc>
              </a:tr>
              <a:tr h="370840">
                <a:tc>
                  <a:txBody>
                    <a:bodyPr/>
                    <a:lstStyle/>
                    <a:p>
                      <a:endParaRPr lang="en-IN"/>
                    </a:p>
                  </a:txBody>
                  <a:tcPr/>
                </a:tc>
                <a:tc>
                  <a:txBody>
                    <a:bodyPr/>
                    <a:lstStyle/>
                    <a:p>
                      <a:endParaRPr lang="en-IN"/>
                    </a:p>
                  </a:txBody>
                  <a:tcPr/>
                </a:tc>
                <a:tc>
                  <a:txBody>
                    <a:bodyPr/>
                    <a:lstStyle/>
                    <a:p>
                      <a:endParaRPr lang="en-IN"/>
                    </a:p>
                  </a:txBody>
                  <a:tcPr/>
                </a:tc>
              </a:tr>
              <a:tr h="370840">
                <a:tc>
                  <a:txBody>
                    <a:bodyPr/>
                    <a:lstStyle/>
                    <a:p>
                      <a:endParaRPr lang="en-IN"/>
                    </a:p>
                  </a:txBody>
                  <a:tcPr/>
                </a:tc>
                <a:tc>
                  <a:txBody>
                    <a:bodyPr/>
                    <a:lstStyle/>
                    <a:p>
                      <a:endParaRPr lang="en-IN"/>
                    </a:p>
                  </a:txBody>
                  <a:tcPr/>
                </a:tc>
                <a:tc>
                  <a:txBody>
                    <a:bodyPr/>
                    <a:lstStyle/>
                    <a:p>
                      <a:endParaRPr lang="en-IN"/>
                    </a:p>
                  </a:txBody>
                  <a:tcPr/>
                </a:tc>
              </a:tr>
              <a:tr h="370840">
                <a:tc>
                  <a:txBody>
                    <a:bodyPr/>
                    <a:lstStyle/>
                    <a:p>
                      <a:endParaRPr lang="en-IN"/>
                    </a:p>
                  </a:txBody>
                  <a:tcPr/>
                </a:tc>
                <a:tc>
                  <a:txBody>
                    <a:bodyPr/>
                    <a:lstStyle/>
                    <a:p>
                      <a:endParaRPr lang="en-IN"/>
                    </a:p>
                  </a:txBody>
                  <a:tcPr/>
                </a:tc>
                <a:tc>
                  <a:txBody>
                    <a:bodyPr/>
                    <a:lstStyle/>
                    <a:p>
                      <a:endParaRPr lang="en-IN"/>
                    </a:p>
                  </a:txBody>
                  <a:tcPr/>
                </a:tc>
              </a:tr>
              <a:tr h="370840">
                <a:tc>
                  <a:txBody>
                    <a:bodyPr/>
                    <a:lstStyle/>
                    <a:p>
                      <a:endParaRPr lang="en-IN"/>
                    </a:p>
                  </a:txBody>
                  <a:tcPr/>
                </a:tc>
                <a:tc>
                  <a:txBody>
                    <a:bodyPr/>
                    <a:lstStyle/>
                    <a:p>
                      <a:endParaRPr lang="en-IN"/>
                    </a:p>
                  </a:txBody>
                  <a:tcPr/>
                </a:tc>
                <a:tc>
                  <a:txBody>
                    <a:bodyPr/>
                    <a:lstStyle/>
                    <a:p>
                      <a:endParaRPr lang="en-IN"/>
                    </a:p>
                  </a:txBody>
                  <a:tcPr/>
                </a:tc>
              </a:tr>
              <a:tr h="370840">
                <a:tc>
                  <a:txBody>
                    <a:bodyPr/>
                    <a:lstStyle/>
                    <a:p>
                      <a:endParaRPr lang="en-IN"/>
                    </a:p>
                  </a:txBody>
                  <a:tcPr/>
                </a:tc>
                <a:tc>
                  <a:txBody>
                    <a:bodyPr/>
                    <a:lstStyle/>
                    <a:p>
                      <a:endParaRPr lang="en-IN"/>
                    </a:p>
                  </a:txBody>
                  <a:tcPr/>
                </a:tc>
                <a:tc>
                  <a:txBody>
                    <a:bodyPr/>
                    <a:lstStyle/>
                    <a:p>
                      <a:endParaRPr lang="en-IN"/>
                    </a:p>
                  </a:txBody>
                  <a:tcPr/>
                </a:tc>
              </a:tr>
              <a:tr h="370840">
                <a:tc>
                  <a:txBody>
                    <a:bodyPr/>
                    <a:lstStyle/>
                    <a:p>
                      <a:endParaRPr lang="en-IN"/>
                    </a:p>
                  </a:txBody>
                  <a:tcPr/>
                </a:tc>
                <a:tc>
                  <a:txBody>
                    <a:bodyPr/>
                    <a:lstStyle/>
                    <a:p>
                      <a:endParaRPr lang="en-IN"/>
                    </a:p>
                  </a:txBody>
                  <a:tcPr/>
                </a:tc>
                <a:tc>
                  <a:txBody>
                    <a:bodyPr/>
                    <a:lstStyle/>
                    <a:p>
                      <a:endParaRPr lang="en-IN"/>
                    </a:p>
                  </a:txBody>
                  <a:tcPr/>
                </a:tc>
              </a:tr>
              <a:tr h="370840">
                <a:tc>
                  <a:txBody>
                    <a:bodyPr/>
                    <a:lstStyle/>
                    <a:p>
                      <a:endParaRPr lang="en-IN"/>
                    </a:p>
                  </a:txBody>
                  <a:tcPr/>
                </a:tc>
                <a:tc>
                  <a:txBody>
                    <a:bodyPr/>
                    <a:lstStyle/>
                    <a:p>
                      <a:endParaRPr lang="en-IN"/>
                    </a:p>
                  </a:txBody>
                  <a:tcPr/>
                </a:tc>
                <a:tc>
                  <a:txBody>
                    <a:bodyPr/>
                    <a:lstStyle/>
                    <a:p>
                      <a:endParaRPr lang="en-IN"/>
                    </a:p>
                  </a:txBody>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7239000" cy="1143000"/>
          </a:xfrm>
        </p:spPr>
        <p:txBody>
          <a:bodyPr>
            <a:normAutofit fontScale="90000"/>
          </a:bodyPr>
          <a:lstStyle/>
          <a:p>
            <a:r>
              <a:rPr lang="en-US" sz="2800" u="sng" dirty="0" smtClean="0">
                <a:solidFill>
                  <a:srgbClr val="FF0000"/>
                </a:solidFill>
              </a:rPr>
              <a:t>VARIATION </a:t>
            </a:r>
            <a:r>
              <a:rPr lang="en-US" sz="2800" u="sng" dirty="0" smtClean="0">
                <a:solidFill>
                  <a:srgbClr val="FF0000"/>
                </a:solidFill>
              </a:rPr>
              <a:t>BETWEEN</a:t>
            </a:r>
            <a:r>
              <a:rPr lang="en-US" sz="2700" u="sng" dirty="0" smtClean="0">
                <a:solidFill>
                  <a:srgbClr val="FF0000"/>
                </a:solidFill>
              </a:rPr>
              <a:t> </a:t>
            </a:r>
            <a:r>
              <a:rPr lang="en-US" sz="2700" u="sng" dirty="0" smtClean="0">
                <a:solidFill>
                  <a:srgbClr val="FF0000"/>
                </a:solidFill>
              </a:rPr>
              <a:t>Gender and decision making</a:t>
            </a:r>
            <a:r>
              <a:rPr lang="en-US" sz="4000" dirty="0" smtClean="0"/>
              <a:t/>
            </a:r>
            <a:br>
              <a:rPr lang="en-US" sz="4000" dirty="0" smtClean="0"/>
            </a:br>
            <a:endParaRPr lang="en-IN" dirty="0"/>
          </a:p>
        </p:txBody>
      </p:sp>
      <p:graphicFrame>
        <p:nvGraphicFramePr>
          <p:cNvPr id="4" name="Content Placeholder 3"/>
          <p:cNvGraphicFramePr>
            <a:graphicFrameLocks noGrp="1"/>
          </p:cNvGraphicFramePr>
          <p:nvPr>
            <p:ph idx="1"/>
          </p:nvPr>
        </p:nvGraphicFramePr>
        <p:xfrm>
          <a:off x="457200" y="1341438"/>
          <a:ext cx="7239000" cy="3108960"/>
        </p:xfrm>
        <a:graphic>
          <a:graphicData uri="http://schemas.openxmlformats.org/drawingml/2006/table">
            <a:tbl>
              <a:tblPr firstRow="1" bandRow="1">
                <a:tableStyleId>{5C22544A-7EE6-4342-B048-85BDC9FD1C3A}</a:tableStyleId>
              </a:tblPr>
              <a:tblGrid>
                <a:gridCol w="1809750"/>
                <a:gridCol w="1809750"/>
                <a:gridCol w="1809750"/>
                <a:gridCol w="1809750"/>
              </a:tblGrid>
              <a:tr h="370840">
                <a:tc>
                  <a:txBody>
                    <a:bodyPr/>
                    <a:lstStyle/>
                    <a:p>
                      <a:endParaRPr lang="en-IN" dirty="0"/>
                    </a:p>
                  </a:txBody>
                  <a:tcPr/>
                </a:tc>
                <a:tc>
                  <a:txBody>
                    <a:bodyPr/>
                    <a:lstStyle/>
                    <a:p>
                      <a:r>
                        <a:rPr lang="en-IN" sz="1800" dirty="0" smtClean="0">
                          <a:solidFill>
                            <a:srgbClr val="000000"/>
                          </a:solidFill>
                        </a:rPr>
                        <a:t>Value</a:t>
                      </a:r>
                      <a:endParaRPr lang="en-IN" dirty="0"/>
                    </a:p>
                  </a:txBody>
                  <a:tcPr/>
                </a:tc>
                <a:tc>
                  <a:txBody>
                    <a:bodyPr/>
                    <a:lstStyle/>
                    <a:p>
                      <a:r>
                        <a:rPr lang="en-IN" sz="1800" dirty="0" smtClean="0">
                          <a:solidFill>
                            <a:srgbClr val="000000"/>
                          </a:solidFill>
                        </a:rPr>
                        <a:t>df</a:t>
                      </a:r>
                      <a:endParaRPr lang="en-IN" dirty="0"/>
                    </a:p>
                  </a:txBody>
                  <a:tcPr/>
                </a:tc>
                <a:tc>
                  <a:txBody>
                    <a:bodyPr/>
                    <a:lstStyle/>
                    <a:p>
                      <a:r>
                        <a:rPr lang="en-IN" sz="1800" dirty="0" smtClean="0">
                          <a:solidFill>
                            <a:srgbClr val="000000"/>
                          </a:solidFill>
                        </a:rPr>
                        <a:t>Asymp. Sig. (2-sided)	</a:t>
                      </a:r>
                      <a:endParaRPr lang="en-IN" dirty="0"/>
                    </a:p>
                  </a:txBody>
                  <a:tcPr/>
                </a:tc>
              </a:tr>
              <a:tr h="370840">
                <a:tc>
                  <a:txBody>
                    <a:bodyPr/>
                    <a:lstStyle/>
                    <a:p>
                      <a:r>
                        <a:rPr lang="it-IT" sz="1800" dirty="0" smtClean="0">
                          <a:solidFill>
                            <a:srgbClr val="000000"/>
                          </a:solidFill>
                        </a:rPr>
                        <a:t>Pearson Chi-Square</a:t>
                      </a:r>
                      <a:endParaRPr lang="en-IN" dirty="0"/>
                    </a:p>
                  </a:txBody>
                  <a:tcPr/>
                </a:tc>
                <a:tc>
                  <a:txBody>
                    <a:bodyPr/>
                    <a:lstStyle/>
                    <a:p>
                      <a:r>
                        <a:rPr lang="en-IN" dirty="0" smtClean="0"/>
                        <a:t>4.929a</a:t>
                      </a:r>
                    </a:p>
                    <a:p>
                      <a:r>
                        <a:rPr lang="en-IN" dirty="0" smtClean="0"/>
                        <a:t>6.480</a:t>
                      </a:r>
                    </a:p>
                    <a:p>
                      <a:r>
                        <a:rPr lang="en-IN" dirty="0" smtClean="0"/>
                        <a:t>103</a:t>
                      </a:r>
                    </a:p>
                    <a:p>
                      <a:endParaRPr lang="en-IN" dirty="0"/>
                    </a:p>
                  </a:txBody>
                  <a:tcPr/>
                </a:tc>
                <a:tc>
                  <a:txBody>
                    <a:bodyPr/>
                    <a:lstStyle/>
                    <a:p>
                      <a:r>
                        <a:rPr lang="en-US" dirty="0" smtClean="0"/>
                        <a:t>4</a:t>
                      </a:r>
                      <a:endParaRPr lang="en-IN" dirty="0"/>
                    </a:p>
                  </a:txBody>
                  <a:tcPr/>
                </a:tc>
                <a:tc>
                  <a:txBody>
                    <a:bodyPr/>
                    <a:lstStyle/>
                    <a:p>
                      <a:r>
                        <a:rPr lang="en-IN" dirty="0" smtClean="0"/>
                        <a:t>.295</a:t>
                      </a:r>
                    </a:p>
                    <a:p>
                      <a:endParaRPr lang="en-IN" dirty="0"/>
                    </a:p>
                  </a:txBody>
                  <a:tcPr/>
                </a:tc>
              </a:tr>
              <a:tr h="370840">
                <a:tc>
                  <a:txBody>
                    <a:bodyPr/>
                    <a:lstStyle/>
                    <a:p>
                      <a:r>
                        <a:rPr lang="en-IN" sz="1800" dirty="0" smtClean="0">
                          <a:solidFill>
                            <a:srgbClr val="000000"/>
                          </a:solidFill>
                        </a:rPr>
                        <a:t>Likelihood Ratio</a:t>
                      </a:r>
                      <a:endParaRPr lang="en-IN" dirty="0"/>
                    </a:p>
                  </a:txBody>
                  <a:tcPr/>
                </a:tc>
                <a:tc>
                  <a:txBody>
                    <a:bodyPr/>
                    <a:lstStyle/>
                    <a:p>
                      <a:r>
                        <a:rPr lang="en-US" dirty="0" smtClean="0"/>
                        <a:t>6.480</a:t>
                      </a:r>
                      <a:endParaRPr lang="en-IN" dirty="0"/>
                    </a:p>
                  </a:txBody>
                  <a:tcPr/>
                </a:tc>
                <a:tc>
                  <a:txBody>
                    <a:bodyPr/>
                    <a:lstStyle/>
                    <a:p>
                      <a:r>
                        <a:rPr lang="en-US" dirty="0" smtClean="0"/>
                        <a:t>4</a:t>
                      </a:r>
                      <a:endParaRPr lang="en-IN" dirty="0"/>
                    </a:p>
                  </a:txBody>
                  <a:tcPr/>
                </a:tc>
                <a:tc>
                  <a:txBody>
                    <a:bodyPr/>
                    <a:lstStyle/>
                    <a:p>
                      <a:r>
                        <a:rPr lang="en-US" dirty="0" smtClean="0"/>
                        <a:t>.166</a:t>
                      </a:r>
                      <a:endParaRPr lang="en-IN" dirty="0"/>
                    </a:p>
                  </a:txBody>
                  <a:tcPr/>
                </a:tc>
              </a:tr>
              <a:tr h="370840">
                <a:tc>
                  <a:txBody>
                    <a:bodyPr/>
                    <a:lstStyle/>
                    <a:p>
                      <a:r>
                        <a:rPr lang="en-IN" sz="1800" dirty="0" smtClean="0">
                          <a:solidFill>
                            <a:srgbClr val="000000"/>
                          </a:solidFill>
                        </a:rPr>
                        <a:t>N of Valid Cases	</a:t>
                      </a:r>
                      <a:endParaRPr lang="en-IN" dirty="0"/>
                    </a:p>
                  </a:txBody>
                  <a:tcPr/>
                </a:tc>
                <a:tc>
                  <a:txBody>
                    <a:bodyPr/>
                    <a:lstStyle/>
                    <a:p>
                      <a:r>
                        <a:rPr lang="en-US" dirty="0" smtClean="0"/>
                        <a:t>103</a:t>
                      </a:r>
                      <a:endParaRPr lang="en-IN" dirty="0"/>
                    </a:p>
                  </a:txBody>
                  <a:tcPr/>
                </a:tc>
                <a:tc>
                  <a:txBody>
                    <a:bodyPr/>
                    <a:lstStyle/>
                    <a:p>
                      <a:endParaRPr lang="en-IN"/>
                    </a:p>
                  </a:txBody>
                  <a:tcPr/>
                </a:tc>
                <a:tc>
                  <a:txBody>
                    <a:bodyPr/>
                    <a:lstStyle/>
                    <a:p>
                      <a:endParaRPr lang="en-IN"/>
                    </a:p>
                  </a:txBody>
                  <a:tcPr/>
                </a:tc>
              </a:tr>
            </a:tbl>
          </a:graphicData>
        </a:graphic>
      </p:graphicFrame>
      <p:sp>
        <p:nvSpPr>
          <p:cNvPr id="5" name="Rectangle 4"/>
          <p:cNvSpPr/>
          <p:nvPr/>
        </p:nvSpPr>
        <p:spPr>
          <a:xfrm>
            <a:off x="395536" y="4509120"/>
            <a:ext cx="7344816" cy="1200329"/>
          </a:xfrm>
          <a:prstGeom prst="rect">
            <a:avLst/>
          </a:prstGeom>
        </p:spPr>
        <p:txBody>
          <a:bodyPr wrap="square">
            <a:spAutoFit/>
          </a:bodyPr>
          <a:lstStyle/>
          <a:p>
            <a:pPr marL="342900" indent="-342900">
              <a:buAutoNum type="alphaLcPeriod"/>
            </a:pPr>
            <a:r>
              <a:rPr lang="en-IN" dirty="0" smtClean="0"/>
              <a:t>4 cells (40.0%) have expected count less than 5. The minimum expected count is .49.</a:t>
            </a:r>
          </a:p>
          <a:p>
            <a:pPr marL="342900" indent="-342900">
              <a:buAutoNum type="alphaLcPeriod"/>
            </a:pPr>
            <a:r>
              <a:rPr lang="en-US" dirty="0" smtClean="0"/>
              <a:t>VALUE IS GREATER THAN .05 </a:t>
            </a:r>
            <a:r>
              <a:rPr lang="en-US" dirty="0" smtClean="0"/>
              <a:t>SO there is no significant difference between gender and decision making.</a:t>
            </a:r>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7239000" cy="936104"/>
          </a:xfrm>
        </p:spPr>
        <p:txBody>
          <a:bodyPr>
            <a:normAutofit/>
          </a:bodyPr>
          <a:lstStyle/>
          <a:p>
            <a:r>
              <a:rPr lang="en-US" sz="2800" u="sng" dirty="0" smtClean="0">
                <a:solidFill>
                  <a:srgbClr val="FF0000"/>
                </a:solidFill>
              </a:rPr>
              <a:t>VARIATION </a:t>
            </a:r>
            <a:r>
              <a:rPr lang="en-US" sz="2800" u="sng" dirty="0" smtClean="0">
                <a:solidFill>
                  <a:srgbClr val="FF0000"/>
                </a:solidFill>
              </a:rPr>
              <a:t>BETWEEN</a:t>
            </a:r>
            <a:r>
              <a:rPr lang="en-US" sz="2800" u="sng" dirty="0" smtClean="0">
                <a:solidFill>
                  <a:srgbClr val="FF0000"/>
                </a:solidFill>
              </a:rPr>
              <a:t> </a:t>
            </a:r>
            <a:r>
              <a:rPr lang="en-US" sz="2800" u="sng" dirty="0" smtClean="0">
                <a:solidFill>
                  <a:srgbClr val="FF0000"/>
                </a:solidFill>
              </a:rPr>
              <a:t>AGE GROUP and AWARENESS OF TYPE OF ANEASTHESIA</a:t>
            </a:r>
            <a:endParaRPr lang="en-IN" sz="2800" dirty="0"/>
          </a:p>
        </p:txBody>
      </p:sp>
      <p:graphicFrame>
        <p:nvGraphicFramePr>
          <p:cNvPr id="4" name="Content Placeholder 3"/>
          <p:cNvGraphicFramePr>
            <a:graphicFrameLocks noGrp="1"/>
          </p:cNvGraphicFramePr>
          <p:nvPr>
            <p:ph idx="1"/>
          </p:nvPr>
        </p:nvGraphicFramePr>
        <p:xfrm>
          <a:off x="457200" y="1412875"/>
          <a:ext cx="7239000" cy="3749040"/>
        </p:xfrm>
        <a:graphic>
          <a:graphicData uri="http://schemas.openxmlformats.org/drawingml/2006/table">
            <a:tbl>
              <a:tblPr firstRow="1" bandRow="1">
                <a:tableStyleId>{5C22544A-7EE6-4342-B048-85BDC9FD1C3A}</a:tableStyleId>
              </a:tblPr>
              <a:tblGrid>
                <a:gridCol w="1809750"/>
                <a:gridCol w="1809750"/>
                <a:gridCol w="1809750"/>
                <a:gridCol w="1809750"/>
              </a:tblGrid>
              <a:tr h="370840">
                <a:tc>
                  <a:txBody>
                    <a:bodyPr/>
                    <a:lstStyle/>
                    <a:p>
                      <a:endParaRPr lang="en-IN" dirty="0"/>
                    </a:p>
                  </a:txBody>
                  <a:tcPr/>
                </a:tc>
                <a:tc>
                  <a:txBody>
                    <a:bodyPr/>
                    <a:lstStyle/>
                    <a:p>
                      <a:r>
                        <a:rPr lang="en-IN" sz="1800" dirty="0" smtClean="0">
                          <a:solidFill>
                            <a:srgbClr val="000000"/>
                          </a:solidFill>
                        </a:rPr>
                        <a:t>Value</a:t>
                      </a:r>
                      <a:endParaRPr lang="en-IN" dirty="0"/>
                    </a:p>
                  </a:txBody>
                  <a:tcPr/>
                </a:tc>
                <a:tc>
                  <a:txBody>
                    <a:bodyPr/>
                    <a:lstStyle/>
                    <a:p>
                      <a:r>
                        <a:rPr lang="en-IN" sz="1800" dirty="0" smtClean="0">
                          <a:solidFill>
                            <a:srgbClr val="000000"/>
                          </a:solidFill>
                        </a:rPr>
                        <a:t>df</a:t>
                      </a:r>
                      <a:endParaRPr lang="en-IN" dirty="0"/>
                    </a:p>
                  </a:txBody>
                  <a:tcPr/>
                </a:tc>
                <a:tc>
                  <a:txBody>
                    <a:bodyPr/>
                    <a:lstStyle/>
                    <a:p>
                      <a:r>
                        <a:rPr lang="en-IN" sz="1800" dirty="0" smtClean="0">
                          <a:solidFill>
                            <a:srgbClr val="000000"/>
                          </a:solidFill>
                        </a:rPr>
                        <a:t>Asymp. Sig. (2-sided)	</a:t>
                      </a:r>
                      <a:endParaRPr lang="en-IN" dirty="0"/>
                    </a:p>
                  </a:txBody>
                  <a:tcPr/>
                </a:tc>
              </a:tr>
              <a:tr h="370840">
                <a:tc>
                  <a:txBody>
                    <a:bodyPr/>
                    <a:lstStyle/>
                    <a:p>
                      <a:r>
                        <a:rPr lang="it-IT" sz="1800" dirty="0" smtClean="0">
                          <a:solidFill>
                            <a:srgbClr val="000000"/>
                          </a:solidFill>
                        </a:rPr>
                        <a:t>Pearson Chi-Square</a:t>
                      </a:r>
                      <a:endParaRPr lang="en-IN" dirty="0"/>
                    </a:p>
                  </a:txBody>
                  <a:tcPr/>
                </a:tc>
                <a:tc>
                  <a:txBody>
                    <a:bodyPr/>
                    <a:lstStyle/>
                    <a:p>
                      <a:r>
                        <a:rPr lang="en-IN" dirty="0" smtClean="0"/>
                        <a:t>4.927a</a:t>
                      </a:r>
                    </a:p>
                    <a:p>
                      <a:endParaRPr lang="en-IN" dirty="0" smtClean="0"/>
                    </a:p>
                    <a:p>
                      <a:endParaRPr lang="en-IN" dirty="0"/>
                    </a:p>
                  </a:txBody>
                  <a:tcPr/>
                </a:tc>
                <a:tc>
                  <a:txBody>
                    <a:bodyPr/>
                    <a:lstStyle/>
                    <a:p>
                      <a:r>
                        <a:rPr lang="en-US" dirty="0" smtClean="0"/>
                        <a:t>2</a:t>
                      </a:r>
                      <a:endParaRPr lang="en-IN" dirty="0"/>
                    </a:p>
                  </a:txBody>
                  <a:tcPr/>
                </a:tc>
                <a:tc>
                  <a:txBody>
                    <a:bodyPr/>
                    <a:lstStyle/>
                    <a:p>
                      <a:r>
                        <a:rPr lang="en-IN" dirty="0" smtClean="0"/>
                        <a:t>.085</a:t>
                      </a:r>
                    </a:p>
                    <a:p>
                      <a:endParaRPr lang="en-IN" dirty="0"/>
                    </a:p>
                  </a:txBody>
                  <a:tcPr/>
                </a:tc>
              </a:tr>
              <a:tr h="370840">
                <a:tc>
                  <a:txBody>
                    <a:bodyPr/>
                    <a:lstStyle/>
                    <a:p>
                      <a:r>
                        <a:rPr lang="en-IN" sz="1800" dirty="0" smtClean="0">
                          <a:solidFill>
                            <a:srgbClr val="000000"/>
                          </a:solidFill>
                        </a:rPr>
                        <a:t>Likelihood Ratio</a:t>
                      </a:r>
                      <a:endParaRPr lang="en-IN" dirty="0"/>
                    </a:p>
                  </a:txBody>
                  <a:tcPr/>
                </a:tc>
                <a:tc>
                  <a:txBody>
                    <a:bodyPr/>
                    <a:lstStyle/>
                    <a:p>
                      <a:r>
                        <a:rPr lang="en-US" dirty="0" smtClean="0"/>
                        <a:t>5.154</a:t>
                      </a:r>
                      <a:endParaRPr lang="en-IN" dirty="0"/>
                    </a:p>
                  </a:txBody>
                  <a:tcPr/>
                </a:tc>
                <a:tc>
                  <a:txBody>
                    <a:bodyPr/>
                    <a:lstStyle/>
                    <a:p>
                      <a:r>
                        <a:rPr lang="en-US" dirty="0" smtClean="0"/>
                        <a:t>2</a:t>
                      </a:r>
                      <a:endParaRPr lang="en-IN" dirty="0"/>
                    </a:p>
                  </a:txBody>
                  <a:tcPr/>
                </a:tc>
                <a:tc>
                  <a:txBody>
                    <a:bodyPr/>
                    <a:lstStyle/>
                    <a:p>
                      <a:r>
                        <a:rPr lang="en-IN" dirty="0" smtClean="0"/>
                        <a:t>.076</a:t>
                      </a:r>
                    </a:p>
                    <a:p>
                      <a:endParaRPr lang="en-IN" dirty="0"/>
                    </a:p>
                  </a:txBody>
                  <a:tcPr/>
                </a:tc>
              </a:tr>
              <a:tr h="370840">
                <a:tc>
                  <a:txBody>
                    <a:bodyPr/>
                    <a:lstStyle/>
                    <a:p>
                      <a:r>
                        <a:rPr lang="en-IN" sz="1800" dirty="0" smtClean="0">
                          <a:solidFill>
                            <a:srgbClr val="000000"/>
                          </a:solidFill>
                        </a:rPr>
                        <a:t>Linear-by-Linear Association</a:t>
                      </a:r>
                      <a:endParaRPr lang="en-IN" dirty="0"/>
                    </a:p>
                  </a:txBody>
                  <a:tcPr/>
                </a:tc>
                <a:tc>
                  <a:txBody>
                    <a:bodyPr/>
                    <a:lstStyle/>
                    <a:p>
                      <a:r>
                        <a:rPr lang="en-US" dirty="0" smtClean="0"/>
                        <a:t>.313</a:t>
                      </a:r>
                      <a:endParaRPr lang="en-IN" dirty="0"/>
                    </a:p>
                  </a:txBody>
                  <a:tcPr/>
                </a:tc>
                <a:tc>
                  <a:txBody>
                    <a:bodyPr/>
                    <a:lstStyle/>
                    <a:p>
                      <a:r>
                        <a:rPr lang="en-US" dirty="0" smtClean="0"/>
                        <a:t>1</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.576</a:t>
                      </a:r>
                    </a:p>
                    <a:p>
                      <a:endParaRPr lang="en-IN" dirty="0"/>
                    </a:p>
                  </a:txBody>
                  <a:tcPr/>
                </a:tc>
              </a:tr>
              <a:tr h="370840">
                <a:tc>
                  <a:txBody>
                    <a:bodyPr/>
                    <a:lstStyle/>
                    <a:p>
                      <a:r>
                        <a:rPr lang="en-IN" sz="1800" dirty="0" smtClean="0">
                          <a:solidFill>
                            <a:srgbClr val="000000"/>
                          </a:solidFill>
                        </a:rPr>
                        <a:t>N of Valid Cases	</a:t>
                      </a:r>
                      <a:endParaRPr lang="en-IN" dirty="0"/>
                    </a:p>
                  </a:txBody>
                  <a:tcPr/>
                </a:tc>
                <a:tc>
                  <a:txBody>
                    <a:bodyPr/>
                    <a:lstStyle/>
                    <a:p>
                      <a:r>
                        <a:rPr lang="en-US" dirty="0" smtClean="0"/>
                        <a:t>57</a:t>
                      </a:r>
                      <a:endParaRPr lang="en-IN" dirty="0"/>
                    </a:p>
                  </a:txBody>
                  <a:tcPr/>
                </a:tc>
                <a:tc>
                  <a:txBody>
                    <a:bodyPr/>
                    <a:lstStyle/>
                    <a:p>
                      <a:endParaRPr lang="en-IN"/>
                    </a:p>
                  </a:txBody>
                  <a:tcPr/>
                </a:tc>
                <a:tc>
                  <a:txBody>
                    <a:bodyPr/>
                    <a:lstStyle/>
                    <a:p>
                      <a:endParaRPr lang="en-IN"/>
                    </a:p>
                  </a:txBody>
                  <a:tcPr/>
                </a:tc>
              </a:tr>
            </a:tbl>
          </a:graphicData>
        </a:graphic>
      </p:graphicFrame>
      <p:sp>
        <p:nvSpPr>
          <p:cNvPr id="5" name="Rectangle 4"/>
          <p:cNvSpPr/>
          <p:nvPr/>
        </p:nvSpPr>
        <p:spPr>
          <a:xfrm>
            <a:off x="467544" y="5157192"/>
            <a:ext cx="7272808" cy="1200329"/>
          </a:xfrm>
          <a:prstGeom prst="rect">
            <a:avLst/>
          </a:prstGeom>
        </p:spPr>
        <p:txBody>
          <a:bodyPr wrap="square">
            <a:spAutoFit/>
          </a:bodyPr>
          <a:lstStyle/>
          <a:p>
            <a:pPr marL="342900" indent="-342900">
              <a:buAutoNum type="alphaLcPeriod"/>
            </a:pPr>
            <a:r>
              <a:rPr lang="en-IN" dirty="0" smtClean="0"/>
              <a:t>1 cells (16.7%) have expected count less than 5. The minimum expected count is 4.56.</a:t>
            </a:r>
          </a:p>
          <a:p>
            <a:pPr marL="342900" indent="-342900">
              <a:buAutoNum type="alphaLcPeriod"/>
            </a:pPr>
            <a:r>
              <a:rPr lang="en-US" dirty="0" smtClean="0"/>
              <a:t>VALUE S GREATER THAN .05 </a:t>
            </a:r>
            <a:r>
              <a:rPr lang="en-US" dirty="0" smtClean="0"/>
              <a:t>SO there is no significant difference between age groups and awareness of type of anesthesia</a:t>
            </a:r>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u="sng" dirty="0" smtClean="0">
                <a:solidFill>
                  <a:srgbClr val="FF0000"/>
                </a:solidFill>
                <a:latin typeface="Times New Roman" pitchFamily="18" charset="0"/>
                <a:cs typeface="Times New Roman" pitchFamily="18" charset="0"/>
              </a:rPr>
              <a:t>Conclusion</a:t>
            </a:r>
            <a:r>
              <a:rPr lang="en-IN" u="sng" dirty="0" smtClean="0">
                <a:solidFill>
                  <a:srgbClr val="FF0000"/>
                </a:solidFill>
                <a:latin typeface="Times New Roman" pitchFamily="18" charset="0"/>
                <a:cs typeface="Times New Roman" pitchFamily="18" charset="0"/>
              </a:rPr>
              <a:t/>
            </a:r>
            <a:br>
              <a:rPr lang="en-IN" u="sng" dirty="0" smtClean="0">
                <a:solidFill>
                  <a:srgbClr val="FF0000"/>
                </a:solidFill>
                <a:latin typeface="Times New Roman" pitchFamily="18" charset="0"/>
                <a:cs typeface="Times New Roman" pitchFamily="18" charset="0"/>
              </a:rPr>
            </a:br>
            <a:endParaRPr lang="en-IN" u="sng"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196752"/>
            <a:ext cx="7571184" cy="4929411"/>
          </a:xfrm>
        </p:spPr>
        <p:txBody>
          <a:bodyPr>
            <a:noAutofit/>
          </a:bodyPr>
          <a:lstStyle/>
          <a:p>
            <a:pPr algn="just"/>
            <a:r>
              <a:rPr lang="en-IN" sz="2800" dirty="0" smtClean="0"/>
              <a:t>This study have highlighted deficiencies in a number of areas; hence improvements are needed to upgrade the quality of pre-operative informed consent practice. </a:t>
            </a:r>
            <a:endParaRPr lang="en-IN" sz="28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Autofit/>
          </a:bodyPr>
          <a:lstStyle/>
          <a:p>
            <a:r>
              <a:rPr lang="en-IN" sz="3200" b="1" u="sng" dirty="0" smtClean="0">
                <a:solidFill>
                  <a:srgbClr val="FF0000"/>
                </a:solidFill>
                <a:latin typeface="Times New Roman" pitchFamily="18" charset="0"/>
                <a:cs typeface="Times New Roman" pitchFamily="18" charset="0"/>
              </a:rPr>
              <a:t>Recommendations</a:t>
            </a:r>
            <a:r>
              <a:rPr lang="en-IN" sz="3200" dirty="0" smtClean="0">
                <a:solidFill>
                  <a:srgbClr val="FF0000"/>
                </a:solidFill>
                <a:latin typeface="Times New Roman" pitchFamily="18" charset="0"/>
                <a:cs typeface="Times New Roman" pitchFamily="18" charset="0"/>
              </a:rPr>
              <a:t/>
            </a:r>
            <a:br>
              <a:rPr lang="en-IN" sz="3200" dirty="0" smtClean="0">
                <a:solidFill>
                  <a:srgbClr val="FF0000"/>
                </a:solidFill>
                <a:latin typeface="Times New Roman" pitchFamily="18" charset="0"/>
                <a:cs typeface="Times New Roman" pitchFamily="18" charset="0"/>
              </a:rPr>
            </a:br>
            <a:endParaRPr lang="en-IN" sz="32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124744"/>
            <a:ext cx="7715200" cy="5001419"/>
          </a:xfrm>
        </p:spPr>
        <p:txBody>
          <a:bodyPr>
            <a:normAutofit fontScale="85000" lnSpcReduction="20000"/>
          </a:bodyPr>
          <a:lstStyle/>
          <a:p>
            <a:pPr>
              <a:buFont typeface="Wingdings" pitchFamily="2" charset="2"/>
              <a:buChar char="§"/>
            </a:pPr>
            <a:r>
              <a:rPr lang="en-IN" sz="3000" dirty="0" smtClean="0">
                <a:cs typeface="Times New Roman" pitchFamily="18" charset="0"/>
              </a:rPr>
              <a:t>Small group workshops for the staff     </a:t>
            </a:r>
          </a:p>
          <a:p>
            <a:pPr>
              <a:buFont typeface="Wingdings" pitchFamily="2" charset="2"/>
              <a:buChar char="§"/>
            </a:pPr>
            <a:r>
              <a:rPr lang="en-IN" sz="3000" dirty="0" smtClean="0">
                <a:cs typeface="Times New Roman" pitchFamily="18" charset="0"/>
              </a:rPr>
              <a:t>Awareness seminars for doctors  can  be conducted. </a:t>
            </a:r>
          </a:p>
          <a:p>
            <a:pPr>
              <a:buFont typeface="Wingdings" pitchFamily="2" charset="2"/>
              <a:buChar char="§"/>
            </a:pPr>
            <a:r>
              <a:rPr lang="en-IN" sz="3000" dirty="0" smtClean="0">
                <a:cs typeface="Times New Roman" pitchFamily="18" charset="0"/>
              </a:rPr>
              <a:t>Regular audits </a:t>
            </a:r>
          </a:p>
          <a:p>
            <a:pPr>
              <a:buFont typeface="Wingdings" pitchFamily="2" charset="2"/>
              <a:buChar char="§"/>
            </a:pPr>
            <a:r>
              <a:rPr lang="en-IN" sz="3000" dirty="0" smtClean="0">
                <a:cs typeface="Times New Roman" pitchFamily="18" charset="0"/>
              </a:rPr>
              <a:t>Regular feedback should be given to the stakeholders.</a:t>
            </a:r>
          </a:p>
          <a:p>
            <a:pPr>
              <a:buFont typeface="Wingdings" pitchFamily="2" charset="2"/>
              <a:buChar char="§"/>
            </a:pPr>
            <a:r>
              <a:rPr lang="en-IN" sz="3000" dirty="0" smtClean="0">
                <a:cs typeface="Times New Roman" pitchFamily="18" charset="0"/>
              </a:rPr>
              <a:t>Only qualified person should take the consent</a:t>
            </a:r>
          </a:p>
          <a:p>
            <a:pPr>
              <a:buFont typeface="Wingdings" pitchFamily="2" charset="2"/>
              <a:buChar char="§"/>
            </a:pPr>
            <a:r>
              <a:rPr lang="en-IN" sz="3000" dirty="0" smtClean="0">
                <a:cs typeface="Times New Roman" pitchFamily="18" charset="0"/>
              </a:rPr>
              <a:t>Consent form should be easily understandable</a:t>
            </a:r>
          </a:p>
          <a:p>
            <a:pPr>
              <a:buFont typeface="Wingdings" pitchFamily="2" charset="2"/>
              <a:buChar char="§"/>
            </a:pPr>
            <a:r>
              <a:rPr lang="en-IN" sz="3000" dirty="0" smtClean="0">
                <a:cs typeface="Times New Roman" pitchFamily="18" charset="0"/>
              </a:rPr>
              <a:t>Consent should be taken a day before the surgery.</a:t>
            </a:r>
          </a:p>
          <a:p>
            <a:pPr>
              <a:buFont typeface="Wingdings" pitchFamily="2" charset="2"/>
              <a:buChar char="§"/>
            </a:pPr>
            <a:r>
              <a:rPr lang="en-IN" sz="3000" dirty="0" smtClean="0">
                <a:cs typeface="Times New Roman" pitchFamily="18" charset="0"/>
              </a:rPr>
              <a:t>Healthcare personnel should not rush in taking signature of the patient sufficient time should be given to take the decision</a:t>
            </a:r>
          </a:p>
          <a:p>
            <a:pPr>
              <a:buNone/>
            </a:pPr>
            <a:endParaRPr lang="en-IN" dirty="0" smtClean="0"/>
          </a:p>
          <a:p>
            <a:pPr>
              <a:buNone/>
            </a:pP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944216"/>
          </a:xfrm>
        </p:spPr>
        <p:txBody>
          <a:bodyPr>
            <a:normAutofit fontScale="90000"/>
          </a:bodyPr>
          <a:lstStyle/>
          <a:p>
            <a:r>
              <a:rPr lang="en-IN" sz="3600" b="1" u="sng" dirty="0" smtClean="0">
                <a:solidFill>
                  <a:srgbClr val="FF0000"/>
                </a:solidFill>
                <a:latin typeface="Times New Roman" pitchFamily="18" charset="0"/>
                <a:cs typeface="Times New Roman" pitchFamily="18" charset="0"/>
              </a:rPr>
              <a:t>Evaluation of Quality of Informed Consent Process In Surgical Interventions </a:t>
            </a:r>
            <a:r>
              <a:rPr lang="en-IN" sz="4000" b="1" u="sng" dirty="0" smtClean="0">
                <a:solidFill>
                  <a:srgbClr val="FF0000"/>
                </a:solidFill>
                <a:latin typeface="Times New Roman" pitchFamily="18" charset="0"/>
                <a:cs typeface="Times New Roman" pitchFamily="18" charset="0"/>
              </a:rPr>
              <a:t/>
            </a:r>
            <a:br>
              <a:rPr lang="en-IN" sz="4000" b="1" u="sng" dirty="0" smtClean="0">
                <a:solidFill>
                  <a:srgbClr val="FF0000"/>
                </a:solidFill>
                <a:latin typeface="Times New Roman" pitchFamily="18" charset="0"/>
                <a:cs typeface="Times New Roman" pitchFamily="18" charset="0"/>
              </a:rPr>
            </a:br>
            <a:endParaRPr lang="en-IN" sz="40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323528" y="1916832"/>
            <a:ext cx="7560840" cy="4209331"/>
          </a:xfrm>
        </p:spPr>
        <p:txBody>
          <a:bodyPr>
            <a:normAutofit/>
          </a:bodyPr>
          <a:lstStyle/>
          <a:p>
            <a:pPr algn="just"/>
            <a:r>
              <a:rPr lang="en-IN" sz="2800" dirty="0" smtClean="0"/>
              <a:t>Informed </a:t>
            </a:r>
            <a:r>
              <a:rPr lang="en-IN" sz="2800" dirty="0"/>
              <a:t>consent (IC) is a legal term that is supported by jurisdiction and international laws and is described as “voluntary authorization, by a patient or research subject, with full comprehension of the risks involved, for diagnostic or investigative procedures, and for medical and </a:t>
            </a:r>
            <a:r>
              <a:rPr lang="en-IN" sz="2800" dirty="0">
                <a:solidFill>
                  <a:srgbClr val="FF0000"/>
                </a:solidFill>
              </a:rPr>
              <a:t>surgical </a:t>
            </a:r>
            <a:r>
              <a:rPr lang="en-IN" sz="2800" dirty="0" smtClean="0">
                <a:solidFill>
                  <a:srgbClr val="FF0000"/>
                </a:solidFill>
              </a:rPr>
              <a:t>treatment”</a:t>
            </a:r>
            <a:r>
              <a:rPr lang="en-IN" sz="2800" baseline="30000" dirty="0"/>
              <a:t>1</a:t>
            </a:r>
            <a:endParaRPr lang="en-IN" sz="2800" u="sng"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60688"/>
          </a:xfrm>
        </p:spPr>
        <p:txBody>
          <a:bodyPr>
            <a:normAutofit/>
          </a:bodyPr>
          <a:lstStyle/>
          <a:p>
            <a:r>
              <a:rPr lang="en-US" sz="3200" u="sng" dirty="0" smtClean="0">
                <a:solidFill>
                  <a:srgbClr val="FF0000"/>
                </a:solidFill>
                <a:latin typeface="Times New Roman" pitchFamily="18" charset="0"/>
                <a:cs typeface="Times New Roman" pitchFamily="18" charset="0"/>
              </a:rPr>
              <a:t>REFERENCES </a:t>
            </a:r>
            <a:endParaRPr lang="en-IN" sz="3200" u="sng"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124744"/>
            <a:ext cx="7427168" cy="5001419"/>
          </a:xfrm>
          <a:solidFill>
            <a:schemeClr val="bg2">
              <a:lumMod val="50000"/>
            </a:schemeClr>
          </a:solidFill>
        </p:spPr>
        <p:txBody>
          <a:bodyPr/>
          <a:lstStyle/>
          <a:p>
            <a:pPr>
              <a:buAutoNum type="arabicPeriod"/>
            </a:pPr>
            <a:r>
              <a:rPr lang="en-IN" sz="2000" dirty="0" smtClean="0">
                <a:solidFill>
                  <a:schemeClr val="accent4">
                    <a:lumMod val="20000"/>
                    <a:lumOff val="80000"/>
                  </a:schemeClr>
                </a:solidFill>
                <a:latin typeface="Times New Roman" pitchFamily="18" charset="0"/>
                <a:cs typeface="Times New Roman" pitchFamily="18" charset="0"/>
              </a:rPr>
              <a:t>1.Leclercq W K,keulers  B </a:t>
            </a:r>
            <a:r>
              <a:rPr lang="en-IN" sz="2000" dirty="0">
                <a:solidFill>
                  <a:schemeClr val="accent4">
                    <a:lumMod val="20000"/>
                    <a:lumOff val="80000"/>
                  </a:schemeClr>
                </a:solidFill>
                <a:latin typeface="Times New Roman" pitchFamily="18" charset="0"/>
                <a:cs typeface="Times New Roman" pitchFamily="18" charset="0"/>
              </a:rPr>
              <a:t>J. A Review of Surgical Informed Consent: Past, Present, and Future. </a:t>
            </a:r>
            <a:r>
              <a:rPr lang="en-IN" sz="2000" dirty="0" smtClean="0">
                <a:solidFill>
                  <a:schemeClr val="accent4">
                    <a:lumMod val="20000"/>
                    <a:lumOff val="80000"/>
                  </a:schemeClr>
                </a:solidFill>
                <a:latin typeface="Times New Roman" pitchFamily="18" charset="0"/>
                <a:cs typeface="Times New Roman" pitchFamily="18" charset="0"/>
              </a:rPr>
              <a:t>A Quest </a:t>
            </a:r>
            <a:r>
              <a:rPr lang="en-IN" sz="2000" dirty="0">
                <a:solidFill>
                  <a:schemeClr val="accent4">
                    <a:lumMod val="20000"/>
                    <a:lumOff val="80000"/>
                  </a:schemeClr>
                </a:solidFill>
                <a:latin typeface="Times New Roman" pitchFamily="18" charset="0"/>
                <a:cs typeface="Times New Roman" pitchFamily="18" charset="0"/>
              </a:rPr>
              <a:t>to Help Patients Make Better Decisions. 2010 Jul;34(7):1406-15. </a:t>
            </a:r>
            <a:r>
              <a:rPr lang="en-IN" sz="2000" dirty="0" smtClean="0">
                <a:solidFill>
                  <a:schemeClr val="accent4">
                    <a:lumMod val="20000"/>
                    <a:lumOff val="80000"/>
                  </a:schemeClr>
                </a:solidFill>
                <a:latin typeface="Times New Roman" pitchFamily="18" charset="0"/>
                <a:cs typeface="Times New Roman" pitchFamily="18" charset="0"/>
              </a:rPr>
              <a:t>doi:10.1007/s00268  -</a:t>
            </a:r>
            <a:r>
              <a:rPr lang="en-IN" sz="2000" dirty="0">
                <a:solidFill>
                  <a:schemeClr val="accent4">
                    <a:lumMod val="20000"/>
                    <a:lumOff val="80000"/>
                  </a:schemeClr>
                </a:solidFill>
                <a:latin typeface="Times New Roman" pitchFamily="18" charset="0"/>
                <a:cs typeface="Times New Roman" pitchFamily="18" charset="0"/>
              </a:rPr>
              <a:t>010-0542-0.(Cited  2013 April 18).Available </a:t>
            </a:r>
            <a:r>
              <a:rPr lang="en-IN" sz="2000" dirty="0" smtClean="0">
                <a:solidFill>
                  <a:schemeClr val="accent4">
                    <a:lumMod val="20000"/>
                    <a:lumOff val="80000"/>
                  </a:schemeClr>
                </a:solidFill>
                <a:latin typeface="Times New Roman" pitchFamily="18" charset="0"/>
                <a:cs typeface="Times New Roman" pitchFamily="18" charset="0"/>
              </a:rPr>
              <a:t>from</a:t>
            </a:r>
            <a:r>
              <a:rPr lang="en-IN" sz="2000" dirty="0" smtClean="0">
                <a:latin typeface="Times New Roman" pitchFamily="18" charset="0"/>
                <a:cs typeface="Times New Roman" pitchFamily="18" charset="0"/>
              </a:rPr>
              <a:t>: </a:t>
            </a:r>
            <a:r>
              <a:rPr lang="en-IN" sz="2000" dirty="0" smtClean="0">
                <a:hlinkClick r:id="rId2"/>
              </a:rPr>
              <a:t>http://www.ncbi.nlm.nih.gov/mesh/68007258?ordinalpos=1&amp;itool=EntrezSystem2.PEntrez.Mesh.Mesh_ResultsPanel.Mesh_RVDocSum</a:t>
            </a:r>
            <a:endParaRPr lang="en-IN" sz="2000" dirty="0" smtClean="0"/>
          </a:p>
          <a:p>
            <a:pPr algn="just">
              <a:buAutoNum type="arabicPeriod"/>
            </a:pPr>
            <a:endParaRPr lang="en-IN" sz="1600" dirty="0" smtClean="0">
              <a:latin typeface="Times New Roman" pitchFamily="18" charset="0"/>
              <a:cs typeface="Times New Roman" pitchFamily="18" charset="0"/>
            </a:endParaRPr>
          </a:p>
          <a:p>
            <a:pPr algn="just">
              <a:buNone/>
            </a:pPr>
            <a:r>
              <a:rPr lang="en-IN" sz="1600" dirty="0">
                <a:latin typeface="Times New Roman" pitchFamily="18" charset="0"/>
                <a:cs typeface="Times New Roman" pitchFamily="18" charset="0"/>
                <a:hlinkClick r:id="rId2"/>
              </a:rPr>
              <a:t> </a:t>
            </a:r>
            <a:endParaRPr lang="en-IN" sz="1600" dirty="0">
              <a:solidFill>
                <a:schemeClr val="accent1">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descr="slide-39-728.jpg"/>
          <p:cNvPicPr>
            <a:picLocks noGrp="1" noChangeAspect="1"/>
          </p:cNvPicPr>
          <p:nvPr>
            <p:ph idx="1"/>
          </p:nvPr>
        </p:nvPicPr>
        <p:blipFill>
          <a:blip r:embed="rId2" cstate="print"/>
          <a:stretch>
            <a:fillRect/>
          </a:stretch>
        </p:blipFill>
        <p:spPr>
          <a:xfrm>
            <a:off x="0" y="0"/>
            <a:ext cx="8172400" cy="6858000"/>
          </a:xfrm>
        </p:spPr>
      </p:pic>
      <p:pic>
        <p:nvPicPr>
          <p:cNvPr id="8" name="Picture 7" descr="slide-71-728.jpg"/>
          <p:cNvPicPr>
            <a:picLocks noChangeAspect="1"/>
          </p:cNvPicPr>
          <p:nvPr/>
        </p:nvPicPr>
        <p:blipFill>
          <a:blip r:embed="rId3" cstate="print"/>
          <a:stretch>
            <a:fillRect/>
          </a:stretch>
        </p:blipFill>
        <p:spPr>
          <a:xfrm>
            <a:off x="0" y="0"/>
            <a:ext cx="9144000" cy="6858000"/>
          </a:xfrm>
          <a:prstGeom prst="rect">
            <a:avLst/>
          </a:prstGeom>
        </p:spPr>
      </p:pic>
      <p:pic>
        <p:nvPicPr>
          <p:cNvPr id="9" name="Picture 8" descr="vhyg.png"/>
          <p:cNvPicPr>
            <a:picLocks noChangeAspect="1"/>
          </p:cNvPicPr>
          <p:nvPr/>
        </p:nvPicPr>
        <p:blipFill>
          <a:blip r:embed="rId4" cstate="print"/>
          <a:stretch>
            <a:fillRect/>
          </a:stretch>
        </p:blipFill>
        <p:spPr>
          <a:xfrm rot="19984604">
            <a:off x="2978609" y="1301109"/>
            <a:ext cx="3316033" cy="4154704"/>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20040"/>
            <a:ext cx="7156648" cy="660688"/>
          </a:xfrm>
        </p:spPr>
        <p:txBody>
          <a:bodyPr/>
          <a:lstStyle/>
          <a:p>
            <a:r>
              <a:rPr lang="en-US" sz="3600" u="sng" dirty="0" smtClean="0">
                <a:solidFill>
                  <a:srgbClr val="FF0000"/>
                </a:solidFill>
                <a:latin typeface="Times New Roman" pitchFamily="18" charset="0"/>
                <a:cs typeface="Times New Roman" pitchFamily="18" charset="0"/>
              </a:rPr>
              <a:t>Rationale</a:t>
            </a:r>
            <a:r>
              <a:rPr lang="en-US" dirty="0" smtClean="0"/>
              <a:t> </a:t>
            </a:r>
            <a:endParaRPr lang="en-IN" dirty="0"/>
          </a:p>
        </p:txBody>
      </p:sp>
      <p:sp>
        <p:nvSpPr>
          <p:cNvPr id="3" name="Content Placeholder 2"/>
          <p:cNvSpPr>
            <a:spLocks noGrp="1"/>
          </p:cNvSpPr>
          <p:nvPr>
            <p:ph idx="1"/>
          </p:nvPr>
        </p:nvSpPr>
        <p:spPr>
          <a:xfrm>
            <a:off x="457200" y="1196752"/>
            <a:ext cx="7239000" cy="5472608"/>
          </a:xfrm>
        </p:spPr>
        <p:txBody>
          <a:bodyPr/>
          <a:lstStyle/>
          <a:p>
            <a:r>
              <a:rPr lang="en-IN" sz="2800" dirty="0" smtClean="0"/>
              <a:t>As the hospital is undergoing NABH assessment so they had to work upon the non conformities identified .This study was done to assess the existing deficiencies in informed consent practice and take corrective measures.</a:t>
            </a:r>
            <a:endParaRPr lang="en-IN" sz="2800" dirty="0">
              <a:cs typeface="Times New Roman" pitchFamily="18" charset="0"/>
            </a:endParaRPr>
          </a:p>
          <a:p>
            <a:endParaRPr lang="en-IN" dirty="0"/>
          </a:p>
        </p:txBody>
      </p:sp>
      <p:pic>
        <p:nvPicPr>
          <p:cNvPr id="6" name="Picture 5" descr="hgyg.png"/>
          <p:cNvPicPr>
            <a:picLocks noChangeAspect="1"/>
          </p:cNvPicPr>
          <p:nvPr/>
        </p:nvPicPr>
        <p:blipFill>
          <a:blip r:embed="rId2" cstate="print"/>
          <a:stretch>
            <a:fillRect/>
          </a:stretch>
        </p:blipFill>
        <p:spPr>
          <a:xfrm>
            <a:off x="4427984" y="4149080"/>
            <a:ext cx="3672408" cy="270892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b="1" u="sng" dirty="0" smtClean="0">
                <a:solidFill>
                  <a:srgbClr val="FF0000"/>
                </a:solidFill>
                <a:latin typeface="Times New Roman" pitchFamily="18" charset="0"/>
                <a:cs typeface="Times New Roman" pitchFamily="18" charset="0"/>
              </a:rPr>
              <a:t>Objectives</a:t>
            </a:r>
            <a:r>
              <a:rPr lang="en-IN" sz="3600" dirty="0" smtClean="0">
                <a:solidFill>
                  <a:srgbClr val="FF0000"/>
                </a:solidFill>
                <a:latin typeface="Times New Roman" pitchFamily="18" charset="0"/>
                <a:cs typeface="Times New Roman" pitchFamily="18" charset="0"/>
              </a:rPr>
              <a:t/>
            </a:r>
            <a:br>
              <a:rPr lang="en-IN" sz="3600" dirty="0" smtClean="0">
                <a:solidFill>
                  <a:srgbClr val="FF0000"/>
                </a:solidFill>
                <a:latin typeface="Times New Roman" pitchFamily="18" charset="0"/>
                <a:cs typeface="Times New Roman" pitchFamily="18" charset="0"/>
              </a:rPr>
            </a:br>
            <a:endParaRPr lang="en-IN" sz="36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412776"/>
            <a:ext cx="7239000" cy="5042960"/>
          </a:xfrm>
        </p:spPr>
        <p:txBody>
          <a:bodyPr>
            <a:normAutofit/>
          </a:bodyPr>
          <a:lstStyle/>
          <a:p>
            <a:pPr>
              <a:buNone/>
            </a:pPr>
            <a:r>
              <a:rPr lang="en-IN" u="sng" dirty="0" smtClean="0"/>
              <a:t>General objective </a:t>
            </a:r>
          </a:p>
          <a:p>
            <a:r>
              <a:rPr lang="en-IN" sz="2400" dirty="0" smtClean="0"/>
              <a:t>To </a:t>
            </a:r>
            <a:r>
              <a:rPr lang="en-IN" sz="2400" dirty="0"/>
              <a:t>assess the quality of preoperative informed consent practice.</a:t>
            </a:r>
          </a:p>
          <a:p>
            <a:pPr>
              <a:buNone/>
            </a:pPr>
            <a:r>
              <a:rPr lang="en-IN" u="sng" dirty="0"/>
              <a:t>Specific </a:t>
            </a:r>
            <a:r>
              <a:rPr lang="en-IN" u="sng" dirty="0" smtClean="0"/>
              <a:t>objectives</a:t>
            </a:r>
            <a:endParaRPr lang="en-IN" u="sng" dirty="0"/>
          </a:p>
          <a:p>
            <a:pPr lvl="0"/>
            <a:r>
              <a:rPr lang="en-US" sz="2400" dirty="0" smtClean="0"/>
              <a:t>To assess the consent forms for quality of information filled. </a:t>
            </a:r>
            <a:endParaRPr lang="en-IN" sz="2400" dirty="0" smtClean="0"/>
          </a:p>
          <a:p>
            <a:pPr lvl="0"/>
            <a:r>
              <a:rPr lang="en-US" sz="2400" dirty="0" smtClean="0"/>
              <a:t>To find out the gaps in information sharing in informed consent proces</a:t>
            </a:r>
            <a:r>
              <a:rPr lang="en-US" sz="2400" b="1" dirty="0" smtClean="0"/>
              <a:t>s</a:t>
            </a:r>
            <a:endParaRPr lang="en-IN" sz="2400" dirty="0" smtClean="0"/>
          </a:p>
          <a:p>
            <a:r>
              <a:rPr lang="en-IN" sz="2400" dirty="0" smtClean="0"/>
              <a:t>To assess the level of knowledge of the patient regarding surgical interventions</a:t>
            </a:r>
            <a:r>
              <a:rPr lang="en-IN" sz="2400" dirty="0"/>
              <a:t> </a:t>
            </a:r>
          </a:p>
          <a:p>
            <a:endParaRPr lang="en-IN" dirty="0"/>
          </a:p>
        </p:txBody>
      </p:sp>
      <p:pic>
        <p:nvPicPr>
          <p:cNvPr id="4" name="Picture 3" descr="index.png"/>
          <p:cNvPicPr>
            <a:picLocks noChangeAspect="1"/>
          </p:cNvPicPr>
          <p:nvPr/>
        </p:nvPicPr>
        <p:blipFill>
          <a:blip r:embed="rId2" cstate="print">
            <a:lum contrast="37000"/>
          </a:blip>
          <a:stretch>
            <a:fillRect/>
          </a:stretch>
        </p:blipFill>
        <p:spPr>
          <a:xfrm>
            <a:off x="6444208" y="5157192"/>
            <a:ext cx="2699792" cy="1700808"/>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4000" b="1" u="sng" dirty="0">
                <a:solidFill>
                  <a:srgbClr val="FF0000"/>
                </a:solidFill>
                <a:latin typeface="Times New Roman" pitchFamily="18" charset="0"/>
                <a:cs typeface="Times New Roman" pitchFamily="18" charset="0"/>
              </a:rPr>
              <a:t>Data </a:t>
            </a:r>
            <a:r>
              <a:rPr lang="en-IN" sz="4000" b="1" u="sng" dirty="0" smtClean="0">
                <a:solidFill>
                  <a:srgbClr val="FF0000"/>
                </a:solidFill>
                <a:latin typeface="Times New Roman" pitchFamily="18" charset="0"/>
                <a:cs typeface="Times New Roman" pitchFamily="18" charset="0"/>
              </a:rPr>
              <a:t> and </a:t>
            </a:r>
            <a:r>
              <a:rPr lang="en-IN" sz="4000" b="1" u="sng" dirty="0">
                <a:solidFill>
                  <a:srgbClr val="FF0000"/>
                </a:solidFill>
                <a:latin typeface="Times New Roman" pitchFamily="18" charset="0"/>
                <a:cs typeface="Times New Roman" pitchFamily="18" charset="0"/>
              </a:rPr>
              <a:t>methods</a:t>
            </a:r>
            <a:r>
              <a:rPr lang="en-IN" dirty="0">
                <a:solidFill>
                  <a:schemeClr val="accent1">
                    <a:lumMod val="75000"/>
                  </a:schemeClr>
                </a:solidFill>
              </a:rPr>
              <a:t/>
            </a:r>
            <a:br>
              <a:rPr lang="en-IN" dirty="0">
                <a:solidFill>
                  <a:schemeClr val="accent1">
                    <a:lumMod val="75000"/>
                  </a:schemeClr>
                </a:solidFill>
              </a:rPr>
            </a:br>
            <a:endParaRPr lang="en-IN" dirty="0">
              <a:solidFill>
                <a:schemeClr val="accent1">
                  <a:lumMod val="75000"/>
                </a:schemeClr>
              </a:solidFill>
            </a:endParaRPr>
          </a:p>
        </p:txBody>
      </p:sp>
      <p:sp>
        <p:nvSpPr>
          <p:cNvPr id="3" name="Content Placeholder 2"/>
          <p:cNvSpPr>
            <a:spLocks noGrp="1"/>
          </p:cNvSpPr>
          <p:nvPr>
            <p:ph idx="1"/>
          </p:nvPr>
        </p:nvSpPr>
        <p:spPr>
          <a:xfrm>
            <a:off x="457200" y="1484784"/>
            <a:ext cx="7571184" cy="4641379"/>
          </a:xfrm>
        </p:spPr>
        <p:txBody>
          <a:bodyPr/>
          <a:lstStyle/>
          <a:p>
            <a:r>
              <a:rPr lang="en-IN" b="1" dirty="0"/>
              <a:t>Study design:</a:t>
            </a:r>
            <a:r>
              <a:rPr lang="en-IN" dirty="0"/>
              <a:t> Prospective observational study</a:t>
            </a:r>
          </a:p>
          <a:p>
            <a:r>
              <a:rPr lang="en-IN" b="1" dirty="0"/>
              <a:t>Study population:</a:t>
            </a:r>
            <a:r>
              <a:rPr lang="en-IN" dirty="0"/>
              <a:t> Patients </a:t>
            </a:r>
            <a:r>
              <a:rPr lang="en-IN" dirty="0" smtClean="0"/>
              <a:t>of age group 18-80 years who </a:t>
            </a:r>
            <a:r>
              <a:rPr lang="en-IN" dirty="0"/>
              <a:t>had undergone </a:t>
            </a:r>
            <a:r>
              <a:rPr lang="en-IN" dirty="0" smtClean="0"/>
              <a:t> elective surgery </a:t>
            </a:r>
            <a:r>
              <a:rPr lang="en-IN" dirty="0"/>
              <a:t>at Max Super Speciality hospital of </a:t>
            </a:r>
            <a:r>
              <a:rPr lang="en-IN" dirty="0" err="1"/>
              <a:t>Mohali</a:t>
            </a:r>
            <a:r>
              <a:rPr lang="en-IN" b="1" dirty="0"/>
              <a:t> </a:t>
            </a:r>
            <a:endParaRPr lang="en-IN" dirty="0"/>
          </a:p>
          <a:p>
            <a:r>
              <a:rPr lang="en-IN" b="1" dirty="0"/>
              <a:t>Sample size:-103</a:t>
            </a:r>
            <a:endParaRPr lang="en-IN" dirty="0"/>
          </a:p>
          <a:p>
            <a:r>
              <a:rPr lang="en-IN" b="1" dirty="0"/>
              <a:t>Sampling method </a:t>
            </a:r>
            <a:r>
              <a:rPr lang="en-IN" b="1" dirty="0" smtClean="0"/>
              <a:t>– </a:t>
            </a:r>
            <a:r>
              <a:rPr lang="en-IN" dirty="0" smtClean="0"/>
              <a:t>Convenient </a:t>
            </a:r>
            <a:r>
              <a:rPr lang="en-IN" dirty="0"/>
              <a:t>sampling</a:t>
            </a:r>
          </a:p>
          <a:p>
            <a:r>
              <a:rPr lang="en-IN" b="1" dirty="0"/>
              <a:t>Study setting- </a:t>
            </a:r>
            <a:r>
              <a:rPr lang="en-IN" dirty="0"/>
              <a:t>Max Super speciality Hospital </a:t>
            </a:r>
            <a:r>
              <a:rPr lang="en-IN" dirty="0" err="1"/>
              <a:t>Mohali</a:t>
            </a:r>
            <a:endParaRPr lang="en-IN" dirty="0"/>
          </a:p>
          <a:p>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229600" cy="1152128"/>
          </a:xfrm>
        </p:spPr>
        <p:txBody>
          <a:bodyPr>
            <a:noAutofit/>
          </a:bodyPr>
          <a:lstStyle/>
          <a:p>
            <a:r>
              <a:rPr lang="en-IN" sz="3600" b="1" u="sng" dirty="0">
                <a:solidFill>
                  <a:srgbClr val="FF0000"/>
                </a:solidFill>
                <a:latin typeface="Times New Roman" pitchFamily="18" charset="0"/>
                <a:cs typeface="Times New Roman" pitchFamily="18" charset="0"/>
              </a:rPr>
              <a:t>Methodology:-</a:t>
            </a:r>
            <a:r>
              <a:rPr lang="en-IN" sz="3600" dirty="0">
                <a:solidFill>
                  <a:schemeClr val="accent1">
                    <a:lumMod val="75000"/>
                  </a:schemeClr>
                </a:solidFill>
                <a:latin typeface="Times New Roman" pitchFamily="18" charset="0"/>
                <a:cs typeface="Times New Roman" pitchFamily="18" charset="0"/>
              </a:rPr>
              <a:t/>
            </a:r>
            <a:br>
              <a:rPr lang="en-IN" sz="3600" dirty="0">
                <a:solidFill>
                  <a:schemeClr val="accent1">
                    <a:lumMod val="75000"/>
                  </a:schemeClr>
                </a:solidFill>
                <a:latin typeface="Times New Roman" pitchFamily="18" charset="0"/>
                <a:cs typeface="Times New Roman" pitchFamily="18" charset="0"/>
              </a:rPr>
            </a:br>
            <a:endParaRPr lang="en-IN" sz="3600" dirty="0">
              <a:solidFill>
                <a:schemeClr val="accent1">
                  <a:lumMod val="75000"/>
                </a:schemeClr>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268760"/>
            <a:ext cx="7643192" cy="4857403"/>
          </a:xfrm>
        </p:spPr>
        <p:txBody>
          <a:bodyPr>
            <a:normAutofit/>
          </a:bodyPr>
          <a:lstStyle/>
          <a:p>
            <a:pPr>
              <a:buNone/>
            </a:pPr>
            <a:r>
              <a:rPr lang="en-IN" sz="2800" dirty="0" smtClean="0">
                <a:latin typeface="Times New Roman" pitchFamily="18" charset="0"/>
                <a:cs typeface="Times New Roman" pitchFamily="18" charset="0"/>
              </a:rPr>
              <a:t>   </a:t>
            </a:r>
            <a:r>
              <a:rPr lang="en-IN" sz="2800" dirty="0" smtClean="0">
                <a:cs typeface="Times New Roman" pitchFamily="18" charset="0"/>
              </a:rPr>
              <a:t>After </a:t>
            </a:r>
            <a:r>
              <a:rPr lang="en-IN" sz="2800" dirty="0">
                <a:cs typeface="Times New Roman" pitchFamily="18" charset="0"/>
              </a:rPr>
              <a:t>taking I</a:t>
            </a:r>
            <a:r>
              <a:rPr lang="en-IN" sz="2800" dirty="0" smtClean="0">
                <a:cs typeface="Times New Roman" pitchFamily="18" charset="0"/>
              </a:rPr>
              <a:t>nformed permission</a:t>
            </a:r>
          </a:p>
          <a:p>
            <a:pPr>
              <a:buNone/>
            </a:pPr>
            <a:endParaRPr lang="en-IN" sz="2800" dirty="0" smtClean="0">
              <a:cs typeface="Times New Roman" pitchFamily="18" charset="0"/>
            </a:endParaRPr>
          </a:p>
          <a:p>
            <a:pPr marL="514350" indent="-514350">
              <a:buFont typeface="+mj-lt"/>
              <a:buAutoNum type="arabicPeriod"/>
            </a:pPr>
            <a:r>
              <a:rPr lang="en-US" sz="2800" dirty="0" smtClean="0">
                <a:cs typeface="Times New Roman" pitchFamily="18" charset="0"/>
              </a:rPr>
              <a:t>Audit (Secondary data)</a:t>
            </a:r>
          </a:p>
          <a:p>
            <a:pPr marL="514350" indent="-514350">
              <a:buFont typeface="+mj-lt"/>
              <a:buAutoNum type="arabicPeriod"/>
            </a:pPr>
            <a:endParaRPr lang="en-US" sz="2800" dirty="0" smtClean="0">
              <a:cs typeface="Times New Roman" pitchFamily="18" charset="0"/>
            </a:endParaRPr>
          </a:p>
          <a:p>
            <a:pPr marL="514350" indent="-514350">
              <a:buFont typeface="+mj-lt"/>
              <a:buAutoNum type="arabicPeriod"/>
            </a:pPr>
            <a:r>
              <a:rPr lang="en-IN" sz="2800" dirty="0" smtClean="0">
                <a:cs typeface="Times New Roman" pitchFamily="18" charset="0"/>
              </a:rPr>
              <a:t>Questionnaire (Primary data)</a:t>
            </a:r>
            <a:endParaRPr lang="en-IN" sz="2800" dirty="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smtClean="0">
                <a:solidFill>
                  <a:schemeClr val="accent4">
                    <a:lumMod val="60000"/>
                    <a:lumOff val="40000"/>
                  </a:schemeClr>
                </a:solidFill>
              </a:rPr>
              <a:t>RESULTS AND FINDINGS</a:t>
            </a:r>
            <a:endParaRPr lang="en-IN" dirty="0"/>
          </a:p>
        </p:txBody>
      </p:sp>
      <p:sp>
        <p:nvSpPr>
          <p:cNvPr id="3" name="Subtitle 2"/>
          <p:cNvSpPr>
            <a:spLocks noGrp="1"/>
          </p:cNvSpPr>
          <p:nvPr>
            <p:ph type="subTitle" idx="1"/>
          </p:nvPr>
        </p:nvSpPr>
        <p:spPr/>
        <p:txBody>
          <a:bodyPr/>
          <a:lstStyle/>
          <a:p>
            <a:endParaRPr lang="en-IN" dirty="0"/>
          </a:p>
        </p:txBody>
      </p:sp>
      <p:sp>
        <p:nvSpPr>
          <p:cNvPr id="5" name="Rectangle 4"/>
          <p:cNvSpPr/>
          <p:nvPr/>
        </p:nvSpPr>
        <p:spPr>
          <a:xfrm>
            <a:off x="4860032" y="3429000"/>
            <a:ext cx="3600400" cy="1446550"/>
          </a:xfrm>
          <a:prstGeom prst="rect">
            <a:avLst/>
          </a:prstGeom>
        </p:spPr>
        <p:txBody>
          <a:bodyPr wrap="square">
            <a:spAutoFit/>
          </a:bodyPr>
          <a:lstStyle/>
          <a:p>
            <a:r>
              <a:rPr lang="en-IN" sz="4400" dirty="0" smtClean="0">
                <a:solidFill>
                  <a:schemeClr val="accent4">
                    <a:lumMod val="60000"/>
                    <a:lumOff val="40000"/>
                  </a:schemeClr>
                </a:solidFill>
              </a:rPr>
              <a:t/>
            </a:r>
            <a:br>
              <a:rPr lang="en-IN" sz="4400" dirty="0" smtClean="0">
                <a:solidFill>
                  <a:schemeClr val="accent4">
                    <a:lumMod val="60000"/>
                    <a:lumOff val="40000"/>
                  </a:schemeClr>
                </a:solidFill>
              </a:rPr>
            </a:br>
            <a:endParaRPr lang="en-IN" sz="4400" dirty="0">
              <a:solidFill>
                <a:schemeClr val="accent4">
                  <a:lumMod val="60000"/>
                  <a:lumOff val="40000"/>
                </a:schemeClr>
              </a:solidFill>
            </a:endParaRPr>
          </a:p>
        </p:txBody>
      </p:sp>
      <p:pic>
        <p:nvPicPr>
          <p:cNvPr id="7" name="Picture 6" descr="slide-56-728.jpg"/>
          <p:cNvPicPr>
            <a:picLocks noChangeAspect="1"/>
          </p:cNvPicPr>
          <p:nvPr/>
        </p:nvPicPr>
        <p:blipFill>
          <a:blip r:embed="rId2" cstate="print">
            <a:duotone>
              <a:prstClr val="black"/>
              <a:schemeClr val="accent2">
                <a:tint val="45000"/>
                <a:satMod val="400000"/>
              </a:schemeClr>
            </a:duotone>
          </a:blip>
          <a:stretch>
            <a:fillRect/>
          </a:stretch>
        </p:blipFill>
        <p:spPr>
          <a:xfrm>
            <a:off x="0" y="0"/>
            <a:ext cx="3707904" cy="68580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84784"/>
          </a:xfrm>
        </p:spPr>
        <p:txBody>
          <a:bodyPr>
            <a:normAutofit/>
          </a:bodyPr>
          <a:lstStyle/>
          <a:p>
            <a:r>
              <a:rPr lang="en-US" sz="4000" u="sng" dirty="0" smtClean="0">
                <a:solidFill>
                  <a:srgbClr val="FF0000"/>
                </a:solidFill>
                <a:latin typeface="Times New Roman" pitchFamily="18" charset="0"/>
                <a:cs typeface="Times New Roman" pitchFamily="18" charset="0"/>
              </a:rPr>
              <a:t>Results and findings</a:t>
            </a:r>
            <a:br>
              <a:rPr lang="en-US" sz="4000" u="sng" dirty="0" smtClean="0">
                <a:solidFill>
                  <a:srgbClr val="FF0000"/>
                </a:solidFill>
                <a:latin typeface="Times New Roman" pitchFamily="18" charset="0"/>
                <a:cs typeface="Times New Roman" pitchFamily="18" charset="0"/>
              </a:rPr>
            </a:br>
            <a:r>
              <a:rPr lang="en-US" sz="3200" dirty="0" smtClean="0">
                <a:solidFill>
                  <a:srgbClr val="FF0000"/>
                </a:solidFill>
                <a:latin typeface="Times New Roman" pitchFamily="18" charset="0"/>
                <a:cs typeface="Times New Roman" pitchFamily="18" charset="0"/>
              </a:rPr>
              <a:t>Demographics </a:t>
            </a:r>
            <a:endParaRPr lang="en-IN" sz="3200" dirty="0">
              <a:solidFill>
                <a:srgbClr val="FF000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323528" y="1628800"/>
          <a:ext cx="7571184" cy="4536500"/>
        </p:xfrm>
        <a:graphic>
          <a:graphicData uri="http://schemas.openxmlformats.org/drawingml/2006/table">
            <a:tbl>
              <a:tblPr firstRow="1" bandRow="1">
                <a:tableStyleId>{BC89EF96-8CEA-46FF-86C4-4CE0E7609802}</a:tableStyleId>
              </a:tblPr>
              <a:tblGrid>
                <a:gridCol w="3785592"/>
                <a:gridCol w="3785592"/>
              </a:tblGrid>
              <a:tr h="453650">
                <a:tc>
                  <a:txBody>
                    <a:bodyPr/>
                    <a:lstStyle/>
                    <a:p>
                      <a:pPr algn="ctr">
                        <a:lnSpc>
                          <a:spcPct val="115000"/>
                        </a:lnSpc>
                        <a:spcAft>
                          <a:spcPts val="0"/>
                        </a:spcAft>
                      </a:pPr>
                      <a:r>
                        <a:rPr lang="en-IN" sz="1800" dirty="0"/>
                        <a:t>Age group</a:t>
                      </a:r>
                      <a:endParaRPr lang="en-IN" sz="180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1800" dirty="0"/>
                        <a:t>Number of patients</a:t>
                      </a:r>
                      <a:endParaRPr lang="en-IN" sz="1800" dirty="0">
                        <a:latin typeface="Times New Roman" pitchFamily="18" charset="0"/>
                        <a:ea typeface="Calibri"/>
                        <a:cs typeface="Times New Roman" pitchFamily="18" charset="0"/>
                      </a:endParaRPr>
                    </a:p>
                  </a:txBody>
                  <a:tcPr marL="68580" marR="68580" marT="0" marB="0"/>
                </a:tc>
              </a:tr>
              <a:tr h="453650">
                <a:tc>
                  <a:txBody>
                    <a:bodyPr/>
                    <a:lstStyle/>
                    <a:p>
                      <a:pPr algn="ctr">
                        <a:lnSpc>
                          <a:spcPct val="115000"/>
                        </a:lnSpc>
                        <a:spcAft>
                          <a:spcPts val="0"/>
                        </a:spcAft>
                      </a:pPr>
                      <a:r>
                        <a:rPr lang="en-IN" sz="1800" dirty="0"/>
                        <a:t>18-25</a:t>
                      </a:r>
                      <a:endParaRPr lang="en-IN" sz="180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1800"/>
                        <a:t>10</a:t>
                      </a:r>
                      <a:endParaRPr lang="en-IN" sz="1800">
                        <a:latin typeface="Times New Roman" pitchFamily="18" charset="0"/>
                        <a:ea typeface="Calibri"/>
                        <a:cs typeface="Times New Roman" pitchFamily="18" charset="0"/>
                      </a:endParaRPr>
                    </a:p>
                  </a:txBody>
                  <a:tcPr marL="68580" marR="68580" marT="0" marB="0"/>
                </a:tc>
              </a:tr>
              <a:tr h="453650">
                <a:tc>
                  <a:txBody>
                    <a:bodyPr/>
                    <a:lstStyle/>
                    <a:p>
                      <a:pPr algn="ctr">
                        <a:lnSpc>
                          <a:spcPct val="115000"/>
                        </a:lnSpc>
                        <a:spcAft>
                          <a:spcPts val="0"/>
                        </a:spcAft>
                      </a:pPr>
                      <a:r>
                        <a:rPr lang="en-IN" sz="1800" dirty="0"/>
                        <a:t>25-35</a:t>
                      </a:r>
                      <a:endParaRPr lang="en-IN" sz="180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1800"/>
                        <a:t>9</a:t>
                      </a:r>
                      <a:endParaRPr lang="en-IN" sz="1800">
                        <a:latin typeface="Times New Roman" pitchFamily="18" charset="0"/>
                        <a:ea typeface="Calibri"/>
                        <a:cs typeface="Times New Roman" pitchFamily="18" charset="0"/>
                      </a:endParaRPr>
                    </a:p>
                  </a:txBody>
                  <a:tcPr marL="68580" marR="68580" marT="0" marB="0"/>
                </a:tc>
              </a:tr>
              <a:tr h="453650">
                <a:tc>
                  <a:txBody>
                    <a:bodyPr/>
                    <a:lstStyle/>
                    <a:p>
                      <a:pPr algn="ctr">
                        <a:lnSpc>
                          <a:spcPct val="115000"/>
                        </a:lnSpc>
                        <a:spcAft>
                          <a:spcPts val="0"/>
                        </a:spcAft>
                      </a:pPr>
                      <a:r>
                        <a:rPr lang="en-IN" sz="1800" dirty="0"/>
                        <a:t>35-45</a:t>
                      </a:r>
                      <a:endParaRPr lang="en-IN" sz="180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1800"/>
                        <a:t>7</a:t>
                      </a:r>
                      <a:endParaRPr lang="en-IN" sz="1800">
                        <a:latin typeface="Times New Roman" pitchFamily="18" charset="0"/>
                        <a:ea typeface="Calibri"/>
                        <a:cs typeface="Times New Roman" pitchFamily="18" charset="0"/>
                      </a:endParaRPr>
                    </a:p>
                  </a:txBody>
                  <a:tcPr marL="68580" marR="68580" marT="0" marB="0"/>
                </a:tc>
              </a:tr>
              <a:tr h="453650">
                <a:tc>
                  <a:txBody>
                    <a:bodyPr/>
                    <a:lstStyle/>
                    <a:p>
                      <a:pPr algn="ctr">
                        <a:lnSpc>
                          <a:spcPct val="115000"/>
                        </a:lnSpc>
                        <a:spcAft>
                          <a:spcPts val="0"/>
                        </a:spcAft>
                      </a:pPr>
                      <a:r>
                        <a:rPr lang="en-IN" sz="1800" dirty="0"/>
                        <a:t>45-55</a:t>
                      </a:r>
                      <a:endParaRPr lang="en-IN" sz="180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1800" dirty="0"/>
                        <a:t>19</a:t>
                      </a:r>
                      <a:endParaRPr lang="en-IN" sz="1800" dirty="0">
                        <a:latin typeface="Times New Roman" pitchFamily="18" charset="0"/>
                        <a:ea typeface="Calibri"/>
                        <a:cs typeface="Times New Roman" pitchFamily="18" charset="0"/>
                      </a:endParaRPr>
                    </a:p>
                  </a:txBody>
                  <a:tcPr marL="68580" marR="68580" marT="0" marB="0"/>
                </a:tc>
              </a:tr>
              <a:tr h="453650">
                <a:tc>
                  <a:txBody>
                    <a:bodyPr/>
                    <a:lstStyle/>
                    <a:p>
                      <a:pPr algn="ctr">
                        <a:lnSpc>
                          <a:spcPct val="115000"/>
                        </a:lnSpc>
                        <a:spcAft>
                          <a:spcPts val="0"/>
                        </a:spcAft>
                      </a:pPr>
                      <a:r>
                        <a:rPr lang="en-IN" sz="1800" dirty="0"/>
                        <a:t>55-65</a:t>
                      </a:r>
                      <a:endParaRPr lang="en-IN" sz="180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1800" dirty="0"/>
                        <a:t>28</a:t>
                      </a:r>
                      <a:endParaRPr lang="en-IN" sz="1800" dirty="0">
                        <a:latin typeface="Times New Roman" pitchFamily="18" charset="0"/>
                        <a:ea typeface="Calibri"/>
                        <a:cs typeface="Times New Roman" pitchFamily="18" charset="0"/>
                      </a:endParaRPr>
                    </a:p>
                  </a:txBody>
                  <a:tcPr marL="68580" marR="68580" marT="0" marB="0"/>
                </a:tc>
              </a:tr>
              <a:tr h="453650">
                <a:tc>
                  <a:txBody>
                    <a:bodyPr/>
                    <a:lstStyle/>
                    <a:p>
                      <a:pPr algn="ctr">
                        <a:lnSpc>
                          <a:spcPct val="115000"/>
                        </a:lnSpc>
                        <a:spcAft>
                          <a:spcPts val="0"/>
                        </a:spcAft>
                      </a:pPr>
                      <a:r>
                        <a:rPr lang="en-IN" sz="1800"/>
                        <a:t>65-75</a:t>
                      </a:r>
                      <a:endParaRPr lang="en-IN" sz="180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1800" dirty="0"/>
                        <a:t>26</a:t>
                      </a:r>
                      <a:endParaRPr lang="en-IN" sz="1800" dirty="0">
                        <a:latin typeface="Times New Roman" pitchFamily="18" charset="0"/>
                        <a:ea typeface="Calibri"/>
                        <a:cs typeface="Times New Roman" pitchFamily="18" charset="0"/>
                      </a:endParaRPr>
                    </a:p>
                  </a:txBody>
                  <a:tcPr marL="68580" marR="68580" marT="0" marB="0"/>
                </a:tc>
              </a:tr>
              <a:tr h="453650">
                <a:tc>
                  <a:txBody>
                    <a:bodyPr/>
                    <a:lstStyle/>
                    <a:p>
                      <a:pPr algn="ctr">
                        <a:lnSpc>
                          <a:spcPct val="115000"/>
                        </a:lnSpc>
                        <a:spcAft>
                          <a:spcPts val="0"/>
                        </a:spcAft>
                      </a:pPr>
                      <a:r>
                        <a:rPr lang="en-IN" sz="1800"/>
                        <a:t>75-80</a:t>
                      </a:r>
                      <a:endParaRPr lang="en-IN" sz="180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1800" dirty="0"/>
                        <a:t>4</a:t>
                      </a:r>
                      <a:endParaRPr lang="en-IN" sz="1800" dirty="0">
                        <a:latin typeface="Times New Roman" pitchFamily="18" charset="0"/>
                        <a:ea typeface="Calibri"/>
                        <a:cs typeface="Times New Roman" pitchFamily="18" charset="0"/>
                      </a:endParaRPr>
                    </a:p>
                  </a:txBody>
                  <a:tcPr marL="68580" marR="68580" marT="0" marB="0"/>
                </a:tc>
              </a:tr>
              <a:tr h="453650">
                <a:tc>
                  <a:txBody>
                    <a:bodyPr/>
                    <a:lstStyle/>
                    <a:p>
                      <a:pPr algn="ctr">
                        <a:lnSpc>
                          <a:spcPct val="115000"/>
                        </a:lnSpc>
                        <a:spcAft>
                          <a:spcPts val="0"/>
                        </a:spcAft>
                      </a:pPr>
                      <a:r>
                        <a:rPr lang="en-IN" sz="1800"/>
                        <a:t>Age mean </a:t>
                      </a:r>
                      <a:endParaRPr lang="en-IN" sz="180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1800" dirty="0"/>
                        <a:t>54.19</a:t>
                      </a:r>
                      <a:endParaRPr lang="en-IN" sz="1800" dirty="0">
                        <a:latin typeface="Times New Roman" pitchFamily="18" charset="0"/>
                        <a:ea typeface="Calibri"/>
                        <a:cs typeface="Times New Roman" pitchFamily="18" charset="0"/>
                      </a:endParaRPr>
                    </a:p>
                  </a:txBody>
                  <a:tcPr marL="68580" marR="68580" marT="0" marB="0"/>
                </a:tc>
              </a:tr>
              <a:tr h="453650">
                <a:tc>
                  <a:txBody>
                    <a:bodyPr/>
                    <a:lstStyle/>
                    <a:p>
                      <a:pPr algn="ctr">
                        <a:lnSpc>
                          <a:spcPct val="115000"/>
                        </a:lnSpc>
                        <a:spcAft>
                          <a:spcPts val="0"/>
                        </a:spcAft>
                      </a:pPr>
                      <a:r>
                        <a:rPr lang="en-IN" sz="1800" dirty="0"/>
                        <a:t>Gender M:F</a:t>
                      </a:r>
                      <a:endParaRPr lang="en-IN" sz="180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en-IN" sz="1800" dirty="0"/>
                        <a:t>53:50</a:t>
                      </a:r>
                      <a:endParaRPr lang="en-IN" sz="1800" dirty="0">
                        <a:latin typeface="Times New Roman" pitchFamily="18" charset="0"/>
                        <a:ea typeface="Calibri"/>
                        <a:cs typeface="Times New Roman" pitchFamily="18" charset="0"/>
                      </a:endParaRPr>
                    </a:p>
                  </a:txBody>
                  <a:tcPr marL="68580" marR="68580" marT="0" marB="0"/>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940</TotalTime>
  <Words>1397</Words>
  <Application>Microsoft Office PowerPoint</Application>
  <PresentationFormat>On-screen Show (4:3)</PresentationFormat>
  <Paragraphs>392</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Opulent</vt:lpstr>
      <vt:lpstr>   </vt:lpstr>
      <vt:lpstr>Organisation profile </vt:lpstr>
      <vt:lpstr>Evaluation of Quality of Informed Consent Process In Surgical Interventions  </vt:lpstr>
      <vt:lpstr>Rationale </vt:lpstr>
      <vt:lpstr>Objectives </vt:lpstr>
      <vt:lpstr>Data  and methods </vt:lpstr>
      <vt:lpstr>Methodology:- </vt:lpstr>
      <vt:lpstr>RESULTS AND FINDINGS</vt:lpstr>
      <vt:lpstr>Results and findings Demographics </vt:lpstr>
      <vt:lpstr>Results and findings</vt:lpstr>
      <vt:lpstr>Post-operative audit of the consent forms </vt:lpstr>
      <vt:lpstr>Slide 12</vt:lpstr>
      <vt:lpstr>Results of Post Operative Interview</vt:lpstr>
      <vt:lpstr>Results of Post Operative Interview</vt:lpstr>
      <vt:lpstr> Timing of the consent taken  </vt:lpstr>
      <vt:lpstr>Consent taken by </vt:lpstr>
      <vt:lpstr>    Decision making in informed consent process    </vt:lpstr>
      <vt:lpstr>patient Involvement in decision making </vt:lpstr>
      <vt:lpstr> decision Makers among Relatives</vt:lpstr>
      <vt:lpstr>Gap in the written and actual knowledge of the patient</vt:lpstr>
      <vt:lpstr>    VARIATION BETWEEN Surgical specialties and completeness of consent formS</vt:lpstr>
      <vt:lpstr>VARIATION BETWEEN Surgical specialties and consultants signature </vt:lpstr>
      <vt:lpstr>VARIATION BETWEEN Surgical specialties and risks mentioned in consent forms </vt:lpstr>
      <vt:lpstr>VARIATION BETWEEN age group and awareness of risks and complications </vt:lpstr>
      <vt:lpstr>variation</vt:lpstr>
      <vt:lpstr>VARIATION BETWEEN Gender and decision making </vt:lpstr>
      <vt:lpstr>VARIATION BETWEEN AGE GROUP and AWARENESS OF TYPE OF ANEASTHESIA</vt:lpstr>
      <vt:lpstr>Conclusion </vt:lpstr>
      <vt:lpstr>Recommendations </vt:lpstr>
      <vt:lpstr>REFERENCES </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of the quality of informed consent process for surgical interventions in Max Super speciality hospital”</dc:title>
  <dc:creator>anjana tomar</dc:creator>
  <cp:lastModifiedBy>anjana tomar</cp:lastModifiedBy>
  <cp:revision>81</cp:revision>
  <dcterms:created xsi:type="dcterms:W3CDTF">2013-04-27T02:39:51Z</dcterms:created>
  <dcterms:modified xsi:type="dcterms:W3CDTF">2013-05-01T05:43:29Z</dcterms:modified>
</cp:coreProperties>
</file>