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72" r:id="rId3"/>
    <p:sldId id="273" r:id="rId4"/>
    <p:sldId id="257" r:id="rId5"/>
    <p:sldId id="258" r:id="rId6"/>
    <p:sldId id="260" r:id="rId7"/>
    <p:sldId id="261" r:id="rId8"/>
    <p:sldId id="274" r:id="rId9"/>
    <p:sldId id="275" r:id="rId10"/>
    <p:sldId id="276" r:id="rId11"/>
    <p:sldId id="277" r:id="rId12"/>
    <p:sldId id="278" r:id="rId13"/>
    <p:sldId id="279" r:id="rId14"/>
    <p:sldId id="280" r:id="rId15"/>
    <p:sldId id="262" r:id="rId16"/>
    <p:sldId id="263" r:id="rId17"/>
    <p:sldId id="264" r:id="rId18"/>
    <p:sldId id="265" r:id="rId19"/>
    <p:sldId id="266" r:id="rId20"/>
    <p:sldId id="267" r:id="rId21"/>
    <p:sldId id="271" r:id="rId22"/>
    <p:sldId id="268" r:id="rId23"/>
    <p:sldId id="26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CB4808C8-B1CB-4CC3-8934-8E405789019F}" type="datetimeFigureOut">
              <a:rPr lang="en-US" smtClean="0"/>
              <a:pPr/>
              <a:t>5/29/2013</a:t>
            </a:fld>
            <a:endParaRPr lang="en-US"/>
          </a:p>
        </p:txBody>
      </p:sp>
      <p:sp>
        <p:nvSpPr>
          <p:cNvPr id="16" name="Slide Number Placeholder 15"/>
          <p:cNvSpPr>
            <a:spLocks noGrp="1"/>
          </p:cNvSpPr>
          <p:nvPr>
            <p:ph type="sldNum" sz="quarter" idx="11"/>
          </p:nvPr>
        </p:nvSpPr>
        <p:spPr/>
        <p:txBody>
          <a:bodyPr/>
          <a:lstStyle/>
          <a:p>
            <a:fld id="{1573D147-6DF9-436F-A878-79B7949ACF50}"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4808C8-B1CB-4CC3-8934-8E405789019F}" type="datetimeFigureOut">
              <a:rPr lang="en-US" smtClean="0"/>
              <a:pPr/>
              <a:t>5/29/2013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3D147-6DF9-436F-A878-79B7949ACF5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4808C8-B1CB-4CC3-8934-8E405789019F}" type="datetimeFigureOut">
              <a:rPr lang="en-US" smtClean="0"/>
              <a:pPr/>
              <a:t>5/29/2013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3D147-6DF9-436F-A878-79B7949ACF5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CB4808C8-B1CB-4CC3-8934-8E405789019F}" type="datetimeFigureOut">
              <a:rPr lang="en-US" smtClean="0"/>
              <a:pPr/>
              <a:t>5/29/2013</a:t>
            </a:fld>
            <a:endParaRPr lang="en-US"/>
          </a:p>
        </p:txBody>
      </p:sp>
      <p:sp>
        <p:nvSpPr>
          <p:cNvPr id="15" name="Slide Number Placeholder 14"/>
          <p:cNvSpPr>
            <a:spLocks noGrp="1"/>
          </p:cNvSpPr>
          <p:nvPr>
            <p:ph type="sldNum" sz="quarter" idx="15"/>
          </p:nvPr>
        </p:nvSpPr>
        <p:spPr/>
        <p:txBody>
          <a:bodyPr/>
          <a:lstStyle>
            <a:lvl1pPr algn="ctr">
              <a:defRPr/>
            </a:lvl1pPr>
          </a:lstStyle>
          <a:p>
            <a:fld id="{1573D147-6DF9-436F-A878-79B7949ACF50}"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B4808C8-B1CB-4CC3-8934-8E405789019F}" type="datetimeFigureOut">
              <a:rPr lang="en-US" smtClean="0"/>
              <a:pPr/>
              <a:t>5/29/2013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3D147-6DF9-436F-A878-79B7949ACF50}"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B4808C8-B1CB-4CC3-8934-8E405789019F}" type="datetimeFigureOut">
              <a:rPr lang="en-US" smtClean="0"/>
              <a:pPr/>
              <a:t>5/29/2013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73D147-6DF9-436F-A878-79B7949ACF50}"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1573D147-6DF9-436F-A878-79B7949ACF50}"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CB4808C8-B1CB-4CC3-8934-8E405789019F}" type="datetimeFigureOut">
              <a:rPr lang="en-US" smtClean="0"/>
              <a:pPr/>
              <a:t>5/29/2013</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B4808C8-B1CB-4CC3-8934-8E405789019F}" type="datetimeFigureOut">
              <a:rPr lang="en-US" smtClean="0"/>
              <a:pPr/>
              <a:t>5/29/2013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73D147-6DF9-436F-A878-79B7949ACF50}"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4808C8-B1CB-4CC3-8934-8E405789019F}" type="datetimeFigureOut">
              <a:rPr lang="en-US" smtClean="0"/>
              <a:pPr/>
              <a:t>5/29/2013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73D147-6DF9-436F-A878-79B7949ACF5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CB4808C8-B1CB-4CC3-8934-8E405789019F}" type="datetimeFigureOut">
              <a:rPr lang="en-US" smtClean="0"/>
              <a:pPr/>
              <a:t>5/29/2013</a:t>
            </a:fld>
            <a:endParaRPr lang="en-US"/>
          </a:p>
        </p:txBody>
      </p:sp>
      <p:sp>
        <p:nvSpPr>
          <p:cNvPr id="9" name="Slide Number Placeholder 8"/>
          <p:cNvSpPr>
            <a:spLocks noGrp="1"/>
          </p:cNvSpPr>
          <p:nvPr>
            <p:ph type="sldNum" sz="quarter" idx="15"/>
          </p:nvPr>
        </p:nvSpPr>
        <p:spPr/>
        <p:txBody>
          <a:bodyPr/>
          <a:lstStyle/>
          <a:p>
            <a:fld id="{1573D147-6DF9-436F-A878-79B7949ACF50}"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CB4808C8-B1CB-4CC3-8934-8E405789019F}" type="datetimeFigureOut">
              <a:rPr lang="en-US" smtClean="0"/>
              <a:pPr/>
              <a:t>5/29/2013</a:t>
            </a:fld>
            <a:endParaRPr lang="en-US"/>
          </a:p>
        </p:txBody>
      </p:sp>
      <p:sp>
        <p:nvSpPr>
          <p:cNvPr id="9" name="Slide Number Placeholder 8"/>
          <p:cNvSpPr>
            <a:spLocks noGrp="1"/>
          </p:cNvSpPr>
          <p:nvPr>
            <p:ph type="sldNum" sz="quarter" idx="11"/>
          </p:nvPr>
        </p:nvSpPr>
        <p:spPr/>
        <p:txBody>
          <a:bodyPr/>
          <a:lstStyle/>
          <a:p>
            <a:fld id="{1573D147-6DF9-436F-A878-79B7949ACF50}"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CB4808C8-B1CB-4CC3-8934-8E405789019F}" type="datetimeFigureOut">
              <a:rPr lang="en-US" smtClean="0"/>
              <a:pPr/>
              <a:t>5/29/2013</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1573D147-6DF9-436F-A878-79B7949ACF50}"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IIHMR, New Delhi</a:t>
            </a:r>
            <a:endParaRPr lang="en-US" dirty="0"/>
          </a:p>
        </p:txBody>
      </p:sp>
      <p:sp>
        <p:nvSpPr>
          <p:cNvPr id="2" name="Title 1"/>
          <p:cNvSpPr>
            <a:spLocks noGrp="1"/>
          </p:cNvSpPr>
          <p:nvPr>
            <p:ph type="ctrTitle"/>
          </p:nvPr>
        </p:nvSpPr>
        <p:spPr/>
        <p:txBody>
          <a:bodyPr>
            <a:normAutofit fontScale="90000"/>
          </a:bodyPr>
          <a:lstStyle/>
          <a:p>
            <a:r>
              <a:rPr lang="en-US" dirty="0" smtClean="0"/>
              <a:t>Need assessment for new Hospital Information System at Eye-Q Super Specialty Eye Hospitals</a:t>
            </a:r>
            <a:r>
              <a:rPr lang="en-US" dirty="0"/>
              <a:t/>
            </a:r>
            <a:br>
              <a:rPr lang="en-US" dirty="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990600" y="228600"/>
            <a:ext cx="815340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1" i="0" u="sng" strike="noStrike" cap="none" normalizeH="0" baseline="0" dirty="0" smtClean="0">
                <a:ln>
                  <a:noFill/>
                </a:ln>
                <a:effectLst/>
                <a:latin typeface="Calibri" pitchFamily="34" charset="0"/>
                <a:ea typeface="Calibri" pitchFamily="34" charset="0"/>
                <a:cs typeface="Calibri" pitchFamily="34" charset="0"/>
              </a:rPr>
              <a:t>5.0 Attitude towards HMIS Application:</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Calibri" pitchFamily="34" charset="0"/>
                <a:ea typeface="Calibri" pitchFamily="34" charset="0"/>
                <a:cs typeface="Calibri" pitchFamily="34" charset="0"/>
              </a:rPr>
              <a:t>A1	Does HMIS Application make you feel a sense of competence?</a:t>
            </a:r>
            <a:endParaRPr kumimoji="0" lang="en-US" sz="1600" b="0" i="0" u="none" strike="noStrike" cap="none" normalizeH="0" baseline="0" dirty="0" smtClean="0">
              <a:ln>
                <a:noFill/>
              </a:ln>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Calibri" pitchFamily="34" charset="0"/>
                <a:ea typeface="Calibri" pitchFamily="34" charset="0"/>
                <a:cs typeface="Calibri" pitchFamily="34" charset="0"/>
              </a:rPr>
              <a:t>                   1	2	3	4	5 </a:t>
            </a:r>
            <a:endParaRPr kumimoji="0" lang="en-US" sz="1600" b="0" i="0" u="none" strike="noStrike" cap="none" normalizeH="0" baseline="0" dirty="0" smtClean="0">
              <a:ln>
                <a:noFill/>
              </a:ln>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Calibri" pitchFamily="34" charset="0"/>
                <a:ea typeface="Calibri" pitchFamily="34" charset="0"/>
                <a:cs typeface="Calibri" pitchFamily="34" charset="0"/>
              </a:rPr>
              <a:t>A2	Does HMIS application make you work more effectively?</a:t>
            </a:r>
            <a:endParaRPr kumimoji="0" lang="en-US" sz="1600" b="0" i="0" u="none" strike="noStrike" cap="none" normalizeH="0" baseline="0" dirty="0" smtClean="0">
              <a:ln>
                <a:noFill/>
              </a:ln>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Calibri" pitchFamily="34" charset="0"/>
                <a:ea typeface="Calibri" pitchFamily="34" charset="0"/>
                <a:cs typeface="Calibri" pitchFamily="34" charset="0"/>
              </a:rPr>
              <a:t>                   1	2	3	4	5 </a:t>
            </a:r>
            <a:endParaRPr kumimoji="0" lang="en-US" sz="1600" b="0" i="0" u="none" strike="noStrike" cap="none" normalizeH="0" baseline="0" dirty="0" smtClean="0">
              <a:ln>
                <a:noFill/>
              </a:ln>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Calibri" pitchFamily="34" charset="0"/>
                <a:ea typeface="Calibri" pitchFamily="34" charset="0"/>
                <a:cs typeface="Calibri" pitchFamily="34" charset="0"/>
              </a:rPr>
              <a:t>A3	Does HMIS application make you feel tired and exhausted?</a:t>
            </a:r>
            <a:endParaRPr kumimoji="0" lang="en-US" sz="1600" b="0" i="0" u="none" strike="noStrike" cap="none" normalizeH="0" baseline="0" dirty="0" smtClean="0">
              <a:ln>
                <a:noFill/>
              </a:ln>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Calibri" pitchFamily="34" charset="0"/>
                <a:ea typeface="Calibri" pitchFamily="34" charset="0"/>
                <a:cs typeface="Calibri" pitchFamily="34" charset="0"/>
              </a:rPr>
              <a:t>                    1	2	3	4	5 </a:t>
            </a:r>
            <a:endParaRPr kumimoji="0" lang="en-US" sz="1600" b="0" i="0" u="none" strike="noStrike" cap="none" normalizeH="0" baseline="0" dirty="0" smtClean="0">
              <a:ln>
                <a:noFill/>
              </a:ln>
              <a:effectLst/>
              <a:latin typeface="Arial" pitchFamily="34" charset="0"/>
            </a:endParaRPr>
          </a:p>
        </p:txBody>
      </p:sp>
      <p:sp>
        <p:nvSpPr>
          <p:cNvPr id="32770" name="Rectangle 2"/>
          <p:cNvSpPr>
            <a:spLocks noChangeArrowheads="1"/>
          </p:cNvSpPr>
          <p:nvPr/>
        </p:nvSpPr>
        <p:spPr bwMode="auto">
          <a:xfrm>
            <a:off x="990600" y="2438400"/>
            <a:ext cx="81534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1" i="0" u="sng" strike="noStrike" cap="none" normalizeH="0" baseline="0" dirty="0" smtClean="0">
                <a:ln>
                  <a:noFill/>
                </a:ln>
                <a:effectLst/>
                <a:latin typeface="Calibri" pitchFamily="34" charset="0"/>
                <a:ea typeface="Calibri" pitchFamily="34" charset="0"/>
                <a:cs typeface="Calibri" pitchFamily="34" charset="0"/>
              </a:rPr>
              <a:t>6.0 Behavior for HMIS:</a:t>
            </a:r>
            <a:endParaRPr kumimoji="0" lang="en-US" sz="1600" b="0" i="0" u="none" strike="noStrike" cap="none" normalizeH="0" baseline="0" dirty="0" smtClean="0">
              <a:ln>
                <a:noFill/>
              </a:ln>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Calibri" pitchFamily="34" charset="0"/>
                <a:ea typeface="Calibri" pitchFamily="34" charset="0"/>
                <a:cs typeface="Calibri" pitchFamily="34" charset="0"/>
              </a:rPr>
              <a:t>B1	Do you find it easy to use HMIS application for Clinical Practice?</a:t>
            </a:r>
            <a:endParaRPr kumimoji="0" lang="en-US" sz="1600" b="0" i="0" u="none" strike="noStrike" cap="none" normalizeH="0" baseline="0" dirty="0" smtClean="0">
              <a:ln>
                <a:noFill/>
              </a:ln>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Calibri" pitchFamily="34" charset="0"/>
                <a:ea typeface="Calibri" pitchFamily="34" charset="0"/>
                <a:cs typeface="Calibri" pitchFamily="34" charset="0"/>
              </a:rPr>
              <a:t>                   1	2	3	4	5 </a:t>
            </a:r>
            <a:endParaRPr kumimoji="0" lang="en-US" sz="1600" b="0" i="0" u="none" strike="noStrike" cap="none" normalizeH="0" baseline="0" dirty="0" smtClean="0">
              <a:ln>
                <a:noFill/>
              </a:ln>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Calibri" pitchFamily="34" charset="0"/>
                <a:ea typeface="Calibri" pitchFamily="34" charset="0"/>
                <a:cs typeface="Calibri" pitchFamily="34" charset="0"/>
              </a:rPr>
              <a:t>B2	Can HMIS help in scheduling appointments more effectively?</a:t>
            </a:r>
            <a:endParaRPr kumimoji="0" lang="en-US" sz="1600" b="0" i="0" u="none" strike="noStrike" cap="none" normalizeH="0" baseline="0" dirty="0" smtClean="0">
              <a:ln>
                <a:noFill/>
              </a:ln>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Calibri" pitchFamily="34" charset="0"/>
                <a:ea typeface="Calibri" pitchFamily="34" charset="0"/>
                <a:cs typeface="Calibri" pitchFamily="34" charset="0"/>
              </a:rPr>
              <a:t>                   1	2	3	4	5 </a:t>
            </a:r>
            <a:endParaRPr kumimoji="0" lang="en-US" sz="1600" b="0" i="0" u="none" strike="noStrike" cap="none" normalizeH="0" baseline="0" dirty="0" smtClean="0">
              <a:ln>
                <a:noFill/>
              </a:ln>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Calibri" pitchFamily="34" charset="0"/>
                <a:ea typeface="Calibri" pitchFamily="34" charset="0"/>
                <a:cs typeface="Calibri" pitchFamily="34" charset="0"/>
              </a:rPr>
              <a:t>B3	Can HMIS help in assuring quality and patient satisfaction?</a:t>
            </a:r>
            <a:endParaRPr kumimoji="0" lang="en-US" sz="1600" b="0" i="0" u="none" strike="noStrike" cap="none" normalizeH="0" baseline="0" dirty="0" smtClean="0">
              <a:ln>
                <a:noFill/>
              </a:ln>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Calibri" pitchFamily="34" charset="0"/>
                <a:ea typeface="Calibri" pitchFamily="34" charset="0"/>
                <a:cs typeface="Calibri" pitchFamily="34" charset="0"/>
              </a:rPr>
              <a:t>                    1	2	3	4	5 </a:t>
            </a:r>
            <a:endParaRPr kumimoji="0" lang="en-US" sz="1600" b="0" i="0" u="none" strike="noStrike" cap="none" normalizeH="0" baseline="0" dirty="0" smtClean="0">
              <a:ln>
                <a:noFill/>
              </a:ln>
              <a:effectLst/>
              <a:latin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62000" y="1"/>
          <a:ext cx="7391400" cy="3301563"/>
        </p:xfrm>
        <a:graphic>
          <a:graphicData uri="http://schemas.openxmlformats.org/drawingml/2006/table">
            <a:tbl>
              <a:tblPr/>
              <a:tblGrid>
                <a:gridCol w="3695293"/>
                <a:gridCol w="3696107"/>
              </a:tblGrid>
              <a:tr h="497403">
                <a:tc gridSpan="2">
                  <a:txBody>
                    <a:bodyPr/>
                    <a:lstStyle/>
                    <a:p>
                      <a:pPr marL="0" marR="0">
                        <a:lnSpc>
                          <a:spcPct val="115000"/>
                        </a:lnSpc>
                        <a:spcBef>
                          <a:spcPts val="0"/>
                        </a:spcBef>
                        <a:spcAft>
                          <a:spcPts val="0"/>
                        </a:spcAft>
                      </a:pPr>
                      <a:r>
                        <a:rPr lang="en-IN" sz="1600" b="1" dirty="0">
                          <a:latin typeface="Calibri"/>
                          <a:ea typeface="Calibri"/>
                          <a:cs typeface="Calibri"/>
                        </a:rPr>
                        <a:t>6.0   About Hospital Information System (HIS )/ Electronic Medical  Record ( EMR )</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549133">
                <a:tc>
                  <a:txBody>
                    <a:bodyPr/>
                    <a:lstStyle/>
                    <a:p>
                      <a:pPr marL="0" marR="0">
                        <a:lnSpc>
                          <a:spcPct val="115000"/>
                        </a:lnSpc>
                        <a:spcBef>
                          <a:spcPts val="0"/>
                        </a:spcBef>
                        <a:spcAft>
                          <a:spcPts val="0"/>
                        </a:spcAft>
                      </a:pPr>
                      <a:r>
                        <a:rPr lang="en-IN" sz="1600">
                          <a:latin typeface="Calibri"/>
                          <a:ea typeface="Calibri"/>
                          <a:cs typeface="Calibri"/>
                        </a:rPr>
                        <a:t>2.1 Can you differentiate between HIS and EMR?</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Yes</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No</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2833">
                <a:tc>
                  <a:txBody>
                    <a:bodyPr/>
                    <a:lstStyle/>
                    <a:p>
                      <a:pPr marL="0" marR="0">
                        <a:lnSpc>
                          <a:spcPct val="115000"/>
                        </a:lnSpc>
                        <a:spcBef>
                          <a:spcPts val="0"/>
                        </a:spcBef>
                        <a:spcAft>
                          <a:spcPts val="0"/>
                        </a:spcAft>
                      </a:pPr>
                      <a:r>
                        <a:rPr lang="en-IN" sz="1600" dirty="0">
                          <a:latin typeface="Calibri"/>
                          <a:ea typeface="Calibri"/>
                          <a:cs typeface="Calibri"/>
                        </a:rPr>
                        <a:t>2.2 How important do you think </a:t>
                      </a:r>
                      <a:r>
                        <a:rPr lang="en-IN" sz="1600" dirty="0" err="1">
                          <a:latin typeface="Calibri"/>
                          <a:ea typeface="Calibri"/>
                          <a:cs typeface="Calibri"/>
                        </a:rPr>
                        <a:t>TrakCare</a:t>
                      </a:r>
                      <a:r>
                        <a:rPr lang="en-IN" sz="1600" dirty="0">
                          <a:latin typeface="Calibri"/>
                          <a:ea typeface="Calibri"/>
                          <a:cs typeface="Calibri"/>
                        </a:rPr>
                        <a:t> is in carrying out hospital functions?</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mj-lt"/>
                        <a:buAutoNum type="arabicPeriod"/>
                      </a:pPr>
                      <a:r>
                        <a:rPr lang="en-IN" sz="1600">
                          <a:latin typeface="Calibri"/>
                          <a:ea typeface="Calibri"/>
                          <a:cs typeface="Calibri"/>
                        </a:rPr>
                        <a:t>Very important</a:t>
                      </a:r>
                      <a:endParaRPr lang="en-US" sz="160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a:latin typeface="Calibri"/>
                          <a:ea typeface="Calibri"/>
                          <a:cs typeface="Calibri"/>
                        </a:rPr>
                        <a:t>Important</a:t>
                      </a:r>
                      <a:endParaRPr lang="en-US" sz="160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a:latin typeface="Calibri"/>
                          <a:ea typeface="Calibri"/>
                          <a:cs typeface="Calibri"/>
                        </a:rPr>
                        <a:t>Moderate</a:t>
                      </a:r>
                      <a:endParaRPr lang="en-US" sz="160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a:latin typeface="Calibri"/>
                          <a:ea typeface="Calibri"/>
                          <a:cs typeface="Calibri"/>
                        </a:rPr>
                        <a:t>Somewhat important</a:t>
                      </a:r>
                      <a:endParaRPr lang="en-US" sz="160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a:latin typeface="Calibri"/>
                          <a:ea typeface="Calibri"/>
                          <a:cs typeface="Calibri"/>
                        </a:rPr>
                        <a:t>Not important</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1031">
                <a:tc>
                  <a:txBody>
                    <a:bodyPr/>
                    <a:lstStyle/>
                    <a:p>
                      <a:pPr marL="0" marR="0">
                        <a:lnSpc>
                          <a:spcPct val="115000"/>
                        </a:lnSpc>
                        <a:spcBef>
                          <a:spcPts val="0"/>
                        </a:spcBef>
                        <a:spcAft>
                          <a:spcPts val="0"/>
                        </a:spcAft>
                      </a:pPr>
                      <a:r>
                        <a:rPr lang="en-IN" sz="1600">
                          <a:latin typeface="Calibri"/>
                          <a:ea typeface="Calibri"/>
                          <a:cs typeface="Calibri"/>
                        </a:rPr>
                        <a:t>2.3 Do you think Electronic Medical Record has greatly reduced the need for manual documentation?</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Yes </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No</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Can’t say</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 name="Table 2"/>
          <p:cNvGraphicFramePr>
            <a:graphicFrameLocks noGrp="1"/>
          </p:cNvGraphicFramePr>
          <p:nvPr/>
        </p:nvGraphicFramePr>
        <p:xfrm>
          <a:off x="762000" y="3511355"/>
          <a:ext cx="7467600" cy="3396175"/>
        </p:xfrm>
        <a:graphic>
          <a:graphicData uri="http://schemas.openxmlformats.org/drawingml/2006/table">
            <a:tbl>
              <a:tblPr/>
              <a:tblGrid>
                <a:gridCol w="3733800"/>
                <a:gridCol w="3733800"/>
              </a:tblGrid>
              <a:tr h="258950">
                <a:tc gridSpan="2">
                  <a:txBody>
                    <a:bodyPr/>
                    <a:lstStyle/>
                    <a:p>
                      <a:pPr marL="0" marR="0">
                        <a:lnSpc>
                          <a:spcPct val="115000"/>
                        </a:lnSpc>
                        <a:spcBef>
                          <a:spcPts val="0"/>
                        </a:spcBef>
                        <a:spcAft>
                          <a:spcPts val="0"/>
                        </a:spcAft>
                      </a:pPr>
                      <a:r>
                        <a:rPr lang="en-IN" sz="1600" dirty="0">
                          <a:latin typeface="Calibri"/>
                          <a:ea typeface="Calibri"/>
                          <a:cs typeface="Calibri"/>
                        </a:rPr>
                        <a:t>7.0.  </a:t>
                      </a:r>
                      <a:r>
                        <a:rPr lang="en-IN" sz="1600" b="1" dirty="0">
                          <a:latin typeface="Calibri"/>
                          <a:ea typeface="Calibri"/>
                          <a:cs typeface="Calibri"/>
                        </a:rPr>
                        <a:t>User friendliness</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618748">
                <a:tc>
                  <a:txBody>
                    <a:bodyPr/>
                    <a:lstStyle/>
                    <a:p>
                      <a:pPr marL="742950" marR="0" lvl="1" indent="-285750">
                        <a:lnSpc>
                          <a:spcPct val="115000"/>
                        </a:lnSpc>
                        <a:spcBef>
                          <a:spcPts val="0"/>
                        </a:spcBef>
                        <a:spcAft>
                          <a:spcPts val="0"/>
                        </a:spcAft>
                        <a:buFont typeface="+mj-lt"/>
                        <a:buAutoNum type="arabicPeriod"/>
                      </a:pPr>
                      <a:r>
                        <a:rPr lang="en-IN" sz="1600">
                          <a:latin typeface="Calibri"/>
                          <a:ea typeface="Calibri"/>
                          <a:cs typeface="Calibri"/>
                        </a:rPr>
                        <a:t>How do you find using TrakCare HIS?</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Very </a:t>
                      </a:r>
                      <a:r>
                        <a:rPr lang="en-IN" sz="1600" dirty="0" smtClean="0">
                          <a:latin typeface="Calibri"/>
                          <a:ea typeface="Calibri"/>
                          <a:cs typeface="Calibri"/>
                        </a:rPr>
                        <a:t>difficult</a:t>
                      </a:r>
                      <a:r>
                        <a:rPr lang="en-US" sz="1600" baseline="0" dirty="0" smtClean="0">
                          <a:latin typeface="Calibri"/>
                          <a:ea typeface="Calibri"/>
                          <a:cs typeface="Times New Roman"/>
                        </a:rPr>
                        <a:t>     2.</a:t>
                      </a:r>
                      <a:r>
                        <a:rPr lang="en-IN" sz="1600" dirty="0" smtClean="0">
                          <a:latin typeface="Calibri"/>
                          <a:ea typeface="Calibri"/>
                          <a:cs typeface="Calibri"/>
                        </a:rPr>
                        <a:t>Difficult</a:t>
                      </a:r>
                      <a:r>
                        <a:rPr lang="en-US" sz="1600" baseline="0" dirty="0" smtClean="0">
                          <a:latin typeface="Calibri"/>
                          <a:ea typeface="Calibri"/>
                          <a:cs typeface="Times New Roman"/>
                        </a:rPr>
                        <a:t>  3.</a:t>
                      </a:r>
                      <a:r>
                        <a:rPr lang="en-IN" sz="1600" dirty="0" smtClean="0">
                          <a:latin typeface="Calibri"/>
                          <a:ea typeface="Calibri"/>
                          <a:cs typeface="Calibri"/>
                        </a:rPr>
                        <a:t>Moderate                4.Easy</a:t>
                      </a:r>
                      <a:r>
                        <a:rPr lang="en-US" sz="1600" baseline="0" dirty="0" smtClean="0">
                          <a:latin typeface="Calibri"/>
                          <a:ea typeface="Calibri"/>
                          <a:cs typeface="Times New Roman"/>
                        </a:rPr>
                        <a:t>      5.    </a:t>
                      </a:r>
                      <a:r>
                        <a:rPr lang="en-IN" sz="1600" dirty="0" smtClean="0">
                          <a:latin typeface="Calibri"/>
                          <a:ea typeface="Calibri"/>
                          <a:cs typeface="Calibri"/>
                        </a:rPr>
                        <a:t>Very </a:t>
                      </a:r>
                      <a:r>
                        <a:rPr lang="en-IN" sz="1600" dirty="0">
                          <a:latin typeface="Calibri"/>
                          <a:ea typeface="Calibri"/>
                          <a:cs typeface="Calibri"/>
                        </a:rPr>
                        <a:t>easy</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5255">
                <a:tc>
                  <a:txBody>
                    <a:bodyPr/>
                    <a:lstStyle/>
                    <a:p>
                      <a:pPr marL="0" marR="0">
                        <a:lnSpc>
                          <a:spcPct val="115000"/>
                        </a:lnSpc>
                        <a:spcBef>
                          <a:spcPts val="0"/>
                        </a:spcBef>
                        <a:spcAft>
                          <a:spcPts val="0"/>
                        </a:spcAft>
                      </a:pPr>
                      <a:r>
                        <a:rPr lang="en-IN" sz="1600">
                          <a:latin typeface="Calibri"/>
                          <a:ea typeface="Calibri"/>
                          <a:cs typeface="Calibri"/>
                        </a:rPr>
                        <a:t>3.2  Did you receive requisite training for using TrakCare?</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mj-lt"/>
                        <a:buAutoNum type="arabicPeriod"/>
                      </a:pPr>
                      <a:r>
                        <a:rPr lang="en-IN" sz="1600" dirty="0" smtClean="0">
                          <a:latin typeface="Calibri"/>
                          <a:ea typeface="Calibri"/>
                          <a:cs typeface="Calibri"/>
                        </a:rPr>
                        <a:t>Yes</a:t>
                      </a:r>
                      <a:r>
                        <a:rPr lang="en-US" sz="1600" baseline="0" dirty="0" smtClean="0">
                          <a:latin typeface="Calibri"/>
                          <a:ea typeface="Calibri"/>
                          <a:cs typeface="Times New Roman"/>
                        </a:rPr>
                        <a:t>        2. </a:t>
                      </a:r>
                      <a:r>
                        <a:rPr lang="en-IN" sz="1600" dirty="0" smtClean="0">
                          <a:latin typeface="Calibri"/>
                          <a:ea typeface="Calibri"/>
                          <a:cs typeface="Calibri"/>
                        </a:rPr>
                        <a:t>No</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9548">
                <a:tc>
                  <a:txBody>
                    <a:bodyPr/>
                    <a:lstStyle/>
                    <a:p>
                      <a:pPr marL="0" marR="0">
                        <a:lnSpc>
                          <a:spcPct val="115000"/>
                        </a:lnSpc>
                        <a:spcBef>
                          <a:spcPts val="0"/>
                        </a:spcBef>
                        <a:spcAft>
                          <a:spcPts val="0"/>
                        </a:spcAft>
                      </a:pPr>
                      <a:r>
                        <a:rPr lang="en-IN" sz="1600">
                          <a:latin typeface="Calibri"/>
                          <a:ea typeface="Calibri"/>
                          <a:cs typeface="Calibri"/>
                        </a:rPr>
                        <a:t>3.3 How frequently do you experience problems while using TrakCare?</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very frequently</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frequently</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sometimes</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rarely</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very rarely</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099">
                <a:tc>
                  <a:txBody>
                    <a:bodyPr/>
                    <a:lstStyle/>
                    <a:p>
                      <a:pPr marL="0" marR="0">
                        <a:lnSpc>
                          <a:spcPct val="115000"/>
                        </a:lnSpc>
                        <a:spcBef>
                          <a:spcPts val="0"/>
                        </a:spcBef>
                        <a:spcAft>
                          <a:spcPts val="0"/>
                        </a:spcAft>
                      </a:pPr>
                      <a:r>
                        <a:rPr lang="en-IN" sz="1600">
                          <a:latin typeface="Calibri"/>
                          <a:ea typeface="Calibri"/>
                          <a:cs typeface="Calibri"/>
                        </a:rPr>
                        <a:t>3.4 Are those problems resolved on time?</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mj-lt"/>
                        <a:buAutoNum type="arabicPeriod"/>
                      </a:pPr>
                      <a:r>
                        <a:rPr lang="en-IN" sz="1600" dirty="0" smtClean="0">
                          <a:latin typeface="Calibri"/>
                          <a:ea typeface="Calibri"/>
                          <a:cs typeface="Calibri"/>
                        </a:rPr>
                        <a:t>Yes</a:t>
                      </a:r>
                      <a:r>
                        <a:rPr lang="en-US" sz="1600" baseline="0" dirty="0" smtClean="0">
                          <a:latin typeface="Calibri"/>
                          <a:ea typeface="Calibri"/>
                          <a:cs typeface="Times New Roman"/>
                        </a:rPr>
                        <a:t>             2. </a:t>
                      </a:r>
                      <a:r>
                        <a:rPr lang="en-IN" sz="1600" dirty="0" smtClean="0">
                          <a:latin typeface="Calibri"/>
                          <a:ea typeface="Calibri"/>
                          <a:cs typeface="Calibri"/>
                        </a:rPr>
                        <a:t> </a:t>
                      </a:r>
                      <a:r>
                        <a:rPr lang="en-IN" sz="1600" dirty="0">
                          <a:latin typeface="Calibri"/>
                          <a:ea typeface="Calibri"/>
                          <a:cs typeface="Calibri"/>
                        </a:rPr>
                        <a:t>No</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762000" y="0"/>
          <a:ext cx="7467600" cy="1371600"/>
        </p:xfrm>
        <a:graphic>
          <a:graphicData uri="http://schemas.openxmlformats.org/drawingml/2006/table">
            <a:tbl>
              <a:tblPr/>
              <a:tblGrid>
                <a:gridCol w="3733800"/>
                <a:gridCol w="3733800"/>
              </a:tblGrid>
              <a:tr h="515243">
                <a:tc gridSpan="2">
                  <a:txBody>
                    <a:bodyPr/>
                    <a:lstStyle/>
                    <a:p>
                      <a:pPr marL="0" marR="0">
                        <a:lnSpc>
                          <a:spcPct val="115000"/>
                        </a:lnSpc>
                        <a:spcBef>
                          <a:spcPts val="0"/>
                        </a:spcBef>
                        <a:spcAft>
                          <a:spcPts val="0"/>
                        </a:spcAft>
                      </a:pPr>
                      <a:r>
                        <a:rPr lang="en-IN" sz="1600" dirty="0">
                          <a:latin typeface="Calibri"/>
                          <a:ea typeface="Calibri"/>
                          <a:cs typeface="Calibri"/>
                        </a:rPr>
                        <a:t>8.0. </a:t>
                      </a:r>
                      <a:r>
                        <a:rPr lang="en-IN" sz="1600" b="1" dirty="0">
                          <a:latin typeface="Calibri"/>
                          <a:ea typeface="Calibri"/>
                          <a:cs typeface="Calibri"/>
                        </a:rPr>
                        <a:t>Advantages and Limitations of </a:t>
                      </a:r>
                      <a:r>
                        <a:rPr lang="en-IN" sz="1600" b="1" dirty="0" err="1">
                          <a:latin typeface="Calibri"/>
                          <a:ea typeface="Calibri"/>
                          <a:cs typeface="Calibri"/>
                        </a:rPr>
                        <a:t>TrakCare</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856357">
                <a:tc>
                  <a:txBody>
                    <a:bodyPr/>
                    <a:lstStyle/>
                    <a:p>
                      <a:pPr marL="0" marR="0">
                        <a:lnSpc>
                          <a:spcPct val="115000"/>
                        </a:lnSpc>
                        <a:spcBef>
                          <a:spcPts val="0"/>
                        </a:spcBef>
                        <a:spcAft>
                          <a:spcPts val="0"/>
                        </a:spcAft>
                      </a:pPr>
                      <a:r>
                        <a:rPr lang="en-IN" sz="1600" dirty="0">
                          <a:latin typeface="Calibri"/>
                          <a:ea typeface="Calibri"/>
                          <a:cs typeface="Calibri"/>
                        </a:rPr>
                        <a:t>4.1 Do you think there are any limitations to </a:t>
                      </a:r>
                      <a:r>
                        <a:rPr lang="en-IN" sz="1600" dirty="0" err="1">
                          <a:latin typeface="Calibri"/>
                          <a:ea typeface="Calibri"/>
                          <a:cs typeface="Calibri"/>
                        </a:rPr>
                        <a:t>TrakCare</a:t>
                      </a:r>
                      <a:r>
                        <a:rPr lang="en-IN" sz="1600" dirty="0">
                          <a:latin typeface="Calibri"/>
                          <a:ea typeface="Calibri"/>
                          <a:cs typeface="Calibri"/>
                        </a:rPr>
                        <a:t>?</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YES</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No</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Can’t say</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685800" y="1828800"/>
          <a:ext cx="7620002" cy="4857750"/>
        </p:xfrm>
        <a:graphic>
          <a:graphicData uri="http://schemas.openxmlformats.org/drawingml/2006/table">
            <a:tbl>
              <a:tblPr/>
              <a:tblGrid>
                <a:gridCol w="3810001"/>
                <a:gridCol w="3810001"/>
              </a:tblGrid>
              <a:tr h="935255">
                <a:tc>
                  <a:txBody>
                    <a:bodyPr/>
                    <a:lstStyle/>
                    <a:p>
                      <a:pPr marL="0" marR="0">
                        <a:lnSpc>
                          <a:spcPct val="115000"/>
                        </a:lnSpc>
                        <a:spcBef>
                          <a:spcPts val="0"/>
                        </a:spcBef>
                        <a:spcAft>
                          <a:spcPts val="0"/>
                        </a:spcAft>
                      </a:pPr>
                      <a:r>
                        <a:rPr lang="en-IN" sz="1600">
                          <a:latin typeface="Calibri"/>
                          <a:ea typeface="Calibri"/>
                          <a:cs typeface="Calibri"/>
                        </a:rPr>
                        <a:t>4.2  What are the limitations?</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mj-lt"/>
                        <a:buAutoNum type="arabicPeriod"/>
                      </a:pPr>
                      <a:r>
                        <a:rPr lang="en-IN" sz="1600">
                          <a:latin typeface="Calibri"/>
                          <a:ea typeface="Calibri"/>
                          <a:cs typeface="Calibri"/>
                        </a:rPr>
                        <a:t>not user friendly</a:t>
                      </a:r>
                      <a:endParaRPr lang="en-US" sz="160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a:latin typeface="Calibri"/>
                          <a:ea typeface="Calibri"/>
                          <a:cs typeface="Calibri"/>
                        </a:rPr>
                        <a:t>slow processing</a:t>
                      </a:r>
                      <a:endParaRPr lang="en-US" sz="160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a:latin typeface="Calibri"/>
                          <a:ea typeface="Calibri"/>
                          <a:cs typeface="Calibri"/>
                        </a:rPr>
                        <a:t>long downtime</a:t>
                      </a:r>
                      <a:endParaRPr lang="en-US" sz="160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a:latin typeface="Calibri"/>
                          <a:ea typeface="Calibri"/>
                          <a:cs typeface="Calibri"/>
                        </a:rPr>
                        <a:t>can’t calculate complex mathematical       equations</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1510">
                <a:tc>
                  <a:txBody>
                    <a:bodyPr/>
                    <a:lstStyle/>
                    <a:p>
                      <a:pPr marL="0" marR="0">
                        <a:lnSpc>
                          <a:spcPct val="115000"/>
                        </a:lnSpc>
                        <a:spcBef>
                          <a:spcPts val="0"/>
                        </a:spcBef>
                        <a:spcAft>
                          <a:spcPts val="0"/>
                        </a:spcAft>
                      </a:pPr>
                      <a:r>
                        <a:rPr lang="en-IN" sz="1600">
                          <a:latin typeface="Calibri"/>
                          <a:ea typeface="Calibri"/>
                          <a:cs typeface="Calibri"/>
                        </a:rPr>
                        <a:t>4.3 How much downtime does the system experience usually?</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Few </a:t>
                      </a:r>
                      <a:r>
                        <a:rPr lang="en-IN" sz="1600" dirty="0" smtClean="0">
                          <a:latin typeface="Calibri"/>
                          <a:ea typeface="Calibri"/>
                          <a:cs typeface="Calibri"/>
                        </a:rPr>
                        <a:t>minutes</a:t>
                      </a:r>
                      <a:r>
                        <a:rPr lang="en-US" sz="1600" baseline="0" dirty="0" smtClean="0">
                          <a:latin typeface="Calibri"/>
                          <a:ea typeface="Calibri"/>
                          <a:cs typeface="Times New Roman"/>
                        </a:rPr>
                        <a:t> 2. </a:t>
                      </a:r>
                      <a:r>
                        <a:rPr lang="en-IN" sz="1600" dirty="0" smtClean="0">
                          <a:latin typeface="Calibri"/>
                          <a:ea typeface="Calibri"/>
                          <a:cs typeface="Calibri"/>
                        </a:rPr>
                        <a:t>Few hours</a:t>
                      </a:r>
                      <a:r>
                        <a:rPr lang="en-US" sz="1600" baseline="0" dirty="0" smtClean="0">
                          <a:latin typeface="Calibri"/>
                          <a:ea typeface="Calibri"/>
                          <a:cs typeface="Times New Roman"/>
                        </a:rPr>
                        <a:t>   3.</a:t>
                      </a:r>
                      <a:r>
                        <a:rPr lang="en-IN" sz="1600" dirty="0" smtClean="0">
                          <a:latin typeface="Calibri"/>
                          <a:ea typeface="Calibri"/>
                          <a:cs typeface="Calibri"/>
                        </a:rPr>
                        <a:t>A </a:t>
                      </a:r>
                      <a:r>
                        <a:rPr lang="en-IN" sz="1600" dirty="0">
                          <a:latin typeface="Calibri"/>
                          <a:ea typeface="Calibri"/>
                          <a:cs typeface="Calibri"/>
                        </a:rPr>
                        <a:t>day</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None/>
                      </a:pPr>
                      <a:r>
                        <a:rPr lang="en-IN" sz="1600" dirty="0" smtClean="0">
                          <a:latin typeface="Calibri"/>
                          <a:ea typeface="Calibri"/>
                          <a:cs typeface="Calibri"/>
                        </a:rPr>
                        <a:t>4.   2 </a:t>
                      </a:r>
                      <a:r>
                        <a:rPr lang="en-IN" sz="1600" dirty="0">
                          <a:latin typeface="Calibri"/>
                          <a:ea typeface="Calibri"/>
                          <a:cs typeface="Calibri"/>
                        </a:rPr>
                        <a:t>– 3 </a:t>
                      </a:r>
                      <a:r>
                        <a:rPr lang="en-IN" sz="1600" dirty="0" smtClean="0">
                          <a:latin typeface="Calibri"/>
                          <a:ea typeface="Calibri"/>
                          <a:cs typeface="Calibri"/>
                        </a:rPr>
                        <a:t>day</a:t>
                      </a:r>
                      <a:r>
                        <a:rPr lang="en-US" sz="1600" baseline="0" dirty="0" smtClean="0">
                          <a:latin typeface="Calibri"/>
                          <a:ea typeface="Calibri"/>
                          <a:cs typeface="Times New Roman"/>
                        </a:rPr>
                        <a:t>   5. </a:t>
                      </a:r>
                      <a:r>
                        <a:rPr lang="en-IN" sz="1600" dirty="0" smtClean="0">
                          <a:latin typeface="Calibri"/>
                          <a:ea typeface="Calibri"/>
                          <a:cs typeface="Calibri"/>
                        </a:rPr>
                        <a:t>Week </a:t>
                      </a:r>
                      <a:r>
                        <a:rPr lang="en-IN" sz="1600" dirty="0">
                          <a:latin typeface="Calibri"/>
                          <a:ea typeface="Calibri"/>
                          <a:cs typeface="Calibri"/>
                        </a:rPr>
                        <a:t>or more</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69068">
                <a:tc>
                  <a:txBody>
                    <a:bodyPr/>
                    <a:lstStyle/>
                    <a:p>
                      <a:pPr marL="0" marR="0">
                        <a:lnSpc>
                          <a:spcPct val="115000"/>
                        </a:lnSpc>
                        <a:spcBef>
                          <a:spcPts val="0"/>
                        </a:spcBef>
                        <a:spcAft>
                          <a:spcPts val="0"/>
                        </a:spcAft>
                      </a:pPr>
                      <a:r>
                        <a:rPr lang="en-IN" sz="1600">
                          <a:latin typeface="Calibri"/>
                          <a:ea typeface="Calibri"/>
                          <a:cs typeface="Calibri"/>
                        </a:rPr>
                        <a:t>4.4 How frequently is the breakdown ?</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a:lnSpc>
                          <a:spcPct val="115000"/>
                        </a:lnSpc>
                        <a:spcBef>
                          <a:spcPts val="0"/>
                        </a:spcBef>
                        <a:spcAft>
                          <a:spcPts val="0"/>
                        </a:spcAft>
                      </a:pPr>
                      <a:r>
                        <a:rPr lang="en-IN" sz="1600" dirty="0">
                          <a:latin typeface="Calibri"/>
                          <a:ea typeface="Calibri"/>
                          <a:cs typeface="Calibri"/>
                        </a:rPr>
                        <a:t>1. Insignificant</a:t>
                      </a:r>
                      <a:endParaRPr lang="en-US" sz="1600" dirty="0">
                        <a:latin typeface="Calibri"/>
                        <a:ea typeface="Calibri"/>
                        <a:cs typeface="Times New Roman"/>
                      </a:endParaRPr>
                    </a:p>
                    <a:p>
                      <a:pPr marL="457200" marR="0">
                        <a:lnSpc>
                          <a:spcPct val="115000"/>
                        </a:lnSpc>
                        <a:spcBef>
                          <a:spcPts val="0"/>
                        </a:spcBef>
                        <a:spcAft>
                          <a:spcPts val="0"/>
                        </a:spcAft>
                      </a:pPr>
                      <a:r>
                        <a:rPr lang="en-IN" sz="1600" dirty="0">
                          <a:latin typeface="Calibri"/>
                          <a:ea typeface="Calibri"/>
                          <a:cs typeface="Calibri"/>
                        </a:rPr>
                        <a:t>2.Several times a day</a:t>
                      </a:r>
                      <a:endParaRPr lang="en-US" sz="1600" dirty="0">
                        <a:latin typeface="Calibri"/>
                        <a:ea typeface="Calibri"/>
                        <a:cs typeface="Times New Roman"/>
                      </a:endParaRPr>
                    </a:p>
                    <a:p>
                      <a:pPr marL="457200" marR="0">
                        <a:lnSpc>
                          <a:spcPct val="115000"/>
                        </a:lnSpc>
                        <a:spcBef>
                          <a:spcPts val="0"/>
                        </a:spcBef>
                        <a:spcAft>
                          <a:spcPts val="0"/>
                        </a:spcAft>
                      </a:pPr>
                      <a:r>
                        <a:rPr lang="en-IN" sz="1600" dirty="0">
                          <a:latin typeface="Calibri"/>
                          <a:ea typeface="Calibri"/>
                          <a:cs typeface="Calibri"/>
                        </a:rPr>
                        <a:t>3. Several times a week</a:t>
                      </a:r>
                      <a:endParaRPr lang="en-US" sz="1600" dirty="0">
                        <a:latin typeface="Calibri"/>
                        <a:ea typeface="Calibri"/>
                        <a:cs typeface="Times New Roman"/>
                      </a:endParaRPr>
                    </a:p>
                    <a:p>
                      <a:pPr marL="457200" marR="0">
                        <a:lnSpc>
                          <a:spcPct val="115000"/>
                        </a:lnSpc>
                        <a:spcBef>
                          <a:spcPts val="0"/>
                        </a:spcBef>
                        <a:spcAft>
                          <a:spcPts val="0"/>
                        </a:spcAft>
                      </a:pPr>
                      <a:r>
                        <a:rPr lang="en-IN" sz="1600" dirty="0">
                          <a:latin typeface="Calibri"/>
                          <a:ea typeface="Calibri"/>
                          <a:cs typeface="Calibri"/>
                        </a:rPr>
                        <a:t>4. Several times a month</a:t>
                      </a:r>
                      <a:endParaRPr lang="en-US" sz="1600" dirty="0">
                        <a:latin typeface="Calibri"/>
                        <a:ea typeface="Calibri"/>
                        <a:cs typeface="Times New Roman"/>
                      </a:endParaRPr>
                    </a:p>
                    <a:p>
                      <a:pPr marL="457200" marR="0">
                        <a:lnSpc>
                          <a:spcPct val="115000"/>
                        </a:lnSpc>
                        <a:spcBef>
                          <a:spcPts val="0"/>
                        </a:spcBef>
                        <a:spcAft>
                          <a:spcPts val="0"/>
                        </a:spcAft>
                      </a:pPr>
                      <a:r>
                        <a:rPr lang="en-IN" sz="1600" dirty="0">
                          <a:latin typeface="Calibri"/>
                          <a:ea typeface="Calibri"/>
                          <a:cs typeface="Calibri"/>
                        </a:rPr>
                        <a:t>5. Several times a year</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69068">
                <a:tc>
                  <a:txBody>
                    <a:bodyPr/>
                    <a:lstStyle/>
                    <a:p>
                      <a:pPr marL="0" marR="0">
                        <a:lnSpc>
                          <a:spcPct val="115000"/>
                        </a:lnSpc>
                        <a:spcBef>
                          <a:spcPts val="0"/>
                        </a:spcBef>
                        <a:spcAft>
                          <a:spcPts val="0"/>
                        </a:spcAft>
                      </a:pPr>
                      <a:r>
                        <a:rPr lang="en-IN" sz="1600">
                          <a:latin typeface="Calibri"/>
                          <a:ea typeface="Calibri"/>
                          <a:cs typeface="Calibri"/>
                        </a:rPr>
                        <a:t>4.5 Do you think your department has benefitted a lot from TrakCare?</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strongly agree</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agree</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neutral</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disagree</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 strongly disagree</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4818" name="Rectangle 2"/>
          <p:cNvSpPr>
            <a:spLocks noChangeArrowheads="1"/>
          </p:cNvSpPr>
          <p:nvPr/>
        </p:nvSpPr>
        <p:spPr bwMode="auto">
          <a:xfrm>
            <a:off x="762000" y="1371600"/>
            <a:ext cx="83820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If yes, then answer question 4.2 otherwise skip to 4.3</a:t>
            </a:r>
            <a:endParaRPr kumimoji="0" lang="en-US" sz="16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457200" y="457200"/>
          <a:ext cx="8458200" cy="533400"/>
        </p:xfrm>
        <a:graphic>
          <a:graphicData uri="http://schemas.openxmlformats.org/drawingml/2006/table">
            <a:tbl>
              <a:tblPr/>
              <a:tblGrid>
                <a:gridCol w="8458200"/>
              </a:tblGrid>
              <a:tr h="533400">
                <a:tc>
                  <a:txBody>
                    <a:bodyPr/>
                    <a:lstStyle/>
                    <a:p>
                      <a:pPr marL="0" marR="0">
                        <a:lnSpc>
                          <a:spcPct val="115000"/>
                        </a:lnSpc>
                        <a:spcBef>
                          <a:spcPts val="0"/>
                        </a:spcBef>
                        <a:spcAft>
                          <a:spcPts val="0"/>
                        </a:spcAft>
                      </a:pPr>
                      <a:r>
                        <a:rPr lang="en-IN" sz="1600" b="1" dirty="0">
                          <a:latin typeface="Calibri"/>
                          <a:ea typeface="Calibri"/>
                          <a:cs typeface="Calibri"/>
                        </a:rPr>
                        <a:t>9.0 Utility of </a:t>
                      </a:r>
                      <a:r>
                        <a:rPr lang="en-IN" sz="1600" b="1" dirty="0" err="1">
                          <a:latin typeface="Calibri"/>
                          <a:ea typeface="Calibri"/>
                          <a:cs typeface="Calibri"/>
                        </a:rPr>
                        <a:t>TrakCare</a:t>
                      </a:r>
                      <a:r>
                        <a:rPr lang="en-IN" sz="1600" b="1" dirty="0">
                          <a:latin typeface="Calibri"/>
                          <a:ea typeface="Calibri"/>
                          <a:cs typeface="Calibri"/>
                        </a:rPr>
                        <a:t> ( for doctors and nurses only )</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457200" y="1143000"/>
          <a:ext cx="8458200" cy="560832"/>
        </p:xfrm>
        <a:graphic>
          <a:graphicData uri="http://schemas.openxmlformats.org/drawingml/2006/table">
            <a:tbl>
              <a:tblPr/>
              <a:tblGrid>
                <a:gridCol w="4229100"/>
                <a:gridCol w="4229100"/>
              </a:tblGrid>
              <a:tr h="0">
                <a:tc>
                  <a:txBody>
                    <a:bodyPr/>
                    <a:lstStyle/>
                    <a:p>
                      <a:pPr marL="0" marR="0">
                        <a:lnSpc>
                          <a:spcPct val="115000"/>
                        </a:lnSpc>
                        <a:spcBef>
                          <a:spcPts val="0"/>
                        </a:spcBef>
                        <a:spcAft>
                          <a:spcPts val="0"/>
                        </a:spcAft>
                      </a:pPr>
                      <a:r>
                        <a:rPr lang="en-IN" sz="1600" dirty="0">
                          <a:latin typeface="Calibri"/>
                          <a:ea typeface="Calibri"/>
                          <a:cs typeface="Calibri"/>
                        </a:rPr>
                        <a:t>5.1 Do you enter the patient details (</a:t>
                      </a:r>
                      <a:r>
                        <a:rPr lang="en-IN" sz="1600" dirty="0" err="1">
                          <a:latin typeface="Calibri"/>
                          <a:ea typeface="Calibri"/>
                          <a:cs typeface="Calibri"/>
                        </a:rPr>
                        <a:t>prescription,diagnosis</a:t>
                      </a:r>
                      <a:r>
                        <a:rPr lang="en-IN" sz="1600" dirty="0">
                          <a:latin typeface="Calibri"/>
                          <a:ea typeface="Calibri"/>
                          <a:cs typeface="Calibri"/>
                        </a:rPr>
                        <a:t> etc) yourself?</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Yes</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 No</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457200" y="1676400"/>
          <a:ext cx="8458200" cy="3645408"/>
        </p:xfrm>
        <a:graphic>
          <a:graphicData uri="http://schemas.openxmlformats.org/drawingml/2006/table">
            <a:tbl>
              <a:tblPr/>
              <a:tblGrid>
                <a:gridCol w="4267200"/>
                <a:gridCol w="4191000"/>
              </a:tblGrid>
              <a:tr h="0">
                <a:tc>
                  <a:txBody>
                    <a:bodyPr/>
                    <a:lstStyle/>
                    <a:p>
                      <a:pPr marL="0" marR="0">
                        <a:lnSpc>
                          <a:spcPct val="115000"/>
                        </a:lnSpc>
                        <a:spcBef>
                          <a:spcPts val="0"/>
                        </a:spcBef>
                        <a:spcAft>
                          <a:spcPts val="0"/>
                        </a:spcAft>
                      </a:pPr>
                      <a:r>
                        <a:rPr lang="en-IN" sz="1600" dirty="0">
                          <a:latin typeface="Calibri"/>
                          <a:ea typeface="Calibri"/>
                          <a:cs typeface="Calibri"/>
                        </a:rPr>
                        <a:t>5.2 When are these details entered in HIS?</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mj-lt"/>
                        <a:buAutoNum type="arabicPeriod"/>
                      </a:pPr>
                      <a:r>
                        <a:rPr lang="en-IN" sz="1600">
                          <a:latin typeface="Calibri"/>
                          <a:ea typeface="Calibri"/>
                          <a:cs typeface="Calibri"/>
                        </a:rPr>
                        <a:t>Each patient visit</a:t>
                      </a:r>
                      <a:endParaRPr lang="en-US" sz="160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a:latin typeface="Calibri"/>
                          <a:ea typeface="Calibri"/>
                          <a:cs typeface="Calibri"/>
                        </a:rPr>
                        <a:t>At the time of discharge</a:t>
                      </a:r>
                      <a:endParaRPr lang="en-US" sz="160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a:latin typeface="Calibri"/>
                          <a:ea typeface="Calibri"/>
                          <a:cs typeface="Calibri"/>
                        </a:rPr>
                        <a:t>Whenever convenient</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IN" sz="1600" dirty="0">
                          <a:latin typeface="Calibri"/>
                          <a:ea typeface="Calibri"/>
                          <a:cs typeface="Calibri"/>
                        </a:rPr>
                        <a:t>5.3 Is it improving patient satisfaction ?</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strongly agree</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agree</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neutral</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disagree</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 strongly disagree</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IN" sz="1600" dirty="0">
                          <a:latin typeface="Calibri"/>
                          <a:ea typeface="Calibri"/>
                          <a:cs typeface="Calibri"/>
                        </a:rPr>
                        <a:t>5.4 Is it improving medication errors ?</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strongly agree</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agree</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neutral</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disagree</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strongly disagree</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304800"/>
          <a:ext cx="8534401" cy="1121664"/>
        </p:xfrm>
        <a:graphic>
          <a:graphicData uri="http://schemas.openxmlformats.org/drawingml/2006/table">
            <a:tbl>
              <a:tblPr/>
              <a:tblGrid>
                <a:gridCol w="3810000"/>
                <a:gridCol w="4724401"/>
              </a:tblGrid>
              <a:tr h="248920">
                <a:tc>
                  <a:txBody>
                    <a:bodyPr/>
                    <a:lstStyle/>
                    <a:p>
                      <a:pPr marL="0" marR="0">
                        <a:lnSpc>
                          <a:spcPct val="115000"/>
                        </a:lnSpc>
                        <a:spcBef>
                          <a:spcPts val="0"/>
                        </a:spcBef>
                        <a:spcAft>
                          <a:spcPts val="0"/>
                        </a:spcAft>
                      </a:pPr>
                      <a:r>
                        <a:rPr lang="en-IN" sz="1600" b="1" dirty="0">
                          <a:latin typeface="Calibri"/>
                          <a:ea typeface="Calibri"/>
                          <a:cs typeface="Calibri"/>
                        </a:rPr>
                        <a:t>10.0 About comparison of </a:t>
                      </a:r>
                      <a:r>
                        <a:rPr lang="en-IN" sz="1600" b="1" dirty="0" err="1">
                          <a:latin typeface="Calibri"/>
                          <a:ea typeface="Calibri"/>
                          <a:cs typeface="Calibri"/>
                        </a:rPr>
                        <a:t>TrakCare</a:t>
                      </a:r>
                      <a:r>
                        <a:rPr lang="en-IN" sz="1600" b="1" dirty="0">
                          <a:latin typeface="Calibri"/>
                          <a:ea typeface="Calibri"/>
                          <a:cs typeface="Calibri"/>
                        </a:rPr>
                        <a:t> to other HIS</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Calibri"/>
                          <a:ea typeface="Calibri"/>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IN" sz="1600" dirty="0">
                          <a:latin typeface="Calibri"/>
                          <a:ea typeface="Calibri"/>
                          <a:cs typeface="Calibri"/>
                        </a:rPr>
                        <a:t>6.1 Have you worked on any other HIS?</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Yes</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No</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6865" name="Rectangle 1"/>
          <p:cNvSpPr>
            <a:spLocks noChangeArrowheads="1"/>
          </p:cNvSpPr>
          <p:nvPr/>
        </p:nvSpPr>
        <p:spPr bwMode="auto">
          <a:xfrm>
            <a:off x="0" y="1447800"/>
            <a:ext cx="5598199"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If yes, answer 6.2 otherwise skip to 6.3</a:t>
            </a:r>
            <a:endParaRPr kumimoji="0" lang="en-US" sz="2800" b="0" i="0" u="none" strike="noStrike" cap="none" normalizeH="0" baseline="0" dirty="0" smtClean="0">
              <a:ln>
                <a:noFill/>
              </a:ln>
              <a:solidFill>
                <a:schemeClr val="tx1"/>
              </a:solidFill>
              <a:effectLst/>
              <a:latin typeface="Arial" pitchFamily="34" charset="0"/>
            </a:endParaRPr>
          </a:p>
        </p:txBody>
      </p:sp>
      <p:graphicFrame>
        <p:nvGraphicFramePr>
          <p:cNvPr id="4" name="Table 3"/>
          <p:cNvGraphicFramePr>
            <a:graphicFrameLocks noGrp="1"/>
          </p:cNvGraphicFramePr>
          <p:nvPr/>
        </p:nvGraphicFramePr>
        <p:xfrm>
          <a:off x="381000" y="1981200"/>
          <a:ext cx="8534400" cy="2057400"/>
        </p:xfrm>
        <a:graphic>
          <a:graphicData uri="http://schemas.openxmlformats.org/drawingml/2006/table">
            <a:tbl>
              <a:tblPr/>
              <a:tblGrid>
                <a:gridCol w="4267200"/>
                <a:gridCol w="4267200"/>
              </a:tblGrid>
              <a:tr h="2057400">
                <a:tc>
                  <a:txBody>
                    <a:bodyPr/>
                    <a:lstStyle/>
                    <a:p>
                      <a:pPr marL="0" marR="0">
                        <a:lnSpc>
                          <a:spcPct val="115000"/>
                        </a:lnSpc>
                        <a:spcBef>
                          <a:spcPts val="0"/>
                        </a:spcBef>
                        <a:spcAft>
                          <a:spcPts val="0"/>
                        </a:spcAft>
                      </a:pPr>
                      <a:r>
                        <a:rPr lang="en-IN" sz="1600" dirty="0">
                          <a:latin typeface="Calibri"/>
                          <a:ea typeface="Calibri"/>
                          <a:cs typeface="Calibri"/>
                        </a:rPr>
                        <a:t>6.2 How do you rate </a:t>
                      </a:r>
                      <a:r>
                        <a:rPr lang="en-IN" sz="1600" dirty="0" err="1">
                          <a:latin typeface="Calibri"/>
                          <a:ea typeface="Calibri"/>
                          <a:cs typeface="Calibri"/>
                        </a:rPr>
                        <a:t>TrakCare</a:t>
                      </a:r>
                      <a:r>
                        <a:rPr lang="en-IN" sz="1600" dirty="0">
                          <a:latin typeface="Calibri"/>
                          <a:ea typeface="Calibri"/>
                          <a:cs typeface="Calibri"/>
                        </a:rPr>
                        <a:t> in comparison to other HIS?</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Excellent</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Satisfactory</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Neutral</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Unsatisfactory</a:t>
                      </a:r>
                      <a:endParaRPr lang="en-US" sz="1600" dirty="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IN" sz="1600" dirty="0">
                          <a:latin typeface="Calibri"/>
                          <a:ea typeface="Calibri"/>
                          <a:cs typeface="Calibri"/>
                        </a:rPr>
                        <a:t>Worst</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Study Findings</a:t>
            </a:r>
            <a:endParaRPr lang="en-US" dirty="0"/>
          </a:p>
        </p:txBody>
      </p:sp>
      <p:pic>
        <p:nvPicPr>
          <p:cNvPr id="4" name="Content Placeholder 3"/>
          <p:cNvPicPr>
            <a:picLocks noGrp="1"/>
          </p:cNvPicPr>
          <p:nvPr>
            <p:ph idx="4294967295"/>
          </p:nvPr>
        </p:nvPicPr>
        <p:blipFill>
          <a:blip r:embed="rId2" cstate="print"/>
          <a:srcRect/>
          <a:stretch>
            <a:fillRect/>
          </a:stretch>
        </p:blipFill>
        <p:spPr bwMode="auto">
          <a:xfrm>
            <a:off x="1143000" y="1447800"/>
            <a:ext cx="6858000" cy="5162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cstate="print"/>
          <a:srcRect/>
          <a:stretch>
            <a:fillRect/>
          </a:stretch>
        </p:blipFill>
        <p:spPr bwMode="auto">
          <a:xfrm>
            <a:off x="1676400" y="2971800"/>
            <a:ext cx="5867400" cy="3200400"/>
          </a:xfrm>
          <a:prstGeom prst="rect">
            <a:avLst/>
          </a:prstGeom>
          <a:noFill/>
          <a:ln w="9525">
            <a:noFill/>
            <a:miter lim="800000"/>
            <a:headEnd/>
            <a:tailEnd/>
          </a:ln>
        </p:spPr>
      </p:pic>
      <p:graphicFrame>
        <p:nvGraphicFramePr>
          <p:cNvPr id="4" name="Table 3"/>
          <p:cNvGraphicFramePr>
            <a:graphicFrameLocks noGrp="1"/>
          </p:cNvGraphicFramePr>
          <p:nvPr/>
        </p:nvGraphicFramePr>
        <p:xfrm>
          <a:off x="990600" y="304800"/>
          <a:ext cx="5410200" cy="2286000"/>
        </p:xfrm>
        <a:graphic>
          <a:graphicData uri="http://schemas.openxmlformats.org/drawingml/2006/table">
            <a:tbl>
              <a:tblPr/>
              <a:tblGrid>
                <a:gridCol w="954015"/>
                <a:gridCol w="954015"/>
                <a:gridCol w="742157"/>
                <a:gridCol w="888377"/>
                <a:gridCol w="935818"/>
                <a:gridCol w="935818"/>
              </a:tblGrid>
              <a:tr h="290412">
                <a:tc gridSpan="6">
                  <a:txBody>
                    <a:bodyPr/>
                    <a:lstStyle/>
                    <a:p>
                      <a:pPr marL="0" marR="0" algn="ctr">
                        <a:lnSpc>
                          <a:spcPts val="1600"/>
                        </a:lnSpc>
                        <a:spcBef>
                          <a:spcPts val="0"/>
                        </a:spcBef>
                        <a:spcAft>
                          <a:spcPts val="0"/>
                        </a:spcAft>
                      </a:pPr>
                      <a:r>
                        <a:rPr lang="en-US" sz="1400" dirty="0">
                          <a:latin typeface="Times New Roman"/>
                          <a:ea typeface="Calibri"/>
                          <a:cs typeface="Times New Roman"/>
                        </a:rPr>
                        <a:t>Can HMIS increase work efficiency?</a:t>
                      </a:r>
                      <a:endParaRPr lang="en-US" sz="1100" dirty="0">
                        <a:latin typeface="Calibri"/>
                        <a:ea typeface="Calibri"/>
                        <a:cs typeface="Times New Roman"/>
                      </a:endParaRPr>
                    </a:p>
                  </a:txBody>
                  <a:tcPr marL="19050" marR="19050" marT="19050" marB="19050" anchor="ctr">
                    <a:lnL>
                      <a:noFill/>
                    </a:lnL>
                    <a:lnR>
                      <a:noFill/>
                    </a:lnR>
                    <a:lnT>
                      <a:noFill/>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4969">
                <a:tc>
                  <a:txBody>
                    <a:bodyPr/>
                    <a:lstStyle/>
                    <a:p>
                      <a:pPr marL="0" marR="0">
                        <a:lnSpc>
                          <a:spcPct val="115000"/>
                        </a:lnSpc>
                        <a:spcBef>
                          <a:spcPts val="0"/>
                        </a:spcBef>
                        <a:spcAft>
                          <a:spcPts val="0"/>
                        </a:spcAft>
                      </a:pPr>
                      <a:endParaRPr lang="en-IN" sz="1200">
                        <a:latin typeface="Times New Roman"/>
                        <a:ea typeface="Calibri"/>
                        <a:cs typeface="Times New Roman"/>
                      </a:endParaRPr>
                    </a:p>
                  </a:txBody>
                  <a:tcPr marL="19050" marR="19050" marT="19050" marB="1905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IN" sz="1200">
                        <a:latin typeface="Times New Roman"/>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IN" sz="900">
                          <a:solidFill>
                            <a:srgbClr val="000000"/>
                          </a:solidFill>
                          <a:latin typeface="Times New Roman"/>
                          <a:ea typeface="Calibri"/>
                          <a:cs typeface="Times New Roman"/>
                        </a:rPr>
                        <a:t>Frequency</a:t>
                      </a:r>
                      <a:endParaRPr lang="en-US" sz="1100">
                        <a:latin typeface="Calibri"/>
                        <a:ea typeface="Calibri"/>
                        <a:cs typeface="Times New Roman"/>
                      </a:endParaRPr>
                    </a:p>
                  </a:txBody>
                  <a:tcPr marL="19050" marR="19050" marT="19050" marB="1905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IN" sz="900">
                          <a:solidFill>
                            <a:srgbClr val="000000"/>
                          </a:solidFill>
                          <a:latin typeface="Times New Roman"/>
                          <a:ea typeface="Calibri"/>
                          <a:cs typeface="Times New Roman"/>
                        </a:rPr>
                        <a:t>Percent</a:t>
                      </a:r>
                      <a:endParaRPr lang="en-US" sz="1100">
                        <a:latin typeface="Calibri"/>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IN" sz="900">
                          <a:solidFill>
                            <a:srgbClr val="000000"/>
                          </a:solidFill>
                          <a:latin typeface="Times New Roman"/>
                          <a:ea typeface="Calibri"/>
                          <a:cs typeface="Times New Roman"/>
                        </a:rPr>
                        <a:t>Valid Percent</a:t>
                      </a:r>
                      <a:endParaRPr lang="en-US" sz="1100">
                        <a:latin typeface="Calibri"/>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IN" sz="900">
                          <a:solidFill>
                            <a:srgbClr val="000000"/>
                          </a:solidFill>
                          <a:latin typeface="Times New Roman"/>
                          <a:ea typeface="Calibri"/>
                          <a:cs typeface="Times New Roman"/>
                        </a:rPr>
                        <a:t>Cumulative Percent</a:t>
                      </a:r>
                      <a:endParaRPr lang="en-US" sz="1100">
                        <a:latin typeface="Calibri"/>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290412">
                <a:tc rowSpan="5">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Valid</a:t>
                      </a:r>
                      <a:endParaRPr lang="en-US" sz="1100">
                        <a:latin typeface="Calibri"/>
                        <a:ea typeface="Calibri"/>
                        <a:cs typeface="Times New Roman"/>
                      </a:endParaRPr>
                    </a:p>
                  </a:txBody>
                  <a:tcPr marL="19050" marR="19050" marT="19050" marB="1905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Strongly Agree</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9</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17.6</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17.6</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17.6</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290412">
                <a:tc vMerge="1">
                  <a:txBody>
                    <a:bodyPr/>
                    <a:lstStyle/>
                    <a:p>
                      <a:endParaRPr lang="en-US"/>
                    </a:p>
                  </a:txBody>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Agree</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30</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58.8</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58.8</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76.5</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290412">
                <a:tc vMerge="1">
                  <a:txBody>
                    <a:bodyPr/>
                    <a:lstStyle/>
                    <a:p>
                      <a:endParaRPr lang="en-US"/>
                    </a:p>
                  </a:txBody>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Neutral</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9</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17.6</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17.6</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94.1</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290412">
                <a:tc vMerge="1">
                  <a:txBody>
                    <a:bodyPr/>
                    <a:lstStyle/>
                    <a:p>
                      <a:endParaRPr lang="en-US"/>
                    </a:p>
                  </a:txBody>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Disagree</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3</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5.9</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5.9</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100.0</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298971">
                <a:tc vMerge="1">
                  <a:txBody>
                    <a:bodyPr/>
                    <a:lstStyle/>
                    <a:p>
                      <a:endParaRPr lang="en-US"/>
                    </a:p>
                  </a:txBody>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Total</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51</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100.0</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100.0</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IN" sz="1200" dirty="0">
                        <a:latin typeface="Times New Roman"/>
                        <a:ea typeface="Calibri"/>
                        <a:cs typeface="Times New Roman"/>
                      </a:endParaRPr>
                    </a:p>
                  </a:txBody>
                  <a:tcPr marL="19050" marR="19050" marT="19050" marB="1905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srcRect/>
          <a:stretch>
            <a:fillRect/>
          </a:stretch>
        </p:blipFill>
        <p:spPr bwMode="auto">
          <a:xfrm>
            <a:off x="1600200" y="3429000"/>
            <a:ext cx="5638800" cy="3200400"/>
          </a:xfrm>
          <a:prstGeom prst="rect">
            <a:avLst/>
          </a:prstGeom>
          <a:noFill/>
          <a:ln w="9525">
            <a:noFill/>
            <a:miter lim="800000"/>
            <a:headEnd/>
            <a:tailEnd/>
          </a:ln>
        </p:spPr>
      </p:pic>
      <p:graphicFrame>
        <p:nvGraphicFramePr>
          <p:cNvPr id="6" name="Table 5"/>
          <p:cNvGraphicFramePr>
            <a:graphicFrameLocks noGrp="1"/>
          </p:cNvGraphicFramePr>
          <p:nvPr/>
        </p:nvGraphicFramePr>
        <p:xfrm>
          <a:off x="1600200" y="-304800"/>
          <a:ext cx="6096001" cy="3962401"/>
        </p:xfrm>
        <a:graphic>
          <a:graphicData uri="http://schemas.openxmlformats.org/drawingml/2006/table">
            <a:tbl>
              <a:tblPr/>
              <a:tblGrid>
                <a:gridCol w="1060834"/>
                <a:gridCol w="1060834"/>
                <a:gridCol w="841726"/>
                <a:gridCol w="1008045"/>
                <a:gridCol w="1062281"/>
                <a:gridCol w="1062281"/>
              </a:tblGrid>
              <a:tr h="1865638">
                <a:tc gridSpan="6">
                  <a:txBody>
                    <a:bodyPr/>
                    <a:lstStyle/>
                    <a:p>
                      <a:pPr marL="0" marR="0" algn="ctr">
                        <a:lnSpc>
                          <a:spcPts val="1600"/>
                        </a:lnSpc>
                        <a:spcBef>
                          <a:spcPts val="0"/>
                        </a:spcBef>
                        <a:spcAft>
                          <a:spcPts val="0"/>
                        </a:spcAft>
                      </a:pPr>
                      <a:endParaRPr lang="en-US" sz="1400" dirty="0">
                        <a:latin typeface="Times New Roman"/>
                        <a:ea typeface="Calibri"/>
                        <a:cs typeface="Times New Roman"/>
                      </a:endParaRPr>
                    </a:p>
                    <a:p>
                      <a:pPr marL="0" marR="0" algn="ctr">
                        <a:lnSpc>
                          <a:spcPts val="1600"/>
                        </a:lnSpc>
                        <a:spcBef>
                          <a:spcPts val="0"/>
                        </a:spcBef>
                        <a:spcAft>
                          <a:spcPts val="0"/>
                        </a:spcAft>
                      </a:pPr>
                      <a:r>
                        <a:rPr lang="en-US" sz="1400" dirty="0">
                          <a:latin typeface="Times New Roman"/>
                          <a:ea typeface="Calibri"/>
                          <a:cs typeface="Times New Roman"/>
                        </a:rPr>
                        <a:t>How frequently do you experience problems while using TrakCare?</a:t>
                      </a:r>
                      <a:endParaRPr lang="en-US" sz="1100" dirty="0">
                        <a:latin typeface="Calibri"/>
                        <a:ea typeface="Calibri"/>
                        <a:cs typeface="Times New Roman"/>
                      </a:endParaRPr>
                    </a:p>
                  </a:txBody>
                  <a:tcPr marL="19050" marR="19050" marT="19050" marB="19050" anchor="ctr">
                    <a:lnL>
                      <a:noFill/>
                    </a:lnL>
                    <a:lnR>
                      <a:noFill/>
                    </a:lnR>
                    <a:lnT>
                      <a:noFill/>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003">
                <a:tc>
                  <a:txBody>
                    <a:bodyPr/>
                    <a:lstStyle/>
                    <a:p>
                      <a:pPr marL="0" marR="0">
                        <a:lnSpc>
                          <a:spcPct val="115000"/>
                        </a:lnSpc>
                        <a:spcBef>
                          <a:spcPts val="0"/>
                        </a:spcBef>
                        <a:spcAft>
                          <a:spcPts val="0"/>
                        </a:spcAft>
                      </a:pPr>
                      <a:endParaRPr lang="en-IN" sz="1200">
                        <a:latin typeface="Times New Roman"/>
                        <a:ea typeface="Calibri"/>
                        <a:cs typeface="Times New Roman"/>
                      </a:endParaRPr>
                    </a:p>
                  </a:txBody>
                  <a:tcPr marL="19050" marR="19050" marT="19050" marB="1905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IN" sz="1200">
                        <a:latin typeface="Times New Roman"/>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IN" sz="900" dirty="0">
                          <a:solidFill>
                            <a:srgbClr val="000000"/>
                          </a:solidFill>
                          <a:latin typeface="Times New Roman"/>
                          <a:ea typeface="Calibri"/>
                          <a:cs typeface="Times New Roman"/>
                        </a:rPr>
                        <a:t>Frequency</a:t>
                      </a:r>
                      <a:endParaRPr lang="en-US" sz="1100" dirty="0">
                        <a:latin typeface="Calibri"/>
                        <a:ea typeface="Calibri"/>
                        <a:cs typeface="Times New Roman"/>
                      </a:endParaRPr>
                    </a:p>
                  </a:txBody>
                  <a:tcPr marL="19050" marR="19050" marT="19050" marB="1905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IN" sz="900">
                          <a:solidFill>
                            <a:srgbClr val="000000"/>
                          </a:solidFill>
                          <a:latin typeface="Times New Roman"/>
                          <a:ea typeface="Calibri"/>
                          <a:cs typeface="Times New Roman"/>
                        </a:rPr>
                        <a:t>Percent</a:t>
                      </a:r>
                      <a:endParaRPr lang="en-US" sz="1100">
                        <a:latin typeface="Calibri"/>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IN" sz="900">
                          <a:solidFill>
                            <a:srgbClr val="000000"/>
                          </a:solidFill>
                          <a:latin typeface="Times New Roman"/>
                          <a:ea typeface="Calibri"/>
                          <a:cs typeface="Times New Roman"/>
                        </a:rPr>
                        <a:t>Valid Percent</a:t>
                      </a:r>
                      <a:endParaRPr lang="en-US" sz="1100">
                        <a:latin typeface="Calibri"/>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IN" sz="900">
                          <a:solidFill>
                            <a:srgbClr val="000000"/>
                          </a:solidFill>
                          <a:latin typeface="Times New Roman"/>
                          <a:ea typeface="Calibri"/>
                          <a:cs typeface="Times New Roman"/>
                        </a:rPr>
                        <a:t>Cumulative Percent</a:t>
                      </a:r>
                      <a:endParaRPr lang="en-US" sz="1100">
                        <a:latin typeface="Calibri"/>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310124">
                <a:tc rowSpan="5">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Valid</a:t>
                      </a:r>
                      <a:endParaRPr lang="en-US" sz="1100">
                        <a:latin typeface="Calibri"/>
                        <a:ea typeface="Calibri"/>
                        <a:cs typeface="Times New Roman"/>
                      </a:endParaRPr>
                    </a:p>
                  </a:txBody>
                  <a:tcPr marL="19050" marR="19050" marT="19050" marB="1905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very frequently</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6</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11.8</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11.8</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11.8</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310124">
                <a:tc vMerge="1">
                  <a:txBody>
                    <a:bodyPr/>
                    <a:lstStyle/>
                    <a:p>
                      <a:endParaRPr lang="en-US"/>
                    </a:p>
                  </a:txBody>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frequently</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19</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37.3</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37.3</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49.0</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310124">
                <a:tc vMerge="1">
                  <a:txBody>
                    <a:bodyPr/>
                    <a:lstStyle/>
                    <a:p>
                      <a:endParaRPr lang="en-US"/>
                    </a:p>
                  </a:txBody>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sometimes</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24</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47.1</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47.1</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96.1</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310124">
                <a:tc vMerge="1">
                  <a:txBody>
                    <a:bodyPr/>
                    <a:lstStyle/>
                    <a:p>
                      <a:endParaRPr lang="en-US"/>
                    </a:p>
                  </a:txBody>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rarely</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2</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3.9</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3.9</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100.0</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319264">
                <a:tc vMerge="1">
                  <a:txBody>
                    <a:bodyPr/>
                    <a:lstStyle/>
                    <a:p>
                      <a:endParaRPr lang="en-US"/>
                    </a:p>
                  </a:txBody>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Total</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51</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100.0</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100.0</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IN" sz="1200" dirty="0">
                        <a:latin typeface="Times New Roman"/>
                        <a:ea typeface="Calibri"/>
                        <a:cs typeface="Times New Roman"/>
                      </a:endParaRPr>
                    </a:p>
                  </a:txBody>
                  <a:tcPr marL="19050" marR="19050" marT="19050" marB="1905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srcRect/>
          <a:stretch>
            <a:fillRect/>
          </a:stretch>
        </p:blipFill>
        <p:spPr bwMode="auto">
          <a:xfrm>
            <a:off x="1905000" y="2590800"/>
            <a:ext cx="5257800" cy="3519556"/>
          </a:xfrm>
          <a:prstGeom prst="rect">
            <a:avLst/>
          </a:prstGeom>
          <a:noFill/>
          <a:ln w="9525">
            <a:noFill/>
            <a:miter lim="800000"/>
            <a:headEnd/>
            <a:tailEnd/>
          </a:ln>
        </p:spPr>
      </p:pic>
      <p:graphicFrame>
        <p:nvGraphicFramePr>
          <p:cNvPr id="4" name="Table 3"/>
          <p:cNvGraphicFramePr>
            <a:graphicFrameLocks noGrp="1"/>
          </p:cNvGraphicFramePr>
          <p:nvPr/>
        </p:nvGraphicFramePr>
        <p:xfrm>
          <a:off x="1524000" y="304800"/>
          <a:ext cx="6019801" cy="1981198"/>
        </p:xfrm>
        <a:graphic>
          <a:graphicData uri="http://schemas.openxmlformats.org/drawingml/2006/table">
            <a:tbl>
              <a:tblPr/>
              <a:tblGrid>
                <a:gridCol w="597746"/>
                <a:gridCol w="948092"/>
                <a:gridCol w="948092"/>
                <a:gridCol w="1134887"/>
                <a:gridCol w="1195492"/>
                <a:gridCol w="1195492"/>
              </a:tblGrid>
              <a:tr h="326987">
                <a:tc gridSpan="6">
                  <a:txBody>
                    <a:bodyPr/>
                    <a:lstStyle/>
                    <a:p>
                      <a:pPr marL="0" marR="0" algn="ctr">
                        <a:lnSpc>
                          <a:spcPts val="1600"/>
                        </a:lnSpc>
                        <a:spcBef>
                          <a:spcPts val="0"/>
                        </a:spcBef>
                        <a:spcAft>
                          <a:spcPts val="0"/>
                        </a:spcAft>
                      </a:pPr>
                      <a:r>
                        <a:rPr lang="en-US" sz="1100" dirty="0" smtClean="0">
                          <a:latin typeface="Calibri"/>
                          <a:ea typeface="Calibri"/>
                          <a:cs typeface="Times New Roman"/>
                        </a:rPr>
                        <a:t>Can</a:t>
                      </a:r>
                      <a:r>
                        <a:rPr lang="en-US" sz="1100" baseline="0" dirty="0" smtClean="0">
                          <a:latin typeface="Calibri"/>
                          <a:ea typeface="Calibri"/>
                          <a:cs typeface="Times New Roman"/>
                        </a:rPr>
                        <a:t> you differentiate between HIS and EMR ?</a:t>
                      </a:r>
                      <a:endParaRPr lang="en-US" sz="1100" dirty="0">
                        <a:latin typeface="Calibri"/>
                        <a:ea typeface="Calibri"/>
                        <a:cs typeface="Times New Roman"/>
                      </a:endParaRPr>
                    </a:p>
                  </a:txBody>
                  <a:tcPr marL="19050" marR="19050" marT="19050" marB="19050" anchor="ctr">
                    <a:lnL>
                      <a:noFill/>
                    </a:lnL>
                    <a:lnR>
                      <a:noFill/>
                    </a:lnR>
                    <a:lnT>
                      <a:noFill/>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6987">
                <a:tc gridSpan="6">
                  <a:txBody>
                    <a:bodyPr/>
                    <a:lstStyle/>
                    <a:p>
                      <a:pPr marL="0" marR="0" algn="ctr">
                        <a:lnSpc>
                          <a:spcPts val="1600"/>
                        </a:lnSpc>
                        <a:spcBef>
                          <a:spcPts val="0"/>
                        </a:spcBef>
                        <a:spcAft>
                          <a:spcPts val="0"/>
                        </a:spcAft>
                      </a:pPr>
                      <a:endParaRPr lang="en-US" sz="1100">
                        <a:latin typeface="Calibri"/>
                        <a:ea typeface="Calibri"/>
                        <a:cs typeface="Times New Roman"/>
                      </a:endParaRPr>
                    </a:p>
                  </a:txBody>
                  <a:tcPr marL="19050" marR="19050" marT="19050" marB="19050" anchor="ctr">
                    <a:lnL>
                      <a:noFill/>
                    </a:lnL>
                    <a:lnR>
                      <a:noFill/>
                    </a:lnR>
                    <a:lnT>
                      <a:noFill/>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36625">
                <a:tc>
                  <a:txBody>
                    <a:bodyPr/>
                    <a:lstStyle/>
                    <a:p>
                      <a:pPr marL="0" marR="0">
                        <a:lnSpc>
                          <a:spcPct val="115000"/>
                        </a:lnSpc>
                        <a:spcBef>
                          <a:spcPts val="0"/>
                        </a:spcBef>
                        <a:spcAft>
                          <a:spcPts val="0"/>
                        </a:spcAft>
                      </a:pPr>
                      <a:endParaRPr lang="en-IN" sz="1200">
                        <a:latin typeface="Times New Roman"/>
                        <a:ea typeface="Calibri"/>
                        <a:cs typeface="Times New Roman"/>
                      </a:endParaRPr>
                    </a:p>
                  </a:txBody>
                  <a:tcPr marL="19050" marR="19050" marT="19050" marB="1905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IN" sz="1200">
                        <a:latin typeface="Times New Roman"/>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IN" sz="900">
                          <a:solidFill>
                            <a:srgbClr val="000000"/>
                          </a:solidFill>
                          <a:latin typeface="Times New Roman"/>
                          <a:ea typeface="Calibri"/>
                          <a:cs typeface="Times New Roman"/>
                        </a:rPr>
                        <a:t>Frequency</a:t>
                      </a:r>
                      <a:endParaRPr lang="en-US" sz="1100">
                        <a:latin typeface="Calibri"/>
                        <a:ea typeface="Calibri"/>
                        <a:cs typeface="Times New Roman"/>
                      </a:endParaRPr>
                    </a:p>
                  </a:txBody>
                  <a:tcPr marL="19050" marR="19050" marT="19050" marB="1905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IN" sz="900" dirty="0">
                          <a:solidFill>
                            <a:srgbClr val="000000"/>
                          </a:solidFill>
                          <a:latin typeface="Times New Roman"/>
                          <a:ea typeface="Calibri"/>
                          <a:cs typeface="Times New Roman"/>
                        </a:rPr>
                        <a:t>Percent</a:t>
                      </a:r>
                      <a:endParaRPr lang="en-US" sz="1100" dirty="0">
                        <a:latin typeface="Calibri"/>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IN" sz="900">
                          <a:solidFill>
                            <a:srgbClr val="000000"/>
                          </a:solidFill>
                          <a:latin typeface="Times New Roman"/>
                          <a:ea typeface="Calibri"/>
                          <a:cs typeface="Times New Roman"/>
                        </a:rPr>
                        <a:t>Valid Percent</a:t>
                      </a:r>
                      <a:endParaRPr lang="en-US" sz="1100">
                        <a:latin typeface="Calibri"/>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IN" sz="900">
                          <a:solidFill>
                            <a:srgbClr val="000000"/>
                          </a:solidFill>
                          <a:latin typeface="Times New Roman"/>
                          <a:ea typeface="Calibri"/>
                          <a:cs typeface="Times New Roman"/>
                        </a:rPr>
                        <a:t>Cumulative Percent</a:t>
                      </a:r>
                      <a:endParaRPr lang="en-US" sz="1100">
                        <a:latin typeface="Calibri"/>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326987">
                <a:tc rowSpan="3">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Valid</a:t>
                      </a:r>
                      <a:endParaRPr lang="en-US" sz="1100">
                        <a:latin typeface="Calibri"/>
                        <a:ea typeface="Calibri"/>
                        <a:cs typeface="Times New Roman"/>
                      </a:endParaRPr>
                    </a:p>
                  </a:txBody>
                  <a:tcPr marL="19050" marR="19050" marT="19050" marB="1905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yes</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16</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31.4</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31.4</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31.4</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326987">
                <a:tc vMerge="1">
                  <a:txBody>
                    <a:bodyPr/>
                    <a:lstStyle/>
                    <a:p>
                      <a:endParaRPr lang="en-US"/>
                    </a:p>
                  </a:txBody>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no</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35</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68.6</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68.6</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100.0</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336625">
                <a:tc vMerge="1">
                  <a:txBody>
                    <a:bodyPr/>
                    <a:lstStyle/>
                    <a:p>
                      <a:endParaRPr lang="en-US"/>
                    </a:p>
                  </a:txBody>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Total</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51</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100.0</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100.0</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IN" sz="1200" dirty="0">
                        <a:latin typeface="Times New Roman"/>
                        <a:ea typeface="Calibri"/>
                        <a:cs typeface="Times New Roman"/>
                      </a:endParaRPr>
                    </a:p>
                  </a:txBody>
                  <a:tcPr marL="19050" marR="19050" marT="19050" marB="1905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srcRect/>
          <a:stretch>
            <a:fillRect/>
          </a:stretch>
        </p:blipFill>
        <p:spPr bwMode="auto">
          <a:xfrm>
            <a:off x="1600200" y="2895600"/>
            <a:ext cx="5638800" cy="3962400"/>
          </a:xfrm>
          <a:prstGeom prst="rect">
            <a:avLst/>
          </a:prstGeom>
          <a:noFill/>
          <a:ln w="9525">
            <a:noFill/>
            <a:miter lim="800000"/>
            <a:headEnd/>
            <a:tailEnd/>
          </a:ln>
        </p:spPr>
      </p:pic>
      <p:graphicFrame>
        <p:nvGraphicFramePr>
          <p:cNvPr id="3" name="Table 2"/>
          <p:cNvGraphicFramePr>
            <a:graphicFrameLocks noGrp="1"/>
          </p:cNvGraphicFramePr>
          <p:nvPr/>
        </p:nvGraphicFramePr>
        <p:xfrm>
          <a:off x="457200" y="228600"/>
          <a:ext cx="7391398" cy="3200402"/>
        </p:xfrm>
        <a:graphic>
          <a:graphicData uri="http://schemas.openxmlformats.org/drawingml/2006/table">
            <a:tbl>
              <a:tblPr/>
              <a:tblGrid>
                <a:gridCol w="1741414"/>
                <a:gridCol w="1741414"/>
                <a:gridCol w="828277"/>
                <a:gridCol w="991467"/>
                <a:gridCol w="1044413"/>
                <a:gridCol w="1044413"/>
              </a:tblGrid>
              <a:tr h="605089">
                <a:tc gridSpan="6">
                  <a:txBody>
                    <a:bodyPr/>
                    <a:lstStyle/>
                    <a:p>
                      <a:pPr marL="0" marR="0" algn="ctr">
                        <a:lnSpc>
                          <a:spcPts val="1600"/>
                        </a:lnSpc>
                        <a:spcBef>
                          <a:spcPts val="0"/>
                        </a:spcBef>
                        <a:spcAft>
                          <a:spcPts val="0"/>
                        </a:spcAft>
                      </a:pPr>
                      <a:endParaRPr lang="en-US" sz="1400" dirty="0">
                        <a:latin typeface="Times New Roman"/>
                        <a:ea typeface="Calibri"/>
                        <a:cs typeface="Times New Roman"/>
                      </a:endParaRPr>
                    </a:p>
                    <a:p>
                      <a:pPr marL="0" marR="0" algn="ctr">
                        <a:lnSpc>
                          <a:spcPts val="1600"/>
                        </a:lnSpc>
                        <a:spcBef>
                          <a:spcPts val="0"/>
                        </a:spcBef>
                        <a:spcAft>
                          <a:spcPts val="0"/>
                        </a:spcAft>
                      </a:pPr>
                      <a:r>
                        <a:rPr lang="en-US" sz="1400" dirty="0">
                          <a:latin typeface="Times New Roman"/>
                          <a:ea typeface="Calibri"/>
                          <a:cs typeface="Times New Roman"/>
                        </a:rPr>
                        <a:t>What are the limitations of TrakCare, if any?</a:t>
                      </a:r>
                      <a:endParaRPr lang="en-US" sz="1100" dirty="0">
                        <a:latin typeface="Calibri"/>
                        <a:ea typeface="Calibri"/>
                        <a:cs typeface="Times New Roman"/>
                      </a:endParaRPr>
                    </a:p>
                  </a:txBody>
                  <a:tcPr marL="19050" marR="19050" marT="19050" marB="19050" anchor="ctr">
                    <a:lnL>
                      <a:noFill/>
                    </a:lnL>
                    <a:lnR>
                      <a:noFill/>
                    </a:lnR>
                    <a:lnT>
                      <a:noFill/>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38158">
                <a:tc>
                  <a:txBody>
                    <a:bodyPr/>
                    <a:lstStyle/>
                    <a:p>
                      <a:pPr marL="0" marR="0">
                        <a:lnSpc>
                          <a:spcPct val="115000"/>
                        </a:lnSpc>
                        <a:spcBef>
                          <a:spcPts val="0"/>
                        </a:spcBef>
                        <a:spcAft>
                          <a:spcPts val="0"/>
                        </a:spcAft>
                      </a:pPr>
                      <a:endParaRPr lang="en-IN" sz="1200">
                        <a:latin typeface="Times New Roman"/>
                        <a:ea typeface="Calibri"/>
                        <a:cs typeface="Times New Roman"/>
                      </a:endParaRPr>
                    </a:p>
                  </a:txBody>
                  <a:tcPr marL="19050" marR="19050" marT="19050" marB="1905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IN" sz="1200">
                        <a:latin typeface="Times New Roman"/>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IN" sz="900">
                          <a:solidFill>
                            <a:srgbClr val="000000"/>
                          </a:solidFill>
                          <a:latin typeface="Times New Roman"/>
                          <a:ea typeface="Calibri"/>
                          <a:cs typeface="Times New Roman"/>
                        </a:rPr>
                        <a:t>Frequency</a:t>
                      </a:r>
                      <a:endParaRPr lang="en-US" sz="1100">
                        <a:latin typeface="Calibri"/>
                        <a:ea typeface="Calibri"/>
                        <a:cs typeface="Times New Roman"/>
                      </a:endParaRPr>
                    </a:p>
                  </a:txBody>
                  <a:tcPr marL="19050" marR="19050" marT="19050" marB="1905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IN" sz="900">
                          <a:solidFill>
                            <a:srgbClr val="000000"/>
                          </a:solidFill>
                          <a:latin typeface="Times New Roman"/>
                          <a:ea typeface="Calibri"/>
                          <a:cs typeface="Times New Roman"/>
                        </a:rPr>
                        <a:t>Percent</a:t>
                      </a:r>
                      <a:endParaRPr lang="en-US" sz="1100">
                        <a:latin typeface="Calibri"/>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IN" sz="900">
                          <a:solidFill>
                            <a:srgbClr val="000000"/>
                          </a:solidFill>
                          <a:latin typeface="Times New Roman"/>
                          <a:ea typeface="Calibri"/>
                          <a:cs typeface="Times New Roman"/>
                        </a:rPr>
                        <a:t>Valid Percent</a:t>
                      </a:r>
                      <a:endParaRPr lang="en-US" sz="1100">
                        <a:latin typeface="Calibri"/>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IN" sz="900">
                          <a:solidFill>
                            <a:srgbClr val="000000"/>
                          </a:solidFill>
                          <a:latin typeface="Times New Roman"/>
                          <a:ea typeface="Calibri"/>
                          <a:cs typeface="Times New Roman"/>
                        </a:rPr>
                        <a:t>Cumulative Percent</a:t>
                      </a:r>
                      <a:endParaRPr lang="en-US" sz="1100">
                        <a:latin typeface="Calibri"/>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328477">
                <a:tc rowSpan="6">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Valid</a:t>
                      </a:r>
                      <a:endParaRPr lang="en-US" sz="1100">
                        <a:latin typeface="Calibri"/>
                        <a:ea typeface="Calibri"/>
                        <a:cs typeface="Times New Roman"/>
                      </a:endParaRPr>
                    </a:p>
                  </a:txBody>
                  <a:tcPr marL="19050" marR="19050" marT="19050" marB="1905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NA</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22</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43.1</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43.1</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43.1</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328477">
                <a:tc vMerge="1">
                  <a:txBody>
                    <a:bodyPr/>
                    <a:lstStyle/>
                    <a:p>
                      <a:endParaRPr lang="en-US"/>
                    </a:p>
                  </a:txBody>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not user friendly</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2.0</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2.0</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45.1</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328477">
                <a:tc vMerge="1">
                  <a:txBody>
                    <a:bodyPr/>
                    <a:lstStyle/>
                    <a:p>
                      <a:endParaRPr lang="en-US"/>
                    </a:p>
                  </a:txBody>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slow processing</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16</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31.4</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31.4</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76.5</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328477">
                <a:tc vMerge="1">
                  <a:txBody>
                    <a:bodyPr/>
                    <a:lstStyle/>
                    <a:p>
                      <a:endParaRPr lang="en-US"/>
                    </a:p>
                  </a:txBody>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long downtime</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3</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5.9</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5.9</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82.4</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605089">
                <a:tc vMerge="1">
                  <a:txBody>
                    <a:bodyPr/>
                    <a:lstStyle/>
                    <a:p>
                      <a:endParaRPr lang="en-US"/>
                    </a:p>
                  </a:txBody>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can not calculate complex mathematical equations</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9</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17.6</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17.6</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100.0</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338158">
                <a:tc vMerge="1">
                  <a:txBody>
                    <a:bodyPr/>
                    <a:lstStyle/>
                    <a:p>
                      <a:endParaRPr lang="en-US"/>
                    </a:p>
                  </a:txBody>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Total</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51</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100.0</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100.0</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IN" sz="1200" dirty="0">
                        <a:latin typeface="Times New Roman"/>
                        <a:ea typeface="Calibri"/>
                        <a:cs typeface="Times New Roman"/>
                      </a:endParaRPr>
                    </a:p>
                  </a:txBody>
                  <a:tcPr marL="19050" marR="19050" marT="19050" marB="1905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a:bodyPr>
          <a:lstStyle/>
          <a:p>
            <a:r>
              <a:rPr lang="en-US" b="1" dirty="0" smtClean="0"/>
              <a:t>PROBLEM  STATEMENT</a:t>
            </a:r>
            <a:endParaRPr lang="en-US" dirty="0" smtClean="0"/>
          </a:p>
          <a:p>
            <a:pPr>
              <a:buNone/>
            </a:pPr>
            <a:r>
              <a:rPr lang="en-US" b="1" dirty="0" smtClean="0"/>
              <a:t> </a:t>
            </a:r>
            <a:endParaRPr lang="en-US" dirty="0" smtClean="0"/>
          </a:p>
          <a:p>
            <a:r>
              <a:rPr lang="en-US" sz="2200" dirty="0" smtClean="0">
                <a:latin typeface="Calibri" pitchFamily="34" charset="0"/>
              </a:rPr>
              <a:t>An HIS is a comprehensive  information system dealing with all aspects of information processing in a hospital. It is an integrated, computer-assisted system designed to store, manipulate and retrieve information concerned with the administrative and clinical aspects of providing services within the hospital.</a:t>
            </a:r>
          </a:p>
          <a:p>
            <a:r>
              <a:rPr lang="en-US" sz="2200" dirty="0" smtClean="0">
                <a:latin typeface="Calibri" pitchFamily="34" charset="0"/>
              </a:rPr>
              <a:t>So far, any studies focusing on reviewing the TrakCare (the HIS at SGRH) from the user’s perspective have not been carried out. </a:t>
            </a:r>
            <a:endParaRPr lang="en-US" dirty="0" smtClean="0"/>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219200" y="304800"/>
          <a:ext cx="6477001" cy="2057400"/>
        </p:xfrm>
        <a:graphic>
          <a:graphicData uri="http://schemas.openxmlformats.org/drawingml/2006/table">
            <a:tbl>
              <a:tblPr/>
              <a:tblGrid>
                <a:gridCol w="1079901"/>
                <a:gridCol w="1079901"/>
                <a:gridCol w="914872"/>
                <a:gridCol w="1095121"/>
                <a:gridCol w="1153603"/>
                <a:gridCol w="1153603"/>
              </a:tblGrid>
              <a:tr h="339564">
                <a:tc gridSpan="6">
                  <a:txBody>
                    <a:bodyPr/>
                    <a:lstStyle/>
                    <a:p>
                      <a:pPr marL="0" marR="0" algn="ctr">
                        <a:lnSpc>
                          <a:spcPts val="1600"/>
                        </a:lnSpc>
                        <a:spcBef>
                          <a:spcPts val="0"/>
                        </a:spcBef>
                        <a:spcAft>
                          <a:spcPts val="0"/>
                        </a:spcAft>
                      </a:pPr>
                      <a:r>
                        <a:rPr lang="en-US" sz="1400">
                          <a:latin typeface="Times New Roman"/>
                          <a:ea typeface="Calibri"/>
                          <a:cs typeface="Times New Roman"/>
                        </a:rPr>
                        <a:t>How much downtime does the system experience usually?</a:t>
                      </a:r>
                      <a:endParaRPr lang="en-US" sz="1100">
                        <a:latin typeface="Calibri"/>
                        <a:ea typeface="Calibri"/>
                        <a:cs typeface="Times New Roman"/>
                      </a:endParaRPr>
                    </a:p>
                  </a:txBody>
                  <a:tcPr marL="19050" marR="19050" marT="19050" marB="19050" anchor="ctr">
                    <a:lnL>
                      <a:noFill/>
                    </a:lnL>
                    <a:lnR>
                      <a:noFill/>
                    </a:lnR>
                    <a:lnT>
                      <a:noFill/>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49572">
                <a:tc>
                  <a:txBody>
                    <a:bodyPr/>
                    <a:lstStyle/>
                    <a:p>
                      <a:pPr marL="0" marR="0">
                        <a:lnSpc>
                          <a:spcPct val="115000"/>
                        </a:lnSpc>
                        <a:spcBef>
                          <a:spcPts val="0"/>
                        </a:spcBef>
                        <a:spcAft>
                          <a:spcPts val="0"/>
                        </a:spcAft>
                      </a:pPr>
                      <a:endParaRPr lang="en-IN" sz="1200">
                        <a:latin typeface="Times New Roman"/>
                        <a:ea typeface="Calibri"/>
                        <a:cs typeface="Times New Roman"/>
                      </a:endParaRPr>
                    </a:p>
                  </a:txBody>
                  <a:tcPr marL="19050" marR="19050" marT="19050" marB="1905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IN" sz="1200">
                        <a:latin typeface="Times New Roman"/>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IN" sz="900">
                          <a:solidFill>
                            <a:srgbClr val="000000"/>
                          </a:solidFill>
                          <a:latin typeface="Times New Roman"/>
                          <a:ea typeface="Calibri"/>
                          <a:cs typeface="Times New Roman"/>
                        </a:rPr>
                        <a:t>Frequency</a:t>
                      </a:r>
                      <a:endParaRPr lang="en-US" sz="1100">
                        <a:latin typeface="Calibri"/>
                        <a:ea typeface="Calibri"/>
                        <a:cs typeface="Times New Roman"/>
                      </a:endParaRPr>
                    </a:p>
                  </a:txBody>
                  <a:tcPr marL="19050" marR="19050" marT="19050" marB="1905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IN" sz="900">
                          <a:solidFill>
                            <a:srgbClr val="000000"/>
                          </a:solidFill>
                          <a:latin typeface="Times New Roman"/>
                          <a:ea typeface="Calibri"/>
                          <a:cs typeface="Times New Roman"/>
                        </a:rPr>
                        <a:t>Percent</a:t>
                      </a:r>
                      <a:endParaRPr lang="en-US" sz="1100">
                        <a:latin typeface="Calibri"/>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IN" sz="900">
                          <a:solidFill>
                            <a:srgbClr val="000000"/>
                          </a:solidFill>
                          <a:latin typeface="Times New Roman"/>
                          <a:ea typeface="Calibri"/>
                          <a:cs typeface="Times New Roman"/>
                        </a:rPr>
                        <a:t>Valid Percent</a:t>
                      </a:r>
                      <a:endParaRPr lang="en-US" sz="1100">
                        <a:latin typeface="Calibri"/>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IN" sz="900">
                          <a:solidFill>
                            <a:srgbClr val="000000"/>
                          </a:solidFill>
                          <a:latin typeface="Times New Roman"/>
                          <a:ea typeface="Calibri"/>
                          <a:cs typeface="Times New Roman"/>
                        </a:rPr>
                        <a:t>Cumulative Percent</a:t>
                      </a:r>
                      <a:endParaRPr lang="en-US" sz="1100">
                        <a:latin typeface="Calibri"/>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339564">
                <a:tc rowSpan="4">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Valid</a:t>
                      </a:r>
                      <a:endParaRPr lang="en-US" sz="1100">
                        <a:latin typeface="Calibri"/>
                        <a:ea typeface="Calibri"/>
                        <a:cs typeface="Times New Roman"/>
                      </a:endParaRPr>
                    </a:p>
                  </a:txBody>
                  <a:tcPr marL="19050" marR="19050" marT="19050" marB="1905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Few minutes</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25</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49.0</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49.0</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49.0</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339564">
                <a:tc vMerge="1">
                  <a:txBody>
                    <a:bodyPr/>
                    <a:lstStyle/>
                    <a:p>
                      <a:endParaRPr lang="en-US"/>
                    </a:p>
                  </a:txBody>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Few hours</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21</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41.2</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41.2</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90.2</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339564">
                <a:tc vMerge="1">
                  <a:txBody>
                    <a:bodyPr/>
                    <a:lstStyle/>
                    <a:p>
                      <a:endParaRPr lang="en-US"/>
                    </a:p>
                  </a:txBody>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A day</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5</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9.8</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9.8</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100.0</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349572">
                <a:tc vMerge="1">
                  <a:txBody>
                    <a:bodyPr/>
                    <a:lstStyle/>
                    <a:p>
                      <a:endParaRPr lang="en-US"/>
                    </a:p>
                  </a:txBody>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Total</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51</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100.0</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100.0</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IN" sz="1200" dirty="0">
                        <a:latin typeface="Times New Roman"/>
                        <a:ea typeface="Calibri"/>
                        <a:cs typeface="Times New Roman"/>
                      </a:endParaRPr>
                    </a:p>
                  </a:txBody>
                  <a:tcPr marL="19050" marR="19050" marT="19050" marB="1905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pic>
        <p:nvPicPr>
          <p:cNvPr id="3" name="Picture 2"/>
          <p:cNvPicPr/>
          <p:nvPr/>
        </p:nvPicPr>
        <p:blipFill>
          <a:blip r:embed="rId2" cstate="print"/>
          <a:srcRect/>
          <a:stretch>
            <a:fillRect/>
          </a:stretch>
        </p:blipFill>
        <p:spPr bwMode="auto">
          <a:xfrm>
            <a:off x="1600200" y="2438400"/>
            <a:ext cx="5108121" cy="4084977"/>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905000" y="0"/>
          <a:ext cx="4057650" cy="2064512"/>
        </p:xfrm>
        <a:graphic>
          <a:graphicData uri="http://schemas.openxmlformats.org/drawingml/2006/table">
            <a:tbl>
              <a:tblPr/>
              <a:tblGrid>
                <a:gridCol w="402911"/>
                <a:gridCol w="639062"/>
                <a:gridCol w="639062"/>
                <a:gridCol w="764971"/>
                <a:gridCol w="805822"/>
                <a:gridCol w="805822"/>
              </a:tblGrid>
              <a:tr h="0">
                <a:tc gridSpan="6">
                  <a:txBody>
                    <a:bodyPr/>
                    <a:lstStyle/>
                    <a:p>
                      <a:pPr marL="0" marR="0" algn="ctr">
                        <a:lnSpc>
                          <a:spcPts val="1600"/>
                        </a:lnSpc>
                        <a:spcBef>
                          <a:spcPts val="0"/>
                        </a:spcBef>
                        <a:spcAft>
                          <a:spcPts val="0"/>
                        </a:spcAft>
                      </a:pPr>
                      <a:endParaRPr lang="en-US" sz="1400">
                        <a:latin typeface="Times New Roman"/>
                        <a:ea typeface="Calibri"/>
                        <a:cs typeface="Times New Roman"/>
                      </a:endParaRPr>
                    </a:p>
                    <a:p>
                      <a:pPr marL="0" marR="0" algn="ctr">
                        <a:lnSpc>
                          <a:spcPts val="1600"/>
                        </a:lnSpc>
                        <a:spcBef>
                          <a:spcPts val="0"/>
                        </a:spcBef>
                        <a:spcAft>
                          <a:spcPts val="0"/>
                        </a:spcAft>
                      </a:pPr>
                      <a:r>
                        <a:rPr lang="en-US" sz="1400">
                          <a:latin typeface="Times New Roman"/>
                          <a:ea typeface="Calibri"/>
                          <a:cs typeface="Times New Roman"/>
                        </a:rPr>
                        <a:t>Do you enter the patient details (prescription,diagnosis etc) yourself? (For Nurses Only)</a:t>
                      </a:r>
                      <a:endParaRPr lang="en-US" sz="1100">
                        <a:latin typeface="Calibri"/>
                        <a:ea typeface="Calibri"/>
                        <a:cs typeface="Times New Roman"/>
                      </a:endParaRPr>
                    </a:p>
                  </a:txBody>
                  <a:tcPr marL="19050" marR="19050" marT="19050" marB="19050" anchor="ctr">
                    <a:lnL>
                      <a:noFill/>
                    </a:lnL>
                    <a:lnR>
                      <a:noFill/>
                    </a:lnR>
                    <a:lnT>
                      <a:noFill/>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marL="0" marR="0">
                        <a:lnSpc>
                          <a:spcPct val="115000"/>
                        </a:lnSpc>
                        <a:spcBef>
                          <a:spcPts val="0"/>
                        </a:spcBef>
                        <a:spcAft>
                          <a:spcPts val="0"/>
                        </a:spcAft>
                      </a:pPr>
                      <a:endParaRPr lang="en-IN" sz="1200">
                        <a:latin typeface="Times New Roman"/>
                        <a:ea typeface="Calibri"/>
                        <a:cs typeface="Times New Roman"/>
                      </a:endParaRPr>
                    </a:p>
                  </a:txBody>
                  <a:tcPr marL="19050" marR="19050" marT="19050" marB="1905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IN" sz="1200">
                        <a:latin typeface="Times New Roman"/>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IN" sz="900">
                          <a:solidFill>
                            <a:srgbClr val="000000"/>
                          </a:solidFill>
                          <a:latin typeface="Times New Roman"/>
                          <a:ea typeface="Calibri"/>
                          <a:cs typeface="Times New Roman"/>
                        </a:rPr>
                        <a:t>Frequency</a:t>
                      </a:r>
                      <a:endParaRPr lang="en-US" sz="1100">
                        <a:latin typeface="Calibri"/>
                        <a:ea typeface="Calibri"/>
                        <a:cs typeface="Times New Roman"/>
                      </a:endParaRPr>
                    </a:p>
                  </a:txBody>
                  <a:tcPr marL="19050" marR="19050" marT="19050" marB="1905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IN" sz="900">
                          <a:solidFill>
                            <a:srgbClr val="000000"/>
                          </a:solidFill>
                          <a:latin typeface="Times New Roman"/>
                          <a:ea typeface="Calibri"/>
                          <a:cs typeface="Times New Roman"/>
                        </a:rPr>
                        <a:t>Percent</a:t>
                      </a:r>
                      <a:endParaRPr lang="en-US" sz="1100">
                        <a:latin typeface="Calibri"/>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IN" sz="900">
                          <a:solidFill>
                            <a:srgbClr val="000000"/>
                          </a:solidFill>
                          <a:latin typeface="Times New Roman"/>
                          <a:ea typeface="Calibri"/>
                          <a:cs typeface="Times New Roman"/>
                        </a:rPr>
                        <a:t>Valid Percent</a:t>
                      </a:r>
                      <a:endParaRPr lang="en-US" sz="1100">
                        <a:latin typeface="Calibri"/>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IN" sz="900">
                          <a:solidFill>
                            <a:srgbClr val="000000"/>
                          </a:solidFill>
                          <a:latin typeface="Times New Roman"/>
                          <a:ea typeface="Calibri"/>
                          <a:cs typeface="Times New Roman"/>
                        </a:rPr>
                        <a:t>Cumulative Percent</a:t>
                      </a:r>
                      <a:endParaRPr lang="en-US" sz="1100">
                        <a:latin typeface="Calibri"/>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0">
                <a:tc rowSpan="4">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Valid</a:t>
                      </a:r>
                      <a:endParaRPr lang="en-US" sz="1100">
                        <a:latin typeface="Calibri"/>
                        <a:ea typeface="Calibri"/>
                        <a:cs typeface="Times New Roman"/>
                      </a:endParaRPr>
                    </a:p>
                  </a:txBody>
                  <a:tcPr marL="19050" marR="19050" marT="19050" marB="1905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NA</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36</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70.6</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70.6</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70.6</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0">
                <a:tc vMerge="1">
                  <a:txBody>
                    <a:bodyPr/>
                    <a:lstStyle/>
                    <a:p>
                      <a:endParaRPr lang="en-US"/>
                    </a:p>
                  </a:txBody>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Yes</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11</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21.6</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21.6</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92.2</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0">
                <a:tc vMerge="1">
                  <a:txBody>
                    <a:bodyPr/>
                    <a:lstStyle/>
                    <a:p>
                      <a:endParaRPr lang="en-US"/>
                    </a:p>
                  </a:txBody>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No</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4</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7.8</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7.8</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100.0</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0">
                <a:tc vMerge="1">
                  <a:txBody>
                    <a:bodyPr/>
                    <a:lstStyle/>
                    <a:p>
                      <a:endParaRPr lang="en-US"/>
                    </a:p>
                  </a:txBody>
                  <a:tcPr/>
                </a:tc>
                <a:tc>
                  <a:txBody>
                    <a:bodyPr/>
                    <a:lstStyle/>
                    <a:p>
                      <a:pPr marL="0" marR="0">
                        <a:lnSpc>
                          <a:spcPts val="1600"/>
                        </a:lnSpc>
                        <a:spcBef>
                          <a:spcPts val="0"/>
                        </a:spcBef>
                        <a:spcAft>
                          <a:spcPts val="0"/>
                        </a:spcAft>
                      </a:pPr>
                      <a:r>
                        <a:rPr lang="en-IN" sz="900">
                          <a:solidFill>
                            <a:srgbClr val="000000"/>
                          </a:solidFill>
                          <a:latin typeface="Times New Roman"/>
                          <a:ea typeface="Calibri"/>
                          <a:cs typeface="Times New Roman"/>
                        </a:rPr>
                        <a:t>Total</a:t>
                      </a:r>
                      <a:endParaRPr lang="en-US" sz="110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51</a:t>
                      </a:r>
                      <a:endParaRPr lang="en-US" sz="11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100.0</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IN" sz="900">
                          <a:solidFill>
                            <a:srgbClr val="000000"/>
                          </a:solidFill>
                          <a:latin typeface="Times New Roman"/>
                          <a:ea typeface="Calibri"/>
                          <a:cs typeface="Times New Roman"/>
                        </a:rPr>
                        <a:t>100.0</a:t>
                      </a:r>
                      <a:endParaRPr lang="en-US" sz="11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IN" sz="1200" dirty="0">
                        <a:latin typeface="Times New Roman"/>
                        <a:ea typeface="Calibri"/>
                        <a:cs typeface="Times New Roman"/>
                      </a:endParaRPr>
                    </a:p>
                  </a:txBody>
                  <a:tcPr marL="19050" marR="19050" marT="19050" marB="1905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pic>
        <p:nvPicPr>
          <p:cNvPr id="5" name="Picture 4"/>
          <p:cNvPicPr/>
          <p:nvPr/>
        </p:nvPicPr>
        <p:blipFill>
          <a:blip r:embed="rId2" cstate="print"/>
          <a:srcRect/>
          <a:stretch>
            <a:fillRect/>
          </a:stretch>
        </p:blipFill>
        <p:spPr bwMode="auto">
          <a:xfrm>
            <a:off x="1600200" y="2514600"/>
            <a:ext cx="5206093" cy="4163325"/>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143000"/>
            <a:ext cx="8229600" cy="4983163"/>
          </a:xfrm>
        </p:spPr>
        <p:txBody>
          <a:bodyPr>
            <a:normAutofit/>
          </a:bodyPr>
          <a:lstStyle/>
          <a:p>
            <a:r>
              <a:rPr lang="en-IN" sz="2000" dirty="0"/>
              <a:t>Each patient is given a unique registration number that remains his identification at SGRH for life. Also, each visit is denoted by an episode</a:t>
            </a:r>
            <a:r>
              <a:rPr lang="en-IN" sz="2000" dirty="0" smtClean="0"/>
              <a:t>.</a:t>
            </a:r>
          </a:p>
          <a:p>
            <a:r>
              <a:rPr lang="en-IN" sz="2000" dirty="0" smtClean="0"/>
              <a:t> </a:t>
            </a:r>
            <a:r>
              <a:rPr lang="en-IN" sz="2000" dirty="0"/>
              <a:t>The EPR is at the centre of majority of </a:t>
            </a:r>
            <a:r>
              <a:rPr lang="en-IN" sz="2000" dirty="0" err="1"/>
              <a:t>TrakCare’s</a:t>
            </a:r>
            <a:r>
              <a:rPr lang="en-IN" sz="2000" dirty="0"/>
              <a:t> processes as far as patient management is concerned. This makes keeping a track on every detail related to the patient very easy. </a:t>
            </a:r>
            <a:endParaRPr lang="en-IN" sz="2000" dirty="0" smtClean="0"/>
          </a:p>
          <a:p>
            <a:r>
              <a:rPr lang="en-IN" sz="2000" dirty="0" smtClean="0"/>
              <a:t>The </a:t>
            </a:r>
            <a:r>
              <a:rPr lang="en-IN" sz="2000" dirty="0"/>
              <a:t>system is well-equipped to show various important alerts. </a:t>
            </a:r>
            <a:endParaRPr lang="en-IN" sz="2000" dirty="0" smtClean="0"/>
          </a:p>
          <a:p>
            <a:r>
              <a:rPr lang="en-IN" sz="2000" dirty="0" smtClean="0"/>
              <a:t>No </a:t>
            </a:r>
            <a:r>
              <a:rPr lang="en-IN" sz="2000" dirty="0"/>
              <a:t>sample mixing is ensured by </a:t>
            </a:r>
            <a:r>
              <a:rPr lang="en-IN" sz="2000" dirty="0" err="1"/>
              <a:t>Labtrak</a:t>
            </a:r>
            <a:r>
              <a:rPr lang="en-IN" sz="2000" dirty="0"/>
              <a:t> and </a:t>
            </a:r>
            <a:r>
              <a:rPr lang="en-IN" sz="2000" dirty="0" err="1"/>
              <a:t>barcoding</a:t>
            </a:r>
            <a:r>
              <a:rPr lang="en-IN" sz="2000" dirty="0"/>
              <a:t>. However, certain features of </a:t>
            </a:r>
            <a:r>
              <a:rPr lang="en-IN" sz="2000" dirty="0" err="1"/>
              <a:t>TrakCare</a:t>
            </a:r>
            <a:r>
              <a:rPr lang="en-IN" sz="2000" dirty="0"/>
              <a:t> are not being capitalised upon fully. For </a:t>
            </a:r>
            <a:r>
              <a:rPr lang="en-IN" sz="2000" dirty="0" err="1"/>
              <a:t>eg</a:t>
            </a:r>
            <a:r>
              <a:rPr lang="en-IN" sz="2000" dirty="0"/>
              <a:t>, features like Clinician’s notes, Nurse’s notes etc were left blank in almost all the patient records we </a:t>
            </a:r>
            <a:r>
              <a:rPr lang="en-IN" sz="2000" dirty="0" smtClean="0"/>
              <a:t>saw.</a:t>
            </a:r>
          </a:p>
          <a:p>
            <a:r>
              <a:rPr lang="en-IN" sz="2000" dirty="0" smtClean="0"/>
              <a:t>Another </a:t>
            </a:r>
            <a:r>
              <a:rPr lang="en-IN" sz="2000" dirty="0"/>
              <a:t>drawback is that </a:t>
            </a:r>
            <a:r>
              <a:rPr lang="en-US" sz="2000" dirty="0"/>
              <a:t>In case a doctor acts upon an allergy alert shown by the system and prescribes a substitute, there is no record for the same.</a:t>
            </a:r>
          </a:p>
          <a:p>
            <a:endParaRPr lang="en-US" sz="2000" dirty="0"/>
          </a:p>
        </p:txBody>
      </p:sp>
      <p:sp>
        <p:nvSpPr>
          <p:cNvPr id="3" name="Title 2"/>
          <p:cNvSpPr>
            <a:spLocks noGrp="1"/>
          </p:cNvSpPr>
          <p:nvPr>
            <p:ph type="title"/>
          </p:nvPr>
        </p:nvSpPr>
        <p:spPr/>
        <p:txBody>
          <a:bodyPr/>
          <a:lstStyle/>
          <a:p>
            <a:r>
              <a:rPr lang="en-US" dirty="0" smtClean="0"/>
              <a:t>Discussion</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pPr lvl="0"/>
            <a:r>
              <a:rPr lang="en-IN" sz="2000" dirty="0"/>
              <a:t>Every new employee should be given a brief training on how to use </a:t>
            </a:r>
            <a:r>
              <a:rPr lang="en-IN" sz="2000" dirty="0" err="1"/>
              <a:t>TrakCare</a:t>
            </a:r>
            <a:r>
              <a:rPr lang="en-IN" sz="2000" dirty="0"/>
              <a:t>.</a:t>
            </a:r>
            <a:endParaRPr lang="en-US" sz="2000" dirty="0"/>
          </a:p>
          <a:p>
            <a:pPr lvl="0"/>
            <a:r>
              <a:rPr lang="en-IN" sz="2000" dirty="0"/>
              <a:t>There has to be a feature that can calculate complex mathematical equations in the system , especially because such a </a:t>
            </a:r>
            <a:r>
              <a:rPr lang="en-IN" sz="2000" dirty="0" err="1" smtClean="0"/>
              <a:t>a</a:t>
            </a:r>
            <a:r>
              <a:rPr lang="en-IN" sz="2000" dirty="0" smtClean="0"/>
              <a:t> feature </a:t>
            </a:r>
            <a:r>
              <a:rPr lang="en-IN" sz="2000" dirty="0"/>
              <a:t>would be of great help in laboratories.</a:t>
            </a:r>
            <a:endParaRPr lang="en-US" sz="2000" dirty="0"/>
          </a:p>
          <a:p>
            <a:pPr lvl="0"/>
            <a:r>
              <a:rPr lang="en-IN" sz="2000" dirty="0"/>
              <a:t>Since slow processing seems to be one of the major grouses that employees have with </a:t>
            </a:r>
            <a:r>
              <a:rPr lang="en-IN" sz="2000" dirty="0" err="1"/>
              <a:t>TrakCare</a:t>
            </a:r>
            <a:r>
              <a:rPr lang="en-IN" sz="2000" dirty="0"/>
              <a:t>, steps should be taken to speed up the system.</a:t>
            </a:r>
            <a:endParaRPr lang="en-US" sz="2000" dirty="0"/>
          </a:p>
          <a:p>
            <a:endParaRPr lang="en-US" dirty="0"/>
          </a:p>
        </p:txBody>
      </p:sp>
      <p:sp>
        <p:nvSpPr>
          <p:cNvPr id="2" name="Title 1"/>
          <p:cNvSpPr>
            <a:spLocks noGrp="1"/>
          </p:cNvSpPr>
          <p:nvPr>
            <p:ph type="title"/>
          </p:nvPr>
        </p:nvSpPr>
        <p:spPr/>
        <p:txBody>
          <a:bodyPr>
            <a:normAutofit fontScale="90000"/>
          </a:bodyPr>
          <a:lstStyle/>
          <a:p>
            <a:r>
              <a:rPr lang="en-IN" b="1" u="sng" dirty="0"/>
              <a:t>RECOMMENDATIONS</a:t>
            </a:r>
            <a:r>
              <a:rPr lang="en-US" dirty="0"/>
              <a:t/>
            </a:r>
            <a:br>
              <a:rPr lang="en-US" dirty="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Calibri" pitchFamily="34" charset="0"/>
              </a:rPr>
              <a:t>Therefore, this study aims at reviewing TrakCare insofar as it’s success from the user-end is concerned, explaining how the various modules are interconnected and mapping the workflow involving patient care, as seen on TrakCare. The advantages and disadvantages of implementing TrakCare in each department have also been included</a:t>
            </a:r>
            <a:r>
              <a:rPr lang="en-US" sz="2400" dirty="0" smtClean="0"/>
              <a:t>.</a:t>
            </a:r>
            <a:endParaRPr lang="en-US" sz="2400"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447800"/>
            <a:ext cx="8229600" cy="4572000"/>
          </a:xfrm>
        </p:spPr>
        <p:txBody>
          <a:bodyPr>
            <a:normAutofit fontScale="85000" lnSpcReduction="20000"/>
          </a:bodyPr>
          <a:lstStyle/>
          <a:p>
            <a:pPr>
              <a:buNone/>
            </a:pPr>
            <a:r>
              <a:rPr lang="en-US" dirty="0" smtClean="0"/>
              <a:t>Eye-</a:t>
            </a:r>
            <a:r>
              <a:rPr lang="en-US" dirty="0" smtClean="0"/>
              <a:t>Q </a:t>
            </a:r>
            <a:r>
              <a:rPr lang="en-US" dirty="0" err="1" smtClean="0"/>
              <a:t>vISIOM</a:t>
            </a:r>
            <a:r>
              <a:rPr lang="en-US" dirty="0" err="1" smtClean="0"/>
              <a:t>needed</a:t>
            </a:r>
            <a:r>
              <a:rPr lang="en-US" dirty="0" smtClean="0"/>
              <a:t> </a:t>
            </a:r>
            <a:r>
              <a:rPr lang="en-US" dirty="0" smtClean="0"/>
              <a:t>to replace its </a:t>
            </a:r>
            <a:r>
              <a:rPr lang="en-US" dirty="0" smtClean="0"/>
              <a:t>old </a:t>
            </a:r>
            <a:r>
              <a:rPr lang="en-US" dirty="0" smtClean="0"/>
              <a:t>HIS.</a:t>
            </a:r>
          </a:p>
          <a:p>
            <a:pPr>
              <a:buNone/>
            </a:pPr>
            <a:r>
              <a:rPr lang="en-US" dirty="0" smtClean="0"/>
              <a:t>    But first it had to overcome a number of factors which might hinder implementation. These included the hospital’s 35 specialties, many with different workflows which have hardened over the hospital’s 50 year history, making them difficult to change.</a:t>
            </a:r>
          </a:p>
          <a:p>
            <a:pPr lvl="0"/>
            <a:r>
              <a:rPr lang="en-US" dirty="0" smtClean="0"/>
              <a:t>Increased outpatient throughput</a:t>
            </a:r>
          </a:p>
          <a:p>
            <a:pPr lvl="0"/>
            <a:r>
              <a:rPr lang="en-US" dirty="0" smtClean="0"/>
              <a:t>Better inventory control</a:t>
            </a:r>
          </a:p>
          <a:p>
            <a:pPr lvl="0"/>
            <a:r>
              <a:rPr lang="en-US" dirty="0" smtClean="0"/>
              <a:t>Rapid access to lab results</a:t>
            </a:r>
          </a:p>
          <a:p>
            <a:pPr lvl="0"/>
            <a:r>
              <a:rPr lang="en-US" dirty="0" smtClean="0"/>
              <a:t>Reduced allergy and drug interactions</a:t>
            </a:r>
          </a:p>
          <a:p>
            <a:pPr lvl="0"/>
            <a:r>
              <a:rPr lang="en-US" dirty="0" smtClean="0"/>
              <a:t>Efficiencies Through Automated Billing</a:t>
            </a:r>
          </a:p>
          <a:p>
            <a:pPr lvl="0"/>
            <a:r>
              <a:rPr lang="en-US" dirty="0" smtClean="0"/>
              <a:t>Savings Through Better Inventory and Medical Package Control</a:t>
            </a:r>
          </a:p>
          <a:p>
            <a:pPr lvl="0"/>
            <a:r>
              <a:rPr lang="en-US" dirty="0" smtClean="0"/>
              <a:t>Substantial Cost Savings Through Pharmaceutical Substitution</a:t>
            </a:r>
          </a:p>
        </p:txBody>
      </p:sp>
      <p:sp>
        <p:nvSpPr>
          <p:cNvPr id="2" name="Title 1"/>
          <p:cNvSpPr>
            <a:spLocks noGrp="1"/>
          </p:cNvSpPr>
          <p:nvPr>
            <p:ph type="title"/>
          </p:nvPr>
        </p:nvSpPr>
        <p:spPr/>
        <p:txBody>
          <a:bodyPr/>
          <a:lstStyle/>
          <a:p>
            <a:r>
              <a:rPr lang="en-US" dirty="0" smtClean="0"/>
              <a:t>Introduction </a:t>
            </a:r>
            <a:r>
              <a:rPr lang="en-US" dirty="0" smtClean="0"/>
              <a:t>:Eye-Q Vision </a:t>
            </a:r>
            <a:r>
              <a:rPr lang="en-US" dirty="0" err="1" smtClean="0"/>
              <a:t>Pvt</a:t>
            </a:r>
            <a:r>
              <a:rPr lang="en-US" dirty="0" smtClean="0"/>
              <a:t> Ltd</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181600"/>
          </a:xfrm>
        </p:spPr>
        <p:txBody>
          <a:bodyPr/>
          <a:lstStyle/>
          <a:p>
            <a:pPr>
              <a:buNone/>
            </a:pPr>
            <a:r>
              <a:rPr lang="en-US" dirty="0" smtClean="0"/>
              <a:t> </a:t>
            </a:r>
            <a:r>
              <a:rPr lang="en-US" sz="2000" dirty="0" smtClean="0"/>
              <a:t>Having </a:t>
            </a:r>
            <a:r>
              <a:rPr lang="en-US" sz="2000" dirty="0"/>
              <a:t>a good HIS is crucial for the success of hospitals now-a-days.</a:t>
            </a:r>
          </a:p>
          <a:p>
            <a:pPr>
              <a:buNone/>
            </a:pPr>
            <a:r>
              <a:rPr lang="en-US" sz="2000" dirty="0" smtClean="0"/>
              <a:t> An </a:t>
            </a:r>
            <a:r>
              <a:rPr lang="en-US" sz="2000" dirty="0"/>
              <a:t>effective HIS also delivers benefits such as:</a:t>
            </a:r>
          </a:p>
          <a:p>
            <a:pPr lvl="0"/>
            <a:r>
              <a:rPr lang="en-US" sz="2000" dirty="0"/>
              <a:t>enhances information integrity</a:t>
            </a:r>
          </a:p>
          <a:p>
            <a:pPr lvl="0"/>
            <a:r>
              <a:rPr lang="en-US" sz="2000" dirty="0"/>
              <a:t>reduces transcription errors</a:t>
            </a:r>
          </a:p>
          <a:p>
            <a:pPr lvl="0"/>
            <a:r>
              <a:rPr lang="en-US" sz="2000" dirty="0"/>
              <a:t>reduces duplication of information entries</a:t>
            </a:r>
          </a:p>
          <a:p>
            <a:pPr lvl="0"/>
            <a:r>
              <a:rPr lang="en-US" sz="2000" dirty="0"/>
              <a:t>optimizes report turnaround </a:t>
            </a:r>
            <a:r>
              <a:rPr lang="en-US" sz="2000" dirty="0" smtClean="0"/>
              <a:t>times</a:t>
            </a:r>
          </a:p>
          <a:p>
            <a:pPr lvl="0">
              <a:buNone/>
            </a:pPr>
            <a:r>
              <a:rPr lang="en-US" sz="2000" dirty="0" smtClean="0"/>
              <a:t>The system must be user friendly and should include training by the vendors. The HIS should also be patient centric, medical staff centric, affordable and scalable.</a:t>
            </a:r>
          </a:p>
          <a:p>
            <a:pPr lvl="0"/>
            <a:endParaRPr lang="en-US" sz="2000" dirty="0" smtClean="0"/>
          </a:p>
          <a:p>
            <a:pPr>
              <a:buNone/>
            </a:pPr>
            <a:r>
              <a:rPr lang="en-US" sz="2000" dirty="0" smtClean="0"/>
              <a:t>Through this study, we have tried to enumerate the various benefits as well as drawbacks of TrakCare as experienced by the end-users.</a:t>
            </a:r>
          </a:p>
          <a:p>
            <a:pPr lvl="0"/>
            <a:endParaRPr lang="en-US" sz="2000" dirty="0"/>
          </a:p>
          <a:p>
            <a:endParaRPr lang="en-US" dirty="0"/>
          </a:p>
        </p:txBody>
      </p:sp>
      <p:sp>
        <p:nvSpPr>
          <p:cNvPr id="2" name="Title 1"/>
          <p:cNvSpPr>
            <a:spLocks noGrp="1"/>
          </p:cNvSpPr>
          <p:nvPr>
            <p:ph type="title"/>
          </p:nvPr>
        </p:nvSpPr>
        <p:spPr/>
        <p:txBody>
          <a:bodyPr>
            <a:normAutofit fontScale="90000"/>
          </a:bodyPr>
          <a:lstStyle/>
          <a:p>
            <a:r>
              <a:rPr lang="en-US" b="1" u="sng" dirty="0"/>
              <a:t>RATIONALE OF THE STUDY</a:t>
            </a:r>
            <a:r>
              <a:rPr lang="en-US" dirty="0"/>
              <a:t/>
            </a:r>
            <a:br>
              <a:rPr lang="en-US" dirty="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buNone/>
            </a:pPr>
            <a:r>
              <a:rPr lang="en-US" b="1" u="sng" dirty="0"/>
              <a:t>Objective</a:t>
            </a:r>
            <a:endParaRPr lang="en-US" dirty="0"/>
          </a:p>
          <a:p>
            <a:pPr>
              <a:buNone/>
            </a:pPr>
            <a:r>
              <a:rPr lang="en-US" b="1" dirty="0"/>
              <a:t> </a:t>
            </a:r>
            <a:endParaRPr lang="en-US" dirty="0"/>
          </a:p>
          <a:p>
            <a:pPr>
              <a:buNone/>
            </a:pPr>
            <a:r>
              <a:rPr lang="en-US" sz="2200" b="1" dirty="0"/>
              <a:t>General objective</a:t>
            </a:r>
            <a:endParaRPr lang="en-US" sz="2200" dirty="0"/>
          </a:p>
          <a:p>
            <a:r>
              <a:rPr lang="en-US" sz="2200" dirty="0"/>
              <a:t>To review the existing HIS </a:t>
            </a:r>
            <a:r>
              <a:rPr lang="en-US" sz="2200" dirty="0" smtClean="0"/>
              <a:t>(</a:t>
            </a:r>
            <a:r>
              <a:rPr lang="en-US" sz="2200" dirty="0" err="1" smtClean="0"/>
              <a:t>Lekhi</a:t>
            </a:r>
            <a:r>
              <a:rPr lang="en-US" sz="2200" dirty="0" smtClean="0"/>
              <a:t>) at Eye-Q Vision </a:t>
            </a:r>
            <a:r>
              <a:rPr lang="en-US" sz="2200" dirty="0" err="1" smtClean="0"/>
              <a:t>Pvt</a:t>
            </a:r>
            <a:r>
              <a:rPr lang="en-US" sz="2200" dirty="0" smtClean="0"/>
              <a:t> Ltd</a:t>
            </a:r>
          </a:p>
          <a:p>
            <a:pPr marL="0" indent="0">
              <a:buNone/>
            </a:pPr>
            <a:endParaRPr lang="en-US" sz="2200" b="1" dirty="0"/>
          </a:p>
          <a:p>
            <a:pPr marL="0" indent="0">
              <a:buNone/>
            </a:pPr>
            <a:r>
              <a:rPr lang="en-US" sz="2200" b="1" dirty="0" smtClean="0"/>
              <a:t>Specific </a:t>
            </a:r>
            <a:r>
              <a:rPr lang="en-US" sz="2200" b="1" dirty="0"/>
              <a:t>objectives</a:t>
            </a:r>
            <a:endParaRPr lang="en-US" sz="2200" dirty="0"/>
          </a:p>
          <a:p>
            <a:pPr>
              <a:buNone/>
            </a:pPr>
            <a:r>
              <a:rPr lang="en-US" sz="2200" dirty="0"/>
              <a:t>1. To map the workflow of the hospital as seen on </a:t>
            </a:r>
            <a:r>
              <a:rPr lang="en-US" sz="2200" dirty="0" err="1" smtClean="0"/>
              <a:t>Lekhi</a:t>
            </a:r>
            <a:r>
              <a:rPr lang="en-US" sz="2200" dirty="0" smtClean="0"/>
              <a:t> in </a:t>
            </a:r>
            <a:r>
              <a:rPr lang="en-US" sz="2200" dirty="0"/>
              <a:t>various departments, by creating a fictitious patient.</a:t>
            </a:r>
          </a:p>
          <a:p>
            <a:pPr>
              <a:buNone/>
            </a:pPr>
            <a:endParaRPr lang="en-US" sz="2200" dirty="0"/>
          </a:p>
          <a:p>
            <a:pPr>
              <a:buNone/>
            </a:pPr>
            <a:r>
              <a:rPr lang="en-US" sz="2200" dirty="0"/>
              <a:t>2</a:t>
            </a:r>
            <a:r>
              <a:rPr lang="en-US" sz="2200" dirty="0" smtClean="0"/>
              <a:t>. </a:t>
            </a:r>
            <a:r>
              <a:rPr lang="en-US" sz="2200" dirty="0"/>
              <a:t>To assess the knowledge and behavior of employees towards </a:t>
            </a:r>
            <a:r>
              <a:rPr lang="en-US" sz="2200" dirty="0" err="1" smtClean="0"/>
              <a:t>Lekhi</a:t>
            </a:r>
            <a:endParaRPr lang="en-US" sz="2200" dirty="0"/>
          </a:p>
          <a:p>
            <a:pPr>
              <a:buNone/>
            </a:pPr>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a:buNone/>
            </a:pPr>
            <a:r>
              <a:rPr lang="en-US" sz="2400" b="1" u="sng" dirty="0"/>
              <a:t>Methodology</a:t>
            </a:r>
            <a:endParaRPr lang="en-US" sz="2400" dirty="0"/>
          </a:p>
          <a:p>
            <a:r>
              <a:rPr lang="en-US" sz="2000" b="1" dirty="0" smtClean="0"/>
              <a:t>Study </a:t>
            </a:r>
            <a:r>
              <a:rPr lang="en-US" sz="2000" b="1" dirty="0"/>
              <a:t>design:  </a:t>
            </a:r>
            <a:r>
              <a:rPr lang="en-US" sz="2000" dirty="0"/>
              <a:t>Cross sectional , </a:t>
            </a:r>
            <a:r>
              <a:rPr lang="en-US" sz="2000" dirty="0" smtClean="0"/>
              <a:t>Descriptive</a:t>
            </a:r>
          </a:p>
          <a:p>
            <a:endParaRPr lang="en-US" sz="2000" dirty="0"/>
          </a:p>
          <a:p>
            <a:r>
              <a:rPr lang="en-US" sz="2000" b="1" dirty="0"/>
              <a:t>Study </a:t>
            </a:r>
            <a:r>
              <a:rPr lang="en-US" sz="2000" b="1" err="1" smtClean="0"/>
              <a:t>area</a:t>
            </a:r>
            <a:r>
              <a:rPr lang="en-US" sz="2000" b="1" smtClean="0"/>
              <a:t>: Eye- </a:t>
            </a:r>
            <a:r>
              <a:rPr lang="en-US" sz="2000" b="1" dirty="0" smtClean="0"/>
              <a:t>Q Vision </a:t>
            </a:r>
            <a:r>
              <a:rPr lang="en-US" sz="2000" b="1" dirty="0" err="1" smtClean="0"/>
              <a:t>Pvt</a:t>
            </a:r>
            <a:r>
              <a:rPr lang="en-US" sz="2000" b="1" dirty="0" smtClean="0"/>
              <a:t> Ltd</a:t>
            </a:r>
            <a:endParaRPr lang="en-US" sz="2000" dirty="0"/>
          </a:p>
          <a:p>
            <a:r>
              <a:rPr lang="en-US" sz="2000" b="1" dirty="0"/>
              <a:t>Study population: </a:t>
            </a:r>
            <a:r>
              <a:rPr lang="en-US" sz="2000" dirty="0"/>
              <a:t>Doctors / consultants , Nurses / Paramedics, Front office executives, Billing executives and </a:t>
            </a:r>
            <a:r>
              <a:rPr lang="en-US" sz="2000" dirty="0" smtClean="0"/>
              <a:t>pharmacists</a:t>
            </a:r>
          </a:p>
          <a:p>
            <a:endParaRPr lang="en-US" sz="2000" dirty="0" smtClean="0"/>
          </a:p>
          <a:p>
            <a:r>
              <a:rPr lang="en-US" sz="2000" b="1" dirty="0"/>
              <a:t>Sampling and sampling </a:t>
            </a:r>
            <a:r>
              <a:rPr lang="en-US" sz="2000" b="1" dirty="0" smtClean="0"/>
              <a:t>design : </a:t>
            </a:r>
            <a:r>
              <a:rPr lang="en-US" sz="2000" dirty="0" smtClean="0"/>
              <a:t>sample size 51 ,Convenience.</a:t>
            </a:r>
          </a:p>
          <a:p>
            <a:endParaRPr lang="en-US" sz="2000" dirty="0" smtClean="0"/>
          </a:p>
          <a:p>
            <a:r>
              <a:rPr lang="en-US" sz="2000" b="1" dirty="0" smtClean="0"/>
              <a:t>Data  collection tools and technique : </a:t>
            </a:r>
            <a:r>
              <a:rPr lang="en-US" sz="2000" dirty="0" smtClean="0"/>
              <a:t>Questionnaire (close ended, Likert scale)</a:t>
            </a:r>
          </a:p>
          <a:p>
            <a:pPr>
              <a:buNone/>
            </a:pPr>
            <a:endParaRPr lang="en-US" sz="2000" dirty="0" smtClean="0"/>
          </a:p>
          <a:p>
            <a:r>
              <a:rPr lang="en-US" sz="2000" dirty="0"/>
              <a:t>Information thus obtained from the above questionnaire was entered in SPSS software and </a:t>
            </a:r>
            <a:r>
              <a:rPr lang="en-US" sz="2000" dirty="0" smtClean="0"/>
              <a:t>analyzed.</a:t>
            </a:r>
            <a:r>
              <a:rPr lang="en-US" sz="2000" dirty="0"/>
              <a:t> </a:t>
            </a:r>
          </a:p>
          <a:p>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33400" y="609601"/>
          <a:ext cx="7772399" cy="5943600"/>
        </p:xfrm>
        <a:graphic>
          <a:graphicData uri="http://schemas.openxmlformats.org/drawingml/2006/table">
            <a:tbl>
              <a:tblPr/>
              <a:tblGrid>
                <a:gridCol w="3799578"/>
                <a:gridCol w="3972821"/>
              </a:tblGrid>
              <a:tr h="480743">
                <a:tc gridSpan="2">
                  <a:txBody>
                    <a:bodyPr/>
                    <a:lstStyle/>
                    <a:p>
                      <a:pPr marL="342900" marR="0" lvl="0" indent="-342900" algn="l">
                        <a:lnSpc>
                          <a:spcPct val="115000"/>
                        </a:lnSpc>
                        <a:spcBef>
                          <a:spcPts val="0"/>
                        </a:spcBef>
                        <a:spcAft>
                          <a:spcPts val="0"/>
                        </a:spcAft>
                        <a:buFont typeface="+mj-lt"/>
                        <a:buAutoNum type="arabicPeriod"/>
                      </a:pPr>
                      <a:r>
                        <a:rPr lang="en-IN" sz="1400" b="1">
                          <a:latin typeface="Calibri"/>
                          <a:ea typeface="Calibri"/>
                          <a:cs typeface="Calibri"/>
                        </a:rPr>
                        <a:t>Respondent Details</a:t>
                      </a:r>
                      <a:endParaRPr lang="en-US" sz="1400">
                        <a:latin typeface="Calibri"/>
                        <a:ea typeface="Calibri"/>
                        <a:cs typeface="Times New Roman"/>
                      </a:endParaRPr>
                    </a:p>
                  </a:txBody>
                  <a:tcPr marL="63736" marR="637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484194">
                <a:tc>
                  <a:txBody>
                    <a:bodyPr/>
                    <a:lstStyle/>
                    <a:p>
                      <a:pPr marL="0" marR="0" algn="l">
                        <a:lnSpc>
                          <a:spcPct val="115000"/>
                        </a:lnSpc>
                        <a:spcBef>
                          <a:spcPts val="0"/>
                        </a:spcBef>
                        <a:spcAft>
                          <a:spcPts val="0"/>
                        </a:spcAft>
                      </a:pPr>
                      <a:r>
                        <a:rPr lang="en-IN" sz="1400">
                          <a:latin typeface="Calibri"/>
                          <a:ea typeface="Calibri"/>
                          <a:cs typeface="Calibri"/>
                        </a:rPr>
                        <a:t>1.1 NAME(Optional)</a:t>
                      </a:r>
                      <a:endParaRPr lang="en-US" sz="1400">
                        <a:latin typeface="Calibri"/>
                        <a:ea typeface="Calibri"/>
                        <a:cs typeface="Times New Roman"/>
                      </a:endParaRPr>
                    </a:p>
                  </a:txBody>
                  <a:tcPr marL="63736" marR="637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IN" sz="1400">
                        <a:latin typeface="Calibri"/>
                        <a:ea typeface="Calibri"/>
                        <a:cs typeface="Calibri"/>
                      </a:endParaRPr>
                    </a:p>
                  </a:txBody>
                  <a:tcPr marL="63736" marR="637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4244">
                <a:tc>
                  <a:txBody>
                    <a:bodyPr/>
                    <a:lstStyle/>
                    <a:p>
                      <a:pPr marL="0" marR="0" algn="l">
                        <a:lnSpc>
                          <a:spcPct val="115000"/>
                        </a:lnSpc>
                        <a:spcBef>
                          <a:spcPts val="0"/>
                        </a:spcBef>
                        <a:spcAft>
                          <a:spcPts val="0"/>
                        </a:spcAft>
                      </a:pPr>
                      <a:r>
                        <a:rPr lang="en-IN" sz="1400">
                          <a:latin typeface="Calibri"/>
                          <a:ea typeface="Calibri"/>
                          <a:cs typeface="Calibri"/>
                        </a:rPr>
                        <a:t>1.2 DEPARTMENT</a:t>
                      </a:r>
                      <a:endParaRPr lang="en-US" sz="1400">
                        <a:latin typeface="Calibri"/>
                        <a:ea typeface="Calibri"/>
                        <a:cs typeface="Times New Roman"/>
                      </a:endParaRPr>
                    </a:p>
                    <a:p>
                      <a:pPr marL="0" marR="0" algn="l">
                        <a:lnSpc>
                          <a:spcPct val="115000"/>
                        </a:lnSpc>
                        <a:spcBef>
                          <a:spcPts val="0"/>
                        </a:spcBef>
                        <a:spcAft>
                          <a:spcPts val="0"/>
                        </a:spcAft>
                      </a:pPr>
                      <a:r>
                        <a:rPr lang="en-IN" sz="1400">
                          <a:latin typeface="Calibri"/>
                          <a:ea typeface="Calibri"/>
                          <a:cs typeface="Calibri"/>
                        </a:rPr>
                        <a:t>( Tick one ) </a:t>
                      </a:r>
                      <a:endParaRPr lang="en-US" sz="1400">
                        <a:latin typeface="Calibri"/>
                        <a:ea typeface="Calibri"/>
                        <a:cs typeface="Times New Roman"/>
                      </a:endParaRPr>
                    </a:p>
                  </a:txBody>
                  <a:tcPr marL="63736" marR="637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a:lnSpc>
                          <a:spcPct val="115000"/>
                        </a:lnSpc>
                        <a:spcBef>
                          <a:spcPts val="0"/>
                        </a:spcBef>
                        <a:spcAft>
                          <a:spcPts val="0"/>
                        </a:spcAft>
                        <a:buFont typeface="+mj-lt"/>
                        <a:buAutoNum type="arabicPeriod"/>
                      </a:pPr>
                      <a:r>
                        <a:rPr lang="en-IN" sz="1400">
                          <a:latin typeface="Calibri"/>
                          <a:ea typeface="Calibri"/>
                          <a:cs typeface="Calibri"/>
                        </a:rPr>
                        <a:t>OPD</a:t>
                      </a:r>
                      <a:endParaRPr lang="en-US" sz="1400">
                        <a:latin typeface="Calibri"/>
                        <a:ea typeface="Calibri"/>
                        <a:cs typeface="Times New Roman"/>
                      </a:endParaRPr>
                    </a:p>
                    <a:p>
                      <a:pPr marL="342900" marR="0" lvl="0" indent="-342900" algn="l">
                        <a:lnSpc>
                          <a:spcPct val="115000"/>
                        </a:lnSpc>
                        <a:spcBef>
                          <a:spcPts val="0"/>
                        </a:spcBef>
                        <a:spcAft>
                          <a:spcPts val="0"/>
                        </a:spcAft>
                        <a:buFont typeface="+mj-lt"/>
                        <a:buAutoNum type="arabicPeriod"/>
                      </a:pPr>
                      <a:r>
                        <a:rPr lang="en-IN" sz="1400">
                          <a:latin typeface="Calibri"/>
                          <a:ea typeface="Calibri"/>
                          <a:cs typeface="Calibri"/>
                        </a:rPr>
                        <a:t>Admissions</a:t>
                      </a:r>
                      <a:endParaRPr lang="en-US" sz="1400">
                        <a:latin typeface="Calibri"/>
                        <a:ea typeface="Calibri"/>
                        <a:cs typeface="Times New Roman"/>
                      </a:endParaRPr>
                    </a:p>
                    <a:p>
                      <a:pPr marL="342900" marR="0" lvl="0" indent="-342900" algn="l">
                        <a:lnSpc>
                          <a:spcPct val="115000"/>
                        </a:lnSpc>
                        <a:spcBef>
                          <a:spcPts val="0"/>
                        </a:spcBef>
                        <a:spcAft>
                          <a:spcPts val="0"/>
                        </a:spcAft>
                        <a:buFont typeface="+mj-lt"/>
                        <a:buAutoNum type="arabicPeriod"/>
                      </a:pPr>
                      <a:r>
                        <a:rPr lang="en-IN" sz="1400">
                          <a:latin typeface="Calibri"/>
                          <a:ea typeface="Calibri"/>
                          <a:cs typeface="Calibri"/>
                        </a:rPr>
                        <a:t>CIC</a:t>
                      </a:r>
                      <a:endParaRPr lang="en-US" sz="1400">
                        <a:latin typeface="Calibri"/>
                        <a:ea typeface="Calibri"/>
                        <a:cs typeface="Times New Roman"/>
                      </a:endParaRPr>
                    </a:p>
                    <a:p>
                      <a:pPr marL="342900" marR="0" lvl="0" indent="-342900" algn="l">
                        <a:lnSpc>
                          <a:spcPct val="115000"/>
                        </a:lnSpc>
                        <a:spcBef>
                          <a:spcPts val="0"/>
                        </a:spcBef>
                        <a:spcAft>
                          <a:spcPts val="0"/>
                        </a:spcAft>
                        <a:buFont typeface="+mj-lt"/>
                        <a:buAutoNum type="arabicPeriod"/>
                      </a:pPr>
                      <a:r>
                        <a:rPr lang="en-IN" sz="1400">
                          <a:latin typeface="Calibri"/>
                          <a:ea typeface="Calibri"/>
                          <a:cs typeface="Calibri"/>
                        </a:rPr>
                        <a:t>Labs</a:t>
                      </a:r>
                      <a:endParaRPr lang="en-US" sz="1400">
                        <a:latin typeface="Calibri"/>
                        <a:ea typeface="Calibri"/>
                        <a:cs typeface="Times New Roman"/>
                      </a:endParaRPr>
                    </a:p>
                    <a:p>
                      <a:pPr marL="342900" marR="0" lvl="0" indent="-342900" algn="l">
                        <a:lnSpc>
                          <a:spcPct val="115000"/>
                        </a:lnSpc>
                        <a:spcBef>
                          <a:spcPts val="0"/>
                        </a:spcBef>
                        <a:spcAft>
                          <a:spcPts val="0"/>
                        </a:spcAft>
                        <a:buFont typeface="+mj-lt"/>
                        <a:buAutoNum type="arabicPeriod"/>
                      </a:pPr>
                      <a:r>
                        <a:rPr lang="en-IN" sz="1400">
                          <a:latin typeface="Calibri"/>
                          <a:ea typeface="Calibri"/>
                          <a:cs typeface="Calibri"/>
                        </a:rPr>
                        <a:t>Pharmacy</a:t>
                      </a:r>
                      <a:endParaRPr lang="en-US" sz="1400">
                        <a:latin typeface="Calibri"/>
                        <a:ea typeface="Calibri"/>
                        <a:cs typeface="Times New Roman"/>
                      </a:endParaRPr>
                    </a:p>
                    <a:p>
                      <a:pPr marL="342900" marR="0" lvl="0" indent="-342900" algn="l">
                        <a:lnSpc>
                          <a:spcPct val="115000"/>
                        </a:lnSpc>
                        <a:spcBef>
                          <a:spcPts val="0"/>
                        </a:spcBef>
                        <a:spcAft>
                          <a:spcPts val="0"/>
                        </a:spcAft>
                        <a:buFont typeface="+mj-lt"/>
                        <a:buAutoNum type="arabicPeriod"/>
                      </a:pPr>
                      <a:r>
                        <a:rPr lang="en-IN" sz="1400">
                          <a:latin typeface="Calibri"/>
                          <a:ea typeface="Calibri"/>
                          <a:cs typeface="Calibri"/>
                        </a:rPr>
                        <a:t>Billing</a:t>
                      </a:r>
                      <a:endParaRPr lang="en-US" sz="1400">
                        <a:latin typeface="Calibri"/>
                        <a:ea typeface="Calibri"/>
                        <a:cs typeface="Times New Roman"/>
                      </a:endParaRPr>
                    </a:p>
                    <a:p>
                      <a:pPr marL="342900" marR="0" lvl="0" indent="-342900" algn="l">
                        <a:lnSpc>
                          <a:spcPct val="115000"/>
                        </a:lnSpc>
                        <a:spcBef>
                          <a:spcPts val="0"/>
                        </a:spcBef>
                        <a:spcAft>
                          <a:spcPts val="0"/>
                        </a:spcAft>
                        <a:buFont typeface="+mj-lt"/>
                        <a:buAutoNum type="arabicPeriod"/>
                      </a:pPr>
                      <a:r>
                        <a:rPr lang="en-IN" sz="1400">
                          <a:latin typeface="Calibri"/>
                          <a:ea typeface="Calibri"/>
                          <a:cs typeface="Calibri"/>
                        </a:rPr>
                        <a:t>Wards</a:t>
                      </a:r>
                      <a:endParaRPr lang="en-US" sz="1400">
                        <a:latin typeface="Calibri"/>
                        <a:ea typeface="Calibri"/>
                        <a:cs typeface="Times New Roman"/>
                      </a:endParaRPr>
                    </a:p>
                  </a:txBody>
                  <a:tcPr marL="63736" marR="637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6104">
                <a:tc>
                  <a:txBody>
                    <a:bodyPr/>
                    <a:lstStyle/>
                    <a:p>
                      <a:pPr marL="0" marR="0" algn="l">
                        <a:lnSpc>
                          <a:spcPct val="115000"/>
                        </a:lnSpc>
                        <a:spcBef>
                          <a:spcPts val="0"/>
                        </a:spcBef>
                        <a:spcAft>
                          <a:spcPts val="0"/>
                        </a:spcAft>
                      </a:pPr>
                      <a:r>
                        <a:rPr lang="en-IN" sz="1400">
                          <a:latin typeface="Calibri"/>
                          <a:ea typeface="Calibri"/>
                          <a:cs typeface="Calibri"/>
                        </a:rPr>
                        <a:t>1.3 OCCUPATION</a:t>
                      </a:r>
                      <a:endParaRPr lang="en-US" sz="1400">
                        <a:latin typeface="Calibri"/>
                        <a:ea typeface="Calibri"/>
                        <a:cs typeface="Times New Roman"/>
                      </a:endParaRPr>
                    </a:p>
                    <a:p>
                      <a:pPr marL="0" marR="0" algn="l">
                        <a:lnSpc>
                          <a:spcPct val="115000"/>
                        </a:lnSpc>
                        <a:spcBef>
                          <a:spcPts val="0"/>
                        </a:spcBef>
                        <a:spcAft>
                          <a:spcPts val="0"/>
                        </a:spcAft>
                      </a:pPr>
                      <a:r>
                        <a:rPr lang="en-IN" sz="1400">
                          <a:latin typeface="Calibri"/>
                          <a:ea typeface="Calibri"/>
                          <a:cs typeface="Calibri"/>
                        </a:rPr>
                        <a:t>( Tick one )</a:t>
                      </a:r>
                      <a:endParaRPr lang="en-US" sz="1400">
                        <a:latin typeface="Calibri"/>
                        <a:ea typeface="Calibri"/>
                        <a:cs typeface="Times New Roman"/>
                      </a:endParaRPr>
                    </a:p>
                  </a:txBody>
                  <a:tcPr marL="63736" marR="637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a:lnSpc>
                          <a:spcPct val="115000"/>
                        </a:lnSpc>
                        <a:spcBef>
                          <a:spcPts val="0"/>
                        </a:spcBef>
                        <a:spcAft>
                          <a:spcPts val="0"/>
                        </a:spcAft>
                        <a:buFont typeface="+mj-lt"/>
                        <a:buAutoNum type="arabicPeriod"/>
                      </a:pPr>
                      <a:r>
                        <a:rPr lang="en-IN" sz="1400">
                          <a:latin typeface="Calibri"/>
                          <a:ea typeface="Calibri"/>
                          <a:cs typeface="Calibri"/>
                        </a:rPr>
                        <a:t>Administrative</a:t>
                      </a:r>
                      <a:endParaRPr lang="en-US" sz="1400">
                        <a:latin typeface="Calibri"/>
                        <a:ea typeface="Calibri"/>
                        <a:cs typeface="Times New Roman"/>
                      </a:endParaRPr>
                    </a:p>
                    <a:p>
                      <a:pPr marL="342900" marR="0" lvl="0" indent="-342900" algn="l">
                        <a:lnSpc>
                          <a:spcPct val="115000"/>
                        </a:lnSpc>
                        <a:spcBef>
                          <a:spcPts val="0"/>
                        </a:spcBef>
                        <a:spcAft>
                          <a:spcPts val="0"/>
                        </a:spcAft>
                        <a:buFont typeface="+mj-lt"/>
                        <a:buAutoNum type="arabicPeriod"/>
                      </a:pPr>
                      <a:r>
                        <a:rPr lang="en-IN" sz="1400">
                          <a:latin typeface="Calibri"/>
                          <a:ea typeface="Calibri"/>
                          <a:cs typeface="Calibri"/>
                        </a:rPr>
                        <a:t>Nurse/paramedic</a:t>
                      </a:r>
                      <a:endParaRPr lang="en-US" sz="1400">
                        <a:latin typeface="Calibri"/>
                        <a:ea typeface="Calibri"/>
                        <a:cs typeface="Times New Roman"/>
                      </a:endParaRPr>
                    </a:p>
                    <a:p>
                      <a:pPr marL="342900" marR="0" lvl="0" indent="-342900" algn="l">
                        <a:lnSpc>
                          <a:spcPct val="115000"/>
                        </a:lnSpc>
                        <a:spcBef>
                          <a:spcPts val="0"/>
                        </a:spcBef>
                        <a:spcAft>
                          <a:spcPts val="0"/>
                        </a:spcAft>
                        <a:buFont typeface="+mj-lt"/>
                        <a:buAutoNum type="arabicPeriod"/>
                      </a:pPr>
                      <a:r>
                        <a:rPr lang="en-IN" sz="1400">
                          <a:latin typeface="Calibri"/>
                          <a:ea typeface="Calibri"/>
                          <a:cs typeface="Calibri"/>
                        </a:rPr>
                        <a:t>Doctor</a:t>
                      </a:r>
                      <a:endParaRPr lang="en-US" sz="1400">
                        <a:latin typeface="Calibri"/>
                        <a:ea typeface="Calibri"/>
                        <a:cs typeface="Times New Roman"/>
                      </a:endParaRPr>
                    </a:p>
                  </a:txBody>
                  <a:tcPr marL="63736" marR="637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0175">
                <a:tc>
                  <a:txBody>
                    <a:bodyPr/>
                    <a:lstStyle/>
                    <a:p>
                      <a:pPr marL="0" marR="0" algn="l">
                        <a:lnSpc>
                          <a:spcPct val="115000"/>
                        </a:lnSpc>
                        <a:spcBef>
                          <a:spcPts val="0"/>
                        </a:spcBef>
                        <a:spcAft>
                          <a:spcPts val="0"/>
                        </a:spcAft>
                      </a:pPr>
                      <a:r>
                        <a:rPr lang="en-IN" sz="1400">
                          <a:latin typeface="Calibri"/>
                          <a:ea typeface="Calibri"/>
                          <a:cs typeface="Calibri"/>
                        </a:rPr>
                        <a:t>1.4 DESIGNATION</a:t>
                      </a:r>
                      <a:endParaRPr lang="en-US" sz="1400">
                        <a:latin typeface="Calibri"/>
                        <a:ea typeface="Calibri"/>
                        <a:cs typeface="Times New Roman"/>
                      </a:endParaRPr>
                    </a:p>
                  </a:txBody>
                  <a:tcPr marL="63736" marR="637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a:lnSpc>
                          <a:spcPct val="115000"/>
                        </a:lnSpc>
                        <a:spcBef>
                          <a:spcPts val="0"/>
                        </a:spcBef>
                        <a:spcAft>
                          <a:spcPts val="0"/>
                        </a:spcAft>
                        <a:buFont typeface="+mj-lt"/>
                        <a:buAutoNum type="arabicPeriod"/>
                      </a:pPr>
                      <a:r>
                        <a:rPr lang="en-IN" sz="1400">
                          <a:latin typeface="Calibri"/>
                          <a:ea typeface="Calibri"/>
                          <a:cs typeface="Calibri"/>
                        </a:rPr>
                        <a:t>Front office executive</a:t>
                      </a:r>
                      <a:endParaRPr lang="en-US" sz="1400">
                        <a:latin typeface="Calibri"/>
                        <a:ea typeface="Calibri"/>
                        <a:cs typeface="Times New Roman"/>
                      </a:endParaRPr>
                    </a:p>
                    <a:p>
                      <a:pPr marL="342900" marR="0" lvl="0" indent="-342900" algn="l">
                        <a:lnSpc>
                          <a:spcPct val="115000"/>
                        </a:lnSpc>
                        <a:spcBef>
                          <a:spcPts val="0"/>
                        </a:spcBef>
                        <a:spcAft>
                          <a:spcPts val="0"/>
                        </a:spcAft>
                        <a:buFont typeface="+mj-lt"/>
                        <a:buAutoNum type="arabicPeriod"/>
                      </a:pPr>
                      <a:r>
                        <a:rPr lang="en-IN" sz="1400">
                          <a:latin typeface="Calibri"/>
                          <a:ea typeface="Calibri"/>
                          <a:cs typeface="Calibri"/>
                        </a:rPr>
                        <a:t>Billing executive</a:t>
                      </a:r>
                      <a:endParaRPr lang="en-US" sz="1400">
                        <a:latin typeface="Calibri"/>
                        <a:ea typeface="Calibri"/>
                        <a:cs typeface="Times New Roman"/>
                      </a:endParaRPr>
                    </a:p>
                    <a:p>
                      <a:pPr marL="342900" marR="0" lvl="0" indent="-342900" algn="l">
                        <a:lnSpc>
                          <a:spcPct val="115000"/>
                        </a:lnSpc>
                        <a:spcBef>
                          <a:spcPts val="0"/>
                        </a:spcBef>
                        <a:spcAft>
                          <a:spcPts val="0"/>
                        </a:spcAft>
                        <a:buFont typeface="+mj-lt"/>
                        <a:buAutoNum type="arabicPeriod"/>
                      </a:pPr>
                      <a:r>
                        <a:rPr lang="en-IN" sz="1400">
                          <a:latin typeface="Calibri"/>
                          <a:ea typeface="Calibri"/>
                          <a:cs typeface="Calibri"/>
                        </a:rPr>
                        <a:t>Consultant</a:t>
                      </a:r>
                      <a:endParaRPr lang="en-US" sz="1400">
                        <a:latin typeface="Calibri"/>
                        <a:ea typeface="Calibri"/>
                        <a:cs typeface="Times New Roman"/>
                      </a:endParaRPr>
                    </a:p>
                    <a:p>
                      <a:pPr marL="342900" marR="0" lvl="0" indent="-342900" algn="l">
                        <a:lnSpc>
                          <a:spcPct val="115000"/>
                        </a:lnSpc>
                        <a:spcBef>
                          <a:spcPts val="0"/>
                        </a:spcBef>
                        <a:spcAft>
                          <a:spcPts val="0"/>
                        </a:spcAft>
                        <a:buFont typeface="+mj-lt"/>
                        <a:buAutoNum type="arabicPeriod"/>
                      </a:pPr>
                      <a:r>
                        <a:rPr lang="en-IN" sz="1400">
                          <a:latin typeface="Calibri"/>
                          <a:ea typeface="Calibri"/>
                          <a:cs typeface="Calibri"/>
                        </a:rPr>
                        <a:t>Staff nurse</a:t>
                      </a:r>
                      <a:endParaRPr lang="en-US" sz="1400">
                        <a:latin typeface="Calibri"/>
                        <a:ea typeface="Calibri"/>
                        <a:cs typeface="Times New Roman"/>
                      </a:endParaRPr>
                    </a:p>
                    <a:p>
                      <a:pPr marL="342900" marR="0" lvl="0" indent="-342900" algn="l">
                        <a:lnSpc>
                          <a:spcPct val="115000"/>
                        </a:lnSpc>
                        <a:spcBef>
                          <a:spcPts val="0"/>
                        </a:spcBef>
                        <a:spcAft>
                          <a:spcPts val="0"/>
                        </a:spcAft>
                        <a:buFont typeface="+mj-lt"/>
                        <a:buAutoNum type="arabicPeriod"/>
                      </a:pPr>
                      <a:r>
                        <a:rPr lang="en-IN" sz="1400">
                          <a:latin typeface="Calibri"/>
                          <a:ea typeface="Calibri"/>
                          <a:cs typeface="Calibri"/>
                        </a:rPr>
                        <a:t>Others</a:t>
                      </a:r>
                      <a:endParaRPr lang="en-US" sz="1400">
                        <a:latin typeface="Calibri"/>
                        <a:ea typeface="Calibri"/>
                        <a:cs typeface="Times New Roman"/>
                      </a:endParaRPr>
                    </a:p>
                  </a:txBody>
                  <a:tcPr marL="63736" marR="637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8140">
                <a:tc>
                  <a:txBody>
                    <a:bodyPr/>
                    <a:lstStyle/>
                    <a:p>
                      <a:pPr marL="0" marR="0" algn="l">
                        <a:lnSpc>
                          <a:spcPct val="115000"/>
                        </a:lnSpc>
                        <a:spcBef>
                          <a:spcPts val="0"/>
                        </a:spcBef>
                        <a:spcAft>
                          <a:spcPts val="0"/>
                        </a:spcAft>
                      </a:pPr>
                      <a:r>
                        <a:rPr lang="en-IN" sz="1400">
                          <a:latin typeface="Calibri"/>
                          <a:ea typeface="Calibri"/>
                          <a:cs typeface="Calibri"/>
                        </a:rPr>
                        <a:t>1.5 AGE</a:t>
                      </a:r>
                      <a:endParaRPr lang="en-US" sz="1400">
                        <a:latin typeface="Calibri"/>
                        <a:ea typeface="Calibri"/>
                        <a:cs typeface="Times New Roman"/>
                      </a:endParaRPr>
                    </a:p>
                  </a:txBody>
                  <a:tcPr marL="63736" marR="637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a:lnSpc>
                          <a:spcPct val="115000"/>
                        </a:lnSpc>
                        <a:spcBef>
                          <a:spcPts val="0"/>
                        </a:spcBef>
                        <a:spcAft>
                          <a:spcPts val="0"/>
                        </a:spcAft>
                        <a:buFont typeface="+mj-lt"/>
                        <a:buAutoNum type="arabicPeriod"/>
                      </a:pPr>
                      <a:r>
                        <a:rPr lang="en-IN" sz="1400" dirty="0">
                          <a:latin typeface="Calibri"/>
                          <a:ea typeface="Calibri"/>
                          <a:cs typeface="Calibri"/>
                        </a:rPr>
                        <a:t>18-25 years</a:t>
                      </a:r>
                      <a:endParaRPr lang="en-US" sz="1400" dirty="0">
                        <a:latin typeface="Calibri"/>
                        <a:ea typeface="Calibri"/>
                        <a:cs typeface="Times New Roman"/>
                      </a:endParaRPr>
                    </a:p>
                    <a:p>
                      <a:pPr marL="342900" marR="0" lvl="0" indent="-342900" algn="l">
                        <a:lnSpc>
                          <a:spcPct val="115000"/>
                        </a:lnSpc>
                        <a:spcBef>
                          <a:spcPts val="0"/>
                        </a:spcBef>
                        <a:spcAft>
                          <a:spcPts val="0"/>
                        </a:spcAft>
                        <a:buFont typeface="+mj-lt"/>
                        <a:buAutoNum type="arabicPeriod"/>
                      </a:pPr>
                      <a:r>
                        <a:rPr lang="en-IN" sz="1400" dirty="0">
                          <a:latin typeface="Calibri"/>
                          <a:ea typeface="Calibri"/>
                          <a:cs typeface="Calibri"/>
                        </a:rPr>
                        <a:t>26-35 years</a:t>
                      </a:r>
                      <a:endParaRPr lang="en-US" sz="1400" dirty="0">
                        <a:latin typeface="Calibri"/>
                        <a:ea typeface="Calibri"/>
                        <a:cs typeface="Times New Roman"/>
                      </a:endParaRPr>
                    </a:p>
                    <a:p>
                      <a:pPr marL="342900" marR="0" lvl="0" indent="-342900" algn="l">
                        <a:lnSpc>
                          <a:spcPct val="115000"/>
                        </a:lnSpc>
                        <a:spcBef>
                          <a:spcPts val="0"/>
                        </a:spcBef>
                        <a:spcAft>
                          <a:spcPts val="0"/>
                        </a:spcAft>
                        <a:buFont typeface="+mj-lt"/>
                        <a:buAutoNum type="arabicPeriod"/>
                      </a:pPr>
                      <a:r>
                        <a:rPr lang="en-IN" sz="1400" dirty="0">
                          <a:latin typeface="Calibri"/>
                          <a:ea typeface="Calibri"/>
                          <a:cs typeface="Calibri"/>
                        </a:rPr>
                        <a:t>36-45 years</a:t>
                      </a:r>
                      <a:endParaRPr lang="en-US" sz="1400" dirty="0">
                        <a:latin typeface="Calibri"/>
                        <a:ea typeface="Calibri"/>
                        <a:cs typeface="Times New Roman"/>
                      </a:endParaRPr>
                    </a:p>
                    <a:p>
                      <a:pPr marL="342900" marR="0" lvl="0" indent="-342900" algn="l">
                        <a:lnSpc>
                          <a:spcPct val="115000"/>
                        </a:lnSpc>
                        <a:spcBef>
                          <a:spcPts val="0"/>
                        </a:spcBef>
                        <a:spcAft>
                          <a:spcPts val="0"/>
                        </a:spcAft>
                        <a:buFont typeface="+mj-lt"/>
                        <a:buAutoNum type="arabicPeriod"/>
                      </a:pPr>
                      <a:r>
                        <a:rPr lang="en-IN" sz="1400" dirty="0">
                          <a:latin typeface="Calibri"/>
                          <a:ea typeface="Calibri"/>
                          <a:cs typeface="Calibri"/>
                        </a:rPr>
                        <a:t>above 45</a:t>
                      </a:r>
                      <a:endParaRPr lang="en-US" sz="1400" dirty="0">
                        <a:latin typeface="Calibri"/>
                        <a:ea typeface="Calibri"/>
                        <a:cs typeface="Times New Roman"/>
                      </a:endParaRPr>
                    </a:p>
                  </a:txBody>
                  <a:tcPr marL="63736" marR="637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1" u="none" strike="noStrike" cap="none" normalizeH="0" baseline="0" smtClean="0">
                <a:ln>
                  <a:noFill/>
                </a:ln>
                <a:solidFill>
                  <a:schemeClr val="tx1"/>
                </a:solidFill>
                <a:effectLst/>
                <a:latin typeface="Calibri" pitchFamily="34" charset="0"/>
                <a:ea typeface="Calibri" pitchFamily="34" charset="0"/>
                <a:cs typeface="Calibri" pitchFamily="34" charset="0"/>
              </a:rPr>
              <a:t>Declaration: This survey is purely for Research and Academic purposes only  - Surveyor, IIHMR, ND</a:t>
            </a: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609600" y="381000"/>
            <a:ext cx="6477000" cy="33239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sng" strike="noStrike" cap="none" normalizeH="0" baseline="0" dirty="0" smtClean="0">
                <a:ln>
                  <a:noFill/>
                </a:ln>
                <a:solidFill>
                  <a:schemeClr val="tx1"/>
                </a:solidFill>
                <a:effectLst/>
                <a:latin typeface="Calibri" pitchFamily="34" charset="0"/>
                <a:ea typeface="Calibri" pitchFamily="34" charset="0"/>
                <a:cs typeface="Calibri" pitchFamily="34" charset="0"/>
              </a:rPr>
              <a:t>2.0 Basic Computer Awareness:</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BC1. 	Do you use computer in professional life?</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Yes				No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BC2. 	Do you find difficulty in using computers?</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Yes				No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BC3. 	Do you think IT applications are useful in Clinical</a:t>
            </a:r>
            <a:r>
              <a:rPr kumimoji="0" lang="en-US" sz="1600" b="0" i="0" u="none" strike="noStrike" cap="none" normalizeH="0" dirty="0" smtClean="0">
                <a:ln>
                  <a:noFill/>
                </a:ln>
                <a:solidFill>
                  <a:schemeClr val="tx1"/>
                </a:solidFill>
                <a:effectLst/>
                <a:latin typeface="Calibri" pitchFamily="34" charset="0"/>
                <a:ea typeface="Calibri" pitchFamily="34" charset="0"/>
                <a:cs typeface="Calibri" pitchFamily="34" charset="0"/>
              </a:rPr>
              <a:t>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Practice?</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Yes				No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BC4	Have you ever heard of Hospital Management System?</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Yes				No</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31746" name="Rectangle 2"/>
          <p:cNvSpPr>
            <a:spLocks noChangeArrowheads="1"/>
          </p:cNvSpPr>
          <p:nvPr/>
        </p:nvSpPr>
        <p:spPr bwMode="auto">
          <a:xfrm>
            <a:off x="457200" y="3352800"/>
            <a:ext cx="86868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1600" b="1" i="0" u="sng" strike="noStrike" cap="none" normalizeH="0" baseline="0" dirty="0" smtClean="0">
                <a:ln>
                  <a:noFill/>
                </a:ln>
                <a:effectLst/>
                <a:latin typeface="Calibri" pitchFamily="34" charset="0"/>
                <a:ea typeface="Calibri" pitchFamily="34" charset="0"/>
                <a:cs typeface="Calibri" pitchFamily="34" charset="0"/>
              </a:rPr>
              <a:t>4.0 Knowledge about HMIS:</a:t>
            </a:r>
            <a:endParaRPr kumimoji="0" lang="en-US" sz="1600" b="0" i="0" u="none" strike="noStrike" cap="none" normalizeH="0" baseline="0" dirty="0" smtClean="0">
              <a:ln>
                <a:noFill/>
              </a:ln>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Calibri" pitchFamily="34" charset="0"/>
                <a:ea typeface="Calibri" pitchFamily="34" charset="0"/>
                <a:cs typeface="Calibri" pitchFamily="34" charset="0"/>
              </a:rPr>
              <a:t>K1	Can HMIS increases work efficiency?	     </a:t>
            </a:r>
            <a:endParaRPr kumimoji="0" lang="en-US" sz="1600" b="0" i="0" u="none" strike="noStrike" cap="none" normalizeH="0" baseline="0" dirty="0" smtClean="0">
              <a:ln>
                <a:noFill/>
              </a:ln>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tabLst/>
            </a:pPr>
            <a:r>
              <a:rPr kumimoji="0" lang="en-US" sz="1600" b="0" i="0" u="none" strike="noStrike" cap="none" normalizeH="0" baseline="0" dirty="0" smtClean="0">
                <a:ln>
                  <a:noFill/>
                </a:ln>
                <a:effectLst/>
                <a:latin typeface="Calibri" pitchFamily="34" charset="0"/>
                <a:ea typeface="Calibri" pitchFamily="34" charset="0"/>
                <a:cs typeface="Calibri" pitchFamily="34" charset="0"/>
              </a:rPr>
              <a:t>           1                 2	3	4	5</a:t>
            </a:r>
          </a:p>
          <a:p>
            <a:pPr marL="0" marR="0" lvl="0" indent="457200" algn="just" defTabSz="914400" rtl="0" eaLnBrk="0" fontAlgn="base" latinLnBrk="0" hangingPunct="0">
              <a:lnSpc>
                <a:spcPct val="100000"/>
              </a:lnSpc>
              <a:spcBef>
                <a:spcPct val="0"/>
              </a:spcBef>
              <a:spcAft>
                <a:spcPct val="0"/>
              </a:spcAft>
              <a:buClrTx/>
              <a:buSzTx/>
              <a:buFontTx/>
              <a:buAutoNum type="arabicPlain"/>
              <a:tabLst/>
            </a:pPr>
            <a:endParaRPr kumimoji="0" lang="en-US" sz="1600" b="0" i="0" u="none" strike="noStrike" cap="none" normalizeH="0" baseline="0" dirty="0" smtClean="0">
              <a:ln>
                <a:noFill/>
              </a:ln>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Calibri" pitchFamily="34" charset="0"/>
                <a:ea typeface="Calibri" pitchFamily="34" charset="0"/>
                <a:cs typeface="Calibri" pitchFamily="34" charset="0"/>
              </a:rPr>
              <a:t>K2	Can HMIS help in reducing duplication of medical records?</a:t>
            </a:r>
            <a:endParaRPr kumimoji="0" lang="en-US" sz="1600" b="0" i="0" u="none" strike="noStrike" cap="none" normalizeH="0" baseline="0" dirty="0" smtClean="0">
              <a:ln>
                <a:noFill/>
              </a:ln>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Calibri" pitchFamily="34" charset="0"/>
                <a:ea typeface="Calibri" pitchFamily="34" charset="0"/>
                <a:cs typeface="Calibri" pitchFamily="34" charset="0"/>
              </a:rPr>
              <a:t>	1	2	3	4	5</a:t>
            </a: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Calibri" pitchFamily="34" charset="0"/>
                <a:ea typeface="Calibri" pitchFamily="34" charset="0"/>
                <a:cs typeface="Calibri" pitchFamily="34" charset="0"/>
              </a:rPr>
              <a:t>K3	Can HMIS reduce the medication errors?</a:t>
            </a:r>
            <a:endParaRPr kumimoji="0" lang="en-US" sz="1600" b="0" i="0" u="none" strike="noStrike" cap="none" normalizeH="0" baseline="0" dirty="0" smtClean="0">
              <a:ln>
                <a:noFill/>
              </a:ln>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Calibri" pitchFamily="34" charset="0"/>
                <a:ea typeface="Calibri" pitchFamily="34" charset="0"/>
                <a:cs typeface="Calibri" pitchFamily="34" charset="0"/>
              </a:rPr>
              <a:t>	1	2	3	4	5</a:t>
            </a:r>
            <a:endParaRPr kumimoji="0" lang="en-US" sz="1600" b="0" i="0" u="none" strike="noStrike" cap="none" normalizeH="0" baseline="0" dirty="0" smtClean="0">
              <a:ln>
                <a:noFill/>
              </a:ln>
              <a:effectLst/>
              <a:latin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83</TotalTime>
  <Words>1210</Words>
  <Application>Microsoft Office PowerPoint</Application>
  <PresentationFormat>On-screen Show (4:3)</PresentationFormat>
  <Paragraphs>375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Paper</vt:lpstr>
      <vt:lpstr>Need assessment for new Hospital Information System at Eye-Q Super Specialty Eye Hospitals </vt:lpstr>
      <vt:lpstr>PowerPoint Presentation</vt:lpstr>
      <vt:lpstr>PowerPoint Presentation</vt:lpstr>
      <vt:lpstr>Introduction :Eye-Q Vision Pvt Ltd</vt:lpstr>
      <vt:lpstr>RATIONALE OF THE STUDY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Study Findings</vt:lpstr>
      <vt:lpstr>PowerPoint Presentation</vt:lpstr>
      <vt:lpstr>PowerPoint Presentation</vt:lpstr>
      <vt:lpstr>PowerPoint Presentation</vt:lpstr>
      <vt:lpstr>PowerPoint Presentation</vt:lpstr>
      <vt:lpstr>PowerPoint Presentation</vt:lpstr>
      <vt:lpstr>PowerPoint Presentation</vt:lpstr>
      <vt:lpstr>Discussion</vt:lpstr>
      <vt:lpstr>RECOMMENDATIONS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Review of TrakCare at Sir Ganga Ram Hospital: Its Workflow and success at user-end</dc:title>
  <dc:creator>gaa6736</dc:creator>
  <cp:lastModifiedBy>Manmohan Sharma</cp:lastModifiedBy>
  <cp:revision>33</cp:revision>
  <dcterms:created xsi:type="dcterms:W3CDTF">2012-05-31T06:11:07Z</dcterms:created>
  <dcterms:modified xsi:type="dcterms:W3CDTF">2013-05-29T17:31:18Z</dcterms:modified>
</cp:coreProperties>
</file>