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90" r:id="rId10"/>
    <p:sldId id="265" r:id="rId11"/>
    <p:sldId id="267" r:id="rId12"/>
    <p:sldId id="268" r:id="rId13"/>
    <p:sldId id="270" r:id="rId14"/>
    <p:sldId id="271" r:id="rId15"/>
    <p:sldId id="272" r:id="rId16"/>
    <p:sldId id="266" r:id="rId17"/>
    <p:sldId id="273" r:id="rId18"/>
    <p:sldId id="274" r:id="rId19"/>
    <p:sldId id="275" r:id="rId20"/>
    <p:sldId id="276" r:id="rId21"/>
    <p:sldId id="291" r:id="rId22"/>
    <p:sldId id="278" r:id="rId23"/>
    <p:sldId id="279" r:id="rId24"/>
    <p:sldId id="280" r:id="rId25"/>
    <p:sldId id="282" r:id="rId26"/>
    <p:sldId id="283" r:id="rId27"/>
    <p:sldId id="284" r:id="rId28"/>
    <p:sldId id="285" r:id="rId29"/>
    <p:sldId id="286" r:id="rId30"/>
    <p:sldId id="281" r:id="rId31"/>
    <p:sldId id="289" r:id="rId32"/>
    <p:sldId id="287" r:id="rId33"/>
    <p:sldId id="288" r:id="rId3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Calibri" pitchFamily="34" charset="0"/>
        <a:ea typeface="宋体" charset="-122"/>
        <a:cs typeface="+mn-cs"/>
      </a:defRPr>
    </a:lvl1pPr>
    <a:lvl2pPr marL="457200" algn="l" rtl="0" fontAlgn="base">
      <a:spcBef>
        <a:spcPct val="0"/>
      </a:spcBef>
      <a:spcAft>
        <a:spcPct val="0"/>
      </a:spcAft>
      <a:defRPr kern="1200">
        <a:solidFill>
          <a:schemeClr val="tx1"/>
        </a:solidFill>
        <a:latin typeface="Calibri" pitchFamily="34" charset="0"/>
        <a:ea typeface="宋体" charset="-122"/>
        <a:cs typeface="+mn-cs"/>
      </a:defRPr>
    </a:lvl2pPr>
    <a:lvl3pPr marL="914400" algn="l" rtl="0" fontAlgn="base">
      <a:spcBef>
        <a:spcPct val="0"/>
      </a:spcBef>
      <a:spcAft>
        <a:spcPct val="0"/>
      </a:spcAft>
      <a:defRPr kern="1200">
        <a:solidFill>
          <a:schemeClr val="tx1"/>
        </a:solidFill>
        <a:latin typeface="Calibri" pitchFamily="34" charset="0"/>
        <a:ea typeface="宋体" charset="-122"/>
        <a:cs typeface="+mn-cs"/>
      </a:defRPr>
    </a:lvl3pPr>
    <a:lvl4pPr marL="1371600" algn="l" rtl="0" fontAlgn="base">
      <a:spcBef>
        <a:spcPct val="0"/>
      </a:spcBef>
      <a:spcAft>
        <a:spcPct val="0"/>
      </a:spcAft>
      <a:defRPr kern="1200">
        <a:solidFill>
          <a:schemeClr val="tx1"/>
        </a:solidFill>
        <a:latin typeface="Calibri" pitchFamily="34" charset="0"/>
        <a:ea typeface="宋体" charset="-122"/>
        <a:cs typeface="+mn-cs"/>
      </a:defRPr>
    </a:lvl4pPr>
    <a:lvl5pPr marL="1828800" algn="l" rtl="0" fontAlgn="base">
      <a:spcBef>
        <a:spcPct val="0"/>
      </a:spcBef>
      <a:spcAft>
        <a:spcPct val="0"/>
      </a:spcAft>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E6A2"/>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Desertation_Project\Cod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t> Ease in using the interface of the HIS system %age </a:t>
            </a:r>
          </a:p>
        </c:rich>
      </c:tx>
      <c:layout>
        <c:manualLayout>
          <c:xMode val="edge"/>
          <c:yMode val="edge"/>
          <c:x val="0.1039533283019639"/>
          <c:y val="0"/>
        </c:manualLayout>
      </c:layout>
    </c:title>
    <c:view3D>
      <c:rAngAx val="1"/>
    </c:view3D>
    <c:plotArea>
      <c:layout/>
      <c:bar3DChart>
        <c:barDir val="col"/>
        <c:grouping val="clustered"/>
        <c:ser>
          <c:idx val="0"/>
          <c:order val="0"/>
          <c:cat>
            <c:strRef>
              <c:f>' Analysis commercial'!$K$4:$O$4</c:f>
              <c:strCache>
                <c:ptCount val="5"/>
                <c:pt idx="0">
                  <c:v>easy</c:v>
                </c:pt>
                <c:pt idx="1">
                  <c:v> </c:v>
                </c:pt>
                <c:pt idx="2">
                  <c:v>neutral</c:v>
                </c:pt>
                <c:pt idx="4">
                  <c:v>difficult</c:v>
                </c:pt>
              </c:strCache>
            </c:strRef>
          </c:cat>
          <c:val>
            <c:numRef>
              <c:f>' Analysis commercial'!$K$5:$O$5</c:f>
              <c:numCache>
                <c:formatCode>General</c:formatCode>
                <c:ptCount val="5"/>
                <c:pt idx="0">
                  <c:v>25</c:v>
                </c:pt>
                <c:pt idx="2">
                  <c:v>62.5</c:v>
                </c:pt>
                <c:pt idx="4">
                  <c:v>12.5</c:v>
                </c:pt>
              </c:numCache>
            </c:numRef>
          </c:val>
        </c:ser>
        <c:dLbls>
          <c:showVal val="1"/>
        </c:dLbls>
        <c:shape val="box"/>
        <c:axId val="81244544"/>
        <c:axId val="81246080"/>
        <c:axId val="0"/>
      </c:bar3DChart>
      <c:catAx>
        <c:axId val="81244544"/>
        <c:scaling>
          <c:orientation val="minMax"/>
        </c:scaling>
        <c:axPos val="b"/>
        <c:tickLblPos val="nextTo"/>
        <c:crossAx val="81246080"/>
        <c:crosses val="autoZero"/>
        <c:auto val="1"/>
        <c:lblAlgn val="ctr"/>
        <c:lblOffset val="100"/>
      </c:catAx>
      <c:valAx>
        <c:axId val="81246080"/>
        <c:scaling>
          <c:orientation val="minMax"/>
        </c:scaling>
        <c:axPos val="l"/>
        <c:numFmt formatCode="General" sourceLinked="1"/>
        <c:tickLblPos val="nextTo"/>
        <c:crossAx val="81244544"/>
        <c:crosses val="autoZero"/>
        <c:crossBetween val="between"/>
      </c:valAx>
    </c:plotArea>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Difficulty in facing advance adjutment %age</a:t>
            </a:r>
          </a:p>
        </c:rich>
      </c:tx>
      <c:layout/>
    </c:title>
    <c:view3D>
      <c:rAngAx val="1"/>
    </c:view3D>
    <c:plotArea>
      <c:layout/>
      <c:bar3DChart>
        <c:barDir val="col"/>
        <c:grouping val="clustered"/>
        <c:ser>
          <c:idx val="0"/>
          <c:order val="0"/>
          <c:dLbls>
            <c:dLbl>
              <c:idx val="0"/>
              <c:layout/>
              <c:tx>
                <c:rich>
                  <a:bodyPr/>
                  <a:lstStyle/>
                  <a:p>
                    <a:r>
                      <a:rPr lang="en-US" smtClean="0"/>
                      <a:t>66.67</a:t>
                    </a:r>
                    <a:endParaRPr lang="en-US"/>
                  </a:p>
                </c:rich>
              </c:tx>
              <c:showVal val="1"/>
            </c:dLbl>
            <c:showVal val="1"/>
          </c:dLbls>
          <c:cat>
            <c:strRef>
              <c:f>'Analysis PRE'!$B$11:$F$11</c:f>
              <c:strCache>
                <c:ptCount val="3"/>
                <c:pt idx="0">
                  <c:v>yes</c:v>
                </c:pt>
                <c:pt idx="1">
                  <c:v>to some extent</c:v>
                </c:pt>
                <c:pt idx="2">
                  <c:v>no</c:v>
                </c:pt>
              </c:strCache>
            </c:strRef>
          </c:cat>
          <c:val>
            <c:numRef>
              <c:f>'Analysis PRE'!$B$12:$F$12</c:f>
              <c:numCache>
                <c:formatCode>General</c:formatCode>
                <c:ptCount val="3"/>
                <c:pt idx="0">
                  <c:v>66.666666666666657</c:v>
                </c:pt>
                <c:pt idx="1">
                  <c:v>16.66</c:v>
                </c:pt>
                <c:pt idx="2">
                  <c:v>16.670000000000005</c:v>
                </c:pt>
              </c:numCache>
            </c:numRef>
          </c:val>
        </c:ser>
        <c:dLbls>
          <c:showVal val="1"/>
        </c:dLbls>
        <c:shape val="box"/>
        <c:axId val="82739200"/>
        <c:axId val="82740736"/>
        <c:axId val="0"/>
      </c:bar3DChart>
      <c:catAx>
        <c:axId val="82739200"/>
        <c:scaling>
          <c:orientation val="minMax"/>
        </c:scaling>
        <c:axPos val="b"/>
        <c:tickLblPos val="nextTo"/>
        <c:crossAx val="82740736"/>
        <c:crosses val="autoZero"/>
        <c:auto val="1"/>
        <c:lblAlgn val="ctr"/>
        <c:lblOffset val="100"/>
      </c:catAx>
      <c:valAx>
        <c:axId val="82740736"/>
        <c:scaling>
          <c:orientation val="minMax"/>
        </c:scaling>
        <c:axPos val="l"/>
        <c:numFmt formatCode="General" sourceLinked="1"/>
        <c:tickLblPos val="nextTo"/>
        <c:crossAx val="82739200"/>
        <c:crosses val="autoZero"/>
        <c:crossBetween val="between"/>
      </c:valAx>
    </c:plotArea>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t>H</a:t>
            </a:r>
            <a:r>
              <a:rPr lang="en-US" dirty="0" smtClean="0"/>
              <a:t>elpful </a:t>
            </a:r>
            <a:r>
              <a:rPr lang="en-US" dirty="0"/>
              <a:t>in reducing the patient’s waiting time %age </a:t>
            </a:r>
          </a:p>
        </c:rich>
      </c:tx>
      <c:layout/>
    </c:title>
    <c:view3D>
      <c:rAngAx val="1"/>
    </c:view3D>
    <c:plotArea>
      <c:layout/>
      <c:bar3DChart>
        <c:barDir val="col"/>
        <c:grouping val="clustered"/>
        <c:ser>
          <c:idx val="0"/>
          <c:order val="0"/>
          <c:dLbls>
            <c:dLbl>
              <c:idx val="0"/>
              <c:layout/>
              <c:tx>
                <c:rich>
                  <a:bodyPr/>
                  <a:lstStyle/>
                  <a:p>
                    <a:r>
                      <a:rPr lang="en-US" smtClean="0"/>
                      <a:t>66.6 7</a:t>
                    </a:r>
                    <a:endParaRPr lang="en-US" dirty="0"/>
                  </a:p>
                </c:rich>
              </c:tx>
              <c:showVal val="1"/>
            </c:dLbl>
            <c:dLbl>
              <c:idx val="1"/>
              <c:layout/>
              <c:tx>
                <c:rich>
                  <a:bodyPr/>
                  <a:lstStyle/>
                  <a:p>
                    <a:r>
                      <a:rPr lang="en-US" smtClean="0"/>
                      <a:t>16.67</a:t>
                    </a:r>
                    <a:endParaRPr lang="en-US" dirty="0"/>
                  </a:p>
                </c:rich>
              </c:tx>
              <c:showVal val="1"/>
            </c:dLbl>
            <c:showVal val="1"/>
          </c:dLbls>
          <c:cat>
            <c:strRef>
              <c:f>'Analysis PRE'!$A$64:$D$64</c:f>
              <c:strCache>
                <c:ptCount val="3"/>
                <c:pt idx="0">
                  <c:v>yes</c:v>
                </c:pt>
                <c:pt idx="1">
                  <c:v>to some extent</c:v>
                </c:pt>
                <c:pt idx="2">
                  <c:v>no</c:v>
                </c:pt>
              </c:strCache>
            </c:strRef>
          </c:cat>
          <c:val>
            <c:numRef>
              <c:f>'Analysis PRE'!$A$65:$D$65</c:f>
              <c:numCache>
                <c:formatCode>General</c:formatCode>
                <c:ptCount val="3"/>
                <c:pt idx="0">
                  <c:v>66.666666666666657</c:v>
                </c:pt>
                <c:pt idx="1">
                  <c:v>16.666666666666664</c:v>
                </c:pt>
                <c:pt idx="2">
                  <c:v>16.670000000000005</c:v>
                </c:pt>
              </c:numCache>
            </c:numRef>
          </c:val>
        </c:ser>
        <c:dLbls>
          <c:showVal val="1"/>
        </c:dLbls>
        <c:shape val="box"/>
        <c:axId val="82778368"/>
        <c:axId val="82792448"/>
        <c:axId val="0"/>
      </c:bar3DChart>
      <c:catAx>
        <c:axId val="82778368"/>
        <c:scaling>
          <c:orientation val="minMax"/>
        </c:scaling>
        <c:axPos val="b"/>
        <c:tickLblPos val="nextTo"/>
        <c:crossAx val="82792448"/>
        <c:crosses val="autoZero"/>
        <c:auto val="1"/>
        <c:lblAlgn val="ctr"/>
        <c:lblOffset val="100"/>
      </c:catAx>
      <c:valAx>
        <c:axId val="82792448"/>
        <c:scaling>
          <c:orientation val="minMax"/>
        </c:scaling>
        <c:axPos val="l"/>
        <c:numFmt formatCode="General" sourceLinked="1"/>
        <c:tickLblPos val="nextTo"/>
        <c:crossAx val="82778368"/>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t>Difficulty in </a:t>
            </a:r>
            <a:r>
              <a:rPr lang="en-US" dirty="0" smtClean="0"/>
              <a:t>assess </a:t>
            </a:r>
            <a:r>
              <a:rPr lang="en-US" dirty="0"/>
              <a:t>Daily Progress REPORT %age </a:t>
            </a:r>
          </a:p>
        </c:rich>
      </c:tx>
      <c:layout>
        <c:manualLayout>
          <c:xMode val="edge"/>
          <c:yMode val="edge"/>
          <c:x val="5.6660834062408863E-2"/>
          <c:y val="1.8518518518518524E-2"/>
        </c:manualLayout>
      </c:layout>
    </c:title>
    <c:view3D>
      <c:rAngAx val="1"/>
    </c:view3D>
    <c:plotArea>
      <c:layout/>
      <c:bar3DChart>
        <c:barDir val="col"/>
        <c:grouping val="clustered"/>
        <c:ser>
          <c:idx val="0"/>
          <c:order val="0"/>
          <c:cat>
            <c:strRef>
              <c:f>' Analysis commercial'!$A$60:$C$60</c:f>
              <c:strCache>
                <c:ptCount val="3"/>
                <c:pt idx="0">
                  <c:v>Data not Correct</c:v>
                </c:pt>
                <c:pt idx="1">
                  <c:v>sometimes</c:v>
                </c:pt>
                <c:pt idx="2">
                  <c:v>no</c:v>
                </c:pt>
              </c:strCache>
            </c:strRef>
          </c:cat>
          <c:val>
            <c:numRef>
              <c:f>' Analysis commercial'!$A$61:$C$61</c:f>
              <c:numCache>
                <c:formatCode>General</c:formatCode>
                <c:ptCount val="3"/>
                <c:pt idx="0">
                  <c:v>50</c:v>
                </c:pt>
                <c:pt idx="1">
                  <c:v>37.5</c:v>
                </c:pt>
                <c:pt idx="2" formatCode="0.0%">
                  <c:v>0.125</c:v>
                </c:pt>
              </c:numCache>
            </c:numRef>
          </c:val>
        </c:ser>
        <c:dLbls>
          <c:showVal val="1"/>
        </c:dLbls>
        <c:shape val="box"/>
        <c:axId val="79724544"/>
        <c:axId val="79726080"/>
        <c:axId val="0"/>
      </c:bar3DChart>
      <c:catAx>
        <c:axId val="79724544"/>
        <c:scaling>
          <c:orientation val="minMax"/>
        </c:scaling>
        <c:axPos val="b"/>
        <c:tickLblPos val="nextTo"/>
        <c:crossAx val="79726080"/>
        <c:crosses val="autoZero"/>
        <c:auto val="1"/>
        <c:lblAlgn val="ctr"/>
        <c:lblOffset val="100"/>
      </c:catAx>
      <c:valAx>
        <c:axId val="79726080"/>
        <c:scaling>
          <c:orientation val="minMax"/>
        </c:scaling>
        <c:axPos val="l"/>
        <c:numFmt formatCode="General" sourceLinked="1"/>
        <c:tickLblPos val="nextTo"/>
        <c:crossAx val="79724544"/>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 ease in using the interface of the HIS system %age </a:t>
            </a:r>
          </a:p>
        </c:rich>
      </c:tx>
      <c:layout/>
    </c:title>
    <c:view3D>
      <c:rAngAx val="1"/>
    </c:view3D>
    <c:plotArea>
      <c:layout/>
      <c:bar3DChart>
        <c:barDir val="col"/>
        <c:grouping val="clustered"/>
        <c:ser>
          <c:idx val="0"/>
          <c:order val="0"/>
          <c:cat>
            <c:strRef>
              <c:f>'Clinical Analysis'!$A$19:$E$19</c:f>
              <c:strCache>
                <c:ptCount val="5"/>
                <c:pt idx="0">
                  <c:v>very easy</c:v>
                </c:pt>
                <c:pt idx="1">
                  <c:v>easy</c:v>
                </c:pt>
                <c:pt idx="2">
                  <c:v>Neutral</c:v>
                </c:pt>
                <c:pt idx="3">
                  <c:v>difficult</c:v>
                </c:pt>
                <c:pt idx="4">
                  <c:v>Very Difficult</c:v>
                </c:pt>
              </c:strCache>
            </c:strRef>
          </c:cat>
          <c:val>
            <c:numRef>
              <c:f>'Clinical Analysis'!$A$20:$E$20</c:f>
              <c:numCache>
                <c:formatCode>0.0</c:formatCode>
                <c:ptCount val="5"/>
                <c:pt idx="0">
                  <c:v>14.285714285714286</c:v>
                </c:pt>
                <c:pt idx="1">
                  <c:v>42.857142857142669</c:v>
                </c:pt>
                <c:pt idx="2">
                  <c:v>28.571428571428569</c:v>
                </c:pt>
                <c:pt idx="3">
                  <c:v>14.6</c:v>
                </c:pt>
                <c:pt idx="4">
                  <c:v>0</c:v>
                </c:pt>
              </c:numCache>
            </c:numRef>
          </c:val>
        </c:ser>
        <c:dLbls>
          <c:showVal val="1"/>
        </c:dLbls>
        <c:shape val="box"/>
        <c:axId val="81202560"/>
        <c:axId val="81216640"/>
        <c:axId val="0"/>
      </c:bar3DChart>
      <c:catAx>
        <c:axId val="81202560"/>
        <c:scaling>
          <c:orientation val="minMax"/>
        </c:scaling>
        <c:axPos val="b"/>
        <c:tickLblPos val="nextTo"/>
        <c:crossAx val="81216640"/>
        <c:crosses val="autoZero"/>
        <c:auto val="1"/>
        <c:lblAlgn val="ctr"/>
        <c:lblOffset val="100"/>
      </c:catAx>
      <c:valAx>
        <c:axId val="81216640"/>
        <c:scaling>
          <c:orientation val="minMax"/>
        </c:scaling>
        <c:axPos val="l"/>
        <c:numFmt formatCode="0.0" sourceLinked="1"/>
        <c:tickLblPos val="nextTo"/>
        <c:crossAx val="81202560"/>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System saves time %age </a:t>
            </a:r>
          </a:p>
        </c:rich>
      </c:tx>
      <c:layout/>
    </c:title>
    <c:view3D>
      <c:rAngAx val="1"/>
    </c:view3D>
    <c:plotArea>
      <c:layout/>
      <c:bar3DChart>
        <c:barDir val="col"/>
        <c:grouping val="clustered"/>
        <c:ser>
          <c:idx val="0"/>
          <c:order val="0"/>
          <c:cat>
            <c:strRef>
              <c:f>'Analysis Administrators'!$A$52:$C$52</c:f>
              <c:strCache>
                <c:ptCount val="3"/>
                <c:pt idx="0">
                  <c:v>yes</c:v>
                </c:pt>
                <c:pt idx="1">
                  <c:v>no</c:v>
                </c:pt>
                <c:pt idx="2">
                  <c:v>don't know</c:v>
                </c:pt>
              </c:strCache>
            </c:strRef>
          </c:cat>
          <c:val>
            <c:numRef>
              <c:f>'Analysis Administrators'!$A$53:$C$53</c:f>
              <c:numCache>
                <c:formatCode>General</c:formatCode>
                <c:ptCount val="3"/>
                <c:pt idx="0">
                  <c:v>33.33</c:v>
                </c:pt>
                <c:pt idx="1">
                  <c:v>66.669999999999987</c:v>
                </c:pt>
                <c:pt idx="2">
                  <c:v>0</c:v>
                </c:pt>
              </c:numCache>
            </c:numRef>
          </c:val>
        </c:ser>
        <c:dLbls>
          <c:showVal val="1"/>
        </c:dLbls>
        <c:shape val="box"/>
        <c:axId val="82228736"/>
        <c:axId val="82230272"/>
        <c:axId val="0"/>
      </c:bar3DChart>
      <c:catAx>
        <c:axId val="82228736"/>
        <c:scaling>
          <c:orientation val="minMax"/>
        </c:scaling>
        <c:axPos val="b"/>
        <c:tickLblPos val="nextTo"/>
        <c:crossAx val="82230272"/>
        <c:crosses val="autoZero"/>
        <c:auto val="1"/>
        <c:lblAlgn val="ctr"/>
        <c:lblOffset val="100"/>
      </c:catAx>
      <c:valAx>
        <c:axId val="82230272"/>
        <c:scaling>
          <c:orientation val="minMax"/>
        </c:scaling>
        <c:axPos val="l"/>
        <c:numFmt formatCode="General" sourceLinked="1"/>
        <c:tickLblPos val="nextTo"/>
        <c:crossAx val="82228736"/>
        <c:crosses val="autoZero"/>
        <c:crossBetween val="between"/>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comfortable in retrieving the data %age </a:t>
            </a:r>
          </a:p>
        </c:rich>
      </c:tx>
      <c:layout/>
    </c:title>
    <c:view3D>
      <c:rAngAx val="1"/>
    </c:view3D>
    <c:plotArea>
      <c:layout/>
      <c:bar3DChart>
        <c:barDir val="col"/>
        <c:grouping val="clustered"/>
        <c:ser>
          <c:idx val="0"/>
          <c:order val="0"/>
          <c:cat>
            <c:strRef>
              <c:f>'Analysis Administrators'!$A$61:$B$61</c:f>
              <c:strCache>
                <c:ptCount val="2"/>
                <c:pt idx="0">
                  <c:v>comfortable </c:v>
                </c:pt>
                <c:pt idx="1">
                  <c:v>not comfortable</c:v>
                </c:pt>
              </c:strCache>
            </c:strRef>
          </c:cat>
          <c:val>
            <c:numRef>
              <c:f>'Analysis Administrators'!$A$62:$B$62</c:f>
              <c:numCache>
                <c:formatCode>General</c:formatCode>
                <c:ptCount val="2"/>
                <c:pt idx="0">
                  <c:v>0</c:v>
                </c:pt>
                <c:pt idx="1">
                  <c:v>100</c:v>
                </c:pt>
              </c:numCache>
            </c:numRef>
          </c:val>
        </c:ser>
        <c:dLbls>
          <c:showVal val="1"/>
        </c:dLbls>
        <c:shape val="box"/>
        <c:axId val="82259968"/>
        <c:axId val="82261504"/>
        <c:axId val="0"/>
      </c:bar3DChart>
      <c:catAx>
        <c:axId val="82259968"/>
        <c:scaling>
          <c:orientation val="minMax"/>
        </c:scaling>
        <c:axPos val="b"/>
        <c:tickLblPos val="nextTo"/>
        <c:crossAx val="82261504"/>
        <c:crosses val="autoZero"/>
        <c:auto val="1"/>
        <c:lblAlgn val="ctr"/>
        <c:lblOffset val="100"/>
      </c:catAx>
      <c:valAx>
        <c:axId val="82261504"/>
        <c:scaling>
          <c:orientation val="minMax"/>
        </c:scaling>
        <c:axPos val="l"/>
        <c:numFmt formatCode="General" sourceLinked="1"/>
        <c:tickLblPos val="nextTo"/>
        <c:crossAx val="82259968"/>
        <c:crosses val="autoZero"/>
        <c:crossBetween val="between"/>
      </c:valAx>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dirty="0"/>
              <a:t>Facing too many </a:t>
            </a:r>
            <a:r>
              <a:rPr lang="en-US" dirty="0" smtClean="0"/>
              <a:t>Click</a:t>
            </a:r>
            <a:r>
              <a:rPr lang="en-US" baseline="0" dirty="0" smtClean="0"/>
              <a:t> and navigation </a:t>
            </a:r>
            <a:r>
              <a:rPr lang="en-US" dirty="0" smtClean="0"/>
              <a:t> </a:t>
            </a:r>
            <a:r>
              <a:rPr lang="en-US" dirty="0"/>
              <a:t>Difficulties %age  </a:t>
            </a:r>
          </a:p>
        </c:rich>
      </c:tx>
      <c:layout>
        <c:manualLayout>
          <c:xMode val="edge"/>
          <c:yMode val="edge"/>
          <c:x val="0.12188888888888888"/>
          <c:y val="4.6296296296296391E-2"/>
        </c:manualLayout>
      </c:layout>
    </c:title>
    <c:view3D>
      <c:rAngAx val="1"/>
    </c:view3D>
    <c:plotArea>
      <c:layout/>
      <c:bar3DChart>
        <c:barDir val="col"/>
        <c:grouping val="clustered"/>
        <c:ser>
          <c:idx val="0"/>
          <c:order val="0"/>
          <c:cat>
            <c:strRef>
              <c:f>'Clinical Analysis'!$A$59:$C$59</c:f>
              <c:strCache>
                <c:ptCount val="3"/>
                <c:pt idx="0">
                  <c:v>Yes</c:v>
                </c:pt>
                <c:pt idx="1">
                  <c:v>To some extent</c:v>
                </c:pt>
                <c:pt idx="2">
                  <c:v>no</c:v>
                </c:pt>
              </c:strCache>
            </c:strRef>
          </c:cat>
          <c:val>
            <c:numRef>
              <c:f>'Clinical Analysis'!$A$60:$C$60</c:f>
              <c:numCache>
                <c:formatCode>0.0</c:formatCode>
                <c:ptCount val="3"/>
                <c:pt idx="0">
                  <c:v>71.428571428571388</c:v>
                </c:pt>
                <c:pt idx="1">
                  <c:v>28.571428571428569</c:v>
                </c:pt>
                <c:pt idx="2">
                  <c:v>0</c:v>
                </c:pt>
              </c:numCache>
            </c:numRef>
          </c:val>
        </c:ser>
        <c:dLbls>
          <c:showVal val="1"/>
        </c:dLbls>
        <c:shape val="box"/>
        <c:axId val="82299136"/>
        <c:axId val="82305024"/>
        <c:axId val="0"/>
      </c:bar3DChart>
      <c:catAx>
        <c:axId val="82299136"/>
        <c:scaling>
          <c:orientation val="minMax"/>
        </c:scaling>
        <c:axPos val="b"/>
        <c:tickLblPos val="nextTo"/>
        <c:crossAx val="82305024"/>
        <c:crosses val="autoZero"/>
        <c:auto val="1"/>
        <c:lblAlgn val="ctr"/>
        <c:lblOffset val="100"/>
      </c:catAx>
      <c:valAx>
        <c:axId val="82305024"/>
        <c:scaling>
          <c:orientation val="minMax"/>
        </c:scaling>
        <c:axPos val="l"/>
        <c:numFmt formatCode="0.0" sourceLinked="1"/>
        <c:tickLblPos val="nextTo"/>
        <c:crossAx val="82299136"/>
        <c:crosses val="autoZero"/>
        <c:crossBetween val="between"/>
      </c:valAx>
    </c:plotArea>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ease in using the interface of the HIS system %age </a:t>
            </a:r>
          </a:p>
        </c:rich>
      </c:tx>
      <c:layout/>
    </c:title>
    <c:view3D>
      <c:rAngAx val="1"/>
    </c:view3D>
    <c:plotArea>
      <c:layout/>
      <c:bar3DChart>
        <c:barDir val="col"/>
        <c:grouping val="clustered"/>
        <c:ser>
          <c:idx val="0"/>
          <c:order val="0"/>
          <c:dLbls>
            <c:dLbl>
              <c:idx val="1"/>
              <c:layout/>
              <c:tx>
                <c:rich>
                  <a:bodyPr/>
                  <a:lstStyle/>
                  <a:p>
                    <a:r>
                      <a:rPr lang="en-US" smtClean="0"/>
                      <a:t>66.67</a:t>
                    </a:r>
                    <a:endParaRPr lang="en-US"/>
                  </a:p>
                </c:rich>
              </c:tx>
              <c:showVal val="1"/>
            </c:dLbl>
            <c:dLbl>
              <c:idx val="2"/>
              <c:layout/>
              <c:tx>
                <c:rich>
                  <a:bodyPr/>
                  <a:lstStyle/>
                  <a:p>
                    <a:r>
                      <a:rPr lang="en-US"/>
                      <a:t>16.66</a:t>
                    </a:r>
                  </a:p>
                </c:rich>
              </c:tx>
              <c:showVal val="1"/>
            </c:dLbl>
            <c:dLbl>
              <c:idx val="3"/>
              <c:layout/>
              <c:tx>
                <c:rich>
                  <a:bodyPr/>
                  <a:lstStyle/>
                  <a:p>
                    <a:r>
                      <a:rPr lang="en-US"/>
                      <a:t>16.67</a:t>
                    </a:r>
                  </a:p>
                </c:rich>
              </c:tx>
              <c:showVal val="1"/>
            </c:dLbl>
            <c:showVal val="1"/>
          </c:dLbls>
          <c:cat>
            <c:strRef>
              <c:f>'Analysis PRE'!$A$21:$E$21</c:f>
              <c:strCache>
                <c:ptCount val="5"/>
                <c:pt idx="0">
                  <c:v>very easy</c:v>
                </c:pt>
                <c:pt idx="1">
                  <c:v>easy</c:v>
                </c:pt>
                <c:pt idx="2">
                  <c:v>neutral</c:v>
                </c:pt>
                <c:pt idx="3">
                  <c:v>difficult </c:v>
                </c:pt>
                <c:pt idx="4">
                  <c:v>very difficult</c:v>
                </c:pt>
              </c:strCache>
            </c:strRef>
          </c:cat>
          <c:val>
            <c:numRef>
              <c:f>'Analysis PRE'!$A$22:$E$22</c:f>
              <c:numCache>
                <c:formatCode>General</c:formatCode>
                <c:ptCount val="5"/>
                <c:pt idx="0">
                  <c:v>0</c:v>
                </c:pt>
                <c:pt idx="1">
                  <c:v>66.666666666666657</c:v>
                </c:pt>
                <c:pt idx="2">
                  <c:v>16.666666666666664</c:v>
                </c:pt>
                <c:pt idx="3">
                  <c:v>16.666666666666664</c:v>
                </c:pt>
                <c:pt idx="4">
                  <c:v>0</c:v>
                </c:pt>
              </c:numCache>
            </c:numRef>
          </c:val>
        </c:ser>
        <c:dLbls>
          <c:showVal val="1"/>
        </c:dLbls>
        <c:shape val="box"/>
        <c:axId val="82146432"/>
        <c:axId val="82147968"/>
        <c:axId val="0"/>
      </c:bar3DChart>
      <c:catAx>
        <c:axId val="82146432"/>
        <c:scaling>
          <c:orientation val="minMax"/>
        </c:scaling>
        <c:axPos val="b"/>
        <c:tickLblPos val="nextTo"/>
        <c:crossAx val="82147968"/>
        <c:crosses val="autoZero"/>
        <c:auto val="1"/>
        <c:lblAlgn val="ctr"/>
        <c:lblOffset val="100"/>
      </c:catAx>
      <c:valAx>
        <c:axId val="82147968"/>
        <c:scaling>
          <c:orientation val="minMax"/>
        </c:scaling>
        <c:axPos val="l"/>
        <c:numFmt formatCode="General" sourceLinked="1"/>
        <c:tickLblPos val="nextTo"/>
        <c:crossAx val="82146432"/>
        <c:crosses val="autoZero"/>
        <c:crossBetween val="between"/>
      </c:valAx>
    </c:plotArea>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Able to transfer the patient %age</a:t>
            </a:r>
          </a:p>
        </c:rich>
      </c:tx>
      <c:layout/>
    </c:title>
    <c:view3D>
      <c:rAngAx val="1"/>
    </c:view3D>
    <c:plotArea>
      <c:layout/>
      <c:bar3DChart>
        <c:barDir val="col"/>
        <c:grouping val="clustered"/>
        <c:ser>
          <c:idx val="0"/>
          <c:order val="0"/>
          <c:dLbls>
            <c:dLbl>
              <c:idx val="0"/>
              <c:layout/>
              <c:tx>
                <c:rich>
                  <a:bodyPr/>
                  <a:lstStyle/>
                  <a:p>
                    <a:r>
                      <a:rPr lang="en-US"/>
                      <a:t>83.33 </a:t>
                    </a:r>
                  </a:p>
                </c:rich>
              </c:tx>
              <c:showVal val="1"/>
            </c:dLbl>
            <c:dLbl>
              <c:idx val="1"/>
              <c:layout/>
              <c:tx>
                <c:rich>
                  <a:bodyPr/>
                  <a:lstStyle/>
                  <a:p>
                    <a:r>
                      <a:rPr lang="en-US"/>
                      <a:t>16.66 </a:t>
                    </a:r>
                  </a:p>
                </c:rich>
              </c:tx>
              <c:showVal val="1"/>
            </c:dLbl>
            <c:showVal val="1"/>
          </c:dLbls>
          <c:cat>
            <c:strRef>
              <c:f>'Analysis PRE'!$A$42:$D$42</c:f>
              <c:strCache>
                <c:ptCount val="3"/>
                <c:pt idx="0">
                  <c:v>yes</c:v>
                </c:pt>
                <c:pt idx="1">
                  <c:v>to some extent</c:v>
                </c:pt>
                <c:pt idx="2">
                  <c:v>no</c:v>
                </c:pt>
              </c:strCache>
            </c:strRef>
          </c:cat>
          <c:val>
            <c:numRef>
              <c:f>'Analysis PRE'!$A$43:$D$43</c:f>
              <c:numCache>
                <c:formatCode>General</c:formatCode>
                <c:ptCount val="3"/>
                <c:pt idx="0">
                  <c:v>83.333333333333258</c:v>
                </c:pt>
                <c:pt idx="1">
                  <c:v>16.666666666666664</c:v>
                </c:pt>
                <c:pt idx="2">
                  <c:v>0</c:v>
                </c:pt>
              </c:numCache>
            </c:numRef>
          </c:val>
        </c:ser>
        <c:dLbls>
          <c:showVal val="1"/>
        </c:dLbls>
        <c:shape val="box"/>
        <c:axId val="82291712"/>
        <c:axId val="82641664"/>
        <c:axId val="0"/>
      </c:bar3DChart>
      <c:catAx>
        <c:axId val="82291712"/>
        <c:scaling>
          <c:orientation val="minMax"/>
        </c:scaling>
        <c:axPos val="b"/>
        <c:tickLblPos val="nextTo"/>
        <c:crossAx val="82641664"/>
        <c:crosses val="autoZero"/>
        <c:auto val="1"/>
        <c:lblAlgn val="ctr"/>
        <c:lblOffset val="100"/>
      </c:catAx>
      <c:valAx>
        <c:axId val="82641664"/>
        <c:scaling>
          <c:orientation val="minMax"/>
        </c:scaling>
        <c:axPos val="l"/>
        <c:numFmt formatCode="General" sourceLinked="1"/>
        <c:tickLblPos val="nextTo"/>
        <c:crossAx val="82291712"/>
        <c:crosses val="autoZero"/>
        <c:crossBetween val="between"/>
      </c:valAx>
    </c:plotArea>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a:t> able to retrieve the old  patient data %age </a:t>
            </a:r>
          </a:p>
        </c:rich>
      </c:tx>
      <c:layout/>
    </c:title>
    <c:view3D>
      <c:rAngAx val="1"/>
    </c:view3D>
    <c:plotArea>
      <c:layout/>
      <c:bar3DChart>
        <c:barDir val="col"/>
        <c:grouping val="clustered"/>
        <c:ser>
          <c:idx val="0"/>
          <c:order val="0"/>
          <c:cat>
            <c:strRef>
              <c:f>'Analysis PRE'!$A$48:$D$48</c:f>
              <c:strCache>
                <c:ptCount val="3"/>
                <c:pt idx="0">
                  <c:v>yes</c:v>
                </c:pt>
                <c:pt idx="1">
                  <c:v>to some extent</c:v>
                </c:pt>
                <c:pt idx="2">
                  <c:v>no</c:v>
                </c:pt>
              </c:strCache>
            </c:strRef>
          </c:cat>
          <c:val>
            <c:numRef>
              <c:f>'Analysis PRE'!$A$49:$D$49</c:f>
              <c:numCache>
                <c:formatCode>General</c:formatCode>
                <c:ptCount val="3"/>
                <c:pt idx="0">
                  <c:v>0</c:v>
                </c:pt>
                <c:pt idx="1">
                  <c:v>100</c:v>
                </c:pt>
                <c:pt idx="2">
                  <c:v>0</c:v>
                </c:pt>
              </c:numCache>
            </c:numRef>
          </c:val>
        </c:ser>
        <c:dLbls>
          <c:showVal val="1"/>
        </c:dLbls>
        <c:shape val="box"/>
        <c:axId val="82695680"/>
        <c:axId val="82697216"/>
        <c:axId val="0"/>
      </c:bar3DChart>
      <c:catAx>
        <c:axId val="82695680"/>
        <c:scaling>
          <c:orientation val="minMax"/>
        </c:scaling>
        <c:axPos val="b"/>
        <c:tickLblPos val="nextTo"/>
        <c:crossAx val="82697216"/>
        <c:crosses val="autoZero"/>
        <c:auto val="1"/>
        <c:lblAlgn val="ctr"/>
        <c:lblOffset val="100"/>
      </c:catAx>
      <c:valAx>
        <c:axId val="82697216"/>
        <c:scaling>
          <c:orientation val="minMax"/>
        </c:scaling>
        <c:axPos val="l"/>
        <c:numFmt formatCode="General" sourceLinked="1"/>
        <c:tickLblPos val="nextTo"/>
        <c:crossAx val="82695680"/>
        <c:crosses val="autoZero"/>
        <c:crossBetween val="between"/>
      </c:valAx>
    </c:plotArea>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437112"/>
            <a:ext cx="7772400" cy="1080120"/>
          </a:xfrm>
        </p:spPr>
        <p:txBody>
          <a:bodyPr/>
          <a:lstStyle/>
          <a:p>
            <a:r>
              <a:rPr lang="en-US" altLang="zh-CN" smtClean="0"/>
              <a:t>Click to edit Master title style</a:t>
            </a:r>
            <a:endParaRPr lang="zh-CN" altLang="en-US" dirty="0"/>
          </a:p>
        </p:txBody>
      </p:sp>
      <p:sp>
        <p:nvSpPr>
          <p:cNvPr id="3" name="Subtitle 2"/>
          <p:cNvSpPr>
            <a:spLocks noGrp="1"/>
          </p:cNvSpPr>
          <p:nvPr>
            <p:ph type="subTitle" idx="1"/>
          </p:nvPr>
        </p:nvSpPr>
        <p:spPr>
          <a:xfrm>
            <a:off x="1371600" y="5542384"/>
            <a:ext cx="6400800" cy="622920"/>
          </a:xfrm>
        </p:spPr>
        <p:txBody>
          <a:bodyPr/>
          <a:lstStyle>
            <a:lvl1pPr marL="0" indent="0" algn="ctr">
              <a:buNone/>
              <a:defRPr>
                <a:solidFill>
                  <a:schemeClr val="accent5">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dirty="0"/>
          </a:p>
        </p:txBody>
      </p:sp>
      <p:sp>
        <p:nvSpPr>
          <p:cNvPr id="4" name="Date Placeholder 3"/>
          <p:cNvSpPr>
            <a:spLocks noGrp="1"/>
          </p:cNvSpPr>
          <p:nvPr>
            <p:ph type="dt" sz="half" idx="10"/>
          </p:nvPr>
        </p:nvSpPr>
        <p:spPr/>
        <p:txBody>
          <a:bodyPr/>
          <a:lstStyle>
            <a:lvl1pPr>
              <a:defRPr/>
            </a:lvl1pPr>
          </a:lstStyle>
          <a:p>
            <a:fld id="{603EE3A5-9195-41C1-828C-507EC28BE370}" type="datetimeFigureOut">
              <a:rPr lang="zh-CN" altLang="en-US"/>
              <a:pPr/>
              <a:t>2013/5/17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C3F75EF1-413E-45E5-BDF7-473D45DED9D0}" type="slidenum">
              <a:rPr lang="zh-CN" altLang="en-US"/>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lvl1pPr>
              <a:defRPr/>
            </a:lvl1pPr>
          </a:lstStyle>
          <a:p>
            <a:fld id="{55BD0BF2-1EE2-4B18-B638-B4E056EC6AAC}" type="datetimeFigureOut">
              <a:rPr lang="zh-CN" altLang="en-US"/>
              <a:pPr/>
              <a:t>2013/5/17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F1E9B360-8A49-4937-9D13-32706A4A7528}" type="slidenum">
              <a:rPr lang="zh-CN" altLang="en-US"/>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0272" y="274638"/>
            <a:ext cx="1666528"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2051720" y="274638"/>
            <a:ext cx="4752528"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4" name="Date Placeholder 3"/>
          <p:cNvSpPr>
            <a:spLocks noGrp="1"/>
          </p:cNvSpPr>
          <p:nvPr>
            <p:ph type="dt" sz="half" idx="10"/>
          </p:nvPr>
        </p:nvSpPr>
        <p:spPr/>
        <p:txBody>
          <a:bodyPr/>
          <a:lstStyle>
            <a:lvl1pPr>
              <a:defRPr/>
            </a:lvl1pPr>
          </a:lstStyle>
          <a:p>
            <a:fld id="{0C90473F-ABE0-4E40-AB65-59F91880D1E9}" type="datetimeFigureOut">
              <a:rPr lang="zh-CN" altLang="en-US"/>
              <a:pPr/>
              <a:t>2013/5/17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7DBE48-C7EE-4F7C-AECB-544F3962E3A0}" type="slidenum">
              <a:rPr lang="zh-CN" altLang="en-US"/>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lvl1pPr>
              <a:defRPr>
                <a:solidFill>
                  <a:schemeClr val="accent5">
                    <a:lumMod val="40000"/>
                    <a:lumOff val="60000"/>
                  </a:schemeClr>
                </a:solidFill>
              </a:defRPr>
            </a:lvl1pPr>
            <a:lvl2pPr>
              <a:defRPr>
                <a:solidFill>
                  <a:schemeClr val="accent5">
                    <a:lumMod val="40000"/>
                    <a:lumOff val="60000"/>
                  </a:schemeClr>
                </a:solidFill>
              </a:defRPr>
            </a:lvl2pPr>
            <a:lvl3pPr>
              <a:defRPr>
                <a:solidFill>
                  <a:schemeClr val="accent5">
                    <a:lumMod val="40000"/>
                    <a:lumOff val="60000"/>
                  </a:schemeClr>
                </a:solidFill>
              </a:defRPr>
            </a:lvl3pPr>
            <a:lvl4pPr>
              <a:defRPr>
                <a:solidFill>
                  <a:schemeClr val="accent5">
                    <a:lumMod val="40000"/>
                    <a:lumOff val="60000"/>
                  </a:schemeClr>
                </a:solidFill>
              </a:defRPr>
            </a:lvl4pPr>
            <a:lvl5pPr>
              <a:defRPr>
                <a:solidFill>
                  <a:schemeClr val="accent5">
                    <a:lumMod val="40000"/>
                    <a:lumOff val="60000"/>
                  </a:schemeClr>
                </a:solidFill>
              </a:defRPr>
            </a:lvl5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4" name="Date Placeholder 3"/>
          <p:cNvSpPr>
            <a:spLocks noGrp="1"/>
          </p:cNvSpPr>
          <p:nvPr>
            <p:ph type="dt" sz="half" idx="10"/>
          </p:nvPr>
        </p:nvSpPr>
        <p:spPr/>
        <p:txBody>
          <a:bodyPr/>
          <a:lstStyle>
            <a:lvl1pPr>
              <a:defRPr/>
            </a:lvl1pPr>
          </a:lstStyle>
          <a:p>
            <a:fld id="{3678BBF2-D1C0-4252-9644-8D81438A5161}" type="datetimeFigureOut">
              <a:rPr lang="zh-CN" altLang="en-US"/>
              <a:pPr/>
              <a:t>2013/5/17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677615D1-E875-48B5-A22C-99D2C2FFB861}" type="slidenum">
              <a:rPr lang="zh-CN" altLang="en-US"/>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95736" y="4406900"/>
            <a:ext cx="6298976"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2195736" y="2906713"/>
            <a:ext cx="6298976" cy="1500187"/>
          </a:xfrm>
        </p:spPr>
        <p:txBody>
          <a:bodyPr anchor="b"/>
          <a:lstStyle>
            <a:lvl1pPr marL="0" indent="0">
              <a:buNone/>
              <a:defRPr sz="2000">
                <a:solidFill>
                  <a:schemeClr val="accent6">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lvl1pPr>
              <a:defRPr/>
            </a:lvl1pPr>
          </a:lstStyle>
          <a:p>
            <a:fld id="{AE0F7A88-D607-4C68-8A67-8741866DE33C}" type="datetimeFigureOut">
              <a:rPr lang="zh-CN" altLang="en-US"/>
              <a:pPr/>
              <a:t>2013/5/17</a:t>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A023CF-C4D9-4CED-87D2-957805D4A1BF}" type="slidenum">
              <a:rPr lang="zh-CN" altLang="en-US"/>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1979712" y="1600200"/>
            <a:ext cx="331236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4" name="Content Placeholder 3"/>
          <p:cNvSpPr>
            <a:spLocks noGrp="1"/>
          </p:cNvSpPr>
          <p:nvPr>
            <p:ph sz="half" idx="2"/>
          </p:nvPr>
        </p:nvSpPr>
        <p:spPr>
          <a:xfrm>
            <a:off x="5436096" y="1600200"/>
            <a:ext cx="325070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5" name="Date Placeholder 3"/>
          <p:cNvSpPr>
            <a:spLocks noGrp="1"/>
          </p:cNvSpPr>
          <p:nvPr>
            <p:ph type="dt" sz="half" idx="10"/>
          </p:nvPr>
        </p:nvSpPr>
        <p:spPr/>
        <p:txBody>
          <a:bodyPr/>
          <a:lstStyle>
            <a:lvl1pPr>
              <a:defRPr/>
            </a:lvl1pPr>
          </a:lstStyle>
          <a:p>
            <a:fld id="{F86306E2-A19C-436E-8045-786B574A5C06}" type="datetimeFigureOut">
              <a:rPr lang="zh-CN" altLang="en-US"/>
              <a:pPr/>
              <a:t>2013/5/17</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9B229AA6-976B-418E-B168-7C74E50DB623}" type="slidenum">
              <a:rPr lang="zh-CN" altLang="en-US"/>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1979712" y="1535113"/>
            <a:ext cx="33123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1979712" y="2174875"/>
            <a:ext cx="33123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5" name="Text Placeholder 4"/>
          <p:cNvSpPr>
            <a:spLocks noGrp="1"/>
          </p:cNvSpPr>
          <p:nvPr>
            <p:ph type="body" sz="quarter" idx="3"/>
          </p:nvPr>
        </p:nvSpPr>
        <p:spPr>
          <a:xfrm>
            <a:off x="5364088" y="1535113"/>
            <a:ext cx="33227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5364088" y="2174875"/>
            <a:ext cx="33227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dirty="0"/>
          </a:p>
        </p:txBody>
      </p:sp>
      <p:sp>
        <p:nvSpPr>
          <p:cNvPr id="7" name="Date Placeholder 3"/>
          <p:cNvSpPr>
            <a:spLocks noGrp="1"/>
          </p:cNvSpPr>
          <p:nvPr>
            <p:ph type="dt" sz="half" idx="10"/>
          </p:nvPr>
        </p:nvSpPr>
        <p:spPr/>
        <p:txBody>
          <a:bodyPr/>
          <a:lstStyle>
            <a:lvl1pPr>
              <a:defRPr/>
            </a:lvl1pPr>
          </a:lstStyle>
          <a:p>
            <a:fld id="{D9C74711-F3B2-4C86-A26B-17832AF83C8C}" type="datetimeFigureOut">
              <a:rPr lang="zh-CN" altLang="en-US"/>
              <a:pPr/>
              <a:t>2013/5/17</a:t>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5B33EE2F-EF51-4BFE-8354-EBE44134F561}" type="slidenum">
              <a:rPr lang="zh-CN" altLang="en-US"/>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3"/>
          <p:cNvSpPr>
            <a:spLocks noGrp="1"/>
          </p:cNvSpPr>
          <p:nvPr>
            <p:ph type="dt" sz="half" idx="10"/>
          </p:nvPr>
        </p:nvSpPr>
        <p:spPr/>
        <p:txBody>
          <a:bodyPr/>
          <a:lstStyle>
            <a:lvl1pPr>
              <a:defRPr/>
            </a:lvl1pPr>
          </a:lstStyle>
          <a:p>
            <a:fld id="{5A5E520A-D86C-4CE7-8AA9-AC4D31F313AC}" type="datetimeFigureOut">
              <a:rPr lang="zh-CN" altLang="en-US"/>
              <a:pPr/>
              <a:t>2013/5/17</a:t>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B29524A4-64BB-458F-876A-37E29AC6CAAD}" type="slidenum">
              <a:rPr lang="zh-CN" altLang="en-US"/>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CC707F4-9766-4497-8B16-5262B74C40E8}" type="datetimeFigureOut">
              <a:rPr lang="zh-CN" altLang="en-US"/>
              <a:pPr/>
              <a:t>2013/5/17</a:t>
            </a:fld>
            <a:endParaRPr lang="zh-CN" altLang="en-US"/>
          </a:p>
        </p:txBody>
      </p:sp>
      <p:sp>
        <p:nvSpPr>
          <p:cNvPr id="3" name="Footer Placeholder 4"/>
          <p:cNvSpPr>
            <a:spLocks noGrp="1"/>
          </p:cNvSpPr>
          <p:nvPr>
            <p:ph type="ftr" sz="quarter" idx="11"/>
          </p:nvPr>
        </p:nvSpPr>
        <p:spPr/>
        <p:txBody>
          <a:bodyPr/>
          <a:lstStyle>
            <a:lvl1pPr>
              <a:defRPr/>
            </a:lvl1pPr>
          </a:lstStyle>
          <a:p>
            <a:endParaRPr lang="zh-CN" altLang="en-US"/>
          </a:p>
        </p:txBody>
      </p:sp>
      <p:sp>
        <p:nvSpPr>
          <p:cNvPr id="4" name="Slide Number Placeholder 5"/>
          <p:cNvSpPr>
            <a:spLocks noGrp="1"/>
          </p:cNvSpPr>
          <p:nvPr>
            <p:ph type="sldNum" sz="quarter" idx="12"/>
          </p:nvPr>
        </p:nvSpPr>
        <p:spPr/>
        <p:txBody>
          <a:bodyPr/>
          <a:lstStyle>
            <a:lvl1pPr>
              <a:defRPr/>
            </a:lvl1pPr>
          </a:lstStyle>
          <a:p>
            <a:fld id="{BC8C5131-11D6-4BCA-BE02-02FD8C0EED7D}" type="slidenum">
              <a:rPr lang="zh-CN" altLang="en-US"/>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1720" y="273050"/>
            <a:ext cx="2808312"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5076056" y="273050"/>
            <a:ext cx="36107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2051720" y="1435100"/>
            <a:ext cx="280831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fld id="{03DEAFCF-EA47-492F-9B95-BB262E26D77B}" type="datetimeFigureOut">
              <a:rPr lang="zh-CN" altLang="en-US"/>
              <a:pPr/>
              <a:t>2013/5/17</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8BA11267-71CC-4F60-9684-451E50C78023}" type="slidenum">
              <a:rPr lang="zh-CN" altLang="en-US"/>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13992"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2613992"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zh-CN" noProof="0" smtClean="0"/>
              <a:t>Click icon to add picture</a:t>
            </a:r>
            <a:endParaRPr lang="zh-CN" altLang="en-US" noProof="0" smtClean="0"/>
          </a:p>
        </p:txBody>
      </p:sp>
      <p:sp>
        <p:nvSpPr>
          <p:cNvPr id="4" name="Text Placeholder 3"/>
          <p:cNvSpPr>
            <a:spLocks noGrp="1"/>
          </p:cNvSpPr>
          <p:nvPr>
            <p:ph type="body" sz="half" idx="2"/>
          </p:nvPr>
        </p:nvSpPr>
        <p:spPr>
          <a:xfrm>
            <a:off x="2613992"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3"/>
          <p:cNvSpPr>
            <a:spLocks noGrp="1"/>
          </p:cNvSpPr>
          <p:nvPr>
            <p:ph type="dt" sz="half" idx="10"/>
          </p:nvPr>
        </p:nvSpPr>
        <p:spPr/>
        <p:txBody>
          <a:bodyPr/>
          <a:lstStyle>
            <a:lvl1pPr>
              <a:defRPr/>
            </a:lvl1pPr>
          </a:lstStyle>
          <a:p>
            <a:fld id="{CAFC5E40-3A24-4F04-A6D1-042F50CEC00D}" type="datetimeFigureOut">
              <a:rPr lang="zh-CN" altLang="en-US"/>
              <a:pPr/>
              <a:t>2013/5/17</a:t>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02C8EAD2-BDEA-4075-BE3C-74980DB5F283}" type="slidenum">
              <a:rPr lang="zh-CN" altLang="en-US"/>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979613" y="274638"/>
            <a:ext cx="670718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endParaRPr lang="zh-CN" altLang="en-US" smtClean="0"/>
          </a:p>
        </p:txBody>
      </p:sp>
      <p:sp>
        <p:nvSpPr>
          <p:cNvPr id="1027" name="Text Placeholder 2"/>
          <p:cNvSpPr>
            <a:spLocks noGrp="1"/>
          </p:cNvSpPr>
          <p:nvPr>
            <p:ph type="body" idx="1"/>
          </p:nvPr>
        </p:nvSpPr>
        <p:spPr bwMode="auto">
          <a:xfrm>
            <a:off x="1979613" y="1600200"/>
            <a:ext cx="670718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32097B4C-1AB5-4C71-B484-D3C89642C2DF}" type="datetimeFigureOut">
              <a:rPr lang="zh-CN" altLang="en-US"/>
              <a:pPr/>
              <a:t>2013/5/17</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227A8EB-7C49-4ACC-859F-928112C2D352}"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1" fontAlgn="base" hangingPunct="1">
        <a:spcBef>
          <a:spcPct val="0"/>
        </a:spcBef>
        <a:spcAft>
          <a:spcPct val="0"/>
        </a:spcAft>
        <a:defRPr sz="4400" kern="1200">
          <a:solidFill>
            <a:srgbClr val="FFC000"/>
          </a:solidFill>
          <a:latin typeface="+mj-lt"/>
          <a:ea typeface="+mj-ea"/>
          <a:cs typeface="+mj-cs"/>
        </a:defRPr>
      </a:lvl1pPr>
      <a:lvl2pPr algn="ctr" rtl="0" eaLnBrk="1" fontAlgn="base" hangingPunct="1">
        <a:spcBef>
          <a:spcPct val="0"/>
        </a:spcBef>
        <a:spcAft>
          <a:spcPct val="0"/>
        </a:spcAft>
        <a:defRPr sz="4400">
          <a:solidFill>
            <a:srgbClr val="FFC000"/>
          </a:solidFill>
          <a:latin typeface="Calibri" pitchFamily="34" charset="0"/>
          <a:ea typeface="宋体" charset="-122"/>
        </a:defRPr>
      </a:lvl2pPr>
      <a:lvl3pPr algn="ctr" rtl="0" eaLnBrk="1" fontAlgn="base" hangingPunct="1">
        <a:spcBef>
          <a:spcPct val="0"/>
        </a:spcBef>
        <a:spcAft>
          <a:spcPct val="0"/>
        </a:spcAft>
        <a:defRPr sz="4400">
          <a:solidFill>
            <a:srgbClr val="FFC000"/>
          </a:solidFill>
          <a:latin typeface="Calibri" pitchFamily="34" charset="0"/>
          <a:ea typeface="宋体" charset="-122"/>
        </a:defRPr>
      </a:lvl3pPr>
      <a:lvl4pPr algn="ctr" rtl="0" eaLnBrk="1" fontAlgn="base" hangingPunct="1">
        <a:spcBef>
          <a:spcPct val="0"/>
        </a:spcBef>
        <a:spcAft>
          <a:spcPct val="0"/>
        </a:spcAft>
        <a:defRPr sz="4400">
          <a:solidFill>
            <a:srgbClr val="FFC000"/>
          </a:solidFill>
          <a:latin typeface="Calibri" pitchFamily="34" charset="0"/>
          <a:ea typeface="宋体" charset="-122"/>
        </a:defRPr>
      </a:lvl4pPr>
      <a:lvl5pPr algn="ctr" rtl="0" eaLnBrk="1" fontAlgn="base" hangingPunct="1">
        <a:spcBef>
          <a:spcPct val="0"/>
        </a:spcBef>
        <a:spcAft>
          <a:spcPct val="0"/>
        </a:spcAft>
        <a:defRPr sz="4400">
          <a:solidFill>
            <a:srgbClr val="FFC000"/>
          </a:solidFill>
          <a:latin typeface="Calibri" pitchFamily="34" charset="0"/>
          <a:ea typeface="宋体" charset="-122"/>
        </a:defRPr>
      </a:lvl5pPr>
      <a:lvl6pPr marL="457200" algn="ctr" rtl="0" eaLnBrk="1" fontAlgn="base" hangingPunct="1">
        <a:spcBef>
          <a:spcPct val="0"/>
        </a:spcBef>
        <a:spcAft>
          <a:spcPct val="0"/>
        </a:spcAft>
        <a:defRPr sz="4400">
          <a:solidFill>
            <a:srgbClr val="FFC000"/>
          </a:solidFill>
          <a:latin typeface="Calibri" pitchFamily="34" charset="0"/>
          <a:ea typeface="宋体" charset="-122"/>
        </a:defRPr>
      </a:lvl6pPr>
      <a:lvl7pPr marL="914400" algn="ctr" rtl="0" eaLnBrk="1" fontAlgn="base" hangingPunct="1">
        <a:spcBef>
          <a:spcPct val="0"/>
        </a:spcBef>
        <a:spcAft>
          <a:spcPct val="0"/>
        </a:spcAft>
        <a:defRPr sz="4400">
          <a:solidFill>
            <a:srgbClr val="FFC000"/>
          </a:solidFill>
          <a:latin typeface="Calibri" pitchFamily="34" charset="0"/>
          <a:ea typeface="宋体" charset="-122"/>
        </a:defRPr>
      </a:lvl7pPr>
      <a:lvl8pPr marL="1371600" algn="ctr" rtl="0" eaLnBrk="1" fontAlgn="base" hangingPunct="1">
        <a:spcBef>
          <a:spcPct val="0"/>
        </a:spcBef>
        <a:spcAft>
          <a:spcPct val="0"/>
        </a:spcAft>
        <a:defRPr sz="4400">
          <a:solidFill>
            <a:srgbClr val="FFC000"/>
          </a:solidFill>
          <a:latin typeface="Calibri" pitchFamily="34" charset="0"/>
          <a:ea typeface="宋体" charset="-122"/>
        </a:defRPr>
      </a:lvl8pPr>
      <a:lvl9pPr marL="1828800" algn="ctr" rtl="0" eaLnBrk="1" fontAlgn="base" hangingPunct="1">
        <a:spcBef>
          <a:spcPct val="0"/>
        </a:spcBef>
        <a:spcAft>
          <a:spcPct val="0"/>
        </a:spcAft>
        <a:defRPr sz="4400">
          <a:solidFill>
            <a:srgbClr val="FFC000"/>
          </a:solidFill>
          <a:latin typeface="Calibri" pitchFamily="34" charset="0"/>
          <a:ea typeface="宋体" charset="-122"/>
        </a:defRPr>
      </a:lvl9pPr>
    </p:titleStyle>
    <p:bodyStyle>
      <a:lvl1pPr marL="342900" indent="-342900" algn="l" rtl="0" eaLnBrk="1" fontAlgn="base" hangingPunct="1">
        <a:spcBef>
          <a:spcPct val="20000"/>
        </a:spcBef>
        <a:spcAft>
          <a:spcPct val="0"/>
        </a:spcAft>
        <a:buFont typeface="Arial" charset="0"/>
        <a:buChar char="•"/>
        <a:defRPr sz="3200" kern="1200">
          <a:solidFill>
            <a:srgbClr val="B7DEE8"/>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rgbClr val="B7DEE8"/>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rgbClr val="B7DEE8"/>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B7DEE8"/>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rgbClr val="B7DEE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8.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52536" y="3356992"/>
            <a:ext cx="9396536" cy="3501008"/>
          </a:xfrm>
        </p:spPr>
        <p:txBody>
          <a:bodyPr/>
          <a:lstStyle/>
          <a:p>
            <a:pPr algn="r"/>
            <a:r>
              <a:rPr lang="en-US" sz="2800" b="1" u="sng" dirty="0" smtClean="0">
                <a:solidFill>
                  <a:schemeClr val="tx1"/>
                </a:solidFill>
              </a:rPr>
              <a:t/>
            </a:r>
            <a:br>
              <a:rPr lang="en-US" sz="2800" b="1" u="sng" dirty="0" smtClean="0">
                <a:solidFill>
                  <a:schemeClr val="tx1"/>
                </a:solidFill>
              </a:rPr>
            </a:br>
            <a:r>
              <a:rPr lang="en-US" sz="2800" b="1" u="sng" dirty="0" smtClean="0">
                <a:solidFill>
                  <a:schemeClr val="tx1"/>
                </a:solidFill>
              </a:rPr>
              <a:t/>
            </a:r>
            <a:br>
              <a:rPr lang="en-US" sz="2800" b="1" u="sng" dirty="0" smtClean="0">
                <a:solidFill>
                  <a:schemeClr val="tx1"/>
                </a:solidFill>
              </a:rPr>
            </a:br>
            <a:r>
              <a:rPr lang="en-US" sz="2800" b="1" u="sng" dirty="0" smtClean="0">
                <a:solidFill>
                  <a:schemeClr val="tx1"/>
                </a:solidFill>
              </a:rPr>
              <a:t/>
            </a:r>
            <a:br>
              <a:rPr lang="en-US" sz="2800" b="1" u="sng" dirty="0" smtClean="0">
                <a:solidFill>
                  <a:schemeClr val="tx1"/>
                </a:solidFill>
              </a:rPr>
            </a:br>
            <a:r>
              <a:rPr lang="en-US" sz="2400" b="1" u="sng" dirty="0" smtClean="0">
                <a:solidFill>
                  <a:schemeClr val="tx1"/>
                </a:solidFill>
              </a:rPr>
              <a:t>Analysis the Need for change of Existing Hospital Information System to New HIS in Eye-Q(A chain of Super specialty Eye Hospitals)</a:t>
            </a:r>
            <a:r>
              <a:rPr lang="en-US" sz="2800" b="1" u="sng" dirty="0" smtClean="0">
                <a:solidFill>
                  <a:schemeClr val="tx1"/>
                </a:solidFill>
              </a:rPr>
              <a:t/>
            </a:r>
            <a:br>
              <a:rPr lang="en-US" sz="2800" b="1" u="sng" dirty="0" smtClean="0">
                <a:solidFill>
                  <a:schemeClr val="tx1"/>
                </a:solidFill>
              </a:rPr>
            </a:br>
            <a:r>
              <a:rPr lang="en-US" sz="2800" b="1" u="sng" dirty="0" smtClean="0">
                <a:solidFill>
                  <a:schemeClr val="tx1"/>
                </a:solidFill>
              </a:rPr>
              <a:t/>
            </a:r>
            <a:br>
              <a:rPr lang="en-US" sz="2800" b="1" u="sng" dirty="0" smtClean="0">
                <a:solidFill>
                  <a:schemeClr val="tx1"/>
                </a:solidFill>
              </a:rPr>
            </a:br>
            <a:r>
              <a:rPr lang="en-US" sz="2800" b="1" u="sng" dirty="0" smtClean="0">
                <a:solidFill>
                  <a:schemeClr val="tx1"/>
                </a:solidFill>
              </a:rPr>
              <a:t/>
            </a:r>
            <a:br>
              <a:rPr lang="en-US" sz="2800" b="1" u="sng" dirty="0" smtClean="0">
                <a:solidFill>
                  <a:schemeClr val="tx1"/>
                </a:solidFill>
              </a:rPr>
            </a:br>
            <a:r>
              <a:rPr lang="en-US" sz="2000" b="1" u="sng" dirty="0" smtClean="0">
                <a:solidFill>
                  <a:schemeClr val="tx1"/>
                </a:solidFill>
              </a:rPr>
              <a:t>By: Niranjan Bulchandani</a:t>
            </a:r>
            <a:br>
              <a:rPr lang="en-US" sz="2000" b="1" u="sng" dirty="0" smtClean="0">
                <a:solidFill>
                  <a:schemeClr val="tx1"/>
                </a:solidFill>
              </a:rPr>
            </a:br>
            <a:r>
              <a:rPr lang="en-US" sz="2000" b="1" u="sng" dirty="0" smtClean="0">
                <a:solidFill>
                  <a:schemeClr val="tx1"/>
                </a:solidFill>
              </a:rPr>
              <a:t>AM IT</a:t>
            </a:r>
            <a:br>
              <a:rPr lang="en-US" sz="2000" b="1" u="sng" dirty="0" smtClean="0">
                <a:solidFill>
                  <a:schemeClr val="tx1"/>
                </a:solidFill>
              </a:rPr>
            </a:br>
            <a:r>
              <a:rPr lang="en-US" sz="2000" b="1" u="sng" dirty="0" smtClean="0">
                <a:solidFill>
                  <a:schemeClr val="tx1"/>
                </a:solidFill>
              </a:rPr>
              <a:t>Eye-Q Vision Pvt. Ltd</a:t>
            </a:r>
            <a:r>
              <a:rPr lang="en-US" sz="2800" b="1" u="sng" dirty="0" smtClean="0">
                <a:solidFill>
                  <a:schemeClr val="tx1"/>
                </a:solidFill>
              </a:rPr>
              <a:t>.</a:t>
            </a:r>
            <a:r>
              <a:rPr lang="en-US" sz="2800" dirty="0" smtClean="0"/>
              <a:t/>
            </a:r>
            <a:br>
              <a:rPr lang="en-US" sz="2800" dirty="0" smtClean="0"/>
            </a:br>
            <a:endParaRPr lang="zh-CN" altLang="en-US" sz="2800" dirty="0" smtClean="0"/>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6804248" y="0"/>
            <a:ext cx="2339752" cy="1700808"/>
          </a:xfrm>
          <a:prstGeom prst="rect">
            <a:avLst/>
          </a:prstGeom>
          <a:noFill/>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832" y="0"/>
            <a:ext cx="6854552" cy="566738"/>
          </a:xfrm>
        </p:spPr>
        <p:txBody>
          <a:bodyPr/>
          <a:lstStyle/>
          <a:p>
            <a:r>
              <a:rPr lang="en-US" sz="2400" u="sng" dirty="0" smtClean="0">
                <a:solidFill>
                  <a:schemeClr val="tx1"/>
                </a:solidFill>
                <a:latin typeface="Times New Roman" pitchFamily="18" charset="0"/>
                <a:cs typeface="Times New Roman" pitchFamily="18" charset="0"/>
              </a:rPr>
              <a:t>About Existing Hospital Information System</a:t>
            </a:r>
            <a:endParaRPr lang="en-US" sz="2400" dirty="0">
              <a:solidFill>
                <a:schemeClr val="tx1"/>
              </a:solidFill>
              <a:latin typeface="Times New Roman" pitchFamily="18" charset="0"/>
              <a:cs typeface="Times New Roman" pitchFamily="18" charset="0"/>
            </a:endParaRPr>
          </a:p>
        </p:txBody>
      </p:sp>
      <p:sp>
        <p:nvSpPr>
          <p:cNvPr id="4" name="Text Placeholder 3"/>
          <p:cNvSpPr>
            <a:spLocks noGrp="1"/>
          </p:cNvSpPr>
          <p:nvPr>
            <p:ph type="body" sz="half" idx="2"/>
          </p:nvPr>
        </p:nvSpPr>
        <p:spPr>
          <a:xfrm>
            <a:off x="1907704" y="548680"/>
            <a:ext cx="6840760" cy="5976664"/>
          </a:xfrm>
        </p:spPr>
        <p:txBody>
          <a:bodyPr/>
          <a:lstStyle/>
          <a:p>
            <a:pPr algn="ctr"/>
            <a:endParaRPr lang="en-US" sz="2000" b="1" u="sng" dirty="0" smtClean="0">
              <a:solidFill>
                <a:schemeClr val="tx1"/>
              </a:solidFill>
            </a:endParaRPr>
          </a:p>
          <a:p>
            <a:pPr algn="ctr"/>
            <a:r>
              <a:rPr lang="en-US" sz="2400" b="1" u="sng" dirty="0" smtClean="0">
                <a:solidFill>
                  <a:schemeClr val="tx1"/>
                </a:solidFill>
                <a:latin typeface="Times New Roman" pitchFamily="18" charset="0"/>
                <a:cs typeface="Times New Roman" pitchFamily="18" charset="0"/>
              </a:rPr>
              <a:t>Findings For </a:t>
            </a:r>
            <a:r>
              <a:rPr lang="en-US" sz="2400" b="1" u="sng" dirty="0" smtClean="0">
                <a:solidFill>
                  <a:schemeClr val="tx1"/>
                </a:solidFill>
                <a:latin typeface="Times New Roman" pitchFamily="18" charset="0"/>
                <a:cs typeface="Times New Roman" pitchFamily="18" charset="0"/>
              </a:rPr>
              <a:t>Commercial</a:t>
            </a:r>
          </a:p>
          <a:p>
            <a:pPr algn="ctr"/>
            <a:endParaRPr lang="en-US" sz="2000" b="1" u="sng" dirty="0" smtClean="0">
              <a:solidFill>
                <a:schemeClr val="tx1"/>
              </a:solidFill>
            </a:endParaRPr>
          </a:p>
          <a:p>
            <a:endParaRPr lang="en-US" sz="2000" dirty="0" smtClean="0">
              <a:solidFill>
                <a:schemeClr val="tx1"/>
              </a:solidFill>
            </a:endParaRPr>
          </a:p>
          <a:p>
            <a:endParaRPr lang="en-US" sz="2000" dirty="0">
              <a:solidFill>
                <a:schemeClr val="tx1"/>
              </a:solidFill>
            </a:endParaRPr>
          </a:p>
        </p:txBody>
      </p:sp>
      <p:pic>
        <p:nvPicPr>
          <p:cNvPr id="6" name="Picture 5"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8" name="Chart 7"/>
          <p:cNvGraphicFramePr/>
          <p:nvPr/>
        </p:nvGraphicFramePr>
        <p:xfrm>
          <a:off x="1979712" y="2060848"/>
          <a:ext cx="6264696"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44624"/>
            <a:ext cx="1979712" cy="1268760"/>
          </a:xfrm>
          <a:prstGeom prst="rect">
            <a:avLst/>
          </a:prstGeom>
          <a:noFill/>
        </p:spPr>
      </p:pic>
      <p:graphicFrame>
        <p:nvGraphicFramePr>
          <p:cNvPr id="6" name="Picture Placeholder 5"/>
          <p:cNvGraphicFramePr>
            <a:graphicFrameLocks noGrp="1"/>
          </p:cNvGraphicFramePr>
          <p:nvPr>
            <p:ph type="pic" idx="1"/>
          </p:nvPr>
        </p:nvGraphicFramePr>
        <p:xfrm>
          <a:off x="2267744" y="1340768"/>
          <a:ext cx="6408712" cy="43924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a:xfrm>
            <a:off x="2627784" y="1412776"/>
            <a:ext cx="5486400" cy="4472409"/>
          </a:xfrm>
        </p:spPr>
      </p:sp>
      <p:sp>
        <p:nvSpPr>
          <p:cNvPr id="4" name="Text Placeholder 3"/>
          <p:cNvSpPr>
            <a:spLocks noGrp="1"/>
          </p:cNvSpPr>
          <p:nvPr>
            <p:ph type="body" sz="half" idx="2"/>
          </p:nvPr>
        </p:nvSpPr>
        <p:spPr/>
        <p:txBody>
          <a:bodyPr/>
          <a:lstStyle/>
          <a:p>
            <a:endParaRPr lang="en-US"/>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
        <p:nvSpPr>
          <p:cNvPr id="39937" name="Rectangle 1"/>
          <p:cNvSpPr>
            <a:spLocks noChangeArrowheads="1"/>
          </p:cNvSpPr>
          <p:nvPr/>
        </p:nvSpPr>
        <p:spPr bwMode="auto">
          <a:xfrm>
            <a:off x="2747164" y="-61555"/>
            <a:ext cx="326499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800" b="1" i="0" u="sng" strike="noStrike" cap="none" normalizeH="0" baseline="0" dirty="0" smtClean="0">
                <a:ln>
                  <a:noFill/>
                </a:ln>
                <a:solidFill>
                  <a:schemeClr val="tx1"/>
                </a:solidFill>
                <a:effectLst/>
                <a:latin typeface="+mj-lt"/>
                <a:ea typeface="宋体" pitchFamily="2" charset="-122"/>
                <a:cs typeface="Times New Roman" pitchFamily="18" charset="0"/>
              </a:rPr>
              <a:t>Finding for Clinicians</a:t>
            </a:r>
            <a:endParaRPr kumimoji="0" lang="en-US" altLang="zh-CN" sz="2800" b="0" i="0" u="none" strike="noStrike" cap="none" normalizeH="0" baseline="0" dirty="0" smtClean="0">
              <a:ln>
                <a:noFill/>
              </a:ln>
              <a:solidFill>
                <a:schemeClr val="tx1"/>
              </a:solidFill>
              <a:effectLst/>
              <a:latin typeface="+mj-lt"/>
              <a:ea typeface="宋体" pitchFamily="2" charset="-122"/>
            </a:endParaRPr>
          </a:p>
        </p:txBody>
      </p:sp>
      <p:graphicFrame>
        <p:nvGraphicFramePr>
          <p:cNvPr id="7" name="Chart 6"/>
          <p:cNvGraphicFramePr/>
          <p:nvPr/>
        </p:nvGraphicFramePr>
        <p:xfrm>
          <a:off x="1403648" y="1844824"/>
          <a:ext cx="7416824" cy="35283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6" name="Chart 5"/>
          <p:cNvGraphicFramePr/>
          <p:nvPr/>
        </p:nvGraphicFramePr>
        <p:xfrm>
          <a:off x="2411760" y="1268760"/>
          <a:ext cx="5904656" cy="40324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6" name="Chart 5"/>
          <p:cNvGraphicFramePr/>
          <p:nvPr/>
        </p:nvGraphicFramePr>
        <p:xfrm>
          <a:off x="2286000" y="1412776"/>
          <a:ext cx="6606480" cy="40324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6" name="Chart 5"/>
          <p:cNvGraphicFramePr/>
          <p:nvPr/>
        </p:nvGraphicFramePr>
        <p:xfrm>
          <a:off x="1619672" y="1340768"/>
          <a:ext cx="6984776" cy="50405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0"/>
            <a:ext cx="5486400" cy="566738"/>
          </a:xfrm>
        </p:spPr>
        <p:txBody>
          <a:bodyPr/>
          <a:lstStyle/>
          <a:p>
            <a:pPr algn="ctr"/>
            <a:r>
              <a:rPr lang="en-US" sz="2800" u="sng" dirty="0" smtClean="0">
                <a:solidFill>
                  <a:schemeClr val="tx1"/>
                </a:solidFill>
              </a:rPr>
              <a:t>Finding For PRE’s</a:t>
            </a:r>
            <a:endParaRPr lang="en-US" sz="2800" dirty="0">
              <a:solidFill>
                <a:schemeClr val="tx1"/>
              </a:solidFill>
            </a:endParaRPr>
          </a:p>
        </p:txBody>
      </p:sp>
      <p:sp>
        <p:nvSpPr>
          <p:cNvPr id="4" name="Text Placeholder 3"/>
          <p:cNvSpPr>
            <a:spLocks noGrp="1"/>
          </p:cNvSpPr>
          <p:nvPr>
            <p:ph type="body" sz="half" idx="2"/>
          </p:nvPr>
        </p:nvSpPr>
        <p:spPr/>
        <p:txBody>
          <a:bodyPr/>
          <a:lstStyle/>
          <a:p>
            <a:endParaRPr lang="en-US"/>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7" name="Picture Placeholder 6"/>
          <p:cNvGraphicFramePr>
            <a:graphicFrameLocks noGrp="1"/>
          </p:cNvGraphicFramePr>
          <p:nvPr>
            <p:ph type="pic" idx="1"/>
          </p:nvPr>
        </p:nvGraphicFramePr>
        <p:xfrm>
          <a:off x="1619672" y="908720"/>
          <a:ext cx="5976664" cy="453650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p:txBody>
          <a:bodyPr/>
          <a:lstStyle/>
          <a:p>
            <a:endParaRPr lang="en-US"/>
          </a:p>
        </p:txBody>
      </p:sp>
      <p:graphicFrame>
        <p:nvGraphicFramePr>
          <p:cNvPr id="5" name="Picture Placeholder 4"/>
          <p:cNvGraphicFramePr>
            <a:graphicFrameLocks noGrp="1"/>
          </p:cNvGraphicFramePr>
          <p:nvPr>
            <p:ph type="pic" idx="1"/>
          </p:nvPr>
        </p:nvGraphicFramePr>
        <p:xfrm>
          <a:off x="2483768" y="1412776"/>
          <a:ext cx="5486400" cy="411480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descr="D:\Desertation_Project\index.jpg"/>
          <p:cNvPicPr>
            <a:picLocks noChangeAspect="1" noChangeArrowheads="1"/>
          </p:cNvPicPr>
          <p:nvPr/>
        </p:nvPicPr>
        <p:blipFill>
          <a:blip r:embed="rId3"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5" name="Chart 4"/>
          <p:cNvGraphicFramePr/>
          <p:nvPr/>
        </p:nvGraphicFramePr>
        <p:xfrm>
          <a:off x="2339752" y="2348880"/>
          <a:ext cx="6264696" cy="38164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5" name="Chart 4"/>
          <p:cNvGraphicFramePr/>
          <p:nvPr/>
        </p:nvGraphicFramePr>
        <p:xfrm>
          <a:off x="2286000" y="2090208"/>
          <a:ext cx="6318448" cy="436312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zh-CN" dirty="0" smtClean="0"/>
              <a:t>Introduction </a:t>
            </a:r>
            <a:endParaRPr lang="zh-CN" altLang="en-US" dirty="0" smtClean="0"/>
          </a:p>
        </p:txBody>
      </p:sp>
      <p:sp>
        <p:nvSpPr>
          <p:cNvPr id="4099" name="Content Placeholder 2"/>
          <p:cNvSpPr>
            <a:spLocks noGrp="1"/>
          </p:cNvSpPr>
          <p:nvPr>
            <p:ph idx="1"/>
          </p:nvPr>
        </p:nvSpPr>
        <p:spPr>
          <a:xfrm>
            <a:off x="1905871" y="1570703"/>
            <a:ext cx="6707187" cy="4525963"/>
          </a:xfrm>
        </p:spPr>
        <p:txBody>
          <a:bodyPr/>
          <a:lstStyle/>
          <a:p>
            <a:r>
              <a:rPr lang="en-US" b="1" dirty="0" smtClean="0">
                <a:solidFill>
                  <a:schemeClr val="tx1"/>
                </a:solidFill>
              </a:rPr>
              <a:t>EYE-Q PROFILE</a:t>
            </a:r>
          </a:p>
          <a:p>
            <a:endParaRPr lang="en-US" altLang="zh-CN" b="1" dirty="0" smtClean="0">
              <a:solidFill>
                <a:schemeClr val="tx1"/>
              </a:solidFill>
            </a:endParaRPr>
          </a:p>
          <a:p>
            <a:endParaRPr lang="zh-CN" altLang="en-US" dirty="0" smtClean="0">
              <a:solidFill>
                <a:srgbClr val="B7DEE8"/>
              </a:solidFill>
            </a:endParaRPr>
          </a:p>
        </p:txBody>
      </p:sp>
      <p:pic>
        <p:nvPicPr>
          <p:cNvPr id="4" name="Picture 3"/>
          <p:cNvPicPr/>
          <p:nvPr/>
        </p:nvPicPr>
        <p:blipFill>
          <a:blip r:embed="rId2" cstate="print"/>
          <a:srcRect l="12660" r="12340"/>
          <a:stretch>
            <a:fillRect/>
          </a:stretch>
        </p:blipFill>
        <p:spPr bwMode="auto">
          <a:xfrm>
            <a:off x="1691680" y="2348880"/>
            <a:ext cx="7452320" cy="4509120"/>
          </a:xfrm>
          <a:prstGeom prst="rect">
            <a:avLst/>
          </a:prstGeom>
          <a:noFill/>
          <a:ln w="9525">
            <a:noFill/>
            <a:miter lim="800000"/>
            <a:headEnd/>
            <a:tailEnd/>
          </a:ln>
        </p:spPr>
      </p:pic>
      <p:pic>
        <p:nvPicPr>
          <p:cNvPr id="5" name="Picture 4" descr="D:\Desertation_Project\index.jpg"/>
          <p:cNvPicPr>
            <a:picLocks noChangeAspect="1" noChangeArrowheads="1"/>
          </p:cNvPicPr>
          <p:nvPr/>
        </p:nvPicPr>
        <p:blipFill>
          <a:blip r:embed="rId3"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graphicFrame>
        <p:nvGraphicFramePr>
          <p:cNvPr id="5" name="Chart 4"/>
          <p:cNvGraphicFramePr/>
          <p:nvPr/>
        </p:nvGraphicFramePr>
        <p:xfrm>
          <a:off x="2286000" y="2132856"/>
          <a:ext cx="6678488" cy="40324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000" b="1" u="sng" dirty="0" smtClean="0">
                <a:solidFill>
                  <a:schemeClr val="tx1"/>
                </a:solidFill>
              </a:rPr>
              <a:t>Discussions and Analysis</a:t>
            </a:r>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6707187" cy="1143000"/>
          </a:xfrm>
        </p:spPr>
        <p:txBody>
          <a:bodyPr/>
          <a:lstStyle/>
          <a:p>
            <a:endParaRPr lang="en-US" dirty="0">
              <a:solidFill>
                <a:schemeClr val="tx1"/>
              </a:solidFill>
            </a:endParaRPr>
          </a:p>
        </p:txBody>
      </p:sp>
      <p:sp>
        <p:nvSpPr>
          <p:cNvPr id="3" name="Content Placeholder 2"/>
          <p:cNvSpPr>
            <a:spLocks noGrp="1"/>
          </p:cNvSpPr>
          <p:nvPr>
            <p:ph idx="1"/>
          </p:nvPr>
        </p:nvSpPr>
        <p:spPr/>
        <p:txBody>
          <a:bodyPr/>
          <a:lstStyle/>
          <a:p>
            <a:pPr lvl="0"/>
            <a:r>
              <a:rPr lang="en-US" sz="2000" b="1" u="sng" dirty="0" smtClean="0">
                <a:solidFill>
                  <a:schemeClr val="tx1"/>
                </a:solidFill>
              </a:rPr>
              <a:t>Advantages and Disadvantages of Current Information System</a:t>
            </a:r>
          </a:p>
          <a:p>
            <a:pPr>
              <a:buNone/>
            </a:pPr>
            <a:r>
              <a:rPr lang="en-US" sz="2000" dirty="0" smtClean="0">
                <a:solidFill>
                  <a:schemeClr val="tx1"/>
                </a:solidFill>
              </a:rPr>
              <a:t>	In order to find the need the change of existing Hospital Information System, there is a need to find the Strength and weakness of current Hospital Information System.</a:t>
            </a:r>
          </a:p>
          <a:p>
            <a:pPr>
              <a:buNone/>
            </a:pPr>
            <a:endParaRPr lang="en-US" sz="2000" dirty="0" smtClean="0">
              <a:solidFill>
                <a:schemeClr val="tx1"/>
              </a:solidFill>
            </a:endParaRPr>
          </a:p>
          <a:p>
            <a:r>
              <a:rPr lang="en-US" sz="2000" b="1" u="sng" dirty="0" smtClean="0">
                <a:solidFill>
                  <a:schemeClr val="tx1"/>
                </a:solidFill>
              </a:rPr>
              <a:t>Advantages of Lekhi are:</a:t>
            </a:r>
            <a:endParaRPr lang="en-US" sz="2000" dirty="0" smtClean="0">
              <a:solidFill>
                <a:schemeClr val="tx1"/>
              </a:solidFill>
            </a:endParaRPr>
          </a:p>
          <a:p>
            <a:pPr lvl="1"/>
            <a:r>
              <a:rPr lang="en-US" sz="1800" dirty="0" smtClean="0">
                <a:solidFill>
                  <a:schemeClr val="tx1"/>
                </a:solidFill>
              </a:rPr>
              <a:t>Lekhi connect to clients via a local network cable to almost all parts of the hospital.</a:t>
            </a:r>
          </a:p>
          <a:p>
            <a:pPr lvl="1"/>
            <a:r>
              <a:rPr lang="en-US" sz="1800" dirty="0" smtClean="0">
                <a:solidFill>
                  <a:schemeClr val="tx1"/>
                </a:solidFill>
              </a:rPr>
              <a:t>Lekhi is user access based</a:t>
            </a:r>
            <a:r>
              <a:rPr lang="en-US" sz="1600" dirty="0" smtClean="0"/>
              <a:t>.</a:t>
            </a:r>
          </a:p>
          <a:p>
            <a:endParaRPr lang="en-US" sz="2000"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6707187" cy="1143000"/>
          </a:xfrm>
        </p:spPr>
        <p:txBody>
          <a:bodyPr/>
          <a:lstStyle/>
          <a:p>
            <a:r>
              <a:rPr lang="en-US" sz="2800" b="1" u="sng" dirty="0" smtClean="0">
                <a:solidFill>
                  <a:schemeClr val="tx1"/>
                </a:solidFill>
              </a:rPr>
              <a:t>Weaknesses of the Current System</a:t>
            </a:r>
            <a:r>
              <a:rPr lang="en-US" sz="2800" dirty="0" smtClean="0">
                <a:solidFill>
                  <a:schemeClr val="tx1"/>
                </a:solidFill>
              </a:rPr>
              <a:t/>
            </a:r>
            <a:br>
              <a:rPr lang="en-US" sz="2800" dirty="0" smtClean="0">
                <a:solidFill>
                  <a:schemeClr val="tx1"/>
                </a:solidFill>
              </a:rPr>
            </a:br>
            <a:endParaRPr lang="en-US" sz="2800" dirty="0"/>
          </a:p>
        </p:txBody>
      </p:sp>
      <p:sp>
        <p:nvSpPr>
          <p:cNvPr id="3" name="Content Placeholder 2"/>
          <p:cNvSpPr>
            <a:spLocks noGrp="1"/>
          </p:cNvSpPr>
          <p:nvPr>
            <p:ph idx="1"/>
          </p:nvPr>
        </p:nvSpPr>
        <p:spPr>
          <a:xfrm>
            <a:off x="1547664" y="1124744"/>
            <a:ext cx="7596336" cy="4525963"/>
          </a:xfrm>
        </p:spPr>
        <p:txBody>
          <a:bodyPr/>
          <a:lstStyle/>
          <a:p>
            <a:pPr lvl="0"/>
            <a:r>
              <a:rPr lang="en-US" sz="2000" dirty="0" smtClean="0">
                <a:solidFill>
                  <a:schemeClr val="tx1"/>
                </a:solidFill>
                <a:latin typeface="Times New Roman" pitchFamily="18" charset="0"/>
                <a:cs typeface="Times New Roman" pitchFamily="18" charset="0"/>
              </a:rPr>
              <a:t>The Hospital Information System in Eye-Q Hospital is client server based system .  </a:t>
            </a:r>
          </a:p>
          <a:p>
            <a:pPr lvl="0"/>
            <a:r>
              <a:rPr lang="en-US" sz="2000" dirty="0" smtClean="0">
                <a:solidFill>
                  <a:schemeClr val="tx1"/>
                </a:solidFill>
                <a:latin typeface="Times New Roman" pitchFamily="18" charset="0"/>
                <a:cs typeface="Times New Roman" pitchFamily="18" charset="0"/>
              </a:rPr>
              <a:t>Patient flow in between Eye-Q hospitals is not decentralized so  sometimes Data of other patient was not available at the  requirement  moment.</a:t>
            </a:r>
          </a:p>
          <a:p>
            <a:pPr lvl="0"/>
            <a:r>
              <a:rPr lang="en-US" sz="2000" dirty="0" smtClean="0">
                <a:solidFill>
                  <a:schemeClr val="tx1"/>
                </a:solidFill>
                <a:latin typeface="Times New Roman" pitchFamily="18" charset="0"/>
                <a:cs typeface="Times New Roman" pitchFamily="18" charset="0"/>
              </a:rPr>
              <a:t>Lekhi’s menus are very complex ,In order to go to the initial menu, the users should go through several menus. This process is very time consuming compared to the drop-down menu model which usually exists at current desktop applications.</a:t>
            </a:r>
          </a:p>
          <a:p>
            <a:pPr lvl="0"/>
            <a:r>
              <a:rPr lang="en-US" sz="2000" dirty="0" smtClean="0">
                <a:solidFill>
                  <a:schemeClr val="tx1"/>
                </a:solidFill>
                <a:latin typeface="Times New Roman" pitchFamily="18" charset="0"/>
                <a:cs typeface="Times New Roman" pitchFamily="18" charset="0"/>
              </a:rPr>
              <a:t>No authorization process in Making GRN and other contents.</a:t>
            </a:r>
          </a:p>
          <a:p>
            <a:pPr lvl="0"/>
            <a:r>
              <a:rPr lang="en-US" sz="2000" dirty="0" smtClean="0">
                <a:solidFill>
                  <a:schemeClr val="tx1"/>
                </a:solidFill>
                <a:latin typeface="Times New Roman" pitchFamily="18" charset="0"/>
                <a:cs typeface="Times New Roman" pitchFamily="18" charset="0"/>
              </a:rPr>
              <a:t>No spelling checks facility into HIS.</a:t>
            </a:r>
          </a:p>
          <a:p>
            <a:pPr lvl="0"/>
            <a:r>
              <a:rPr lang="en-US" sz="2000" dirty="0" smtClean="0">
                <a:solidFill>
                  <a:schemeClr val="tx1"/>
                </a:solidFill>
                <a:latin typeface="Times New Roman" pitchFamily="18" charset="0"/>
                <a:cs typeface="Times New Roman" pitchFamily="18" charset="0"/>
              </a:rPr>
              <a:t>Manual steps are more. </a:t>
            </a:r>
          </a:p>
          <a:p>
            <a:pPr lvl="0"/>
            <a:r>
              <a:rPr lang="en-US" sz="2000" dirty="0" smtClean="0">
                <a:solidFill>
                  <a:schemeClr val="tx1"/>
                </a:solidFill>
                <a:latin typeface="Times New Roman" pitchFamily="18" charset="0"/>
                <a:cs typeface="Times New Roman" pitchFamily="18" charset="0"/>
              </a:rPr>
              <a:t>Patient’s records are not available at different centers.</a:t>
            </a:r>
          </a:p>
          <a:p>
            <a:pPr lvl="0"/>
            <a:r>
              <a:rPr lang="en-US" sz="2000" dirty="0" smtClean="0">
                <a:solidFill>
                  <a:schemeClr val="tx1"/>
                </a:solidFill>
                <a:latin typeface="Times New Roman" pitchFamily="18" charset="0"/>
                <a:cs typeface="Times New Roman" pitchFamily="18" charset="0"/>
              </a:rPr>
              <a:t>Work Duplication is very much.</a:t>
            </a:r>
          </a:p>
          <a:p>
            <a:pPr lvl="0"/>
            <a:r>
              <a:rPr lang="en-US" sz="2000" dirty="0" smtClean="0">
                <a:solidFill>
                  <a:schemeClr val="tx1"/>
                </a:solidFill>
                <a:latin typeface="Times New Roman" pitchFamily="18" charset="0"/>
                <a:cs typeface="Times New Roman" pitchFamily="18" charset="0"/>
              </a:rPr>
              <a:t>Lack of confidentiality.</a:t>
            </a:r>
          </a:p>
          <a:p>
            <a:pPr lvl="0"/>
            <a:r>
              <a:rPr lang="en-US" sz="2000" dirty="0" smtClean="0">
                <a:solidFill>
                  <a:schemeClr val="tx1"/>
                </a:solidFill>
                <a:latin typeface="Times New Roman" pitchFamily="18" charset="0"/>
                <a:cs typeface="Times New Roman" pitchFamily="18" charset="0"/>
              </a:rPr>
              <a:t>No alert system. </a:t>
            </a:r>
          </a:p>
          <a:p>
            <a:pPr lvl="0"/>
            <a:r>
              <a:rPr lang="en-US" sz="2000" dirty="0" smtClean="0">
                <a:solidFill>
                  <a:schemeClr val="tx1"/>
                </a:solidFill>
                <a:latin typeface="Times New Roman" pitchFamily="18" charset="0"/>
                <a:cs typeface="Times New Roman" pitchFamily="18" charset="0"/>
              </a:rPr>
              <a:t>It is a client server based system anyone can change the data.</a:t>
            </a:r>
          </a:p>
          <a:p>
            <a:endParaRPr lang="en-US" sz="2000"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60648"/>
            <a:ext cx="6707187" cy="1143000"/>
          </a:xfrm>
        </p:spPr>
        <p:txBody>
          <a:bodyPr/>
          <a:lstStyle/>
          <a:p>
            <a:r>
              <a:rPr lang="en-US" sz="2800" b="1" u="sng" dirty="0" smtClean="0">
                <a:solidFill>
                  <a:schemeClr val="tx1"/>
                </a:solidFill>
                <a:latin typeface="Times New Roman" pitchFamily="18" charset="0"/>
                <a:cs typeface="Times New Roman" pitchFamily="18" charset="0"/>
              </a:rPr>
              <a:t>Results</a:t>
            </a:r>
            <a:endParaRPr lang="en-US" sz="2800" u="sng"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979712" y="1484784"/>
            <a:ext cx="6707187" cy="4525963"/>
          </a:xfrm>
        </p:spPr>
        <p:txBody>
          <a:bodyPr/>
          <a:lstStyle/>
          <a:p>
            <a:pPr algn="just"/>
            <a:r>
              <a:rPr lang="en-US" sz="2000" dirty="0" smtClean="0">
                <a:solidFill>
                  <a:schemeClr val="tx1"/>
                </a:solidFill>
                <a:latin typeface="Times New Roman" pitchFamily="18" charset="0"/>
                <a:cs typeface="Times New Roman" pitchFamily="18" charset="0"/>
              </a:rPr>
              <a:t>Total no of respondents of questionnaire are 24 people. They are divided into four major categories Admin(3), Commercial  (8),Clinical(7),Patient Relationship Executives(6). </a:t>
            </a:r>
          </a:p>
          <a:p>
            <a:pPr algn="just"/>
            <a:r>
              <a:rPr lang="en-US" sz="2000" u="sng" dirty="0" smtClean="0">
                <a:solidFill>
                  <a:schemeClr val="tx1"/>
                </a:solidFill>
                <a:latin typeface="Times New Roman" pitchFamily="18" charset="0"/>
                <a:cs typeface="Times New Roman" pitchFamily="18" charset="0"/>
              </a:rPr>
              <a:t>Usability of Lekhi Interface</a:t>
            </a:r>
            <a:r>
              <a:rPr lang="en-US" sz="2000" dirty="0" smtClean="0">
                <a:solidFill>
                  <a:schemeClr val="tx1"/>
                </a:solidFill>
                <a:latin typeface="Times New Roman" pitchFamily="18" charset="0"/>
                <a:cs typeface="Times New Roman" pitchFamily="18" charset="0"/>
              </a:rPr>
              <a:t>:-For PRE staff and clinical staff its entire interface is easy to use and they are not facing much difficulties  . For commercial staff the interface of HIS is neutral to use but for admin staff the interface of lekhi is difficult to use</a:t>
            </a:r>
            <a:r>
              <a:rPr lang="en-US" sz="2000" dirty="0" smtClean="0">
                <a:latin typeface="Times New Roman" pitchFamily="18" charset="0"/>
                <a:cs typeface="Times New Roman" pitchFamily="18" charset="0"/>
              </a:rPr>
              <a:t>.</a:t>
            </a:r>
          </a:p>
          <a:p>
            <a:pPr algn="just"/>
            <a:r>
              <a:rPr lang="en-US" sz="2000" u="sng" dirty="0" smtClean="0">
                <a:solidFill>
                  <a:schemeClr val="tx1"/>
                </a:solidFill>
                <a:latin typeface="Times New Roman" pitchFamily="18" charset="0"/>
                <a:cs typeface="Times New Roman" pitchFamily="18" charset="0"/>
              </a:rPr>
              <a:t>For retrieving the Data:-</a:t>
            </a:r>
            <a:r>
              <a:rPr lang="en-US" sz="2000" dirty="0" smtClean="0">
                <a:solidFill>
                  <a:schemeClr val="tx1"/>
                </a:solidFill>
                <a:latin typeface="Times New Roman" pitchFamily="18" charset="0"/>
                <a:cs typeface="Times New Roman" pitchFamily="18" charset="0"/>
              </a:rPr>
              <a:t>most PRE’s were satisfied and they said that from lekhi we are able to retrieve the data up to some extent. From report retrieving point of view none of the administration staff has agreed that system is generating the correct report.</a:t>
            </a:r>
          </a:p>
          <a:p>
            <a:endParaRPr lang="en-US" sz="2000" dirty="0" smtClean="0">
              <a:solidFill>
                <a:schemeClr val="tx1"/>
              </a:solidFill>
            </a:endParaRPr>
          </a:p>
          <a:p>
            <a:endParaRPr lang="en-US" sz="2400" dirty="0">
              <a:solidFill>
                <a:schemeClr val="tx1"/>
              </a:solidFill>
            </a:endParaRPr>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000" u="sng" dirty="0" smtClean="0">
                <a:solidFill>
                  <a:schemeClr val="tx1"/>
                </a:solidFill>
              </a:rPr>
              <a:t>For</a:t>
            </a:r>
            <a:r>
              <a:rPr lang="en-US" sz="2400" u="sng" dirty="0" smtClean="0">
                <a:solidFill>
                  <a:schemeClr val="tx1"/>
                </a:solidFill>
              </a:rPr>
              <a:t> </a:t>
            </a:r>
            <a:r>
              <a:rPr lang="en-US" sz="2000" u="sng" dirty="0" smtClean="0">
                <a:solidFill>
                  <a:schemeClr val="tx1"/>
                </a:solidFill>
              </a:rPr>
              <a:t>Commercial purpose:-</a:t>
            </a:r>
            <a:r>
              <a:rPr lang="en-US" sz="2400" u="sng" dirty="0" smtClean="0">
                <a:solidFill>
                  <a:schemeClr val="tx1"/>
                </a:solidFill>
              </a:rPr>
              <a:t>C</a:t>
            </a:r>
            <a:r>
              <a:rPr lang="en-US" sz="2000" dirty="0" smtClean="0">
                <a:solidFill>
                  <a:schemeClr val="tx1"/>
                </a:solidFill>
              </a:rPr>
              <a:t>ommercial executive are facing continues difficulties in making Purchase orders and Goods receipts note . In purchase order the last purchase price is not picked up by lekhi.  The optical and pharmacy persons are facing continues difficulties in seeing price list. </a:t>
            </a:r>
          </a:p>
          <a:p>
            <a:pPr algn="just">
              <a:buNone/>
            </a:pPr>
            <a:r>
              <a:rPr lang="en-US" sz="2000" dirty="0" smtClean="0">
                <a:solidFill>
                  <a:schemeClr val="tx1"/>
                </a:solidFill>
              </a:rPr>
              <a:t>		The commercial staff is continuously facing the difficulties getting the daily progress report. In reports   its is not retrieving the correct data. In daily progress reports, the amount that is showing is not correct.</a:t>
            </a:r>
          </a:p>
          <a:p>
            <a:pPr algn="just"/>
            <a:r>
              <a:rPr lang="en-US" sz="2000" u="sng" dirty="0" smtClean="0">
                <a:solidFill>
                  <a:schemeClr val="tx1"/>
                </a:solidFill>
              </a:rPr>
              <a:t>Cash Flow Reports</a:t>
            </a:r>
            <a:r>
              <a:rPr lang="en-US" sz="2000" b="1" u="sng" dirty="0" smtClean="0">
                <a:solidFill>
                  <a:schemeClr val="tx1"/>
                </a:solidFill>
              </a:rPr>
              <a:t>:-</a:t>
            </a:r>
            <a:r>
              <a:rPr lang="en-US" sz="2000" dirty="0" smtClean="0">
                <a:solidFill>
                  <a:schemeClr val="tx1"/>
                </a:solidFill>
              </a:rPr>
              <a:t>In taking advance for the other center, the PRE’s are facing much difficulties because of decentralized system the PRE need’s to enter the data into HIS for other category. This results into redundancy of the data .</a:t>
            </a:r>
          </a:p>
          <a:p>
            <a:pPr algn="just"/>
            <a:endParaRPr lang="en-US" sz="2000" dirty="0" smtClean="0">
              <a:solidFill>
                <a:schemeClr val="tx1"/>
              </a:solidFill>
            </a:endParaRPr>
          </a:p>
          <a:p>
            <a:pPr algn="just">
              <a:buNone/>
            </a:pPr>
            <a:endParaRPr lang="en-US" sz="2000" dirty="0" smtClean="0">
              <a:solidFill>
                <a:schemeClr val="tx1"/>
              </a:solidFill>
            </a:endParaRPr>
          </a:p>
          <a:p>
            <a:endParaRPr lang="en-US" sz="2400" dirty="0" smtClean="0">
              <a:solidFill>
                <a:schemeClr val="tx1"/>
              </a:solidFill>
            </a:endParaRPr>
          </a:p>
          <a:p>
            <a:endParaRPr lang="en-US"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03648" y="1207293"/>
            <a:ext cx="6707187" cy="4525963"/>
          </a:xfrm>
        </p:spPr>
        <p:txBody>
          <a:bodyPr/>
          <a:lstStyle/>
          <a:p>
            <a:pPr algn="just"/>
            <a:r>
              <a:rPr lang="en-US" sz="2000" b="1" u="sng" dirty="0" smtClean="0">
                <a:solidFill>
                  <a:schemeClr val="tx1"/>
                </a:solidFill>
              </a:rPr>
              <a:t>Technical Deficiencies:-</a:t>
            </a:r>
            <a:r>
              <a:rPr lang="en-US" sz="2000" dirty="0" smtClean="0">
                <a:solidFill>
                  <a:schemeClr val="tx1"/>
                </a:solidFill>
              </a:rPr>
              <a:t>In technical part the hospital staff are facing some difficulties like login, printer, time taking home page, computer hangs and server connectivity related problem. </a:t>
            </a:r>
          </a:p>
          <a:p>
            <a:pPr algn="just"/>
            <a:r>
              <a:rPr lang="en-US" sz="2000" dirty="0" smtClean="0">
                <a:solidFill>
                  <a:schemeClr val="tx1"/>
                </a:solidFill>
              </a:rPr>
              <a:t>In existing HIS the PRE’s and clinicians are facing too much technical difficulties and this will results in time consuming.</a:t>
            </a:r>
          </a:p>
          <a:p>
            <a:r>
              <a:rPr lang="en-US" sz="2000" b="1" u="sng" dirty="0" smtClean="0">
                <a:solidFill>
                  <a:schemeClr val="tx1"/>
                </a:solidFill>
              </a:rPr>
              <a:t>System Saving Time</a:t>
            </a:r>
            <a:endParaRPr lang="en-US" sz="2000" dirty="0" smtClean="0">
              <a:solidFill>
                <a:schemeClr val="tx1"/>
              </a:solidFill>
            </a:endParaRPr>
          </a:p>
          <a:p>
            <a:pPr>
              <a:buNone/>
            </a:pPr>
            <a:r>
              <a:rPr lang="en-US" sz="2000" dirty="0" smtClean="0"/>
              <a:t> </a:t>
            </a:r>
          </a:p>
          <a:p>
            <a:r>
              <a:rPr lang="en-US" sz="2000" dirty="0" smtClean="0">
                <a:solidFill>
                  <a:schemeClr val="tx1"/>
                </a:solidFill>
              </a:rPr>
              <a:t>In reference to system saving time the hospital staff has given their views that system doesn’t saves their time. With reporting point of view the reports are not correct the commercial staff are preparing their reports manually for decision making. </a:t>
            </a:r>
          </a:p>
          <a:p>
            <a:r>
              <a:rPr lang="en-US" sz="2000" dirty="0" smtClean="0"/>
              <a:t> </a:t>
            </a:r>
          </a:p>
          <a:p>
            <a:r>
              <a:rPr lang="en-US" sz="2000" dirty="0" smtClean="0"/>
              <a:t>HIS.</a:t>
            </a:r>
          </a:p>
          <a:p>
            <a:pPr algn="just"/>
            <a:endParaRPr lang="en-US" sz="2000" dirty="0" smtClean="0">
              <a:solidFill>
                <a:schemeClr val="tx1"/>
              </a:solidFill>
            </a:endParaRPr>
          </a:p>
          <a:p>
            <a:pPr algn="just"/>
            <a:endParaRPr lang="en-US" sz="2000" dirty="0" smtClean="0">
              <a:solidFill>
                <a:schemeClr val="tx1"/>
              </a:solidFill>
            </a:endParaRPr>
          </a:p>
          <a:p>
            <a:endParaRPr lang="en-US"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b="1" u="sng" dirty="0" smtClean="0">
                <a:solidFill>
                  <a:schemeClr val="tx1"/>
                </a:solidFill>
              </a:rPr>
              <a:t>Clinical Analysis</a:t>
            </a:r>
            <a:r>
              <a:rPr lang="en-US" sz="2000" dirty="0" smtClean="0">
                <a:solidFill>
                  <a:schemeClr val="tx1"/>
                </a:solidFill>
              </a:rPr>
              <a:t>:-The clinical staff is facing too many difficulties in doing their work for ex. The procedure and diagnosis that they have to enter in HIS needs modification from their point of view the clinical staff are satisfied up to some extent.</a:t>
            </a:r>
          </a:p>
          <a:p>
            <a:r>
              <a:rPr lang="en-US" sz="2000" dirty="0" smtClean="0">
                <a:solidFill>
                  <a:schemeClr val="tx1"/>
                </a:solidFill>
              </a:rPr>
              <a:t>The clinical staff are not much satisfied in retrieving the old patient data. They  have given their views about old  data that the patient data is not correct and there is no standard in current</a:t>
            </a:r>
            <a:endParaRPr lang="en-US" sz="2000" dirty="0">
              <a:solidFill>
                <a:schemeClr val="tx1"/>
              </a:solidFill>
            </a:endParaRPr>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u="sng" dirty="0" smtClean="0">
                <a:solidFill>
                  <a:schemeClr val="tx1"/>
                </a:solidFill>
              </a:rPr>
              <a:t>Conclusion:</a:t>
            </a:r>
            <a:r>
              <a:rPr lang="en-US" sz="3600" dirty="0" smtClean="0">
                <a:solidFill>
                  <a:schemeClr val="tx1"/>
                </a:solidFill>
              </a:rPr>
              <a:t/>
            </a:r>
            <a:br>
              <a:rPr lang="en-US" sz="3600" dirty="0" smtClean="0">
                <a:solidFill>
                  <a:schemeClr val="tx1"/>
                </a:solidFill>
              </a:rPr>
            </a:br>
            <a:endParaRPr lang="en-US" sz="3600" dirty="0">
              <a:solidFill>
                <a:schemeClr val="tx1"/>
              </a:solidFill>
            </a:endParaRPr>
          </a:p>
        </p:txBody>
      </p:sp>
      <p:sp>
        <p:nvSpPr>
          <p:cNvPr id="3" name="Content Placeholder 2"/>
          <p:cNvSpPr>
            <a:spLocks noGrp="1"/>
          </p:cNvSpPr>
          <p:nvPr>
            <p:ph idx="1"/>
          </p:nvPr>
        </p:nvSpPr>
        <p:spPr>
          <a:xfrm>
            <a:off x="1979613" y="1268760"/>
            <a:ext cx="6707187" cy="4857403"/>
          </a:xfrm>
        </p:spPr>
        <p:txBody>
          <a:bodyPr/>
          <a:lstStyle/>
          <a:p>
            <a:pPr algn="just">
              <a:buNone/>
            </a:pPr>
            <a:r>
              <a:rPr lang="en-US" sz="2000" dirty="0" smtClean="0">
                <a:solidFill>
                  <a:schemeClr val="tx1"/>
                </a:solidFill>
              </a:rPr>
              <a:t>Research study is aimed to formulate suitable change management need for change existing of Hospital Information System to new Hospital Information Systems.</a:t>
            </a:r>
          </a:p>
          <a:p>
            <a:pPr algn="just">
              <a:buNone/>
            </a:pPr>
            <a:endParaRPr lang="en-US" sz="2000" dirty="0" smtClean="0">
              <a:solidFill>
                <a:schemeClr val="tx1"/>
              </a:solidFill>
            </a:endParaRPr>
          </a:p>
          <a:p>
            <a:pPr lvl="0"/>
            <a:r>
              <a:rPr lang="en-US" sz="2000" dirty="0" smtClean="0">
                <a:solidFill>
                  <a:schemeClr val="tx1"/>
                </a:solidFill>
              </a:rPr>
              <a:t> Commercial executives and optical persons are facing difficulties in cash receipt and report generation.</a:t>
            </a:r>
            <a:endParaRPr lang="en-US" sz="1800" dirty="0" smtClean="0">
              <a:solidFill>
                <a:schemeClr val="tx1"/>
              </a:solidFill>
            </a:endParaRPr>
          </a:p>
          <a:p>
            <a:pPr lvl="0"/>
            <a:r>
              <a:rPr lang="en-US" sz="2000" dirty="0" smtClean="0">
                <a:solidFill>
                  <a:schemeClr val="tx1"/>
                </a:solidFill>
              </a:rPr>
              <a:t> PRE’s are comfortable with existing HIS (Hospital Information System) .</a:t>
            </a:r>
            <a:endParaRPr lang="en-US" sz="1800" dirty="0" smtClean="0">
              <a:solidFill>
                <a:schemeClr val="tx1"/>
              </a:solidFill>
            </a:endParaRPr>
          </a:p>
          <a:p>
            <a:pPr lvl="0"/>
            <a:r>
              <a:rPr lang="en-US" sz="2000" dirty="0" smtClean="0">
                <a:solidFill>
                  <a:schemeClr val="tx1"/>
                </a:solidFill>
              </a:rPr>
              <a:t>In system saving time the administration, PRE staff are agreed upon the system doesn’t saves their much time.</a:t>
            </a:r>
            <a:endParaRPr lang="en-US" sz="1800" dirty="0" smtClean="0">
              <a:solidFill>
                <a:schemeClr val="tx1"/>
              </a:solidFill>
            </a:endParaRPr>
          </a:p>
          <a:p>
            <a:pPr lvl="0"/>
            <a:r>
              <a:rPr lang="en-US" sz="2000" dirty="0" smtClean="0">
                <a:solidFill>
                  <a:schemeClr val="tx1"/>
                </a:solidFill>
              </a:rPr>
              <a:t>Administrator staffs are not much satisfied with the current Hospital Information System because reports are accurate from Lekhi this happens of lack of decision support System.</a:t>
            </a:r>
            <a:endParaRPr lang="en-US" sz="1800" dirty="0" smtClean="0">
              <a:solidFill>
                <a:schemeClr val="tx1"/>
              </a:solidFill>
            </a:endParaRPr>
          </a:p>
          <a:p>
            <a:pPr algn="just"/>
            <a:endParaRPr lang="en-US" sz="2000" dirty="0">
              <a:solidFill>
                <a:schemeClr val="tx1"/>
              </a:solidFill>
            </a:endParaRPr>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000" dirty="0" smtClean="0">
                <a:solidFill>
                  <a:schemeClr val="tx1"/>
                </a:solidFill>
              </a:rPr>
              <a:t>In most of the PRE Staff the marking that they have given to lekhi was sufficient to run the Current Information System and with this information system they are satisfied working with Current Information System.</a:t>
            </a:r>
            <a:endParaRPr lang="en-US" sz="1800" dirty="0" smtClean="0">
              <a:solidFill>
                <a:schemeClr val="tx1"/>
              </a:solidFill>
            </a:endParaRPr>
          </a:p>
          <a:p>
            <a:pPr lvl="0"/>
            <a:r>
              <a:rPr lang="en-US" sz="2000" dirty="0" smtClean="0">
                <a:solidFill>
                  <a:schemeClr val="tx1"/>
                </a:solidFill>
              </a:rPr>
              <a:t>In advance taking point of view for commercial it is very difficult to manage the cash flow , the continues cash flow deficiencies has been seen in the hospitals this results the improper results</a:t>
            </a:r>
            <a:r>
              <a:rPr lang="en-US" sz="2400" dirty="0" smtClean="0">
                <a:solidFill>
                  <a:schemeClr val="tx1"/>
                </a:solidFill>
              </a:rPr>
              <a:t>.</a:t>
            </a:r>
            <a:endParaRPr lang="en-US" sz="2000" dirty="0" smtClean="0">
              <a:solidFill>
                <a:schemeClr val="tx1"/>
              </a:solidFill>
            </a:endParaRPr>
          </a:p>
          <a:p>
            <a:pPr lvl="0"/>
            <a:r>
              <a:rPr lang="en-US" sz="2400" dirty="0" smtClean="0">
                <a:solidFill>
                  <a:schemeClr val="tx1"/>
                </a:solidFill>
              </a:rPr>
              <a:t> </a:t>
            </a:r>
            <a:r>
              <a:rPr lang="en-US" sz="2000" dirty="0" smtClean="0">
                <a:solidFill>
                  <a:schemeClr val="tx1"/>
                </a:solidFill>
              </a:rPr>
              <a:t>In conclusion the ease of using the interface of existing information system the staff are not much easy the results were neutral and difficult.</a:t>
            </a:r>
            <a:endParaRPr lang="en-US" sz="1800" dirty="0" smtClean="0">
              <a:solidFill>
                <a:schemeClr val="tx1"/>
              </a:solidFill>
            </a:endParaRPr>
          </a:p>
          <a:p>
            <a:pPr lvl="0"/>
            <a:r>
              <a:rPr lang="en-US" sz="2000" dirty="0" smtClean="0">
                <a:solidFill>
                  <a:schemeClr val="tx1"/>
                </a:solidFill>
              </a:rPr>
              <a:t>The patient flow between department to departments are easy to transfer and from their point of view there is no need to change the current system</a:t>
            </a:r>
            <a:r>
              <a:rPr lang="en-US" sz="2400" dirty="0" smtClean="0">
                <a:solidFill>
                  <a:schemeClr val="tx1"/>
                </a:solidFill>
              </a:rPr>
              <a:t>.</a:t>
            </a:r>
            <a:endParaRPr lang="en-US" sz="1800" dirty="0" smtClean="0">
              <a:solidFill>
                <a:schemeClr val="tx1"/>
              </a:solidFill>
            </a:endParaRPr>
          </a:p>
          <a:p>
            <a:endParaRPr lang="en-US" sz="2800"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971600" y="-243408"/>
            <a:ext cx="6707187" cy="1143000"/>
          </a:xfrm>
        </p:spPr>
        <p:txBody>
          <a:bodyPr/>
          <a:lstStyle/>
          <a:p>
            <a:r>
              <a:rPr lang="en-US" sz="2400" u="sng" dirty="0" smtClean="0">
                <a:solidFill>
                  <a:schemeClr val="tx1"/>
                </a:solidFill>
                <a:latin typeface="Times" pitchFamily="18" charset="0"/>
              </a:rPr>
              <a:t>The Current IT Enviournment in Eye-Q</a:t>
            </a:r>
            <a:endParaRPr lang="zh-CN" altLang="en-US" sz="2400" u="sng" dirty="0" smtClean="0">
              <a:solidFill>
                <a:schemeClr val="tx1"/>
              </a:solidFill>
              <a:latin typeface="Times" pitchFamily="18" charset="0"/>
            </a:endParaRPr>
          </a:p>
        </p:txBody>
      </p:sp>
      <p:sp>
        <p:nvSpPr>
          <p:cNvPr id="5123" name="Content Placeholder 4"/>
          <p:cNvSpPr>
            <a:spLocks noGrp="1"/>
          </p:cNvSpPr>
          <p:nvPr>
            <p:ph sz="half" idx="1"/>
          </p:nvPr>
        </p:nvSpPr>
        <p:spPr>
          <a:xfrm>
            <a:off x="1403648" y="1124745"/>
            <a:ext cx="6120779" cy="3384375"/>
          </a:xfrm>
        </p:spPr>
        <p:txBody>
          <a:bodyPr/>
          <a:lstStyle/>
          <a:p>
            <a:r>
              <a:rPr lang="en-US" sz="2000" dirty="0" smtClean="0">
                <a:solidFill>
                  <a:schemeClr val="tx1"/>
                </a:solidFill>
                <a:latin typeface="Times" pitchFamily="18" charset="0"/>
              </a:rPr>
              <a:t>In Eye-Q Hospital the Hospital Information software was implemented by LekhiSoft Pvt. Ltd before 4 year ago.</a:t>
            </a:r>
          </a:p>
          <a:p>
            <a:r>
              <a:rPr lang="en-US" sz="2000" dirty="0" smtClean="0">
                <a:solidFill>
                  <a:schemeClr val="tx1"/>
                </a:solidFill>
                <a:latin typeface="Times" pitchFamily="18" charset="0"/>
              </a:rPr>
              <a:t>It was developed by using SQL and LAN Network Novel</a:t>
            </a:r>
          </a:p>
          <a:p>
            <a:r>
              <a:rPr lang="en-US" altLang="zh-CN" sz="2000" dirty="0" smtClean="0">
                <a:solidFill>
                  <a:schemeClr val="tx1"/>
                </a:solidFill>
                <a:latin typeface="Times" pitchFamily="18" charset="0"/>
              </a:rPr>
              <a:t>It helps in OPD/IPD management and patient registration.</a:t>
            </a:r>
          </a:p>
          <a:p>
            <a:r>
              <a:rPr lang="en-US" sz="2000" dirty="0" smtClean="0">
                <a:solidFill>
                  <a:schemeClr val="tx1"/>
                </a:solidFill>
                <a:latin typeface="Times" pitchFamily="18" charset="0"/>
              </a:rPr>
              <a:t>The HIS (Hospital Information System) runs in client-server system.</a:t>
            </a:r>
          </a:p>
          <a:p>
            <a:r>
              <a:rPr lang="en-US" sz="2000" dirty="0" smtClean="0">
                <a:solidFill>
                  <a:schemeClr val="tx1"/>
                </a:solidFill>
                <a:latin typeface="Times" pitchFamily="18" charset="0"/>
              </a:rPr>
              <a:t>Consist of several sub system developed for each division in Eye-Q Hospital.</a:t>
            </a:r>
          </a:p>
          <a:p>
            <a:pPr marL="180000" lvl="0"/>
            <a:r>
              <a:rPr lang="en-US" sz="1600" dirty="0" smtClean="0">
                <a:solidFill>
                  <a:schemeClr val="tx1"/>
                </a:solidFill>
                <a:latin typeface="Times" pitchFamily="18" charset="0"/>
              </a:rPr>
              <a:t>Registration Sub System</a:t>
            </a:r>
            <a:endParaRPr lang="en-US" sz="1400" dirty="0" smtClean="0">
              <a:solidFill>
                <a:schemeClr val="tx1"/>
              </a:solidFill>
              <a:latin typeface="Times" pitchFamily="18" charset="0"/>
            </a:endParaRPr>
          </a:p>
          <a:p>
            <a:pPr marL="180000" lvl="0"/>
            <a:r>
              <a:rPr lang="en-US" sz="1600" dirty="0" smtClean="0">
                <a:solidFill>
                  <a:schemeClr val="tx1"/>
                </a:solidFill>
                <a:latin typeface="Times" pitchFamily="18" charset="0"/>
              </a:rPr>
              <a:t>Appointment Sub System</a:t>
            </a:r>
            <a:endParaRPr lang="en-US" sz="1400" dirty="0" smtClean="0">
              <a:solidFill>
                <a:schemeClr val="tx1"/>
              </a:solidFill>
              <a:latin typeface="Times" pitchFamily="18" charset="0"/>
            </a:endParaRPr>
          </a:p>
          <a:p>
            <a:pPr marL="180000" lvl="0"/>
            <a:r>
              <a:rPr lang="en-US" sz="1600" dirty="0" smtClean="0">
                <a:solidFill>
                  <a:schemeClr val="tx1"/>
                </a:solidFill>
                <a:latin typeface="Times" pitchFamily="18" charset="0"/>
              </a:rPr>
              <a:t>Outpatient Sub System</a:t>
            </a:r>
            <a:endParaRPr lang="en-US" sz="1400" dirty="0" smtClean="0">
              <a:solidFill>
                <a:schemeClr val="tx1"/>
              </a:solidFill>
              <a:latin typeface="Times" pitchFamily="18" charset="0"/>
            </a:endParaRPr>
          </a:p>
          <a:p>
            <a:pPr marL="180000" lvl="0"/>
            <a:r>
              <a:rPr lang="en-US" sz="1600" dirty="0" smtClean="0">
                <a:solidFill>
                  <a:schemeClr val="tx1"/>
                </a:solidFill>
                <a:latin typeface="Times" pitchFamily="18" charset="0"/>
              </a:rPr>
              <a:t>Pharmacy Sub System</a:t>
            </a:r>
            <a:endParaRPr lang="en-US" sz="1400" dirty="0" smtClean="0">
              <a:solidFill>
                <a:schemeClr val="tx1"/>
              </a:solidFill>
              <a:latin typeface="Times" pitchFamily="18" charset="0"/>
            </a:endParaRPr>
          </a:p>
          <a:p>
            <a:pPr marL="180000" lvl="0"/>
            <a:r>
              <a:rPr lang="en-US" sz="1600" dirty="0" smtClean="0">
                <a:solidFill>
                  <a:schemeClr val="tx1"/>
                </a:solidFill>
                <a:latin typeface="Times" pitchFamily="18" charset="0"/>
              </a:rPr>
              <a:t>Medical Billing Sub System</a:t>
            </a:r>
            <a:endParaRPr lang="en-US" sz="1400" dirty="0" smtClean="0">
              <a:solidFill>
                <a:schemeClr val="tx1"/>
              </a:solidFill>
              <a:latin typeface="Times" pitchFamily="18" charset="0"/>
            </a:endParaRPr>
          </a:p>
          <a:p>
            <a:pPr marL="180000" lvl="0"/>
            <a:r>
              <a:rPr lang="en-US" sz="1600" dirty="0" smtClean="0">
                <a:solidFill>
                  <a:schemeClr val="tx1"/>
                </a:solidFill>
                <a:latin typeface="Times" pitchFamily="18" charset="0"/>
              </a:rPr>
              <a:t>Administration Sub System</a:t>
            </a:r>
            <a:endParaRPr lang="en-US" sz="1400" dirty="0" smtClean="0">
              <a:solidFill>
                <a:schemeClr val="tx1"/>
              </a:solidFill>
              <a:latin typeface="Times" pitchFamily="18" charset="0"/>
            </a:endParaRPr>
          </a:p>
          <a:p>
            <a:pPr marL="180000" lvl="0"/>
            <a:r>
              <a:rPr lang="en-US" sz="1600" dirty="0" smtClean="0">
                <a:solidFill>
                  <a:schemeClr val="tx1"/>
                </a:solidFill>
                <a:latin typeface="Times" pitchFamily="18" charset="0"/>
              </a:rPr>
              <a:t>Reports Sub System</a:t>
            </a:r>
            <a:endParaRPr lang="en-US" sz="1400" dirty="0" smtClean="0">
              <a:solidFill>
                <a:schemeClr val="tx1"/>
              </a:solidFill>
              <a:latin typeface="Times" pitchFamily="18" charset="0"/>
            </a:endParaRPr>
          </a:p>
          <a:p>
            <a:pPr marL="180000"/>
            <a:r>
              <a:rPr lang="en-US" sz="1600" dirty="0" smtClean="0">
                <a:solidFill>
                  <a:schemeClr val="tx1"/>
                </a:solidFill>
                <a:latin typeface="Times" pitchFamily="18" charset="0"/>
              </a:rPr>
              <a:t>Inventory Sub System</a:t>
            </a:r>
            <a:endParaRPr lang="zh-CN" altLang="en-US" sz="2000" dirty="0" smtClean="0">
              <a:solidFill>
                <a:schemeClr val="tx1"/>
              </a:solidFill>
              <a:latin typeface="Times" pitchFamily="18" charset="0"/>
            </a:endParaRPr>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000" dirty="0" smtClean="0">
                <a:solidFill>
                  <a:schemeClr val="tx1"/>
                </a:solidFill>
              </a:rPr>
              <a:t>There are Lack of confidentiality is there in every center in Eye-Q Hospital . The server is installed and any body can access the backend data , this causes the organization .</a:t>
            </a:r>
            <a:endParaRPr lang="en-US" sz="1800" dirty="0" smtClean="0">
              <a:solidFill>
                <a:schemeClr val="tx1"/>
              </a:solidFill>
            </a:endParaRPr>
          </a:p>
          <a:p>
            <a:pPr lvl="0"/>
            <a:r>
              <a:rPr lang="en-US" sz="2000" dirty="0" smtClean="0">
                <a:solidFill>
                  <a:schemeClr val="tx1"/>
                </a:solidFill>
              </a:rPr>
              <a:t>The change of  Hospital Information System in Eye-Q vision would result the following:</a:t>
            </a:r>
            <a:endParaRPr lang="en-US" sz="1800" dirty="0" smtClean="0">
              <a:solidFill>
                <a:schemeClr val="tx1"/>
              </a:solidFill>
            </a:endParaRPr>
          </a:p>
          <a:p>
            <a:pPr lvl="1"/>
            <a:r>
              <a:rPr lang="en-US" sz="1800" dirty="0" smtClean="0">
                <a:solidFill>
                  <a:schemeClr val="tx1"/>
                </a:solidFill>
              </a:rPr>
              <a:t>Reduced Cost</a:t>
            </a:r>
            <a:endParaRPr lang="en-US" sz="1600" dirty="0" smtClean="0">
              <a:solidFill>
                <a:schemeClr val="tx1"/>
              </a:solidFill>
            </a:endParaRPr>
          </a:p>
          <a:p>
            <a:pPr lvl="1"/>
            <a:r>
              <a:rPr lang="en-US" sz="1800" dirty="0" smtClean="0">
                <a:solidFill>
                  <a:schemeClr val="tx1"/>
                </a:solidFill>
              </a:rPr>
              <a:t>Improve Quality 	</a:t>
            </a:r>
            <a:endParaRPr lang="en-US" sz="1600" dirty="0" smtClean="0">
              <a:solidFill>
                <a:schemeClr val="tx1"/>
              </a:solidFill>
            </a:endParaRPr>
          </a:p>
          <a:p>
            <a:pPr lvl="1"/>
            <a:r>
              <a:rPr lang="en-US" sz="1800" dirty="0" smtClean="0">
                <a:solidFill>
                  <a:schemeClr val="tx1"/>
                </a:solidFill>
              </a:rPr>
              <a:t>Better Management Control</a:t>
            </a:r>
            <a:endParaRPr lang="en-US" sz="1600" dirty="0" smtClean="0">
              <a:solidFill>
                <a:schemeClr val="tx1"/>
              </a:solidFill>
            </a:endParaRPr>
          </a:p>
          <a:p>
            <a:pPr lvl="1"/>
            <a:r>
              <a:rPr lang="en-US" sz="1800" dirty="0" smtClean="0">
                <a:solidFill>
                  <a:schemeClr val="tx1"/>
                </a:solidFill>
              </a:rPr>
              <a:t>Hospital Information System of high Quality medical Information  will give Eye-Q Vision a good Brand.</a:t>
            </a:r>
            <a:endParaRPr lang="en-US" sz="1600" dirty="0" smtClean="0">
              <a:solidFill>
                <a:schemeClr val="tx1"/>
              </a:solidFill>
            </a:endParaRPr>
          </a:p>
          <a:p>
            <a:endParaRPr lang="en-US" dirty="0"/>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16632"/>
            <a:ext cx="6707187" cy="1143000"/>
          </a:xfrm>
        </p:spPr>
        <p:txBody>
          <a:bodyPr/>
          <a:lstStyle/>
          <a:p>
            <a:r>
              <a:rPr lang="en-US" b="1" u="sng" dirty="0" smtClean="0">
                <a:solidFill>
                  <a:schemeClr val="tx1"/>
                </a:solidFill>
              </a:rPr>
              <a:t>Recommendations</a:t>
            </a:r>
            <a:endParaRPr lang="en-US" dirty="0">
              <a:solidFill>
                <a:schemeClr val="tx1"/>
              </a:solidFill>
            </a:endParaRPr>
          </a:p>
        </p:txBody>
      </p:sp>
      <p:sp>
        <p:nvSpPr>
          <p:cNvPr id="3" name="Content Placeholder 2"/>
          <p:cNvSpPr>
            <a:spLocks noGrp="1"/>
          </p:cNvSpPr>
          <p:nvPr>
            <p:ph idx="1"/>
          </p:nvPr>
        </p:nvSpPr>
        <p:spPr/>
        <p:txBody>
          <a:bodyPr/>
          <a:lstStyle/>
          <a:p>
            <a:pPr lvl="0"/>
            <a:r>
              <a:rPr lang="en-US" sz="2000" dirty="0" smtClean="0">
                <a:solidFill>
                  <a:schemeClr val="tx1"/>
                </a:solidFill>
              </a:rPr>
              <a:t>There should be centralized store authorization needs be there in commercial process.</a:t>
            </a:r>
          </a:p>
          <a:p>
            <a:pPr lvl="0"/>
            <a:r>
              <a:rPr lang="en-US" sz="2000" dirty="0" smtClean="0">
                <a:solidFill>
                  <a:schemeClr val="tx1"/>
                </a:solidFill>
              </a:rPr>
              <a:t>There is need for proper networking should be there because the Information System is running on Client –Server System Based.</a:t>
            </a:r>
          </a:p>
          <a:p>
            <a:pPr lvl="0"/>
            <a:r>
              <a:rPr lang="en-US" sz="2000" dirty="0" smtClean="0">
                <a:solidFill>
                  <a:schemeClr val="tx1"/>
                </a:solidFill>
              </a:rPr>
              <a:t>There is need for training the staff at monthly basis.</a:t>
            </a:r>
          </a:p>
          <a:p>
            <a:pPr lvl="0"/>
            <a:r>
              <a:rPr lang="en-US" sz="2000" dirty="0" smtClean="0">
                <a:solidFill>
                  <a:schemeClr val="tx1"/>
                </a:solidFill>
              </a:rPr>
              <a:t>IT meeting should be conduct at monthly basis this leads to remove the IT deficiencies in organization. </a:t>
            </a:r>
          </a:p>
          <a:p>
            <a:pPr lvl="0"/>
            <a:r>
              <a:rPr lang="en-US" sz="2000" dirty="0" smtClean="0">
                <a:solidFill>
                  <a:schemeClr val="tx1"/>
                </a:solidFill>
              </a:rPr>
              <a:t>The existing Hospital Information System needs to be replaced with centralized web access system.</a:t>
            </a:r>
          </a:p>
          <a:p>
            <a:endParaRPr lang="en-US" sz="2000" dirty="0"/>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1"/>
                </a:solidFill>
              </a:rPr>
              <a:t>Limitations of the study</a:t>
            </a:r>
            <a:endParaRPr lang="en-US" dirty="0">
              <a:solidFill>
                <a:schemeClr val="tx1"/>
              </a:solidFill>
            </a:endParaRPr>
          </a:p>
        </p:txBody>
      </p:sp>
      <p:sp>
        <p:nvSpPr>
          <p:cNvPr id="3" name="Content Placeholder 2"/>
          <p:cNvSpPr>
            <a:spLocks noGrp="1"/>
          </p:cNvSpPr>
          <p:nvPr>
            <p:ph idx="1"/>
          </p:nvPr>
        </p:nvSpPr>
        <p:spPr/>
        <p:txBody>
          <a:bodyPr/>
          <a:lstStyle/>
          <a:p>
            <a:pPr lvl="0"/>
            <a:r>
              <a:rPr lang="en-US" sz="2000" dirty="0" smtClean="0">
                <a:solidFill>
                  <a:schemeClr val="tx1"/>
                </a:solidFill>
              </a:rPr>
              <a:t>Refusal by individual</a:t>
            </a:r>
          </a:p>
          <a:p>
            <a:pPr lvl="0"/>
            <a:r>
              <a:rPr lang="en-US" sz="2000" dirty="0" smtClean="0">
                <a:solidFill>
                  <a:schemeClr val="tx1"/>
                </a:solidFill>
              </a:rPr>
              <a:t>Random sampling bias .</a:t>
            </a:r>
          </a:p>
          <a:p>
            <a:pPr lvl="0"/>
            <a:r>
              <a:rPr lang="en-US" sz="2000" dirty="0" smtClean="0">
                <a:solidFill>
                  <a:schemeClr val="tx1"/>
                </a:solidFill>
              </a:rPr>
              <a:t>Time duration of the study wasn’t sufficient</a:t>
            </a:r>
          </a:p>
          <a:p>
            <a:pPr lvl="0"/>
            <a:r>
              <a:rPr lang="en-US" sz="2000" dirty="0" smtClean="0">
                <a:solidFill>
                  <a:schemeClr val="tx1"/>
                </a:solidFill>
              </a:rPr>
              <a:t>Some people involved with the project were not approachable. ( might be due to their busy schedule).</a:t>
            </a:r>
          </a:p>
          <a:p>
            <a:r>
              <a:rPr lang="en-US" sz="2000" dirty="0" smtClean="0">
                <a:solidFill>
                  <a:schemeClr val="tx1"/>
                </a:solidFill>
              </a:rPr>
              <a:t> Doctors on large-scale couldn’t be involved in the survey.</a:t>
            </a:r>
            <a:endParaRPr lang="en-US" sz="2000" dirty="0">
              <a:solidFill>
                <a:schemeClr val="tx1"/>
              </a:solidFill>
            </a:endParaRPr>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chor="ctr">
            <a:scene3d>
              <a:camera prst="isometricRightUp"/>
              <a:lightRig rig="threePt" dir="t"/>
            </a:scene3d>
          </a:bodyPr>
          <a:lstStyle/>
          <a:p>
            <a:r>
              <a:rPr lang="en-US" sz="4400" b="1" dirty="0" smtClean="0">
                <a:solidFill>
                  <a:srgbClr val="FFFF00"/>
                </a:solidFill>
                <a:latin typeface="Verdana" pitchFamily="34" charset="0"/>
              </a:rPr>
              <a:t>THANK YOU</a:t>
            </a:r>
            <a:endParaRPr lang="en-US" sz="4400" dirty="0"/>
          </a:p>
        </p:txBody>
      </p:sp>
      <p:pic>
        <p:nvPicPr>
          <p:cNvPr id="4" name="Picture 3"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a:xfrm>
            <a:off x="2614613" y="4800600"/>
            <a:ext cx="5486400" cy="566738"/>
          </a:xfrm>
        </p:spPr>
        <p:txBody>
          <a:bodyPr/>
          <a:lstStyle/>
          <a:p>
            <a:pPr eaLnBrk="1" hangingPunct="1"/>
            <a:endParaRPr lang="zh-CN" altLang="en-US" smtClean="0"/>
          </a:p>
        </p:txBody>
      </p:sp>
      <p:sp>
        <p:nvSpPr>
          <p:cNvPr id="7172" name="Text Placeholder 6"/>
          <p:cNvSpPr>
            <a:spLocks noGrp="1"/>
          </p:cNvSpPr>
          <p:nvPr>
            <p:ph type="body" sz="half" idx="2"/>
          </p:nvPr>
        </p:nvSpPr>
        <p:spPr>
          <a:xfrm>
            <a:off x="2614613" y="5367338"/>
            <a:ext cx="5486400" cy="804862"/>
          </a:xfrm>
        </p:spPr>
        <p:txBody>
          <a:bodyPr/>
          <a:lstStyle/>
          <a:p>
            <a:pPr eaLnBrk="1" hangingPunct="1"/>
            <a:endParaRPr lang="zh-CN" altLang="en-US" smtClean="0"/>
          </a:p>
        </p:txBody>
      </p:sp>
      <p:sp>
        <p:nvSpPr>
          <p:cNvPr id="5" name="Title 3"/>
          <p:cNvSpPr>
            <a:spLocks noGrp="1"/>
          </p:cNvSpPr>
          <p:nvPr>
            <p:ph type="title"/>
          </p:nvPr>
        </p:nvSpPr>
        <p:spPr>
          <a:xfrm>
            <a:off x="1475656" y="260648"/>
            <a:ext cx="6707187" cy="1143000"/>
          </a:xfrm>
        </p:spPr>
        <p:txBody>
          <a:bodyPr/>
          <a:lstStyle/>
          <a:p>
            <a:r>
              <a:rPr lang="en-US" sz="2400" u="sng" dirty="0" smtClean="0">
                <a:solidFill>
                  <a:schemeClr val="tx1"/>
                </a:solidFill>
              </a:rPr>
              <a:t>Problem Statement</a:t>
            </a:r>
            <a:endParaRPr lang="zh-CN" altLang="en-US" sz="2400" u="sng" dirty="0" smtClean="0">
              <a:solidFill>
                <a:schemeClr val="tx1"/>
              </a:solidFill>
            </a:endParaRPr>
          </a:p>
        </p:txBody>
      </p:sp>
      <p:sp>
        <p:nvSpPr>
          <p:cNvPr id="6" name="Content Placeholder 4"/>
          <p:cNvSpPr txBox="1">
            <a:spLocks/>
          </p:cNvSpPr>
          <p:nvPr/>
        </p:nvSpPr>
        <p:spPr bwMode="auto">
          <a:xfrm>
            <a:off x="1979612" y="1600200"/>
            <a:ext cx="6120779" cy="4525963"/>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Char char="•"/>
              <a:tabLst/>
              <a:defRPr/>
            </a:pPr>
            <a:r>
              <a:rPr lang="en-US" altLang="zh-CN" sz="2000" dirty="0" smtClean="0">
                <a:latin typeface="Times New Roman" pitchFamily="18" charset="0"/>
                <a:ea typeface="+mn-ea"/>
                <a:cs typeface="Times New Roman" pitchFamily="18" charset="0"/>
              </a:rPr>
              <a:t>Eye-Q is a growing super specialty Eye hospitals.</a:t>
            </a:r>
          </a:p>
          <a:p>
            <a:pPr lvl="0">
              <a:spcBef>
                <a:spcPct val="20000"/>
              </a:spcBef>
              <a:buFont typeface="Arial" pitchFamily="34" charset="0"/>
              <a:buChar char="•"/>
            </a:pPr>
            <a:r>
              <a:rPr kumimoji="0" lang="en-US" altLang="zh-CN" sz="2000" b="0" i="0" u="none" strike="noStrike" kern="1200" cap="none" spc="0" normalizeH="0" baseline="0" noProof="0" dirty="0" smtClean="0">
                <a:ln>
                  <a:noFill/>
                </a:ln>
                <a:effectLst/>
                <a:uLnTx/>
                <a:uFillTx/>
                <a:latin typeface="Times New Roman" pitchFamily="18" charset="0"/>
                <a:ea typeface="+mn-ea"/>
                <a:cs typeface="Times New Roman" pitchFamily="18" charset="0"/>
              </a:rPr>
              <a:t>It has </a:t>
            </a:r>
            <a:r>
              <a:rPr lang="en-US" sz="2000" dirty="0">
                <a:latin typeface="Times New Roman" pitchFamily="18" charset="0"/>
                <a:cs typeface="Times New Roman" pitchFamily="18" charset="0"/>
              </a:rPr>
              <a:t>various centers at different </a:t>
            </a:r>
            <a:r>
              <a:rPr lang="en-US" sz="2000" dirty="0" smtClean="0">
                <a:latin typeface="Times New Roman" pitchFamily="18" charset="0"/>
                <a:cs typeface="Times New Roman" pitchFamily="18" charset="0"/>
              </a:rPr>
              <a:t>locations for that data needs to maintain centrally for decision making and  other factors.</a:t>
            </a:r>
          </a:p>
          <a:p>
            <a:pPr>
              <a:spcBef>
                <a:spcPct val="20000"/>
              </a:spcBef>
              <a:buFont typeface="Arial" pitchFamily="34" charset="0"/>
              <a:buChar char="•"/>
            </a:pPr>
            <a:r>
              <a:rPr lang="en-US" sz="2000" dirty="0">
                <a:latin typeface="Times New Roman" pitchFamily="18" charset="0"/>
                <a:cs typeface="Times New Roman" pitchFamily="18" charset="0"/>
              </a:rPr>
              <a:t>Currently the Database is not maintained centrally for that the management has realized the need of change so that potential benefits can be obtained and information can be generated centrally</a:t>
            </a:r>
            <a:r>
              <a:rPr lang="en-US" sz="2400" dirty="0">
                <a:latin typeface="Times New Roman" pitchFamily="18" charset="0"/>
                <a:cs typeface="Times New Roman" pitchFamily="18" charset="0"/>
              </a:rPr>
              <a:t>.</a:t>
            </a:r>
          </a:p>
          <a:p>
            <a:pPr lvl="0">
              <a:spcBef>
                <a:spcPct val="20000"/>
              </a:spcBef>
              <a:buFont typeface="Arial" pitchFamily="34" charset="0"/>
              <a:buChar char="•"/>
            </a:pPr>
            <a:r>
              <a:rPr lang="en-US" sz="3200" dirty="0" smtClean="0"/>
              <a:t> </a:t>
            </a:r>
            <a:endParaRPr kumimoji="0" lang="zh-CN" altLang="en-US" sz="3200" b="0" i="0" u="none" strike="noStrike" kern="1200" cap="none" spc="0" normalizeH="0" baseline="0" noProof="0" dirty="0" smtClean="0">
              <a:ln>
                <a:noFill/>
              </a:ln>
              <a:solidFill>
                <a:srgbClr val="FFC000"/>
              </a:solidFill>
              <a:effectLst/>
              <a:uLnTx/>
              <a:uFillTx/>
              <a:latin typeface="+mn-lt"/>
              <a:ea typeface="+mn-ea"/>
              <a:cs typeface="+mn-cs"/>
            </a:endParaRPr>
          </a:p>
        </p:txBody>
      </p:sp>
      <p:pic>
        <p:nvPicPr>
          <p:cNvPr id="7" name="Picture 6"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476672"/>
            <a:ext cx="5486400" cy="566738"/>
          </a:xfrm>
        </p:spPr>
        <p:txBody>
          <a:bodyPr/>
          <a:lstStyle/>
          <a:p>
            <a:pPr algn="ctr"/>
            <a:r>
              <a:rPr lang="en-US" sz="2800" u="sng" dirty="0" smtClean="0">
                <a:solidFill>
                  <a:schemeClr val="tx1"/>
                </a:solidFill>
                <a:latin typeface="Times" pitchFamily="18" charset="0"/>
              </a:rPr>
              <a:t>Objectives</a:t>
            </a:r>
            <a:endParaRPr lang="en-US" sz="2800" dirty="0">
              <a:solidFill>
                <a:schemeClr val="tx1"/>
              </a:solidFill>
              <a:latin typeface="Times" pitchFamily="18" charset="0"/>
            </a:endParaRPr>
          </a:p>
        </p:txBody>
      </p:sp>
      <p:sp>
        <p:nvSpPr>
          <p:cNvPr id="4" name="Text Placeholder 3"/>
          <p:cNvSpPr>
            <a:spLocks noGrp="1"/>
          </p:cNvSpPr>
          <p:nvPr>
            <p:ph type="body" sz="half" idx="2"/>
          </p:nvPr>
        </p:nvSpPr>
        <p:spPr>
          <a:xfrm>
            <a:off x="2267744" y="1196752"/>
            <a:ext cx="6192688" cy="1800200"/>
          </a:xfrm>
        </p:spPr>
        <p:txBody>
          <a:bodyPr/>
          <a:lstStyle/>
          <a:p>
            <a:pPr>
              <a:buFont typeface="Arial" pitchFamily="34" charset="0"/>
              <a:buChar char="•"/>
            </a:pPr>
            <a:r>
              <a:rPr lang="en-US" sz="2400" b="1" u="sng" dirty="0" smtClean="0">
                <a:solidFill>
                  <a:schemeClr val="tx1"/>
                </a:solidFill>
              </a:rPr>
              <a:t>General Objective</a:t>
            </a:r>
          </a:p>
          <a:p>
            <a:pPr lvl="1"/>
            <a:r>
              <a:rPr lang="en-US" sz="2000" dirty="0" smtClean="0">
                <a:solidFill>
                  <a:schemeClr val="tx1"/>
                </a:solidFill>
                <a:latin typeface="Times New Roman" pitchFamily="18" charset="0"/>
                <a:cs typeface="Times New Roman" pitchFamily="18" charset="0"/>
              </a:rPr>
              <a:t>To analyze the need of change in the existing Hospital information System at Eye-Q vision Hospital.</a:t>
            </a:r>
          </a:p>
          <a:p>
            <a:pPr lvl="1"/>
            <a:endParaRPr lang="en-US" sz="2400" dirty="0" smtClean="0">
              <a:solidFill>
                <a:schemeClr val="tx1"/>
              </a:solidFill>
            </a:endParaRPr>
          </a:p>
          <a:p>
            <a:pPr lvl="1"/>
            <a:endParaRPr lang="en-US" sz="2400" dirty="0" smtClean="0">
              <a:solidFill>
                <a:schemeClr val="tx1"/>
              </a:solidFill>
            </a:endParaRPr>
          </a:p>
          <a:p>
            <a:pPr lvl="1"/>
            <a:endParaRPr lang="en-US" sz="2400" dirty="0" smtClean="0">
              <a:solidFill>
                <a:schemeClr val="tx1"/>
              </a:solidFill>
            </a:endParaRPr>
          </a:p>
          <a:p>
            <a:pPr lvl="1"/>
            <a:endParaRPr lang="en-US" sz="2200" b="1" u="sng" dirty="0">
              <a:solidFill>
                <a:schemeClr val="tx1"/>
              </a:solidFill>
            </a:endParaRPr>
          </a:p>
        </p:txBody>
      </p:sp>
      <p:sp>
        <p:nvSpPr>
          <p:cNvPr id="5" name="Text Placeholder 3"/>
          <p:cNvSpPr txBox="1">
            <a:spLocks/>
          </p:cNvSpPr>
          <p:nvPr/>
        </p:nvSpPr>
        <p:spPr bwMode="auto">
          <a:xfrm>
            <a:off x="1979712" y="2708920"/>
            <a:ext cx="7164288" cy="2952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buFont typeface="Arial" pitchFamily="34" charset="0"/>
              <a:buChar char="•"/>
            </a:pPr>
            <a:r>
              <a:rPr lang="en-US" sz="2400" b="1" u="sng" dirty="0" smtClean="0">
                <a:solidFill>
                  <a:schemeClr val="tx1"/>
                </a:solidFill>
              </a:rPr>
              <a:t>Specific Objective</a:t>
            </a:r>
          </a:p>
          <a:p>
            <a:pPr lvl="0" algn="just"/>
            <a:r>
              <a:rPr lang="en-US" dirty="0" smtClean="0"/>
              <a:t>	</a:t>
            </a:r>
            <a:r>
              <a:rPr lang="en-US" sz="2000" dirty="0" smtClean="0">
                <a:latin typeface="Times New Roman" pitchFamily="18" charset="0"/>
                <a:cs typeface="Times New Roman" pitchFamily="18" charset="0"/>
              </a:rPr>
              <a:t>1.To </a:t>
            </a:r>
            <a:r>
              <a:rPr lang="en-US" sz="2000" dirty="0">
                <a:latin typeface="Times New Roman" pitchFamily="18" charset="0"/>
                <a:cs typeface="Times New Roman" pitchFamily="18" charset="0"/>
              </a:rPr>
              <a:t>study the existing Hospital </a:t>
            </a:r>
            <a:r>
              <a:rPr lang="en-US" sz="2000" dirty="0" smtClean="0">
                <a:latin typeface="Times New Roman" pitchFamily="18" charset="0"/>
                <a:cs typeface="Times New Roman" pitchFamily="18" charset="0"/>
              </a:rPr>
              <a:t> Information </a:t>
            </a:r>
            <a:r>
              <a:rPr lang="en-US" sz="2000" dirty="0">
                <a:latin typeface="Times New Roman" pitchFamily="18" charset="0"/>
                <a:cs typeface="Times New Roman" pitchFamily="18" charset="0"/>
              </a:rPr>
              <a:t>System.</a:t>
            </a:r>
          </a:p>
          <a:p>
            <a:pPr lvl="0" algn="just"/>
            <a:r>
              <a:rPr lang="en-US" sz="2000" dirty="0" smtClean="0">
                <a:latin typeface="Times New Roman" pitchFamily="18" charset="0"/>
                <a:cs typeface="Times New Roman" pitchFamily="18" charset="0"/>
              </a:rPr>
              <a:t>	2.To </a:t>
            </a:r>
            <a:r>
              <a:rPr lang="en-US" sz="2000" dirty="0">
                <a:latin typeface="Times New Roman" pitchFamily="18" charset="0"/>
                <a:cs typeface="Times New Roman" pitchFamily="18" charset="0"/>
              </a:rPr>
              <a:t>identify the shortcomings, if any, in </a:t>
            </a: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existing </a:t>
            </a:r>
            <a:r>
              <a:rPr lang="en-US" sz="2000" dirty="0" smtClean="0">
                <a:latin typeface="Times New Roman" pitchFamily="18" charset="0"/>
                <a:cs typeface="Times New Roman" pitchFamily="18" charset="0"/>
              </a:rPr>
              <a:t>	   Hospital </a:t>
            </a:r>
            <a:r>
              <a:rPr lang="en-US" sz="2000" dirty="0">
                <a:latin typeface="Times New Roman" pitchFamily="18" charset="0"/>
                <a:cs typeface="Times New Roman" pitchFamily="18" charset="0"/>
              </a:rPr>
              <a:t>Information </a:t>
            </a:r>
            <a:r>
              <a:rPr lang="en-US" sz="2000" dirty="0" smtClean="0">
                <a:latin typeface="Times New Roman" pitchFamily="18" charset="0"/>
                <a:cs typeface="Times New Roman" pitchFamily="18" charset="0"/>
              </a:rPr>
              <a:t> System </a:t>
            </a:r>
            <a:r>
              <a:rPr lang="en-US" sz="2000" dirty="0">
                <a:latin typeface="Times New Roman" pitchFamily="18" charset="0"/>
                <a:cs typeface="Times New Roman" pitchFamily="18" charset="0"/>
              </a:rPr>
              <a:t>in the various modules.</a:t>
            </a:r>
          </a:p>
          <a:p>
            <a:pPr lvl="0" algn="just"/>
            <a:r>
              <a:rPr lang="en-US" sz="2000" dirty="0" smtClean="0">
                <a:latin typeface="Times New Roman" pitchFamily="18" charset="0"/>
                <a:cs typeface="Times New Roman" pitchFamily="18" charset="0"/>
              </a:rPr>
              <a:t>	3.Scope </a:t>
            </a:r>
            <a:r>
              <a:rPr lang="en-US" sz="2000" dirty="0">
                <a:latin typeface="Times New Roman" pitchFamily="18" charset="0"/>
                <a:cs typeface="Times New Roman" pitchFamily="18" charset="0"/>
              </a:rPr>
              <a:t>of improvement in </a:t>
            </a:r>
            <a:r>
              <a:rPr lang="en-US" sz="2000" dirty="0" smtClean="0">
                <a:latin typeface="Times New Roman" pitchFamily="18" charset="0"/>
                <a:cs typeface="Times New Roman" pitchFamily="18" charset="0"/>
              </a:rPr>
              <a:t> the Information </a:t>
            </a:r>
            <a:r>
              <a:rPr lang="en-US" sz="2000" dirty="0">
                <a:latin typeface="Times New Roman" pitchFamily="18" charset="0"/>
                <a:cs typeface="Times New Roman" pitchFamily="18" charset="0"/>
              </a:rPr>
              <a:t>System.</a:t>
            </a:r>
          </a:p>
          <a:p>
            <a:pPr lvl="0" algn="just"/>
            <a:r>
              <a:rPr lang="en-US" sz="2000" dirty="0" smtClean="0">
                <a:latin typeface="Times New Roman" pitchFamily="18" charset="0"/>
                <a:cs typeface="Times New Roman" pitchFamily="18" charset="0"/>
              </a:rPr>
              <a:t>	4.Identify </a:t>
            </a:r>
            <a:r>
              <a:rPr lang="en-US" sz="2000" dirty="0">
                <a:latin typeface="Times New Roman" pitchFamily="18" charset="0"/>
                <a:cs typeface="Times New Roman" pitchFamily="18" charset="0"/>
              </a:rPr>
              <a:t>need of improvement </a:t>
            </a:r>
            <a:r>
              <a:rPr lang="en-US" sz="2000" dirty="0" smtClean="0">
                <a:latin typeface="Times New Roman" pitchFamily="18" charset="0"/>
                <a:cs typeface="Times New Roman" pitchFamily="18" charset="0"/>
              </a:rPr>
              <a:t>or replacement </a:t>
            </a:r>
            <a:r>
              <a:rPr lang="en-US" sz="2000" dirty="0">
                <a:latin typeface="Times New Roman" pitchFamily="18" charset="0"/>
                <a:cs typeface="Times New Roman" pitchFamily="18" charset="0"/>
              </a:rPr>
              <a:t>of </a:t>
            </a:r>
            <a:r>
              <a:rPr lang="en-US" sz="2000" dirty="0" smtClean="0">
                <a:latin typeface="Times New Roman" pitchFamily="18" charset="0"/>
                <a:cs typeface="Times New Roman" pitchFamily="18" charset="0"/>
              </a:rPr>
              <a:t> existing Hospital  Information </a:t>
            </a:r>
            <a:r>
              <a:rPr lang="en-US" sz="2000" dirty="0">
                <a:latin typeface="Times New Roman" pitchFamily="18" charset="0"/>
                <a:cs typeface="Times New Roman" pitchFamily="18" charset="0"/>
              </a:rPr>
              <a:t>System</a:t>
            </a:r>
            <a:r>
              <a:rPr lang="en-US" sz="2000" dirty="0"/>
              <a:t>.</a:t>
            </a:r>
            <a:endParaRPr lang="en-US" dirty="0"/>
          </a:p>
          <a:p>
            <a:pPr lvl="2">
              <a:buFont typeface="Arial" pitchFamily="34" charset="0"/>
              <a:buChar char="•"/>
            </a:pPr>
            <a:endParaRPr lang="en-US" sz="2400" dirty="0" smtClean="0">
              <a:solidFill>
                <a:schemeClr val="tx1"/>
              </a:solidFill>
            </a:endParaRPr>
          </a:p>
          <a:p>
            <a:pPr marL="457200" marR="0" lvl="1" indent="0" algn="l" defTabSz="914400" rtl="0" eaLnBrk="1" fontAlgn="base" latinLnBrk="0" hangingPunct="1">
              <a:lnSpc>
                <a:spcPct val="100000"/>
              </a:lnSpc>
              <a:spcBef>
                <a:spcPct val="20000"/>
              </a:spcBef>
              <a:spcAft>
                <a:spcPct val="0"/>
              </a:spcAft>
              <a:buClrTx/>
              <a:buSzTx/>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457200" marR="0" lvl="1"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 typeface="Arial" charset="0"/>
              <a:buNone/>
              <a:tabLst/>
              <a:defRPr/>
            </a:pPr>
            <a:endParaRPr kumimoji="0" lang="en-US" sz="2200" b="1" i="0" u="sng" strike="noStrike" kern="1200" cap="none" spc="0" normalizeH="0" baseline="0" noProof="0" dirty="0">
              <a:ln>
                <a:noFill/>
              </a:ln>
              <a:solidFill>
                <a:schemeClr val="tx1"/>
              </a:solidFill>
              <a:effectLst/>
              <a:uLnTx/>
              <a:uFillTx/>
              <a:latin typeface="+mn-lt"/>
              <a:ea typeface="+mn-ea"/>
              <a:cs typeface="+mn-cs"/>
            </a:endParaRPr>
          </a:p>
        </p:txBody>
      </p:sp>
      <p:pic>
        <p:nvPicPr>
          <p:cNvPr id="6" name="Picture 5"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3768" y="332656"/>
            <a:ext cx="5486400" cy="566738"/>
          </a:xfrm>
        </p:spPr>
        <p:txBody>
          <a:bodyPr/>
          <a:lstStyle/>
          <a:p>
            <a:r>
              <a:rPr lang="en-US" sz="2800" u="sng" dirty="0" smtClean="0">
                <a:solidFill>
                  <a:schemeClr val="tx1"/>
                </a:solidFill>
                <a:latin typeface="+mn-lt"/>
              </a:rPr>
              <a:t>Methodology</a:t>
            </a:r>
            <a:endParaRPr lang="en-US" sz="2800" u="sng" dirty="0">
              <a:solidFill>
                <a:schemeClr val="tx1"/>
              </a:solidFill>
              <a:latin typeface="+mn-lt"/>
            </a:endParaRPr>
          </a:p>
        </p:txBody>
      </p:sp>
      <p:sp>
        <p:nvSpPr>
          <p:cNvPr id="4" name="Text Placeholder 3"/>
          <p:cNvSpPr>
            <a:spLocks noGrp="1"/>
          </p:cNvSpPr>
          <p:nvPr>
            <p:ph type="body" sz="half" idx="2"/>
          </p:nvPr>
        </p:nvSpPr>
        <p:spPr>
          <a:xfrm>
            <a:off x="1619672" y="1340768"/>
            <a:ext cx="7524328" cy="5517232"/>
          </a:xfrm>
        </p:spPr>
        <p:txBody>
          <a:bodyPr/>
          <a:lstStyle/>
          <a:p>
            <a:r>
              <a:rPr lang="en-US" sz="2000" dirty="0" smtClean="0">
                <a:solidFill>
                  <a:schemeClr val="tx1"/>
                </a:solidFill>
                <a:latin typeface="Times New Roman" pitchFamily="18" charset="0"/>
                <a:cs typeface="Times New Roman" pitchFamily="18" charset="0"/>
              </a:rPr>
              <a:t>This research uses case study in organizations engaged in health care. The method used is combination between quantitative and qualitative approach. The quantitative method is used to assess is performed by interviewing the management to collect data needed to formulate change management</a:t>
            </a:r>
            <a:r>
              <a:rPr lang="en-US" sz="2000" dirty="0" smtClean="0">
                <a:latin typeface="Times New Roman" pitchFamily="18" charset="0"/>
                <a:cs typeface="Times New Roman" pitchFamily="18" charset="0"/>
              </a:rPr>
              <a:t>.</a:t>
            </a:r>
          </a:p>
          <a:p>
            <a:pPr>
              <a:buFont typeface="Arial" pitchFamily="34" charset="0"/>
              <a:buChar char="•"/>
            </a:pPr>
            <a:r>
              <a:rPr lang="en-US" sz="2000" b="1" dirty="0" smtClean="0">
                <a:solidFill>
                  <a:schemeClr val="tx1"/>
                </a:solidFill>
              </a:rPr>
              <a:t>Study Design</a:t>
            </a:r>
            <a:r>
              <a:rPr lang="en-US" sz="2000" dirty="0" smtClean="0">
                <a:solidFill>
                  <a:schemeClr val="tx1"/>
                </a:solidFill>
              </a:rPr>
              <a:t>-Analytical</a:t>
            </a:r>
          </a:p>
          <a:p>
            <a:pPr>
              <a:buFont typeface="Arial" pitchFamily="34" charset="0"/>
              <a:buChar char="•"/>
            </a:pPr>
            <a:r>
              <a:rPr lang="en-US" sz="2000" b="1" dirty="0" smtClean="0">
                <a:solidFill>
                  <a:schemeClr val="tx1"/>
                </a:solidFill>
              </a:rPr>
              <a:t>Data Collection Method-</a:t>
            </a:r>
            <a:r>
              <a:rPr lang="en-US" sz="2000" dirty="0" smtClean="0">
                <a:solidFill>
                  <a:schemeClr val="tx1"/>
                </a:solidFill>
              </a:rPr>
              <a:t> </a:t>
            </a:r>
          </a:p>
          <a:p>
            <a:pPr lvl="1">
              <a:buFont typeface="Arial" pitchFamily="34" charset="0"/>
              <a:buChar char="•"/>
            </a:pPr>
            <a:r>
              <a:rPr lang="en-US" sz="2000" b="1" dirty="0" smtClean="0">
                <a:solidFill>
                  <a:schemeClr val="tx1"/>
                </a:solidFill>
              </a:rPr>
              <a:t>Type</a:t>
            </a:r>
            <a:r>
              <a:rPr lang="en-US" sz="2000" dirty="0" smtClean="0">
                <a:solidFill>
                  <a:schemeClr val="tx1"/>
                </a:solidFill>
              </a:rPr>
              <a:t>:-</a:t>
            </a:r>
            <a:r>
              <a:rPr lang="en-US" sz="2000" dirty="0" smtClean="0">
                <a:solidFill>
                  <a:schemeClr val="tx1"/>
                </a:solidFill>
                <a:latin typeface="Times New Roman" pitchFamily="18" charset="0"/>
                <a:cs typeface="Times New Roman" pitchFamily="18" charset="0"/>
              </a:rPr>
              <a:t>primary data and secondary data.</a:t>
            </a:r>
          </a:p>
          <a:p>
            <a:pPr lvl="1">
              <a:buFont typeface="Arial" pitchFamily="34" charset="0"/>
              <a:buChar char="•"/>
            </a:pPr>
            <a:endParaRPr lang="en-US" sz="2000" dirty="0" smtClean="0">
              <a:solidFill>
                <a:schemeClr val="tx1"/>
              </a:solidFill>
              <a:latin typeface="Times New Roman" pitchFamily="18" charset="0"/>
              <a:cs typeface="Times New Roman" pitchFamily="18" charset="0"/>
            </a:endParaRPr>
          </a:p>
          <a:p>
            <a:pPr lvl="1">
              <a:buFont typeface="Arial" pitchFamily="34" charset="0"/>
              <a:buChar char="•"/>
            </a:pPr>
            <a:r>
              <a:rPr lang="en-US" sz="2000" dirty="0" smtClean="0">
                <a:solidFill>
                  <a:schemeClr val="tx1"/>
                </a:solidFill>
                <a:latin typeface="Times New Roman" pitchFamily="18" charset="0"/>
                <a:cs typeface="Times New Roman" pitchFamily="18" charset="0"/>
              </a:rPr>
              <a:t>Primary data are data taken directly from employees and management of Eye- Q Hospital, Gurgaon. While secondary data are data collected from documents owned by the Eye- Q Hospital, Gurgaon. Primary data obtained in the following manner:</a:t>
            </a:r>
          </a:p>
          <a:p>
            <a:pPr lvl="1">
              <a:buFont typeface="Arial" pitchFamily="34" charset="0"/>
              <a:buChar char="•"/>
            </a:pPr>
            <a:endParaRPr lang="en-US" sz="1800" dirty="0">
              <a:solidFill>
                <a:schemeClr val="tx1"/>
              </a:solidFill>
            </a:endParaRPr>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260648"/>
            <a:ext cx="5486400" cy="566738"/>
          </a:xfrm>
        </p:spPr>
        <p:txBody>
          <a:bodyPr/>
          <a:lstStyle/>
          <a:p>
            <a:r>
              <a:rPr lang="en-US" sz="2800" dirty="0" smtClean="0">
                <a:solidFill>
                  <a:schemeClr val="tx1"/>
                </a:solidFill>
              </a:rPr>
              <a:t>Continue…</a:t>
            </a:r>
            <a:endParaRPr lang="en-US" sz="2800" dirty="0">
              <a:solidFill>
                <a:schemeClr val="tx1"/>
              </a:solidFill>
            </a:endParaRPr>
          </a:p>
        </p:txBody>
      </p:sp>
      <p:sp>
        <p:nvSpPr>
          <p:cNvPr id="4" name="Text Placeholder 3"/>
          <p:cNvSpPr>
            <a:spLocks noGrp="1"/>
          </p:cNvSpPr>
          <p:nvPr>
            <p:ph type="body" sz="half" idx="2"/>
          </p:nvPr>
        </p:nvSpPr>
        <p:spPr>
          <a:xfrm>
            <a:off x="2123728" y="1124744"/>
            <a:ext cx="6840760" cy="804862"/>
          </a:xfrm>
        </p:spPr>
        <p:txBody>
          <a:bodyPr/>
          <a:lstStyle/>
          <a:p>
            <a:r>
              <a:rPr lang="en-US" sz="2000" b="1" dirty="0" smtClean="0">
                <a:solidFill>
                  <a:schemeClr val="tx1"/>
                </a:solidFill>
                <a:latin typeface="Times New Roman" pitchFamily="18" charset="0"/>
                <a:cs typeface="Times New Roman" pitchFamily="18" charset="0"/>
              </a:rPr>
              <a:t>1)Interview</a:t>
            </a:r>
            <a:r>
              <a:rPr lang="en-US" sz="2000" dirty="0" smtClean="0">
                <a:solidFill>
                  <a:schemeClr val="tx1"/>
                </a:solidFill>
                <a:latin typeface="Times New Roman" pitchFamily="18" charset="0"/>
                <a:cs typeface="Times New Roman" pitchFamily="18" charset="0"/>
              </a:rPr>
              <a:t>: Interviews were conducted at the hospital and some hospital officials associated with LEKHI. </a:t>
            </a:r>
          </a:p>
          <a:p>
            <a:r>
              <a:rPr lang="en-US" sz="2000" dirty="0" smtClean="0">
                <a:solidFill>
                  <a:schemeClr val="tx1"/>
                </a:solidFill>
                <a:latin typeface="Times New Roman" pitchFamily="18" charset="0"/>
                <a:cs typeface="Times New Roman" pitchFamily="18" charset="0"/>
              </a:rPr>
              <a:t>2)</a:t>
            </a:r>
            <a:r>
              <a:rPr lang="en-US" sz="2000" b="1" dirty="0" smtClean="0">
                <a:solidFill>
                  <a:schemeClr val="tx1"/>
                </a:solidFill>
                <a:latin typeface="Times New Roman" pitchFamily="18" charset="0"/>
                <a:cs typeface="Times New Roman" pitchFamily="18" charset="0"/>
              </a:rPr>
              <a:t>Observation</a:t>
            </a:r>
            <a:r>
              <a:rPr lang="en-US" sz="2000" dirty="0" smtClean="0">
                <a:solidFill>
                  <a:schemeClr val="tx1"/>
                </a:solidFill>
                <a:latin typeface="Times New Roman" pitchFamily="18" charset="0"/>
                <a:cs typeface="Times New Roman" pitchFamily="18" charset="0"/>
              </a:rPr>
              <a:t>: Observation is conducted to observe the hospital environment in daily activities. This method is used to determine the situation on the ground to the process of patient consultation to departure</a:t>
            </a:r>
          </a:p>
          <a:p>
            <a:r>
              <a:rPr lang="en-US" sz="2000" dirty="0" smtClean="0">
                <a:solidFill>
                  <a:schemeClr val="tx1"/>
                </a:solidFill>
                <a:latin typeface="Times New Roman" pitchFamily="18" charset="0"/>
                <a:cs typeface="Times New Roman" pitchFamily="18" charset="0"/>
              </a:rPr>
              <a:t>3) </a:t>
            </a:r>
            <a:r>
              <a:rPr lang="en-US" sz="2000" b="1" dirty="0" smtClean="0">
                <a:solidFill>
                  <a:schemeClr val="tx1"/>
                </a:solidFill>
                <a:latin typeface="Times New Roman" pitchFamily="18" charset="0"/>
                <a:cs typeface="Times New Roman" pitchFamily="18" charset="0"/>
              </a:rPr>
              <a:t>Questionnaire</a:t>
            </a:r>
            <a:r>
              <a:rPr lang="en-US" sz="2000" dirty="0" smtClean="0">
                <a:solidFill>
                  <a:schemeClr val="tx1"/>
                </a:solidFill>
                <a:latin typeface="Times New Roman" pitchFamily="18" charset="0"/>
                <a:cs typeface="Times New Roman" pitchFamily="18" charset="0"/>
              </a:rPr>
              <a:t>: Questionnaire is given to hospital employees, especially in the divisions that have funds and information flow.</a:t>
            </a:r>
          </a:p>
          <a:p>
            <a:r>
              <a:rPr lang="en-US" sz="2000" dirty="0" smtClean="0">
                <a:solidFill>
                  <a:schemeClr val="tx1"/>
                </a:solidFill>
                <a:latin typeface="Times New Roman" pitchFamily="18" charset="0"/>
                <a:cs typeface="Times New Roman" pitchFamily="18" charset="0"/>
              </a:rPr>
              <a:t>The secondary data obtained from the existing documentation. Data was also taken from reference books and journals related to the purpose of research. </a:t>
            </a:r>
          </a:p>
          <a:p>
            <a:endParaRPr lang="en-US" sz="2000" dirty="0">
              <a:solidFill>
                <a:schemeClr val="tx1"/>
              </a:solidFill>
            </a:endParaRPr>
          </a:p>
        </p:txBody>
      </p:sp>
      <p:pic>
        <p:nvPicPr>
          <p:cNvPr id="7" name="Picture 6"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1268760"/>
            <a:ext cx="5486400" cy="566738"/>
          </a:xfrm>
        </p:spPr>
        <p:txBody>
          <a:bodyPr/>
          <a:lstStyle/>
          <a:p>
            <a:endParaRPr lang="en-US" dirty="0"/>
          </a:p>
        </p:txBody>
      </p:sp>
      <p:sp>
        <p:nvSpPr>
          <p:cNvPr id="4" name="Text Placeholder 3"/>
          <p:cNvSpPr>
            <a:spLocks noGrp="1"/>
          </p:cNvSpPr>
          <p:nvPr>
            <p:ph type="body" sz="half" idx="2"/>
          </p:nvPr>
        </p:nvSpPr>
        <p:spPr>
          <a:xfrm>
            <a:off x="1403648" y="1988840"/>
            <a:ext cx="7740352" cy="804862"/>
          </a:xfrm>
        </p:spPr>
        <p:txBody>
          <a:bodyPr/>
          <a:lstStyle/>
          <a:p>
            <a:pPr algn="just">
              <a:buFont typeface="Arial" pitchFamily="34" charset="0"/>
              <a:buChar char="•"/>
            </a:pPr>
            <a:r>
              <a:rPr lang="en-US" sz="2000" b="1" dirty="0" smtClean="0">
                <a:solidFill>
                  <a:schemeClr val="tx1"/>
                </a:solidFill>
                <a:latin typeface="Times New Roman" pitchFamily="18" charset="0"/>
                <a:cs typeface="Times New Roman" pitchFamily="18" charset="0"/>
              </a:rPr>
              <a:t>Sampling: </a:t>
            </a:r>
            <a:r>
              <a:rPr lang="en-US" sz="2000" dirty="0" smtClean="0">
                <a:solidFill>
                  <a:schemeClr val="tx1"/>
                </a:solidFill>
                <a:latin typeface="Times New Roman" pitchFamily="18" charset="0"/>
                <a:cs typeface="Times New Roman" pitchFamily="18" charset="0"/>
              </a:rPr>
              <a:t>Total 24 respondents (Administrator- 3, Commercials </a:t>
            </a:r>
            <a:r>
              <a:rPr lang="en-US" sz="2000" dirty="0" smtClean="0">
                <a:solidFill>
                  <a:schemeClr val="tx1"/>
                </a:solidFill>
                <a:latin typeface="Times New Roman" pitchFamily="18" charset="0"/>
                <a:cs typeface="Times New Roman" pitchFamily="18" charset="0"/>
              </a:rPr>
              <a:t>8(including 2 opticians and 2 Pharmacist), </a:t>
            </a:r>
            <a:r>
              <a:rPr lang="en-US" sz="2000" dirty="0" smtClean="0">
                <a:solidFill>
                  <a:schemeClr val="tx1"/>
                </a:solidFill>
                <a:latin typeface="Times New Roman" pitchFamily="18" charset="0"/>
                <a:cs typeface="Times New Roman" pitchFamily="18" charset="0"/>
              </a:rPr>
              <a:t>Optometrist- 4, </a:t>
            </a:r>
            <a:r>
              <a:rPr lang="en-US" sz="2000" dirty="0" smtClean="0">
                <a:solidFill>
                  <a:schemeClr val="tx1"/>
                </a:solidFill>
                <a:latin typeface="Times New Roman" pitchFamily="18" charset="0"/>
                <a:cs typeface="Times New Roman" pitchFamily="18" charset="0"/>
              </a:rPr>
              <a:t>Doctors- </a:t>
            </a:r>
            <a:r>
              <a:rPr lang="en-US" sz="2000" dirty="0" smtClean="0">
                <a:solidFill>
                  <a:schemeClr val="tx1"/>
                </a:solidFill>
                <a:latin typeface="Times New Roman" pitchFamily="18" charset="0"/>
                <a:cs typeface="Times New Roman" pitchFamily="18" charset="0"/>
              </a:rPr>
              <a:t>3, Patient Relationship Executive 6) have been chosen for the study from two hospitals in Gurgaon. </a:t>
            </a:r>
          </a:p>
          <a:p>
            <a:endParaRPr lang="en-US" dirty="0"/>
          </a:p>
        </p:txBody>
      </p:sp>
      <p:pic>
        <p:nvPicPr>
          <p:cNvPr id="5" name="Picture 4" descr="D:\Desertation_Project\index.jpg"/>
          <p:cNvPicPr>
            <a:picLocks noChangeAspect="1" noChangeArrowheads="1"/>
          </p:cNvPicPr>
          <p:nvPr/>
        </p:nvPicPr>
        <p:blipFill>
          <a:blip r:embed="rId2" cstate="print"/>
          <a:srcRect/>
          <a:stretch>
            <a:fillRect/>
          </a:stretch>
        </p:blipFill>
        <p:spPr bwMode="auto">
          <a:xfrm>
            <a:off x="7164288" y="0"/>
            <a:ext cx="1979712" cy="1268760"/>
          </a:xfrm>
          <a:prstGeom prst="rect">
            <a:avLst/>
          </a:prstGeom>
          <a:noFill/>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2800"/>
          </a:p>
        </p:txBody>
      </p:sp>
      <p:sp>
        <p:nvSpPr>
          <p:cNvPr id="3" name="Picture Placeholder 2"/>
          <p:cNvSpPr>
            <a:spLocks noGrp="1"/>
          </p:cNvSpPr>
          <p:nvPr>
            <p:ph type="pic" idx="1"/>
          </p:nvPr>
        </p:nvSpPr>
        <p:spPr/>
      </p:sp>
      <p:sp>
        <p:nvSpPr>
          <p:cNvPr id="4" name="Text Placeholder 3"/>
          <p:cNvSpPr>
            <a:spLocks noGrp="1"/>
          </p:cNvSpPr>
          <p:nvPr>
            <p:ph type="body" sz="half" idx="2"/>
          </p:nvPr>
        </p:nvSpPr>
        <p:spPr/>
        <p:txBody>
          <a:bodyPr/>
          <a:lstStyle/>
          <a:p>
            <a:endParaRPr lang="en-US" sz="1800"/>
          </a:p>
        </p:txBody>
      </p:sp>
      <p:sp>
        <p:nvSpPr>
          <p:cNvPr id="5" name="Rectangle 4"/>
          <p:cNvSpPr/>
          <p:nvPr/>
        </p:nvSpPr>
        <p:spPr>
          <a:xfrm>
            <a:off x="2411760" y="692696"/>
            <a:ext cx="3481979" cy="523220"/>
          </a:xfrm>
          <a:prstGeom prst="rect">
            <a:avLst/>
          </a:prstGeom>
        </p:spPr>
        <p:txBody>
          <a:bodyPr wrap="none">
            <a:spAutoFit/>
          </a:bodyPr>
          <a:lstStyle/>
          <a:p>
            <a:r>
              <a:rPr lang="en-US" sz="2800" i="1" u="sng" dirty="0" smtClean="0">
                <a:latin typeface="Times New Roman" pitchFamily="18" charset="0"/>
                <a:cs typeface="Times New Roman" pitchFamily="18" charset="0"/>
              </a:rPr>
              <a:t>GENERAL FINDINGS</a:t>
            </a:r>
            <a:endParaRPr lang="en-US" sz="2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Presentation7</Template>
  <TotalTime>1646</TotalTime>
  <Words>1389</Words>
  <Application>Microsoft Office PowerPoint</Application>
  <PresentationFormat>On-screen Show (4:3)</PresentationFormat>
  <Paragraphs>142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Presentation7</vt:lpstr>
      <vt:lpstr>   Analysis the Need for change of Existing Hospital Information System to New HIS in Eye-Q(A chain of Super specialty Eye Hospitals)   By: Niranjan Bulchandani AM IT Eye-Q Vision Pvt. Ltd. </vt:lpstr>
      <vt:lpstr>Introduction </vt:lpstr>
      <vt:lpstr>The Current IT Enviournment in Eye-Q</vt:lpstr>
      <vt:lpstr>Slide 4</vt:lpstr>
      <vt:lpstr>Objectives</vt:lpstr>
      <vt:lpstr>Methodology</vt:lpstr>
      <vt:lpstr>Continue…</vt:lpstr>
      <vt:lpstr>Slide 8</vt:lpstr>
      <vt:lpstr>Slide 9</vt:lpstr>
      <vt:lpstr>About Existing Hospital Information System</vt:lpstr>
      <vt:lpstr>Slide 11</vt:lpstr>
      <vt:lpstr>Slide 12</vt:lpstr>
      <vt:lpstr>Slide 13</vt:lpstr>
      <vt:lpstr>Slide 14</vt:lpstr>
      <vt:lpstr>Slide 15</vt:lpstr>
      <vt:lpstr>Finding For PRE’s</vt:lpstr>
      <vt:lpstr>Slide 17</vt:lpstr>
      <vt:lpstr>Slide 18</vt:lpstr>
      <vt:lpstr>Slide 19</vt:lpstr>
      <vt:lpstr>Slide 20</vt:lpstr>
      <vt:lpstr>Slide 21</vt:lpstr>
      <vt:lpstr>Slide 22</vt:lpstr>
      <vt:lpstr>Weaknesses of the Current System </vt:lpstr>
      <vt:lpstr>Results</vt:lpstr>
      <vt:lpstr>Slide 25</vt:lpstr>
      <vt:lpstr>Slide 26</vt:lpstr>
      <vt:lpstr>Slide 27</vt:lpstr>
      <vt:lpstr>Conclusion: </vt:lpstr>
      <vt:lpstr>Slide 29</vt:lpstr>
      <vt:lpstr>Slide 30</vt:lpstr>
      <vt:lpstr>Recommendations</vt:lpstr>
      <vt:lpstr>Limitations of the study</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PowerPoint template, Medical</dc:subject>
  <dc:creator>n</dc:creator>
  <cp:keywords>free, PowerPoint template, download, PPT template, PowerPoint templates, slideshow template, POT, POTX, Power Point template, slide show template, festival, Medical, Medical PowerPoint template, doctor, DNA</cp:keywords>
  <dc:description>Made by Moyea Software. To find more free PowerPoint templates, please visit http://www.dvd-ppt-slideshow.com/powerpoint-knowledge/powerpoint-templates.html</dc:description>
  <cp:lastModifiedBy>n</cp:lastModifiedBy>
  <cp:revision>159</cp:revision>
  <dcterms:created xsi:type="dcterms:W3CDTF">2013-05-06T06:08:11Z</dcterms:created>
  <dcterms:modified xsi:type="dcterms:W3CDTF">2013-05-17T18:35:04Z</dcterms:modified>
  <cp:category>Medical</cp:category>
</cp:coreProperties>
</file>