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8" r:id="rId4"/>
    <p:sldId id="259" r:id="rId5"/>
    <p:sldId id="260" r:id="rId6"/>
    <p:sldId id="262" r:id="rId7"/>
    <p:sldId id="263" r:id="rId8"/>
    <p:sldId id="264" r:id="rId9"/>
    <p:sldId id="293" r:id="rId10"/>
    <p:sldId id="29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4" y="5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plotArea>
      <c:layout/>
      <c:pieChart>
        <c:varyColors val="1"/>
        <c:ser>
          <c:idx val="0"/>
          <c:order val="0"/>
          <c:dLbls>
            <c:showVal val="1"/>
            <c:showPercent val="1"/>
            <c:showLeaderLines val="1"/>
          </c:dLbls>
          <c:cat>
            <c:strRef>
              <c:f>Sheet1!$B$1:$C$1</c:f>
              <c:strCache>
                <c:ptCount val="2"/>
                <c:pt idx="0">
                  <c:v>Discharges on time </c:v>
                </c:pt>
                <c:pt idx="1">
                  <c:v>Discharges delayed</c:v>
                </c:pt>
              </c:strCache>
            </c:strRef>
          </c:cat>
          <c:val>
            <c:numRef>
              <c:f>Sheet1!$B$2:$C$2</c:f>
              <c:numCache>
                <c:formatCode>General</c:formatCode>
                <c:ptCount val="2"/>
                <c:pt idx="0">
                  <c:v>232</c:v>
                </c:pt>
                <c:pt idx="1">
                  <c:v>268</c:v>
                </c:pt>
              </c:numCache>
            </c:numRef>
          </c:val>
        </c:ser>
        <c:firstSliceAng val="0"/>
      </c:pie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view3D>
      <c:rotX val="30"/>
      <c:perspective val="30"/>
    </c:view3D>
    <c:plotArea>
      <c:layout/>
      <c:pie3DChart>
        <c:varyColors val="1"/>
        <c:ser>
          <c:idx val="0"/>
          <c:order val="0"/>
          <c:explosion val="25"/>
          <c:dLbls>
            <c:showVal val="1"/>
            <c:showLeaderLines val="1"/>
          </c:dLbls>
          <c:cat>
            <c:strRef>
              <c:f>Sheet1!$A$1:$A$3</c:f>
              <c:strCache>
                <c:ptCount val="3"/>
                <c:pt idx="0">
                  <c:v>System Error</c:v>
                </c:pt>
                <c:pt idx="1">
                  <c:v>Pharmacy stock audit (internal) </c:v>
                </c:pt>
                <c:pt idx="2">
                  <c:v>Delayed information from  Nursing to Pharmacy </c:v>
                </c:pt>
              </c:strCache>
            </c:strRef>
          </c:cat>
          <c:val>
            <c:numRef>
              <c:f>Sheet1!$B$1:$B$3</c:f>
              <c:numCache>
                <c:formatCode>0%</c:formatCode>
                <c:ptCount val="3"/>
                <c:pt idx="0">
                  <c:v>0.75000000000000433</c:v>
                </c:pt>
                <c:pt idx="1">
                  <c:v>0.15000000000000024</c:v>
                </c:pt>
                <c:pt idx="2">
                  <c:v>0.1</c:v>
                </c:pt>
              </c:numCache>
            </c:numRef>
          </c:val>
        </c:ser>
      </c:pie3DChart>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21551841514576769"/>
          <c:y val="0.17004167887451788"/>
          <c:w val="0.22964461828395263"/>
          <c:h val="0.6384082429670076"/>
        </c:manualLayout>
      </c:layout>
      <c:pieChart>
        <c:varyColors val="1"/>
        <c:ser>
          <c:idx val="0"/>
          <c:order val="0"/>
          <c:dLbls>
            <c:showVal val="1"/>
            <c:showCatName val="1"/>
            <c:showLeaderLines val="1"/>
          </c:dLbls>
          <c:cat>
            <c:strRef>
              <c:f>Sheet1!$A$23:$A$24</c:f>
              <c:strCache>
                <c:ptCount val="2"/>
                <c:pt idx="0">
                  <c:v>Hospital Related issues</c:v>
                </c:pt>
                <c:pt idx="1">
                  <c:v>Patient Related issues</c:v>
                </c:pt>
              </c:strCache>
            </c:strRef>
          </c:cat>
          <c:val>
            <c:numRef>
              <c:f>Sheet1!$B$23:$B$24</c:f>
              <c:numCache>
                <c:formatCode>0%</c:formatCode>
                <c:ptCount val="2"/>
                <c:pt idx="0">
                  <c:v>0.4</c:v>
                </c:pt>
                <c:pt idx="1">
                  <c:v>0.60000000000000064</c:v>
                </c:pt>
              </c:numCache>
            </c:numRef>
          </c:val>
        </c:ser>
        <c:firstSliceAng val="0"/>
      </c:pieChart>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view3D>
      <c:rotX val="30"/>
      <c:perspective val="30"/>
    </c:view3D>
    <c:plotArea>
      <c:layout/>
      <c:pie3DChart>
        <c:varyColors val="1"/>
        <c:ser>
          <c:idx val="0"/>
          <c:order val="0"/>
          <c:explosion val="25"/>
          <c:dLbls>
            <c:showVal val="1"/>
            <c:showLeaderLines val="1"/>
          </c:dLbls>
          <c:cat>
            <c:strRef>
              <c:f>Sheet1!$A$38:$A$39</c:f>
              <c:strCache>
                <c:ptCount val="2"/>
                <c:pt idx="0">
                  <c:v>Shortage of staff</c:v>
                </c:pt>
                <c:pt idx="1">
                  <c:v> Staff Negligence</c:v>
                </c:pt>
              </c:strCache>
            </c:strRef>
          </c:cat>
          <c:val>
            <c:numRef>
              <c:f>Sheet1!$B$38:$B$39</c:f>
              <c:numCache>
                <c:formatCode>0%</c:formatCode>
                <c:ptCount val="2"/>
                <c:pt idx="0">
                  <c:v>0.1</c:v>
                </c:pt>
                <c:pt idx="1">
                  <c:v>0.9</c:v>
                </c:pt>
              </c:numCache>
            </c:numRef>
          </c:val>
        </c:ser>
      </c:pie3DChart>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view3D>
      <c:rotX val="30"/>
      <c:perspective val="30"/>
    </c:view3D>
    <c:plotArea>
      <c:layout/>
      <c:pie3DChart>
        <c:varyColors val="1"/>
        <c:ser>
          <c:idx val="0"/>
          <c:order val="0"/>
          <c:explosion val="25"/>
          <c:dLbls>
            <c:showVal val="1"/>
            <c:showLeaderLines val="1"/>
          </c:dLbls>
          <c:cat>
            <c:strRef>
              <c:f>Sheet1!$A$53:$A$56</c:f>
              <c:strCache>
                <c:ptCount val="4"/>
                <c:pt idx="0">
                  <c:v>Billing Department: </c:v>
                </c:pt>
                <c:pt idx="1">
                  <c:v>Nurses</c:v>
                </c:pt>
                <c:pt idx="2">
                  <c:v>Back office </c:v>
                </c:pt>
                <c:pt idx="3">
                  <c:v>Front office and customer care </c:v>
                </c:pt>
              </c:strCache>
            </c:strRef>
          </c:cat>
          <c:val>
            <c:numRef>
              <c:f>Sheet1!$B$53:$B$56</c:f>
              <c:numCache>
                <c:formatCode>0%</c:formatCode>
                <c:ptCount val="4"/>
                <c:pt idx="0">
                  <c:v>0.2</c:v>
                </c:pt>
                <c:pt idx="1">
                  <c:v>0.4</c:v>
                </c:pt>
                <c:pt idx="2">
                  <c:v>0.30000000000000032</c:v>
                </c:pt>
                <c:pt idx="3">
                  <c:v>0.1</c:v>
                </c:pt>
              </c:numCache>
            </c:numRef>
          </c:val>
        </c:ser>
      </c:pie3DChart>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view3D>
      <c:rotX val="30"/>
      <c:perspective val="30"/>
    </c:view3D>
    <c:plotArea>
      <c:layout/>
      <c:pie3DChart>
        <c:varyColors val="1"/>
        <c:ser>
          <c:idx val="0"/>
          <c:order val="0"/>
          <c:explosion val="25"/>
          <c:dLbls>
            <c:showPercent val="1"/>
            <c:showLeaderLines val="1"/>
          </c:dLbls>
          <c:cat>
            <c:strRef>
              <c:f>Sheet1!$A$90:$A$96</c:f>
              <c:strCache>
                <c:ptCount val="7"/>
                <c:pt idx="0">
                  <c:v>Doctors’ related reasons</c:v>
                </c:pt>
                <c:pt idx="1">
                  <c:v>Printer machine not working   </c:v>
                </c:pt>
                <c:pt idx="2">
                  <c:v>Diagnostics department related reasons </c:v>
                </c:pt>
                <c:pt idx="3">
                  <c:v>Other departments related </c:v>
                </c:pt>
                <c:pt idx="4">
                  <c:v>Medical reasons</c:v>
                </c:pt>
                <c:pt idx="5">
                  <c:v>Nurse Negligience</c:v>
                </c:pt>
                <c:pt idx="6">
                  <c:v>SRIT issues</c:v>
                </c:pt>
              </c:strCache>
            </c:strRef>
          </c:cat>
          <c:val>
            <c:numRef>
              <c:f>Sheet1!$B$90:$B$96</c:f>
              <c:numCache>
                <c:formatCode>0%</c:formatCode>
                <c:ptCount val="7"/>
                <c:pt idx="0">
                  <c:v>0.15000000000000024</c:v>
                </c:pt>
                <c:pt idx="1">
                  <c:v>0.05</c:v>
                </c:pt>
                <c:pt idx="2">
                  <c:v>0.35000000000000031</c:v>
                </c:pt>
                <c:pt idx="3">
                  <c:v>0.2</c:v>
                </c:pt>
                <c:pt idx="4">
                  <c:v>0.1</c:v>
                </c:pt>
                <c:pt idx="5">
                  <c:v>0.1</c:v>
                </c:pt>
                <c:pt idx="6">
                  <c:v>0.05</c:v>
                </c:pt>
              </c:numCache>
            </c:numRef>
          </c:val>
        </c:ser>
      </c:pie3DChart>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E31312-10BB-4956-89E3-BC728E4E9154}" type="datetimeFigureOut">
              <a:rPr lang="en-IN" smtClean="0"/>
              <a:pPr/>
              <a:t>09-05-2013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D8B663-9472-497A-8479-2CCC9394CDD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E31312-10BB-4956-89E3-BC728E4E9154}" type="datetimeFigureOut">
              <a:rPr lang="en-IN" smtClean="0"/>
              <a:pPr/>
              <a:t>09-05-2013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8B663-9472-497A-8479-2CCC9394CDD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440160"/>
          </a:xfrm>
        </p:spPr>
        <p:txBody>
          <a:bodyPr>
            <a:normAutofit fontScale="90000"/>
          </a:bodyPr>
          <a:lstStyle/>
          <a:p>
            <a:r>
              <a:rPr lang="en-US" sz="3600" dirty="0" smtClean="0">
                <a:latin typeface="Times New Roman" pitchFamily="18" charset="0"/>
                <a:cs typeface="Times New Roman" pitchFamily="18" charset="0"/>
              </a:rPr>
              <a:t>Dissertation at Asian Heart institute  &amp; research center , Mumbai</a:t>
            </a:r>
            <a:br>
              <a:rPr lang="en-US" sz="36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IN" sz="1600" dirty="0">
              <a:latin typeface="Times New Roman" pitchFamily="18" charset="0"/>
              <a:cs typeface="Times New Roman" pitchFamily="18" charset="0"/>
            </a:endParaRPr>
          </a:p>
        </p:txBody>
      </p:sp>
      <p:pic>
        <p:nvPicPr>
          <p:cNvPr id="1026" name="Picture 2" descr="C:\Users\krishan gopal\Desktop\dr-panda.jpg"/>
          <p:cNvPicPr>
            <a:picLocks noGrp="1" noChangeAspect="1" noChangeArrowheads="1"/>
          </p:cNvPicPr>
          <p:nvPr>
            <p:ph idx="1"/>
          </p:nvPr>
        </p:nvPicPr>
        <p:blipFill>
          <a:blip r:embed="rId2" cstate="print"/>
          <a:srcRect/>
          <a:stretch>
            <a:fillRect/>
          </a:stretch>
        </p:blipFill>
        <p:spPr bwMode="auto">
          <a:xfrm>
            <a:off x="4932040" y="2420888"/>
            <a:ext cx="3168352" cy="3600400"/>
          </a:xfrm>
          <a:prstGeom prst="rect">
            <a:avLst/>
          </a:prstGeom>
          <a:noFill/>
        </p:spPr>
      </p:pic>
      <p:pic>
        <p:nvPicPr>
          <p:cNvPr id="1027" name="Picture 3" descr="C:\Users\krishan gopal\Desktop\Asian-SEVA-launch-thumb.jpg"/>
          <p:cNvPicPr>
            <a:picLocks noChangeAspect="1" noChangeArrowheads="1"/>
          </p:cNvPicPr>
          <p:nvPr/>
        </p:nvPicPr>
        <p:blipFill>
          <a:blip r:embed="rId3" cstate="print"/>
          <a:srcRect/>
          <a:stretch>
            <a:fillRect/>
          </a:stretch>
        </p:blipFill>
        <p:spPr bwMode="auto">
          <a:xfrm>
            <a:off x="755576" y="2420888"/>
            <a:ext cx="3312368" cy="35283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11 Physically discharge time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12 Time taken form Financial to physically discharge time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13 Total time taken</a:t>
            </a:r>
            <a:endParaRPr lang="en-IN"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Exclusive Criteria:</a:t>
            </a:r>
            <a:r>
              <a:rPr lang="en-US" sz="2000" dirty="0" smtClean="0">
                <a:latin typeface="Times New Roman" pitchFamily="18" charset="0"/>
                <a:cs typeface="Times New Roman" pitchFamily="18" charset="0"/>
              </a:rPr>
              <a:t> Unplanned discharges, LAMA, DAMA, Corporate and TPA discharges were not the part of study</a:t>
            </a:r>
            <a:endParaRPr lang="en-IN" sz="2000" dirty="0" smtClean="0">
              <a:latin typeface="Times New Roman" pitchFamily="18" charset="0"/>
              <a:cs typeface="Times New Roman" pitchFamily="18" charset="0"/>
            </a:endParaRPr>
          </a:p>
          <a:p>
            <a:endParaRPr lang="en-IN"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en-US" sz="3600" dirty="0" smtClean="0">
                <a:latin typeface="Times New Roman" pitchFamily="18" charset="0"/>
                <a:cs typeface="Times New Roman" pitchFamily="18" charset="0"/>
              </a:rPr>
              <a:t>General </a:t>
            </a:r>
            <a:r>
              <a:rPr lang="en-US" sz="3600" dirty="0">
                <a:latin typeface="Times New Roman" pitchFamily="18" charset="0"/>
                <a:cs typeface="Times New Roman" pitchFamily="18" charset="0"/>
              </a:rPr>
              <a:t>Findings</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52736"/>
            <a:ext cx="8229600" cy="5256584"/>
          </a:xfrm>
        </p:spPr>
        <p:txBody>
          <a:bodyPr>
            <a:normAutofit/>
          </a:bodyPr>
          <a:lstStyle/>
          <a:p>
            <a:r>
              <a:rPr lang="en-US" sz="2400" dirty="0">
                <a:latin typeface="Times New Roman" pitchFamily="18" charset="0"/>
                <a:cs typeface="Times New Roman" pitchFamily="18" charset="0"/>
              </a:rPr>
              <a:t>Total No Discharges (sample</a:t>
            </a:r>
            <a:r>
              <a:rPr lang="en-US"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200</a:t>
            </a:r>
            <a:endParaRPr lang="en-IN"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On Average Time = </a:t>
            </a:r>
            <a:r>
              <a:rPr lang="en-US" sz="2400" dirty="0" smtClean="0">
                <a:latin typeface="Times New Roman" pitchFamily="18" charset="0"/>
                <a:cs typeface="Times New Roman" pitchFamily="18" charset="0"/>
              </a:rPr>
              <a:t>92</a:t>
            </a:r>
            <a:endParaRPr lang="en-IN"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Delay </a:t>
            </a:r>
            <a:r>
              <a:rPr lang="en-US" sz="2400" dirty="0">
                <a:latin typeface="Times New Roman" pitchFamily="18" charset="0"/>
                <a:cs typeface="Times New Roman" pitchFamily="18" charset="0"/>
              </a:rPr>
              <a:t>in </a:t>
            </a:r>
            <a:r>
              <a:rPr lang="en-US" sz="2400" dirty="0" smtClean="0">
                <a:latin typeface="Times New Roman" pitchFamily="18" charset="0"/>
                <a:cs typeface="Times New Roman" pitchFamily="18" charset="0"/>
              </a:rPr>
              <a:t>Discharge= </a:t>
            </a:r>
            <a:r>
              <a:rPr lang="en-US" sz="2400" dirty="0" smtClean="0">
                <a:latin typeface="Times New Roman" pitchFamily="18" charset="0"/>
                <a:cs typeface="Times New Roman" pitchFamily="18" charset="0"/>
              </a:rPr>
              <a:t>108</a:t>
            </a: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The below figure indicates that the  46 % discharges were on time and 54% discharges were delayed</a:t>
            </a:r>
            <a:endParaRPr lang="en-IN" sz="20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a:buNone/>
            </a:pPr>
            <a:endParaRPr lang="en-IN" sz="2400" dirty="0"/>
          </a:p>
          <a:p>
            <a:endParaRPr lang="en-IN" sz="2400" dirty="0"/>
          </a:p>
        </p:txBody>
      </p:sp>
      <p:graphicFrame>
        <p:nvGraphicFramePr>
          <p:cNvPr id="4" name="Chart 3"/>
          <p:cNvGraphicFramePr/>
          <p:nvPr/>
        </p:nvGraphicFramePr>
        <p:xfrm>
          <a:off x="1259632" y="3645024"/>
          <a:ext cx="6912768" cy="29523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Non Surgical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Discharges </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700810"/>
          <a:ext cx="8229600" cy="3016132"/>
        </p:xfrm>
        <a:graphic>
          <a:graphicData uri="http://schemas.openxmlformats.org/drawingml/2006/table">
            <a:tbl>
              <a:tblPr firstRow="1" bandRow="1">
                <a:tableStyleId>{5C22544A-7EE6-4342-B048-85BDC9FD1C3A}</a:tableStyleId>
              </a:tblPr>
              <a:tblGrid>
                <a:gridCol w="2743200"/>
                <a:gridCol w="2743200"/>
                <a:gridCol w="2743200"/>
              </a:tblGrid>
              <a:tr h="561662">
                <a:tc>
                  <a:txBody>
                    <a:bodyPr/>
                    <a:lstStyle/>
                    <a:p>
                      <a:pPr algn="just">
                        <a:lnSpc>
                          <a:spcPct val="115000"/>
                        </a:lnSpc>
                        <a:spcAft>
                          <a:spcPts val="0"/>
                        </a:spcAft>
                      </a:pPr>
                      <a:r>
                        <a:rPr lang="en-US" sz="1800" b="1" dirty="0">
                          <a:latin typeface="Times New Roman"/>
                          <a:ea typeface="Times New Roman"/>
                          <a:cs typeface="Times New Roman"/>
                        </a:rPr>
                        <a:t>Phases of  Discharges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b="1">
                          <a:latin typeface="Times New Roman"/>
                          <a:ea typeface="Times New Roman"/>
                          <a:cs typeface="Times New Roman"/>
                        </a:rPr>
                        <a:t>Time Taken (Minutes)</a:t>
                      </a:r>
                      <a:endParaRPr lang="en-IN" sz="180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b="1">
                          <a:latin typeface="Times New Roman"/>
                          <a:ea typeface="Times New Roman"/>
                          <a:cs typeface="Times New Roman"/>
                        </a:rPr>
                        <a:t>Average Standard Time </a:t>
                      </a:r>
                      <a:endParaRPr lang="en-IN" sz="1800">
                        <a:latin typeface="Calibri"/>
                        <a:ea typeface="Times New Roman"/>
                        <a:cs typeface="Times New Roman"/>
                      </a:endParaRPr>
                    </a:p>
                  </a:txBody>
                  <a:tcPr marL="68580" marR="68580" marT="0" marB="0"/>
                </a:tc>
              </a:tr>
              <a:tr h="561662">
                <a:tc>
                  <a:txBody>
                    <a:bodyPr/>
                    <a:lstStyle/>
                    <a:p>
                      <a:pPr algn="just">
                        <a:lnSpc>
                          <a:spcPct val="115000"/>
                        </a:lnSpc>
                        <a:spcAft>
                          <a:spcPts val="0"/>
                        </a:spcAft>
                      </a:pPr>
                      <a:r>
                        <a:rPr lang="en-US" sz="1800" dirty="0">
                          <a:latin typeface="Arial"/>
                          <a:ea typeface="Times New Roman"/>
                          <a:cs typeface="Times New Roman"/>
                        </a:rPr>
                        <a:t>Marked for Discharge to Clinical Discharge</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6.7 minutes            </a:t>
                      </a:r>
                      <a:endParaRPr lang="en-IN" sz="180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5 minutes</a:t>
                      </a:r>
                      <a:endParaRPr lang="en-IN" sz="1800">
                        <a:latin typeface="Calibri"/>
                        <a:ea typeface="Times New Roman"/>
                        <a:cs typeface="Times New Roman"/>
                      </a:endParaRPr>
                    </a:p>
                  </a:txBody>
                  <a:tcPr marL="68580" marR="68580" marT="0" marB="0"/>
                </a:tc>
              </a:tr>
              <a:tr h="561662">
                <a:tc>
                  <a:txBody>
                    <a:bodyPr/>
                    <a:lstStyle/>
                    <a:p>
                      <a:pPr algn="just">
                        <a:lnSpc>
                          <a:spcPct val="115000"/>
                        </a:lnSpc>
                        <a:spcAft>
                          <a:spcPts val="0"/>
                        </a:spcAft>
                      </a:pPr>
                      <a:r>
                        <a:rPr lang="en-US" sz="1800" dirty="0">
                          <a:latin typeface="Arial"/>
                          <a:ea typeface="Times New Roman"/>
                          <a:cs typeface="Times New Roman"/>
                        </a:rPr>
                        <a:t>Clinical Discharge to Financial Discharge</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62.53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35 minutes</a:t>
                      </a:r>
                      <a:endParaRPr lang="en-IN" sz="1800">
                        <a:latin typeface="Calibri"/>
                        <a:ea typeface="Times New Roman"/>
                        <a:cs typeface="Times New Roman"/>
                      </a:endParaRPr>
                    </a:p>
                  </a:txBody>
                  <a:tcPr marL="68580" marR="68580" marT="0" marB="0"/>
                </a:tc>
              </a:tr>
              <a:tr h="561662">
                <a:tc>
                  <a:txBody>
                    <a:bodyPr/>
                    <a:lstStyle/>
                    <a:p>
                      <a:pPr algn="just">
                        <a:lnSpc>
                          <a:spcPct val="115000"/>
                        </a:lnSpc>
                        <a:spcAft>
                          <a:spcPts val="0"/>
                        </a:spcAft>
                      </a:pPr>
                      <a:r>
                        <a:rPr lang="en-US" sz="1800" dirty="0">
                          <a:latin typeface="Arial"/>
                          <a:ea typeface="Times New Roman"/>
                          <a:cs typeface="Times New Roman"/>
                        </a:rPr>
                        <a:t>Financial Discharge to Physical Discharge</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21.8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20 minutes</a:t>
                      </a:r>
                      <a:endParaRPr lang="en-IN" sz="1800">
                        <a:latin typeface="Calibri"/>
                        <a:ea typeface="Times New Roman"/>
                        <a:cs typeface="Times New Roman"/>
                      </a:endParaRPr>
                    </a:p>
                  </a:txBody>
                  <a:tcPr marL="68580" marR="68580" marT="0" marB="0"/>
                </a:tc>
              </a:tr>
              <a:tr h="561662">
                <a:tc>
                  <a:txBody>
                    <a:bodyPr/>
                    <a:lstStyle/>
                    <a:p>
                      <a:pPr algn="just">
                        <a:lnSpc>
                          <a:spcPct val="115000"/>
                        </a:lnSpc>
                        <a:spcAft>
                          <a:spcPts val="0"/>
                        </a:spcAft>
                      </a:pPr>
                      <a:r>
                        <a:rPr lang="en-US" sz="1800" dirty="0">
                          <a:latin typeface="Arial"/>
                          <a:ea typeface="Times New Roman"/>
                          <a:cs typeface="Times New Roman"/>
                        </a:rPr>
                        <a:t>Total Time Taken</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90.43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60 minutes</a:t>
                      </a:r>
                      <a:endParaRPr lang="en-IN" sz="18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Surgical Discharges</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844825"/>
          <a:ext cx="7283151" cy="3097907"/>
        </p:xfrm>
        <a:graphic>
          <a:graphicData uri="http://schemas.openxmlformats.org/drawingml/2006/table">
            <a:tbl>
              <a:tblPr firstRow="1" bandRow="1">
                <a:tableStyleId>{5C22544A-7EE6-4342-B048-85BDC9FD1C3A}</a:tableStyleId>
              </a:tblPr>
              <a:tblGrid>
                <a:gridCol w="2427717"/>
                <a:gridCol w="2427717"/>
                <a:gridCol w="2427717"/>
              </a:tblGrid>
              <a:tr h="557364">
                <a:tc>
                  <a:txBody>
                    <a:bodyPr/>
                    <a:lstStyle/>
                    <a:p>
                      <a:pPr algn="just">
                        <a:lnSpc>
                          <a:spcPct val="115000"/>
                        </a:lnSpc>
                        <a:spcAft>
                          <a:spcPts val="0"/>
                        </a:spcAft>
                      </a:pPr>
                      <a:r>
                        <a:rPr lang="en-US" sz="1800" b="1" dirty="0">
                          <a:latin typeface="Times New Roman"/>
                          <a:ea typeface="Times New Roman"/>
                          <a:cs typeface="Times New Roman"/>
                        </a:rPr>
                        <a:t>Phases of Discharges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b="1" dirty="0">
                          <a:latin typeface="Times New Roman"/>
                          <a:ea typeface="Times New Roman"/>
                          <a:cs typeface="Times New Roman"/>
                        </a:rPr>
                        <a:t>Time Taken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b="1">
                          <a:latin typeface="Times New Roman"/>
                          <a:ea typeface="Times New Roman"/>
                          <a:cs typeface="Times New Roman"/>
                        </a:rPr>
                        <a:t>Average Standard Time</a:t>
                      </a:r>
                      <a:endParaRPr lang="en-IN" sz="1800">
                        <a:latin typeface="Calibri"/>
                        <a:ea typeface="Times New Roman"/>
                        <a:cs typeface="Times New Roman"/>
                      </a:endParaRPr>
                    </a:p>
                  </a:txBody>
                  <a:tcPr marL="68580" marR="68580" marT="0" marB="0"/>
                </a:tc>
              </a:tr>
              <a:tr h="638436">
                <a:tc>
                  <a:txBody>
                    <a:bodyPr/>
                    <a:lstStyle/>
                    <a:p>
                      <a:pPr algn="just">
                        <a:lnSpc>
                          <a:spcPct val="115000"/>
                        </a:lnSpc>
                        <a:spcAft>
                          <a:spcPts val="0"/>
                        </a:spcAft>
                      </a:pPr>
                      <a:r>
                        <a:rPr lang="en-US" sz="1800" dirty="0">
                          <a:latin typeface="Arial"/>
                          <a:ea typeface="Times New Roman"/>
                          <a:cs typeface="Times New Roman"/>
                        </a:rPr>
                        <a:t>Marked for Discharge to Clinical Discharge</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7  Minutes            </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5 Minutes</a:t>
                      </a:r>
                      <a:endParaRPr lang="en-IN" sz="1800">
                        <a:latin typeface="Calibri"/>
                        <a:ea typeface="Times New Roman"/>
                        <a:cs typeface="Times New Roman"/>
                      </a:endParaRPr>
                    </a:p>
                  </a:txBody>
                  <a:tcPr marL="68580" marR="68580" marT="0" marB="0"/>
                </a:tc>
              </a:tr>
              <a:tr h="638436">
                <a:tc>
                  <a:txBody>
                    <a:bodyPr/>
                    <a:lstStyle/>
                    <a:p>
                      <a:pPr algn="just">
                        <a:lnSpc>
                          <a:spcPct val="115000"/>
                        </a:lnSpc>
                        <a:spcAft>
                          <a:spcPts val="0"/>
                        </a:spcAft>
                      </a:pPr>
                      <a:r>
                        <a:rPr lang="en-US" sz="1800" dirty="0">
                          <a:latin typeface="Arial"/>
                          <a:ea typeface="Times New Roman"/>
                          <a:cs typeface="Times New Roman"/>
                        </a:rPr>
                        <a:t>Clinical Discharge to Financial Discharge</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69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60 Minutes</a:t>
                      </a:r>
                      <a:endParaRPr lang="en-IN" sz="1800">
                        <a:latin typeface="Calibri"/>
                        <a:ea typeface="Times New Roman"/>
                        <a:cs typeface="Times New Roman"/>
                      </a:endParaRPr>
                    </a:p>
                  </a:txBody>
                  <a:tcPr marL="68580" marR="68580" marT="0" marB="0"/>
                </a:tc>
              </a:tr>
              <a:tr h="638436">
                <a:tc>
                  <a:txBody>
                    <a:bodyPr/>
                    <a:lstStyle/>
                    <a:p>
                      <a:pPr algn="just">
                        <a:lnSpc>
                          <a:spcPct val="115000"/>
                        </a:lnSpc>
                        <a:spcAft>
                          <a:spcPts val="0"/>
                        </a:spcAft>
                      </a:pPr>
                      <a:r>
                        <a:rPr lang="en-US" sz="1800">
                          <a:latin typeface="Arial"/>
                          <a:ea typeface="Times New Roman"/>
                          <a:cs typeface="Times New Roman"/>
                        </a:rPr>
                        <a:t>Financial Discharge to Physical Discharge</a:t>
                      </a:r>
                      <a:endParaRPr lang="en-IN" sz="180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40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a:latin typeface="Arial"/>
                          <a:ea typeface="Times New Roman"/>
                          <a:cs typeface="Times New Roman"/>
                        </a:rPr>
                        <a:t>25 Minutes</a:t>
                      </a:r>
                      <a:endParaRPr lang="en-IN" sz="1800">
                        <a:latin typeface="Calibri"/>
                        <a:ea typeface="Times New Roman"/>
                        <a:cs typeface="Times New Roman"/>
                      </a:endParaRPr>
                    </a:p>
                  </a:txBody>
                  <a:tcPr marL="68580" marR="68580" marT="0" marB="0"/>
                </a:tc>
              </a:tr>
              <a:tr h="551663">
                <a:tc>
                  <a:txBody>
                    <a:bodyPr/>
                    <a:lstStyle/>
                    <a:p>
                      <a:pPr algn="just">
                        <a:lnSpc>
                          <a:spcPct val="115000"/>
                        </a:lnSpc>
                        <a:spcAft>
                          <a:spcPts val="0"/>
                        </a:spcAft>
                      </a:pPr>
                      <a:r>
                        <a:rPr lang="en-US" sz="1800">
                          <a:latin typeface="Arial"/>
                          <a:ea typeface="Times New Roman"/>
                          <a:cs typeface="Times New Roman"/>
                        </a:rPr>
                        <a:t>Total Time Taken</a:t>
                      </a:r>
                      <a:endParaRPr lang="en-IN" sz="180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116  Minutes</a:t>
                      </a:r>
                      <a:endParaRPr lang="en-IN" sz="18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800" dirty="0">
                          <a:latin typeface="Arial"/>
                          <a:ea typeface="Times New Roman"/>
                          <a:cs typeface="Times New Roman"/>
                        </a:rPr>
                        <a:t>90 Minutes</a:t>
                      </a:r>
                      <a:endParaRPr lang="en-IN" sz="18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itchFamily="18" charset="0"/>
                <a:cs typeface="Times New Roman" pitchFamily="18" charset="0"/>
              </a:rPr>
              <a:t>Reasons for the delays in the various phases of Discharge process</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dirty="0" smtClean="0"/>
              <a:t> </a:t>
            </a:r>
            <a:r>
              <a:rPr lang="en-US" sz="2400" b="1" dirty="0" smtClean="0"/>
              <a:t>Marked for discharge to clinical Discharge: the various reasons were :</a:t>
            </a:r>
          </a:p>
          <a:p>
            <a:pPr>
              <a:buNone/>
            </a:pPr>
            <a:endParaRPr lang="en-IN" sz="2400" dirty="0">
              <a:latin typeface="Times New Roman" pitchFamily="18" charset="0"/>
              <a:cs typeface="Times New Roman" pitchFamily="18" charset="0"/>
            </a:endParaRPr>
          </a:p>
        </p:txBody>
      </p:sp>
      <p:graphicFrame>
        <p:nvGraphicFramePr>
          <p:cNvPr id="4" name="Chart 3"/>
          <p:cNvGraphicFramePr/>
          <p:nvPr/>
        </p:nvGraphicFramePr>
        <p:xfrm>
          <a:off x="1115616" y="2708920"/>
          <a:ext cx="6336704"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A. System Error: The error in the software system .i.e. SRIT. Sometimes the system crashed or there were ongoing internal updates in the software as per the requirements put by various departments. </a:t>
            </a:r>
            <a:endParaRPr lang="en-IN"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B. Pharmacy stock audit : internal stock audit by the hospital every month</a:t>
            </a:r>
          </a:p>
          <a:p>
            <a:pPr>
              <a:buNone/>
            </a:pPr>
            <a:endParaRPr lang="en-IN"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C . Delayed information from nursing to pharmacy for Clinical discharge </a:t>
            </a:r>
            <a:endParaRPr lang="en-IN" sz="20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Clinical to Financial Discharge</a:t>
            </a:r>
            <a:endParaRPr lang="en-IN" sz="3200" dirty="0"/>
          </a:p>
        </p:txBody>
      </p:sp>
      <p:sp>
        <p:nvSpPr>
          <p:cNvPr id="3" name="Content Placeholder 2"/>
          <p:cNvSpPr>
            <a:spLocks noGrp="1"/>
          </p:cNvSpPr>
          <p:nvPr>
            <p:ph idx="1"/>
          </p:nvPr>
        </p:nvSpPr>
        <p:spPr/>
        <p:txBody>
          <a:bodyPr>
            <a:normAutofit/>
          </a:bodyPr>
          <a:lstStyle/>
          <a:p>
            <a:pPr>
              <a:buNone/>
            </a:pPr>
            <a:r>
              <a:rPr lang="en-US" sz="2800" dirty="0" smtClean="0">
                <a:latin typeface="Times New Roman" pitchFamily="18" charset="0"/>
                <a:cs typeface="Times New Roman" pitchFamily="18" charset="0"/>
              </a:rPr>
              <a:t>The various reasons were divided into :</a:t>
            </a:r>
            <a:endParaRPr lang="en-IN"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p:txBody>
      </p:sp>
      <p:graphicFrame>
        <p:nvGraphicFramePr>
          <p:cNvPr id="4" name="Chart 3"/>
          <p:cNvGraphicFramePr/>
          <p:nvPr/>
        </p:nvGraphicFramePr>
        <p:xfrm>
          <a:off x="1259632" y="2636912"/>
          <a:ext cx="6264696" cy="3240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800" b="1" dirty="0" smtClean="0"/>
              <a:t>A. Hospital Related issues:</a:t>
            </a:r>
            <a:r>
              <a:rPr lang="en-US" sz="2800" dirty="0" smtClean="0"/>
              <a:t>  </a:t>
            </a:r>
            <a:r>
              <a:rPr lang="en-US" sz="2000" dirty="0" smtClean="0"/>
              <a:t>The various hospital related issues were </a:t>
            </a:r>
            <a:endParaRPr lang="en-IN" sz="2000" dirty="0" smtClean="0"/>
          </a:p>
          <a:p>
            <a:pPr>
              <a:buNone/>
            </a:pPr>
            <a:r>
              <a:rPr lang="en-US" sz="2800" dirty="0" smtClean="0"/>
              <a:t> </a:t>
            </a:r>
            <a:endParaRPr lang="en-IN" sz="2800" dirty="0" smtClean="0"/>
          </a:p>
          <a:p>
            <a:endParaRPr lang="en-IN" sz="2800" dirty="0">
              <a:latin typeface="Times New Roman" pitchFamily="18" charset="0"/>
              <a:cs typeface="Times New Roman" pitchFamily="18" charset="0"/>
            </a:endParaRPr>
          </a:p>
        </p:txBody>
      </p:sp>
      <p:graphicFrame>
        <p:nvGraphicFramePr>
          <p:cNvPr id="4" name="Chart 3"/>
          <p:cNvGraphicFramePr/>
          <p:nvPr/>
        </p:nvGraphicFramePr>
        <p:xfrm>
          <a:off x="1907704" y="2636912"/>
          <a:ext cx="5040560" cy="3240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endParaRPr lang="en-US" sz="2000" dirty="0" smtClean="0"/>
          </a:p>
          <a:p>
            <a:pPr>
              <a:buNone/>
            </a:pPr>
            <a:r>
              <a:rPr lang="en-US" sz="2000" dirty="0" smtClean="0"/>
              <a:t>1</a:t>
            </a:r>
            <a:r>
              <a:rPr lang="en-US" sz="2000" b="1" dirty="0" smtClean="0"/>
              <a:t>.   Shortage of staff</a:t>
            </a:r>
            <a:r>
              <a:rPr lang="en-US" sz="2000" dirty="0" smtClean="0"/>
              <a:t>: Shortage of staff in the billing department .when staff on the leave or when there was workload </a:t>
            </a:r>
            <a:endParaRPr lang="en-IN" sz="2000" dirty="0" smtClean="0"/>
          </a:p>
          <a:p>
            <a:pPr>
              <a:buNone/>
            </a:pPr>
            <a:endParaRPr lang="en-US" sz="2000" b="1" dirty="0" smtClean="0"/>
          </a:p>
          <a:p>
            <a:pPr>
              <a:buNone/>
            </a:pPr>
            <a:r>
              <a:rPr lang="en-US" sz="2000" b="1" dirty="0" smtClean="0"/>
              <a:t>2.   Staff Negligence</a:t>
            </a:r>
            <a:r>
              <a:rPr lang="en-US" sz="2000" dirty="0" smtClean="0"/>
              <a:t>: The delays due to the negligence of the different staff of the different various departments  were billing department, nurses, back office, front office and customer care</a:t>
            </a:r>
            <a:endParaRPr lang="en-IN" sz="2000" dirty="0" smtClean="0"/>
          </a:p>
          <a:p>
            <a:pPr>
              <a:buNone/>
            </a:pP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The various reasons involved in the hospital related issues</a:t>
            </a:r>
            <a:endParaRPr lang="en-IN" sz="2800" dirty="0"/>
          </a:p>
        </p:txBody>
      </p:sp>
      <p:graphicFrame>
        <p:nvGraphicFramePr>
          <p:cNvPr id="4" name="Content Placeholder 3"/>
          <p:cNvGraphicFramePr>
            <a:graphicFrameLocks noGrp="1"/>
          </p:cNvGraphicFramePr>
          <p:nvPr>
            <p:ph idx="1"/>
          </p:nvPr>
        </p:nvGraphicFramePr>
        <p:xfrm>
          <a:off x="971600" y="1916833"/>
          <a:ext cx="7715200" cy="37444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latin typeface="Times New Roman" pitchFamily="18" charset="0"/>
                <a:cs typeface="Times New Roman" pitchFamily="18" charset="0"/>
              </a:rPr>
              <a:t>Topic </a:t>
            </a:r>
            <a:endParaRPr lang="en-IN" dirty="0">
              <a:latin typeface="Times New Roman" pitchFamily="18" charset="0"/>
              <a:cs typeface="Times New Roman" pitchFamily="18" charset="0"/>
            </a:endParaRPr>
          </a:p>
        </p:txBody>
      </p:sp>
      <p:sp>
        <p:nvSpPr>
          <p:cNvPr id="5" name="Content Placeholder 4"/>
          <p:cNvSpPr>
            <a:spLocks noGrp="1"/>
          </p:cNvSpPr>
          <p:nvPr>
            <p:ph idx="1"/>
          </p:nvPr>
        </p:nvSpPr>
        <p:spPr/>
        <p:txBody>
          <a:bodyPr/>
          <a:lstStyle/>
          <a:p>
            <a:pPr>
              <a:buNone/>
            </a:pPr>
            <a:r>
              <a:rPr lang="en-US" dirty="0" smtClean="0"/>
              <a:t>    To </a:t>
            </a:r>
            <a:r>
              <a:rPr lang="en-US" dirty="0"/>
              <a:t>study </a:t>
            </a:r>
            <a:r>
              <a:rPr lang="en-US" dirty="0" smtClean="0"/>
              <a:t>the </a:t>
            </a:r>
            <a:r>
              <a:rPr lang="en-US" dirty="0"/>
              <a:t>In-Patient discharge process to streamline </a:t>
            </a:r>
            <a:r>
              <a:rPr lang="en-US" dirty="0" smtClean="0"/>
              <a:t>the  </a:t>
            </a:r>
            <a:r>
              <a:rPr lang="en-US" dirty="0"/>
              <a:t>hospital discharge for reducing the </a:t>
            </a:r>
            <a:r>
              <a:rPr lang="en-US" dirty="0" smtClean="0"/>
              <a:t>delays</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b="1" dirty="0" smtClean="0"/>
              <a:t>A </a:t>
            </a:r>
            <a:r>
              <a:rPr lang="en-US" sz="2400" b="1" dirty="0" smtClean="0"/>
              <a:t>Billing Department</a:t>
            </a:r>
            <a:r>
              <a:rPr lang="en-US" dirty="0" smtClean="0"/>
              <a:t>:</a:t>
            </a:r>
            <a:r>
              <a:rPr lang="en-US" b="1" dirty="0" smtClean="0"/>
              <a:t> </a:t>
            </a:r>
            <a:r>
              <a:rPr lang="en-US" sz="2400" dirty="0" smtClean="0"/>
              <a:t>The different negligence done by the billing staff was</a:t>
            </a:r>
            <a:r>
              <a:rPr lang="en-US" dirty="0" smtClean="0"/>
              <a:t>: </a:t>
            </a:r>
            <a:endParaRPr lang="en-IN" dirty="0" smtClean="0"/>
          </a:p>
          <a:p>
            <a:pPr>
              <a:buNone/>
            </a:pPr>
            <a:r>
              <a:rPr lang="en-US" sz="2200" dirty="0" smtClean="0"/>
              <a:t>1.</a:t>
            </a:r>
            <a:r>
              <a:rPr lang="en-US" sz="2200" b="1" dirty="0" smtClean="0"/>
              <a:t> </a:t>
            </a:r>
            <a:r>
              <a:rPr lang="en-US" sz="2200" dirty="0" smtClean="0"/>
              <a:t>Bill not adjusted properly: in cases of advance deposit, down gradation and different kinds of charges like room, blood bank etc</a:t>
            </a:r>
            <a:endParaRPr lang="en-IN" sz="2200" dirty="0" smtClean="0"/>
          </a:p>
          <a:p>
            <a:pPr>
              <a:buNone/>
            </a:pPr>
            <a:r>
              <a:rPr lang="en-US" sz="2200" dirty="0" smtClean="0"/>
              <a:t>2</a:t>
            </a:r>
            <a:r>
              <a:rPr lang="en-US" sz="2200" b="1" dirty="0" smtClean="0"/>
              <a:t>. </a:t>
            </a:r>
            <a:r>
              <a:rPr lang="en-US" sz="2200" dirty="0" smtClean="0"/>
              <a:t>Inadequate follow up with patients’ relatives for clearance of the bills by telephonic calling or not generating interim bills at proper time </a:t>
            </a:r>
            <a:endParaRPr lang="en-IN" sz="2200" dirty="0" smtClean="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B. Nurses Related issues</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t> </a:t>
            </a:r>
            <a:r>
              <a:rPr lang="en-US" sz="2000" dirty="0" smtClean="0">
                <a:latin typeface="Times New Roman" pitchFamily="18" charset="0"/>
                <a:cs typeface="Times New Roman" pitchFamily="18" charset="0"/>
              </a:rPr>
              <a:t>Nurses entered double/ wrong vouchers in the system. </a:t>
            </a:r>
          </a:p>
          <a:p>
            <a:r>
              <a:rPr lang="en-US" sz="2000" dirty="0" smtClean="0">
                <a:latin typeface="Times New Roman" pitchFamily="18" charset="0"/>
                <a:cs typeface="Times New Roman" pitchFamily="18" charset="0"/>
              </a:rPr>
              <a:t>At the time of discharge they sometimes cancel all the vouchers or sometimes some vouchers were pending from nursing side they did not made the voucher which in turn delays in making the final bill of the patient </a:t>
            </a:r>
            <a:endParaRPr lang="en-IN"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33375"/>
            <a:ext cx="8229600" cy="5792788"/>
          </a:xfrm>
        </p:spPr>
        <p:txBody>
          <a:bodyPr>
            <a:normAutofit/>
          </a:bodyPr>
          <a:lstStyle/>
          <a:p>
            <a:endParaRPr lang="en-US" sz="2200" b="1" dirty="0" smtClean="0">
              <a:latin typeface="Times New Roman" pitchFamily="18" charset="0"/>
              <a:cs typeface="Times New Roman" pitchFamily="18" charset="0"/>
            </a:endParaRPr>
          </a:p>
          <a:p>
            <a:pPr>
              <a:buNone/>
            </a:pPr>
            <a:r>
              <a:rPr lang="en-US" sz="2200" b="1" dirty="0" smtClean="0">
                <a:latin typeface="Times New Roman" pitchFamily="18" charset="0"/>
                <a:cs typeface="Times New Roman" pitchFamily="18" charset="0"/>
              </a:rPr>
              <a:t>C  Back Office</a:t>
            </a:r>
            <a:r>
              <a:rPr lang="en-US" sz="2000" dirty="0" smtClean="0">
                <a:latin typeface="Times New Roman" pitchFamily="18" charset="0"/>
                <a:cs typeface="Times New Roman" pitchFamily="18" charset="0"/>
              </a:rPr>
              <a:t>: Consultant's visit charges and the consumable entries for which the rights are not resumed with nursing are not entered in the system</a:t>
            </a:r>
            <a:r>
              <a:rPr lang="en-US" sz="2000" b="1"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a:buNone/>
            </a:pPr>
            <a:endParaRPr lang="en-US" sz="2200" b="1" dirty="0" smtClean="0">
              <a:latin typeface="Times New Roman" pitchFamily="18" charset="0"/>
              <a:cs typeface="Times New Roman" pitchFamily="18" charset="0"/>
            </a:endParaRPr>
          </a:p>
          <a:p>
            <a:pPr>
              <a:buNone/>
            </a:pPr>
            <a:r>
              <a:rPr lang="en-US" sz="2200" b="1" dirty="0" smtClean="0">
                <a:latin typeface="Times New Roman" pitchFamily="18" charset="0"/>
                <a:cs typeface="Times New Roman" pitchFamily="18" charset="0"/>
              </a:rPr>
              <a:t>D .Front office and customer care: </a:t>
            </a:r>
            <a:r>
              <a:rPr lang="en-US" sz="2000" dirty="0" smtClean="0">
                <a:latin typeface="Times New Roman" pitchFamily="18" charset="0"/>
                <a:cs typeface="Times New Roman" pitchFamily="18" charset="0"/>
              </a:rPr>
              <a:t>the bills generated by billing were distributed by the front office i.e. duty manager and customer care executive sometimes they did not distribute the interim bills as a result patient relative did not know about the bill and which in turn increase the relatives queries about the charges, time taken to pay the amount were increased </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u="sng" dirty="0" smtClean="0"/>
              <a:t>Patient related issues</a:t>
            </a:r>
            <a:r>
              <a:rPr lang="en-US" sz="2200" b="1"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which accounted for 60 % of delays. The various reasons were</a:t>
            </a:r>
            <a:r>
              <a:rPr lang="en-IN" sz="2800" dirty="0" smtClean="0"/>
              <a:t/>
            </a:r>
            <a:br>
              <a:rPr lang="en-IN" sz="2800" dirty="0" smtClean="0"/>
            </a:b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1 Patient’s Relative arrived at the Billing counter late from the time they were informed</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responsible for 20% of the Patient related issues delays</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2 Patient relative query at the billing counter about bill adjustment, Packages different rates, discounts etc responsible for 70% of the Patient related issues delays</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3 Patient took some time for the arrangement of the remaining money in case of huge outstanding responsible for 30% of the Patient related issues delays</a:t>
            </a:r>
            <a:endParaRPr lang="en-IN"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b="1" dirty="0" smtClean="0"/>
              <a:t> </a:t>
            </a:r>
            <a:r>
              <a:rPr lang="en-US" sz="2400" b="1" dirty="0" smtClean="0">
                <a:latin typeface="Times New Roman" pitchFamily="18" charset="0"/>
                <a:cs typeface="Times New Roman" pitchFamily="18" charset="0"/>
              </a:rPr>
              <a:t>Financial to Physical Discharge</a:t>
            </a:r>
            <a:r>
              <a:rPr lang="en-US" sz="2000" b="1" dirty="0" smtClean="0">
                <a:latin typeface="Arial" pitchFamily="34" charset="0"/>
                <a:cs typeface="Arial" pitchFamily="34" charset="0"/>
              </a:rPr>
              <a:t>:   </a:t>
            </a:r>
            <a:r>
              <a:rPr lang="en-US" sz="2000" dirty="0" smtClean="0">
                <a:latin typeface="Arial" pitchFamily="34" charset="0"/>
                <a:cs typeface="Arial" pitchFamily="34" charset="0"/>
              </a:rPr>
              <a:t>After paying the bill to the final discharge. The reasons for the various delays were: </a:t>
            </a:r>
            <a:endParaRPr lang="en-IN" sz="2000" dirty="0" smtClean="0">
              <a:latin typeface="Arial" pitchFamily="34" charset="0"/>
              <a:cs typeface="Arial" pitchFamily="34" charset="0"/>
            </a:endParaRPr>
          </a:p>
          <a:p>
            <a:pPr>
              <a:buNone/>
            </a:pPr>
            <a:endParaRPr lang="en-US" sz="2400" b="1"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1 Hospital related:</a:t>
            </a:r>
            <a:r>
              <a:rPr lang="en-US" sz="2400" dirty="0" smtClean="0">
                <a:latin typeface="Times New Roman" pitchFamily="18" charset="0"/>
                <a:cs typeface="Times New Roman" pitchFamily="18" charset="0"/>
              </a:rPr>
              <a:t> 70 %</a:t>
            </a:r>
            <a:endParaRPr lang="en-IN"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Patient related: </a:t>
            </a:r>
            <a:r>
              <a:rPr lang="en-US" sz="2400" dirty="0" smtClean="0">
                <a:latin typeface="Times New Roman" pitchFamily="18" charset="0"/>
                <a:cs typeface="Times New Roman" pitchFamily="18" charset="0"/>
              </a:rPr>
              <a:t>30 %</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Hospital related issues</a:t>
            </a:r>
            <a:endParaRPr lang="en-IN" sz="36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68760"/>
          <a:ext cx="8229600" cy="51125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a:bodyPr>
          <a:lstStyle/>
          <a:p>
            <a:pPr>
              <a:buNone/>
            </a:pPr>
            <a:r>
              <a:rPr lang="en-US" sz="2000" b="1" dirty="0" smtClean="0">
                <a:latin typeface="Times New Roman" pitchFamily="18" charset="0"/>
                <a:cs typeface="Times New Roman" pitchFamily="18" charset="0"/>
              </a:rPr>
              <a:t>1 Doctors’ related reasons for delay:</a:t>
            </a:r>
          </a:p>
          <a:p>
            <a:pPr>
              <a:buNone/>
            </a:pPr>
            <a:r>
              <a:rPr lang="en-US" sz="2000" dirty="0" smtClean="0">
                <a:latin typeface="Times New Roman" pitchFamily="18" charset="0"/>
                <a:cs typeface="Times New Roman" pitchFamily="18" charset="0"/>
              </a:rPr>
              <a:t>A  Discharge summary not prepared</a:t>
            </a:r>
          </a:p>
          <a:p>
            <a:pPr>
              <a:buNone/>
            </a:pPr>
            <a:r>
              <a:rPr lang="en-US" sz="2000" dirty="0" smtClean="0">
                <a:latin typeface="Times New Roman" pitchFamily="18" charset="0"/>
                <a:cs typeface="Times New Roman" pitchFamily="18" charset="0"/>
              </a:rPr>
              <a:t>B  Discharge summary edited</a:t>
            </a:r>
          </a:p>
          <a:p>
            <a:pPr>
              <a:buNone/>
            </a:pPr>
            <a:endParaRPr lang="en-US" sz="2000" dirty="0" smtClean="0">
              <a:latin typeface="Times New Roman" pitchFamily="18" charset="0"/>
              <a:cs typeface="Times New Roman" pitchFamily="18" charset="0"/>
            </a:endParaRPr>
          </a:p>
          <a:p>
            <a:pPr marL="457200" indent="-457200">
              <a:buNone/>
            </a:pPr>
            <a:r>
              <a:rPr lang="en-US" sz="2000" b="1" dirty="0" smtClean="0">
                <a:latin typeface="Times New Roman" pitchFamily="18" charset="0"/>
                <a:cs typeface="Times New Roman" pitchFamily="18" charset="0"/>
              </a:rPr>
              <a:t> 2 Printer machine not working: </a:t>
            </a:r>
          </a:p>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3 Diagnostics department related reasons:  </a:t>
            </a:r>
            <a:r>
              <a:rPr lang="en-US" sz="2000" dirty="0" smtClean="0">
                <a:latin typeface="Times New Roman" pitchFamily="18" charset="0"/>
                <a:cs typeface="Times New Roman" pitchFamily="18" charset="0"/>
              </a:rPr>
              <a:t>Accounted for 35 % of the total delay of hospital related issues</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major reason was</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delayed / Pending reports from pathology, radiology and echo cardiology departments. </a:t>
            </a:r>
            <a:endParaRPr lang="en-IN"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4 </a:t>
            </a:r>
            <a:r>
              <a:rPr lang="en-US" sz="2000" b="1" dirty="0" smtClean="0">
                <a:latin typeface="Times New Roman" pitchFamily="18" charset="0"/>
                <a:cs typeface="Times New Roman" pitchFamily="18" charset="0"/>
              </a:rPr>
              <a:t>Other departments related: </a:t>
            </a:r>
            <a:r>
              <a:rPr lang="en-US" sz="2000" dirty="0" smtClean="0">
                <a:latin typeface="Times New Roman" pitchFamily="18" charset="0"/>
                <a:cs typeface="Times New Roman" pitchFamily="18" charset="0"/>
              </a:rPr>
              <a:t>Accounted for 20 % of the total delay of hospital related issues and</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they were Pending counseling sessions and lectures from Cardiac Rehabilitation, Physiotherapy and Dietetics departments</a:t>
            </a:r>
            <a:r>
              <a:rPr lang="en-US" sz="2400" dirty="0" smtClean="0"/>
              <a:t>.</a:t>
            </a:r>
            <a:endParaRPr lang="en-IN" sz="2400" dirty="0" smtClean="0"/>
          </a:p>
          <a:p>
            <a:pPr>
              <a:buNone/>
            </a:pPr>
            <a:r>
              <a:rPr lang="en-US" sz="2400" dirty="0" smtClean="0"/>
              <a:t>.</a:t>
            </a:r>
            <a:endParaRPr lang="en-IN" sz="2400" dirty="0" smtClean="0"/>
          </a:p>
          <a:p>
            <a:pPr marL="457200" indent="-457200">
              <a:buAutoNum type="arabicPlain" startAt="2"/>
            </a:pPr>
            <a:endParaRPr lang="en-IN"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19256" cy="6336704"/>
          </a:xfrm>
        </p:spPr>
        <p:txBody>
          <a:bodyPr>
            <a:normAutofit fontScale="85000" lnSpcReduction="20000"/>
          </a:bodyPr>
          <a:lstStyle/>
          <a:p>
            <a:pPr>
              <a:buNone/>
            </a:pPr>
            <a:r>
              <a:rPr lang="en-US" sz="2400" dirty="0" smtClean="0">
                <a:latin typeface="Times New Roman" pitchFamily="18" charset="0"/>
                <a:cs typeface="Times New Roman" pitchFamily="18" charset="0"/>
              </a:rPr>
              <a:t>.</a:t>
            </a:r>
          </a:p>
          <a:p>
            <a:pPr lvl="0">
              <a:buNone/>
            </a:pPr>
            <a:endParaRPr lang="en-IN" sz="2400" dirty="0" smtClean="0"/>
          </a:p>
          <a:p>
            <a:pPr lvl="0">
              <a:buNone/>
            </a:pPr>
            <a:r>
              <a:rPr lang="en-IN" sz="2400" b="1" dirty="0" smtClean="0"/>
              <a:t>    </a:t>
            </a:r>
          </a:p>
          <a:p>
            <a:pPr lvl="0">
              <a:buNone/>
            </a:pPr>
            <a:r>
              <a:rPr lang="en-IN" sz="2200" b="1" dirty="0" smtClean="0">
                <a:latin typeface="Times New Roman" pitchFamily="18" charset="0"/>
                <a:cs typeface="Times New Roman" pitchFamily="18" charset="0"/>
              </a:rPr>
              <a:t>5  </a:t>
            </a:r>
            <a:r>
              <a:rPr lang="en-US" sz="2200" b="1" u="sng" dirty="0" smtClean="0">
                <a:latin typeface="Times New Roman" pitchFamily="18" charset="0"/>
                <a:cs typeface="Times New Roman" pitchFamily="18" charset="0"/>
              </a:rPr>
              <a:t>Medical reasons:</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Accounted for 10 % of the total delay of Hospital related issues  </a:t>
            </a:r>
            <a:endParaRPr lang="en-IN"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Delayed post angiography patient mobilization.</a:t>
            </a:r>
            <a:endParaRPr lang="en-IN"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Awaited dressing of the patient.</a:t>
            </a:r>
          </a:p>
          <a:p>
            <a:pPr>
              <a:buNone/>
            </a:pPr>
            <a:endParaRPr lang="en-US" sz="2200" dirty="0" smtClean="0">
              <a:latin typeface="Times New Roman" pitchFamily="18" charset="0"/>
              <a:cs typeface="Times New Roman" pitchFamily="18" charset="0"/>
            </a:endParaRPr>
          </a:p>
          <a:p>
            <a:pPr>
              <a:buNone/>
            </a:pPr>
            <a:endParaRPr lang="en-US" sz="2200" b="1" dirty="0" smtClean="0">
              <a:latin typeface="Times New Roman" pitchFamily="18" charset="0"/>
              <a:cs typeface="Times New Roman" pitchFamily="18" charset="0"/>
            </a:endParaRPr>
          </a:p>
          <a:p>
            <a:pPr>
              <a:buNone/>
            </a:pPr>
            <a:r>
              <a:rPr lang="en-US" sz="2200" b="1" dirty="0" smtClean="0">
                <a:latin typeface="Times New Roman" pitchFamily="18" charset="0"/>
                <a:cs typeface="Times New Roman" pitchFamily="18" charset="0"/>
              </a:rPr>
              <a:t>6 </a:t>
            </a:r>
            <a:r>
              <a:rPr lang="en-US" sz="2200" b="1" u="sng" dirty="0" smtClean="0">
                <a:latin typeface="Times New Roman" pitchFamily="18" charset="0"/>
                <a:cs typeface="Times New Roman" pitchFamily="18" charset="0"/>
              </a:rPr>
              <a:t>Nurses Negligence</a:t>
            </a:r>
            <a:r>
              <a:rPr lang="en-US" sz="2200" b="1" dirty="0" smtClean="0">
                <a:latin typeface="Times New Roman" pitchFamily="18" charset="0"/>
                <a:cs typeface="Times New Roman" pitchFamily="18" charset="0"/>
              </a:rPr>
              <a:t>:</a:t>
            </a:r>
          </a:p>
          <a:p>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Accounted for 10 % of the total delay of hospital related issues </a:t>
            </a:r>
            <a:endParaRPr lang="en-IN"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Nurses were responsible for delay in marking physical discharge in the system </a:t>
            </a:r>
            <a:endParaRPr lang="en-IN" sz="2200" dirty="0" smtClean="0">
              <a:latin typeface="Times New Roman" pitchFamily="18" charset="0"/>
              <a:cs typeface="Times New Roman" pitchFamily="18" charset="0"/>
            </a:endParaRPr>
          </a:p>
          <a:p>
            <a:endParaRPr lang="en-IN" sz="2200" b="1" u="sng" dirty="0" smtClean="0">
              <a:latin typeface="Times New Roman" pitchFamily="18" charset="0"/>
              <a:cs typeface="Times New Roman" pitchFamily="18" charset="0"/>
            </a:endParaRPr>
          </a:p>
          <a:p>
            <a:endParaRPr lang="en-US" sz="2200" b="1" u="sng" dirty="0" smtClean="0">
              <a:latin typeface="Times New Roman" pitchFamily="18" charset="0"/>
              <a:cs typeface="Times New Roman" pitchFamily="18" charset="0"/>
            </a:endParaRPr>
          </a:p>
          <a:p>
            <a:pPr>
              <a:buNone/>
            </a:pPr>
            <a:r>
              <a:rPr lang="en-US" sz="2200" b="1" u="sng" dirty="0" smtClean="0">
                <a:latin typeface="Times New Roman" pitchFamily="18" charset="0"/>
                <a:cs typeface="Times New Roman" pitchFamily="18" charset="0"/>
              </a:rPr>
              <a:t> 7 SRIT ISSUES:</a:t>
            </a:r>
            <a:r>
              <a:rPr lang="en-US" sz="22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Accounted for 5 % of the total delay of hospital related issues. SRIT system hanged down and problems in entry of certain items.</a:t>
            </a:r>
            <a:endParaRPr lang="en-IN"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lvl="0"/>
            <a:endParaRPr lang="en-IN" sz="2400" dirty="0" smtClean="0"/>
          </a:p>
          <a:p>
            <a:pPr>
              <a:buNone/>
            </a:pPr>
            <a:r>
              <a:rPr lang="en-US" sz="2400" dirty="0" smtClean="0"/>
              <a:t> </a:t>
            </a:r>
            <a:endParaRPr lang="en-IN" sz="2400" dirty="0" smtClean="0"/>
          </a:p>
          <a:p>
            <a:endParaRPr lang="en-IN" sz="2400" dirty="0" smtClean="0"/>
          </a:p>
          <a:p>
            <a:endParaRPr lang="en-IN"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normAutofit fontScale="92500"/>
          </a:bodyPr>
          <a:lstStyle/>
          <a:p>
            <a:pPr>
              <a:buNone/>
            </a:pPr>
            <a:r>
              <a:rPr lang="en-US" sz="2400" b="1" dirty="0" smtClean="0">
                <a:latin typeface="Times New Roman" pitchFamily="18" charset="0"/>
                <a:cs typeface="Times New Roman" pitchFamily="18" charset="0"/>
              </a:rPr>
              <a:t>     PATIENT RELATED ISSUES</a:t>
            </a:r>
            <a:r>
              <a:rPr lang="en-US" sz="2400" dirty="0" smtClean="0"/>
              <a:t>: </a:t>
            </a:r>
          </a:p>
          <a:p>
            <a:pPr>
              <a:buNone/>
            </a:pPr>
            <a:r>
              <a:rPr lang="en-US" sz="2400" dirty="0" smtClean="0"/>
              <a:t>     </a:t>
            </a:r>
            <a:r>
              <a:rPr lang="en-US" sz="1900" dirty="0" smtClean="0">
                <a:latin typeface="Times New Roman" pitchFamily="18" charset="0"/>
                <a:cs typeface="Times New Roman" pitchFamily="18" charset="0"/>
              </a:rPr>
              <a:t>Accounted for 30 % of the total delay of Financial to physical discharge. The various reasons were</a:t>
            </a:r>
          </a:p>
          <a:p>
            <a:pPr lvl="0"/>
            <a:endParaRPr lang="en-US" sz="2400" dirty="0" smtClean="0"/>
          </a:p>
          <a:p>
            <a:pPr lvl="0"/>
            <a:r>
              <a:rPr lang="en-US" sz="2200" dirty="0" smtClean="0">
                <a:latin typeface="Times New Roman" pitchFamily="18" charset="0"/>
                <a:cs typeface="Times New Roman" pitchFamily="18" charset="0"/>
              </a:rPr>
              <a:t>Patient waiting for vehicle to be picked up from the hospital and which was accounted for 35 % of the total delay of Patient related issues </a:t>
            </a:r>
            <a:endParaRPr lang="en-IN"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Patient (diabetic) insisting to leave after taking meal and which was accounted for 25 % of the total delay of Patient related issues.</a:t>
            </a:r>
            <a:endParaRPr lang="en-IN"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Patient waiting to take consultation from other doctors voluntarily. and which was accounted for 10 % of the total delay of Patient related issues </a:t>
            </a:r>
            <a:endParaRPr lang="en-IN"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Patient delaying submission of paid copy at the nursing station due to miscellaneous reasons. and which was accounted for 25 % of the total delay of Patient related issues </a:t>
            </a:r>
            <a:endParaRPr lang="en-IN" sz="2200" dirty="0" smtClean="0">
              <a:latin typeface="Times New Roman" pitchFamily="18" charset="0"/>
              <a:cs typeface="Times New Roman" pitchFamily="18" charset="0"/>
            </a:endParaRPr>
          </a:p>
          <a:p>
            <a:pPr>
              <a:buNone/>
            </a:pPr>
            <a:endParaRPr lang="en-IN"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sz="2400" dirty="0" smtClean="0"/>
              <a:t>Patient went for purchasing medicines from the pharmacy and which was accounted for 5 % of the total delay of Patient related issues </a:t>
            </a:r>
            <a:endParaRPr lang="en-IN" sz="2400" dirty="0" smtClean="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u="sng" dirty="0" smtClean="0"/>
              <a:t>INTRODUCTION</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a:buNone/>
            </a:pPr>
            <a:r>
              <a:rPr lang="en-US" sz="2000" dirty="0"/>
              <a:t> </a:t>
            </a:r>
            <a:endParaRPr lang="en-IN" sz="2000" dirty="0"/>
          </a:p>
          <a:p>
            <a:r>
              <a:rPr lang="en-US" sz="2000" dirty="0"/>
              <a:t> </a:t>
            </a:r>
            <a:r>
              <a:rPr lang="en-IN" sz="2000" dirty="0"/>
              <a:t>Patient discharge process is defined as </a:t>
            </a:r>
            <a:r>
              <a:rPr lang="en-IN" sz="2000" dirty="0" err="1"/>
              <a:t>as</a:t>
            </a:r>
            <a:r>
              <a:rPr lang="en-IN" sz="2000" dirty="0"/>
              <a:t> ‘the final step of the treatment procedure during a patient’s length of stay’, and</a:t>
            </a:r>
            <a:r>
              <a:rPr lang="en-IN" sz="2000" i="1" dirty="0"/>
              <a:t> </a:t>
            </a:r>
            <a:r>
              <a:rPr lang="en-IN" sz="2000" dirty="0"/>
              <a:t>timely discharge</a:t>
            </a:r>
            <a:r>
              <a:rPr lang="en-IN" sz="2000" i="1" dirty="0"/>
              <a:t> </a:t>
            </a:r>
            <a:r>
              <a:rPr lang="en-IN" sz="2000" dirty="0"/>
              <a:t>as ‘when the patient is discharged</a:t>
            </a:r>
            <a:r>
              <a:rPr lang="en-IN" sz="2000" i="1" dirty="0"/>
              <a:t> </a:t>
            </a:r>
            <a:r>
              <a:rPr lang="en-IN" sz="2000" dirty="0"/>
              <a:t>home or transferred to an appropriate level of care as soon as they are clinically stable and fit for discharge’(1</a:t>
            </a:r>
            <a:r>
              <a:rPr lang="en-IN" sz="2000" dirty="0" smtClean="0"/>
              <a:t>).</a:t>
            </a:r>
          </a:p>
          <a:p>
            <a:endParaRPr lang="en-IN" sz="2000" dirty="0" smtClean="0"/>
          </a:p>
          <a:p>
            <a:r>
              <a:rPr lang="en-IN" sz="2000" dirty="0" smtClean="0"/>
              <a:t>The </a:t>
            </a:r>
            <a:r>
              <a:rPr lang="en-IN" sz="2000" dirty="0"/>
              <a:t>discharge process represents the final contact between the patient and the hospital. Health professionals and the outcomes of all procedures undergone by the patient are recorded at this </a:t>
            </a:r>
            <a:r>
              <a:rPr lang="en-IN" sz="2000" dirty="0" smtClean="0"/>
              <a:t>stage(2)</a:t>
            </a:r>
            <a:endParaRPr lang="en-IN"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RECOMMENDATIONS</a:t>
            </a:r>
            <a:r>
              <a:rPr lang="en-IN" sz="2800" dirty="0" smtClean="0">
                <a:latin typeface="Times New Roman" pitchFamily="18" charset="0"/>
                <a:cs typeface="Times New Roman" pitchFamily="18" charset="0"/>
              </a:rPr>
              <a:t/>
            </a:r>
            <a:br>
              <a:rPr lang="en-IN" sz="2800" dirty="0" smtClean="0">
                <a:latin typeface="Times New Roman" pitchFamily="18" charset="0"/>
                <a:cs typeface="Times New Roman" pitchFamily="18" charset="0"/>
              </a:rPr>
            </a:b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8229600" cy="4929411"/>
          </a:xfrm>
        </p:spPr>
        <p:txBody>
          <a:bodyPr>
            <a:normAutofit/>
          </a:bodyPr>
          <a:lstStyle/>
          <a:p>
            <a:pPr>
              <a:buNone/>
            </a:pPr>
            <a:r>
              <a:rPr lang="en-US" sz="2000" dirty="0" smtClean="0">
                <a:latin typeface="Times New Roman" pitchFamily="18" charset="0"/>
                <a:cs typeface="Times New Roman" pitchFamily="18" charset="0"/>
              </a:rPr>
              <a:t>    1.To  avoid  miscommunication  and  lack  of  coordination  among  the staff  regarding discharge, one of the Duty Manager can be assigned the role of a discharge coordinator during morning shift </a:t>
            </a:r>
          </a:p>
          <a:p>
            <a:pPr>
              <a:buNone/>
            </a:pPr>
            <a:endParaRPr lang="en-US" sz="2000" dirty="0" smtClean="0"/>
          </a:p>
          <a:p>
            <a:pPr marL="457200" indent="-457200">
              <a:buNone/>
            </a:pPr>
            <a:r>
              <a:rPr lang="en-US" sz="2000" dirty="0" smtClean="0"/>
              <a:t>2. A list of planned discharges should be sent to respective departments/ staff after the consultants round in the evening. </a:t>
            </a:r>
          </a:p>
          <a:p>
            <a:pPr marL="457200" indent="-457200">
              <a:buNone/>
            </a:pPr>
            <a:endParaRPr lang="en-US" sz="2000" dirty="0" smtClean="0"/>
          </a:p>
          <a:p>
            <a:pPr marL="457200" indent="-457200">
              <a:buNone/>
            </a:pPr>
            <a:r>
              <a:rPr lang="en-US" sz="2000" dirty="0" smtClean="0"/>
              <a:t>    3 The summary drafts are made very often and changed again and again. So the summary should be updated daily by the respective RMOs in the system to avoid wastage of stationary and on the time of consultant's round one day prior to discharge</a:t>
            </a:r>
            <a:endParaRPr lang="en-IN"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04656"/>
          </a:xfrm>
        </p:spPr>
        <p:txBody>
          <a:bodyPr/>
          <a:lstStyle/>
          <a:p>
            <a:pPr>
              <a:buNone/>
            </a:pPr>
            <a:r>
              <a:rPr lang="en-US" sz="2000" dirty="0" smtClean="0">
                <a:latin typeface="Times New Roman" pitchFamily="18" charset="0"/>
                <a:cs typeface="Times New Roman" pitchFamily="18" charset="0"/>
              </a:rPr>
              <a:t>4 The nurse Team Leader will take responsibility and coordinating of the below mentioned things are  :</a:t>
            </a:r>
          </a:p>
          <a:p>
            <a:pPr>
              <a:buNone/>
            </a:pPr>
            <a:endParaRPr lang="en-US" sz="2000" dirty="0" smtClean="0"/>
          </a:p>
          <a:p>
            <a:pPr>
              <a:buNone/>
            </a:pPr>
            <a:r>
              <a:rPr lang="en-US" sz="2000" dirty="0" smtClean="0"/>
              <a:t>A   consultant visits should be updated timely after the consultant visits to the floors. The visits should be entered in the system by the shift end and checked by  </a:t>
            </a:r>
            <a:r>
              <a:rPr lang="en-US" sz="2000" dirty="0" err="1" smtClean="0"/>
              <a:t>by</a:t>
            </a:r>
            <a:r>
              <a:rPr lang="en-US" sz="2000" dirty="0" smtClean="0"/>
              <a:t> the Team leader of the floor.</a:t>
            </a:r>
            <a:endParaRPr lang="en-IN" sz="2000" dirty="0" smtClean="0"/>
          </a:p>
          <a:p>
            <a:pPr>
              <a:buNone/>
            </a:pPr>
            <a:r>
              <a:rPr lang="en-US" sz="2000" dirty="0" smtClean="0"/>
              <a:t> </a:t>
            </a:r>
            <a:endParaRPr lang="en-IN" sz="2000" dirty="0" smtClean="0"/>
          </a:p>
          <a:p>
            <a:pPr>
              <a:buNone/>
            </a:pPr>
            <a:r>
              <a:rPr lang="en-US" sz="2000" dirty="0" smtClean="0"/>
              <a:t>B   Nurses Team leader should coordinate with the billing staff before cancelling any voucher from the system and the investigations should be checked with the reports received of the tests.</a:t>
            </a:r>
            <a:endParaRPr lang="en-IN" sz="2000" dirty="0" smtClean="0"/>
          </a:p>
          <a:p>
            <a:pPr>
              <a:buNone/>
            </a:pPr>
            <a:r>
              <a:rPr lang="en-US" sz="2000" dirty="0" smtClean="0"/>
              <a:t> </a:t>
            </a:r>
            <a:endParaRPr lang="en-IN" sz="2000" dirty="0" smtClean="0"/>
          </a:p>
          <a:p>
            <a:pPr>
              <a:buNone/>
            </a:pPr>
            <a:r>
              <a:rPr lang="en-US" sz="2000" dirty="0" smtClean="0"/>
              <a:t> c  Collection of all the reports of the patients a day prior to the Discharge </a:t>
            </a:r>
            <a:endParaRPr lang="en-IN" sz="2000" dirty="0" smtClean="0"/>
          </a:p>
          <a:p>
            <a:pPr>
              <a:buNone/>
            </a:pPr>
            <a:r>
              <a:rPr lang="en-US" sz="2000" dirty="0" smtClean="0"/>
              <a:t>  entry of all the consumables at the end of the day monitored by the team leader</a:t>
            </a:r>
            <a:endParaRPr lang="en-IN" sz="2000" dirty="0" smtClean="0"/>
          </a:p>
          <a:p>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normAutofit/>
          </a:bodyPr>
          <a:lstStyle/>
          <a:p>
            <a:pPr marL="457200" indent="-457200">
              <a:buNone/>
            </a:pPr>
            <a:r>
              <a:rPr lang="en-US" sz="2000" dirty="0" smtClean="0">
                <a:latin typeface="Times New Roman" pitchFamily="18" charset="0"/>
                <a:cs typeface="Times New Roman" pitchFamily="18" charset="0"/>
              </a:rPr>
              <a:t>5     Cardiac rehabilitation and other counseling (Diabetic/ </a:t>
            </a:r>
            <a:r>
              <a:rPr lang="en-US" sz="2000" dirty="0" err="1" smtClean="0">
                <a:latin typeface="Times New Roman" pitchFamily="18" charset="0"/>
                <a:cs typeface="Times New Roman" pitchFamily="18" charset="0"/>
              </a:rPr>
              <a:t>Dietics</a:t>
            </a:r>
            <a:r>
              <a:rPr lang="en-US" sz="2000" dirty="0" smtClean="0">
                <a:latin typeface="Times New Roman" pitchFamily="18" charset="0"/>
                <a:cs typeface="Times New Roman" pitchFamily="18" charset="0"/>
              </a:rPr>
              <a:t>/ Physiotherapy) should be completed one day prior to discharge or the patients should be counseled timely with priority basis of discharge list communicated by the nursing staff.</a:t>
            </a:r>
          </a:p>
          <a:p>
            <a:pPr marL="457200" indent="-457200">
              <a:buNone/>
            </a:pPr>
            <a:endParaRPr lang="en-US" sz="2000" dirty="0" smtClean="0"/>
          </a:p>
          <a:p>
            <a:pPr marL="457200" indent="-457200">
              <a:buAutoNum type="arabicPlain" startAt="6"/>
            </a:pPr>
            <a:r>
              <a:rPr lang="en-US" sz="2000" dirty="0" smtClean="0"/>
              <a:t>Laboratory staff should start preparing all the reports of discharge patients communicated by the nursing staff one day prior to final discharge. All the processed reports should be kept ready and handed over to respective nursing station by 7.30 in the morning.</a:t>
            </a:r>
          </a:p>
          <a:p>
            <a:endParaRPr lang="en-US" sz="2000" dirty="0" smtClean="0"/>
          </a:p>
          <a:p>
            <a:pPr>
              <a:buNone/>
            </a:pPr>
            <a:r>
              <a:rPr lang="en-US" sz="2000" dirty="0" smtClean="0"/>
              <a:t>7     To avoid house-keeping disturbances to nurses, housekeeping supervisors should be instructed to be on the designated floors so that they can handle all house-keeping related issues of the patients. This will make nurses to focus on their core activities and reduce the overwork. </a:t>
            </a:r>
            <a:endParaRPr lang="en-IN" sz="2000" dirty="0" smtClean="0"/>
          </a:p>
          <a:p>
            <a:pPr marL="457200" indent="-457200">
              <a:buAutoNum type="arabicPlain" startAt="6"/>
            </a:pP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92688"/>
          </a:xfrm>
        </p:spPr>
        <p:txBody>
          <a:bodyPr>
            <a:normAutofit/>
          </a:bodyPr>
          <a:lstStyle/>
          <a:p>
            <a:pPr>
              <a:buNone/>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8  In case, all the formalities are completed and patient is just waiting for transportation, patient can be requested to sit in Relative’s lounge. This will enable prompt readiness of the room for the next patient</a:t>
            </a:r>
          </a:p>
          <a:p>
            <a:endParaRPr lang="en-US" sz="2400" dirty="0" smtClean="0"/>
          </a:p>
          <a:p>
            <a:pPr>
              <a:buNone/>
            </a:pPr>
            <a:r>
              <a:rPr lang="en-US" sz="2400" dirty="0" smtClean="0"/>
              <a:t>9   </a:t>
            </a:r>
            <a:r>
              <a:rPr lang="en-US" sz="2000" dirty="0" smtClean="0">
                <a:latin typeface="Times New Roman" pitchFamily="18" charset="0"/>
                <a:cs typeface="Times New Roman" pitchFamily="18" charset="0"/>
              </a:rPr>
              <a:t>The Hospital should also include the below mentioned time as currently this time is not being included in the discharge time which actually consumes a considerable time  </a:t>
            </a:r>
            <a:endParaRPr lang="en-IN" sz="2000" dirty="0" smtClean="0">
              <a:latin typeface="Times New Roman" pitchFamily="18" charset="0"/>
              <a:cs typeface="Times New Roman" pitchFamily="18" charset="0"/>
            </a:endParaRPr>
          </a:p>
          <a:p>
            <a:endParaRPr lang="en-US" sz="2400" dirty="0" smtClean="0"/>
          </a:p>
          <a:p>
            <a:r>
              <a:rPr lang="en-US" sz="2400" dirty="0" smtClean="0"/>
              <a:t> </a:t>
            </a:r>
            <a:r>
              <a:rPr lang="en-US" sz="2000" dirty="0" smtClean="0">
                <a:latin typeface="Times New Roman" pitchFamily="18" charset="0"/>
                <a:cs typeface="Times New Roman" pitchFamily="18" charset="0"/>
              </a:rPr>
              <a:t>A. The time between doctor instructed discharge to the time when nurses send billing docket</a:t>
            </a:r>
            <a:endParaRPr lang="en-IN"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 The time between the docket sent to the time when billing called nurses to marked for the discharge </a:t>
            </a:r>
            <a:endParaRPr lang="en-IN" sz="20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Refrences</a:t>
            </a:r>
            <a:r>
              <a:rPr lang="en-IN" dirty="0" smtClean="0"/>
              <a:t/>
            </a:r>
            <a:br>
              <a:rPr lang="en-IN" dirty="0" smtClean="0"/>
            </a:br>
            <a:r>
              <a:rPr lang="en-US" b="1" dirty="0" smtClean="0"/>
              <a:t> </a:t>
            </a:r>
            <a:endParaRPr lang="en-IN" dirty="0"/>
          </a:p>
        </p:txBody>
      </p:sp>
      <p:sp>
        <p:nvSpPr>
          <p:cNvPr id="3" name="Content Placeholder 2"/>
          <p:cNvSpPr>
            <a:spLocks noGrp="1"/>
          </p:cNvSpPr>
          <p:nvPr>
            <p:ph idx="1"/>
          </p:nvPr>
        </p:nvSpPr>
        <p:spPr/>
        <p:txBody>
          <a:bodyPr>
            <a:normAutofit fontScale="55000" lnSpcReduction="20000"/>
          </a:bodyPr>
          <a:lstStyle/>
          <a:p>
            <a:endParaRPr lang="en-IN" dirty="0" smtClean="0"/>
          </a:p>
          <a:p>
            <a:pPr>
              <a:buNone/>
            </a:pPr>
            <a:r>
              <a:rPr lang="en-US" dirty="0" smtClean="0"/>
              <a:t>1 </a:t>
            </a:r>
            <a:r>
              <a:rPr lang="en-IN" dirty="0" smtClean="0"/>
              <a:t> </a:t>
            </a:r>
            <a:r>
              <a:rPr lang="en-IN" dirty="0" err="1" smtClean="0"/>
              <a:t>Nagaraju</a:t>
            </a:r>
            <a:r>
              <a:rPr lang="en-IN" dirty="0" smtClean="0"/>
              <a:t>, D. (2005). </a:t>
            </a:r>
            <a:r>
              <a:rPr lang="en-IN" i="1" dirty="0" smtClean="0"/>
              <a:t>Improvement of hospital </a:t>
            </a:r>
            <a:r>
              <a:rPr lang="en-IN" i="1" dirty="0" err="1" smtClean="0"/>
              <a:t>dischargeprocess</a:t>
            </a:r>
            <a:r>
              <a:rPr lang="en-IN" i="1" dirty="0" smtClean="0"/>
              <a:t> by value stream mapping. </a:t>
            </a:r>
            <a:r>
              <a:rPr lang="en-IN" dirty="0" smtClean="0"/>
              <a:t>Proceeding of 17thAnnual Society for Health Systems conference [online].February held in Dallas, Texas, USA. University </a:t>
            </a:r>
            <a:r>
              <a:rPr lang="en-IN" dirty="0" err="1" smtClean="0"/>
              <a:t>atBuffalo</a:t>
            </a:r>
            <a:r>
              <a:rPr lang="en-IN" dirty="0" smtClean="0"/>
              <a:t>.</a:t>
            </a:r>
            <a:r>
              <a:rPr lang="en-US" dirty="0" smtClean="0"/>
              <a:t> </a:t>
            </a:r>
            <a:endParaRPr lang="en-IN" dirty="0" smtClean="0"/>
          </a:p>
          <a:p>
            <a:pPr>
              <a:buNone/>
            </a:pPr>
            <a:r>
              <a:rPr lang="en-IN" dirty="0" smtClean="0"/>
              <a:t> </a:t>
            </a:r>
          </a:p>
          <a:p>
            <a:pPr>
              <a:buNone/>
            </a:pPr>
            <a:r>
              <a:rPr lang="en-IN" dirty="0" smtClean="0"/>
              <a:t>2  </a:t>
            </a:r>
            <a:r>
              <a:rPr lang="en-IN" dirty="0" err="1" smtClean="0"/>
              <a:t>Bateni</a:t>
            </a:r>
            <a:r>
              <a:rPr lang="en-IN" dirty="0" smtClean="0"/>
              <a:t>, M.R. (1995). </a:t>
            </a:r>
            <a:r>
              <a:rPr lang="en-IN" i="1" dirty="0" smtClean="0"/>
              <a:t>Medical records teaching. </a:t>
            </a:r>
            <a:r>
              <a:rPr lang="en-IN" dirty="0" smtClean="0"/>
              <a:t>Esfahan, </a:t>
            </a:r>
            <a:r>
              <a:rPr lang="en-IN" dirty="0" err="1" smtClean="0"/>
              <a:t>Iran,Esfahan</a:t>
            </a:r>
            <a:r>
              <a:rPr lang="en-IN" dirty="0" smtClean="0"/>
              <a:t> Medical Sciences University Publisher.</a:t>
            </a:r>
          </a:p>
          <a:p>
            <a:pPr>
              <a:buNone/>
            </a:pPr>
            <a:r>
              <a:rPr lang="en-US" dirty="0" smtClean="0"/>
              <a:t> </a:t>
            </a:r>
            <a:endParaRPr lang="en-IN" dirty="0" smtClean="0"/>
          </a:p>
          <a:p>
            <a:pPr>
              <a:buNone/>
            </a:pPr>
            <a:r>
              <a:rPr lang="en-US" dirty="0" smtClean="0"/>
              <a:t>3  </a:t>
            </a:r>
            <a:r>
              <a:rPr lang="en-IN" dirty="0" smtClean="0"/>
              <a:t>Alzheimer’s Society Information Sheet (2005). </a:t>
            </a:r>
            <a:r>
              <a:rPr lang="en-IN" i="1" dirty="0" err="1" smtClean="0"/>
              <a:t>HospitalDischarge</a:t>
            </a:r>
            <a:r>
              <a:rPr lang="en-IN" i="1" dirty="0" smtClean="0"/>
              <a:t>. </a:t>
            </a:r>
            <a:r>
              <a:rPr lang="en-IN" dirty="0" smtClean="0"/>
              <a:t>Available at: http://www.alzheimers.org.uk/Caring_for_someone_with_dementia/PDF/453_hospitaldischarge.pdf</a:t>
            </a:r>
          </a:p>
          <a:p>
            <a:pPr>
              <a:buNone/>
            </a:pPr>
            <a:r>
              <a:rPr lang="en-US" dirty="0" smtClean="0"/>
              <a:t> </a:t>
            </a:r>
            <a:endParaRPr lang="en-IN" dirty="0" smtClean="0"/>
          </a:p>
          <a:p>
            <a:pPr>
              <a:buNone/>
            </a:pPr>
            <a:r>
              <a:rPr lang="en-US" dirty="0" smtClean="0"/>
              <a:t>4  </a:t>
            </a:r>
            <a:r>
              <a:rPr lang="en-IN" dirty="0" err="1" smtClean="0"/>
              <a:t>Derayeh</a:t>
            </a:r>
            <a:r>
              <a:rPr lang="en-IN" dirty="0" smtClean="0"/>
              <a:t>, S. (2003). </a:t>
            </a:r>
            <a:r>
              <a:rPr lang="en-IN" i="1" dirty="0" smtClean="0"/>
              <a:t>How can we apply methods and </a:t>
            </a:r>
            <a:r>
              <a:rPr lang="en-IN" i="1" dirty="0" err="1" smtClean="0"/>
              <a:t>systemsof</a:t>
            </a:r>
            <a:r>
              <a:rPr lang="en-IN" i="1" dirty="0" smtClean="0"/>
              <a:t> analysis in patients discharge process in </a:t>
            </a:r>
            <a:r>
              <a:rPr lang="en-IN" i="1" dirty="0" err="1" smtClean="0"/>
              <a:t>hospitals?</a:t>
            </a:r>
            <a:r>
              <a:rPr lang="en-IN" dirty="0" err="1" smtClean="0"/>
              <a:t>Proceeding</a:t>
            </a:r>
            <a:r>
              <a:rPr lang="en-IN" dirty="0" smtClean="0"/>
              <a:t> of Fourth Seminar of Iranian </a:t>
            </a:r>
            <a:r>
              <a:rPr lang="en-IN" dirty="0" err="1" smtClean="0"/>
              <a:t>MedicalRecords</a:t>
            </a:r>
            <a:r>
              <a:rPr lang="en-IN" dirty="0" smtClean="0"/>
              <a:t>. Abstracts from January 2003. Tehran, </a:t>
            </a:r>
            <a:r>
              <a:rPr lang="en-IN" dirty="0" err="1" smtClean="0"/>
              <a:t>IranianMedical</a:t>
            </a:r>
            <a:r>
              <a:rPr lang="en-IN" dirty="0" smtClean="0"/>
              <a:t> Records Association.</a:t>
            </a:r>
          </a:p>
          <a:p>
            <a:pPr>
              <a:buNone/>
            </a:pPr>
            <a:r>
              <a:rPr lang="en-IN" dirty="0" smtClean="0"/>
              <a:t> </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229600" cy="5361459"/>
          </a:xfrm>
        </p:spPr>
        <p:txBody>
          <a:bodyPr>
            <a:normAutofit/>
          </a:bodyPr>
          <a:lstStyle/>
          <a:p>
            <a:pPr>
              <a:buNone/>
            </a:pPr>
            <a:r>
              <a:rPr lang="en-IN" sz="1800" dirty="0" smtClean="0">
                <a:latin typeface="Times New Roman" pitchFamily="18" charset="0"/>
                <a:cs typeface="Times New Roman" pitchFamily="18" charset="0"/>
              </a:rPr>
              <a:t>5    </a:t>
            </a:r>
            <a:r>
              <a:rPr lang="en-IN" sz="1800" dirty="0" err="1" smtClean="0">
                <a:latin typeface="Times New Roman" pitchFamily="18" charset="0"/>
                <a:cs typeface="Times New Roman" pitchFamily="18" charset="0"/>
              </a:rPr>
              <a:t>Porhasani</a:t>
            </a:r>
            <a:r>
              <a:rPr lang="en-IN" sz="1800" dirty="0" smtClean="0">
                <a:latin typeface="Times New Roman" pitchFamily="18" charset="0"/>
                <a:cs typeface="Times New Roman" pitchFamily="18" charset="0"/>
              </a:rPr>
              <a:t>, M.E. (1995). </a:t>
            </a:r>
            <a:r>
              <a:rPr lang="en-IN" sz="1800" i="1" dirty="0" smtClean="0">
                <a:latin typeface="Times New Roman" pitchFamily="18" charset="0"/>
                <a:cs typeface="Times New Roman" pitchFamily="18" charset="0"/>
              </a:rPr>
              <a:t>A comparative study on open </a:t>
            </a:r>
            <a:r>
              <a:rPr lang="en-IN" sz="1800" i="1" dirty="0" err="1" smtClean="0">
                <a:latin typeface="Times New Roman" pitchFamily="18" charset="0"/>
                <a:cs typeface="Times New Roman" pitchFamily="18" charset="0"/>
              </a:rPr>
              <a:t>surgerypatients</a:t>
            </a:r>
            <a:r>
              <a:rPr lang="en-IN" sz="1800" i="1" dirty="0" smtClean="0">
                <a:latin typeface="Times New Roman" pitchFamily="18" charset="0"/>
                <a:cs typeface="Times New Roman" pitchFamily="18" charset="0"/>
              </a:rPr>
              <a:t> stay average in private and training hospitals</a:t>
            </a:r>
            <a:r>
              <a:rPr lang="en-IN" sz="1800" dirty="0" smtClean="0">
                <a:latin typeface="Times New Roman" pitchFamily="18" charset="0"/>
                <a:cs typeface="Times New Roman" pitchFamily="18" charset="0"/>
              </a:rPr>
              <a:t> </a:t>
            </a:r>
            <a:r>
              <a:rPr lang="en-IN" sz="1800" i="1" dirty="0" smtClean="0">
                <a:latin typeface="Times New Roman" pitchFamily="18" charset="0"/>
                <a:cs typeface="Times New Roman" pitchFamily="18" charset="0"/>
              </a:rPr>
              <a:t>in Tehran City</a:t>
            </a:r>
            <a:r>
              <a:rPr lang="en-IN" sz="1800" dirty="0" smtClean="0">
                <a:latin typeface="Times New Roman" pitchFamily="18" charset="0"/>
                <a:cs typeface="Times New Roman" pitchFamily="18" charset="0"/>
              </a:rPr>
              <a:t>. Medical Records Thesis, College </a:t>
            </a:r>
            <a:r>
              <a:rPr lang="en-IN" sz="1800" dirty="0" err="1" smtClean="0">
                <a:latin typeface="Times New Roman" pitchFamily="18" charset="0"/>
                <a:cs typeface="Times New Roman" pitchFamily="18" charset="0"/>
              </a:rPr>
              <a:t>ofManagement</a:t>
            </a:r>
            <a:r>
              <a:rPr lang="en-IN" sz="1800" dirty="0" smtClean="0">
                <a:latin typeface="Times New Roman" pitchFamily="18" charset="0"/>
                <a:cs typeface="Times New Roman" pitchFamily="18" charset="0"/>
              </a:rPr>
              <a:t> and Medical Information </a:t>
            </a:r>
            <a:r>
              <a:rPr lang="en-IN" sz="1800" dirty="0" err="1" smtClean="0">
                <a:latin typeface="Times New Roman" pitchFamily="18" charset="0"/>
                <a:cs typeface="Times New Roman" pitchFamily="18" charset="0"/>
              </a:rPr>
              <a:t>Sciences.Shepperd</a:t>
            </a:r>
            <a:r>
              <a:rPr lang="en-IN" sz="1800" dirty="0" smtClean="0">
                <a:latin typeface="Times New Roman" pitchFamily="18" charset="0"/>
                <a:cs typeface="Times New Roman" pitchFamily="18" charset="0"/>
              </a:rPr>
              <a:t>, S. et al</a:t>
            </a:r>
          </a:p>
          <a:p>
            <a:pPr>
              <a:buNone/>
            </a:pPr>
            <a:r>
              <a:rPr lang="en-IN" sz="1800" dirty="0" smtClean="0">
                <a:latin typeface="Times New Roman" pitchFamily="18" charset="0"/>
                <a:cs typeface="Times New Roman" pitchFamily="18" charset="0"/>
              </a:rPr>
              <a:t> </a:t>
            </a:r>
          </a:p>
          <a:p>
            <a:pPr>
              <a:buNone/>
            </a:pPr>
            <a:r>
              <a:rPr lang="en-IN" sz="1800" i="1" dirty="0" smtClean="0">
                <a:latin typeface="Times New Roman" pitchFamily="18" charset="0"/>
                <a:cs typeface="Times New Roman" pitchFamily="18" charset="0"/>
              </a:rPr>
              <a:t> </a:t>
            </a:r>
            <a:r>
              <a:rPr lang="en-IN" sz="1800" dirty="0" smtClean="0">
                <a:latin typeface="Times New Roman" pitchFamily="18" charset="0"/>
                <a:cs typeface="Times New Roman" pitchFamily="18" charset="0"/>
              </a:rPr>
              <a:t> 6  </a:t>
            </a:r>
            <a:r>
              <a:rPr lang="en-IN" sz="1800" dirty="0" err="1" smtClean="0">
                <a:latin typeface="Times New Roman" pitchFamily="18" charset="0"/>
                <a:cs typeface="Times New Roman" pitchFamily="18" charset="0"/>
              </a:rPr>
              <a:t>Gholipor</a:t>
            </a:r>
            <a:r>
              <a:rPr lang="en-IN" sz="1800" dirty="0" smtClean="0">
                <a:latin typeface="Times New Roman" pitchFamily="18" charset="0"/>
                <a:cs typeface="Times New Roman" pitchFamily="18" charset="0"/>
              </a:rPr>
              <a:t>, H. and </a:t>
            </a:r>
            <a:r>
              <a:rPr lang="en-IN" sz="1800" dirty="0" err="1" smtClean="0">
                <a:latin typeface="Times New Roman" pitchFamily="18" charset="0"/>
                <a:cs typeface="Times New Roman" pitchFamily="18" charset="0"/>
              </a:rPr>
              <a:t>Ghomry</a:t>
            </a:r>
            <a:r>
              <a:rPr lang="en-IN" sz="1800" dirty="0" smtClean="0">
                <a:latin typeface="Times New Roman" pitchFamily="18" charset="0"/>
                <a:cs typeface="Times New Roman" pitchFamily="18" charset="0"/>
              </a:rPr>
              <a:t>, M.R. (2003). </a:t>
            </a:r>
            <a:r>
              <a:rPr lang="en-IN" sz="1800" i="1" dirty="0" err="1" smtClean="0">
                <a:latin typeface="Times New Roman" pitchFamily="18" charset="0"/>
                <a:cs typeface="Times New Roman" pitchFamily="18" charset="0"/>
              </a:rPr>
              <a:t>Improvingthedischargeprocess</a:t>
            </a:r>
            <a:r>
              <a:rPr lang="en-IN" sz="1800" i="1" dirty="0" smtClean="0">
                <a:latin typeface="Times New Roman" pitchFamily="18" charset="0"/>
                <a:cs typeface="Times New Roman" pitchFamily="18" charset="0"/>
              </a:rPr>
              <a:t> in the eye ward in </a:t>
            </a:r>
            <a:r>
              <a:rPr lang="en-IN" sz="1800" i="1" dirty="0" err="1" smtClean="0">
                <a:latin typeface="Times New Roman" pitchFamily="18" charset="0"/>
                <a:cs typeface="Times New Roman" pitchFamily="18" charset="0"/>
              </a:rPr>
              <a:t>Farabi</a:t>
            </a:r>
            <a:r>
              <a:rPr lang="en-IN" sz="1800" i="1" dirty="0" smtClean="0">
                <a:latin typeface="Times New Roman" pitchFamily="18" charset="0"/>
                <a:cs typeface="Times New Roman" pitchFamily="18" charset="0"/>
              </a:rPr>
              <a:t> Hospital</a:t>
            </a:r>
            <a:r>
              <a:rPr lang="en-IN" sz="1800" dirty="0" smtClean="0">
                <a:latin typeface="Times New Roman" pitchFamily="18" charset="0"/>
                <a:cs typeface="Times New Roman" pitchFamily="18" charset="0"/>
              </a:rPr>
              <a:t> </a:t>
            </a:r>
            <a:r>
              <a:rPr lang="en-IN" sz="1800" i="1" dirty="0" smtClean="0">
                <a:latin typeface="Times New Roman" pitchFamily="18" charset="0"/>
                <a:cs typeface="Times New Roman" pitchFamily="18" charset="0"/>
              </a:rPr>
              <a:t>in Esfahan Iran</a:t>
            </a:r>
            <a:r>
              <a:rPr lang="en-IN" sz="1800" dirty="0" smtClean="0">
                <a:latin typeface="Times New Roman" pitchFamily="18" charset="0"/>
                <a:cs typeface="Times New Roman" pitchFamily="18" charset="0"/>
              </a:rPr>
              <a:t>. Medical Records Thesis, College </a:t>
            </a:r>
            <a:r>
              <a:rPr lang="en-IN" sz="1800" dirty="0" err="1" smtClean="0">
                <a:latin typeface="Times New Roman" pitchFamily="18" charset="0"/>
                <a:cs typeface="Times New Roman" pitchFamily="18" charset="0"/>
              </a:rPr>
              <a:t>ofManagement</a:t>
            </a:r>
            <a:r>
              <a:rPr lang="en-IN" sz="1800" dirty="0" smtClean="0">
                <a:latin typeface="Times New Roman" pitchFamily="18" charset="0"/>
                <a:cs typeface="Times New Roman" pitchFamily="18" charset="0"/>
              </a:rPr>
              <a:t> and Medical Information Sciences.</a:t>
            </a:r>
          </a:p>
          <a:p>
            <a:pPr>
              <a:buNone/>
            </a:pPr>
            <a:endParaRPr lang="en-IN" sz="1800" dirty="0" smtClean="0">
              <a:latin typeface="Times New Roman" pitchFamily="18" charset="0"/>
              <a:cs typeface="Times New Roman" pitchFamily="18" charset="0"/>
            </a:endParaRPr>
          </a:p>
          <a:p>
            <a:pPr>
              <a:buNone/>
            </a:pPr>
            <a:r>
              <a:rPr lang="en-IN" dirty="0" smtClean="0"/>
              <a:t> </a:t>
            </a:r>
            <a:r>
              <a:rPr lang="en-IN" sz="1800" dirty="0" smtClean="0">
                <a:latin typeface="Times New Roman" pitchFamily="18" charset="0"/>
                <a:cs typeface="Times New Roman" pitchFamily="18" charset="0"/>
              </a:rPr>
              <a:t>7Janfaza, H. (2001). </a:t>
            </a:r>
            <a:r>
              <a:rPr lang="en-IN" sz="1800" i="1" dirty="0" smtClean="0">
                <a:latin typeface="Times New Roman" pitchFamily="18" charset="0"/>
                <a:cs typeface="Times New Roman" pitchFamily="18" charset="0"/>
              </a:rPr>
              <a:t>A survey on rate of stay patients </a:t>
            </a:r>
            <a:r>
              <a:rPr lang="en-IN" sz="1800" i="1" dirty="0" err="1" smtClean="0">
                <a:latin typeface="Times New Roman" pitchFamily="18" charset="0"/>
                <a:cs typeface="Times New Roman" pitchFamily="18" charset="0"/>
              </a:rPr>
              <a:t>afterdischarge</a:t>
            </a:r>
            <a:r>
              <a:rPr lang="en-IN" sz="1800" i="1" dirty="0" smtClean="0">
                <a:latin typeface="Times New Roman" pitchFamily="18" charset="0"/>
                <a:cs typeface="Times New Roman" pitchFamily="18" charset="0"/>
              </a:rPr>
              <a:t> order in </a:t>
            </a:r>
            <a:r>
              <a:rPr lang="en-IN" sz="1800" i="1" dirty="0" err="1" smtClean="0">
                <a:latin typeface="Times New Roman" pitchFamily="18" charset="0"/>
                <a:cs typeface="Times New Roman" pitchFamily="18" charset="0"/>
              </a:rPr>
              <a:t>Karegar</a:t>
            </a:r>
            <a:r>
              <a:rPr lang="en-IN" sz="1800" i="1" dirty="0" smtClean="0">
                <a:latin typeface="Times New Roman" pitchFamily="18" charset="0"/>
                <a:cs typeface="Times New Roman" pitchFamily="18" charset="0"/>
              </a:rPr>
              <a:t> Hospital in Yazd</a:t>
            </a:r>
            <a:r>
              <a:rPr lang="en-IN" sz="1800" dirty="0" smtClean="0">
                <a:latin typeface="Times New Roman" pitchFamily="18" charset="0"/>
                <a:cs typeface="Times New Roman" pitchFamily="18" charset="0"/>
              </a:rPr>
              <a:t>. Proceeding of the First National Conference of Sources Management </a:t>
            </a:r>
            <a:r>
              <a:rPr lang="en-IN" sz="1800" dirty="0" err="1" smtClean="0">
                <a:latin typeface="Times New Roman" pitchFamily="18" charset="0"/>
                <a:cs typeface="Times New Roman" pitchFamily="18" charset="0"/>
              </a:rPr>
              <a:t>inIran</a:t>
            </a:r>
            <a:r>
              <a:rPr lang="en-IN" sz="1800" dirty="0" smtClean="0">
                <a:latin typeface="Times New Roman" pitchFamily="18" charset="0"/>
                <a:cs typeface="Times New Roman" pitchFamily="18" charset="0"/>
              </a:rPr>
              <a:t>, Abstracts from January 9-10, 2001. Tehran, Iran.</a:t>
            </a:r>
          </a:p>
          <a:p>
            <a:pPr>
              <a:buNone/>
            </a:pPr>
            <a:r>
              <a:rPr lang="en-IN" sz="1800" dirty="0" smtClean="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8  </a:t>
            </a:r>
            <a:r>
              <a:rPr lang="en-IN" sz="1800" dirty="0" err="1" smtClean="0">
                <a:latin typeface="Times New Roman" pitchFamily="18" charset="0"/>
                <a:cs typeface="Times New Roman" pitchFamily="18" charset="0"/>
              </a:rPr>
              <a:t>Ketabi</a:t>
            </a:r>
            <a:r>
              <a:rPr lang="en-IN" sz="1800" dirty="0" smtClean="0">
                <a:latin typeface="Times New Roman" pitchFamily="18" charset="0"/>
                <a:cs typeface="Times New Roman" pitchFamily="18" charset="0"/>
              </a:rPr>
              <a:t>, S. (2003). </a:t>
            </a:r>
            <a:r>
              <a:rPr lang="en-IN" sz="1800" i="1" dirty="0" smtClean="0">
                <a:latin typeface="Times New Roman" pitchFamily="18" charset="0"/>
                <a:cs typeface="Times New Roman" pitchFamily="18" charset="0"/>
              </a:rPr>
              <a:t>Survey and optimizing of health care </a:t>
            </a:r>
            <a:r>
              <a:rPr lang="en-IN" sz="1800" i="1" dirty="0" err="1" smtClean="0">
                <a:latin typeface="Times New Roman" pitchFamily="18" charset="0"/>
                <a:cs typeface="Times New Roman" pitchFamily="18" charset="0"/>
              </a:rPr>
              <a:t>inhospitals</a:t>
            </a:r>
            <a:r>
              <a:rPr lang="en-IN" sz="1800" dirty="0" smtClean="0">
                <a:latin typeface="Times New Roman" pitchFamily="18" charset="0"/>
                <a:cs typeface="Times New Roman" pitchFamily="18" charset="0"/>
              </a:rPr>
              <a:t>. Research Project, Economics College in Esfahan</a:t>
            </a:r>
          </a:p>
          <a:p>
            <a:pPr>
              <a:buNone/>
            </a:pPr>
            <a:endParaRPr lang="en-IN" dirty="0" smtClean="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616624"/>
          </a:xfrm>
        </p:spPr>
        <p:txBody>
          <a:bodyPr>
            <a:normAutofit fontScale="92500" lnSpcReduction="10000"/>
          </a:bodyPr>
          <a:lstStyle/>
          <a:p>
            <a:pPr>
              <a:buNone/>
            </a:pPr>
            <a:r>
              <a:rPr lang="en-IN" sz="2000" dirty="0" smtClean="0">
                <a:latin typeface="Times New Roman" pitchFamily="18" charset="0"/>
                <a:cs typeface="Times New Roman" pitchFamily="18" charset="0"/>
              </a:rPr>
              <a:t> </a:t>
            </a:r>
          </a:p>
          <a:p>
            <a:pPr>
              <a:buNone/>
            </a:pPr>
            <a:r>
              <a:rPr lang="en-IN" sz="2000" dirty="0" smtClean="0">
                <a:latin typeface="Times New Roman" pitchFamily="18" charset="0"/>
                <a:cs typeface="Times New Roman" pitchFamily="18" charset="0"/>
              </a:rPr>
              <a:t> 9  </a:t>
            </a:r>
            <a:r>
              <a:rPr lang="en-IN" sz="2000" dirty="0" err="1" smtClean="0">
                <a:latin typeface="Times New Roman" pitchFamily="18" charset="0"/>
                <a:cs typeface="Times New Roman" pitchFamily="18" charset="0"/>
              </a:rPr>
              <a:t>University.Lewin</a:t>
            </a:r>
            <a:r>
              <a:rPr lang="en-IN" sz="2000" dirty="0" smtClean="0">
                <a:latin typeface="Times New Roman" pitchFamily="18" charset="0"/>
                <a:cs typeface="Times New Roman" pitchFamily="18" charset="0"/>
              </a:rPr>
              <a:t> Group (2002). Emergency Department </a:t>
            </a:r>
            <a:r>
              <a:rPr lang="en-IN" sz="2000" dirty="0" err="1" smtClean="0">
                <a:latin typeface="Times New Roman" pitchFamily="18" charset="0"/>
                <a:cs typeface="Times New Roman" pitchFamily="18" charset="0"/>
              </a:rPr>
              <a:t>overload:a</a:t>
            </a:r>
            <a:r>
              <a:rPr lang="en-IN" sz="2000" dirty="0" smtClean="0">
                <a:latin typeface="Times New Roman" pitchFamily="18" charset="0"/>
                <a:cs typeface="Times New Roman" pitchFamily="18" charset="0"/>
              </a:rPr>
              <a:t> growing crisis: the results of the American Hospital Association Survey of Emergency Department (ED) </a:t>
            </a:r>
            <a:r>
              <a:rPr lang="en-IN" sz="2000" dirty="0" err="1" smtClean="0">
                <a:latin typeface="Times New Roman" pitchFamily="18" charset="0"/>
                <a:cs typeface="Times New Roman" pitchFamily="18" charset="0"/>
              </a:rPr>
              <a:t>andhospital</a:t>
            </a:r>
            <a:r>
              <a:rPr lang="en-IN" sz="2000" dirty="0" smtClean="0">
                <a:latin typeface="Times New Roman" pitchFamily="18" charset="0"/>
                <a:cs typeface="Times New Roman" pitchFamily="18" charset="0"/>
              </a:rPr>
              <a:t> capacity. Falls Church, VA, American Hospital Association.</a:t>
            </a:r>
          </a:p>
          <a:p>
            <a:pPr>
              <a:buNone/>
            </a:pPr>
            <a:endParaRPr lang="en-IN" sz="2000" dirty="0" smtClean="0">
              <a:latin typeface="Times New Roman" pitchFamily="18" charset="0"/>
              <a:cs typeface="Times New Roman" pitchFamily="18" charset="0"/>
            </a:endParaRPr>
          </a:p>
          <a:p>
            <a:pPr>
              <a:buNone/>
            </a:pPr>
            <a:r>
              <a:rPr lang="en-IN" sz="2000" dirty="0" smtClean="0">
                <a:latin typeface="Times New Roman" pitchFamily="18" charset="0"/>
                <a:cs typeface="Times New Roman" pitchFamily="18" charset="0"/>
              </a:rPr>
              <a:t>10 </a:t>
            </a:r>
            <a:r>
              <a:rPr lang="en-IN" sz="2000" dirty="0" err="1" smtClean="0">
                <a:latin typeface="Times New Roman" pitchFamily="18" charset="0"/>
                <a:cs typeface="Times New Roman" pitchFamily="18" charset="0"/>
              </a:rPr>
              <a:t>Nagaraju</a:t>
            </a:r>
            <a:r>
              <a:rPr lang="en-IN" sz="2000" dirty="0" smtClean="0">
                <a:latin typeface="Times New Roman" pitchFamily="18" charset="0"/>
                <a:cs typeface="Times New Roman" pitchFamily="18" charset="0"/>
              </a:rPr>
              <a:t>, D. (2005). </a:t>
            </a:r>
            <a:r>
              <a:rPr lang="en-IN" sz="2000" i="1" dirty="0" smtClean="0">
                <a:latin typeface="Times New Roman" pitchFamily="18" charset="0"/>
                <a:cs typeface="Times New Roman" pitchFamily="18" charset="0"/>
              </a:rPr>
              <a:t>Improvement of hospital discharge</a:t>
            </a:r>
            <a:r>
              <a:rPr lang="en-IN" sz="2000" dirty="0" smtClean="0">
                <a:latin typeface="Times New Roman" pitchFamily="18" charset="0"/>
                <a:cs typeface="Times New Roman" pitchFamily="18" charset="0"/>
              </a:rPr>
              <a:t> </a:t>
            </a:r>
            <a:r>
              <a:rPr lang="en-IN" sz="2000" i="1" dirty="0" smtClean="0">
                <a:latin typeface="Times New Roman" pitchFamily="18" charset="0"/>
                <a:cs typeface="Times New Roman" pitchFamily="18" charset="0"/>
              </a:rPr>
              <a:t>process by value stream mapping. </a:t>
            </a:r>
            <a:r>
              <a:rPr lang="en-IN" sz="2000" dirty="0" smtClean="0">
                <a:latin typeface="Times New Roman" pitchFamily="18" charset="0"/>
                <a:cs typeface="Times New Roman" pitchFamily="18" charset="0"/>
              </a:rPr>
              <a:t>Proceeding of 17thAnnual Society for Health Systems conference [online] February held in Dallas, Texas, USA. University </a:t>
            </a:r>
            <a:r>
              <a:rPr lang="en-IN" sz="2000" dirty="0" err="1" smtClean="0">
                <a:latin typeface="Times New Roman" pitchFamily="18" charset="0"/>
                <a:cs typeface="Times New Roman" pitchFamily="18" charset="0"/>
              </a:rPr>
              <a:t>atBuffalo</a:t>
            </a:r>
            <a:r>
              <a:rPr lang="en-IN" sz="2000" dirty="0" smtClean="0">
                <a:latin typeface="Times New Roman" pitchFamily="18" charset="0"/>
                <a:cs typeface="Times New Roman" pitchFamily="18" charset="0"/>
              </a:rPr>
              <a:t>.</a:t>
            </a:r>
          </a:p>
          <a:p>
            <a:pPr>
              <a:buNone/>
            </a:pPr>
            <a:r>
              <a:rPr lang="en-IN" sz="2000" dirty="0" smtClean="0">
                <a:latin typeface="Times New Roman" pitchFamily="18" charset="0"/>
                <a:cs typeface="Times New Roman" pitchFamily="18" charset="0"/>
              </a:rPr>
              <a:t> </a:t>
            </a:r>
          </a:p>
          <a:p>
            <a:pPr>
              <a:buNone/>
            </a:pPr>
            <a:r>
              <a:rPr lang="en-IN" sz="2000" dirty="0" smtClean="0">
                <a:latin typeface="Times New Roman" pitchFamily="18" charset="0"/>
                <a:cs typeface="Times New Roman" pitchFamily="18" charset="0"/>
              </a:rPr>
              <a:t> </a:t>
            </a:r>
          </a:p>
          <a:p>
            <a:pPr>
              <a:buNone/>
            </a:pPr>
            <a:r>
              <a:rPr lang="en-IN" sz="2000" dirty="0" smtClean="0">
                <a:latin typeface="Times New Roman" pitchFamily="18" charset="0"/>
                <a:cs typeface="Times New Roman" pitchFamily="18" charset="0"/>
              </a:rPr>
              <a:t>11  </a:t>
            </a:r>
            <a:r>
              <a:rPr lang="en-IN" sz="2000" i="1" dirty="0" smtClean="0">
                <a:latin typeface="Times New Roman" pitchFamily="18" charset="0"/>
                <a:cs typeface="Times New Roman" pitchFamily="18" charset="0"/>
              </a:rPr>
              <a:t>Discharge planning </a:t>
            </a:r>
            <a:r>
              <a:rPr lang="en-IN" sz="2000" i="1" dirty="0" err="1" smtClean="0">
                <a:latin typeface="Times New Roman" pitchFamily="18" charset="0"/>
                <a:cs typeface="Times New Roman" pitchFamily="18" charset="0"/>
              </a:rPr>
              <a:t>fromhospital</a:t>
            </a:r>
            <a:r>
              <a:rPr lang="en-IN" sz="2000" i="1" dirty="0" smtClean="0">
                <a:latin typeface="Times New Roman" pitchFamily="18" charset="0"/>
                <a:cs typeface="Times New Roman" pitchFamily="18" charset="0"/>
              </a:rPr>
              <a:t> to </a:t>
            </a:r>
            <a:r>
              <a:rPr lang="en-IN" sz="2000" i="1" dirty="0" err="1" smtClean="0">
                <a:latin typeface="Times New Roman" pitchFamily="18" charset="0"/>
                <a:cs typeface="Times New Roman" pitchFamily="18" charset="0"/>
              </a:rPr>
              <a:t>home.</a:t>
            </a:r>
            <a:r>
              <a:rPr lang="en-IN" sz="2000" dirty="0" err="1" smtClean="0">
                <a:latin typeface="Times New Roman" pitchFamily="18" charset="0"/>
                <a:cs typeface="Times New Roman" pitchFamily="18" charset="0"/>
              </a:rPr>
              <a:t>Cochrane</a:t>
            </a:r>
            <a:r>
              <a:rPr lang="en-IN" sz="2000" dirty="0" smtClean="0">
                <a:latin typeface="Times New Roman" pitchFamily="18" charset="0"/>
                <a:cs typeface="Times New Roman" pitchFamily="18" charset="0"/>
              </a:rPr>
              <a:t> Database of </a:t>
            </a:r>
            <a:r>
              <a:rPr lang="en-IN" sz="2000" dirty="0" err="1" smtClean="0">
                <a:latin typeface="Times New Roman" pitchFamily="18" charset="0"/>
                <a:cs typeface="Times New Roman" pitchFamily="18" charset="0"/>
              </a:rPr>
              <a:t>Systematicpublisher</a:t>
            </a:r>
            <a:r>
              <a:rPr lang="en-IN" sz="2000" dirty="0" smtClean="0">
                <a:latin typeface="Times New Roman" pitchFamily="18" charset="0"/>
                <a:cs typeface="Times New Roman" pitchFamily="18" charset="0"/>
              </a:rPr>
              <a:t>, January 26, 2004. Issue 1, CD000313. DOI:10.1002/14651858.CD000313  The European Working Group on Operational Research</a:t>
            </a:r>
          </a:p>
          <a:p>
            <a:pPr>
              <a:buNone/>
            </a:pPr>
            <a:endParaRPr lang="en-IN" sz="2000" dirty="0" smtClean="0">
              <a:latin typeface="Times New Roman" pitchFamily="18" charset="0"/>
              <a:cs typeface="Times New Roman" pitchFamily="18" charset="0"/>
            </a:endParaRPr>
          </a:p>
          <a:p>
            <a:pPr>
              <a:buNone/>
            </a:pPr>
            <a:r>
              <a:rPr lang="en-IN" dirty="0" smtClean="0"/>
              <a:t> </a:t>
            </a:r>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      </a:t>
            </a:r>
          </a:p>
          <a:p>
            <a:pPr>
              <a:buNone/>
            </a:pPr>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5400" dirty="0" smtClean="0">
                <a:latin typeface="Algerian" pitchFamily="82" charset="0"/>
                <a:cs typeface="Times New Roman" pitchFamily="18" charset="0"/>
              </a:rPr>
              <a:t>Thank  you</a:t>
            </a:r>
            <a:endParaRPr lang="en-IN" sz="5400" dirty="0">
              <a:latin typeface="Algerian" pitchFamily="82"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the study </a:t>
            </a:r>
            <a:endParaRPr lang="en-IN" dirty="0"/>
          </a:p>
        </p:txBody>
      </p:sp>
      <p:sp>
        <p:nvSpPr>
          <p:cNvPr id="3" name="Content Placeholder 2"/>
          <p:cNvSpPr>
            <a:spLocks noGrp="1"/>
          </p:cNvSpPr>
          <p:nvPr>
            <p:ph idx="1"/>
          </p:nvPr>
        </p:nvSpPr>
        <p:spPr>
          <a:xfrm>
            <a:off x="457200" y="1196752"/>
            <a:ext cx="8229600" cy="5328592"/>
          </a:xfrm>
        </p:spPr>
        <p:txBody>
          <a:bodyPr>
            <a:normAutofit/>
          </a:bodyPr>
          <a:lstStyle/>
          <a:p>
            <a:r>
              <a:rPr lang="en-IN" sz="2000" dirty="0" smtClean="0">
                <a:latin typeface="Times New Roman" pitchFamily="18" charset="0"/>
                <a:cs typeface="Times New Roman" pitchFamily="18" charset="0"/>
              </a:rPr>
              <a:t>A </a:t>
            </a:r>
            <a:r>
              <a:rPr lang="en-IN" sz="2000" dirty="0">
                <a:latin typeface="Times New Roman" pitchFamily="18" charset="0"/>
                <a:cs typeface="Times New Roman" pitchFamily="18" charset="0"/>
              </a:rPr>
              <a:t>study on the medical centres of Tehran</a:t>
            </a:r>
            <a:r>
              <a:rPr lang="en-IN" sz="2000" i="1" dirty="0">
                <a:latin typeface="Times New Roman" pitchFamily="18" charset="0"/>
                <a:cs typeface="Times New Roman" pitchFamily="18" charset="0"/>
              </a:rPr>
              <a:t> </a:t>
            </a:r>
            <a:r>
              <a:rPr lang="en-IN" sz="2000" dirty="0">
                <a:latin typeface="Times New Roman" pitchFamily="18" charset="0"/>
                <a:cs typeface="Times New Roman" pitchFamily="18" charset="0"/>
              </a:rPr>
              <a:t>University of Medical Sciences, Iran and </a:t>
            </a:r>
            <a:r>
              <a:rPr lang="en-IN" sz="2000" dirty="0" err="1">
                <a:latin typeface="Times New Roman" pitchFamily="18" charset="0"/>
                <a:cs typeface="Times New Roman" pitchFamily="18" charset="0"/>
              </a:rPr>
              <a:t>Shahid</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Beheshti</a:t>
            </a:r>
            <a:r>
              <a:rPr lang="en-IN" sz="2000" dirty="0">
                <a:latin typeface="Times New Roman" pitchFamily="18" charset="0"/>
                <a:cs typeface="Times New Roman" pitchFamily="18" charset="0"/>
              </a:rPr>
              <a:t> has shown that in most centres complications in the discharge process and unnecessary routines have caused discharge delay and patient </a:t>
            </a:r>
            <a:r>
              <a:rPr lang="en-IN" sz="2000" dirty="0" smtClean="0">
                <a:latin typeface="Times New Roman" pitchFamily="18" charset="0"/>
                <a:cs typeface="Times New Roman" pitchFamily="18" charset="0"/>
              </a:rPr>
              <a:t>dissatisfaction</a:t>
            </a:r>
          </a:p>
          <a:p>
            <a:endParaRPr lang="en-IN" sz="2000" dirty="0" smtClean="0"/>
          </a:p>
          <a:p>
            <a:r>
              <a:rPr lang="en-IN" sz="2000" dirty="0" smtClean="0"/>
              <a:t>The unnecessary occupation of hospital beds and rooms and consequent low hospital bed turnover at represent a waste in health care resources, and result in heavy associated organisational Costs .(</a:t>
            </a:r>
            <a:r>
              <a:rPr lang="en-IN" sz="2000" dirty="0" err="1" smtClean="0"/>
              <a:t>Porhasani</a:t>
            </a:r>
            <a:r>
              <a:rPr lang="en-IN" sz="2000" dirty="0" smtClean="0"/>
              <a:t> 1995) (5). </a:t>
            </a:r>
            <a:endParaRPr lang="en-IN" sz="2000" dirty="0" smtClean="0">
              <a:latin typeface="Times New Roman" pitchFamily="18" charset="0"/>
              <a:cs typeface="Times New Roman" pitchFamily="18" charset="0"/>
            </a:endParaRPr>
          </a:p>
          <a:p>
            <a:pPr>
              <a:buNone/>
            </a:pPr>
            <a:endParaRPr lang="en-IN" sz="2000" dirty="0" smtClean="0">
              <a:latin typeface="Times New Roman" pitchFamily="18" charset="0"/>
              <a:cs typeface="Times New Roman" pitchFamily="18" charset="0"/>
            </a:endParaRPr>
          </a:p>
          <a:p>
            <a:endParaRPr lang="en-IN" sz="2000" dirty="0" smtClean="0"/>
          </a:p>
          <a:p>
            <a:r>
              <a:rPr lang="en-IN" sz="2000" dirty="0" smtClean="0"/>
              <a:t>Improving </a:t>
            </a:r>
            <a:r>
              <a:rPr lang="en-IN" sz="2000" dirty="0"/>
              <a:t>the quality of the discharge process should therefore lead to an increase in patient satisfaction. As a result patients are likely to return to a health centre where they have experienced an efficient discharge process when they next seek treatment. In turn, efficiency and productivity are increased at the hospital </a:t>
            </a:r>
            <a:r>
              <a:rPr lang="en-IN" sz="2000" dirty="0" smtClean="0"/>
              <a:t>(</a:t>
            </a:r>
            <a:r>
              <a:rPr lang="en-IN" sz="2000" dirty="0" err="1" smtClean="0"/>
              <a:t>Gholipor</a:t>
            </a:r>
            <a:r>
              <a:rPr lang="en-IN" sz="2000" dirty="0" smtClean="0"/>
              <a:t> </a:t>
            </a:r>
            <a:r>
              <a:rPr lang="en-IN" sz="2000" dirty="0"/>
              <a:t>&amp; </a:t>
            </a:r>
            <a:r>
              <a:rPr lang="en-IN" sz="2000" dirty="0" err="1"/>
              <a:t>Ghomry</a:t>
            </a:r>
            <a:r>
              <a:rPr lang="en-IN" sz="2000" dirty="0"/>
              <a:t> 2003</a:t>
            </a:r>
            <a:r>
              <a:rPr lang="en-IN" sz="2000" dirty="0" smtClean="0"/>
              <a:t>)(4)</a:t>
            </a:r>
          </a:p>
          <a:p>
            <a:endParaRPr lang="en-IN" sz="2000" dirty="0" smtClean="0"/>
          </a:p>
          <a:p>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latin typeface="Times New Roman" pitchFamily="18" charset="0"/>
                <a:cs typeface="Times New Roman" pitchFamily="18" charset="0"/>
              </a:rPr>
              <a:t>About discharge process of the Asian Heart Institute Hospital &amp; research institute</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IN"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29600" cy="5112568"/>
          </a:xfrm>
        </p:spPr>
        <p:txBody>
          <a:bodyPr>
            <a:normAutofit/>
          </a:bodyPr>
          <a:lstStyle/>
          <a:p>
            <a:pPr>
              <a:buNone/>
            </a:pPr>
            <a:r>
              <a:rPr lang="en-IN" sz="2000" dirty="0"/>
              <a:t>1 Planned Discharges: Planned discharge includes cases admitted for packages where in the stay of patient in the hospital is predetermined </a:t>
            </a:r>
          </a:p>
          <a:p>
            <a:endParaRPr lang="en-IN" sz="2000" dirty="0" smtClean="0"/>
          </a:p>
          <a:p>
            <a:pPr>
              <a:buNone/>
            </a:pPr>
            <a:r>
              <a:rPr lang="en-IN" sz="2000" dirty="0" smtClean="0"/>
              <a:t>2 </a:t>
            </a:r>
            <a:r>
              <a:rPr lang="en-IN" sz="2000" dirty="0"/>
              <a:t>Unplanned Discharges: Unplanned discharges includes medical </a:t>
            </a:r>
            <a:r>
              <a:rPr lang="en-IN" sz="2000" dirty="0" smtClean="0"/>
              <a:t>cases and other  </a:t>
            </a:r>
            <a:r>
              <a:rPr lang="en-IN" sz="2000" dirty="0"/>
              <a:t>cases packages etc, where the stay in not predetermined  </a:t>
            </a:r>
          </a:p>
          <a:p>
            <a:endParaRPr lang="en-IN" sz="2000" dirty="0" smtClean="0"/>
          </a:p>
          <a:p>
            <a:pPr>
              <a:buNone/>
            </a:pPr>
            <a:r>
              <a:rPr lang="en-IN" sz="2000" dirty="0" smtClean="0"/>
              <a:t>      </a:t>
            </a:r>
            <a:r>
              <a:rPr lang="en-IN" sz="2000" dirty="0"/>
              <a:t>Further there were three types of discharges that is Corporate, TPA and </a:t>
            </a:r>
            <a:r>
              <a:rPr lang="en-IN" sz="2000" dirty="0" smtClean="0"/>
              <a:t>self paying </a:t>
            </a:r>
            <a:r>
              <a:rPr lang="en-IN" sz="2000" dirty="0"/>
              <a:t>discharges. The Discharge process consists of different steps. In the hospital discharge divided into phases that are: </a:t>
            </a:r>
          </a:p>
          <a:p>
            <a:pPr>
              <a:buFont typeface="Wingdings" pitchFamily="2" charset="2"/>
              <a:buChar char="q"/>
            </a:pPr>
            <a:r>
              <a:rPr lang="en-IN" sz="2000" dirty="0" smtClean="0"/>
              <a:t> </a:t>
            </a:r>
            <a:r>
              <a:rPr lang="en-IN" sz="2000" dirty="0"/>
              <a:t>Marked for Discharge</a:t>
            </a:r>
          </a:p>
          <a:p>
            <a:pPr>
              <a:buFont typeface="Wingdings" pitchFamily="2" charset="2"/>
              <a:buChar char="q"/>
            </a:pPr>
            <a:r>
              <a:rPr lang="en-IN" sz="2000" dirty="0" smtClean="0"/>
              <a:t> </a:t>
            </a:r>
            <a:r>
              <a:rPr lang="en-IN" sz="2000" dirty="0"/>
              <a:t>Clinical Discharge </a:t>
            </a:r>
          </a:p>
          <a:p>
            <a:pPr>
              <a:buFont typeface="Wingdings" pitchFamily="2" charset="2"/>
              <a:buChar char="q"/>
            </a:pPr>
            <a:r>
              <a:rPr lang="en-IN" sz="2000" dirty="0" smtClean="0"/>
              <a:t> </a:t>
            </a:r>
            <a:r>
              <a:rPr lang="en-IN" sz="2000" dirty="0"/>
              <a:t>Financial Discharge</a:t>
            </a:r>
          </a:p>
          <a:p>
            <a:pPr>
              <a:buFont typeface="Wingdings" pitchFamily="2" charset="2"/>
              <a:buChar char="q"/>
            </a:pPr>
            <a:r>
              <a:rPr lang="en-IN" sz="2000" dirty="0" smtClean="0"/>
              <a:t> </a:t>
            </a:r>
            <a:r>
              <a:rPr lang="en-IN" sz="2000" dirty="0"/>
              <a:t>Physical Discharge</a:t>
            </a:r>
          </a:p>
          <a:p>
            <a:endParaRPr lang="en-IN"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a:bodyPr>
          <a:lstStyle/>
          <a:p>
            <a:pPr>
              <a:buNone/>
            </a:pPr>
            <a:r>
              <a:rPr lang="en-US" sz="2400" dirty="0" smtClean="0"/>
              <a:t>    1 </a:t>
            </a:r>
            <a:r>
              <a:rPr lang="en-US" sz="2400" dirty="0"/>
              <a:t>Marked for Discharge </a:t>
            </a:r>
            <a:r>
              <a:rPr lang="en-US" sz="2000" dirty="0"/>
              <a:t>: After Doctor instructed the Patient for discharge . The nurses sent the Billing docket which consisted of Admission form of the patient to the billing </a:t>
            </a:r>
            <a:r>
              <a:rPr lang="en-US" sz="2000" dirty="0" smtClean="0"/>
              <a:t>department</a:t>
            </a:r>
          </a:p>
          <a:p>
            <a:endParaRPr lang="en-US" sz="2000" dirty="0" smtClean="0"/>
          </a:p>
          <a:p>
            <a:pPr>
              <a:buNone/>
            </a:pPr>
            <a:r>
              <a:rPr lang="en-US" sz="2400" dirty="0" smtClean="0"/>
              <a:t>     2 </a:t>
            </a:r>
            <a:r>
              <a:rPr lang="en-US" sz="2400" dirty="0"/>
              <a:t>Clinical Discharge : </a:t>
            </a:r>
            <a:r>
              <a:rPr lang="en-US" sz="2000" dirty="0"/>
              <a:t>The nurses told the IPD pharmacy department to clinically discharge the patient . The Pharmacy checked about all the medicines </a:t>
            </a:r>
            <a:r>
              <a:rPr lang="en-US" sz="2000" dirty="0" smtClean="0"/>
              <a:t>returned</a:t>
            </a:r>
          </a:p>
          <a:p>
            <a:pPr>
              <a:buNone/>
            </a:pPr>
            <a:r>
              <a:rPr lang="en-US" sz="2000" dirty="0"/>
              <a:t> </a:t>
            </a:r>
            <a:r>
              <a:rPr lang="en-US" sz="2000" dirty="0" smtClean="0"/>
              <a:t>    </a:t>
            </a:r>
            <a:r>
              <a:rPr lang="en-US" sz="2400" dirty="0" smtClean="0"/>
              <a:t> 3 </a:t>
            </a:r>
            <a:r>
              <a:rPr lang="en-US" sz="2400" dirty="0"/>
              <a:t>Financially Discharge :  </a:t>
            </a:r>
            <a:r>
              <a:rPr lang="en-US" sz="2000" dirty="0"/>
              <a:t>The Billing Department called the Patient relative for the payment of the bill which was to be paid at the Axis Bank counter adjacent to the billing counter . As the relative paid the bill  the billing department discharged the patient financially in the system </a:t>
            </a:r>
            <a:endParaRPr lang="en-US" sz="2000" dirty="0" smtClean="0"/>
          </a:p>
          <a:p>
            <a:pPr>
              <a:buNone/>
            </a:pPr>
            <a:r>
              <a:rPr lang="en-US" sz="2000" dirty="0" smtClean="0"/>
              <a:t>    </a:t>
            </a:r>
          </a:p>
          <a:p>
            <a:pPr>
              <a:buNone/>
            </a:pPr>
            <a:r>
              <a:rPr lang="en-US" sz="2400" dirty="0"/>
              <a:t> </a:t>
            </a:r>
            <a:r>
              <a:rPr lang="en-US" sz="2400" dirty="0" smtClean="0"/>
              <a:t>     4 </a:t>
            </a:r>
            <a:r>
              <a:rPr lang="en-US" sz="2400" dirty="0"/>
              <a:t>Physically Discharge </a:t>
            </a:r>
            <a:r>
              <a:rPr lang="en-US" sz="2000" dirty="0"/>
              <a:t>: This was the last phase of the discharge. When the patient relative deposited the paid copy of the bill to the nurses. Nurses also checked in the system for the verification and marked the patient physically discharge in the system. RMO explained the discharge summary and all the reports handed over to the patient </a:t>
            </a:r>
            <a:endParaRPr lang="en-IN"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b="1" dirty="0">
                <a:latin typeface="Times New Roman" pitchFamily="18" charset="0"/>
                <a:cs typeface="Times New Roman" pitchFamily="18" charset="0"/>
              </a:rPr>
              <a:t>General </a:t>
            </a:r>
            <a:r>
              <a:rPr lang="en-US" sz="2400" b="1" dirty="0" smtClean="0">
                <a:latin typeface="Times New Roman" pitchFamily="18" charset="0"/>
                <a:cs typeface="Times New Roman" pitchFamily="18" charset="0"/>
              </a:rPr>
              <a:t>Objective </a:t>
            </a:r>
            <a:r>
              <a:rPr lang="en-US" sz="2000" dirty="0"/>
              <a:t>– To study the discharge process of the IPD patients to reduce the delays in the discharges </a:t>
            </a:r>
            <a:endParaRPr lang="en-IN" sz="2000" dirty="0"/>
          </a:p>
          <a:p>
            <a:pPr>
              <a:buNone/>
            </a:pPr>
            <a:r>
              <a:rPr lang="en-US" sz="2000" dirty="0" smtClean="0"/>
              <a:t>     </a:t>
            </a:r>
          </a:p>
          <a:p>
            <a:pPr>
              <a:buNone/>
            </a:pPr>
            <a:r>
              <a:rPr lang="en-US" sz="2000" b="1" dirty="0"/>
              <a:t> </a:t>
            </a:r>
            <a:r>
              <a:rPr lang="en-US" sz="2000" b="1" dirty="0" smtClean="0"/>
              <a:t>    </a:t>
            </a:r>
            <a:r>
              <a:rPr lang="en-US" sz="2400" b="1" dirty="0" smtClean="0">
                <a:latin typeface="Times New Roman" pitchFamily="18" charset="0"/>
                <a:cs typeface="Times New Roman" pitchFamily="18" charset="0"/>
              </a:rPr>
              <a:t>Specific objectives</a:t>
            </a:r>
            <a:r>
              <a:rPr lang="en-US" sz="2000" b="1" dirty="0" smtClean="0"/>
              <a:t>-</a:t>
            </a:r>
            <a:endParaRPr lang="en-IN" sz="2000" dirty="0"/>
          </a:p>
          <a:p>
            <a:pPr>
              <a:buFont typeface="Wingdings" pitchFamily="2" charset="2"/>
              <a:buChar char="q"/>
            </a:pPr>
            <a:endParaRPr lang="en-US" sz="2000" b="1" dirty="0" smtClean="0"/>
          </a:p>
          <a:p>
            <a:pPr>
              <a:buFont typeface="Wingdings" pitchFamily="2" charset="2"/>
              <a:buChar char="q"/>
            </a:pPr>
            <a:r>
              <a:rPr lang="en-US" sz="2000" b="1" dirty="0" smtClean="0"/>
              <a:t> </a:t>
            </a:r>
            <a:r>
              <a:rPr lang="en-US" sz="2000" dirty="0" smtClean="0"/>
              <a:t> </a:t>
            </a:r>
            <a:r>
              <a:rPr lang="en-US" sz="2000" dirty="0"/>
              <a:t>To find out the average discharge time and the time taken in various Phases of the discharge process</a:t>
            </a:r>
            <a:endParaRPr lang="en-IN" sz="2000" dirty="0"/>
          </a:p>
          <a:p>
            <a:pPr>
              <a:buFont typeface="Wingdings" pitchFamily="2" charset="2"/>
              <a:buChar char="q"/>
            </a:pPr>
            <a:endParaRPr lang="en-US" sz="2000" dirty="0" smtClean="0"/>
          </a:p>
          <a:p>
            <a:pPr>
              <a:buFont typeface="Wingdings" pitchFamily="2" charset="2"/>
              <a:buChar char="q"/>
            </a:pPr>
            <a:r>
              <a:rPr lang="en-US" sz="2000" dirty="0" smtClean="0"/>
              <a:t> </a:t>
            </a:r>
            <a:r>
              <a:rPr lang="en-US" sz="2000" dirty="0"/>
              <a:t>To find out the various causes responsible for the various delays</a:t>
            </a:r>
            <a:endParaRPr lang="en-IN" sz="2000" dirty="0"/>
          </a:p>
          <a:p>
            <a:pPr>
              <a:buFont typeface="Wingdings" pitchFamily="2" charset="2"/>
              <a:buChar char="q"/>
            </a:pPr>
            <a:endParaRPr lang="en-US" sz="2000" dirty="0" smtClean="0"/>
          </a:p>
          <a:p>
            <a:pPr>
              <a:buFont typeface="Wingdings" pitchFamily="2" charset="2"/>
              <a:buChar char="q"/>
            </a:pPr>
            <a:r>
              <a:rPr lang="en-US" sz="2000" dirty="0" smtClean="0"/>
              <a:t> </a:t>
            </a:r>
            <a:r>
              <a:rPr lang="en-US" sz="2000" dirty="0"/>
              <a:t>To recommend steps to reduce the delays </a:t>
            </a:r>
            <a:endParaRPr lang="en-IN" sz="2000" dirty="0"/>
          </a:p>
          <a:p>
            <a:endParaRPr lang="en-IN"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260350"/>
            <a:ext cx="8229600" cy="5865813"/>
          </a:xfrm>
        </p:spPr>
        <p:txBody>
          <a:bodyPr>
            <a:normAutofit fontScale="62500" lnSpcReduction="20000"/>
          </a:bodyPr>
          <a:lstStyle/>
          <a:p>
            <a:pPr>
              <a:buNone/>
            </a:pPr>
            <a:r>
              <a:rPr lang="en-US" sz="2800" b="1" u="sng" dirty="0" smtClean="0"/>
              <a:t>METHODOLOGY</a:t>
            </a:r>
            <a:endParaRPr lang="en-IN" sz="2800" dirty="0" smtClean="0"/>
          </a:p>
          <a:p>
            <a:pPr>
              <a:buNone/>
            </a:pPr>
            <a:r>
              <a:rPr lang="en-US" sz="2800" dirty="0" smtClean="0"/>
              <a:t> </a:t>
            </a:r>
            <a:endParaRPr lang="en-IN" sz="2800" dirty="0" smtClean="0"/>
          </a:p>
          <a:p>
            <a:r>
              <a:rPr lang="en-US" sz="2800" b="1" dirty="0" smtClean="0"/>
              <a:t>Sampling method</a:t>
            </a:r>
            <a:r>
              <a:rPr lang="en-US" sz="2800" dirty="0" smtClean="0"/>
              <a:t> - The method adopted is random sampling. Among them every third Discharge was taken and total </a:t>
            </a:r>
            <a:r>
              <a:rPr lang="en-US" sz="2800" dirty="0" smtClean="0"/>
              <a:t>200 </a:t>
            </a:r>
            <a:r>
              <a:rPr lang="en-US" sz="2800" dirty="0" smtClean="0"/>
              <a:t>samples were taken from 22</a:t>
            </a:r>
            <a:r>
              <a:rPr lang="en-US" sz="2800" baseline="30000" dirty="0" smtClean="0"/>
              <a:t>nd</a:t>
            </a:r>
            <a:r>
              <a:rPr lang="en-US" sz="2800" dirty="0" smtClean="0"/>
              <a:t> January to 22</a:t>
            </a:r>
            <a:r>
              <a:rPr lang="en-US" sz="2800" baseline="30000" dirty="0" smtClean="0"/>
              <a:t>nd</a:t>
            </a:r>
            <a:r>
              <a:rPr lang="en-US" sz="2800" dirty="0" smtClean="0"/>
              <a:t> </a:t>
            </a:r>
            <a:r>
              <a:rPr lang="en-US" sz="2800" dirty="0" smtClean="0"/>
              <a:t>March. </a:t>
            </a:r>
            <a:endParaRPr lang="en-IN" sz="2800" dirty="0" smtClean="0"/>
          </a:p>
          <a:p>
            <a:pPr>
              <a:buNone/>
            </a:pPr>
            <a:r>
              <a:rPr lang="en-US" sz="2800" dirty="0" smtClean="0"/>
              <a:t> </a:t>
            </a:r>
            <a:endParaRPr lang="en-IN" sz="2800" dirty="0" smtClean="0"/>
          </a:p>
          <a:p>
            <a:r>
              <a:rPr lang="en-US" sz="2800" b="1" dirty="0" smtClean="0"/>
              <a:t>Sampling Size:  </a:t>
            </a:r>
            <a:r>
              <a:rPr lang="en-US" sz="2800" dirty="0" smtClean="0"/>
              <a:t>Sampling</a:t>
            </a:r>
            <a:r>
              <a:rPr lang="en-US" sz="2800" b="1" dirty="0" smtClean="0"/>
              <a:t> </a:t>
            </a:r>
            <a:r>
              <a:rPr lang="en-US" sz="2800" dirty="0" smtClean="0"/>
              <a:t>sample was </a:t>
            </a:r>
            <a:r>
              <a:rPr lang="en-US" sz="2800" dirty="0" smtClean="0"/>
              <a:t>200</a:t>
            </a:r>
            <a:r>
              <a:rPr lang="en-US" sz="2800" dirty="0" smtClean="0"/>
              <a:t>. </a:t>
            </a:r>
            <a:endParaRPr lang="en-IN" sz="2800" dirty="0" smtClean="0"/>
          </a:p>
          <a:p>
            <a:pPr>
              <a:buNone/>
            </a:pPr>
            <a:r>
              <a:rPr lang="en-US" sz="2800" dirty="0" smtClean="0"/>
              <a:t> </a:t>
            </a:r>
            <a:endParaRPr lang="en-IN" sz="2800" dirty="0" smtClean="0"/>
          </a:p>
          <a:p>
            <a:r>
              <a:rPr lang="en-US" sz="2800" b="1" dirty="0" smtClean="0"/>
              <a:t>Data Collection Plan</a:t>
            </a:r>
            <a:r>
              <a:rPr lang="en-US" sz="2800" dirty="0" smtClean="0"/>
              <a:t>-  </a:t>
            </a:r>
            <a:endParaRPr lang="en-IN" sz="2800" dirty="0" smtClean="0"/>
          </a:p>
          <a:p>
            <a:pPr>
              <a:buNone/>
            </a:pPr>
            <a:r>
              <a:rPr lang="en-US" sz="2800" dirty="0" smtClean="0"/>
              <a:t>       Following was the plan followed for the data collection exercise </a:t>
            </a:r>
            <a:endParaRPr lang="en-IN" sz="2800" dirty="0" smtClean="0"/>
          </a:p>
          <a:p>
            <a:r>
              <a:rPr lang="en-US" sz="2800" b="1" dirty="0" smtClean="0"/>
              <a:t>Techniques</a:t>
            </a:r>
            <a:endParaRPr lang="en-IN" sz="2800" dirty="0" smtClean="0"/>
          </a:p>
          <a:p>
            <a:pPr>
              <a:buNone/>
            </a:pPr>
            <a:r>
              <a:rPr lang="en-US" sz="2800" dirty="0" smtClean="0"/>
              <a:t>      Primary data was obtained through</a:t>
            </a:r>
            <a:endParaRPr lang="en-IN" sz="2800" dirty="0" smtClean="0"/>
          </a:p>
          <a:p>
            <a:pPr>
              <a:buNone/>
            </a:pPr>
            <a:r>
              <a:rPr lang="en-US" sz="2800" dirty="0" smtClean="0"/>
              <a:t>1 Time motion study</a:t>
            </a:r>
            <a:endParaRPr lang="en-IN" sz="2800" dirty="0" smtClean="0"/>
          </a:p>
          <a:p>
            <a:pPr>
              <a:buNone/>
            </a:pPr>
            <a:r>
              <a:rPr lang="en-US" sz="2800" dirty="0" smtClean="0"/>
              <a:t>2 Direct observations of the discharges process and recording of the critical activities</a:t>
            </a:r>
            <a:endParaRPr lang="en-IN" sz="2800" dirty="0" smtClean="0"/>
          </a:p>
          <a:p>
            <a:pPr>
              <a:buNone/>
            </a:pPr>
            <a:r>
              <a:rPr lang="en-US" sz="2800" dirty="0" smtClean="0"/>
              <a:t>3 Interactions with doctors, team leaders, nurses, billing, pathology and other concerned staff involved in the discharge process</a:t>
            </a:r>
            <a:endParaRPr lang="en-IN" sz="2800" dirty="0" smtClean="0"/>
          </a:p>
          <a:p>
            <a:pPr>
              <a:buNone/>
            </a:pPr>
            <a:r>
              <a:rPr lang="en-US" sz="2800" dirty="0" smtClean="0"/>
              <a:t>  </a:t>
            </a:r>
          </a:p>
          <a:p>
            <a:pPr>
              <a:buFont typeface="Wingdings" pitchFamily="2" charset="2"/>
              <a:buChar char="§"/>
            </a:pPr>
            <a:r>
              <a:rPr lang="en-US" sz="2800" dirty="0" smtClean="0"/>
              <a:t> Secondary Data was obtained through </a:t>
            </a:r>
            <a:endParaRPr lang="en-IN" sz="2800" dirty="0" smtClean="0"/>
          </a:p>
          <a:p>
            <a:pPr>
              <a:buNone/>
            </a:pPr>
            <a:r>
              <a:rPr lang="en-US" sz="2800" dirty="0" smtClean="0"/>
              <a:t>  </a:t>
            </a:r>
          </a:p>
          <a:p>
            <a:pPr>
              <a:buNone/>
            </a:pPr>
            <a:r>
              <a:rPr lang="en-US" sz="2800" dirty="0" smtClean="0"/>
              <a:t> SRIT (Hospital management Information system)</a:t>
            </a:r>
            <a:endParaRPr lang="en-IN" sz="2800" dirty="0" smtClean="0"/>
          </a:p>
          <a:p>
            <a:pPr>
              <a:buFont typeface="Wingdings" pitchFamily="2" charset="2"/>
              <a:buChar char="q"/>
            </a:pPr>
            <a:endParaRPr lang="en-IN" sz="2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US" sz="2000" b="1" dirty="0" smtClean="0">
                <a:latin typeface="Times New Roman" pitchFamily="18" charset="0"/>
                <a:cs typeface="Times New Roman" pitchFamily="18" charset="0"/>
              </a:rPr>
              <a:t>Tools</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Following tools were developed for the study:</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Format for time and motion study </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1 MRN (medical record number)</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2 Marked for discharge date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3 Marked for discharge time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4 Clinical discharge date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5 Clinical discharge time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6 Time taken from marked for discharge time to clinical discharge </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7 Financial discharge Date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8 Financial discharge Time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9 Time from Clinical discharge to financial discharge</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10 Physically discharge date</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1800</Words>
  <Application>Microsoft Office PowerPoint</Application>
  <PresentationFormat>On-screen Show (4:3)</PresentationFormat>
  <Paragraphs>251</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Dissertation at Asian Heart institute  &amp; research center , Mumbai  </vt:lpstr>
      <vt:lpstr>Topic </vt:lpstr>
      <vt:lpstr>INTRODUCTION </vt:lpstr>
      <vt:lpstr>Rationale of the study </vt:lpstr>
      <vt:lpstr>About discharge process of the Asian Heart Institute Hospital &amp; research institute </vt:lpstr>
      <vt:lpstr>Slide 6</vt:lpstr>
      <vt:lpstr>Slide 7</vt:lpstr>
      <vt:lpstr>Slide 8</vt:lpstr>
      <vt:lpstr>Slide 9</vt:lpstr>
      <vt:lpstr>Slide 10</vt:lpstr>
      <vt:lpstr>General Findings</vt:lpstr>
      <vt:lpstr>Non Surgical  Discharges </vt:lpstr>
      <vt:lpstr>Surgical Discharges</vt:lpstr>
      <vt:lpstr>Reasons for the delays in the various phases of Discharge process</vt:lpstr>
      <vt:lpstr>Slide 15</vt:lpstr>
      <vt:lpstr>Clinical to Financial Discharge</vt:lpstr>
      <vt:lpstr>Slide 17</vt:lpstr>
      <vt:lpstr>Slide 18</vt:lpstr>
      <vt:lpstr>The various reasons involved in the hospital related issues</vt:lpstr>
      <vt:lpstr>Slide 20</vt:lpstr>
      <vt:lpstr>B. Nurses Related issues</vt:lpstr>
      <vt:lpstr>Slide 22</vt:lpstr>
      <vt:lpstr>Patient related issues:  which accounted for 60 % of delays. The various reasons were </vt:lpstr>
      <vt:lpstr>Slide 24</vt:lpstr>
      <vt:lpstr>Hospital related issues</vt:lpstr>
      <vt:lpstr>Slide 26</vt:lpstr>
      <vt:lpstr>Slide 27</vt:lpstr>
      <vt:lpstr>Slide 28</vt:lpstr>
      <vt:lpstr>Slide 29</vt:lpstr>
      <vt:lpstr>RECOMMENDATIONS </vt:lpstr>
      <vt:lpstr>Slide 31</vt:lpstr>
      <vt:lpstr>Slide 32</vt:lpstr>
      <vt:lpstr>Slide 33</vt:lpstr>
      <vt:lpstr>Refrences  </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krishan gopal</dc:creator>
  <cp:lastModifiedBy>krishan gopal</cp:lastModifiedBy>
  <cp:revision>42</cp:revision>
  <dcterms:created xsi:type="dcterms:W3CDTF">2013-04-28T06:54:29Z</dcterms:created>
  <dcterms:modified xsi:type="dcterms:W3CDTF">2013-05-09T11:44:26Z</dcterms:modified>
</cp:coreProperties>
</file>