
<file path=[Content_Types].xml><?xml version="1.0" encoding="utf-8"?>
<Types xmlns="http://schemas.openxmlformats.org/package/2006/content-types">
  <Override PartName="/ppt/slides/slide29.xml" ContentType="application/vnd.openxmlformats-officedocument.presentationml.slide+xml"/>
  <Override PartName="/ppt/tags/tag8.xml" ContentType="application/vnd.openxmlformats-officedocument.presentationml.tag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tags/tag14.xml" ContentType="application/vnd.openxmlformats-officedocument.presentationml.tags+xml"/>
  <Override PartName="/ppt/charts/chart7.xml" ContentType="application/vnd.openxmlformats-officedocument.drawingml.chart+xml"/>
  <Override PartName="/ppt/diagrams/layout3.xml" ContentType="application/vnd.openxmlformats-officedocument.drawingml.diagramLayout+xml"/>
  <Override PartName="/ppt/tags/tag12.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Override PartName="/ppt/tags/tag15.xml" ContentType="application/vnd.openxmlformats-officedocument.presentationml.tags+xml"/>
  <Override PartName="/ppt/diagrams/layout2.xml" ContentType="application/vnd.openxmlformats-officedocument.drawingml.diagramLayout+xml"/>
  <Override PartName="/ppt/charts/chart6.xml" ContentType="application/vnd.openxmlformats-officedocument.drawingml.chart+xml"/>
  <Override PartName="/ppt/tags/tag13.xml" ContentType="application/vnd.openxmlformats-officedocument.presentationml.tags+xml"/>
  <Override PartName="/ppt/charts/chart4.xml" ContentType="application/vnd.openxmlformats-officedocument.drawingml.chart+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diagrams/data1.xml" ContentType="application/vnd.openxmlformats-officedocument.drawingml.diagramData+xml"/>
  <Override PartName="/ppt/charts/chart2.xml" ContentType="application/vnd.openxmlformats-officedocument.drawingml.chart+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3"/>
  </p:notesMasterIdLst>
  <p:handoutMasterIdLst>
    <p:handoutMasterId r:id="rId34"/>
  </p:handoutMasterIdLst>
  <p:sldIdLst>
    <p:sldId id="256" r:id="rId2"/>
    <p:sldId id="486" r:id="rId3"/>
    <p:sldId id="487" r:id="rId4"/>
    <p:sldId id="466" r:id="rId5"/>
    <p:sldId id="467" r:id="rId6"/>
    <p:sldId id="468" r:id="rId7"/>
    <p:sldId id="469" r:id="rId8"/>
    <p:sldId id="470" r:id="rId9"/>
    <p:sldId id="475" r:id="rId10"/>
    <p:sldId id="488" r:id="rId11"/>
    <p:sldId id="490" r:id="rId12"/>
    <p:sldId id="491" r:id="rId13"/>
    <p:sldId id="492" r:id="rId14"/>
    <p:sldId id="493" r:id="rId15"/>
    <p:sldId id="494" r:id="rId16"/>
    <p:sldId id="495" r:id="rId17"/>
    <p:sldId id="496" r:id="rId18"/>
    <p:sldId id="497" r:id="rId19"/>
    <p:sldId id="499" r:id="rId20"/>
    <p:sldId id="500" r:id="rId21"/>
    <p:sldId id="501" r:id="rId22"/>
    <p:sldId id="502" r:id="rId23"/>
    <p:sldId id="503" r:id="rId24"/>
    <p:sldId id="504" r:id="rId25"/>
    <p:sldId id="505" r:id="rId26"/>
    <p:sldId id="460" r:id="rId27"/>
    <p:sldId id="461" r:id="rId28"/>
    <p:sldId id="462" r:id="rId29"/>
    <p:sldId id="484" r:id="rId30"/>
    <p:sldId id="463" r:id="rId31"/>
    <p:sldId id="506" r:id="rId32"/>
  </p:sldIdLst>
  <p:sldSz cx="9602788" cy="6858000"/>
  <p:notesSz cx="7023100" cy="9309100"/>
  <p:defaultTextStyle>
    <a:defPPr>
      <a:defRPr lang="en-GB"/>
    </a:defPPr>
    <a:lvl1pPr algn="ctr" rtl="0" fontAlgn="base">
      <a:lnSpc>
        <a:spcPct val="86000"/>
      </a:lnSpc>
      <a:spcBef>
        <a:spcPct val="0"/>
      </a:spcBef>
      <a:spcAft>
        <a:spcPct val="0"/>
      </a:spcAft>
      <a:defRPr sz="2400" kern="1200">
        <a:solidFill>
          <a:schemeClr val="tx1"/>
        </a:solidFill>
        <a:latin typeface="Arial" charset="0"/>
        <a:ea typeface="+mn-ea"/>
        <a:cs typeface="+mn-cs"/>
      </a:defRPr>
    </a:lvl1pPr>
    <a:lvl2pPr marL="457200" algn="ctr" rtl="0" fontAlgn="base">
      <a:lnSpc>
        <a:spcPct val="86000"/>
      </a:lnSpc>
      <a:spcBef>
        <a:spcPct val="0"/>
      </a:spcBef>
      <a:spcAft>
        <a:spcPct val="0"/>
      </a:spcAft>
      <a:defRPr sz="2400" kern="1200">
        <a:solidFill>
          <a:schemeClr val="tx1"/>
        </a:solidFill>
        <a:latin typeface="Arial" charset="0"/>
        <a:ea typeface="+mn-ea"/>
        <a:cs typeface="+mn-cs"/>
      </a:defRPr>
    </a:lvl2pPr>
    <a:lvl3pPr marL="914400" algn="ctr" rtl="0" fontAlgn="base">
      <a:lnSpc>
        <a:spcPct val="86000"/>
      </a:lnSpc>
      <a:spcBef>
        <a:spcPct val="0"/>
      </a:spcBef>
      <a:spcAft>
        <a:spcPct val="0"/>
      </a:spcAft>
      <a:defRPr sz="2400" kern="1200">
        <a:solidFill>
          <a:schemeClr val="tx1"/>
        </a:solidFill>
        <a:latin typeface="Arial" charset="0"/>
        <a:ea typeface="+mn-ea"/>
        <a:cs typeface="+mn-cs"/>
      </a:defRPr>
    </a:lvl3pPr>
    <a:lvl4pPr marL="1371600" algn="ctr" rtl="0" fontAlgn="base">
      <a:lnSpc>
        <a:spcPct val="86000"/>
      </a:lnSpc>
      <a:spcBef>
        <a:spcPct val="0"/>
      </a:spcBef>
      <a:spcAft>
        <a:spcPct val="0"/>
      </a:spcAft>
      <a:defRPr sz="2400" kern="1200">
        <a:solidFill>
          <a:schemeClr val="tx1"/>
        </a:solidFill>
        <a:latin typeface="Arial" charset="0"/>
        <a:ea typeface="+mn-ea"/>
        <a:cs typeface="+mn-cs"/>
      </a:defRPr>
    </a:lvl4pPr>
    <a:lvl5pPr marL="1828800" algn="ctr" rtl="0" fontAlgn="base">
      <a:lnSpc>
        <a:spcPct val="86000"/>
      </a:lnSpc>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66FF"/>
    <a:srgbClr val="932077"/>
    <a:srgbClr val="828D30"/>
    <a:srgbClr val="008075"/>
    <a:srgbClr val="595997"/>
    <a:srgbClr val="BA2C2B"/>
    <a:srgbClr val="F48132"/>
    <a:srgbClr val="29FC0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6448" autoAdjust="0"/>
  </p:normalViewPr>
  <p:slideViewPr>
    <p:cSldViewPr>
      <p:cViewPr varScale="1">
        <p:scale>
          <a:sx n="66" d="100"/>
          <a:sy n="66" d="100"/>
        </p:scale>
        <p:origin x="-1308" y="-114"/>
      </p:cViewPr>
      <p:guideLst>
        <p:guide orient="horz" pos="3950"/>
        <p:guide orient="horz" pos="808"/>
        <p:guide pos="290"/>
        <p:guide pos="5757"/>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Episodes%20-%20Reg%20+%20Billi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Episode-admiss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esktop\Training\Episodes\Episode%20-%20Lab.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ulkit%20Kathuria\Desktop\New%20Microsoft%20Office%20Excel%20Worksh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Pulkit%20Kathuria\Desktop\New%20Microsoft%20Office%20Excel%20Workshe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ulkit%20Kathuria\Desktop\New%20Microsoft%20Office%20Excel%20Workshee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ulkit%20Kathuria\Desktop\New%20Microsoft%20Office%20Excel%20Workshee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Pulkit%20Kathuria\Desktop\New%20Microsoft%20Office%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solidFill>
                  <a:srgbClr val="002060"/>
                </a:solidFill>
                <a:latin typeface="Calibri" pitchFamily="34" charset="0"/>
                <a:cs typeface="Calibri" pitchFamily="34" charset="0"/>
              </a:defRPr>
            </a:pPr>
            <a:r>
              <a:rPr lang="en-US" dirty="0">
                <a:solidFill>
                  <a:srgbClr val="002060"/>
                </a:solidFill>
                <a:latin typeface="Calibri" pitchFamily="34" charset="0"/>
                <a:cs typeface="Calibri" pitchFamily="34" charset="0"/>
              </a:rPr>
              <a:t>Average Time Taken For OPD Registration &amp; Billing</a:t>
            </a:r>
          </a:p>
        </c:rich>
      </c:tx>
      <c:layout/>
    </c:title>
    <c:view3D>
      <c:rAngAx val="1"/>
    </c:view3D>
    <c:plotArea>
      <c:layout/>
      <c:bar3DChart>
        <c:barDir val="col"/>
        <c:grouping val="clustered"/>
        <c:ser>
          <c:idx val="0"/>
          <c:order val="0"/>
          <c:tx>
            <c:strRef>
              <c:f>'Bar Graph'!$D$7</c:f>
              <c:strCache>
                <c:ptCount val="1"/>
                <c:pt idx="0">
                  <c:v>Average Time Taken</c:v>
                </c:pt>
              </c:strCache>
            </c:strRef>
          </c:tx>
          <c:dLbls>
            <c:dLbl>
              <c:idx val="0"/>
              <c:layout>
                <c:manualLayout>
                  <c:x val="3.8183042663071848E-2"/>
                  <c:y val="-5.8789764100285184E-2"/>
                </c:manualLayout>
              </c:layout>
              <c:tx>
                <c:rich>
                  <a:bodyPr/>
                  <a:lstStyle/>
                  <a:p>
                    <a:r>
                      <a:rPr lang="en-US" b="1" dirty="0">
                        <a:latin typeface="Calibri" pitchFamily="34" charset="0"/>
                        <a:cs typeface="Calibri" pitchFamily="34" charset="0"/>
                      </a:rPr>
                      <a:t>0.09</a:t>
                    </a:r>
                  </a:p>
                </c:rich>
              </c:tx>
              <c:showVal val="1"/>
            </c:dLbl>
            <c:dLbl>
              <c:idx val="1"/>
              <c:layout>
                <c:manualLayout>
                  <c:x val="2.7273601902194185E-2"/>
                  <c:y val="-6.2247985517949023E-2"/>
                </c:manualLayout>
              </c:layout>
              <c:tx>
                <c:rich>
                  <a:bodyPr/>
                  <a:lstStyle/>
                  <a:p>
                    <a:r>
                      <a:rPr lang="en-US" b="1" dirty="0">
                        <a:solidFill>
                          <a:srgbClr val="FF0000"/>
                        </a:solidFill>
                        <a:latin typeface="Calibri" pitchFamily="34" charset="0"/>
                        <a:cs typeface="Calibri" pitchFamily="34" charset="0"/>
                      </a:rPr>
                      <a:t>0.05</a:t>
                    </a:r>
                  </a:p>
                </c:rich>
              </c:tx>
              <c:showVal val="1"/>
            </c:dLbl>
            <c:txPr>
              <a:bodyPr/>
              <a:lstStyle/>
              <a:p>
                <a:pPr>
                  <a:defRPr>
                    <a:solidFill>
                      <a:srgbClr val="FF0000"/>
                    </a:solidFill>
                  </a:defRPr>
                </a:pPr>
                <a:endParaRPr lang="en-US"/>
              </a:p>
            </c:txPr>
            <c:showVal val="1"/>
          </c:dLbls>
          <c:cat>
            <c:strRef>
              <c:f>'Bar Graph'!$C$8:$C$9</c:f>
              <c:strCache>
                <c:ptCount val="2"/>
                <c:pt idx="0">
                  <c:v>Before</c:v>
                </c:pt>
                <c:pt idx="1">
                  <c:v>After</c:v>
                </c:pt>
              </c:strCache>
            </c:strRef>
          </c:cat>
          <c:val>
            <c:numRef>
              <c:f>'Bar Graph'!$D$8:$D$9</c:f>
              <c:numCache>
                <c:formatCode>General</c:formatCode>
                <c:ptCount val="2"/>
                <c:pt idx="0">
                  <c:v>9.0000000000000066E-2</c:v>
                </c:pt>
                <c:pt idx="1">
                  <c:v>5.0000000000000114E-2</c:v>
                </c:pt>
              </c:numCache>
            </c:numRef>
          </c:val>
        </c:ser>
        <c:dLbls>
          <c:showVal val="1"/>
        </c:dLbls>
        <c:shape val="box"/>
        <c:axId val="70208512"/>
        <c:axId val="70222976"/>
        <c:axId val="0"/>
      </c:bar3DChart>
      <c:catAx>
        <c:axId val="70208512"/>
        <c:scaling>
          <c:orientation val="minMax"/>
        </c:scaling>
        <c:axPos val="b"/>
        <c:title>
          <c:tx>
            <c:rich>
              <a:bodyPr/>
              <a:lstStyle/>
              <a:p>
                <a:pPr>
                  <a:defRPr sz="1400">
                    <a:solidFill>
                      <a:srgbClr val="002060"/>
                    </a:solidFill>
                    <a:latin typeface="Calibri" pitchFamily="34" charset="0"/>
                    <a:cs typeface="Calibri" pitchFamily="34" charset="0"/>
                  </a:defRPr>
                </a:pPr>
                <a:r>
                  <a:rPr lang="en-US" sz="1400" dirty="0" smtClean="0">
                    <a:solidFill>
                      <a:srgbClr val="002060"/>
                    </a:solidFill>
                    <a:latin typeface="Calibri" pitchFamily="34" charset="0"/>
                    <a:cs typeface="Calibri" pitchFamily="34" charset="0"/>
                  </a:rPr>
                  <a:t>HIS Implementation</a:t>
                </a:r>
                <a:endParaRPr lang="en-US" sz="1400" dirty="0">
                  <a:solidFill>
                    <a:srgbClr val="002060"/>
                  </a:solidFill>
                  <a:latin typeface="Calibri" pitchFamily="34" charset="0"/>
                  <a:cs typeface="Calibri" pitchFamily="34" charset="0"/>
                </a:endParaRPr>
              </a:p>
            </c:rich>
          </c:tx>
          <c:layout/>
        </c:title>
        <c:tickLblPos val="nextTo"/>
        <c:txPr>
          <a:bodyPr/>
          <a:lstStyle/>
          <a:p>
            <a:pPr>
              <a:defRPr b="1">
                <a:latin typeface="Calibri" pitchFamily="34" charset="0"/>
                <a:cs typeface="Calibri" pitchFamily="34" charset="0"/>
              </a:defRPr>
            </a:pPr>
            <a:endParaRPr lang="en-US"/>
          </a:p>
        </c:txPr>
        <c:crossAx val="70222976"/>
        <c:crosses val="autoZero"/>
        <c:auto val="1"/>
        <c:lblAlgn val="ctr"/>
        <c:lblOffset val="100"/>
      </c:catAx>
      <c:valAx>
        <c:axId val="70222976"/>
        <c:scaling>
          <c:orientation val="minMax"/>
        </c:scaling>
        <c:axPos val="l"/>
        <c:majorGridlines/>
        <c:title>
          <c:tx>
            <c:rich>
              <a:bodyPr rot="-5400000" vert="horz"/>
              <a:lstStyle/>
              <a:p>
                <a:pPr>
                  <a:defRPr sz="1400">
                    <a:solidFill>
                      <a:srgbClr val="002060"/>
                    </a:solidFill>
                    <a:latin typeface="Calibri" pitchFamily="34" charset="0"/>
                    <a:cs typeface="Calibri" pitchFamily="34" charset="0"/>
                  </a:defRPr>
                </a:pPr>
                <a:r>
                  <a:rPr lang="en-US" sz="1400" dirty="0" smtClean="0">
                    <a:solidFill>
                      <a:srgbClr val="002060"/>
                    </a:solidFill>
                    <a:latin typeface="Calibri" pitchFamily="34" charset="0"/>
                    <a:cs typeface="Calibri" pitchFamily="34" charset="0"/>
                  </a:rPr>
                  <a:t>Average</a:t>
                </a:r>
                <a:r>
                  <a:rPr lang="en-US" sz="1400" baseline="0" dirty="0" smtClean="0">
                    <a:solidFill>
                      <a:srgbClr val="002060"/>
                    </a:solidFill>
                    <a:latin typeface="Calibri" pitchFamily="34" charset="0"/>
                    <a:cs typeface="Calibri" pitchFamily="34" charset="0"/>
                  </a:rPr>
                  <a:t> Time Taken</a:t>
                </a:r>
                <a:endParaRPr lang="en-US" sz="1400" dirty="0">
                  <a:solidFill>
                    <a:srgbClr val="002060"/>
                  </a:solidFill>
                  <a:latin typeface="Calibri" pitchFamily="34" charset="0"/>
                  <a:cs typeface="Calibri" pitchFamily="34" charset="0"/>
                </a:endParaRPr>
              </a:p>
            </c:rich>
          </c:tx>
          <c:layout>
            <c:manualLayout>
              <c:xMode val="edge"/>
              <c:yMode val="edge"/>
              <c:x val="7.1780970499268751E-2"/>
              <c:y val="0.35118020655656995"/>
            </c:manualLayout>
          </c:layout>
        </c:title>
        <c:numFmt formatCode="General" sourceLinked="1"/>
        <c:tickLblPos val="nextTo"/>
        <c:txPr>
          <a:bodyPr/>
          <a:lstStyle/>
          <a:p>
            <a:pPr>
              <a:defRPr sz="1800"/>
            </a:pPr>
            <a:endParaRPr lang="en-US"/>
          </a:p>
        </c:txPr>
        <c:crossAx val="70208512"/>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dirty="0">
                <a:solidFill>
                  <a:srgbClr val="002060"/>
                </a:solidFill>
                <a:latin typeface="Calibri" pitchFamily="34" charset="0"/>
                <a:cs typeface="Calibri" pitchFamily="34" charset="0"/>
              </a:rPr>
              <a:t>Average Time Taken For IP Admission</a:t>
            </a:r>
          </a:p>
        </c:rich>
      </c:tx>
      <c:layout/>
    </c:title>
    <c:view3D>
      <c:rAngAx val="1"/>
    </c:view3D>
    <c:plotArea>
      <c:layout/>
      <c:bar3DChart>
        <c:barDir val="col"/>
        <c:grouping val="clustered"/>
        <c:ser>
          <c:idx val="0"/>
          <c:order val="0"/>
          <c:tx>
            <c:strRef>
              <c:f>'Bar Graph'!$B$1</c:f>
              <c:strCache>
                <c:ptCount val="1"/>
                <c:pt idx="0">
                  <c:v>AVERAGE TIME</c:v>
                </c:pt>
              </c:strCache>
            </c:strRef>
          </c:tx>
          <c:dLbls>
            <c:dLbl>
              <c:idx val="0"/>
              <c:layout>
                <c:manualLayout>
                  <c:x val="3.7525386884522754E-3"/>
                  <c:y val="-4.0907892572058346E-2"/>
                </c:manualLayout>
              </c:layout>
              <c:tx>
                <c:rich>
                  <a:bodyPr/>
                  <a:lstStyle/>
                  <a:p>
                    <a:r>
                      <a:rPr lang="en-US" b="1" dirty="0">
                        <a:solidFill>
                          <a:srgbClr val="FF0000"/>
                        </a:solidFill>
                        <a:latin typeface="Calibri" pitchFamily="34" charset="0"/>
                        <a:cs typeface="Calibri" pitchFamily="34" charset="0"/>
                      </a:rPr>
                      <a:t>0.57</a:t>
                    </a:r>
                  </a:p>
                </c:rich>
              </c:tx>
              <c:showVal val="1"/>
            </c:dLbl>
            <c:dLbl>
              <c:idx val="1"/>
              <c:layout>
                <c:manualLayout>
                  <c:x val="1.8762693442261375E-3"/>
                  <c:y val="-4.0907892572058346E-2"/>
                </c:manualLayout>
              </c:layout>
              <c:tx>
                <c:rich>
                  <a:bodyPr/>
                  <a:lstStyle/>
                  <a:p>
                    <a:r>
                      <a:rPr lang="en-US" b="1" dirty="0">
                        <a:solidFill>
                          <a:srgbClr val="FF0000"/>
                        </a:solidFill>
                        <a:latin typeface="Calibri" pitchFamily="34" charset="0"/>
                        <a:cs typeface="Calibri" pitchFamily="34" charset="0"/>
                      </a:rPr>
                      <a:t>0.15</a:t>
                    </a:r>
                  </a:p>
                </c:rich>
              </c:tx>
              <c:showVal val="1"/>
            </c:dLbl>
            <c:showVal val="1"/>
          </c:dLbls>
          <c:cat>
            <c:strRef>
              <c:f>'Bar Graph'!$A$2:$A$3</c:f>
              <c:strCache>
                <c:ptCount val="2"/>
                <c:pt idx="0">
                  <c:v>BEFORE</c:v>
                </c:pt>
                <c:pt idx="1">
                  <c:v>AFTER</c:v>
                </c:pt>
              </c:strCache>
            </c:strRef>
          </c:cat>
          <c:val>
            <c:numRef>
              <c:f>'Bar Graph'!$B$2:$B$3</c:f>
              <c:numCache>
                <c:formatCode>General</c:formatCode>
                <c:ptCount val="2"/>
                <c:pt idx="0">
                  <c:v>0.56999999999999995</c:v>
                </c:pt>
                <c:pt idx="1">
                  <c:v>0.15000000000000024</c:v>
                </c:pt>
              </c:numCache>
            </c:numRef>
          </c:val>
        </c:ser>
        <c:dLbls>
          <c:showVal val="1"/>
        </c:dLbls>
        <c:shape val="box"/>
        <c:axId val="68371968"/>
        <c:axId val="68373888"/>
        <c:axId val="0"/>
      </c:bar3DChart>
      <c:catAx>
        <c:axId val="68371968"/>
        <c:scaling>
          <c:orientation val="minMax"/>
        </c:scaling>
        <c:axPos val="b"/>
        <c:title>
          <c:tx>
            <c:rich>
              <a:bodyPr/>
              <a:lstStyle/>
              <a:p>
                <a:pPr>
                  <a:defRPr/>
                </a:pPr>
                <a:r>
                  <a:rPr lang="en-US" sz="1400" dirty="0" smtClean="0">
                    <a:solidFill>
                      <a:srgbClr val="002060"/>
                    </a:solidFill>
                    <a:latin typeface="Calibri" pitchFamily="34" charset="0"/>
                    <a:cs typeface="Calibri" pitchFamily="34" charset="0"/>
                  </a:rPr>
                  <a:t>HIS Implementation</a:t>
                </a:r>
                <a:endParaRPr lang="en-US" sz="1400" dirty="0">
                  <a:solidFill>
                    <a:srgbClr val="002060"/>
                  </a:solidFill>
                  <a:latin typeface="Calibri" pitchFamily="34" charset="0"/>
                  <a:cs typeface="Calibri" pitchFamily="34" charset="0"/>
                </a:endParaRPr>
              </a:p>
            </c:rich>
          </c:tx>
          <c:layout/>
        </c:title>
        <c:tickLblPos val="nextTo"/>
        <c:txPr>
          <a:bodyPr/>
          <a:lstStyle/>
          <a:p>
            <a:pPr>
              <a:defRPr sz="1800" b="1">
                <a:solidFill>
                  <a:schemeClr val="tx1"/>
                </a:solidFill>
                <a:latin typeface="Calibri" pitchFamily="34" charset="0"/>
                <a:cs typeface="Calibri" pitchFamily="34" charset="0"/>
              </a:defRPr>
            </a:pPr>
            <a:endParaRPr lang="en-US"/>
          </a:p>
        </c:txPr>
        <c:crossAx val="68373888"/>
        <c:crosses val="autoZero"/>
        <c:auto val="1"/>
        <c:lblAlgn val="ctr"/>
        <c:lblOffset val="100"/>
      </c:catAx>
      <c:valAx>
        <c:axId val="68373888"/>
        <c:scaling>
          <c:orientation val="minMax"/>
        </c:scaling>
        <c:axPos val="l"/>
        <c:majorGridlines/>
        <c:title>
          <c:tx>
            <c:rich>
              <a:bodyPr rot="-5400000" vert="horz"/>
              <a:lstStyle/>
              <a:p>
                <a:pPr>
                  <a:defRPr/>
                </a:pPr>
                <a:r>
                  <a:rPr lang="en-US" sz="1400" dirty="0" smtClean="0">
                    <a:solidFill>
                      <a:srgbClr val="002060"/>
                    </a:solidFill>
                    <a:latin typeface="Calibri" pitchFamily="34" charset="0"/>
                    <a:cs typeface="Calibri" pitchFamily="34" charset="0"/>
                  </a:rPr>
                  <a:t>Average</a:t>
                </a:r>
                <a:r>
                  <a:rPr lang="en-US" sz="1400" baseline="0" dirty="0" smtClean="0">
                    <a:solidFill>
                      <a:srgbClr val="002060"/>
                    </a:solidFill>
                    <a:latin typeface="Calibri" pitchFamily="34" charset="0"/>
                    <a:cs typeface="Calibri" pitchFamily="34" charset="0"/>
                  </a:rPr>
                  <a:t> Time Taken</a:t>
                </a:r>
                <a:endParaRPr lang="en-US" sz="1400" dirty="0">
                  <a:solidFill>
                    <a:srgbClr val="002060"/>
                  </a:solidFill>
                  <a:latin typeface="Calibri" pitchFamily="34" charset="0"/>
                  <a:cs typeface="Calibri" pitchFamily="34" charset="0"/>
                </a:endParaRPr>
              </a:p>
            </c:rich>
          </c:tx>
          <c:layout>
            <c:manualLayout>
              <c:xMode val="edge"/>
              <c:yMode val="edge"/>
              <c:x val="4.2360843233855111E-2"/>
              <c:y val="0.35555326499989137"/>
            </c:manualLayout>
          </c:layout>
        </c:title>
        <c:numFmt formatCode="General" sourceLinked="1"/>
        <c:tickLblPos val="nextTo"/>
        <c:crossAx val="68371968"/>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dirty="0">
                <a:solidFill>
                  <a:srgbClr val="002060"/>
                </a:solidFill>
                <a:latin typeface="Calibri" pitchFamily="34" charset="0"/>
                <a:cs typeface="Calibri" pitchFamily="34" charset="0"/>
              </a:rPr>
              <a:t>Average Time Taken For Lab Investigation</a:t>
            </a:r>
          </a:p>
        </c:rich>
      </c:tx>
      <c:layout/>
    </c:title>
    <c:view3D>
      <c:rAngAx val="1"/>
    </c:view3D>
    <c:plotArea>
      <c:layout/>
      <c:bar3DChart>
        <c:barDir val="col"/>
        <c:grouping val="clustered"/>
        <c:ser>
          <c:idx val="0"/>
          <c:order val="0"/>
          <c:tx>
            <c:strRef>
              <c:f>'Bar Graph'!$B$4</c:f>
              <c:strCache>
                <c:ptCount val="1"/>
                <c:pt idx="0">
                  <c:v>AVERAGE TIME</c:v>
                </c:pt>
              </c:strCache>
            </c:strRef>
          </c:tx>
          <c:dLbls>
            <c:dLbl>
              <c:idx val="0"/>
              <c:layout>
                <c:manualLayout>
                  <c:x val="0"/>
                  <c:y val="-4.4092323075213942E-2"/>
                </c:manualLayout>
              </c:layout>
              <c:tx>
                <c:rich>
                  <a:bodyPr/>
                  <a:lstStyle/>
                  <a:p>
                    <a:r>
                      <a:rPr lang="en-US" b="1" dirty="0">
                        <a:solidFill>
                          <a:srgbClr val="FF0000"/>
                        </a:solidFill>
                        <a:latin typeface="Calibri" pitchFamily="34" charset="0"/>
                        <a:cs typeface="Calibri" pitchFamily="34" charset="0"/>
                      </a:rPr>
                      <a:t>0.36</a:t>
                    </a:r>
                  </a:p>
                </c:rich>
              </c:tx>
              <c:showVal val="1"/>
            </c:dLbl>
            <c:dLbl>
              <c:idx val="1"/>
              <c:layout>
                <c:manualLayout>
                  <c:x val="3.6743602562678262E-3"/>
                  <c:y val="-5.7659191713741245E-2"/>
                </c:manualLayout>
              </c:layout>
              <c:tx>
                <c:rich>
                  <a:bodyPr/>
                  <a:lstStyle/>
                  <a:p>
                    <a:r>
                      <a:rPr lang="en-US" b="1" dirty="0">
                        <a:solidFill>
                          <a:srgbClr val="FF0000"/>
                        </a:solidFill>
                        <a:latin typeface="Calibri" pitchFamily="34" charset="0"/>
                        <a:cs typeface="Calibri" pitchFamily="34" charset="0"/>
                      </a:rPr>
                      <a:t>0.19</a:t>
                    </a:r>
                  </a:p>
                </c:rich>
              </c:tx>
              <c:showVal val="1"/>
            </c:dLbl>
            <c:showVal val="1"/>
          </c:dLbls>
          <c:cat>
            <c:strRef>
              <c:f>'Bar Graph'!$A$5:$A$6</c:f>
              <c:strCache>
                <c:ptCount val="2"/>
                <c:pt idx="0">
                  <c:v>BEFORE</c:v>
                </c:pt>
                <c:pt idx="1">
                  <c:v>AFTER</c:v>
                </c:pt>
              </c:strCache>
            </c:strRef>
          </c:cat>
          <c:val>
            <c:numRef>
              <c:f>'Bar Graph'!$B$5:$B$6</c:f>
              <c:numCache>
                <c:formatCode>General</c:formatCode>
                <c:ptCount val="2"/>
                <c:pt idx="0">
                  <c:v>0.36000000000000032</c:v>
                </c:pt>
                <c:pt idx="1">
                  <c:v>0.19</c:v>
                </c:pt>
              </c:numCache>
            </c:numRef>
          </c:val>
        </c:ser>
        <c:dLbls>
          <c:showVal val="1"/>
        </c:dLbls>
        <c:shape val="box"/>
        <c:axId val="65012096"/>
        <c:axId val="65014016"/>
        <c:axId val="0"/>
      </c:bar3DChart>
      <c:catAx>
        <c:axId val="65012096"/>
        <c:scaling>
          <c:orientation val="minMax"/>
        </c:scaling>
        <c:axPos val="b"/>
        <c:title>
          <c:tx>
            <c:rich>
              <a:bodyPr/>
              <a:lstStyle/>
              <a:p>
                <a:pPr>
                  <a:defRPr/>
                </a:pPr>
                <a:r>
                  <a:rPr lang="en-US" sz="1400" dirty="0" smtClean="0">
                    <a:solidFill>
                      <a:srgbClr val="002060"/>
                    </a:solidFill>
                    <a:latin typeface="Calibri" pitchFamily="34" charset="0"/>
                    <a:cs typeface="Calibri" pitchFamily="34" charset="0"/>
                  </a:rPr>
                  <a:t>HIS Implementation</a:t>
                </a:r>
                <a:endParaRPr lang="en-US" sz="1400" dirty="0">
                  <a:solidFill>
                    <a:srgbClr val="002060"/>
                  </a:solidFill>
                  <a:latin typeface="Calibri" pitchFamily="34" charset="0"/>
                  <a:cs typeface="Calibri" pitchFamily="34" charset="0"/>
                </a:endParaRPr>
              </a:p>
            </c:rich>
          </c:tx>
          <c:layout>
            <c:manualLayout>
              <c:xMode val="edge"/>
              <c:yMode val="edge"/>
              <c:x val="0.39405546374476957"/>
              <c:y val="0.91595661706522402"/>
            </c:manualLayout>
          </c:layout>
        </c:title>
        <c:tickLblPos val="nextTo"/>
        <c:txPr>
          <a:bodyPr/>
          <a:lstStyle/>
          <a:p>
            <a:pPr>
              <a:defRPr sz="1800" b="1">
                <a:latin typeface="Calibri" pitchFamily="34" charset="0"/>
                <a:cs typeface="Calibri" pitchFamily="34" charset="0"/>
              </a:defRPr>
            </a:pPr>
            <a:endParaRPr lang="en-US"/>
          </a:p>
        </c:txPr>
        <c:crossAx val="65014016"/>
        <c:crosses val="autoZero"/>
        <c:auto val="1"/>
        <c:lblAlgn val="ctr"/>
        <c:lblOffset val="100"/>
      </c:catAx>
      <c:valAx>
        <c:axId val="65014016"/>
        <c:scaling>
          <c:orientation val="minMax"/>
        </c:scaling>
        <c:axPos val="l"/>
        <c:majorGridlines/>
        <c:title>
          <c:tx>
            <c:rich>
              <a:bodyPr rot="-5400000" vert="horz"/>
              <a:lstStyle/>
              <a:p>
                <a:pPr>
                  <a:defRPr sz="1400">
                    <a:solidFill>
                      <a:srgbClr val="002060"/>
                    </a:solidFill>
                    <a:latin typeface="Calibri" pitchFamily="34" charset="0"/>
                    <a:cs typeface="Calibri" pitchFamily="34" charset="0"/>
                  </a:defRPr>
                </a:pPr>
                <a:r>
                  <a:rPr lang="en-US" sz="1400" dirty="0" smtClean="0">
                    <a:solidFill>
                      <a:srgbClr val="002060"/>
                    </a:solidFill>
                    <a:latin typeface="Calibri" pitchFamily="34" charset="0"/>
                    <a:cs typeface="Calibri" pitchFamily="34" charset="0"/>
                  </a:rPr>
                  <a:t>Average Time</a:t>
                </a:r>
                <a:r>
                  <a:rPr lang="en-US" sz="1400" baseline="0" dirty="0" smtClean="0">
                    <a:solidFill>
                      <a:srgbClr val="002060"/>
                    </a:solidFill>
                    <a:latin typeface="Calibri" pitchFamily="34" charset="0"/>
                    <a:cs typeface="Calibri" pitchFamily="34" charset="0"/>
                  </a:rPr>
                  <a:t> Taken</a:t>
                </a:r>
                <a:endParaRPr lang="en-US" sz="1400" dirty="0">
                  <a:solidFill>
                    <a:srgbClr val="002060"/>
                  </a:solidFill>
                  <a:latin typeface="Calibri" pitchFamily="34" charset="0"/>
                  <a:cs typeface="Calibri" pitchFamily="34" charset="0"/>
                </a:endParaRPr>
              </a:p>
            </c:rich>
          </c:tx>
          <c:layout>
            <c:manualLayout>
              <c:xMode val="edge"/>
              <c:yMode val="edge"/>
              <c:x val="5.3181735594193237E-2"/>
              <c:y val="0.32469748259263731"/>
            </c:manualLayout>
          </c:layout>
        </c:title>
        <c:numFmt formatCode="General" sourceLinked="1"/>
        <c:tickLblPos val="nextTo"/>
        <c:crossAx val="65012096"/>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Sheet3!$B$165:$F$165</c:f>
              <c:strCache>
                <c:ptCount val="1"/>
                <c:pt idx="0">
                  <c:v>BETTER PATIENT CARE IS POSSIBLE WITH HIS</c:v>
                </c:pt>
              </c:strCache>
            </c:strRef>
          </c:tx>
          <c:dLbls>
            <c:dLbl>
              <c:idx val="0"/>
              <c:layout>
                <c:manualLayout>
                  <c:x val="0"/>
                  <c:y val="-7.4074074074074084E-2"/>
                </c:manualLayout>
              </c:layout>
              <c:tx>
                <c:rich>
                  <a:bodyPr/>
                  <a:lstStyle/>
                  <a:p>
                    <a:r>
                      <a:rPr lang="en-US" b="1" dirty="0">
                        <a:solidFill>
                          <a:srgbClr val="FF0000"/>
                        </a:solidFill>
                      </a:rPr>
                      <a:t>3</a:t>
                    </a:r>
                  </a:p>
                </c:rich>
              </c:tx>
              <c:showVal val="1"/>
            </c:dLbl>
            <c:dLbl>
              <c:idx val="1"/>
              <c:layout>
                <c:manualLayout>
                  <c:x val="0"/>
                  <c:y val="-5.0925925925925992E-2"/>
                </c:manualLayout>
              </c:layout>
              <c:spPr/>
              <c:txPr>
                <a:bodyPr/>
                <a:lstStyle/>
                <a:p>
                  <a:pPr>
                    <a:defRPr b="1">
                      <a:solidFill>
                        <a:srgbClr val="FF0000"/>
                      </a:solidFill>
                    </a:defRPr>
                  </a:pPr>
                  <a:endParaRPr lang="en-US"/>
                </a:p>
              </c:txPr>
              <c:showVal val="1"/>
            </c:dLbl>
            <c:dLbl>
              <c:idx val="2"/>
              <c:layout>
                <c:manualLayout>
                  <c:x val="0"/>
                  <c:y val="-0.18981481481481491"/>
                </c:manualLayout>
              </c:layout>
              <c:spPr/>
              <c:txPr>
                <a:bodyPr/>
                <a:lstStyle/>
                <a:p>
                  <a:pPr>
                    <a:defRPr b="1">
                      <a:solidFill>
                        <a:srgbClr val="FF0000"/>
                      </a:solidFill>
                    </a:defRPr>
                  </a:pPr>
                  <a:endParaRPr lang="en-US"/>
                </a:p>
              </c:txPr>
              <c:showVal val="1"/>
            </c:dLbl>
            <c:dLbl>
              <c:idx val="3"/>
              <c:layout>
                <c:manualLayout>
                  <c:x val="0"/>
                  <c:y val="-0.3611111111111111"/>
                </c:manualLayout>
              </c:layout>
              <c:spPr/>
              <c:txPr>
                <a:bodyPr/>
                <a:lstStyle/>
                <a:p>
                  <a:pPr>
                    <a:defRPr b="1">
                      <a:solidFill>
                        <a:srgbClr val="FF0000"/>
                      </a:solidFill>
                    </a:defRPr>
                  </a:pPr>
                  <a:endParaRPr lang="en-US"/>
                </a:p>
              </c:txPr>
              <c:showVal val="1"/>
            </c:dLbl>
            <c:dLbl>
              <c:idx val="4"/>
              <c:layout>
                <c:manualLayout>
                  <c:x val="-2.7777777777778286E-3"/>
                  <c:y val="-0.11574074074074144"/>
                </c:manualLayout>
              </c:layout>
              <c:spPr/>
              <c:txPr>
                <a:bodyPr/>
                <a:lstStyle/>
                <a:p>
                  <a:pPr>
                    <a:defRPr b="1">
                      <a:solidFill>
                        <a:srgbClr val="FF0000"/>
                      </a:solidFill>
                    </a:defRPr>
                  </a:pPr>
                  <a:endParaRPr lang="en-US"/>
                </a:p>
              </c:txPr>
              <c:showVal val="1"/>
            </c:dLbl>
            <c:dLbl>
              <c:idx val="5"/>
              <c:layout>
                <c:manualLayout>
                  <c:x val="0"/>
                  <c:y val="-9.7222222222222543E-2"/>
                </c:manualLayout>
              </c:layout>
              <c:spPr/>
              <c:txPr>
                <a:bodyPr/>
                <a:lstStyle/>
                <a:p>
                  <a:pPr>
                    <a:defRPr b="1">
                      <a:solidFill>
                        <a:srgbClr val="FF0000"/>
                      </a:solidFill>
                    </a:defRPr>
                  </a:pPr>
                  <a:endParaRPr lang="en-US"/>
                </a:p>
              </c:txPr>
              <c:showVal val="1"/>
            </c:dLbl>
            <c:showVal val="1"/>
          </c:dLbls>
          <c:cat>
            <c:strRef>
              <c:f>Sheet3!$B$167:$B$172</c:f>
              <c:strCache>
                <c:ptCount val="6"/>
                <c:pt idx="0">
                  <c:v>Strongly Disagree</c:v>
                </c:pt>
                <c:pt idx="1">
                  <c:v>Disagree</c:v>
                </c:pt>
                <c:pt idx="2">
                  <c:v>Neither Agree nor Disagree</c:v>
                </c:pt>
                <c:pt idx="3">
                  <c:v>Agree</c:v>
                </c:pt>
                <c:pt idx="4">
                  <c:v>Strongly Agree</c:v>
                </c:pt>
                <c:pt idx="5">
                  <c:v>Not Applicable</c:v>
                </c:pt>
              </c:strCache>
            </c:strRef>
          </c:cat>
          <c:val>
            <c:numRef>
              <c:f>Sheet3!$D$167:$D$172</c:f>
              <c:numCache>
                <c:formatCode>General</c:formatCode>
                <c:ptCount val="6"/>
                <c:pt idx="0">
                  <c:v>3</c:v>
                </c:pt>
                <c:pt idx="1">
                  <c:v>2</c:v>
                </c:pt>
                <c:pt idx="2">
                  <c:v>10</c:v>
                </c:pt>
                <c:pt idx="3">
                  <c:v>26</c:v>
                </c:pt>
                <c:pt idx="4">
                  <c:v>5</c:v>
                </c:pt>
                <c:pt idx="5">
                  <c:v>4</c:v>
                </c:pt>
              </c:numCache>
            </c:numRef>
          </c:val>
        </c:ser>
        <c:overlap val="100"/>
        <c:axId val="68420352"/>
        <c:axId val="68421888"/>
      </c:barChart>
      <c:catAx>
        <c:axId val="68420352"/>
        <c:scaling>
          <c:orientation val="minMax"/>
        </c:scaling>
        <c:axPos val="b"/>
        <c:tickLblPos val="nextTo"/>
        <c:crossAx val="68421888"/>
        <c:crosses val="autoZero"/>
        <c:auto val="1"/>
        <c:lblAlgn val="ctr"/>
        <c:lblOffset val="100"/>
      </c:catAx>
      <c:valAx>
        <c:axId val="68421888"/>
        <c:scaling>
          <c:orientation val="minMax"/>
        </c:scaling>
        <c:axPos val="l"/>
        <c:majorGridlines/>
        <c:numFmt formatCode="General" sourceLinked="1"/>
        <c:tickLblPos val="nextTo"/>
        <c:crossAx val="68420352"/>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Sheet3!$B$177:$H$177</c:f>
              <c:strCache>
                <c:ptCount val="1"/>
                <c:pt idx="0">
                  <c:v>INTER DEPARTMENTAL COMMUNICATION IMPROVED (REGARDING PATIENT DATA) WITH HIS</c:v>
                </c:pt>
              </c:strCache>
            </c:strRef>
          </c:tx>
          <c:dLbls>
            <c:dLbl>
              <c:idx val="0"/>
              <c:layout>
                <c:manualLayout>
                  <c:x val="0"/>
                  <c:y val="-5.5555555555555455E-2"/>
                </c:manualLayout>
              </c:layout>
              <c:showVal val="1"/>
            </c:dLbl>
            <c:dLbl>
              <c:idx val="1"/>
              <c:layout>
                <c:manualLayout>
                  <c:x val="0"/>
                  <c:y val="-7.4074074074074001E-2"/>
                </c:manualLayout>
              </c:layout>
              <c:showVal val="1"/>
            </c:dLbl>
            <c:dLbl>
              <c:idx val="2"/>
              <c:layout>
                <c:manualLayout>
                  <c:x val="0"/>
                  <c:y val="-0.10648148148148268"/>
                </c:manualLayout>
              </c:layout>
              <c:showVal val="1"/>
            </c:dLbl>
            <c:dLbl>
              <c:idx val="3"/>
              <c:layout>
                <c:manualLayout>
                  <c:x val="0"/>
                  <c:y val="-0.39351851851851882"/>
                </c:manualLayout>
              </c:layout>
              <c:showVal val="1"/>
            </c:dLbl>
            <c:dLbl>
              <c:idx val="4"/>
              <c:layout>
                <c:manualLayout>
                  <c:x val="0"/>
                  <c:y val="-0.10185185185185194"/>
                </c:manualLayout>
              </c:layout>
              <c:showVal val="1"/>
            </c:dLbl>
            <c:dLbl>
              <c:idx val="5"/>
              <c:layout>
                <c:manualLayout>
                  <c:x val="0"/>
                  <c:y val="-7.8703703703703734E-2"/>
                </c:manualLayout>
              </c:layout>
              <c:showVal val="1"/>
            </c:dLbl>
            <c:txPr>
              <a:bodyPr/>
              <a:lstStyle/>
              <a:p>
                <a:pPr>
                  <a:defRPr b="1">
                    <a:solidFill>
                      <a:srgbClr val="FF0000"/>
                    </a:solidFill>
                  </a:defRPr>
                </a:pPr>
                <a:endParaRPr lang="en-US"/>
              </a:p>
            </c:txPr>
            <c:showVal val="1"/>
          </c:dLbls>
          <c:cat>
            <c:strRef>
              <c:f>Sheet3!$B$179:$B$184</c:f>
              <c:strCache>
                <c:ptCount val="6"/>
                <c:pt idx="0">
                  <c:v>Strongly Disagree</c:v>
                </c:pt>
                <c:pt idx="1">
                  <c:v>Disagree</c:v>
                </c:pt>
                <c:pt idx="2">
                  <c:v>Neither Agree nor Disagree</c:v>
                </c:pt>
                <c:pt idx="3">
                  <c:v>Agree</c:v>
                </c:pt>
                <c:pt idx="4">
                  <c:v>Strongly Agree</c:v>
                </c:pt>
                <c:pt idx="5">
                  <c:v>Not Applicable</c:v>
                </c:pt>
              </c:strCache>
            </c:strRef>
          </c:cat>
          <c:val>
            <c:numRef>
              <c:f>Sheet3!$D$179:$D$184</c:f>
              <c:numCache>
                <c:formatCode>General</c:formatCode>
                <c:ptCount val="6"/>
                <c:pt idx="0">
                  <c:v>1</c:v>
                </c:pt>
                <c:pt idx="1">
                  <c:v>1</c:v>
                </c:pt>
                <c:pt idx="2">
                  <c:v>8</c:v>
                </c:pt>
                <c:pt idx="3">
                  <c:v>31</c:v>
                </c:pt>
                <c:pt idx="4">
                  <c:v>6</c:v>
                </c:pt>
                <c:pt idx="5">
                  <c:v>3</c:v>
                </c:pt>
              </c:numCache>
            </c:numRef>
          </c:val>
        </c:ser>
        <c:overlap val="100"/>
        <c:axId val="68449792"/>
        <c:axId val="68451328"/>
      </c:barChart>
      <c:catAx>
        <c:axId val="68449792"/>
        <c:scaling>
          <c:orientation val="minMax"/>
        </c:scaling>
        <c:axPos val="b"/>
        <c:tickLblPos val="nextTo"/>
        <c:crossAx val="68451328"/>
        <c:crosses val="autoZero"/>
        <c:auto val="1"/>
        <c:lblAlgn val="ctr"/>
        <c:lblOffset val="100"/>
      </c:catAx>
      <c:valAx>
        <c:axId val="68451328"/>
        <c:scaling>
          <c:orientation val="minMax"/>
        </c:scaling>
        <c:axPos val="l"/>
        <c:majorGridlines/>
        <c:numFmt formatCode="General" sourceLinked="1"/>
        <c:tickLblPos val="nextTo"/>
        <c:crossAx val="68449792"/>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Sheet3!$B$190:$H$190</c:f>
              <c:strCache>
                <c:ptCount val="1"/>
                <c:pt idx="0">
                  <c:v>INTERDEPARTMENTAL COORDINATION IMPROVED WITH HIS</c:v>
                </c:pt>
              </c:strCache>
            </c:strRef>
          </c:tx>
          <c:dLbls>
            <c:dLbl>
              <c:idx val="0"/>
              <c:layout>
                <c:manualLayout>
                  <c:x val="0"/>
                  <c:y val="-4.6296296296296523E-2"/>
                </c:manualLayout>
              </c:layout>
              <c:showVal val="1"/>
            </c:dLbl>
            <c:dLbl>
              <c:idx val="1"/>
              <c:layout>
                <c:manualLayout>
                  <c:x val="0"/>
                  <c:y val="-4.6296296296296523E-2"/>
                </c:manualLayout>
              </c:layout>
              <c:showVal val="1"/>
            </c:dLbl>
            <c:dLbl>
              <c:idx val="2"/>
              <c:layout>
                <c:manualLayout>
                  <c:x val="0"/>
                  <c:y val="-0.11574074074074162"/>
                </c:manualLayout>
              </c:layout>
              <c:showVal val="1"/>
            </c:dLbl>
            <c:dLbl>
              <c:idx val="3"/>
              <c:layout>
                <c:manualLayout>
                  <c:x val="0"/>
                  <c:y val="-0.37037037037037479"/>
                </c:manualLayout>
              </c:layout>
              <c:showVal val="1"/>
            </c:dLbl>
            <c:dLbl>
              <c:idx val="4"/>
              <c:layout>
                <c:manualLayout>
                  <c:x val="0"/>
                  <c:y val="-8.3333333333333343E-2"/>
                </c:manualLayout>
              </c:layout>
              <c:showVal val="1"/>
            </c:dLbl>
            <c:dLbl>
              <c:idx val="5"/>
              <c:layout>
                <c:manualLayout>
                  <c:x val="-2.7777777777778447E-3"/>
                  <c:y val="-7.407407407407407E-2"/>
                </c:manualLayout>
              </c:layout>
              <c:showVal val="1"/>
            </c:dLbl>
            <c:txPr>
              <a:bodyPr/>
              <a:lstStyle/>
              <a:p>
                <a:pPr>
                  <a:defRPr b="1">
                    <a:solidFill>
                      <a:srgbClr val="FF0000"/>
                    </a:solidFill>
                  </a:defRPr>
                </a:pPr>
                <a:endParaRPr lang="en-US"/>
              </a:p>
            </c:txPr>
            <c:showVal val="1"/>
          </c:dLbls>
          <c:cat>
            <c:strRef>
              <c:f>Sheet3!$B$192:$B$197</c:f>
              <c:strCache>
                <c:ptCount val="6"/>
                <c:pt idx="0">
                  <c:v>Strongly Disagree</c:v>
                </c:pt>
                <c:pt idx="1">
                  <c:v>Disagree</c:v>
                </c:pt>
                <c:pt idx="2">
                  <c:v>Neither Agree nor Disagree</c:v>
                </c:pt>
                <c:pt idx="3">
                  <c:v>Agree</c:v>
                </c:pt>
                <c:pt idx="4">
                  <c:v>Strongly Agree</c:v>
                </c:pt>
                <c:pt idx="5">
                  <c:v>Not Applicable</c:v>
                </c:pt>
              </c:strCache>
            </c:strRef>
          </c:cat>
          <c:val>
            <c:numRef>
              <c:f>Sheet3!$D$192:$D$197</c:f>
              <c:numCache>
                <c:formatCode>General</c:formatCode>
                <c:ptCount val="6"/>
                <c:pt idx="0">
                  <c:v>1</c:v>
                </c:pt>
                <c:pt idx="1">
                  <c:v>1</c:v>
                </c:pt>
                <c:pt idx="2">
                  <c:v>9</c:v>
                </c:pt>
                <c:pt idx="3">
                  <c:v>33</c:v>
                </c:pt>
                <c:pt idx="4">
                  <c:v>4</c:v>
                </c:pt>
                <c:pt idx="5">
                  <c:v>2</c:v>
                </c:pt>
              </c:numCache>
            </c:numRef>
          </c:val>
        </c:ser>
        <c:overlap val="100"/>
        <c:axId val="68491904"/>
        <c:axId val="68514176"/>
      </c:barChart>
      <c:catAx>
        <c:axId val="68491904"/>
        <c:scaling>
          <c:orientation val="minMax"/>
        </c:scaling>
        <c:axPos val="b"/>
        <c:tickLblPos val="nextTo"/>
        <c:crossAx val="68514176"/>
        <c:crosses val="autoZero"/>
        <c:auto val="1"/>
        <c:lblAlgn val="ctr"/>
        <c:lblOffset val="100"/>
      </c:catAx>
      <c:valAx>
        <c:axId val="68514176"/>
        <c:scaling>
          <c:orientation val="minMax"/>
        </c:scaling>
        <c:axPos val="l"/>
        <c:majorGridlines/>
        <c:numFmt formatCode="General" sourceLinked="1"/>
        <c:tickLblPos val="nextTo"/>
        <c:crossAx val="68491904"/>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Sheet3!$B$204:$F$204</c:f>
              <c:strCache>
                <c:ptCount val="1"/>
                <c:pt idx="0">
                  <c:v>HIS MADE REGISTRATION OF PATIENT  EASIER</c:v>
                </c:pt>
              </c:strCache>
            </c:strRef>
          </c:tx>
          <c:dLbls>
            <c:dLbl>
              <c:idx val="0"/>
              <c:layout>
                <c:manualLayout>
                  <c:x val="0"/>
                  <c:y val="-4.7986289631534132E-2"/>
                </c:manualLayout>
              </c:layout>
              <c:showVal val="1"/>
            </c:dLbl>
            <c:dLbl>
              <c:idx val="1"/>
              <c:layout>
                <c:manualLayout>
                  <c:x val="0"/>
                  <c:y val="-6.1696658097686423E-2"/>
                </c:manualLayout>
              </c:layout>
              <c:showVal val="1"/>
            </c:dLbl>
            <c:dLbl>
              <c:idx val="2"/>
              <c:layout>
                <c:manualLayout>
                  <c:x val="-4.8308620678655069E-17"/>
                  <c:y val="-0.10282776349614396"/>
                </c:manualLayout>
              </c:layout>
              <c:showVal val="1"/>
            </c:dLbl>
            <c:dLbl>
              <c:idx val="3"/>
              <c:layout>
                <c:manualLayout>
                  <c:x val="-2.6686861826776885E-3"/>
                  <c:y val="-0.38614763249983142"/>
                </c:manualLayout>
              </c:layout>
              <c:showVal val="1"/>
            </c:dLbl>
            <c:dLbl>
              <c:idx val="4"/>
              <c:layout>
                <c:manualLayout>
                  <c:x val="0"/>
                  <c:y val="-0.16109682947729387"/>
                </c:manualLayout>
              </c:layout>
              <c:showVal val="1"/>
            </c:dLbl>
            <c:dLbl>
              <c:idx val="5"/>
              <c:layout>
                <c:manualLayout>
                  <c:x val="0"/>
                  <c:y val="-0.15424164524421594"/>
                </c:manualLayout>
              </c:layout>
              <c:showVal val="1"/>
            </c:dLbl>
            <c:txPr>
              <a:bodyPr/>
              <a:lstStyle/>
              <a:p>
                <a:pPr>
                  <a:defRPr b="1">
                    <a:solidFill>
                      <a:srgbClr val="FF0000"/>
                    </a:solidFill>
                  </a:defRPr>
                </a:pPr>
                <a:endParaRPr lang="en-US"/>
              </a:p>
            </c:txPr>
            <c:showVal val="1"/>
          </c:dLbls>
          <c:cat>
            <c:strRef>
              <c:f>Sheet3!$B$206:$B$211</c:f>
              <c:strCache>
                <c:ptCount val="6"/>
                <c:pt idx="0">
                  <c:v>Strongly Disagree</c:v>
                </c:pt>
                <c:pt idx="1">
                  <c:v>Disagree</c:v>
                </c:pt>
                <c:pt idx="2">
                  <c:v>Neither Agree nor Disagree</c:v>
                </c:pt>
                <c:pt idx="3">
                  <c:v>Agree</c:v>
                </c:pt>
                <c:pt idx="4">
                  <c:v>Strongly Agree</c:v>
                </c:pt>
                <c:pt idx="5">
                  <c:v>Not Applicable</c:v>
                </c:pt>
              </c:strCache>
            </c:strRef>
          </c:cat>
          <c:val>
            <c:numRef>
              <c:f>Sheet3!$D$206:$D$211</c:f>
              <c:numCache>
                <c:formatCode>General</c:formatCode>
                <c:ptCount val="6"/>
                <c:pt idx="0">
                  <c:v>0</c:v>
                </c:pt>
                <c:pt idx="1">
                  <c:v>1</c:v>
                </c:pt>
                <c:pt idx="2">
                  <c:v>5</c:v>
                </c:pt>
                <c:pt idx="3">
                  <c:v>27</c:v>
                </c:pt>
                <c:pt idx="4">
                  <c:v>8</c:v>
                </c:pt>
                <c:pt idx="5">
                  <c:v>9</c:v>
                </c:pt>
              </c:numCache>
            </c:numRef>
          </c:val>
        </c:ser>
        <c:overlap val="100"/>
        <c:axId val="68521344"/>
        <c:axId val="68527232"/>
      </c:barChart>
      <c:catAx>
        <c:axId val="68521344"/>
        <c:scaling>
          <c:orientation val="minMax"/>
        </c:scaling>
        <c:axPos val="b"/>
        <c:tickLblPos val="nextTo"/>
        <c:crossAx val="68527232"/>
        <c:crosses val="autoZero"/>
        <c:auto val="1"/>
        <c:lblAlgn val="ctr"/>
        <c:lblOffset val="100"/>
      </c:catAx>
      <c:valAx>
        <c:axId val="68527232"/>
        <c:scaling>
          <c:orientation val="minMax"/>
        </c:scaling>
        <c:axPos val="l"/>
        <c:majorGridlines/>
        <c:numFmt formatCode="General" sourceLinked="1"/>
        <c:tickLblPos val="nextTo"/>
        <c:crossAx val="68521344"/>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Sheet3!$B$220:$E$220</c:f>
              <c:strCache>
                <c:ptCount val="1"/>
                <c:pt idx="0">
                  <c:v>RETERIVAL OF REPORTS BECAME EASIER</c:v>
                </c:pt>
              </c:strCache>
            </c:strRef>
          </c:tx>
          <c:dLbls>
            <c:dLbl>
              <c:idx val="0"/>
              <c:layout>
                <c:manualLayout>
                  <c:x val="0"/>
                  <c:y val="-7.407407407407407E-2"/>
                </c:manualLayout>
              </c:layout>
              <c:showVal val="1"/>
            </c:dLbl>
            <c:dLbl>
              <c:idx val="1"/>
              <c:layout>
                <c:manualLayout>
                  <c:x val="0"/>
                  <c:y val="-7.407407407407407E-2"/>
                </c:manualLayout>
              </c:layout>
              <c:showVal val="1"/>
            </c:dLbl>
            <c:dLbl>
              <c:idx val="2"/>
              <c:layout>
                <c:manualLayout>
                  <c:x val="0"/>
                  <c:y val="-7.8703703703703734E-2"/>
                </c:manualLayout>
              </c:layout>
              <c:showVal val="1"/>
            </c:dLbl>
            <c:dLbl>
              <c:idx val="3"/>
              <c:layout>
                <c:manualLayout>
                  <c:x val="-5.6893320097050155E-3"/>
                  <c:y val="-0.36127017632961428"/>
                </c:manualLayout>
              </c:layout>
              <c:showVal val="1"/>
            </c:dLbl>
            <c:dLbl>
              <c:idx val="4"/>
              <c:layout>
                <c:manualLayout>
                  <c:x val="0"/>
                  <c:y val="-0.125"/>
                </c:manualLayout>
              </c:layout>
              <c:showVal val="1"/>
            </c:dLbl>
            <c:dLbl>
              <c:idx val="5"/>
              <c:layout>
                <c:manualLayout>
                  <c:x val="0"/>
                  <c:y val="-0.11574074074074162"/>
                </c:manualLayout>
              </c:layout>
              <c:showVal val="1"/>
            </c:dLbl>
            <c:txPr>
              <a:bodyPr/>
              <a:lstStyle/>
              <a:p>
                <a:pPr>
                  <a:defRPr b="1">
                    <a:solidFill>
                      <a:srgbClr val="FF0000"/>
                    </a:solidFill>
                  </a:defRPr>
                </a:pPr>
                <a:endParaRPr lang="en-US"/>
              </a:p>
            </c:txPr>
            <c:showVal val="1"/>
          </c:dLbls>
          <c:cat>
            <c:strRef>
              <c:f>Sheet3!$B$222:$B$227</c:f>
              <c:strCache>
                <c:ptCount val="6"/>
                <c:pt idx="0">
                  <c:v>Strongly Disagree</c:v>
                </c:pt>
                <c:pt idx="1">
                  <c:v>Disagree</c:v>
                </c:pt>
                <c:pt idx="2">
                  <c:v>Neither Agree nor Disagree</c:v>
                </c:pt>
                <c:pt idx="3">
                  <c:v>Agree</c:v>
                </c:pt>
                <c:pt idx="4">
                  <c:v>Strongly Agree</c:v>
                </c:pt>
                <c:pt idx="5">
                  <c:v>Not Applicable</c:v>
                </c:pt>
              </c:strCache>
            </c:strRef>
          </c:cat>
          <c:val>
            <c:numRef>
              <c:f>Sheet3!$D$222:$D$227</c:f>
              <c:numCache>
                <c:formatCode>General</c:formatCode>
                <c:ptCount val="6"/>
                <c:pt idx="0">
                  <c:v>0</c:v>
                </c:pt>
                <c:pt idx="1">
                  <c:v>1</c:v>
                </c:pt>
                <c:pt idx="2">
                  <c:v>6</c:v>
                </c:pt>
                <c:pt idx="3">
                  <c:v>30</c:v>
                </c:pt>
                <c:pt idx="4">
                  <c:v>7</c:v>
                </c:pt>
                <c:pt idx="5">
                  <c:v>6</c:v>
                </c:pt>
              </c:numCache>
            </c:numRef>
          </c:val>
        </c:ser>
        <c:overlap val="100"/>
        <c:axId val="68572288"/>
        <c:axId val="68573824"/>
      </c:barChart>
      <c:catAx>
        <c:axId val="68572288"/>
        <c:scaling>
          <c:orientation val="minMax"/>
        </c:scaling>
        <c:axPos val="b"/>
        <c:tickLblPos val="nextTo"/>
        <c:crossAx val="68573824"/>
        <c:crosses val="autoZero"/>
        <c:auto val="1"/>
        <c:lblAlgn val="ctr"/>
        <c:lblOffset val="100"/>
      </c:catAx>
      <c:valAx>
        <c:axId val="68573824"/>
        <c:scaling>
          <c:orientation val="minMax"/>
        </c:scaling>
        <c:axPos val="l"/>
        <c:majorGridlines/>
        <c:numFmt formatCode="General" sourceLinked="1"/>
        <c:tickLblPos val="nextTo"/>
        <c:crossAx val="68572288"/>
        <c:crosses val="autoZero"/>
        <c:crossBetween val="between"/>
      </c:valAx>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CD4F8F-3338-44E5-AD40-5F7E358D37E9}" type="doc">
      <dgm:prSet loTypeId="urn:microsoft.com/office/officeart/2005/8/layout/pyramid2" loCatId="pyramid" qsTypeId="urn:microsoft.com/office/officeart/2005/8/quickstyle/3d3" qsCatId="3D" csTypeId="urn:microsoft.com/office/officeart/2005/8/colors/colorful2" csCatId="colorful" phldr="1"/>
      <dgm:spPr/>
      <dgm:t>
        <a:bodyPr/>
        <a:lstStyle/>
        <a:p>
          <a:endParaRPr lang="en-GB"/>
        </a:p>
      </dgm:t>
    </dgm:pt>
    <dgm:pt modelId="{1680C917-4BEB-4B05-A548-297AAFCB2945}">
      <dgm:prSet/>
      <dgm:spPr/>
      <dgm:t>
        <a:bodyPr/>
        <a:lstStyle/>
        <a:p>
          <a:pPr rtl="0"/>
          <a:r>
            <a:rPr lang="en-US" dirty="0" smtClean="0">
              <a:latin typeface="Calibri" pitchFamily="34" charset="0"/>
              <a:cs typeface="Calibri" pitchFamily="34" charset="0"/>
            </a:rPr>
            <a:t>Registration/Order are done </a:t>
          </a:r>
          <a:r>
            <a:rPr lang="en-US" b="1" dirty="0" smtClean="0">
              <a:solidFill>
                <a:srgbClr val="FF0000"/>
              </a:solidFill>
              <a:latin typeface="Calibri" pitchFamily="34" charset="0"/>
              <a:cs typeface="Calibri" pitchFamily="34" charset="0"/>
            </a:rPr>
            <a:t>manually</a:t>
          </a:r>
          <a:endParaRPr lang="en-GB" b="1" dirty="0">
            <a:solidFill>
              <a:srgbClr val="FF0000"/>
            </a:solidFill>
            <a:latin typeface="Calibri" pitchFamily="34" charset="0"/>
            <a:cs typeface="Calibri" pitchFamily="34" charset="0"/>
          </a:endParaRPr>
        </a:p>
      </dgm:t>
    </dgm:pt>
    <dgm:pt modelId="{5E54EA86-1A47-494C-BBE2-91D58ACEACE4}" type="parTrans" cxnId="{4A015E6B-0C66-463B-9299-46805E421993}">
      <dgm:prSet/>
      <dgm:spPr/>
      <dgm:t>
        <a:bodyPr/>
        <a:lstStyle/>
        <a:p>
          <a:endParaRPr lang="en-GB"/>
        </a:p>
      </dgm:t>
    </dgm:pt>
    <dgm:pt modelId="{4807E722-A986-4433-ABBD-0D3E27532D57}" type="sibTrans" cxnId="{4A015E6B-0C66-463B-9299-46805E421993}">
      <dgm:prSet/>
      <dgm:spPr/>
      <dgm:t>
        <a:bodyPr/>
        <a:lstStyle/>
        <a:p>
          <a:endParaRPr lang="en-GB"/>
        </a:p>
      </dgm:t>
    </dgm:pt>
    <dgm:pt modelId="{5EF1B7DE-FF52-4427-969E-0FDABF70A08D}">
      <dgm:prSet/>
      <dgm:spPr/>
      <dgm:t>
        <a:bodyPr/>
        <a:lstStyle/>
        <a:p>
          <a:pPr rtl="0"/>
          <a:r>
            <a:rPr lang="en-US" dirty="0" smtClean="0">
              <a:latin typeface="Calibri" pitchFamily="34" charset="0"/>
              <a:cs typeface="Calibri" pitchFamily="34" charset="0"/>
            </a:rPr>
            <a:t>Billing – </a:t>
          </a:r>
          <a:r>
            <a:rPr lang="en-US" b="1" dirty="0" smtClean="0">
              <a:solidFill>
                <a:srgbClr val="FF0000"/>
              </a:solidFill>
              <a:latin typeface="Calibri" pitchFamily="34" charset="0"/>
              <a:cs typeface="Calibri" pitchFamily="34" charset="0"/>
            </a:rPr>
            <a:t>was done manually</a:t>
          </a:r>
          <a:endParaRPr lang="en-GB" b="1" dirty="0">
            <a:solidFill>
              <a:srgbClr val="FF0000"/>
            </a:solidFill>
            <a:latin typeface="Calibri" pitchFamily="34" charset="0"/>
            <a:cs typeface="Calibri" pitchFamily="34" charset="0"/>
          </a:endParaRPr>
        </a:p>
      </dgm:t>
    </dgm:pt>
    <dgm:pt modelId="{467DDBB2-85A2-4601-B51C-2EA1628E3255}" type="parTrans" cxnId="{7DB2480D-0301-4D74-AFFF-A18B86C38BDD}">
      <dgm:prSet/>
      <dgm:spPr/>
      <dgm:t>
        <a:bodyPr/>
        <a:lstStyle/>
        <a:p>
          <a:endParaRPr lang="en-GB"/>
        </a:p>
      </dgm:t>
    </dgm:pt>
    <dgm:pt modelId="{A02BCDA8-C3C1-434A-9366-64A45123766B}" type="sibTrans" cxnId="{7DB2480D-0301-4D74-AFFF-A18B86C38BDD}">
      <dgm:prSet/>
      <dgm:spPr/>
      <dgm:t>
        <a:bodyPr/>
        <a:lstStyle/>
        <a:p>
          <a:endParaRPr lang="en-GB"/>
        </a:p>
      </dgm:t>
    </dgm:pt>
    <dgm:pt modelId="{AFE582B6-3540-4063-9027-5F5CC8E38763}">
      <dgm:prSet/>
      <dgm:spPr/>
      <dgm:t>
        <a:bodyPr/>
        <a:lstStyle/>
        <a:p>
          <a:pPr rtl="0"/>
          <a:r>
            <a:rPr lang="en-US" dirty="0" smtClean="0">
              <a:latin typeface="Calibri" pitchFamily="34" charset="0"/>
              <a:cs typeface="Calibri" pitchFamily="34" charset="0"/>
            </a:rPr>
            <a:t>Patient gets </a:t>
          </a:r>
          <a:r>
            <a:rPr lang="en-US" b="1" dirty="0" smtClean="0">
              <a:solidFill>
                <a:srgbClr val="FF0000"/>
              </a:solidFill>
              <a:latin typeface="Calibri" pitchFamily="34" charset="0"/>
              <a:cs typeface="Calibri" pitchFamily="34" charset="0"/>
            </a:rPr>
            <a:t>Prescription from Physician</a:t>
          </a:r>
          <a:endParaRPr lang="en-GB" b="1" dirty="0">
            <a:solidFill>
              <a:srgbClr val="FF0000"/>
            </a:solidFill>
            <a:latin typeface="Calibri" pitchFamily="34" charset="0"/>
            <a:cs typeface="Calibri" pitchFamily="34" charset="0"/>
          </a:endParaRPr>
        </a:p>
      </dgm:t>
    </dgm:pt>
    <dgm:pt modelId="{D505E5DC-7693-4B49-8DAC-A072726DA091}" type="parTrans" cxnId="{22D58E23-1C10-4196-A84E-A37E94250AB4}">
      <dgm:prSet/>
      <dgm:spPr/>
      <dgm:t>
        <a:bodyPr/>
        <a:lstStyle/>
        <a:p>
          <a:endParaRPr lang="en-GB"/>
        </a:p>
      </dgm:t>
    </dgm:pt>
    <dgm:pt modelId="{B1BE5B3A-462A-4D93-A8DE-C5641FD5E267}" type="sibTrans" cxnId="{22D58E23-1C10-4196-A84E-A37E94250AB4}">
      <dgm:prSet/>
      <dgm:spPr/>
      <dgm:t>
        <a:bodyPr/>
        <a:lstStyle/>
        <a:p>
          <a:endParaRPr lang="en-GB"/>
        </a:p>
      </dgm:t>
    </dgm:pt>
    <dgm:pt modelId="{F87A571A-D5A0-4377-8B5E-C3C6D37B5FE4}">
      <dgm:prSet/>
      <dgm:spPr/>
      <dgm:t>
        <a:bodyPr/>
        <a:lstStyle/>
        <a:p>
          <a:pPr rtl="0"/>
          <a:r>
            <a:rPr lang="en-US" b="1" dirty="0" smtClean="0">
              <a:solidFill>
                <a:srgbClr val="FF0000"/>
              </a:solidFill>
              <a:latin typeface="Calibri" pitchFamily="34" charset="0"/>
              <a:cs typeface="Calibri" pitchFamily="34" charset="0"/>
            </a:rPr>
            <a:t>Lab reports </a:t>
          </a:r>
          <a:r>
            <a:rPr lang="en-US" b="0" dirty="0" smtClean="0">
              <a:solidFill>
                <a:schemeClr val="tx1"/>
              </a:solidFill>
              <a:latin typeface="Calibri" pitchFamily="34" charset="0"/>
              <a:cs typeface="Calibri" pitchFamily="34" charset="0"/>
            </a:rPr>
            <a:t>were written on word file</a:t>
          </a:r>
          <a:endParaRPr lang="en-GB" b="0" dirty="0">
            <a:solidFill>
              <a:schemeClr val="tx1"/>
            </a:solidFill>
            <a:latin typeface="Calibri" pitchFamily="34" charset="0"/>
            <a:cs typeface="Calibri" pitchFamily="34" charset="0"/>
          </a:endParaRPr>
        </a:p>
      </dgm:t>
    </dgm:pt>
    <dgm:pt modelId="{FF34093F-1333-4894-B188-374E5B454459}" type="parTrans" cxnId="{AA9D12B6-61D3-495D-B7CD-69BF2BBB6018}">
      <dgm:prSet/>
      <dgm:spPr/>
      <dgm:t>
        <a:bodyPr/>
        <a:lstStyle/>
        <a:p>
          <a:endParaRPr lang="en-GB"/>
        </a:p>
      </dgm:t>
    </dgm:pt>
    <dgm:pt modelId="{00E17381-F8FE-4BD1-B277-A7F54F01968D}" type="sibTrans" cxnId="{AA9D12B6-61D3-495D-B7CD-69BF2BBB6018}">
      <dgm:prSet/>
      <dgm:spPr/>
      <dgm:t>
        <a:bodyPr/>
        <a:lstStyle/>
        <a:p>
          <a:endParaRPr lang="en-GB"/>
        </a:p>
      </dgm:t>
    </dgm:pt>
    <dgm:pt modelId="{2FE4B374-CAF9-4FCB-BD3D-C7D5E43D8878}">
      <dgm:prSet/>
      <dgm:spPr/>
      <dgm:t>
        <a:bodyPr/>
        <a:lstStyle/>
        <a:p>
          <a:pPr rtl="0"/>
          <a:r>
            <a:rPr lang="en-GB" dirty="0" smtClean="0">
              <a:latin typeface="Calibri" pitchFamily="34" charset="0"/>
              <a:cs typeface="Calibri" pitchFamily="34" charset="0"/>
            </a:rPr>
            <a:t>Patient</a:t>
          </a:r>
          <a:r>
            <a:rPr lang="en-GB" baseline="0" dirty="0" smtClean="0">
              <a:latin typeface="Calibri" pitchFamily="34" charset="0"/>
              <a:cs typeface="Calibri" pitchFamily="34" charset="0"/>
            </a:rPr>
            <a:t> carried reports for the subsequent visits</a:t>
          </a:r>
          <a:endParaRPr lang="en-GB" dirty="0">
            <a:latin typeface="Calibri" pitchFamily="34" charset="0"/>
            <a:cs typeface="Calibri" pitchFamily="34" charset="0"/>
          </a:endParaRPr>
        </a:p>
      </dgm:t>
    </dgm:pt>
    <dgm:pt modelId="{E4B3BE71-D605-4DA7-BD3F-558335FD5EA3}" type="parTrans" cxnId="{7F02F368-DFB3-4192-9B69-7E7824FFDAA0}">
      <dgm:prSet/>
      <dgm:spPr/>
      <dgm:t>
        <a:bodyPr/>
        <a:lstStyle/>
        <a:p>
          <a:endParaRPr lang="en-GB"/>
        </a:p>
      </dgm:t>
    </dgm:pt>
    <dgm:pt modelId="{311C8978-9648-44AE-B96A-CB8AEDCADE4D}" type="sibTrans" cxnId="{7F02F368-DFB3-4192-9B69-7E7824FFDAA0}">
      <dgm:prSet/>
      <dgm:spPr/>
      <dgm:t>
        <a:bodyPr/>
        <a:lstStyle/>
        <a:p>
          <a:endParaRPr lang="en-GB"/>
        </a:p>
      </dgm:t>
    </dgm:pt>
    <dgm:pt modelId="{4BF85497-7DE9-4620-AF0F-96EE9DA95C36}" type="pres">
      <dgm:prSet presAssocID="{C4CD4F8F-3338-44E5-AD40-5F7E358D37E9}" presName="compositeShape" presStyleCnt="0">
        <dgm:presLayoutVars>
          <dgm:dir/>
          <dgm:resizeHandles/>
        </dgm:presLayoutVars>
      </dgm:prSet>
      <dgm:spPr/>
      <dgm:t>
        <a:bodyPr/>
        <a:lstStyle/>
        <a:p>
          <a:endParaRPr lang="en-GB"/>
        </a:p>
      </dgm:t>
    </dgm:pt>
    <dgm:pt modelId="{17438D85-831A-45D6-A510-A14101441C6F}" type="pres">
      <dgm:prSet presAssocID="{C4CD4F8F-3338-44E5-AD40-5F7E358D37E9}" presName="pyramid" presStyleLbl="node1" presStyleIdx="0" presStyleCnt="1"/>
      <dgm:spPr/>
      <dgm:t>
        <a:bodyPr/>
        <a:lstStyle/>
        <a:p>
          <a:endParaRPr lang="en-GB"/>
        </a:p>
      </dgm:t>
    </dgm:pt>
    <dgm:pt modelId="{C0B4E21E-E121-4285-B676-3B8442188F95}" type="pres">
      <dgm:prSet presAssocID="{C4CD4F8F-3338-44E5-AD40-5F7E358D37E9}" presName="theList" presStyleCnt="0"/>
      <dgm:spPr/>
      <dgm:t>
        <a:bodyPr/>
        <a:lstStyle/>
        <a:p>
          <a:endParaRPr lang="en-GB"/>
        </a:p>
      </dgm:t>
    </dgm:pt>
    <dgm:pt modelId="{72AC09F6-9384-42F4-9ABA-02D99A8FCC38}" type="pres">
      <dgm:prSet presAssocID="{1680C917-4BEB-4B05-A548-297AAFCB2945}" presName="aNode" presStyleLbl="fgAcc1" presStyleIdx="0" presStyleCnt="5">
        <dgm:presLayoutVars>
          <dgm:bulletEnabled val="1"/>
        </dgm:presLayoutVars>
      </dgm:prSet>
      <dgm:spPr/>
      <dgm:t>
        <a:bodyPr/>
        <a:lstStyle/>
        <a:p>
          <a:endParaRPr lang="en-GB"/>
        </a:p>
      </dgm:t>
    </dgm:pt>
    <dgm:pt modelId="{B1A10B62-7038-4E62-AFA4-E131FFF1CDE5}" type="pres">
      <dgm:prSet presAssocID="{1680C917-4BEB-4B05-A548-297AAFCB2945}" presName="aSpace" presStyleCnt="0"/>
      <dgm:spPr/>
      <dgm:t>
        <a:bodyPr/>
        <a:lstStyle/>
        <a:p>
          <a:endParaRPr lang="en-GB"/>
        </a:p>
      </dgm:t>
    </dgm:pt>
    <dgm:pt modelId="{15990B67-FAE1-407D-A556-095D33746EFE}" type="pres">
      <dgm:prSet presAssocID="{5EF1B7DE-FF52-4427-969E-0FDABF70A08D}" presName="aNode" presStyleLbl="fgAcc1" presStyleIdx="1" presStyleCnt="5">
        <dgm:presLayoutVars>
          <dgm:bulletEnabled val="1"/>
        </dgm:presLayoutVars>
      </dgm:prSet>
      <dgm:spPr/>
      <dgm:t>
        <a:bodyPr/>
        <a:lstStyle/>
        <a:p>
          <a:endParaRPr lang="en-GB"/>
        </a:p>
      </dgm:t>
    </dgm:pt>
    <dgm:pt modelId="{613C723D-28F7-4D82-AD53-B5FE1D45A9BF}" type="pres">
      <dgm:prSet presAssocID="{5EF1B7DE-FF52-4427-969E-0FDABF70A08D}" presName="aSpace" presStyleCnt="0"/>
      <dgm:spPr/>
      <dgm:t>
        <a:bodyPr/>
        <a:lstStyle/>
        <a:p>
          <a:endParaRPr lang="en-GB"/>
        </a:p>
      </dgm:t>
    </dgm:pt>
    <dgm:pt modelId="{D04893E7-BB31-4ED1-874C-65BABE47F66A}" type="pres">
      <dgm:prSet presAssocID="{AFE582B6-3540-4063-9027-5F5CC8E38763}" presName="aNode" presStyleLbl="fgAcc1" presStyleIdx="2" presStyleCnt="5">
        <dgm:presLayoutVars>
          <dgm:bulletEnabled val="1"/>
        </dgm:presLayoutVars>
      </dgm:prSet>
      <dgm:spPr/>
      <dgm:t>
        <a:bodyPr/>
        <a:lstStyle/>
        <a:p>
          <a:endParaRPr lang="en-GB"/>
        </a:p>
      </dgm:t>
    </dgm:pt>
    <dgm:pt modelId="{33E48A21-9A94-4C58-8F0A-EFEE3B848BF9}" type="pres">
      <dgm:prSet presAssocID="{AFE582B6-3540-4063-9027-5F5CC8E38763}" presName="aSpace" presStyleCnt="0"/>
      <dgm:spPr/>
      <dgm:t>
        <a:bodyPr/>
        <a:lstStyle/>
        <a:p>
          <a:endParaRPr lang="en-GB"/>
        </a:p>
      </dgm:t>
    </dgm:pt>
    <dgm:pt modelId="{1B5D82E6-41B8-4DCD-AA82-2FE901958413}" type="pres">
      <dgm:prSet presAssocID="{F87A571A-D5A0-4377-8B5E-C3C6D37B5FE4}" presName="aNode" presStyleLbl="fgAcc1" presStyleIdx="3" presStyleCnt="5">
        <dgm:presLayoutVars>
          <dgm:bulletEnabled val="1"/>
        </dgm:presLayoutVars>
      </dgm:prSet>
      <dgm:spPr/>
      <dgm:t>
        <a:bodyPr/>
        <a:lstStyle/>
        <a:p>
          <a:endParaRPr lang="en-GB"/>
        </a:p>
      </dgm:t>
    </dgm:pt>
    <dgm:pt modelId="{919CDC1F-DEB0-4DEC-B14D-DC2AE62DB051}" type="pres">
      <dgm:prSet presAssocID="{F87A571A-D5A0-4377-8B5E-C3C6D37B5FE4}" presName="aSpace" presStyleCnt="0"/>
      <dgm:spPr/>
      <dgm:t>
        <a:bodyPr/>
        <a:lstStyle/>
        <a:p>
          <a:endParaRPr lang="en-GB"/>
        </a:p>
      </dgm:t>
    </dgm:pt>
    <dgm:pt modelId="{717E609E-7053-42B0-BED4-E3B0BB1CC18F}" type="pres">
      <dgm:prSet presAssocID="{2FE4B374-CAF9-4FCB-BD3D-C7D5E43D8878}" presName="aNode" presStyleLbl="fgAcc1" presStyleIdx="4" presStyleCnt="5">
        <dgm:presLayoutVars>
          <dgm:bulletEnabled val="1"/>
        </dgm:presLayoutVars>
      </dgm:prSet>
      <dgm:spPr/>
      <dgm:t>
        <a:bodyPr/>
        <a:lstStyle/>
        <a:p>
          <a:endParaRPr lang="en-GB"/>
        </a:p>
      </dgm:t>
    </dgm:pt>
    <dgm:pt modelId="{720C8BBB-B4AF-407F-911E-14E980C811F0}" type="pres">
      <dgm:prSet presAssocID="{2FE4B374-CAF9-4FCB-BD3D-C7D5E43D8878}" presName="aSpace" presStyleCnt="0"/>
      <dgm:spPr/>
      <dgm:t>
        <a:bodyPr/>
        <a:lstStyle/>
        <a:p>
          <a:endParaRPr lang="en-GB"/>
        </a:p>
      </dgm:t>
    </dgm:pt>
  </dgm:ptLst>
  <dgm:cxnLst>
    <dgm:cxn modelId="{AA9D12B6-61D3-495D-B7CD-69BF2BBB6018}" srcId="{C4CD4F8F-3338-44E5-AD40-5F7E358D37E9}" destId="{F87A571A-D5A0-4377-8B5E-C3C6D37B5FE4}" srcOrd="3" destOrd="0" parTransId="{FF34093F-1333-4894-B188-374E5B454459}" sibTransId="{00E17381-F8FE-4BD1-B277-A7F54F01968D}"/>
    <dgm:cxn modelId="{7F02F368-DFB3-4192-9B69-7E7824FFDAA0}" srcId="{C4CD4F8F-3338-44E5-AD40-5F7E358D37E9}" destId="{2FE4B374-CAF9-4FCB-BD3D-C7D5E43D8878}" srcOrd="4" destOrd="0" parTransId="{E4B3BE71-D605-4DA7-BD3F-558335FD5EA3}" sibTransId="{311C8978-9648-44AE-B96A-CB8AEDCADE4D}"/>
    <dgm:cxn modelId="{6FDD5277-D870-442B-8B4F-3ACE65998542}" type="presOf" srcId="{AFE582B6-3540-4063-9027-5F5CC8E38763}" destId="{D04893E7-BB31-4ED1-874C-65BABE47F66A}" srcOrd="0" destOrd="0" presId="urn:microsoft.com/office/officeart/2005/8/layout/pyramid2"/>
    <dgm:cxn modelId="{22D58E23-1C10-4196-A84E-A37E94250AB4}" srcId="{C4CD4F8F-3338-44E5-AD40-5F7E358D37E9}" destId="{AFE582B6-3540-4063-9027-5F5CC8E38763}" srcOrd="2" destOrd="0" parTransId="{D505E5DC-7693-4B49-8DAC-A072726DA091}" sibTransId="{B1BE5B3A-462A-4D93-A8DE-C5641FD5E267}"/>
    <dgm:cxn modelId="{A1D2C398-0A88-40FF-8931-919A069B0CF3}" type="presOf" srcId="{C4CD4F8F-3338-44E5-AD40-5F7E358D37E9}" destId="{4BF85497-7DE9-4620-AF0F-96EE9DA95C36}" srcOrd="0" destOrd="0" presId="urn:microsoft.com/office/officeart/2005/8/layout/pyramid2"/>
    <dgm:cxn modelId="{6B4060FC-7A5D-4361-90C5-DE085E2142B6}" type="presOf" srcId="{F87A571A-D5A0-4377-8B5E-C3C6D37B5FE4}" destId="{1B5D82E6-41B8-4DCD-AA82-2FE901958413}" srcOrd="0" destOrd="0" presId="urn:microsoft.com/office/officeart/2005/8/layout/pyramid2"/>
    <dgm:cxn modelId="{1BC4F22A-FF9F-4BCC-B82E-8BEFDDCBEE96}" type="presOf" srcId="{1680C917-4BEB-4B05-A548-297AAFCB2945}" destId="{72AC09F6-9384-42F4-9ABA-02D99A8FCC38}" srcOrd="0" destOrd="0" presId="urn:microsoft.com/office/officeart/2005/8/layout/pyramid2"/>
    <dgm:cxn modelId="{B810CDC8-74A8-4A53-B3A0-BF26A38162A1}" type="presOf" srcId="{5EF1B7DE-FF52-4427-969E-0FDABF70A08D}" destId="{15990B67-FAE1-407D-A556-095D33746EFE}" srcOrd="0" destOrd="0" presId="urn:microsoft.com/office/officeart/2005/8/layout/pyramid2"/>
    <dgm:cxn modelId="{7DB2480D-0301-4D74-AFFF-A18B86C38BDD}" srcId="{C4CD4F8F-3338-44E5-AD40-5F7E358D37E9}" destId="{5EF1B7DE-FF52-4427-969E-0FDABF70A08D}" srcOrd="1" destOrd="0" parTransId="{467DDBB2-85A2-4601-B51C-2EA1628E3255}" sibTransId="{A02BCDA8-C3C1-434A-9366-64A45123766B}"/>
    <dgm:cxn modelId="{4A015E6B-0C66-463B-9299-46805E421993}" srcId="{C4CD4F8F-3338-44E5-AD40-5F7E358D37E9}" destId="{1680C917-4BEB-4B05-A548-297AAFCB2945}" srcOrd="0" destOrd="0" parTransId="{5E54EA86-1A47-494C-BBE2-91D58ACEACE4}" sibTransId="{4807E722-A986-4433-ABBD-0D3E27532D57}"/>
    <dgm:cxn modelId="{8D813495-9835-46B4-9013-7BE6F8070F1C}" type="presOf" srcId="{2FE4B374-CAF9-4FCB-BD3D-C7D5E43D8878}" destId="{717E609E-7053-42B0-BED4-E3B0BB1CC18F}" srcOrd="0" destOrd="0" presId="urn:microsoft.com/office/officeart/2005/8/layout/pyramid2"/>
    <dgm:cxn modelId="{2AA1B5C9-57CD-4206-A680-7CEBA1AD948B}" type="presParOf" srcId="{4BF85497-7DE9-4620-AF0F-96EE9DA95C36}" destId="{17438D85-831A-45D6-A510-A14101441C6F}" srcOrd="0" destOrd="0" presId="urn:microsoft.com/office/officeart/2005/8/layout/pyramid2"/>
    <dgm:cxn modelId="{DED66E18-1102-4847-90D5-D373B0349F29}" type="presParOf" srcId="{4BF85497-7DE9-4620-AF0F-96EE9DA95C36}" destId="{C0B4E21E-E121-4285-B676-3B8442188F95}" srcOrd="1" destOrd="0" presId="urn:microsoft.com/office/officeart/2005/8/layout/pyramid2"/>
    <dgm:cxn modelId="{960EF86F-ED89-477A-8DE6-C1E6787398D8}" type="presParOf" srcId="{C0B4E21E-E121-4285-B676-3B8442188F95}" destId="{72AC09F6-9384-42F4-9ABA-02D99A8FCC38}" srcOrd="0" destOrd="0" presId="urn:microsoft.com/office/officeart/2005/8/layout/pyramid2"/>
    <dgm:cxn modelId="{BA8FA0D0-5D8E-4FA8-B218-42793DAEEC10}" type="presParOf" srcId="{C0B4E21E-E121-4285-B676-3B8442188F95}" destId="{B1A10B62-7038-4E62-AFA4-E131FFF1CDE5}" srcOrd="1" destOrd="0" presId="urn:microsoft.com/office/officeart/2005/8/layout/pyramid2"/>
    <dgm:cxn modelId="{66608DF4-FF74-4098-BCFD-047B0411E7AB}" type="presParOf" srcId="{C0B4E21E-E121-4285-B676-3B8442188F95}" destId="{15990B67-FAE1-407D-A556-095D33746EFE}" srcOrd="2" destOrd="0" presId="urn:microsoft.com/office/officeart/2005/8/layout/pyramid2"/>
    <dgm:cxn modelId="{96DB8A3C-EA69-487B-816F-F62A07A9A3E3}" type="presParOf" srcId="{C0B4E21E-E121-4285-B676-3B8442188F95}" destId="{613C723D-28F7-4D82-AD53-B5FE1D45A9BF}" srcOrd="3" destOrd="0" presId="urn:microsoft.com/office/officeart/2005/8/layout/pyramid2"/>
    <dgm:cxn modelId="{1294C333-926D-4518-BC12-88DAE6D6051F}" type="presParOf" srcId="{C0B4E21E-E121-4285-B676-3B8442188F95}" destId="{D04893E7-BB31-4ED1-874C-65BABE47F66A}" srcOrd="4" destOrd="0" presId="urn:microsoft.com/office/officeart/2005/8/layout/pyramid2"/>
    <dgm:cxn modelId="{89118ED8-F490-4E0B-9F3F-C43535732197}" type="presParOf" srcId="{C0B4E21E-E121-4285-B676-3B8442188F95}" destId="{33E48A21-9A94-4C58-8F0A-EFEE3B848BF9}" srcOrd="5" destOrd="0" presId="urn:microsoft.com/office/officeart/2005/8/layout/pyramid2"/>
    <dgm:cxn modelId="{1AAF609B-2A65-4E9B-B140-39D444BEC3CF}" type="presParOf" srcId="{C0B4E21E-E121-4285-B676-3B8442188F95}" destId="{1B5D82E6-41B8-4DCD-AA82-2FE901958413}" srcOrd="6" destOrd="0" presId="urn:microsoft.com/office/officeart/2005/8/layout/pyramid2"/>
    <dgm:cxn modelId="{21AD684D-4543-4616-B30C-8D2D2B4A170B}" type="presParOf" srcId="{C0B4E21E-E121-4285-B676-3B8442188F95}" destId="{919CDC1F-DEB0-4DEC-B14D-DC2AE62DB051}" srcOrd="7" destOrd="0" presId="urn:microsoft.com/office/officeart/2005/8/layout/pyramid2"/>
    <dgm:cxn modelId="{B0384698-C39F-456B-B7C2-741F80D61FD9}" type="presParOf" srcId="{C0B4E21E-E121-4285-B676-3B8442188F95}" destId="{717E609E-7053-42B0-BED4-E3B0BB1CC18F}" srcOrd="8" destOrd="0" presId="urn:microsoft.com/office/officeart/2005/8/layout/pyramid2"/>
    <dgm:cxn modelId="{BF6B3E53-CD95-4503-B9D8-F403F1AE7B8A}" type="presParOf" srcId="{C0B4E21E-E121-4285-B676-3B8442188F95}" destId="{720C8BBB-B4AF-407F-911E-14E980C811F0}" srcOrd="9"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535C21-DFE4-43F7-AE78-447EE267AEEE}" type="doc">
      <dgm:prSet loTypeId="urn:microsoft.com/office/officeart/2005/8/layout/pyramid2" loCatId="pyramid" qsTypeId="urn:microsoft.com/office/officeart/2005/8/quickstyle/3d3" qsCatId="3D" csTypeId="urn:microsoft.com/office/officeart/2005/8/colors/accent1_5" csCatId="accent1" phldr="1"/>
      <dgm:spPr/>
      <dgm:t>
        <a:bodyPr/>
        <a:lstStyle/>
        <a:p>
          <a:endParaRPr lang="en-GB"/>
        </a:p>
      </dgm:t>
    </dgm:pt>
    <dgm:pt modelId="{444E9C3D-EDBF-4059-876F-80868B5F0448}">
      <dgm:prSet custT="1"/>
      <dgm:spPr/>
      <dgm:t>
        <a:bodyPr/>
        <a:lstStyle/>
        <a:p>
          <a:pPr rtl="0"/>
          <a:r>
            <a:rPr lang="en-US" sz="1700" b="0" dirty="0" smtClean="0">
              <a:latin typeface="Calibri" pitchFamily="34" charset="0"/>
              <a:cs typeface="Calibri" pitchFamily="34" charset="0"/>
            </a:rPr>
            <a:t>Registration/ Order will be send </a:t>
          </a:r>
          <a:r>
            <a:rPr lang="en-US" sz="1700" b="1" dirty="0" smtClean="0">
              <a:solidFill>
                <a:srgbClr val="FF0000"/>
              </a:solidFill>
              <a:latin typeface="Calibri" pitchFamily="34" charset="0"/>
              <a:cs typeface="Calibri" pitchFamily="34" charset="0"/>
            </a:rPr>
            <a:t>electronically</a:t>
          </a:r>
          <a:endParaRPr lang="en-GB" sz="1700" b="1" dirty="0">
            <a:solidFill>
              <a:srgbClr val="FF0000"/>
            </a:solidFill>
            <a:latin typeface="Calibri" pitchFamily="34" charset="0"/>
            <a:cs typeface="Calibri" pitchFamily="34" charset="0"/>
          </a:endParaRPr>
        </a:p>
      </dgm:t>
    </dgm:pt>
    <dgm:pt modelId="{7164C4C5-3AD8-4EB2-BB24-3D4CDDF6A1F8}" type="parTrans" cxnId="{F1842436-C371-4136-936B-8BD498A24C2C}">
      <dgm:prSet/>
      <dgm:spPr/>
      <dgm:t>
        <a:bodyPr/>
        <a:lstStyle/>
        <a:p>
          <a:endParaRPr lang="en-GB"/>
        </a:p>
      </dgm:t>
    </dgm:pt>
    <dgm:pt modelId="{5F722048-7331-4F8A-9586-364987118D3A}" type="sibTrans" cxnId="{F1842436-C371-4136-936B-8BD498A24C2C}">
      <dgm:prSet/>
      <dgm:spPr/>
      <dgm:t>
        <a:bodyPr/>
        <a:lstStyle/>
        <a:p>
          <a:endParaRPr lang="en-GB"/>
        </a:p>
      </dgm:t>
    </dgm:pt>
    <dgm:pt modelId="{1D447ABB-E766-4F38-BFF7-D6EC938AB1FE}">
      <dgm:prSet custT="1"/>
      <dgm:spPr/>
      <dgm:t>
        <a:bodyPr/>
        <a:lstStyle/>
        <a:p>
          <a:pPr rtl="0"/>
          <a:r>
            <a:rPr lang="en-US" sz="1700" b="0" dirty="0" smtClean="0">
              <a:latin typeface="Calibri" pitchFamily="34" charset="0"/>
              <a:cs typeface="Calibri" pitchFamily="34" charset="0"/>
            </a:rPr>
            <a:t>Billing – </a:t>
          </a:r>
          <a:r>
            <a:rPr lang="en-US" sz="1700" b="1" dirty="0" smtClean="0">
              <a:solidFill>
                <a:srgbClr val="FF0000"/>
              </a:solidFill>
              <a:latin typeface="Calibri" pitchFamily="34" charset="0"/>
              <a:cs typeface="Calibri" pitchFamily="34" charset="0"/>
            </a:rPr>
            <a:t>will be done through HIS</a:t>
          </a:r>
          <a:endParaRPr lang="en-GB" sz="1700" b="1" dirty="0">
            <a:solidFill>
              <a:srgbClr val="FF0000"/>
            </a:solidFill>
            <a:latin typeface="Calibri" pitchFamily="34" charset="0"/>
            <a:cs typeface="Calibri" pitchFamily="34" charset="0"/>
          </a:endParaRPr>
        </a:p>
      </dgm:t>
    </dgm:pt>
    <dgm:pt modelId="{226F7833-DC7F-45F4-BCDC-E5B8CDB4E22A}" type="parTrans" cxnId="{21C54180-A89B-409B-9EAF-2484DB946648}">
      <dgm:prSet/>
      <dgm:spPr/>
      <dgm:t>
        <a:bodyPr/>
        <a:lstStyle/>
        <a:p>
          <a:endParaRPr lang="en-GB"/>
        </a:p>
      </dgm:t>
    </dgm:pt>
    <dgm:pt modelId="{4661CFD0-553A-4231-A074-E051742F087E}" type="sibTrans" cxnId="{21C54180-A89B-409B-9EAF-2484DB946648}">
      <dgm:prSet/>
      <dgm:spPr/>
      <dgm:t>
        <a:bodyPr/>
        <a:lstStyle/>
        <a:p>
          <a:endParaRPr lang="en-GB"/>
        </a:p>
      </dgm:t>
    </dgm:pt>
    <dgm:pt modelId="{21289A82-14F0-4392-A8B5-172F8D556F00}">
      <dgm:prSet custT="1"/>
      <dgm:spPr/>
      <dgm:t>
        <a:bodyPr/>
        <a:lstStyle/>
        <a:p>
          <a:pPr rtl="0"/>
          <a:r>
            <a:rPr lang="en-US" sz="1700" b="0" dirty="0" smtClean="0">
              <a:latin typeface="Calibri" pitchFamily="34" charset="0"/>
              <a:cs typeface="Calibri" pitchFamily="34" charset="0"/>
            </a:rPr>
            <a:t>Patient will collect the </a:t>
          </a:r>
          <a:r>
            <a:rPr lang="en-US" sz="1700" b="1" dirty="0" smtClean="0">
              <a:solidFill>
                <a:srgbClr val="FF0000"/>
              </a:solidFill>
              <a:latin typeface="Calibri" pitchFamily="34" charset="0"/>
              <a:cs typeface="Calibri" pitchFamily="34" charset="0"/>
            </a:rPr>
            <a:t>prescription from the front desk</a:t>
          </a:r>
          <a:endParaRPr lang="en-GB" sz="1700" b="0" dirty="0">
            <a:latin typeface="Calibri" pitchFamily="34" charset="0"/>
            <a:cs typeface="Calibri" pitchFamily="34" charset="0"/>
          </a:endParaRPr>
        </a:p>
      </dgm:t>
    </dgm:pt>
    <dgm:pt modelId="{204D2F6F-F0E1-4388-8DDB-4B9B9F70F3D8}" type="parTrans" cxnId="{3A7F85CB-60A0-46FF-B29F-78FAA6FCFE91}">
      <dgm:prSet/>
      <dgm:spPr/>
      <dgm:t>
        <a:bodyPr/>
        <a:lstStyle/>
        <a:p>
          <a:endParaRPr lang="en-GB"/>
        </a:p>
      </dgm:t>
    </dgm:pt>
    <dgm:pt modelId="{D160EA12-6845-45F0-AC85-2B956E47115E}" type="sibTrans" cxnId="{3A7F85CB-60A0-46FF-B29F-78FAA6FCFE91}">
      <dgm:prSet/>
      <dgm:spPr/>
      <dgm:t>
        <a:bodyPr/>
        <a:lstStyle/>
        <a:p>
          <a:endParaRPr lang="en-GB"/>
        </a:p>
      </dgm:t>
    </dgm:pt>
    <dgm:pt modelId="{F24FBAA9-6695-4D28-94D3-B0E58E16A3D9}">
      <dgm:prSet custT="1"/>
      <dgm:spPr/>
      <dgm:t>
        <a:bodyPr/>
        <a:lstStyle/>
        <a:p>
          <a:pPr algn="ctr" rtl="0"/>
          <a:r>
            <a:rPr lang="en-GB" sz="1500" b="0" dirty="0" smtClean="0">
              <a:latin typeface="Calibri" pitchFamily="34" charset="0"/>
              <a:cs typeface="Calibri" pitchFamily="34" charset="0"/>
            </a:rPr>
            <a:t>Lab reports will be generated from the system in </a:t>
          </a:r>
          <a:r>
            <a:rPr lang="en-GB" sz="1500" b="1" dirty="0" smtClean="0">
              <a:solidFill>
                <a:srgbClr val="FF0000"/>
              </a:solidFill>
              <a:latin typeface="Calibri" pitchFamily="34" charset="0"/>
              <a:cs typeface="Calibri" pitchFamily="34" charset="0"/>
            </a:rPr>
            <a:t>pre defined templates</a:t>
          </a:r>
          <a:endParaRPr lang="en-GB" sz="1500" b="1" dirty="0">
            <a:solidFill>
              <a:srgbClr val="FF0000"/>
            </a:solidFill>
            <a:latin typeface="Calibri" pitchFamily="34" charset="0"/>
            <a:cs typeface="Calibri" pitchFamily="34" charset="0"/>
          </a:endParaRPr>
        </a:p>
      </dgm:t>
    </dgm:pt>
    <dgm:pt modelId="{4D57E3D9-5D36-48E9-8A65-94D6AB95FED3}" type="parTrans" cxnId="{B34CD87B-ABF9-45C1-9510-6F840631B87B}">
      <dgm:prSet/>
      <dgm:spPr/>
      <dgm:t>
        <a:bodyPr/>
        <a:lstStyle/>
        <a:p>
          <a:endParaRPr lang="en-GB"/>
        </a:p>
      </dgm:t>
    </dgm:pt>
    <dgm:pt modelId="{AFC4472C-3A3A-4636-A6FB-9E09E5290F72}" type="sibTrans" cxnId="{B34CD87B-ABF9-45C1-9510-6F840631B87B}">
      <dgm:prSet/>
      <dgm:spPr/>
      <dgm:t>
        <a:bodyPr/>
        <a:lstStyle/>
        <a:p>
          <a:endParaRPr lang="en-GB"/>
        </a:p>
      </dgm:t>
    </dgm:pt>
    <dgm:pt modelId="{0D9CAB90-2B86-40D3-9946-EF7AF608FBB7}">
      <dgm:prSet custT="1"/>
      <dgm:spPr/>
      <dgm:t>
        <a:bodyPr/>
        <a:lstStyle/>
        <a:p>
          <a:pPr rtl="0"/>
          <a:r>
            <a:rPr lang="en-GB" sz="1700" b="0" dirty="0" smtClean="0">
              <a:latin typeface="Calibri" pitchFamily="34" charset="0"/>
              <a:cs typeface="Calibri" pitchFamily="34" charset="0"/>
            </a:rPr>
            <a:t>All the reports will be available in HIS identified by a </a:t>
          </a:r>
          <a:r>
            <a:rPr lang="en-GB" sz="1700" b="1" dirty="0" smtClean="0">
              <a:solidFill>
                <a:srgbClr val="FF0000"/>
              </a:solidFill>
              <a:latin typeface="Calibri" pitchFamily="34" charset="0"/>
              <a:cs typeface="Calibri" pitchFamily="34" charset="0"/>
            </a:rPr>
            <a:t>unique  ID</a:t>
          </a:r>
          <a:endParaRPr lang="en-GB" sz="1700" b="1" dirty="0">
            <a:solidFill>
              <a:srgbClr val="FF0000"/>
            </a:solidFill>
            <a:latin typeface="Calibri" pitchFamily="34" charset="0"/>
            <a:cs typeface="Calibri" pitchFamily="34" charset="0"/>
          </a:endParaRPr>
        </a:p>
      </dgm:t>
    </dgm:pt>
    <dgm:pt modelId="{1BB58513-696A-42F7-8B77-F9F25D0CCBBB}" type="parTrans" cxnId="{1D94995A-D735-45D2-A8D0-7E8AC6FA1BF1}">
      <dgm:prSet/>
      <dgm:spPr/>
      <dgm:t>
        <a:bodyPr/>
        <a:lstStyle/>
        <a:p>
          <a:endParaRPr lang="en-GB"/>
        </a:p>
      </dgm:t>
    </dgm:pt>
    <dgm:pt modelId="{B4C6B8C8-8531-486E-AB5D-5B6E62743552}" type="sibTrans" cxnId="{1D94995A-D735-45D2-A8D0-7E8AC6FA1BF1}">
      <dgm:prSet/>
      <dgm:spPr/>
      <dgm:t>
        <a:bodyPr/>
        <a:lstStyle/>
        <a:p>
          <a:endParaRPr lang="en-GB"/>
        </a:p>
      </dgm:t>
    </dgm:pt>
    <dgm:pt modelId="{3538A4E3-C099-4A70-869F-B463EF5281B2}" type="pres">
      <dgm:prSet presAssocID="{AF535C21-DFE4-43F7-AE78-447EE267AEEE}" presName="compositeShape" presStyleCnt="0">
        <dgm:presLayoutVars>
          <dgm:dir/>
          <dgm:resizeHandles/>
        </dgm:presLayoutVars>
      </dgm:prSet>
      <dgm:spPr/>
      <dgm:t>
        <a:bodyPr/>
        <a:lstStyle/>
        <a:p>
          <a:endParaRPr lang="en-GB"/>
        </a:p>
      </dgm:t>
    </dgm:pt>
    <dgm:pt modelId="{653FBF08-1050-4C07-B645-8BEF1BF4C451}" type="pres">
      <dgm:prSet presAssocID="{AF535C21-DFE4-43F7-AE78-447EE267AEEE}" presName="pyramid" presStyleLbl="node1" presStyleIdx="0" presStyleCnt="1" custLinFactNeighborX="-52596" custLinFactNeighborY="-87831"/>
      <dgm:spPr/>
      <dgm:t>
        <a:bodyPr/>
        <a:lstStyle/>
        <a:p>
          <a:endParaRPr lang="en-GB"/>
        </a:p>
      </dgm:t>
    </dgm:pt>
    <dgm:pt modelId="{E9EADA52-4C57-4342-81E5-AB397F62FD38}" type="pres">
      <dgm:prSet presAssocID="{AF535C21-DFE4-43F7-AE78-447EE267AEEE}" presName="theList" presStyleCnt="0"/>
      <dgm:spPr/>
      <dgm:t>
        <a:bodyPr/>
        <a:lstStyle/>
        <a:p>
          <a:endParaRPr lang="en-GB"/>
        </a:p>
      </dgm:t>
    </dgm:pt>
    <dgm:pt modelId="{AA0BB711-EF90-4924-B7C3-B40740A8B447}" type="pres">
      <dgm:prSet presAssocID="{444E9C3D-EDBF-4059-876F-80868B5F0448}" presName="aNode" presStyleLbl="fgAcc1" presStyleIdx="0" presStyleCnt="5">
        <dgm:presLayoutVars>
          <dgm:bulletEnabled val="1"/>
        </dgm:presLayoutVars>
      </dgm:prSet>
      <dgm:spPr/>
      <dgm:t>
        <a:bodyPr/>
        <a:lstStyle/>
        <a:p>
          <a:endParaRPr lang="en-GB"/>
        </a:p>
      </dgm:t>
    </dgm:pt>
    <dgm:pt modelId="{14CC68DA-4072-4ACF-84B0-6C0994410763}" type="pres">
      <dgm:prSet presAssocID="{444E9C3D-EDBF-4059-876F-80868B5F0448}" presName="aSpace" presStyleCnt="0"/>
      <dgm:spPr/>
      <dgm:t>
        <a:bodyPr/>
        <a:lstStyle/>
        <a:p>
          <a:endParaRPr lang="en-GB"/>
        </a:p>
      </dgm:t>
    </dgm:pt>
    <dgm:pt modelId="{95AA59CC-DEF3-46FC-9759-DB57529E9826}" type="pres">
      <dgm:prSet presAssocID="{1D447ABB-E766-4F38-BFF7-D6EC938AB1FE}" presName="aNode" presStyleLbl="fgAcc1" presStyleIdx="1" presStyleCnt="5">
        <dgm:presLayoutVars>
          <dgm:bulletEnabled val="1"/>
        </dgm:presLayoutVars>
      </dgm:prSet>
      <dgm:spPr/>
      <dgm:t>
        <a:bodyPr/>
        <a:lstStyle/>
        <a:p>
          <a:endParaRPr lang="en-GB"/>
        </a:p>
      </dgm:t>
    </dgm:pt>
    <dgm:pt modelId="{71FE5A46-3A66-4168-80C0-2C197703CF01}" type="pres">
      <dgm:prSet presAssocID="{1D447ABB-E766-4F38-BFF7-D6EC938AB1FE}" presName="aSpace" presStyleCnt="0"/>
      <dgm:spPr/>
      <dgm:t>
        <a:bodyPr/>
        <a:lstStyle/>
        <a:p>
          <a:endParaRPr lang="en-GB"/>
        </a:p>
      </dgm:t>
    </dgm:pt>
    <dgm:pt modelId="{63329B9A-519F-44CE-B186-5944C173CAF6}" type="pres">
      <dgm:prSet presAssocID="{21289A82-14F0-4392-A8B5-172F8D556F00}" presName="aNode" presStyleLbl="fgAcc1" presStyleIdx="2" presStyleCnt="5">
        <dgm:presLayoutVars>
          <dgm:bulletEnabled val="1"/>
        </dgm:presLayoutVars>
      </dgm:prSet>
      <dgm:spPr/>
      <dgm:t>
        <a:bodyPr/>
        <a:lstStyle/>
        <a:p>
          <a:endParaRPr lang="en-GB"/>
        </a:p>
      </dgm:t>
    </dgm:pt>
    <dgm:pt modelId="{44DC793F-6803-49B4-9776-E01E1C5CBAD8}" type="pres">
      <dgm:prSet presAssocID="{21289A82-14F0-4392-A8B5-172F8D556F00}" presName="aSpace" presStyleCnt="0"/>
      <dgm:spPr/>
      <dgm:t>
        <a:bodyPr/>
        <a:lstStyle/>
        <a:p>
          <a:endParaRPr lang="en-GB"/>
        </a:p>
      </dgm:t>
    </dgm:pt>
    <dgm:pt modelId="{DF558002-4BF5-485C-A362-3DE93D064FEF}" type="pres">
      <dgm:prSet presAssocID="{F24FBAA9-6695-4D28-94D3-B0E58E16A3D9}" presName="aNode" presStyleLbl="fgAcc1" presStyleIdx="3" presStyleCnt="5" custLinFactNeighborX="-2285" custLinFactNeighborY="-14189">
        <dgm:presLayoutVars>
          <dgm:bulletEnabled val="1"/>
        </dgm:presLayoutVars>
      </dgm:prSet>
      <dgm:spPr/>
      <dgm:t>
        <a:bodyPr/>
        <a:lstStyle/>
        <a:p>
          <a:endParaRPr lang="en-GB"/>
        </a:p>
      </dgm:t>
    </dgm:pt>
    <dgm:pt modelId="{5B112F16-BF25-4D6A-AEF6-816DE7510460}" type="pres">
      <dgm:prSet presAssocID="{F24FBAA9-6695-4D28-94D3-B0E58E16A3D9}" presName="aSpace" presStyleCnt="0"/>
      <dgm:spPr/>
      <dgm:t>
        <a:bodyPr/>
        <a:lstStyle/>
        <a:p>
          <a:endParaRPr lang="en-GB"/>
        </a:p>
      </dgm:t>
    </dgm:pt>
    <dgm:pt modelId="{925EF098-296C-4FC3-8391-0A96CAB6E310}" type="pres">
      <dgm:prSet presAssocID="{0D9CAB90-2B86-40D3-9946-EF7AF608FBB7}" presName="aNode" presStyleLbl="fgAcc1" presStyleIdx="4" presStyleCnt="5">
        <dgm:presLayoutVars>
          <dgm:bulletEnabled val="1"/>
        </dgm:presLayoutVars>
      </dgm:prSet>
      <dgm:spPr/>
      <dgm:t>
        <a:bodyPr/>
        <a:lstStyle/>
        <a:p>
          <a:endParaRPr lang="en-GB"/>
        </a:p>
      </dgm:t>
    </dgm:pt>
    <dgm:pt modelId="{E4E57E6A-1BFF-4A9C-BAA3-FEC1886BB233}" type="pres">
      <dgm:prSet presAssocID="{0D9CAB90-2B86-40D3-9946-EF7AF608FBB7}" presName="aSpace" presStyleCnt="0"/>
      <dgm:spPr/>
      <dgm:t>
        <a:bodyPr/>
        <a:lstStyle/>
        <a:p>
          <a:endParaRPr lang="en-GB"/>
        </a:p>
      </dgm:t>
    </dgm:pt>
  </dgm:ptLst>
  <dgm:cxnLst>
    <dgm:cxn modelId="{D4F39543-59D8-499E-BC87-4B165FFA5856}" type="presOf" srcId="{21289A82-14F0-4392-A8B5-172F8D556F00}" destId="{63329B9A-519F-44CE-B186-5944C173CAF6}" srcOrd="0" destOrd="0" presId="urn:microsoft.com/office/officeart/2005/8/layout/pyramid2"/>
    <dgm:cxn modelId="{A6F3630B-94A3-43F9-91C9-B6598D189A94}" type="presOf" srcId="{0D9CAB90-2B86-40D3-9946-EF7AF608FBB7}" destId="{925EF098-296C-4FC3-8391-0A96CAB6E310}" srcOrd="0" destOrd="0" presId="urn:microsoft.com/office/officeart/2005/8/layout/pyramid2"/>
    <dgm:cxn modelId="{CD7B4930-2849-484B-9099-C2C104E1AF94}" type="presOf" srcId="{1D447ABB-E766-4F38-BFF7-D6EC938AB1FE}" destId="{95AA59CC-DEF3-46FC-9759-DB57529E9826}" srcOrd="0" destOrd="0" presId="urn:microsoft.com/office/officeart/2005/8/layout/pyramid2"/>
    <dgm:cxn modelId="{B34CD87B-ABF9-45C1-9510-6F840631B87B}" srcId="{AF535C21-DFE4-43F7-AE78-447EE267AEEE}" destId="{F24FBAA9-6695-4D28-94D3-B0E58E16A3D9}" srcOrd="3" destOrd="0" parTransId="{4D57E3D9-5D36-48E9-8A65-94D6AB95FED3}" sibTransId="{AFC4472C-3A3A-4636-A6FB-9E09E5290F72}"/>
    <dgm:cxn modelId="{9CE2317F-AA34-4B04-AF02-A9CD8C6B14D6}" type="presOf" srcId="{444E9C3D-EDBF-4059-876F-80868B5F0448}" destId="{AA0BB711-EF90-4924-B7C3-B40740A8B447}" srcOrd="0" destOrd="0" presId="urn:microsoft.com/office/officeart/2005/8/layout/pyramid2"/>
    <dgm:cxn modelId="{F1842436-C371-4136-936B-8BD498A24C2C}" srcId="{AF535C21-DFE4-43F7-AE78-447EE267AEEE}" destId="{444E9C3D-EDBF-4059-876F-80868B5F0448}" srcOrd="0" destOrd="0" parTransId="{7164C4C5-3AD8-4EB2-BB24-3D4CDDF6A1F8}" sibTransId="{5F722048-7331-4F8A-9586-364987118D3A}"/>
    <dgm:cxn modelId="{1D94995A-D735-45D2-A8D0-7E8AC6FA1BF1}" srcId="{AF535C21-DFE4-43F7-AE78-447EE267AEEE}" destId="{0D9CAB90-2B86-40D3-9946-EF7AF608FBB7}" srcOrd="4" destOrd="0" parTransId="{1BB58513-696A-42F7-8B77-F9F25D0CCBBB}" sibTransId="{B4C6B8C8-8531-486E-AB5D-5B6E62743552}"/>
    <dgm:cxn modelId="{ACFB6DF1-EDD1-4E8B-B7DF-31543527C6C7}" type="presOf" srcId="{AF535C21-DFE4-43F7-AE78-447EE267AEEE}" destId="{3538A4E3-C099-4A70-869F-B463EF5281B2}" srcOrd="0" destOrd="0" presId="urn:microsoft.com/office/officeart/2005/8/layout/pyramid2"/>
    <dgm:cxn modelId="{50B75FFB-EC6A-4CFA-98EC-4FA9DD711361}" type="presOf" srcId="{F24FBAA9-6695-4D28-94D3-B0E58E16A3D9}" destId="{DF558002-4BF5-485C-A362-3DE93D064FEF}" srcOrd="0" destOrd="0" presId="urn:microsoft.com/office/officeart/2005/8/layout/pyramid2"/>
    <dgm:cxn modelId="{21C54180-A89B-409B-9EAF-2484DB946648}" srcId="{AF535C21-DFE4-43F7-AE78-447EE267AEEE}" destId="{1D447ABB-E766-4F38-BFF7-D6EC938AB1FE}" srcOrd="1" destOrd="0" parTransId="{226F7833-DC7F-45F4-BCDC-E5B8CDB4E22A}" sibTransId="{4661CFD0-553A-4231-A074-E051742F087E}"/>
    <dgm:cxn modelId="{3A7F85CB-60A0-46FF-B29F-78FAA6FCFE91}" srcId="{AF535C21-DFE4-43F7-AE78-447EE267AEEE}" destId="{21289A82-14F0-4392-A8B5-172F8D556F00}" srcOrd="2" destOrd="0" parTransId="{204D2F6F-F0E1-4388-8DDB-4B9B9F70F3D8}" sibTransId="{D160EA12-6845-45F0-AC85-2B956E47115E}"/>
    <dgm:cxn modelId="{28C16451-A27E-4426-AB5F-149134234F68}" type="presParOf" srcId="{3538A4E3-C099-4A70-869F-B463EF5281B2}" destId="{653FBF08-1050-4C07-B645-8BEF1BF4C451}" srcOrd="0" destOrd="0" presId="urn:microsoft.com/office/officeart/2005/8/layout/pyramid2"/>
    <dgm:cxn modelId="{2F17080B-5672-4932-A39E-CE9625261F33}" type="presParOf" srcId="{3538A4E3-C099-4A70-869F-B463EF5281B2}" destId="{E9EADA52-4C57-4342-81E5-AB397F62FD38}" srcOrd="1" destOrd="0" presId="urn:microsoft.com/office/officeart/2005/8/layout/pyramid2"/>
    <dgm:cxn modelId="{B3B13CB2-266D-463A-A1E2-F4A8000C8733}" type="presParOf" srcId="{E9EADA52-4C57-4342-81E5-AB397F62FD38}" destId="{AA0BB711-EF90-4924-B7C3-B40740A8B447}" srcOrd="0" destOrd="0" presId="urn:microsoft.com/office/officeart/2005/8/layout/pyramid2"/>
    <dgm:cxn modelId="{B0CB057A-93E1-408D-A35A-DA3AE988EC2C}" type="presParOf" srcId="{E9EADA52-4C57-4342-81E5-AB397F62FD38}" destId="{14CC68DA-4072-4ACF-84B0-6C0994410763}" srcOrd="1" destOrd="0" presId="urn:microsoft.com/office/officeart/2005/8/layout/pyramid2"/>
    <dgm:cxn modelId="{1445EC62-789D-4F06-B217-0C896AADEAF6}" type="presParOf" srcId="{E9EADA52-4C57-4342-81E5-AB397F62FD38}" destId="{95AA59CC-DEF3-46FC-9759-DB57529E9826}" srcOrd="2" destOrd="0" presId="urn:microsoft.com/office/officeart/2005/8/layout/pyramid2"/>
    <dgm:cxn modelId="{2F51D0D0-BE9A-45EB-9863-7BDA02254AEB}" type="presParOf" srcId="{E9EADA52-4C57-4342-81E5-AB397F62FD38}" destId="{71FE5A46-3A66-4168-80C0-2C197703CF01}" srcOrd="3" destOrd="0" presId="urn:microsoft.com/office/officeart/2005/8/layout/pyramid2"/>
    <dgm:cxn modelId="{020C50E2-E4E3-4DA0-BD10-3423789FC1E0}" type="presParOf" srcId="{E9EADA52-4C57-4342-81E5-AB397F62FD38}" destId="{63329B9A-519F-44CE-B186-5944C173CAF6}" srcOrd="4" destOrd="0" presId="urn:microsoft.com/office/officeart/2005/8/layout/pyramid2"/>
    <dgm:cxn modelId="{00E59713-5A1D-4ECA-8502-237BEDE02965}" type="presParOf" srcId="{E9EADA52-4C57-4342-81E5-AB397F62FD38}" destId="{44DC793F-6803-49B4-9776-E01E1C5CBAD8}" srcOrd="5" destOrd="0" presId="urn:microsoft.com/office/officeart/2005/8/layout/pyramid2"/>
    <dgm:cxn modelId="{8C208460-B9BE-4A2B-9D78-31031C8E1B34}" type="presParOf" srcId="{E9EADA52-4C57-4342-81E5-AB397F62FD38}" destId="{DF558002-4BF5-485C-A362-3DE93D064FEF}" srcOrd="6" destOrd="0" presId="urn:microsoft.com/office/officeart/2005/8/layout/pyramid2"/>
    <dgm:cxn modelId="{C60CEBF3-CE32-4DA4-A6C2-E0C88828F7FD}" type="presParOf" srcId="{E9EADA52-4C57-4342-81E5-AB397F62FD38}" destId="{5B112F16-BF25-4D6A-AEF6-816DE7510460}" srcOrd="7" destOrd="0" presId="urn:microsoft.com/office/officeart/2005/8/layout/pyramid2"/>
    <dgm:cxn modelId="{399F5155-71CB-4A0C-BD12-799EDEAD0F12}" type="presParOf" srcId="{E9EADA52-4C57-4342-81E5-AB397F62FD38}" destId="{925EF098-296C-4FC3-8391-0A96CAB6E310}" srcOrd="8" destOrd="0" presId="urn:microsoft.com/office/officeart/2005/8/layout/pyramid2"/>
    <dgm:cxn modelId="{18A788BC-A866-47A1-A000-F612E11CB04D}" type="presParOf" srcId="{E9EADA52-4C57-4342-81E5-AB397F62FD38}" destId="{E4E57E6A-1BFF-4A9C-BAA3-FEC1886BB233}" srcOrd="9" destOrd="0" presId="urn:microsoft.com/office/officeart/2005/8/layout/pyramid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07B3EF-8DC9-4442-AD20-04B5325F945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02B1A840-B4C9-46DE-8DD5-9CE8A5C715DB}">
      <dgm:prSet custT="1"/>
      <dgm:spPr/>
      <dgm:t>
        <a:bodyPr/>
        <a:lstStyle/>
        <a:p>
          <a:pPr algn="ctr" rtl="0"/>
          <a:r>
            <a:rPr lang="en-US" sz="4000" b="1" u="sng" dirty="0" smtClean="0"/>
            <a:t>CASE STUDY (1)</a:t>
          </a:r>
          <a:endParaRPr lang="en-GB" sz="4000" b="1" u="sng" dirty="0"/>
        </a:p>
      </dgm:t>
    </dgm:pt>
    <dgm:pt modelId="{0211752D-3FE8-43B0-9400-04F5E686D31E}" type="parTrans" cxnId="{60B5D099-331A-46FF-8375-2D0A29840C31}">
      <dgm:prSet/>
      <dgm:spPr/>
      <dgm:t>
        <a:bodyPr/>
        <a:lstStyle/>
        <a:p>
          <a:pPr algn="ctr"/>
          <a:endParaRPr lang="en-GB" sz="3200"/>
        </a:p>
      </dgm:t>
    </dgm:pt>
    <dgm:pt modelId="{61A1B67D-02D5-45D6-A5B1-E6E6464658AF}" type="sibTrans" cxnId="{60B5D099-331A-46FF-8375-2D0A29840C31}">
      <dgm:prSet/>
      <dgm:spPr/>
      <dgm:t>
        <a:bodyPr/>
        <a:lstStyle/>
        <a:p>
          <a:pPr algn="ctr"/>
          <a:endParaRPr lang="en-GB" sz="3200"/>
        </a:p>
      </dgm:t>
    </dgm:pt>
    <dgm:pt modelId="{BE4CFAEC-AF69-4888-927C-002C00068CB9}" type="pres">
      <dgm:prSet presAssocID="{F307B3EF-8DC9-4442-AD20-04B5325F9456}" presName="linear" presStyleCnt="0">
        <dgm:presLayoutVars>
          <dgm:animLvl val="lvl"/>
          <dgm:resizeHandles val="exact"/>
        </dgm:presLayoutVars>
      </dgm:prSet>
      <dgm:spPr/>
      <dgm:t>
        <a:bodyPr/>
        <a:lstStyle/>
        <a:p>
          <a:endParaRPr lang="en-IN"/>
        </a:p>
      </dgm:t>
    </dgm:pt>
    <dgm:pt modelId="{37F4E9CE-92AA-4EA5-8DF5-E10D3460155B}" type="pres">
      <dgm:prSet presAssocID="{02B1A840-B4C9-46DE-8DD5-9CE8A5C715DB}" presName="parentText" presStyleLbl="node1" presStyleIdx="0" presStyleCnt="1" custScaleY="56120" custLinFactNeighborX="1220" custLinFactNeighborY="-62137">
        <dgm:presLayoutVars>
          <dgm:chMax val="0"/>
          <dgm:bulletEnabled val="1"/>
        </dgm:presLayoutVars>
      </dgm:prSet>
      <dgm:spPr/>
      <dgm:t>
        <a:bodyPr/>
        <a:lstStyle/>
        <a:p>
          <a:endParaRPr lang="en-IN"/>
        </a:p>
      </dgm:t>
    </dgm:pt>
  </dgm:ptLst>
  <dgm:cxnLst>
    <dgm:cxn modelId="{C7C91FFF-249A-4460-B9B1-2CD216F937A5}" type="presOf" srcId="{F307B3EF-8DC9-4442-AD20-04B5325F9456}" destId="{BE4CFAEC-AF69-4888-927C-002C00068CB9}" srcOrd="0" destOrd="0" presId="urn:microsoft.com/office/officeart/2005/8/layout/vList2"/>
    <dgm:cxn modelId="{60B5D099-331A-46FF-8375-2D0A29840C31}" srcId="{F307B3EF-8DC9-4442-AD20-04B5325F9456}" destId="{02B1A840-B4C9-46DE-8DD5-9CE8A5C715DB}" srcOrd="0" destOrd="0" parTransId="{0211752D-3FE8-43B0-9400-04F5E686D31E}" sibTransId="{61A1B67D-02D5-45D6-A5B1-E6E6464658AF}"/>
    <dgm:cxn modelId="{B8974C3C-294B-4FE8-9F50-9097131C1646}" type="presOf" srcId="{02B1A840-B4C9-46DE-8DD5-9CE8A5C715DB}" destId="{37F4E9CE-92AA-4EA5-8DF5-E10D3460155B}" srcOrd="0" destOrd="0" presId="urn:microsoft.com/office/officeart/2005/8/layout/vList2"/>
    <dgm:cxn modelId="{2D854013-19BA-4744-9354-21BC9A37FCA0}" type="presParOf" srcId="{BE4CFAEC-AF69-4888-927C-002C00068CB9}" destId="{37F4E9CE-92AA-4EA5-8DF5-E10D3460155B}" srcOrd="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438D85-831A-45D6-A510-A14101441C6F}">
      <dsp:nvSpPr>
        <dsp:cNvPr id="0" name=""/>
        <dsp:cNvSpPr/>
      </dsp:nvSpPr>
      <dsp:spPr>
        <a:xfrm>
          <a:off x="0" y="0"/>
          <a:ext cx="3710608" cy="4987924"/>
        </a:xfrm>
        <a:prstGeom prst="triangl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2AC09F6-9384-42F4-9ABA-02D99A8FCC38}">
      <dsp:nvSpPr>
        <dsp:cNvPr id="0" name=""/>
        <dsp:cNvSpPr/>
      </dsp:nvSpPr>
      <dsp:spPr>
        <a:xfrm>
          <a:off x="1855304" y="499279"/>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latin typeface="Calibri" pitchFamily="34" charset="0"/>
              <a:cs typeface="Calibri" pitchFamily="34" charset="0"/>
            </a:rPr>
            <a:t>Registration/Order are done </a:t>
          </a:r>
          <a:r>
            <a:rPr lang="en-US" sz="1700" b="1" kern="1200" dirty="0" smtClean="0">
              <a:solidFill>
                <a:srgbClr val="FF0000"/>
              </a:solidFill>
              <a:latin typeface="Calibri" pitchFamily="34" charset="0"/>
              <a:cs typeface="Calibri" pitchFamily="34" charset="0"/>
            </a:rPr>
            <a:t>manually</a:t>
          </a:r>
          <a:endParaRPr lang="en-GB" sz="1700" b="1" kern="1200" dirty="0">
            <a:solidFill>
              <a:srgbClr val="FF0000"/>
            </a:solidFill>
            <a:latin typeface="Calibri" pitchFamily="34" charset="0"/>
            <a:cs typeface="Calibri" pitchFamily="34" charset="0"/>
          </a:endParaRPr>
        </a:p>
      </dsp:txBody>
      <dsp:txXfrm>
        <a:off x="1855304" y="499279"/>
        <a:ext cx="2411895" cy="709220"/>
      </dsp:txXfrm>
    </dsp:sp>
    <dsp:sp modelId="{15990B67-FAE1-407D-A556-095D33746EFE}">
      <dsp:nvSpPr>
        <dsp:cNvPr id="0" name=""/>
        <dsp:cNvSpPr/>
      </dsp:nvSpPr>
      <dsp:spPr>
        <a:xfrm>
          <a:off x="1855304" y="1297152"/>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latin typeface="Calibri" pitchFamily="34" charset="0"/>
              <a:cs typeface="Calibri" pitchFamily="34" charset="0"/>
            </a:rPr>
            <a:t>Billing – </a:t>
          </a:r>
          <a:r>
            <a:rPr lang="en-US" sz="1700" b="1" kern="1200" dirty="0" smtClean="0">
              <a:solidFill>
                <a:srgbClr val="FF0000"/>
              </a:solidFill>
              <a:latin typeface="Calibri" pitchFamily="34" charset="0"/>
              <a:cs typeface="Calibri" pitchFamily="34" charset="0"/>
            </a:rPr>
            <a:t>was done manually</a:t>
          </a:r>
          <a:endParaRPr lang="en-GB" sz="1700" b="1" kern="1200" dirty="0">
            <a:solidFill>
              <a:srgbClr val="FF0000"/>
            </a:solidFill>
            <a:latin typeface="Calibri" pitchFamily="34" charset="0"/>
            <a:cs typeface="Calibri" pitchFamily="34" charset="0"/>
          </a:endParaRPr>
        </a:p>
      </dsp:txBody>
      <dsp:txXfrm>
        <a:off x="1855304" y="1297152"/>
        <a:ext cx="2411895" cy="709220"/>
      </dsp:txXfrm>
    </dsp:sp>
    <dsp:sp modelId="{D04893E7-BB31-4ED1-874C-65BABE47F66A}">
      <dsp:nvSpPr>
        <dsp:cNvPr id="0" name=""/>
        <dsp:cNvSpPr/>
      </dsp:nvSpPr>
      <dsp:spPr>
        <a:xfrm>
          <a:off x="1855304" y="2095025"/>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latin typeface="Calibri" pitchFamily="34" charset="0"/>
              <a:cs typeface="Calibri" pitchFamily="34" charset="0"/>
            </a:rPr>
            <a:t>Patient gets </a:t>
          </a:r>
          <a:r>
            <a:rPr lang="en-US" sz="1700" b="1" kern="1200" dirty="0" smtClean="0">
              <a:solidFill>
                <a:srgbClr val="FF0000"/>
              </a:solidFill>
              <a:latin typeface="Calibri" pitchFamily="34" charset="0"/>
              <a:cs typeface="Calibri" pitchFamily="34" charset="0"/>
            </a:rPr>
            <a:t>Prescription from Physician</a:t>
          </a:r>
          <a:endParaRPr lang="en-GB" sz="1700" b="1" kern="1200" dirty="0">
            <a:solidFill>
              <a:srgbClr val="FF0000"/>
            </a:solidFill>
            <a:latin typeface="Calibri" pitchFamily="34" charset="0"/>
            <a:cs typeface="Calibri" pitchFamily="34" charset="0"/>
          </a:endParaRPr>
        </a:p>
      </dsp:txBody>
      <dsp:txXfrm>
        <a:off x="1855304" y="2095025"/>
        <a:ext cx="2411895" cy="709220"/>
      </dsp:txXfrm>
    </dsp:sp>
    <dsp:sp modelId="{1B5D82E6-41B8-4DCD-AA82-2FE901958413}">
      <dsp:nvSpPr>
        <dsp:cNvPr id="0" name=""/>
        <dsp:cNvSpPr/>
      </dsp:nvSpPr>
      <dsp:spPr>
        <a:xfrm>
          <a:off x="1855304" y="2892899"/>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1" kern="1200" dirty="0" smtClean="0">
              <a:solidFill>
                <a:srgbClr val="FF0000"/>
              </a:solidFill>
              <a:latin typeface="Calibri" pitchFamily="34" charset="0"/>
              <a:cs typeface="Calibri" pitchFamily="34" charset="0"/>
            </a:rPr>
            <a:t>Lab reports </a:t>
          </a:r>
          <a:r>
            <a:rPr lang="en-US" sz="1700" b="0" kern="1200" dirty="0" smtClean="0">
              <a:solidFill>
                <a:schemeClr val="tx1"/>
              </a:solidFill>
              <a:latin typeface="Calibri" pitchFamily="34" charset="0"/>
              <a:cs typeface="Calibri" pitchFamily="34" charset="0"/>
            </a:rPr>
            <a:t>were written on word file</a:t>
          </a:r>
          <a:endParaRPr lang="en-GB" sz="1700" b="0" kern="1200" dirty="0">
            <a:solidFill>
              <a:schemeClr val="tx1"/>
            </a:solidFill>
            <a:latin typeface="Calibri" pitchFamily="34" charset="0"/>
            <a:cs typeface="Calibri" pitchFamily="34" charset="0"/>
          </a:endParaRPr>
        </a:p>
      </dsp:txBody>
      <dsp:txXfrm>
        <a:off x="1855304" y="2892899"/>
        <a:ext cx="2411895" cy="709220"/>
      </dsp:txXfrm>
    </dsp:sp>
    <dsp:sp modelId="{717E609E-7053-42B0-BED4-E3B0BB1CC18F}">
      <dsp:nvSpPr>
        <dsp:cNvPr id="0" name=""/>
        <dsp:cNvSpPr/>
      </dsp:nvSpPr>
      <dsp:spPr>
        <a:xfrm>
          <a:off x="1855304" y="3690772"/>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GB" sz="1700" kern="1200" dirty="0" smtClean="0">
              <a:latin typeface="Calibri" pitchFamily="34" charset="0"/>
              <a:cs typeface="Calibri" pitchFamily="34" charset="0"/>
            </a:rPr>
            <a:t>Patient</a:t>
          </a:r>
          <a:r>
            <a:rPr lang="en-GB" sz="1700" kern="1200" baseline="0" dirty="0" smtClean="0">
              <a:latin typeface="Calibri" pitchFamily="34" charset="0"/>
              <a:cs typeface="Calibri" pitchFamily="34" charset="0"/>
            </a:rPr>
            <a:t> carried reports for the subsequent visits</a:t>
          </a:r>
          <a:endParaRPr lang="en-GB" sz="1700" kern="1200" dirty="0">
            <a:latin typeface="Calibri" pitchFamily="34" charset="0"/>
            <a:cs typeface="Calibri" pitchFamily="34" charset="0"/>
          </a:endParaRPr>
        </a:p>
      </dsp:txBody>
      <dsp:txXfrm>
        <a:off x="1855304" y="3690772"/>
        <a:ext cx="2411895" cy="7092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53FBF08-1050-4C07-B645-8BEF1BF4C451}">
      <dsp:nvSpPr>
        <dsp:cNvPr id="0" name=""/>
        <dsp:cNvSpPr/>
      </dsp:nvSpPr>
      <dsp:spPr>
        <a:xfrm>
          <a:off x="0" y="0"/>
          <a:ext cx="3710608" cy="4987924"/>
        </a:xfrm>
        <a:prstGeom prst="triangle">
          <a:avLst/>
        </a:prstGeom>
        <a:solidFill>
          <a:schemeClr val="accent1">
            <a:alpha val="9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A0BB711-EF90-4924-B7C3-B40740A8B447}">
      <dsp:nvSpPr>
        <dsp:cNvPr id="0" name=""/>
        <dsp:cNvSpPr/>
      </dsp:nvSpPr>
      <dsp:spPr>
        <a:xfrm>
          <a:off x="1855304" y="499279"/>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0" kern="1200" dirty="0" smtClean="0">
              <a:latin typeface="Calibri" pitchFamily="34" charset="0"/>
              <a:cs typeface="Calibri" pitchFamily="34" charset="0"/>
            </a:rPr>
            <a:t>Registration/ Order will be send </a:t>
          </a:r>
          <a:r>
            <a:rPr lang="en-US" sz="1700" b="1" kern="1200" dirty="0" smtClean="0">
              <a:solidFill>
                <a:srgbClr val="FF0000"/>
              </a:solidFill>
              <a:latin typeface="Calibri" pitchFamily="34" charset="0"/>
              <a:cs typeface="Calibri" pitchFamily="34" charset="0"/>
            </a:rPr>
            <a:t>electronically</a:t>
          </a:r>
          <a:endParaRPr lang="en-GB" sz="1700" b="1" kern="1200" dirty="0">
            <a:solidFill>
              <a:srgbClr val="FF0000"/>
            </a:solidFill>
            <a:latin typeface="Calibri" pitchFamily="34" charset="0"/>
            <a:cs typeface="Calibri" pitchFamily="34" charset="0"/>
          </a:endParaRPr>
        </a:p>
      </dsp:txBody>
      <dsp:txXfrm>
        <a:off x="1855304" y="499279"/>
        <a:ext cx="2411895" cy="709220"/>
      </dsp:txXfrm>
    </dsp:sp>
    <dsp:sp modelId="{95AA59CC-DEF3-46FC-9759-DB57529E9826}">
      <dsp:nvSpPr>
        <dsp:cNvPr id="0" name=""/>
        <dsp:cNvSpPr/>
      </dsp:nvSpPr>
      <dsp:spPr>
        <a:xfrm>
          <a:off x="1855304" y="1297152"/>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0" kern="1200" dirty="0" smtClean="0">
              <a:latin typeface="Calibri" pitchFamily="34" charset="0"/>
              <a:cs typeface="Calibri" pitchFamily="34" charset="0"/>
            </a:rPr>
            <a:t>Billing – </a:t>
          </a:r>
          <a:r>
            <a:rPr lang="en-US" sz="1700" b="1" kern="1200" dirty="0" smtClean="0">
              <a:solidFill>
                <a:srgbClr val="FF0000"/>
              </a:solidFill>
              <a:latin typeface="Calibri" pitchFamily="34" charset="0"/>
              <a:cs typeface="Calibri" pitchFamily="34" charset="0"/>
            </a:rPr>
            <a:t>will be done through HIS</a:t>
          </a:r>
          <a:endParaRPr lang="en-GB" sz="1700" b="1" kern="1200" dirty="0">
            <a:solidFill>
              <a:srgbClr val="FF0000"/>
            </a:solidFill>
            <a:latin typeface="Calibri" pitchFamily="34" charset="0"/>
            <a:cs typeface="Calibri" pitchFamily="34" charset="0"/>
          </a:endParaRPr>
        </a:p>
      </dsp:txBody>
      <dsp:txXfrm>
        <a:off x="1855304" y="1297152"/>
        <a:ext cx="2411895" cy="709220"/>
      </dsp:txXfrm>
    </dsp:sp>
    <dsp:sp modelId="{63329B9A-519F-44CE-B186-5944C173CAF6}">
      <dsp:nvSpPr>
        <dsp:cNvPr id="0" name=""/>
        <dsp:cNvSpPr/>
      </dsp:nvSpPr>
      <dsp:spPr>
        <a:xfrm>
          <a:off x="1855304" y="2095025"/>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b="0" kern="1200" dirty="0" smtClean="0">
              <a:latin typeface="Calibri" pitchFamily="34" charset="0"/>
              <a:cs typeface="Calibri" pitchFamily="34" charset="0"/>
            </a:rPr>
            <a:t>Patient will collect the </a:t>
          </a:r>
          <a:r>
            <a:rPr lang="en-US" sz="1700" b="1" kern="1200" dirty="0" smtClean="0">
              <a:solidFill>
                <a:srgbClr val="FF0000"/>
              </a:solidFill>
              <a:latin typeface="Calibri" pitchFamily="34" charset="0"/>
              <a:cs typeface="Calibri" pitchFamily="34" charset="0"/>
            </a:rPr>
            <a:t>prescription from the front desk</a:t>
          </a:r>
          <a:endParaRPr lang="en-GB" sz="1700" b="0" kern="1200" dirty="0">
            <a:latin typeface="Calibri" pitchFamily="34" charset="0"/>
            <a:cs typeface="Calibri" pitchFamily="34" charset="0"/>
          </a:endParaRPr>
        </a:p>
      </dsp:txBody>
      <dsp:txXfrm>
        <a:off x="1855304" y="2095025"/>
        <a:ext cx="2411895" cy="709220"/>
      </dsp:txXfrm>
    </dsp:sp>
    <dsp:sp modelId="{DF558002-4BF5-485C-A362-3DE93D064FEF}">
      <dsp:nvSpPr>
        <dsp:cNvPr id="0" name=""/>
        <dsp:cNvSpPr/>
      </dsp:nvSpPr>
      <dsp:spPr>
        <a:xfrm>
          <a:off x="1800192" y="2880320"/>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GB" sz="1500" b="0" kern="1200" dirty="0" smtClean="0">
              <a:latin typeface="Calibri" pitchFamily="34" charset="0"/>
              <a:cs typeface="Calibri" pitchFamily="34" charset="0"/>
            </a:rPr>
            <a:t>Lab reports will be generated from the system in </a:t>
          </a:r>
          <a:r>
            <a:rPr lang="en-GB" sz="1500" b="1" kern="1200" dirty="0" smtClean="0">
              <a:solidFill>
                <a:srgbClr val="FF0000"/>
              </a:solidFill>
              <a:latin typeface="Calibri" pitchFamily="34" charset="0"/>
              <a:cs typeface="Calibri" pitchFamily="34" charset="0"/>
            </a:rPr>
            <a:t>pre defined templates</a:t>
          </a:r>
          <a:endParaRPr lang="en-GB" sz="1500" b="1" kern="1200" dirty="0">
            <a:solidFill>
              <a:srgbClr val="FF0000"/>
            </a:solidFill>
            <a:latin typeface="Calibri" pitchFamily="34" charset="0"/>
            <a:cs typeface="Calibri" pitchFamily="34" charset="0"/>
          </a:endParaRPr>
        </a:p>
      </dsp:txBody>
      <dsp:txXfrm>
        <a:off x="1800192" y="2880320"/>
        <a:ext cx="2411895" cy="709220"/>
      </dsp:txXfrm>
    </dsp:sp>
    <dsp:sp modelId="{925EF098-296C-4FC3-8391-0A96CAB6E310}">
      <dsp:nvSpPr>
        <dsp:cNvPr id="0" name=""/>
        <dsp:cNvSpPr/>
      </dsp:nvSpPr>
      <dsp:spPr>
        <a:xfrm>
          <a:off x="1855304" y="3690772"/>
          <a:ext cx="2411895" cy="709220"/>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GB" sz="1700" b="0" kern="1200" dirty="0" smtClean="0">
              <a:latin typeface="Calibri" pitchFamily="34" charset="0"/>
              <a:cs typeface="Calibri" pitchFamily="34" charset="0"/>
            </a:rPr>
            <a:t>All the reports will be available in HIS identified by a </a:t>
          </a:r>
          <a:r>
            <a:rPr lang="en-GB" sz="1700" b="1" kern="1200" dirty="0" smtClean="0">
              <a:solidFill>
                <a:srgbClr val="FF0000"/>
              </a:solidFill>
              <a:latin typeface="Calibri" pitchFamily="34" charset="0"/>
              <a:cs typeface="Calibri" pitchFamily="34" charset="0"/>
            </a:rPr>
            <a:t>unique  ID</a:t>
          </a:r>
          <a:endParaRPr lang="en-GB" sz="1700" b="1" kern="1200" dirty="0">
            <a:solidFill>
              <a:srgbClr val="FF0000"/>
            </a:solidFill>
            <a:latin typeface="Calibri" pitchFamily="34" charset="0"/>
            <a:cs typeface="Calibri" pitchFamily="34" charset="0"/>
          </a:endParaRPr>
        </a:p>
      </dsp:txBody>
      <dsp:txXfrm>
        <a:off x="1855304" y="3690772"/>
        <a:ext cx="2411895" cy="70922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F4E9CE-92AA-4EA5-8DF5-E10D3460155B}">
      <dsp:nvSpPr>
        <dsp:cNvPr id="0" name=""/>
        <dsp:cNvSpPr/>
      </dsp:nvSpPr>
      <dsp:spPr>
        <a:xfrm>
          <a:off x="0" y="0"/>
          <a:ext cx="5904655" cy="6723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u="sng" kern="1200" dirty="0" smtClean="0"/>
            <a:t>CASE STUDY (1)</a:t>
          </a:r>
          <a:endParaRPr lang="en-GB" sz="4000" b="1" u="sng" kern="1200" dirty="0"/>
        </a:p>
      </dsp:txBody>
      <dsp:txXfrm>
        <a:off x="0" y="0"/>
        <a:ext cx="5904655" cy="67236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4482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lnSpc>
                <a:spcPct val="100000"/>
              </a:lnSpc>
              <a:defRPr sz="1200"/>
            </a:lvl1pPr>
          </a:lstStyle>
          <a:p>
            <a:endParaRPr lang="en-GB"/>
          </a:p>
        </p:txBody>
      </p:sp>
      <p:sp>
        <p:nvSpPr>
          <p:cNvPr id="19459" name="Rectangle 3"/>
          <p:cNvSpPr>
            <a:spLocks noGrp="1" noChangeArrowheads="1"/>
          </p:cNvSpPr>
          <p:nvPr>
            <p:ph type="dt" sz="quarter" idx="1"/>
          </p:nvPr>
        </p:nvSpPr>
        <p:spPr bwMode="auto">
          <a:xfrm>
            <a:off x="3976688" y="0"/>
            <a:ext cx="304482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defRPr sz="1200"/>
            </a:lvl1pPr>
          </a:lstStyle>
          <a:p>
            <a:endParaRPr lang="en-GB"/>
          </a:p>
        </p:txBody>
      </p:sp>
      <p:sp>
        <p:nvSpPr>
          <p:cNvPr id="19460" name="Rectangle 4"/>
          <p:cNvSpPr>
            <a:spLocks noGrp="1" noChangeArrowheads="1"/>
          </p:cNvSpPr>
          <p:nvPr>
            <p:ph type="ftr" sz="quarter" idx="2"/>
          </p:nvPr>
        </p:nvSpPr>
        <p:spPr bwMode="auto">
          <a:xfrm>
            <a:off x="0" y="8842375"/>
            <a:ext cx="304482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lnSpc>
                <a:spcPct val="100000"/>
              </a:lnSpc>
              <a:defRPr sz="1200"/>
            </a:lvl1pPr>
          </a:lstStyle>
          <a:p>
            <a:endParaRPr lang="en-GB"/>
          </a:p>
        </p:txBody>
      </p:sp>
      <p:sp>
        <p:nvSpPr>
          <p:cNvPr id="19461" name="Rectangle 5"/>
          <p:cNvSpPr>
            <a:spLocks noGrp="1" noChangeArrowheads="1"/>
          </p:cNvSpPr>
          <p:nvPr>
            <p:ph type="sldNum" sz="quarter" idx="3"/>
          </p:nvPr>
        </p:nvSpPr>
        <p:spPr bwMode="auto">
          <a:xfrm>
            <a:off x="3976688" y="8842375"/>
            <a:ext cx="304482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defRPr sz="1200"/>
            </a:lvl1pPr>
          </a:lstStyle>
          <a:p>
            <a:fld id="{E70284BC-3051-4F3C-8832-2A5483EDDA1C}" type="slidenum">
              <a:rPr lang="en-GB"/>
              <a:pPr/>
              <a:t>‹#›</a:t>
            </a:fld>
            <a:endParaRPr lang="en-GB"/>
          </a:p>
        </p:txBody>
      </p:sp>
    </p:spTree>
    <p:extLst>
      <p:ext uri="{BB962C8B-B14F-4D97-AF65-F5344CB8AC3E}">
        <p14:creationId xmlns:p14="http://schemas.microsoft.com/office/powerpoint/2010/main" xmlns="" val="1225818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482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lnSpc>
                <a:spcPct val="100000"/>
              </a:lnSpc>
              <a:defRPr sz="1200"/>
            </a:lvl1pPr>
          </a:lstStyle>
          <a:p>
            <a:endParaRPr lang="en-GB"/>
          </a:p>
        </p:txBody>
      </p:sp>
      <p:sp>
        <p:nvSpPr>
          <p:cNvPr id="3075" name="Rectangle 3"/>
          <p:cNvSpPr>
            <a:spLocks noGrp="1" noChangeArrowheads="1"/>
          </p:cNvSpPr>
          <p:nvPr>
            <p:ph type="dt" idx="1"/>
          </p:nvPr>
        </p:nvSpPr>
        <p:spPr bwMode="auto">
          <a:xfrm>
            <a:off x="3976688" y="0"/>
            <a:ext cx="304482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defRPr sz="1200"/>
            </a:lvl1pPr>
          </a:lstStyle>
          <a:p>
            <a:endParaRPr lang="en-GB"/>
          </a:p>
        </p:txBody>
      </p:sp>
      <p:sp>
        <p:nvSpPr>
          <p:cNvPr id="3076" name="Rectangle 4"/>
          <p:cNvSpPr>
            <a:spLocks noGrp="1" noRot="1" noChangeAspect="1" noChangeArrowheads="1" noTextEdit="1"/>
          </p:cNvSpPr>
          <p:nvPr>
            <p:ph type="sldImg" idx="2"/>
          </p:nvPr>
        </p:nvSpPr>
        <p:spPr bwMode="auto">
          <a:xfrm>
            <a:off x="1068388" y="698500"/>
            <a:ext cx="4887912"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701675" y="4422775"/>
            <a:ext cx="5619750" cy="4187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8" name="Rectangle 6"/>
          <p:cNvSpPr>
            <a:spLocks noGrp="1" noChangeArrowheads="1"/>
          </p:cNvSpPr>
          <p:nvPr>
            <p:ph type="ftr" sz="quarter" idx="4"/>
          </p:nvPr>
        </p:nvSpPr>
        <p:spPr bwMode="auto">
          <a:xfrm>
            <a:off x="0" y="8842375"/>
            <a:ext cx="304482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lnSpc>
                <a:spcPct val="100000"/>
              </a:lnSpc>
              <a:defRPr sz="1200"/>
            </a:lvl1pPr>
          </a:lstStyle>
          <a:p>
            <a:endParaRPr lang="en-GB"/>
          </a:p>
        </p:txBody>
      </p:sp>
      <p:sp>
        <p:nvSpPr>
          <p:cNvPr id="3079" name="Rectangle 7"/>
          <p:cNvSpPr>
            <a:spLocks noGrp="1" noChangeArrowheads="1"/>
          </p:cNvSpPr>
          <p:nvPr>
            <p:ph type="sldNum" sz="quarter" idx="5"/>
          </p:nvPr>
        </p:nvSpPr>
        <p:spPr bwMode="auto">
          <a:xfrm>
            <a:off x="3976688" y="8842375"/>
            <a:ext cx="3044825" cy="465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defRPr sz="1200"/>
            </a:lvl1pPr>
          </a:lstStyle>
          <a:p>
            <a:fld id="{A6879FE9-E31A-4420-A8AE-17A689242FB3}" type="slidenum">
              <a:rPr lang="en-GB"/>
              <a:pPr/>
              <a:t>‹#›</a:t>
            </a:fld>
            <a:endParaRPr lang="en-GB"/>
          </a:p>
        </p:txBody>
      </p:sp>
    </p:spTree>
    <p:extLst>
      <p:ext uri="{BB962C8B-B14F-4D97-AF65-F5344CB8AC3E}">
        <p14:creationId xmlns:p14="http://schemas.microsoft.com/office/powerpoint/2010/main" xmlns="" val="32213730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C527D6-A833-46C4-855A-58FBBDB3D117}" type="slidenum">
              <a:rPr lang="en-GB"/>
              <a:pPr/>
              <a:t>0</a:t>
            </a:fld>
            <a:endParaRPr lang="en-GB"/>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xml"/><Relationship Id="rId7" Type="http://schemas.openxmlformats.org/officeDocument/2006/relationships/image" Target="../media/image3.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407" name="MMC_CoverShape" descr="MMCOAPPTemp"/>
          <p:cNvPicPr>
            <a:picLocks noChangeAspect="1" noChangeArrowheads="1"/>
          </p:cNvPicPr>
          <p:nvPr userDrawn="1">
            <p:custDataLst>
              <p:tags r:id="rId1"/>
            </p:custDataLst>
          </p:nvPr>
        </p:nvPicPr>
        <p:blipFill>
          <a:blip r:embed="rId5" cstate="print">
            <a:extLst>
              <a:ext uri="{28A0092B-C50C-407E-A947-70E740481C1C}">
                <a14:useLocalDpi xmlns:a14="http://schemas.microsoft.com/office/drawing/2010/main" xmlns="" val="0"/>
              </a:ext>
            </a:extLst>
          </a:blip>
          <a:srcRect/>
          <a:stretch>
            <a:fillRect/>
          </a:stretch>
        </p:blipFill>
        <p:spPr bwMode="gray">
          <a:xfrm>
            <a:off x="0" y="2178050"/>
            <a:ext cx="9604375" cy="4089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bg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194" name="PresentationTitle"/>
          <p:cNvSpPr>
            <a:spLocks noGrp="1" noChangeArrowheads="1"/>
          </p:cNvSpPr>
          <p:nvPr>
            <p:ph type="ctrTitle"/>
            <p:custDataLst>
              <p:tags r:id="rId2"/>
            </p:custDataLst>
          </p:nvPr>
        </p:nvSpPr>
        <p:spPr>
          <a:xfrm>
            <a:off x="896938" y="1243013"/>
            <a:ext cx="8234362" cy="266700"/>
          </a:xfrm>
        </p:spPr>
        <p:txBody>
          <a:bodyPr tIns="0" rIns="0" bIns="0">
            <a:spAutoFit/>
          </a:bodyPr>
          <a:lstStyle>
            <a:lvl1pPr>
              <a:lnSpc>
                <a:spcPct val="86000"/>
              </a:lnSpc>
              <a:defRPr sz="2800"/>
            </a:lvl1pPr>
          </a:lstStyle>
          <a:p>
            <a:pPr lvl="0"/>
            <a:r>
              <a:rPr lang="en-GB" noProof="0" smtClean="0"/>
              <a:t>CLICK TO EDIT MASTER TITLE STYLE</a:t>
            </a:r>
          </a:p>
        </p:txBody>
      </p:sp>
      <p:sp>
        <p:nvSpPr>
          <p:cNvPr id="8388" name="Date"/>
          <p:cNvSpPr>
            <a:spLocks noGrp="1" noChangeArrowheads="1"/>
          </p:cNvSpPr>
          <p:nvPr>
            <p:ph type="subTitle" sz="quarter" idx="1"/>
            <p:custDataLst>
              <p:tags r:id="rId3"/>
            </p:custDataLst>
          </p:nvPr>
        </p:nvSpPr>
        <p:spPr>
          <a:xfrm>
            <a:off x="904875" y="1998663"/>
            <a:ext cx="4852988" cy="304800"/>
          </a:xfrm>
          <a:extLs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marL="0" indent="0">
              <a:lnSpc>
                <a:spcPct val="83000"/>
              </a:lnSpc>
              <a:spcBef>
                <a:spcPct val="0"/>
              </a:spcBef>
              <a:buFontTx/>
              <a:buNone/>
              <a:defRPr sz="1800">
                <a:solidFill>
                  <a:schemeClr val="accent2"/>
                </a:solidFill>
              </a:defRPr>
            </a:lvl1pPr>
          </a:lstStyle>
          <a:p>
            <a:pPr lvl="0"/>
            <a:r>
              <a:rPr lang="en-GB" noProof="0" smtClean="0"/>
              <a:t>Click to edit Master subtitle style</a:t>
            </a:r>
          </a:p>
        </p:txBody>
      </p:sp>
      <p:pic>
        <p:nvPicPr>
          <p:cNvPr id="8402" name="Picture 210" descr="MAR_PFC_Blue"/>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gray">
          <a:xfrm>
            <a:off x="715963" y="477838"/>
            <a:ext cx="1509712"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bg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403" name="Picture 211" descr="MMC_PEND_Blue"/>
          <p:cNvPicPr>
            <a:picLocks noChangeAspect="1" noChangeArrowheads="1"/>
          </p:cNvPicPr>
          <p:nvPr userDrawn="1"/>
        </p:nvPicPr>
        <p:blipFill>
          <a:blip r:embed="rId7" cstate="print">
            <a:extLst>
              <a:ext uri="{28A0092B-C50C-407E-A947-70E740481C1C}">
                <a14:useLocalDpi xmlns:a14="http://schemas.microsoft.com/office/drawing/2010/main" xmlns="" val="0"/>
              </a:ext>
            </a:extLst>
          </a:blip>
          <a:srcRect/>
          <a:stretch>
            <a:fillRect/>
          </a:stretch>
        </p:blipFill>
        <p:spPr bwMode="gray">
          <a:xfrm>
            <a:off x="7467600" y="6459538"/>
            <a:ext cx="1658938"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bg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404" name="Picture 212" descr="MAR_PTAG_Blue"/>
          <p:cNvPicPr>
            <a:picLocks noChangeAspect="1" noChangeArrowheads="1"/>
          </p:cNvPicPr>
          <p:nvPr userDrawn="1"/>
        </p:nvPicPr>
        <p:blipFill>
          <a:blip r:embed="rId8" cstate="print">
            <a:extLst>
              <a:ext uri="{28A0092B-C50C-407E-A947-70E740481C1C}">
                <a14:useLocalDpi xmlns:a14="http://schemas.microsoft.com/office/drawing/2010/main" xmlns="" val="0"/>
              </a:ext>
            </a:extLst>
          </a:blip>
          <a:srcRect/>
          <a:stretch>
            <a:fillRect/>
          </a:stretch>
        </p:blipFill>
        <p:spPr bwMode="gray">
          <a:xfrm>
            <a:off x="5930900" y="574675"/>
            <a:ext cx="3195638" cy="10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bg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Slide Number Placeholder 3"/>
          <p:cNvSpPr>
            <a:spLocks noGrp="1"/>
          </p:cNvSpPr>
          <p:nvPr>
            <p:ph type="sldNum" sz="quarter" idx="10"/>
          </p:nvPr>
        </p:nvSpPr>
        <p:spPr/>
        <p:txBody>
          <a:bodyPr/>
          <a:lstStyle>
            <a:lvl1pPr>
              <a:defRPr/>
            </a:lvl1pPr>
          </a:lstStyle>
          <a:p>
            <a:fld id="{326D27A5-3D47-437D-81BF-72271FF8251D}" type="slidenum">
              <a:rPr lang="en-GB"/>
              <a:pPr/>
              <a:t>‹#›</a:t>
            </a:fld>
            <a:endParaRPr lang="en-GB"/>
          </a:p>
        </p:txBody>
      </p:sp>
      <p:sp>
        <p:nvSpPr>
          <p:cNvPr id="5" name="Date Placeholder 4"/>
          <p:cNvSpPr>
            <a:spLocks noGrp="1"/>
          </p:cNvSpPr>
          <p:nvPr>
            <p:ph type="dt" sz="half" idx="11"/>
          </p:nvPr>
        </p:nvSpPr>
        <p:spPr/>
        <p:txBody>
          <a:bodyPr/>
          <a:lstStyle>
            <a:lvl1pPr>
              <a:defRPr/>
            </a:lvl1pPr>
          </a:lstStyle>
          <a:p>
            <a:fld id="{5B2F908F-1BD2-4590-86ED-4C9E9516C327}" type="datetime1">
              <a:rPr lang="en-GB" smtClean="0"/>
              <a:pPr/>
              <a:t>06/05/2013</a:t>
            </a:fld>
            <a:endParaRPr lang="en-GB"/>
          </a:p>
        </p:txBody>
      </p:sp>
    </p:spTree>
    <p:extLst>
      <p:ext uri="{BB962C8B-B14F-4D97-AF65-F5344CB8AC3E}">
        <p14:creationId xmlns:p14="http://schemas.microsoft.com/office/powerpoint/2010/main" xmlns="" val="1368886595"/>
      </p:ext>
    </p:extLst>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0713" y="382588"/>
            <a:ext cx="2171700" cy="588327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5613" y="382588"/>
            <a:ext cx="63627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Slide Number Placeholder 3"/>
          <p:cNvSpPr>
            <a:spLocks noGrp="1"/>
          </p:cNvSpPr>
          <p:nvPr>
            <p:ph type="sldNum" sz="quarter" idx="10"/>
          </p:nvPr>
        </p:nvSpPr>
        <p:spPr/>
        <p:txBody>
          <a:bodyPr/>
          <a:lstStyle>
            <a:lvl1pPr>
              <a:defRPr/>
            </a:lvl1pPr>
          </a:lstStyle>
          <a:p>
            <a:fld id="{8172D8A9-5D28-4A1E-9EBD-372CCCE46152}" type="slidenum">
              <a:rPr lang="en-GB"/>
              <a:pPr/>
              <a:t>‹#›</a:t>
            </a:fld>
            <a:endParaRPr lang="en-GB"/>
          </a:p>
        </p:txBody>
      </p:sp>
      <p:sp>
        <p:nvSpPr>
          <p:cNvPr id="5" name="Date Placeholder 4"/>
          <p:cNvSpPr>
            <a:spLocks noGrp="1"/>
          </p:cNvSpPr>
          <p:nvPr>
            <p:ph type="dt" sz="half" idx="11"/>
          </p:nvPr>
        </p:nvSpPr>
        <p:spPr/>
        <p:txBody>
          <a:bodyPr/>
          <a:lstStyle>
            <a:lvl1pPr>
              <a:defRPr/>
            </a:lvl1pPr>
          </a:lstStyle>
          <a:p>
            <a:fld id="{768E9A5A-6559-4772-9182-27087787D4C6}" type="datetime1">
              <a:rPr lang="en-GB" smtClean="0"/>
              <a:pPr/>
              <a:t>06/05/2013</a:t>
            </a:fld>
            <a:endParaRPr lang="en-GB"/>
          </a:p>
        </p:txBody>
      </p:sp>
    </p:spTree>
    <p:extLst>
      <p:ext uri="{BB962C8B-B14F-4D97-AF65-F5344CB8AC3E}">
        <p14:creationId xmlns:p14="http://schemas.microsoft.com/office/powerpoint/2010/main" xmlns="" val="2024431263"/>
      </p:ext>
    </p:extLst>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Slide Number Placeholder 3"/>
          <p:cNvSpPr>
            <a:spLocks noGrp="1"/>
          </p:cNvSpPr>
          <p:nvPr>
            <p:ph type="sldNum" sz="quarter" idx="10"/>
          </p:nvPr>
        </p:nvSpPr>
        <p:spPr/>
        <p:txBody>
          <a:bodyPr/>
          <a:lstStyle>
            <a:lvl1pPr>
              <a:defRPr/>
            </a:lvl1pPr>
          </a:lstStyle>
          <a:p>
            <a:fld id="{DBBD920C-9F26-4D18-A742-B2ED4CCEBA7F}" type="slidenum">
              <a:rPr lang="en-GB"/>
              <a:pPr/>
              <a:t>‹#›</a:t>
            </a:fld>
            <a:endParaRPr lang="en-GB"/>
          </a:p>
        </p:txBody>
      </p:sp>
      <p:sp>
        <p:nvSpPr>
          <p:cNvPr id="5" name="Date Placeholder 4"/>
          <p:cNvSpPr>
            <a:spLocks noGrp="1"/>
          </p:cNvSpPr>
          <p:nvPr>
            <p:ph type="dt" sz="half" idx="11"/>
          </p:nvPr>
        </p:nvSpPr>
        <p:spPr/>
        <p:txBody>
          <a:bodyPr/>
          <a:lstStyle>
            <a:lvl1pPr>
              <a:defRPr/>
            </a:lvl1pPr>
          </a:lstStyle>
          <a:p>
            <a:fld id="{42B70BDE-5D5C-4004-B4E0-E7A210923BBC}" type="datetime1">
              <a:rPr lang="en-GB" smtClean="0"/>
              <a:pPr/>
              <a:t>06/05/2013</a:t>
            </a:fld>
            <a:endParaRPr lang="en-GB"/>
          </a:p>
        </p:txBody>
      </p:sp>
    </p:spTree>
    <p:extLst>
      <p:ext uri="{BB962C8B-B14F-4D97-AF65-F5344CB8AC3E}">
        <p14:creationId xmlns:p14="http://schemas.microsoft.com/office/powerpoint/2010/main" xmlns="" val="1646794382"/>
      </p:ext>
    </p:extLst>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406900"/>
            <a:ext cx="8161338" cy="1362075"/>
          </a:xfrm>
        </p:spPr>
        <p:txBody>
          <a:bodyPr/>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58825" y="2906713"/>
            <a:ext cx="816133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E86C4B5C-94BA-474D-805E-C982D5C19CFF}" type="slidenum">
              <a:rPr lang="en-GB"/>
              <a:pPr/>
              <a:t>‹#›</a:t>
            </a:fld>
            <a:endParaRPr lang="en-GB"/>
          </a:p>
        </p:txBody>
      </p:sp>
      <p:sp>
        <p:nvSpPr>
          <p:cNvPr id="5" name="Date Placeholder 4"/>
          <p:cNvSpPr>
            <a:spLocks noGrp="1"/>
          </p:cNvSpPr>
          <p:nvPr>
            <p:ph type="dt" sz="half" idx="11"/>
          </p:nvPr>
        </p:nvSpPr>
        <p:spPr/>
        <p:txBody>
          <a:bodyPr/>
          <a:lstStyle>
            <a:lvl1pPr>
              <a:defRPr/>
            </a:lvl1pPr>
          </a:lstStyle>
          <a:p>
            <a:fld id="{4E02B069-E819-41EC-BC81-3F186F42079C}" type="datetime1">
              <a:rPr lang="en-GB" smtClean="0"/>
              <a:pPr/>
              <a:t>06/05/2013</a:t>
            </a:fld>
            <a:endParaRPr lang="en-GB"/>
          </a:p>
        </p:txBody>
      </p:sp>
    </p:spTree>
    <p:extLst>
      <p:ext uri="{BB962C8B-B14F-4D97-AF65-F5344CB8AC3E}">
        <p14:creationId xmlns:p14="http://schemas.microsoft.com/office/powerpoint/2010/main" xmlns="" val="2412877125"/>
      </p:ext>
    </p:extLst>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5613" y="1277938"/>
            <a:ext cx="42672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875213" y="1277938"/>
            <a:ext cx="42672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Slide Number Placeholder 4"/>
          <p:cNvSpPr>
            <a:spLocks noGrp="1"/>
          </p:cNvSpPr>
          <p:nvPr>
            <p:ph type="sldNum" sz="quarter" idx="10"/>
          </p:nvPr>
        </p:nvSpPr>
        <p:spPr/>
        <p:txBody>
          <a:bodyPr/>
          <a:lstStyle>
            <a:lvl1pPr>
              <a:defRPr/>
            </a:lvl1pPr>
          </a:lstStyle>
          <a:p>
            <a:fld id="{D69A1B08-AD9C-46CA-9CEF-FA080D6C562B}" type="slidenum">
              <a:rPr lang="en-GB"/>
              <a:pPr/>
              <a:t>‹#›</a:t>
            </a:fld>
            <a:endParaRPr lang="en-GB"/>
          </a:p>
        </p:txBody>
      </p:sp>
      <p:sp>
        <p:nvSpPr>
          <p:cNvPr id="6" name="Date Placeholder 5"/>
          <p:cNvSpPr>
            <a:spLocks noGrp="1"/>
          </p:cNvSpPr>
          <p:nvPr>
            <p:ph type="dt" sz="half" idx="11"/>
          </p:nvPr>
        </p:nvSpPr>
        <p:spPr/>
        <p:txBody>
          <a:bodyPr/>
          <a:lstStyle>
            <a:lvl1pPr>
              <a:defRPr/>
            </a:lvl1pPr>
          </a:lstStyle>
          <a:p>
            <a:fld id="{8D5DA0E9-FB09-4691-9353-C80117D1CE43}" type="datetime1">
              <a:rPr lang="en-GB" smtClean="0"/>
              <a:pPr/>
              <a:t>06/05/2013</a:t>
            </a:fld>
            <a:endParaRPr lang="en-GB"/>
          </a:p>
        </p:txBody>
      </p:sp>
    </p:spTree>
    <p:extLst>
      <p:ext uri="{BB962C8B-B14F-4D97-AF65-F5344CB8AC3E}">
        <p14:creationId xmlns:p14="http://schemas.microsoft.com/office/powerpoint/2010/main" xmlns="" val="1521334044"/>
      </p:ext>
    </p:extLst>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9425" y="274638"/>
            <a:ext cx="8643938"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79425" y="1535113"/>
            <a:ext cx="4243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9425" y="2174875"/>
            <a:ext cx="4243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878388" y="1535113"/>
            <a:ext cx="4244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8388" y="2174875"/>
            <a:ext cx="4244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Slide Number Placeholder 6"/>
          <p:cNvSpPr>
            <a:spLocks noGrp="1"/>
          </p:cNvSpPr>
          <p:nvPr>
            <p:ph type="sldNum" sz="quarter" idx="10"/>
          </p:nvPr>
        </p:nvSpPr>
        <p:spPr/>
        <p:txBody>
          <a:bodyPr/>
          <a:lstStyle>
            <a:lvl1pPr>
              <a:defRPr/>
            </a:lvl1pPr>
          </a:lstStyle>
          <a:p>
            <a:fld id="{77C59895-09B4-4761-AD6A-149363EFE922}" type="slidenum">
              <a:rPr lang="en-GB"/>
              <a:pPr/>
              <a:t>‹#›</a:t>
            </a:fld>
            <a:endParaRPr lang="en-GB"/>
          </a:p>
        </p:txBody>
      </p:sp>
      <p:sp>
        <p:nvSpPr>
          <p:cNvPr id="8" name="Date Placeholder 7"/>
          <p:cNvSpPr>
            <a:spLocks noGrp="1"/>
          </p:cNvSpPr>
          <p:nvPr>
            <p:ph type="dt" sz="half" idx="11"/>
          </p:nvPr>
        </p:nvSpPr>
        <p:spPr/>
        <p:txBody>
          <a:bodyPr/>
          <a:lstStyle>
            <a:lvl1pPr>
              <a:defRPr/>
            </a:lvl1pPr>
          </a:lstStyle>
          <a:p>
            <a:fld id="{86E0A84A-2058-4B4C-915C-4FAE7064A58E}" type="datetime1">
              <a:rPr lang="en-GB" smtClean="0"/>
              <a:pPr/>
              <a:t>06/05/2013</a:t>
            </a:fld>
            <a:endParaRPr lang="en-GB"/>
          </a:p>
        </p:txBody>
      </p:sp>
    </p:spTree>
    <p:extLst>
      <p:ext uri="{BB962C8B-B14F-4D97-AF65-F5344CB8AC3E}">
        <p14:creationId xmlns:p14="http://schemas.microsoft.com/office/powerpoint/2010/main" xmlns="" val="3418448344"/>
      </p:ext>
    </p:extLst>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Slide Number Placeholder 2"/>
          <p:cNvSpPr>
            <a:spLocks noGrp="1"/>
          </p:cNvSpPr>
          <p:nvPr>
            <p:ph type="sldNum" sz="quarter" idx="10"/>
          </p:nvPr>
        </p:nvSpPr>
        <p:spPr/>
        <p:txBody>
          <a:bodyPr/>
          <a:lstStyle>
            <a:lvl1pPr>
              <a:defRPr/>
            </a:lvl1pPr>
          </a:lstStyle>
          <a:p>
            <a:fld id="{D673BC26-4DF2-4A2D-8548-01FAF38EAB44}" type="slidenum">
              <a:rPr lang="en-GB"/>
              <a:pPr/>
              <a:t>‹#›</a:t>
            </a:fld>
            <a:endParaRPr lang="en-GB"/>
          </a:p>
        </p:txBody>
      </p:sp>
      <p:sp>
        <p:nvSpPr>
          <p:cNvPr id="4" name="Date Placeholder 3"/>
          <p:cNvSpPr>
            <a:spLocks noGrp="1"/>
          </p:cNvSpPr>
          <p:nvPr>
            <p:ph type="dt" sz="half" idx="11"/>
          </p:nvPr>
        </p:nvSpPr>
        <p:spPr/>
        <p:txBody>
          <a:bodyPr/>
          <a:lstStyle>
            <a:lvl1pPr>
              <a:defRPr/>
            </a:lvl1pPr>
          </a:lstStyle>
          <a:p>
            <a:fld id="{A771C382-4DFA-430D-9F0E-064A20A9090F}" type="datetime1">
              <a:rPr lang="en-GB" smtClean="0"/>
              <a:pPr/>
              <a:t>06/05/2013</a:t>
            </a:fld>
            <a:endParaRPr lang="en-GB"/>
          </a:p>
        </p:txBody>
      </p:sp>
    </p:spTree>
    <p:extLst>
      <p:ext uri="{BB962C8B-B14F-4D97-AF65-F5344CB8AC3E}">
        <p14:creationId xmlns:p14="http://schemas.microsoft.com/office/powerpoint/2010/main" xmlns="" val="1527991031"/>
      </p:ext>
    </p:extLst>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90831B3-1D01-4C9A-9D63-C7D990A4734B}" type="slidenum">
              <a:rPr lang="en-GB"/>
              <a:pPr/>
              <a:t>‹#›</a:t>
            </a:fld>
            <a:endParaRPr lang="en-GB"/>
          </a:p>
        </p:txBody>
      </p:sp>
      <p:sp>
        <p:nvSpPr>
          <p:cNvPr id="3" name="Date Placeholder 2"/>
          <p:cNvSpPr>
            <a:spLocks noGrp="1"/>
          </p:cNvSpPr>
          <p:nvPr>
            <p:ph type="dt" sz="half" idx="11"/>
          </p:nvPr>
        </p:nvSpPr>
        <p:spPr/>
        <p:txBody>
          <a:bodyPr/>
          <a:lstStyle>
            <a:lvl1pPr>
              <a:defRPr/>
            </a:lvl1pPr>
          </a:lstStyle>
          <a:p>
            <a:fld id="{D4A732A6-F2DD-46B2-95DB-AB2A07F1D71C}" type="datetime1">
              <a:rPr lang="en-GB" smtClean="0"/>
              <a:pPr/>
              <a:t>06/05/2013</a:t>
            </a:fld>
            <a:endParaRPr lang="en-GB"/>
          </a:p>
        </p:txBody>
      </p:sp>
    </p:spTree>
    <p:extLst>
      <p:ext uri="{BB962C8B-B14F-4D97-AF65-F5344CB8AC3E}">
        <p14:creationId xmlns:p14="http://schemas.microsoft.com/office/powerpoint/2010/main" xmlns="" val="932708994"/>
      </p:ext>
    </p:extLst>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425" y="273050"/>
            <a:ext cx="31607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754438" y="273050"/>
            <a:ext cx="5368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79425" y="1435100"/>
            <a:ext cx="31607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8E45BA6-B344-4AD8-AC62-CAAEEDFEAD23}" type="slidenum">
              <a:rPr lang="en-GB"/>
              <a:pPr/>
              <a:t>‹#›</a:t>
            </a:fld>
            <a:endParaRPr lang="en-GB"/>
          </a:p>
        </p:txBody>
      </p:sp>
      <p:sp>
        <p:nvSpPr>
          <p:cNvPr id="6" name="Date Placeholder 5"/>
          <p:cNvSpPr>
            <a:spLocks noGrp="1"/>
          </p:cNvSpPr>
          <p:nvPr>
            <p:ph type="dt" sz="half" idx="11"/>
          </p:nvPr>
        </p:nvSpPr>
        <p:spPr/>
        <p:txBody>
          <a:bodyPr/>
          <a:lstStyle>
            <a:lvl1pPr>
              <a:defRPr/>
            </a:lvl1pPr>
          </a:lstStyle>
          <a:p>
            <a:fld id="{A0A1C9AA-EF1D-4DFD-B7D5-668824E03620}" type="datetime1">
              <a:rPr lang="en-GB" smtClean="0"/>
              <a:pPr/>
              <a:t>06/05/2013</a:t>
            </a:fld>
            <a:endParaRPr lang="en-GB"/>
          </a:p>
        </p:txBody>
      </p:sp>
    </p:spTree>
    <p:extLst>
      <p:ext uri="{BB962C8B-B14F-4D97-AF65-F5344CB8AC3E}">
        <p14:creationId xmlns:p14="http://schemas.microsoft.com/office/powerpoint/2010/main" xmlns="" val="182707024"/>
      </p:ext>
    </p:extLst>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2775" y="4800600"/>
            <a:ext cx="5761038"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882775" y="612775"/>
            <a:ext cx="57610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882775" y="5367338"/>
            <a:ext cx="57610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61182DD-D9EF-4386-9D28-0537E33695F4}" type="slidenum">
              <a:rPr lang="en-GB"/>
              <a:pPr/>
              <a:t>‹#›</a:t>
            </a:fld>
            <a:endParaRPr lang="en-GB"/>
          </a:p>
        </p:txBody>
      </p:sp>
      <p:sp>
        <p:nvSpPr>
          <p:cNvPr id="6" name="Date Placeholder 5"/>
          <p:cNvSpPr>
            <a:spLocks noGrp="1"/>
          </p:cNvSpPr>
          <p:nvPr>
            <p:ph type="dt" sz="half" idx="11"/>
          </p:nvPr>
        </p:nvSpPr>
        <p:spPr/>
        <p:txBody>
          <a:bodyPr/>
          <a:lstStyle>
            <a:lvl1pPr>
              <a:defRPr/>
            </a:lvl1pPr>
          </a:lstStyle>
          <a:p>
            <a:fld id="{FCF296AB-E568-4392-811E-176B76C40B27}" type="datetime1">
              <a:rPr lang="en-GB" smtClean="0"/>
              <a:pPr/>
              <a:t>06/05/2013</a:t>
            </a:fld>
            <a:endParaRPr lang="en-GB"/>
          </a:p>
        </p:txBody>
      </p:sp>
    </p:spTree>
    <p:extLst>
      <p:ext uri="{BB962C8B-B14F-4D97-AF65-F5344CB8AC3E}">
        <p14:creationId xmlns:p14="http://schemas.microsoft.com/office/powerpoint/2010/main" xmlns="" val="1210839044"/>
      </p:ext>
    </p:extLst>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tags" Target="../tags/tag7.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cNvSpPr>
            <a:spLocks noGrp="1" noChangeArrowheads="1"/>
          </p:cNvSpPr>
          <p:nvPr>
            <p:ph type="title"/>
            <p:custDataLst>
              <p:tags r:id="rId13"/>
            </p:custDataLst>
          </p:nvPr>
        </p:nvSpPr>
        <p:spPr bwMode="gray">
          <a:xfrm>
            <a:off x="455613" y="382588"/>
            <a:ext cx="8686800" cy="690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p>
            <a:pPr lvl="0"/>
            <a:r>
              <a:rPr lang="en-GB" smtClean="0"/>
              <a:t>Click to edit Master title style</a:t>
            </a:r>
          </a:p>
        </p:txBody>
      </p:sp>
      <p:sp>
        <p:nvSpPr>
          <p:cNvPr id="1027" name="BodyText"/>
          <p:cNvSpPr>
            <a:spLocks noGrp="1" noChangeArrowheads="1"/>
          </p:cNvSpPr>
          <p:nvPr>
            <p:ph type="body" idx="1"/>
            <p:custDataLst>
              <p:tags r:id="rId14"/>
            </p:custDataLst>
          </p:nvPr>
        </p:nvSpPr>
        <p:spPr bwMode="gray">
          <a:xfrm>
            <a:off x="455613" y="1277938"/>
            <a:ext cx="8686800" cy="4987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45" name="Copyright" hidden="1"/>
          <p:cNvSpPr txBox="1">
            <a:spLocks noChangeArrowheads="1"/>
          </p:cNvSpPr>
          <p:nvPr>
            <p:custDataLst>
              <p:tags r:id="rId15"/>
            </p:custDataLst>
          </p:nvPr>
        </p:nvSpPr>
        <p:spPr bwMode="gray">
          <a:xfrm>
            <a:off x="477838" y="6534150"/>
            <a:ext cx="2897187" cy="10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b"/>
          <a:lstStyle/>
          <a:p>
            <a:pPr algn="l">
              <a:lnSpc>
                <a:spcPct val="100000"/>
              </a:lnSpc>
              <a:spcBef>
                <a:spcPct val="50000"/>
              </a:spcBef>
            </a:pPr>
            <a:r>
              <a:rPr lang="en-GB" sz="700">
                <a:solidFill>
                  <a:srgbClr val="7C848A"/>
                </a:solidFill>
                <a:cs typeface="Arial" charset="0"/>
              </a:rPr>
              <a:t>© 2011 Marsh Ltd</a:t>
            </a:r>
            <a:endParaRPr lang="en-GB" sz="700">
              <a:solidFill>
                <a:srgbClr val="7C848A"/>
              </a:solidFill>
            </a:endParaRPr>
          </a:p>
        </p:txBody>
      </p:sp>
      <p:sp>
        <p:nvSpPr>
          <p:cNvPr id="1049" name="SlideNumber"/>
          <p:cNvSpPr>
            <a:spLocks noGrp="1" noChangeArrowheads="1"/>
          </p:cNvSpPr>
          <p:nvPr>
            <p:ph type="sldNum" sz="quarter" idx="4"/>
            <p:custDataLst>
              <p:tags r:id="rId16"/>
            </p:custDataLst>
          </p:nvPr>
        </p:nvSpPr>
        <p:spPr bwMode="gray">
          <a:xfrm>
            <a:off x="8691563" y="6483350"/>
            <a:ext cx="447675" cy="168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lnSpc>
                <a:spcPct val="100000"/>
              </a:lnSpc>
              <a:defRPr sz="1100">
                <a:solidFill>
                  <a:schemeClr val="accent1"/>
                </a:solidFill>
              </a:defRPr>
            </a:lvl1pPr>
          </a:lstStyle>
          <a:p>
            <a:fld id="{3BFC8523-A7CA-4574-B1C5-8150E7B9A9A7}" type="slidenum">
              <a:rPr lang="en-GB"/>
              <a:pPr/>
              <a:t>‹#›</a:t>
            </a:fld>
            <a:endParaRPr lang="en-GB"/>
          </a:p>
        </p:txBody>
      </p:sp>
      <p:sp>
        <p:nvSpPr>
          <p:cNvPr id="1052" name="Date" hidden="1"/>
          <p:cNvSpPr>
            <a:spLocks noGrp="1" noChangeArrowheads="1"/>
          </p:cNvSpPr>
          <p:nvPr>
            <p:ph type="dt" sz="half" idx="2"/>
            <p:custDataLst>
              <p:tags r:id="rId17"/>
            </p:custDataLst>
          </p:nvPr>
        </p:nvSpPr>
        <p:spPr bwMode="gray">
          <a:xfrm>
            <a:off x="4262438" y="6534150"/>
            <a:ext cx="1079500" cy="106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nSpc>
                <a:spcPct val="100000"/>
              </a:lnSpc>
              <a:spcBef>
                <a:spcPct val="50000"/>
              </a:spcBef>
              <a:defRPr sz="700">
                <a:solidFill>
                  <a:srgbClr val="7C848A"/>
                </a:solidFill>
                <a:cs typeface="Arial" charset="0"/>
              </a:defRPr>
            </a:lvl1pPr>
          </a:lstStyle>
          <a:p>
            <a:fld id="{C8FBD18F-6370-4900-8CDA-22B75E8173C0}" type="datetime1">
              <a:rPr lang="en-GB" smtClean="0"/>
              <a:pPr/>
              <a:t>06/05/2013</a:t>
            </a:fld>
            <a:endParaRPr lang="en-GB"/>
          </a:p>
        </p:txBody>
      </p:sp>
      <p:sp>
        <p:nvSpPr>
          <p:cNvPr id="1059" name="Business"/>
          <p:cNvSpPr txBox="1">
            <a:spLocks noChangeArrowheads="1"/>
          </p:cNvSpPr>
          <p:nvPr>
            <p:custDataLst>
              <p:tags r:id="rId18"/>
            </p:custDataLst>
          </p:nvPr>
        </p:nvSpPr>
        <p:spPr bwMode="gray">
          <a:xfrm>
            <a:off x="477838" y="6534150"/>
            <a:ext cx="2889250" cy="10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b"/>
          <a:lstStyle/>
          <a:p>
            <a:pPr algn="l">
              <a:lnSpc>
                <a:spcPct val="100000"/>
              </a:lnSpc>
              <a:spcBef>
                <a:spcPct val="50000"/>
              </a:spcBef>
            </a:pPr>
            <a:r>
              <a:rPr lang="en-GB" sz="700">
                <a:solidFill>
                  <a:schemeClr val="bg2"/>
                </a:solidFill>
              </a:rPr>
              <a:t>MARSH</a:t>
            </a:r>
          </a:p>
        </p:txBody>
      </p:sp>
      <p:sp>
        <p:nvSpPr>
          <p:cNvPr id="1060" name="Filepath"/>
          <p:cNvSpPr txBox="1">
            <a:spLocks noChangeArrowheads="1"/>
          </p:cNvSpPr>
          <p:nvPr>
            <p:custDataLst>
              <p:tags r:id="rId19"/>
            </p:custDataLst>
          </p:nvPr>
        </p:nvSpPr>
        <p:spPr bwMode="gray">
          <a:xfrm>
            <a:off x="2482850" y="6529388"/>
            <a:ext cx="6021388" cy="1063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algn="r">
              <a:lnSpc>
                <a:spcPct val="100000"/>
              </a:lnSpc>
              <a:spcBef>
                <a:spcPct val="50000"/>
              </a:spcBef>
            </a:pPr>
            <a:endParaRPr lang="en-US" sz="700">
              <a:solidFill>
                <a:schemeClr val="bg2"/>
              </a:solidFill>
            </a:endParaRPr>
          </a:p>
        </p:txBody>
      </p:sp>
      <p:sp>
        <p:nvSpPr>
          <p:cNvPr id="1061" name="Freeform 37"/>
          <p:cNvSpPr>
            <a:spLocks/>
          </p:cNvSpPr>
          <p:nvPr userDrawn="1"/>
        </p:nvSpPr>
        <p:spPr bwMode="gray">
          <a:xfrm>
            <a:off x="0" y="0"/>
            <a:ext cx="9601200" cy="292100"/>
          </a:xfrm>
          <a:custGeom>
            <a:avLst/>
            <a:gdLst>
              <a:gd name="T0" fmla="*/ 0 w 6048"/>
              <a:gd name="T1" fmla="*/ 0 h 184"/>
              <a:gd name="T2" fmla="*/ 6048 w 6048"/>
              <a:gd name="T3" fmla="*/ 0 h 184"/>
              <a:gd name="T4" fmla="*/ 6048 w 6048"/>
              <a:gd name="T5" fmla="*/ 184 h 184"/>
              <a:gd name="T6" fmla="*/ 0 w 6048"/>
              <a:gd name="T7" fmla="*/ 72 h 184"/>
              <a:gd name="T8" fmla="*/ 0 w 6048"/>
              <a:gd name="T9" fmla="*/ 0 h 184"/>
            </a:gdLst>
            <a:ahLst/>
            <a:cxnLst>
              <a:cxn ang="0">
                <a:pos x="T0" y="T1"/>
              </a:cxn>
              <a:cxn ang="0">
                <a:pos x="T2" y="T3"/>
              </a:cxn>
              <a:cxn ang="0">
                <a:pos x="T4" y="T5"/>
              </a:cxn>
              <a:cxn ang="0">
                <a:pos x="T6" y="T7"/>
              </a:cxn>
              <a:cxn ang="0">
                <a:pos x="T8" y="T9"/>
              </a:cxn>
            </a:cxnLst>
            <a:rect l="0" t="0" r="r" b="b"/>
            <a:pathLst>
              <a:path w="6048" h="184">
                <a:moveTo>
                  <a:pt x="0" y="0"/>
                </a:moveTo>
                <a:lnTo>
                  <a:pt x="6048" y="0"/>
                </a:lnTo>
                <a:lnTo>
                  <a:pt x="6048" y="184"/>
                </a:lnTo>
                <a:lnTo>
                  <a:pt x="0" y="72"/>
                </a:lnTo>
                <a:lnTo>
                  <a:pt x="0" y="0"/>
                </a:lnTo>
                <a:close/>
              </a:path>
            </a:pathLst>
          </a:custGeom>
          <a:solidFill>
            <a:schemeClr val="accent2"/>
          </a:solidFill>
          <a:ln>
            <a:noFill/>
          </a:ln>
          <a:effectLst/>
          <a:extLst>
            <a:ext uri="{91240B29-F687-4F45-9708-019B960494DF}">
              <a14:hiddenLine xmlns:a14="http://schemas.microsoft.com/office/drawing/2010/main" xmlns="" w="9525" cap="flat" cmpd="sng">
                <a:solidFill>
                  <a:schemeClr val="bg2"/>
                </a:solidFill>
                <a:prstDash val="solid"/>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anchor="ctr"/>
          <a:lstStyle/>
          <a:p>
            <a:endParaRPr lang="en-IN"/>
          </a:p>
        </p:txBody>
      </p:sp>
      <p:sp>
        <p:nvSpPr>
          <p:cNvPr id="1062" name="Freeform 38"/>
          <p:cNvSpPr>
            <a:spLocks/>
          </p:cNvSpPr>
          <p:nvPr userDrawn="1"/>
        </p:nvSpPr>
        <p:spPr bwMode="gray">
          <a:xfrm>
            <a:off x="0" y="88900"/>
            <a:ext cx="9601200" cy="342900"/>
          </a:xfrm>
          <a:custGeom>
            <a:avLst/>
            <a:gdLst>
              <a:gd name="T0" fmla="*/ 0 w 6048"/>
              <a:gd name="T1" fmla="*/ 0 h 216"/>
              <a:gd name="T2" fmla="*/ 6048 w 6048"/>
              <a:gd name="T3" fmla="*/ 112 h 216"/>
              <a:gd name="T4" fmla="*/ 6048 w 6048"/>
              <a:gd name="T5" fmla="*/ 216 h 216"/>
              <a:gd name="T6" fmla="*/ 0 w 6048"/>
              <a:gd name="T7" fmla="*/ 40 h 216"/>
              <a:gd name="T8" fmla="*/ 0 w 6048"/>
              <a:gd name="T9" fmla="*/ 0 h 216"/>
            </a:gdLst>
            <a:ahLst/>
            <a:cxnLst>
              <a:cxn ang="0">
                <a:pos x="T0" y="T1"/>
              </a:cxn>
              <a:cxn ang="0">
                <a:pos x="T2" y="T3"/>
              </a:cxn>
              <a:cxn ang="0">
                <a:pos x="T4" y="T5"/>
              </a:cxn>
              <a:cxn ang="0">
                <a:pos x="T6" y="T7"/>
              </a:cxn>
              <a:cxn ang="0">
                <a:pos x="T8" y="T9"/>
              </a:cxn>
            </a:cxnLst>
            <a:rect l="0" t="0" r="r" b="b"/>
            <a:pathLst>
              <a:path w="6048" h="216">
                <a:moveTo>
                  <a:pt x="0" y="0"/>
                </a:moveTo>
                <a:lnTo>
                  <a:pt x="6048" y="112"/>
                </a:lnTo>
                <a:lnTo>
                  <a:pt x="6048" y="216"/>
                </a:lnTo>
                <a:lnTo>
                  <a:pt x="0" y="40"/>
                </a:lnTo>
                <a:lnTo>
                  <a:pt x="0" y="0"/>
                </a:lnTo>
                <a:close/>
              </a:path>
            </a:pathLst>
          </a:custGeom>
          <a:solidFill>
            <a:schemeClr val="folHlink"/>
          </a:solidFill>
          <a:ln>
            <a:noFill/>
          </a:ln>
          <a:effectLst/>
          <a:extLst>
            <a:ext uri="{91240B29-F687-4F45-9708-019B960494DF}">
              <a14:hiddenLine xmlns:a14="http://schemas.microsoft.com/office/drawing/2010/main" xmlns="" w="9525" cap="flat" cmpd="sng">
                <a:solidFill>
                  <a:schemeClr val="bg2"/>
                </a:solidFill>
                <a:prstDash val="solid"/>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anchor="ctr"/>
          <a:lstStyle/>
          <a:p>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dir="vert"/>
  </p:transition>
  <p:hf hdr="0" ftr="0" dt="0"/>
  <p:txStyles>
    <p:titleStyle>
      <a:lvl1pPr algn="l" rtl="0" fontAlgn="base">
        <a:lnSpc>
          <a:spcPct val="83000"/>
        </a:lnSpc>
        <a:spcBef>
          <a:spcPct val="0"/>
        </a:spcBef>
        <a:spcAft>
          <a:spcPct val="0"/>
        </a:spcAft>
        <a:defRPr sz="2100">
          <a:solidFill>
            <a:schemeClr val="accent1"/>
          </a:solidFill>
          <a:latin typeface="+mj-lt"/>
          <a:ea typeface="+mj-ea"/>
          <a:cs typeface="+mj-cs"/>
        </a:defRPr>
      </a:lvl1pPr>
      <a:lvl2pPr algn="l" rtl="0" fontAlgn="base">
        <a:lnSpc>
          <a:spcPct val="83000"/>
        </a:lnSpc>
        <a:spcBef>
          <a:spcPct val="0"/>
        </a:spcBef>
        <a:spcAft>
          <a:spcPct val="0"/>
        </a:spcAft>
        <a:defRPr sz="2100">
          <a:solidFill>
            <a:schemeClr val="accent1"/>
          </a:solidFill>
          <a:latin typeface="Arial" charset="0"/>
        </a:defRPr>
      </a:lvl2pPr>
      <a:lvl3pPr algn="l" rtl="0" fontAlgn="base">
        <a:lnSpc>
          <a:spcPct val="83000"/>
        </a:lnSpc>
        <a:spcBef>
          <a:spcPct val="0"/>
        </a:spcBef>
        <a:spcAft>
          <a:spcPct val="0"/>
        </a:spcAft>
        <a:defRPr sz="2100">
          <a:solidFill>
            <a:schemeClr val="accent1"/>
          </a:solidFill>
          <a:latin typeface="Arial" charset="0"/>
        </a:defRPr>
      </a:lvl3pPr>
      <a:lvl4pPr algn="l" rtl="0" fontAlgn="base">
        <a:lnSpc>
          <a:spcPct val="83000"/>
        </a:lnSpc>
        <a:spcBef>
          <a:spcPct val="0"/>
        </a:spcBef>
        <a:spcAft>
          <a:spcPct val="0"/>
        </a:spcAft>
        <a:defRPr sz="2100">
          <a:solidFill>
            <a:schemeClr val="accent1"/>
          </a:solidFill>
          <a:latin typeface="Arial" charset="0"/>
        </a:defRPr>
      </a:lvl4pPr>
      <a:lvl5pPr algn="l" rtl="0" fontAlgn="base">
        <a:lnSpc>
          <a:spcPct val="83000"/>
        </a:lnSpc>
        <a:spcBef>
          <a:spcPct val="0"/>
        </a:spcBef>
        <a:spcAft>
          <a:spcPct val="0"/>
        </a:spcAft>
        <a:defRPr sz="2100">
          <a:solidFill>
            <a:schemeClr val="accent1"/>
          </a:solidFill>
          <a:latin typeface="Arial" charset="0"/>
        </a:defRPr>
      </a:lvl5pPr>
      <a:lvl6pPr marL="457200" algn="l" rtl="0" fontAlgn="base">
        <a:lnSpc>
          <a:spcPct val="83000"/>
        </a:lnSpc>
        <a:spcBef>
          <a:spcPct val="0"/>
        </a:spcBef>
        <a:spcAft>
          <a:spcPct val="0"/>
        </a:spcAft>
        <a:defRPr sz="2100">
          <a:solidFill>
            <a:schemeClr val="accent1"/>
          </a:solidFill>
          <a:latin typeface="Arial" charset="0"/>
        </a:defRPr>
      </a:lvl6pPr>
      <a:lvl7pPr marL="914400" algn="l" rtl="0" fontAlgn="base">
        <a:lnSpc>
          <a:spcPct val="83000"/>
        </a:lnSpc>
        <a:spcBef>
          <a:spcPct val="0"/>
        </a:spcBef>
        <a:spcAft>
          <a:spcPct val="0"/>
        </a:spcAft>
        <a:defRPr sz="2100">
          <a:solidFill>
            <a:schemeClr val="accent1"/>
          </a:solidFill>
          <a:latin typeface="Arial" charset="0"/>
        </a:defRPr>
      </a:lvl7pPr>
      <a:lvl8pPr marL="1371600" algn="l" rtl="0" fontAlgn="base">
        <a:lnSpc>
          <a:spcPct val="83000"/>
        </a:lnSpc>
        <a:spcBef>
          <a:spcPct val="0"/>
        </a:spcBef>
        <a:spcAft>
          <a:spcPct val="0"/>
        </a:spcAft>
        <a:defRPr sz="2100">
          <a:solidFill>
            <a:schemeClr val="accent1"/>
          </a:solidFill>
          <a:latin typeface="Arial" charset="0"/>
        </a:defRPr>
      </a:lvl8pPr>
      <a:lvl9pPr marL="1828800" algn="l" rtl="0" fontAlgn="base">
        <a:lnSpc>
          <a:spcPct val="83000"/>
        </a:lnSpc>
        <a:spcBef>
          <a:spcPct val="0"/>
        </a:spcBef>
        <a:spcAft>
          <a:spcPct val="0"/>
        </a:spcAft>
        <a:defRPr sz="2100">
          <a:solidFill>
            <a:schemeClr val="accent1"/>
          </a:solidFill>
          <a:latin typeface="Arial" charset="0"/>
        </a:defRPr>
      </a:lvl9pPr>
    </p:titleStyle>
    <p:bodyStyle>
      <a:lvl1pPr marL="203200" indent="-203200" algn="l" rtl="0" fontAlgn="base">
        <a:spcBef>
          <a:spcPct val="60000"/>
        </a:spcBef>
        <a:spcAft>
          <a:spcPct val="0"/>
        </a:spcAft>
        <a:buChar char="•"/>
        <a:defRPr sz="2000">
          <a:solidFill>
            <a:schemeClr val="tx1"/>
          </a:solidFill>
          <a:latin typeface="+mn-lt"/>
          <a:ea typeface="+mn-ea"/>
          <a:cs typeface="+mn-cs"/>
        </a:defRPr>
      </a:lvl1pPr>
      <a:lvl2pPr marL="508000" indent="-279400" algn="l" rtl="0" fontAlgn="base">
        <a:spcBef>
          <a:spcPct val="20000"/>
        </a:spcBef>
        <a:spcAft>
          <a:spcPct val="0"/>
        </a:spcAft>
        <a:buChar char="–"/>
        <a:defRPr sz="2000">
          <a:solidFill>
            <a:schemeClr val="tx1"/>
          </a:solidFill>
          <a:latin typeface="+mn-lt"/>
          <a:ea typeface="+mn-ea"/>
        </a:defRPr>
      </a:lvl2pPr>
      <a:lvl3pPr marL="685800" indent="-177800" algn="l" rtl="0" fontAlgn="base">
        <a:spcBef>
          <a:spcPct val="20000"/>
        </a:spcBef>
        <a:spcAft>
          <a:spcPct val="0"/>
        </a:spcAft>
        <a:buFont typeface="Arial" charset="0"/>
        <a:buChar char="­"/>
        <a:defRPr sz="2000">
          <a:solidFill>
            <a:schemeClr val="tx1"/>
          </a:solidFill>
          <a:latin typeface="+mn-lt"/>
          <a:ea typeface="+mn-ea"/>
        </a:defRPr>
      </a:lvl3pPr>
      <a:lvl4pPr marL="863600" indent="-177800" algn="l" rtl="0" fontAlgn="base">
        <a:spcBef>
          <a:spcPct val="20000"/>
        </a:spcBef>
        <a:spcAft>
          <a:spcPct val="0"/>
        </a:spcAft>
        <a:buFont typeface="Arial" charset="0"/>
        <a:buChar char="­"/>
        <a:defRPr sz="2000">
          <a:solidFill>
            <a:schemeClr val="tx1"/>
          </a:solidFill>
          <a:latin typeface="+mn-lt"/>
          <a:ea typeface="+mn-ea"/>
        </a:defRPr>
      </a:lvl4pPr>
      <a:lvl5pPr marL="1041400" indent="-177800" algn="l" rtl="0" fontAlgn="base">
        <a:spcBef>
          <a:spcPct val="20000"/>
        </a:spcBef>
        <a:spcAft>
          <a:spcPct val="0"/>
        </a:spcAft>
        <a:buFont typeface="Arial" charset="0"/>
        <a:buChar char="-"/>
        <a:defRPr sz="2000">
          <a:solidFill>
            <a:schemeClr val="tx1"/>
          </a:solidFill>
          <a:latin typeface="+mn-lt"/>
          <a:ea typeface="+mn-ea"/>
        </a:defRPr>
      </a:lvl5pPr>
      <a:lvl6pPr marL="1498600" indent="-177800" algn="l" rtl="0" fontAlgn="base">
        <a:spcBef>
          <a:spcPct val="20000"/>
        </a:spcBef>
        <a:spcAft>
          <a:spcPct val="0"/>
        </a:spcAft>
        <a:buFont typeface="Arial" charset="0"/>
        <a:buChar char="-"/>
        <a:defRPr sz="2000">
          <a:solidFill>
            <a:schemeClr val="tx1"/>
          </a:solidFill>
          <a:latin typeface="+mn-lt"/>
          <a:ea typeface="+mn-ea"/>
        </a:defRPr>
      </a:lvl6pPr>
      <a:lvl7pPr marL="1955800" indent="-177800" algn="l" rtl="0" fontAlgn="base">
        <a:spcBef>
          <a:spcPct val="20000"/>
        </a:spcBef>
        <a:spcAft>
          <a:spcPct val="0"/>
        </a:spcAft>
        <a:buFont typeface="Arial" charset="0"/>
        <a:buChar char="-"/>
        <a:defRPr sz="2000">
          <a:solidFill>
            <a:schemeClr val="tx1"/>
          </a:solidFill>
          <a:latin typeface="+mn-lt"/>
          <a:ea typeface="+mn-ea"/>
        </a:defRPr>
      </a:lvl7pPr>
      <a:lvl8pPr marL="2413000" indent="-177800" algn="l" rtl="0" fontAlgn="base">
        <a:spcBef>
          <a:spcPct val="20000"/>
        </a:spcBef>
        <a:spcAft>
          <a:spcPct val="0"/>
        </a:spcAft>
        <a:buFont typeface="Arial" charset="0"/>
        <a:buChar char="-"/>
        <a:defRPr sz="2000">
          <a:solidFill>
            <a:schemeClr val="tx1"/>
          </a:solidFill>
          <a:latin typeface="+mn-lt"/>
          <a:ea typeface="+mn-ea"/>
        </a:defRPr>
      </a:lvl8pPr>
      <a:lvl9pPr marL="2870200" indent="-177800" algn="l" rtl="0" fontAlgn="base">
        <a:spcBef>
          <a:spcPct val="20000"/>
        </a:spcBef>
        <a:spcAft>
          <a:spcPct val="0"/>
        </a:spcAft>
        <a:buFont typeface="Arial"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5.jpe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14.xml"/></Relationships>
</file>

<file path=ppt/slides/_rels/slide10.xml.rels><?xml version="1.0" encoding="UTF-8" standalone="yes"?>
<Relationships xmlns="http://schemas.openxmlformats.org/package/2006/relationships"><Relationship Id="rId2" Type="http://schemas.openxmlformats.org/officeDocument/2006/relationships/hyperlink" Target="../Hyperlinks/Workflow%20in%20OPD.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Hyperlinks/Episodes%20-%20Reg%20+%20Billing.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hyperlink" Target="../Hyperlinks/Episode%20-%20Admission.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yperlinks/Episode%20-%20Lab.xlsx" TargetMode="External"/><Relationship Id="rId2" Type="http://schemas.openxmlformats.org/officeDocument/2006/relationships/hyperlink" Target="../../Episode%20-%20Lab.xlsx" TargetMode="Externa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yperlinks/Questionnai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Amit Srivastava\Desktop\Untitled.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3129" y="-21668"/>
            <a:ext cx="9602788" cy="3068960"/>
          </a:xfrm>
          <a:prstGeom prst="rect">
            <a:avLst/>
          </a:prstGeom>
          <a:noFill/>
          <a:extLst>
            <a:ext uri="{909E8E84-426E-40DD-AFC4-6F175D3DCCD1}">
              <a14:hiddenFill xmlns:a14="http://schemas.microsoft.com/office/drawing/2010/main" xmlns="">
                <a:solidFill>
                  <a:srgbClr val="FFFFFF"/>
                </a:solidFill>
              </a14:hiddenFill>
            </a:ext>
          </a:extLst>
        </p:spPr>
      </p:pic>
      <p:sp>
        <p:nvSpPr>
          <p:cNvPr id="2236" name="PresentationTitle"/>
          <p:cNvSpPr>
            <a:spLocks noGrp="1" noChangeArrowheads="1"/>
          </p:cNvSpPr>
          <p:nvPr>
            <p:ph type="ctrTitle"/>
            <p:custDataLst>
              <p:tags r:id="rId2"/>
            </p:custDataLst>
          </p:nvPr>
        </p:nvSpPr>
        <p:spPr>
          <a:xfrm>
            <a:off x="336898" y="476672"/>
            <a:ext cx="9001000" cy="2316019"/>
          </a:xfrm>
        </p:spPr>
        <p:txBody>
          <a:bodyPr/>
          <a:lstStyle/>
          <a:p>
            <a:pPr algn="ctr"/>
            <a:r>
              <a:rPr lang="en-US" sz="3500" b="1" dirty="0" smtClean="0">
                <a:latin typeface="Calibri" pitchFamily="34" charset="0"/>
                <a:cs typeface="Calibri" pitchFamily="34" charset="0"/>
              </a:rPr>
              <a:t>To Streamline the workflows, increase efficiency and reduce the turnaround time in a hospital by the implementation of HIS</a:t>
            </a:r>
            <a:br>
              <a:rPr lang="en-US" sz="3500" b="1" dirty="0" smtClean="0">
                <a:latin typeface="Calibri" pitchFamily="34" charset="0"/>
                <a:cs typeface="Calibri" pitchFamily="34" charset="0"/>
              </a:rPr>
            </a:br>
            <a:r>
              <a:rPr lang="en-US" sz="3500" b="1" dirty="0" smtClean="0">
                <a:latin typeface="Calibri" pitchFamily="34" charset="0"/>
                <a:cs typeface="Calibri" pitchFamily="34" charset="0"/>
              </a:rPr>
              <a:t/>
            </a:r>
            <a:br>
              <a:rPr lang="en-US" sz="3500" b="1" dirty="0" smtClean="0">
                <a:latin typeface="Calibri" pitchFamily="34" charset="0"/>
                <a:cs typeface="Calibri" pitchFamily="34" charset="0"/>
              </a:rPr>
            </a:br>
            <a:r>
              <a:rPr lang="en-GB" sz="3500" b="1" dirty="0" smtClean="0">
                <a:latin typeface="Calibri" pitchFamily="34" charset="0"/>
                <a:cs typeface="Calibri" pitchFamily="34" charset="0"/>
              </a:rPr>
              <a:t>Project Overview</a:t>
            </a:r>
            <a:endParaRPr lang="en-GB" sz="3500" b="1" dirty="0">
              <a:solidFill>
                <a:schemeClr val="accent2"/>
              </a:solidFill>
              <a:latin typeface="Calibri" pitchFamily="34" charset="0"/>
              <a:cs typeface="Calibri" pitchFamily="34" charset="0"/>
            </a:endParaRPr>
          </a:p>
        </p:txBody>
      </p:sp>
      <p:sp>
        <p:nvSpPr>
          <p:cNvPr id="2237" name="Date"/>
          <p:cNvSpPr>
            <a:spLocks noGrp="1" noChangeArrowheads="1"/>
          </p:cNvSpPr>
          <p:nvPr>
            <p:ph type="subTitle" sz="quarter" idx="1"/>
            <p:custDataLst>
              <p:tags r:id="rId3"/>
            </p:custDataLst>
          </p:nvPr>
        </p:nvSpPr>
        <p:spPr>
          <a:xfrm>
            <a:off x="6529586" y="2420888"/>
            <a:ext cx="2232248" cy="228600"/>
          </a:xfrm>
        </p:spPr>
        <p:txBody>
          <a:bodyPr/>
          <a:lstStyle/>
          <a:p>
            <a:pPr algn="ctr"/>
            <a:r>
              <a:rPr lang="en-GB" dirty="0" smtClean="0"/>
              <a:t>Jan – Apr 2013</a:t>
            </a:r>
            <a:endParaRPr lang="en-GB" dirty="0"/>
          </a:p>
        </p:txBody>
      </p:sp>
      <p:sp>
        <p:nvSpPr>
          <p:cNvPr id="2052" name="NameAndLocation"/>
          <p:cNvSpPr txBox="1">
            <a:spLocks noChangeArrowheads="1"/>
          </p:cNvSpPr>
          <p:nvPr>
            <p:custDataLst>
              <p:tags r:id="rId4"/>
            </p:custDataLst>
          </p:nvPr>
        </p:nvSpPr>
        <p:spPr bwMode="gray">
          <a:xfrm>
            <a:off x="481013" y="5026295"/>
            <a:ext cx="4972050" cy="8125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algn="l">
              <a:lnSpc>
                <a:spcPct val="100000"/>
              </a:lnSpc>
              <a:spcBef>
                <a:spcPct val="20000"/>
              </a:spcBef>
            </a:pPr>
            <a:r>
              <a:rPr lang="en-GB" b="1" dirty="0" smtClean="0">
                <a:solidFill>
                  <a:srgbClr val="FFFFFF"/>
                </a:solidFill>
                <a:latin typeface="Calibri" pitchFamily="34" charset="0"/>
                <a:cs typeface="Calibri" pitchFamily="34" charset="0"/>
              </a:rPr>
              <a:t>Dr. </a:t>
            </a:r>
            <a:r>
              <a:rPr lang="en-GB" b="1" dirty="0" err="1" smtClean="0">
                <a:solidFill>
                  <a:srgbClr val="FFFFFF"/>
                </a:solidFill>
                <a:latin typeface="Calibri" pitchFamily="34" charset="0"/>
                <a:cs typeface="Calibri" pitchFamily="34" charset="0"/>
              </a:rPr>
              <a:t>Garima</a:t>
            </a:r>
            <a:r>
              <a:rPr lang="en-GB" b="1" dirty="0" smtClean="0">
                <a:solidFill>
                  <a:srgbClr val="FFFFFF"/>
                </a:solidFill>
                <a:latin typeface="Calibri" pitchFamily="34" charset="0"/>
                <a:cs typeface="Calibri" pitchFamily="34" charset="0"/>
              </a:rPr>
              <a:t> Malik</a:t>
            </a:r>
          </a:p>
          <a:p>
            <a:pPr algn="l">
              <a:lnSpc>
                <a:spcPct val="100000"/>
              </a:lnSpc>
              <a:spcBef>
                <a:spcPct val="20000"/>
              </a:spcBef>
            </a:pPr>
            <a:r>
              <a:rPr lang="en-US" b="1" dirty="0" smtClean="0">
                <a:solidFill>
                  <a:srgbClr val="FFFFFF"/>
                </a:solidFill>
                <a:latin typeface="Calibri" pitchFamily="34" charset="0"/>
                <a:cs typeface="Calibri" pitchFamily="34" charset="0"/>
              </a:rPr>
              <a:t>PG/11/026</a:t>
            </a:r>
            <a:endParaRPr lang="en-GB" b="1" dirty="0">
              <a:solidFill>
                <a:srgbClr val="FFFFFF"/>
              </a:solidFill>
              <a:latin typeface="Calibri" pitchFamily="34" charset="0"/>
              <a:cs typeface="Calibri" pitchFamily="34" charset="0"/>
            </a:endParaRPr>
          </a:p>
        </p:txBody>
      </p:sp>
      <p:pic>
        <p:nvPicPr>
          <p:cNvPr id="1028" name="Picture 4" descr="C:\Users\Amit Srivastava\Desktop\Untitled.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 y="6309320"/>
            <a:ext cx="9602786" cy="536972"/>
          </a:xfrm>
          <a:prstGeom prst="rect">
            <a:avLst/>
          </a:prstGeom>
          <a:noFill/>
          <a:extLst>
            <a:ext uri="{909E8E84-426E-40DD-AFC4-6F175D3DCCD1}">
              <a14:hiddenFill xmlns:a14="http://schemas.microsoft.com/office/drawing/2010/main" xmlns="">
                <a:solidFill>
                  <a:srgbClr val="FFFFFF"/>
                </a:solidFill>
              </a14:hiddenFill>
            </a:ext>
          </a:extLst>
        </p:spPr>
      </p:pic>
    </p:spTree>
    <p:custDataLst>
      <p:tags r:id="rId1"/>
    </p:custDataLst>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06" y="764704"/>
            <a:ext cx="8686800" cy="690562"/>
          </a:xfrm>
        </p:spPr>
        <p:txBody>
          <a:bodyPr/>
          <a:lstStyle/>
          <a:p>
            <a:pPr algn="ctr"/>
            <a:r>
              <a:rPr lang="en-US" sz="2400" b="1" dirty="0" smtClean="0">
                <a:solidFill>
                  <a:srgbClr val="0070C0"/>
                </a:solidFill>
                <a:latin typeface="Calibri" pitchFamily="34" charset="0"/>
                <a:cs typeface="Calibri" pitchFamily="34" charset="0"/>
              </a:rPr>
              <a:t>Workflow of the hospital BEFORE &amp; AFTER the implementation Of HIS</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a:xfrm>
            <a:off x="455613" y="2132856"/>
            <a:ext cx="8686800" cy="4133007"/>
          </a:xfrm>
        </p:spPr>
        <p:txBody>
          <a:bodyPr/>
          <a:lstStyle/>
          <a:p>
            <a:pPr algn="ctr">
              <a:buNone/>
            </a:pPr>
            <a:r>
              <a:rPr lang="en-US" dirty="0" smtClean="0">
                <a:solidFill>
                  <a:srgbClr val="002060"/>
                </a:solidFill>
                <a:hlinkClick r:id="rId2" action="ppaction://hlinkfile"/>
              </a:rPr>
              <a:t>Workflow </a:t>
            </a:r>
            <a:endParaRPr lang="en-US" dirty="0" smtClean="0">
              <a:solidFill>
                <a:srgbClr val="002060"/>
              </a:solidFill>
            </a:endParaRPr>
          </a:p>
          <a:p>
            <a:pPr algn="ctr">
              <a:buNone/>
            </a:pPr>
            <a:endParaRPr lang="en-US" dirty="0" smtClean="0">
              <a:solidFill>
                <a:srgbClr val="002060"/>
              </a:solidFill>
            </a:endParaRPr>
          </a:p>
          <a:p>
            <a:pPr>
              <a:buFont typeface="Wingdings" pitchFamily="2" charset="2"/>
              <a:buChar char="Ø"/>
            </a:pPr>
            <a:r>
              <a:rPr lang="en-US" dirty="0" smtClean="0">
                <a:solidFill>
                  <a:srgbClr val="002060"/>
                </a:solidFill>
              </a:rPr>
              <a:t>  </a:t>
            </a:r>
            <a:r>
              <a:rPr lang="en-US" dirty="0" smtClean="0">
                <a:solidFill>
                  <a:srgbClr val="002060"/>
                </a:solidFill>
                <a:latin typeface="Calibri" pitchFamily="34" charset="0"/>
                <a:cs typeface="Calibri" pitchFamily="34" charset="0"/>
              </a:rPr>
              <a:t>The outpatient process workflow in the hospital post the implementation of HIS clearly shows how the processes have become more streamlined and manual work has tremendously decreased</a:t>
            </a:r>
          </a:p>
          <a:p>
            <a:pPr>
              <a:buFont typeface="Wingdings" pitchFamily="2" charset="2"/>
              <a:buChar char="Ø"/>
            </a:pPr>
            <a:r>
              <a:rPr lang="en-US" dirty="0" smtClean="0">
                <a:solidFill>
                  <a:srgbClr val="002060"/>
                </a:solidFill>
                <a:latin typeface="Calibri" pitchFamily="34" charset="0"/>
                <a:cs typeface="Calibri" pitchFamily="34" charset="0"/>
              </a:rPr>
              <a:t>  Automation of processes has helped the hospital work in an effective and efficient manner</a:t>
            </a:r>
            <a:endParaRPr lang="en-US" dirty="0">
              <a:solidFill>
                <a:srgbClr val="00206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9</a:t>
            </a:fld>
            <a:endParaRPr lang="en-GB"/>
          </a:p>
        </p:txBody>
      </p:sp>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14" y="2996952"/>
            <a:ext cx="8686800" cy="690562"/>
          </a:xfrm>
        </p:spPr>
        <p:txBody>
          <a:bodyPr/>
          <a:lstStyle/>
          <a:p>
            <a:pPr algn="ctr"/>
            <a:r>
              <a:rPr lang="en-US" sz="5000" b="1" dirty="0" smtClean="0">
                <a:solidFill>
                  <a:srgbClr val="002060"/>
                </a:solidFill>
                <a:latin typeface="Calibri" pitchFamily="34" charset="0"/>
                <a:cs typeface="Calibri" pitchFamily="34" charset="0"/>
              </a:rPr>
              <a:t>TURN AROUND TIME COMPARISON</a:t>
            </a:r>
            <a:endParaRPr lang="en-US" sz="5000" b="1" dirty="0">
              <a:solidFill>
                <a:srgbClr val="002060"/>
              </a:solidFill>
              <a:latin typeface="Calibri" pitchFamily="34" charset="0"/>
              <a:cs typeface="Calibri" pitchFamily="34" charset="0"/>
            </a:endParaRPr>
          </a:p>
        </p:txBody>
      </p:sp>
      <p:sp>
        <p:nvSpPr>
          <p:cNvPr id="3" name="Slide Number Placeholder 2"/>
          <p:cNvSpPr>
            <a:spLocks noGrp="1"/>
          </p:cNvSpPr>
          <p:nvPr>
            <p:ph type="sldNum" sz="quarter" idx="10"/>
          </p:nvPr>
        </p:nvSpPr>
        <p:spPr/>
        <p:txBody>
          <a:bodyPr/>
          <a:lstStyle/>
          <a:p>
            <a:fld id="{D673BC26-4DF2-4A2D-8548-01FAF38EAB44}" type="slidenum">
              <a:rPr lang="en-GB" smtClean="0"/>
              <a:pPr/>
              <a:t>10</a:t>
            </a:fld>
            <a:endParaRPr lang="en-GB"/>
          </a:p>
        </p:txBody>
      </p:sp>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06" y="692696"/>
            <a:ext cx="8686800" cy="690562"/>
          </a:xfrm>
        </p:spPr>
        <p:txBody>
          <a:bodyPr/>
          <a:lstStyle/>
          <a:p>
            <a:pPr algn="ctr"/>
            <a:r>
              <a:rPr lang="en-US" sz="2400" b="1" dirty="0" smtClean="0">
                <a:solidFill>
                  <a:srgbClr val="0070C0"/>
                </a:solidFill>
              </a:rPr>
              <a:t>R</a:t>
            </a:r>
            <a:r>
              <a:rPr lang="en-US" sz="2400" b="1" dirty="0" smtClean="0">
                <a:solidFill>
                  <a:srgbClr val="0070C0"/>
                </a:solidFill>
                <a:latin typeface="Calibri" pitchFamily="34" charset="0"/>
                <a:cs typeface="Calibri" pitchFamily="34" charset="0"/>
              </a:rPr>
              <a:t>egistration And Billing</a:t>
            </a:r>
            <a:endParaRPr lang="en-US" sz="2400" b="1" dirty="0">
              <a:solidFill>
                <a:srgbClr val="0070C0"/>
              </a:solidFill>
            </a:endParaRPr>
          </a:p>
        </p:txBody>
      </p:sp>
      <p:sp>
        <p:nvSpPr>
          <p:cNvPr id="3" name="Content Placeholder 2"/>
          <p:cNvSpPr>
            <a:spLocks noGrp="1"/>
          </p:cNvSpPr>
          <p:nvPr>
            <p:ph idx="1"/>
          </p:nvPr>
        </p:nvSpPr>
        <p:spPr>
          <a:xfrm>
            <a:off x="455613" y="1772816"/>
            <a:ext cx="8686800" cy="4493047"/>
          </a:xfrm>
        </p:spPr>
        <p:txBody>
          <a:bodyPr/>
          <a:lstStyle/>
          <a:p>
            <a:pPr>
              <a:buFont typeface="Wingdings" pitchFamily="2" charset="2"/>
              <a:buChar char="Ø"/>
            </a:pPr>
            <a:r>
              <a:rPr lang="en-US" dirty="0" smtClean="0">
                <a:solidFill>
                  <a:srgbClr val="002060"/>
                </a:solidFill>
                <a:latin typeface="Calibri" pitchFamily="34" charset="0"/>
                <a:cs typeface="Calibri" pitchFamily="34" charset="0"/>
              </a:rPr>
              <a:t>  </a:t>
            </a:r>
            <a:r>
              <a:rPr lang="en-US" dirty="0" smtClean="0">
                <a:solidFill>
                  <a:srgbClr val="002060"/>
                </a:solidFill>
                <a:latin typeface="Calibri" pitchFamily="34" charset="0"/>
                <a:cs typeface="Calibri" pitchFamily="34" charset="0"/>
                <a:hlinkClick r:id="rId2" action="ppaction://hlinkfile"/>
              </a:rPr>
              <a:t>Episodes pre and post implementation of HIS</a:t>
            </a:r>
            <a:r>
              <a:rPr lang="en-US" dirty="0" smtClean="0">
                <a:solidFill>
                  <a:srgbClr val="002060"/>
                </a:solidFill>
                <a:latin typeface="Calibri" pitchFamily="34" charset="0"/>
                <a:cs typeface="Calibri" pitchFamily="34" charset="0"/>
              </a:rPr>
              <a:t/>
            </a:r>
            <a:br>
              <a:rPr lang="en-US" dirty="0" smtClean="0">
                <a:solidFill>
                  <a:srgbClr val="002060"/>
                </a:solidFill>
                <a:latin typeface="Calibri" pitchFamily="34" charset="0"/>
                <a:cs typeface="Calibri" pitchFamily="34" charset="0"/>
              </a:rPr>
            </a:br>
            <a:endParaRPr lang="en-US" dirty="0" smtClean="0">
              <a:solidFill>
                <a:srgbClr val="002060"/>
              </a:solidFill>
              <a:latin typeface="Calibri" pitchFamily="34" charset="0"/>
              <a:cs typeface="Calibri" pitchFamily="34" charset="0"/>
            </a:endParaRPr>
          </a:p>
          <a:p>
            <a:pPr>
              <a:buFont typeface="Wingdings" pitchFamily="2" charset="2"/>
              <a:buChar char="Ø"/>
            </a:pPr>
            <a:endParaRPr lang="en-US" dirty="0" smtClean="0">
              <a:solidFill>
                <a:srgbClr val="002060"/>
              </a:solidFill>
              <a:latin typeface="Calibri" pitchFamily="34" charset="0"/>
              <a:cs typeface="Calibri" pitchFamily="34" charset="0"/>
            </a:endParaRPr>
          </a:p>
          <a:p>
            <a:pPr>
              <a:buFont typeface="Wingdings" pitchFamily="2" charset="2"/>
              <a:buChar char="Ø"/>
            </a:pPr>
            <a:endParaRPr lang="en-US" dirty="0" smtClean="0">
              <a:solidFill>
                <a:srgbClr val="002060"/>
              </a:solidFill>
              <a:latin typeface="Calibri" pitchFamily="34" charset="0"/>
              <a:cs typeface="Calibri" pitchFamily="34" charset="0"/>
            </a:endParaRPr>
          </a:p>
          <a:p>
            <a:pPr>
              <a:buNone/>
            </a:pPr>
            <a:endParaRPr lang="en-US" dirty="0" smtClean="0">
              <a:solidFill>
                <a:srgbClr val="002060"/>
              </a:solidFill>
              <a:latin typeface="Calibri" pitchFamily="34" charset="0"/>
              <a:cs typeface="Calibri" pitchFamily="34" charset="0"/>
            </a:endParaRPr>
          </a:p>
          <a:p>
            <a:pPr>
              <a:buNone/>
            </a:pPr>
            <a:endParaRPr lang="en-US" dirty="0">
              <a:solidFill>
                <a:srgbClr val="00206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11</a:t>
            </a:fld>
            <a:endParaRPr lang="en-GB"/>
          </a:p>
        </p:txBody>
      </p:sp>
      <p:graphicFrame>
        <p:nvGraphicFramePr>
          <p:cNvPr id="5" name="Chart 4"/>
          <p:cNvGraphicFramePr/>
          <p:nvPr/>
        </p:nvGraphicFramePr>
        <p:xfrm>
          <a:off x="984970" y="2564904"/>
          <a:ext cx="6984776" cy="367240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06" y="620688"/>
            <a:ext cx="8758808" cy="690562"/>
          </a:xfrm>
        </p:spPr>
        <p:txBody>
          <a:bodyPr/>
          <a:lstStyle/>
          <a:p>
            <a:pPr algn="ctr"/>
            <a:r>
              <a:rPr lang="en-US" sz="2400" b="1" dirty="0" smtClean="0">
                <a:solidFill>
                  <a:srgbClr val="0070C0"/>
                </a:solidFill>
              </a:rPr>
              <a:t>IP Admission</a:t>
            </a:r>
          </a:p>
        </p:txBody>
      </p:sp>
      <p:sp>
        <p:nvSpPr>
          <p:cNvPr id="3" name="Content Placeholder 2"/>
          <p:cNvSpPr>
            <a:spLocks noGrp="1"/>
          </p:cNvSpPr>
          <p:nvPr>
            <p:ph idx="1"/>
          </p:nvPr>
        </p:nvSpPr>
        <p:spPr>
          <a:xfrm>
            <a:off x="455613" y="1484784"/>
            <a:ext cx="8686800" cy="4781079"/>
          </a:xfrm>
        </p:spPr>
        <p:txBody>
          <a:bodyPr/>
          <a:lstStyle/>
          <a:p>
            <a:pPr>
              <a:buFont typeface="Wingdings" pitchFamily="2" charset="2"/>
              <a:buChar char="Ø"/>
            </a:pPr>
            <a:r>
              <a:rPr lang="en-US" dirty="0" smtClean="0">
                <a:solidFill>
                  <a:srgbClr val="002060"/>
                </a:solidFill>
                <a:hlinkClick r:id="rId2" action="ppaction://hlinkfile"/>
              </a:rPr>
              <a:t> </a:t>
            </a:r>
            <a:r>
              <a:rPr lang="en-US" dirty="0" smtClean="0">
                <a:solidFill>
                  <a:srgbClr val="002060"/>
                </a:solidFill>
                <a:latin typeface="Calibri" pitchFamily="34" charset="0"/>
                <a:cs typeface="Calibri" pitchFamily="34" charset="0"/>
                <a:hlinkClick r:id="rId2" action="ppaction://hlinkfile"/>
              </a:rPr>
              <a:t>IP Admission episodes</a:t>
            </a:r>
            <a:endParaRPr lang="en-US" dirty="0" smtClean="0">
              <a:solidFill>
                <a:srgbClr val="002060"/>
              </a:solidFill>
              <a:latin typeface="Calibri" pitchFamily="34" charset="0"/>
              <a:cs typeface="Calibri" pitchFamily="34" charset="0"/>
            </a:endParaRPr>
          </a:p>
          <a:p>
            <a:endParaRPr lang="en-US" dirty="0" smtClean="0"/>
          </a:p>
          <a:p>
            <a:pPr>
              <a:buNone/>
            </a:pPr>
            <a:endParaRPr lang="en-US" dirty="0"/>
          </a:p>
        </p:txBody>
      </p:sp>
      <p:sp>
        <p:nvSpPr>
          <p:cNvPr id="4" name="Slide Number Placeholder 3"/>
          <p:cNvSpPr>
            <a:spLocks noGrp="1"/>
          </p:cNvSpPr>
          <p:nvPr>
            <p:ph type="sldNum" sz="quarter" idx="10"/>
          </p:nvPr>
        </p:nvSpPr>
        <p:spPr/>
        <p:txBody>
          <a:bodyPr/>
          <a:lstStyle/>
          <a:p>
            <a:fld id="{DBBD920C-9F26-4D18-A742-B2ED4CCEBA7F}" type="slidenum">
              <a:rPr lang="en-GB" smtClean="0"/>
              <a:pPr/>
              <a:t>12</a:t>
            </a:fld>
            <a:endParaRPr lang="en-GB"/>
          </a:p>
        </p:txBody>
      </p:sp>
      <p:graphicFrame>
        <p:nvGraphicFramePr>
          <p:cNvPr id="5" name="Chart 4"/>
          <p:cNvGraphicFramePr/>
          <p:nvPr/>
        </p:nvGraphicFramePr>
        <p:xfrm>
          <a:off x="1561034" y="2492896"/>
          <a:ext cx="6768751" cy="338437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14" y="620688"/>
            <a:ext cx="8686800" cy="690562"/>
          </a:xfrm>
        </p:spPr>
        <p:txBody>
          <a:bodyPr/>
          <a:lstStyle/>
          <a:p>
            <a:pPr algn="ctr"/>
            <a:r>
              <a:rPr lang="en-US" sz="2400" b="1" dirty="0" smtClean="0">
                <a:solidFill>
                  <a:srgbClr val="0070C0"/>
                </a:solidFill>
                <a:latin typeface="Calibri" pitchFamily="34" charset="0"/>
                <a:cs typeface="Calibri" pitchFamily="34" charset="0"/>
              </a:rPr>
              <a:t>Lab Investigation </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a:xfrm>
            <a:off x="455613" y="1412776"/>
            <a:ext cx="8686800" cy="4853087"/>
          </a:xfrm>
        </p:spPr>
        <p:txBody>
          <a:bodyPr/>
          <a:lstStyle/>
          <a:p>
            <a:pPr>
              <a:buFont typeface="Wingdings" pitchFamily="2" charset="2"/>
              <a:buChar char="Ø"/>
            </a:pPr>
            <a:r>
              <a:rPr lang="en-US" dirty="0" smtClean="0">
                <a:solidFill>
                  <a:srgbClr val="002060"/>
                </a:solidFill>
                <a:latin typeface="Calibri" pitchFamily="34" charset="0"/>
                <a:cs typeface="Calibri" pitchFamily="34" charset="0"/>
                <a:hlinkClick r:id="rId2" action="ppaction://hlinkfile"/>
              </a:rPr>
              <a:t> </a:t>
            </a:r>
            <a:r>
              <a:rPr lang="en-US" dirty="0" smtClean="0">
                <a:solidFill>
                  <a:srgbClr val="002060"/>
                </a:solidFill>
                <a:latin typeface="Calibri" pitchFamily="34" charset="0"/>
                <a:cs typeface="Calibri" pitchFamily="34" charset="0"/>
                <a:hlinkClick r:id="rId3" action="ppaction://hlinkfile"/>
              </a:rPr>
              <a:t>Lab Investigation episodes</a:t>
            </a:r>
            <a:endParaRPr lang="en-US" dirty="0">
              <a:solidFill>
                <a:srgbClr val="00206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13</a:t>
            </a:fld>
            <a:endParaRPr lang="en-GB"/>
          </a:p>
        </p:txBody>
      </p:sp>
      <p:graphicFrame>
        <p:nvGraphicFramePr>
          <p:cNvPr id="5" name="Chart 4"/>
          <p:cNvGraphicFramePr/>
          <p:nvPr/>
        </p:nvGraphicFramePr>
        <p:xfrm>
          <a:off x="1345010" y="2420888"/>
          <a:ext cx="6912768" cy="374441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06" y="620688"/>
            <a:ext cx="8686800" cy="690562"/>
          </a:xfrm>
        </p:spPr>
        <p:txBody>
          <a:bodyPr/>
          <a:lstStyle/>
          <a:p>
            <a:pPr algn="ctr"/>
            <a:r>
              <a:rPr lang="en-US" sz="2400" b="1" dirty="0" smtClean="0">
                <a:solidFill>
                  <a:srgbClr val="0070C0"/>
                </a:solidFill>
                <a:latin typeface="Calibri" pitchFamily="34" charset="0"/>
                <a:cs typeface="Calibri" pitchFamily="34" charset="0"/>
              </a:rPr>
              <a:t>Reduction in medication error through e- prescription</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a:xfrm>
            <a:off x="455613" y="1700808"/>
            <a:ext cx="8686800" cy="4565055"/>
          </a:xfrm>
        </p:spPr>
        <p:txBody>
          <a:bodyPr/>
          <a:lstStyle/>
          <a:p>
            <a:pPr marL="457200" indent="-457200">
              <a:lnSpc>
                <a:spcPct val="150000"/>
              </a:lnSpc>
              <a:buAutoNum type="alphaLcPeriod"/>
            </a:pPr>
            <a:r>
              <a:rPr lang="en-IN" dirty="0" smtClean="0">
                <a:solidFill>
                  <a:srgbClr val="002060"/>
                </a:solidFill>
                <a:latin typeface="Calibri" pitchFamily="34" charset="0"/>
                <a:cs typeface="Calibri" pitchFamily="34" charset="0"/>
              </a:rPr>
              <a:t>Improving patient safety and quality of care</a:t>
            </a:r>
          </a:p>
          <a:p>
            <a:pPr marL="457200" indent="-457200">
              <a:lnSpc>
                <a:spcPct val="150000"/>
              </a:lnSpc>
              <a:buAutoNum type="alphaLcPeriod"/>
            </a:pPr>
            <a:r>
              <a:rPr lang="en-IN" dirty="0" smtClean="0">
                <a:solidFill>
                  <a:srgbClr val="002060"/>
                </a:solidFill>
                <a:latin typeface="Calibri" pitchFamily="34" charset="0"/>
                <a:cs typeface="Calibri" pitchFamily="34" charset="0"/>
              </a:rPr>
              <a:t>Reducing time spent on phone calls and call-backs to pharmacies</a:t>
            </a:r>
          </a:p>
          <a:p>
            <a:pPr marL="457200" indent="-457200">
              <a:lnSpc>
                <a:spcPct val="150000"/>
              </a:lnSpc>
              <a:buAutoNum type="alphaLcPeriod"/>
            </a:pPr>
            <a:r>
              <a:rPr lang="en-IN" dirty="0" smtClean="0">
                <a:solidFill>
                  <a:srgbClr val="002060"/>
                </a:solidFill>
                <a:latin typeface="Calibri" pitchFamily="34" charset="0"/>
                <a:cs typeface="Calibri" pitchFamily="34" charset="0"/>
              </a:rPr>
              <a:t>Reducing time spent faxing prescriptions to pharmacies</a:t>
            </a:r>
          </a:p>
          <a:p>
            <a:pPr marL="457200" indent="-457200">
              <a:lnSpc>
                <a:spcPct val="150000"/>
              </a:lnSpc>
              <a:buAutoNum type="alphaLcPeriod"/>
            </a:pPr>
            <a:r>
              <a:rPr lang="en-IN" dirty="0" smtClean="0">
                <a:solidFill>
                  <a:srgbClr val="002060"/>
                </a:solidFill>
                <a:latin typeface="Calibri" pitchFamily="34" charset="0"/>
                <a:cs typeface="Calibri" pitchFamily="34" charset="0"/>
              </a:rPr>
              <a:t> Automating the prescription renewal request and authorization process</a:t>
            </a:r>
          </a:p>
          <a:p>
            <a:pPr marL="457200" indent="-457200">
              <a:lnSpc>
                <a:spcPct val="150000"/>
              </a:lnSpc>
              <a:buAutoNum type="alphaLcPeriod"/>
            </a:pPr>
            <a:r>
              <a:rPr lang="en-IN" dirty="0" smtClean="0">
                <a:solidFill>
                  <a:srgbClr val="002060"/>
                </a:solidFill>
                <a:latin typeface="Calibri" pitchFamily="34" charset="0"/>
                <a:cs typeface="Calibri" pitchFamily="34" charset="0"/>
              </a:rPr>
              <a:t>Increasing patient convenience and medication compliance</a:t>
            </a:r>
          </a:p>
          <a:p>
            <a:pPr marL="457200" indent="-457200">
              <a:lnSpc>
                <a:spcPct val="150000"/>
              </a:lnSpc>
              <a:buAutoNum type="alphaLcPeriod"/>
            </a:pPr>
            <a:r>
              <a:rPr lang="en-IN" dirty="0" smtClean="0">
                <a:solidFill>
                  <a:srgbClr val="002060"/>
                </a:solidFill>
                <a:latin typeface="Calibri" pitchFamily="34" charset="0"/>
                <a:cs typeface="Calibri" pitchFamily="34" charset="0"/>
              </a:rPr>
              <a:t>Improving formulary adherence permits lower cost drug substitutions</a:t>
            </a:r>
          </a:p>
          <a:p>
            <a:pPr marL="457200" indent="-457200">
              <a:lnSpc>
                <a:spcPct val="150000"/>
              </a:lnSpc>
              <a:buAutoNum type="alphaLcPeriod"/>
            </a:pPr>
            <a:r>
              <a:rPr lang="en-IN" dirty="0" smtClean="0">
                <a:solidFill>
                  <a:srgbClr val="002060"/>
                </a:solidFill>
                <a:latin typeface="Calibri" pitchFamily="34" charset="0"/>
                <a:cs typeface="Calibri" pitchFamily="34" charset="0"/>
              </a:rPr>
              <a:t>Improving drug surveillance/recall ability</a:t>
            </a:r>
            <a:endParaRPr lang="en-US" dirty="0">
              <a:solidFill>
                <a:srgbClr val="00206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14</a:t>
            </a:fld>
            <a:endParaRPr lang="en-GB"/>
          </a:p>
        </p:txBody>
      </p:sp>
    </p:spTree>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14" y="548680"/>
            <a:ext cx="8686800" cy="690562"/>
          </a:xfrm>
        </p:spPr>
        <p:txBody>
          <a:bodyPr/>
          <a:lstStyle/>
          <a:p>
            <a:pPr algn="ctr"/>
            <a:r>
              <a:rPr lang="en-US" sz="2400" b="1" dirty="0" smtClean="0">
                <a:solidFill>
                  <a:srgbClr val="0070C0"/>
                </a:solidFill>
                <a:latin typeface="Calibri" pitchFamily="34" charset="0"/>
                <a:cs typeface="Calibri" pitchFamily="34" charset="0"/>
              </a:rPr>
              <a:t>Privacy, Security And Confidentiality of Patient Records</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a:xfrm>
            <a:off x="480914" y="1268760"/>
            <a:ext cx="8686800" cy="5275957"/>
          </a:xfrm>
        </p:spPr>
        <p:txBody>
          <a:bodyPr/>
          <a:lstStyle/>
          <a:p>
            <a:pPr marL="457200" indent="-457200">
              <a:lnSpc>
                <a:spcPct val="200000"/>
              </a:lnSpc>
              <a:buFont typeface="+mj-lt"/>
              <a:buAutoNum type="arabicPeriod"/>
            </a:pPr>
            <a:r>
              <a:rPr lang="en-IN" dirty="0" smtClean="0">
                <a:solidFill>
                  <a:srgbClr val="002060"/>
                </a:solidFill>
                <a:latin typeface="Calibri" pitchFamily="34" charset="0"/>
                <a:cs typeface="Calibri" pitchFamily="34" charset="0"/>
              </a:rPr>
              <a:t>User authentication</a:t>
            </a:r>
          </a:p>
          <a:p>
            <a:pPr marL="457200" indent="-457200">
              <a:lnSpc>
                <a:spcPct val="200000"/>
              </a:lnSpc>
              <a:buFont typeface="+mj-lt"/>
              <a:buAutoNum type="arabicPeriod"/>
            </a:pPr>
            <a:r>
              <a:rPr lang="en-IN" dirty="0" smtClean="0">
                <a:solidFill>
                  <a:srgbClr val="002060"/>
                </a:solidFill>
                <a:latin typeface="Calibri" pitchFamily="34" charset="0"/>
                <a:cs typeface="Calibri" pitchFamily="34" charset="0"/>
              </a:rPr>
              <a:t>Physical security of data centre sites</a:t>
            </a:r>
          </a:p>
          <a:p>
            <a:pPr marL="457200" indent="-457200">
              <a:lnSpc>
                <a:spcPct val="200000"/>
              </a:lnSpc>
              <a:buFont typeface="+mj-lt"/>
              <a:buAutoNum type="arabicPeriod"/>
            </a:pPr>
            <a:r>
              <a:rPr lang="en-IN" dirty="0" smtClean="0">
                <a:solidFill>
                  <a:srgbClr val="002060"/>
                </a:solidFill>
                <a:latin typeface="Calibri" pitchFamily="34" charset="0"/>
                <a:cs typeface="Calibri" pitchFamily="34" charset="0"/>
              </a:rPr>
              <a:t>Access control to system resources</a:t>
            </a:r>
          </a:p>
          <a:p>
            <a:pPr marL="457200" indent="-457200">
              <a:lnSpc>
                <a:spcPct val="200000"/>
              </a:lnSpc>
              <a:buFont typeface="+mj-lt"/>
              <a:buAutoNum type="arabicPeriod"/>
            </a:pPr>
            <a:r>
              <a:rPr lang="en-IN" dirty="0" smtClean="0">
                <a:solidFill>
                  <a:srgbClr val="002060"/>
                </a:solidFill>
                <a:latin typeface="Calibri" pitchFamily="34" charset="0"/>
                <a:cs typeface="Calibri" pitchFamily="34" charset="0"/>
              </a:rPr>
              <a:t>Data ownership</a:t>
            </a:r>
          </a:p>
          <a:p>
            <a:pPr marL="457200" indent="-457200">
              <a:lnSpc>
                <a:spcPct val="200000"/>
              </a:lnSpc>
              <a:buFont typeface="+mj-lt"/>
              <a:buAutoNum type="arabicPeriod"/>
            </a:pPr>
            <a:r>
              <a:rPr lang="en-IN" dirty="0" smtClean="0">
                <a:solidFill>
                  <a:srgbClr val="002060"/>
                </a:solidFill>
                <a:latin typeface="Calibri" pitchFamily="34" charset="0"/>
                <a:cs typeface="Calibri" pitchFamily="34" charset="0"/>
              </a:rPr>
              <a:t>Data protection </a:t>
            </a:r>
            <a:r>
              <a:rPr lang="en-IN" dirty="0" smtClean="0">
                <a:solidFill>
                  <a:srgbClr val="002060"/>
                </a:solidFill>
                <a:latin typeface="Calibri" pitchFamily="34" charset="0"/>
                <a:cs typeface="Calibri" pitchFamily="34" charset="0"/>
              </a:rPr>
              <a:t>policies</a:t>
            </a:r>
          </a:p>
          <a:p>
            <a:pPr marL="457200" indent="-457200">
              <a:lnSpc>
                <a:spcPct val="200000"/>
              </a:lnSpc>
              <a:buFont typeface="+mj-lt"/>
              <a:buAutoNum type="arabicPeriod"/>
            </a:pPr>
            <a:r>
              <a:rPr lang="en-IN" dirty="0" smtClean="0">
                <a:solidFill>
                  <a:srgbClr val="002060"/>
                </a:solidFill>
                <a:latin typeface="Calibri" pitchFamily="34" charset="0"/>
                <a:cs typeface="Calibri" pitchFamily="34" charset="0"/>
              </a:rPr>
              <a:t>Security breach ( hard copy )</a:t>
            </a:r>
            <a:endParaRPr lang="en-IN" dirty="0" smtClean="0">
              <a:solidFill>
                <a:srgbClr val="002060"/>
              </a:solidFill>
              <a:latin typeface="Calibri" pitchFamily="34" charset="0"/>
              <a:cs typeface="Calibri" pitchFamily="34" charset="0"/>
            </a:endParaRPr>
          </a:p>
          <a:p>
            <a:pPr marL="457200" indent="-457200">
              <a:buFont typeface="+mj-lt"/>
              <a:buAutoNum type="arabicPeriod"/>
            </a:pPr>
            <a:endParaRPr lang="en-US" dirty="0">
              <a:solidFill>
                <a:srgbClr val="00206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15</a:t>
            </a:fld>
            <a:endParaRPr lang="en-GB"/>
          </a:p>
        </p:txBody>
      </p:sp>
    </p:spTree>
  </p:cSld>
  <p:clrMapOvr>
    <a:masterClrMapping/>
  </p:clrMapOvr>
  <p:transition>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14" y="620688"/>
            <a:ext cx="8686800" cy="690562"/>
          </a:xfrm>
        </p:spPr>
        <p:txBody>
          <a:bodyPr/>
          <a:lstStyle/>
          <a:p>
            <a:pPr algn="ctr"/>
            <a:r>
              <a:rPr lang="en-US" sz="2400" b="1" dirty="0" smtClean="0">
                <a:solidFill>
                  <a:srgbClr val="0070C0"/>
                </a:solidFill>
                <a:latin typeface="Calibri" pitchFamily="34" charset="0"/>
                <a:cs typeface="Calibri" pitchFamily="34" charset="0"/>
              </a:rPr>
              <a:t>Privacy, Security And Confidentiality of Patient Records</a:t>
            </a:r>
            <a:br>
              <a:rPr lang="en-US" sz="2400" b="1" dirty="0" smtClean="0">
                <a:solidFill>
                  <a:srgbClr val="0070C0"/>
                </a:solidFill>
                <a:latin typeface="Calibri" pitchFamily="34" charset="0"/>
                <a:cs typeface="Calibri" pitchFamily="34" charset="0"/>
              </a:rPr>
            </a:br>
            <a:r>
              <a:rPr lang="en-US" sz="2400" b="1" dirty="0" smtClean="0">
                <a:solidFill>
                  <a:srgbClr val="0070C0"/>
                </a:solidFill>
                <a:latin typeface="Calibri" pitchFamily="34" charset="0"/>
                <a:cs typeface="Calibri" pitchFamily="34" charset="0"/>
              </a:rPr>
              <a:t>( continued )</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a:xfrm>
            <a:off x="480914" y="1628800"/>
            <a:ext cx="8686800" cy="5229200"/>
          </a:xfrm>
        </p:spPr>
        <p:txBody>
          <a:bodyPr/>
          <a:lstStyle/>
          <a:p>
            <a:pPr marL="457200" indent="-457200">
              <a:lnSpc>
                <a:spcPct val="200000"/>
              </a:lnSpc>
              <a:buFont typeface="+mj-lt"/>
              <a:buAutoNum type="arabicPeriod" startAt="7"/>
            </a:pPr>
            <a:r>
              <a:rPr lang="en-IN" dirty="0" smtClean="0">
                <a:solidFill>
                  <a:srgbClr val="002060"/>
                </a:solidFill>
                <a:latin typeface="Calibri" pitchFamily="34" charset="0"/>
                <a:cs typeface="Calibri" pitchFamily="34" charset="0"/>
              </a:rPr>
              <a:t>Systems integrity</a:t>
            </a:r>
          </a:p>
          <a:p>
            <a:pPr marL="457200" indent="-457200">
              <a:lnSpc>
                <a:spcPct val="200000"/>
              </a:lnSpc>
              <a:buFont typeface="+mj-lt"/>
              <a:buAutoNum type="arabicPeriod" startAt="7"/>
            </a:pPr>
            <a:r>
              <a:rPr lang="en-IN" dirty="0" smtClean="0">
                <a:solidFill>
                  <a:srgbClr val="002060"/>
                </a:solidFill>
                <a:latin typeface="Calibri" pitchFamily="34" charset="0"/>
                <a:cs typeface="Calibri" pitchFamily="34" charset="0"/>
              </a:rPr>
              <a:t>User profiles</a:t>
            </a:r>
          </a:p>
          <a:p>
            <a:pPr marL="457200" indent="-457200">
              <a:lnSpc>
                <a:spcPct val="200000"/>
              </a:lnSpc>
              <a:buFont typeface="+mj-lt"/>
              <a:buAutoNum type="arabicPeriod" startAt="7"/>
            </a:pPr>
            <a:r>
              <a:rPr lang="en-IN" dirty="0" smtClean="0">
                <a:solidFill>
                  <a:srgbClr val="002060"/>
                </a:solidFill>
                <a:latin typeface="Calibri" pitchFamily="34" charset="0"/>
                <a:cs typeface="Calibri" pitchFamily="34" charset="0"/>
              </a:rPr>
              <a:t>Legal and liability </a:t>
            </a:r>
            <a:r>
              <a:rPr lang="en-IN" dirty="0" smtClean="0">
                <a:solidFill>
                  <a:srgbClr val="002060"/>
                </a:solidFill>
                <a:latin typeface="Calibri" pitchFamily="34" charset="0"/>
                <a:cs typeface="Calibri" pitchFamily="34" charset="0"/>
              </a:rPr>
              <a:t>issues</a:t>
            </a:r>
            <a:endParaRPr lang="en-IN" dirty="0" smtClean="0">
              <a:solidFill>
                <a:srgbClr val="002060"/>
              </a:solidFill>
              <a:latin typeface="Calibri" pitchFamily="34" charset="0"/>
              <a:cs typeface="Calibri" pitchFamily="34" charset="0"/>
            </a:endParaRPr>
          </a:p>
          <a:p>
            <a:pPr marL="457200" indent="-457200">
              <a:lnSpc>
                <a:spcPct val="200000"/>
              </a:lnSpc>
              <a:buFont typeface="+mj-lt"/>
              <a:buAutoNum type="arabicPeriod" startAt="7"/>
            </a:pPr>
            <a:r>
              <a:rPr lang="en-IN" dirty="0" smtClean="0">
                <a:solidFill>
                  <a:srgbClr val="002060"/>
                </a:solidFill>
                <a:latin typeface="Calibri" pitchFamily="34" charset="0"/>
                <a:cs typeface="Calibri" pitchFamily="34" charset="0"/>
              </a:rPr>
              <a:t>Informed consent</a:t>
            </a:r>
          </a:p>
          <a:p>
            <a:pPr marL="457200" indent="-457200">
              <a:lnSpc>
                <a:spcPct val="200000"/>
              </a:lnSpc>
              <a:buFont typeface="Arial" pitchFamily="34" charset="0"/>
              <a:buChar char="•"/>
            </a:pPr>
            <a:r>
              <a:rPr lang="en-IN" i="1" dirty="0" smtClean="0">
                <a:solidFill>
                  <a:srgbClr val="002060"/>
                </a:solidFill>
                <a:latin typeface="Calibri" pitchFamily="34" charset="0"/>
                <a:cs typeface="Calibri" pitchFamily="34" charset="0"/>
              </a:rPr>
              <a:t>Reduced storage, Easy Retrieval and Reduced Cost ( long term ) are some of the</a:t>
            </a:r>
          </a:p>
          <a:p>
            <a:pPr marL="457200" indent="-457200">
              <a:buNone/>
            </a:pPr>
            <a:r>
              <a:rPr lang="en-IN" i="1" dirty="0" smtClean="0">
                <a:solidFill>
                  <a:srgbClr val="002060"/>
                </a:solidFill>
                <a:latin typeface="Calibri" pitchFamily="34" charset="0"/>
                <a:cs typeface="Calibri" pitchFamily="34" charset="0"/>
              </a:rPr>
              <a:t>        b</a:t>
            </a:r>
            <a:r>
              <a:rPr lang="en-IN" i="1" dirty="0" smtClean="0">
                <a:solidFill>
                  <a:srgbClr val="002060"/>
                </a:solidFill>
                <a:latin typeface="Calibri" pitchFamily="34" charset="0"/>
                <a:cs typeface="Calibri" pitchFamily="34" charset="0"/>
              </a:rPr>
              <a:t>enefits of electronic  health records compared to paper health records</a:t>
            </a:r>
            <a:endParaRPr lang="en-IN" i="1" dirty="0" smtClean="0">
              <a:solidFill>
                <a:srgbClr val="00206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16</a:t>
            </a:fld>
            <a:endParaRPr lang="en-GB"/>
          </a:p>
        </p:txBody>
      </p:sp>
    </p:spTree>
  </p:cSld>
  <p:clrMapOvr>
    <a:masterClrMapping/>
  </p:clrMapOvr>
  <p:transition>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14" y="548680"/>
            <a:ext cx="8686800" cy="690562"/>
          </a:xfrm>
        </p:spPr>
        <p:txBody>
          <a:bodyPr/>
          <a:lstStyle/>
          <a:p>
            <a:pPr algn="ctr"/>
            <a:r>
              <a:rPr lang="en-US" sz="2400" b="1" dirty="0" smtClean="0">
                <a:solidFill>
                  <a:srgbClr val="0070C0"/>
                </a:solidFill>
                <a:latin typeface="Calibri" pitchFamily="34" charset="0"/>
                <a:cs typeface="Calibri" pitchFamily="34" charset="0"/>
              </a:rPr>
              <a:t>Impact of HIS on patient satisfaction</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p:txBody>
          <a:bodyPr/>
          <a:lstStyle/>
          <a:p>
            <a:pPr>
              <a:buFont typeface="Wingdings" pitchFamily="2" charset="2"/>
              <a:buChar char="Ø"/>
            </a:pPr>
            <a:r>
              <a:rPr lang="en-IN" dirty="0" smtClean="0">
                <a:solidFill>
                  <a:srgbClr val="002060"/>
                </a:solidFill>
                <a:latin typeface="Calibri" pitchFamily="34" charset="0"/>
                <a:cs typeface="Calibri" pitchFamily="34" charset="0"/>
              </a:rPr>
              <a:t> Satisfaction is “ multi – dimensional “ </a:t>
            </a:r>
          </a:p>
          <a:p>
            <a:pPr lvl="7">
              <a:buFont typeface="Arial" pitchFamily="34" charset="0"/>
              <a:buChar char="•"/>
            </a:pPr>
            <a:r>
              <a:rPr lang="en-IN" dirty="0" smtClean="0">
                <a:solidFill>
                  <a:srgbClr val="002060"/>
                </a:solidFill>
                <a:latin typeface="Calibri" pitchFamily="34" charset="0"/>
                <a:cs typeface="Calibri" pitchFamily="34" charset="0"/>
              </a:rPr>
              <a:t>Safety</a:t>
            </a:r>
          </a:p>
          <a:p>
            <a:pPr lvl="7">
              <a:buFont typeface="Arial" pitchFamily="34" charset="0"/>
              <a:buChar char="•"/>
            </a:pPr>
            <a:r>
              <a:rPr lang="en-IN" dirty="0" smtClean="0">
                <a:solidFill>
                  <a:srgbClr val="002060"/>
                </a:solidFill>
                <a:latin typeface="Calibri" pitchFamily="34" charset="0"/>
                <a:cs typeface="Calibri" pitchFamily="34" charset="0"/>
              </a:rPr>
              <a:t>Equity</a:t>
            </a:r>
          </a:p>
          <a:p>
            <a:pPr lvl="7">
              <a:buFont typeface="Arial" pitchFamily="34" charset="0"/>
              <a:buChar char="•"/>
            </a:pPr>
            <a:r>
              <a:rPr lang="en-IN" dirty="0" smtClean="0">
                <a:solidFill>
                  <a:srgbClr val="002060"/>
                </a:solidFill>
                <a:latin typeface="Calibri" pitchFamily="34" charset="0"/>
                <a:cs typeface="Calibri" pitchFamily="34" charset="0"/>
              </a:rPr>
              <a:t>Easiness</a:t>
            </a:r>
          </a:p>
          <a:p>
            <a:pPr lvl="7">
              <a:buFont typeface="Arial" pitchFamily="34" charset="0"/>
              <a:buChar char="•"/>
            </a:pPr>
            <a:r>
              <a:rPr lang="en-IN" dirty="0" smtClean="0">
                <a:solidFill>
                  <a:srgbClr val="002060"/>
                </a:solidFill>
                <a:latin typeface="Calibri" pitchFamily="34" charset="0"/>
                <a:cs typeface="Calibri" pitchFamily="34" charset="0"/>
              </a:rPr>
              <a:t>Value for money</a:t>
            </a:r>
          </a:p>
          <a:p>
            <a:pPr lvl="7">
              <a:buFont typeface="Arial" pitchFamily="34" charset="0"/>
              <a:buChar char="•"/>
            </a:pPr>
            <a:r>
              <a:rPr lang="en-IN" dirty="0" smtClean="0">
                <a:solidFill>
                  <a:srgbClr val="002060"/>
                </a:solidFill>
                <a:latin typeface="Calibri" pitchFamily="34" charset="0"/>
                <a:cs typeface="Calibri" pitchFamily="34" charset="0"/>
              </a:rPr>
              <a:t>Timeliness</a:t>
            </a:r>
          </a:p>
          <a:p>
            <a:pPr>
              <a:buFont typeface="Wingdings" pitchFamily="2" charset="2"/>
              <a:buChar char="Ø"/>
            </a:pPr>
            <a:r>
              <a:rPr lang="en-IN" dirty="0" smtClean="0">
                <a:solidFill>
                  <a:srgbClr val="002060"/>
                </a:solidFill>
                <a:latin typeface="Calibri" pitchFamily="34" charset="0"/>
                <a:cs typeface="Calibri" pitchFamily="34" charset="0"/>
              </a:rPr>
              <a:t>Customer satisfaction is very important for marketer as 1% increase in customer satisfaction can lead to 3% increase in market capitalization</a:t>
            </a:r>
          </a:p>
          <a:p>
            <a:pPr>
              <a:buFont typeface="Wingdings" pitchFamily="2" charset="2"/>
              <a:buChar char="Ø"/>
            </a:pPr>
            <a:r>
              <a:rPr lang="en-IN" dirty="0" smtClean="0">
                <a:solidFill>
                  <a:srgbClr val="002060"/>
                </a:solidFill>
                <a:latin typeface="Calibri" pitchFamily="34" charset="0"/>
                <a:cs typeface="Calibri" pitchFamily="34" charset="0"/>
              </a:rPr>
              <a:t>A sample of 50 respondents was taken after the implementation of HIS and the responses were recorded in a structured questionnaire</a:t>
            </a:r>
          </a:p>
          <a:p>
            <a:pPr>
              <a:buFont typeface="Wingdings" pitchFamily="2" charset="2"/>
              <a:buChar char="Ø"/>
            </a:pPr>
            <a:r>
              <a:rPr lang="en-IN" dirty="0" smtClean="0">
                <a:solidFill>
                  <a:srgbClr val="002060"/>
                </a:solidFill>
                <a:latin typeface="Calibri" pitchFamily="34" charset="0"/>
                <a:cs typeface="Calibri" pitchFamily="34" charset="0"/>
              </a:rPr>
              <a:t> </a:t>
            </a:r>
            <a:r>
              <a:rPr lang="en-IN" dirty="0" smtClean="0">
                <a:solidFill>
                  <a:srgbClr val="002060"/>
                </a:solidFill>
                <a:latin typeface="Calibri" pitchFamily="34" charset="0"/>
                <a:cs typeface="Calibri" pitchFamily="34" charset="0"/>
                <a:hlinkClick r:id="rId2" action="ppaction://hlinkfile"/>
              </a:rPr>
              <a:t>Questionnaire </a:t>
            </a:r>
            <a:endParaRPr lang="en-IN" dirty="0" smtClean="0">
              <a:solidFill>
                <a:srgbClr val="002060"/>
              </a:solidFill>
              <a:latin typeface="Calibri" pitchFamily="34" charset="0"/>
              <a:cs typeface="Calibri" pitchFamily="34" charset="0"/>
            </a:endParaRPr>
          </a:p>
          <a:p>
            <a:pPr>
              <a:buFont typeface="Wingdings" pitchFamily="2" charset="2"/>
              <a:buChar char="Ø"/>
            </a:pPr>
            <a:r>
              <a:rPr lang="en-IN" dirty="0" smtClean="0">
                <a:solidFill>
                  <a:srgbClr val="002060"/>
                </a:solidFill>
                <a:latin typeface="Calibri" pitchFamily="34" charset="0"/>
                <a:cs typeface="Calibri" pitchFamily="34" charset="0"/>
              </a:rPr>
              <a:t> The study findings and analyzed data is as follows :</a:t>
            </a:r>
            <a:endParaRPr lang="en-US" dirty="0" smtClean="0">
              <a:solidFill>
                <a:srgbClr val="002060"/>
              </a:solidFill>
              <a:latin typeface="Calibri" pitchFamily="34" charset="0"/>
              <a:cs typeface="Calibri" pitchFamily="34" charset="0"/>
            </a:endParaRPr>
          </a:p>
          <a:p>
            <a:pPr>
              <a:buNone/>
            </a:pPr>
            <a:endParaRPr lang="en-US" dirty="0"/>
          </a:p>
        </p:txBody>
      </p:sp>
      <p:sp>
        <p:nvSpPr>
          <p:cNvPr id="4" name="Slide Number Placeholder 3"/>
          <p:cNvSpPr>
            <a:spLocks noGrp="1"/>
          </p:cNvSpPr>
          <p:nvPr>
            <p:ph type="sldNum" sz="quarter" idx="10"/>
          </p:nvPr>
        </p:nvSpPr>
        <p:spPr/>
        <p:txBody>
          <a:bodyPr/>
          <a:lstStyle/>
          <a:p>
            <a:fld id="{DBBD920C-9F26-4D18-A742-B2ED4CCEBA7F}" type="slidenum">
              <a:rPr lang="en-GB" smtClean="0"/>
              <a:pPr/>
              <a:t>17</a:t>
            </a:fld>
            <a:endParaRPr lang="en-GB"/>
          </a:p>
        </p:txBody>
      </p:sp>
    </p:spTree>
  </p:cSld>
  <p:clrMapOvr>
    <a:masterClrMapping/>
  </p:clrMapOvr>
  <p:transition>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114" y="3789040"/>
            <a:ext cx="7128792" cy="569987"/>
          </a:xfrm>
        </p:spPr>
        <p:txBody>
          <a:bodyPr/>
          <a:lstStyle/>
          <a:p>
            <a:r>
              <a:rPr lang="en-US" sz="2000" cap="none" dirty="0" smtClean="0">
                <a:solidFill>
                  <a:srgbClr val="0070C0"/>
                </a:solidFill>
                <a:latin typeface="Calibri" pitchFamily="34" charset="0"/>
                <a:cs typeface="Calibri" pitchFamily="34" charset="0"/>
              </a:rPr>
              <a:t>Has the waiting time reduced with the implementation of HIS?</a:t>
            </a:r>
            <a:endParaRPr lang="en-US" sz="2000" cap="none" dirty="0">
              <a:solidFill>
                <a:srgbClr val="0070C0"/>
              </a:solidFill>
              <a:latin typeface="Calibri" pitchFamily="34" charset="0"/>
              <a:cs typeface="Calibri" pitchFamily="34" charset="0"/>
            </a:endParaRPr>
          </a:p>
        </p:txBody>
      </p:sp>
      <p:sp>
        <p:nvSpPr>
          <p:cNvPr id="3" name="Text Placeholder 2"/>
          <p:cNvSpPr>
            <a:spLocks noGrp="1"/>
          </p:cNvSpPr>
          <p:nvPr>
            <p:ph type="body" idx="1"/>
          </p:nvPr>
        </p:nvSpPr>
        <p:spPr>
          <a:xfrm>
            <a:off x="192882" y="260648"/>
            <a:ext cx="8449370" cy="576064"/>
          </a:xfrm>
        </p:spPr>
        <p:txBody>
          <a:bodyPr/>
          <a:lstStyle/>
          <a:p>
            <a:r>
              <a:rPr lang="en-US" b="1" dirty="0" smtClean="0">
                <a:solidFill>
                  <a:srgbClr val="0070C0"/>
                </a:solidFill>
                <a:latin typeface="Calibri" pitchFamily="34" charset="0"/>
                <a:cs typeface="Calibri" pitchFamily="34" charset="0"/>
              </a:rPr>
              <a:t>Better care is possible with HIS?</a:t>
            </a:r>
            <a:endParaRPr lang="en-US" b="1" dirty="0">
              <a:solidFill>
                <a:srgbClr val="0070C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E86C4B5C-94BA-474D-805E-C982D5C19CFF}" type="slidenum">
              <a:rPr lang="en-GB" smtClean="0"/>
              <a:pPr/>
              <a:t>18</a:t>
            </a:fld>
            <a:endParaRPr lang="en-GB"/>
          </a:p>
        </p:txBody>
      </p:sp>
      <p:graphicFrame>
        <p:nvGraphicFramePr>
          <p:cNvPr id="5" name="Chart 4"/>
          <p:cNvGraphicFramePr/>
          <p:nvPr/>
        </p:nvGraphicFramePr>
        <p:xfrm>
          <a:off x="264890" y="980728"/>
          <a:ext cx="4572000" cy="26711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441354" y="4221088"/>
          <a:ext cx="4608512" cy="24208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8906" y="692696"/>
            <a:ext cx="8686800" cy="690562"/>
          </a:xfrm>
        </p:spPr>
        <p:txBody>
          <a:bodyPr/>
          <a:lstStyle/>
          <a:p>
            <a:r>
              <a:rPr lang="en-US" sz="2400" b="1" dirty="0" smtClean="0"/>
              <a:t>       </a:t>
            </a:r>
            <a:r>
              <a:rPr lang="en-US" sz="2400" b="1" dirty="0" smtClean="0">
                <a:latin typeface="Calibri" pitchFamily="34" charset="0"/>
                <a:cs typeface="Calibri" pitchFamily="34" charset="0"/>
              </a:rPr>
              <a:t>Organizational Overview</a:t>
            </a:r>
            <a:r>
              <a:rPr lang="en-IN" sz="2400" b="1" dirty="0" smtClean="0"/>
              <a:t/>
            </a:r>
            <a:br>
              <a:rPr lang="en-IN" sz="2400" b="1" dirty="0" smtClean="0"/>
            </a:br>
            <a:endParaRPr lang="en-US" dirty="0"/>
          </a:p>
        </p:txBody>
      </p:sp>
      <p:sp>
        <p:nvSpPr>
          <p:cNvPr id="4" name="Slide Number Placeholder 3"/>
          <p:cNvSpPr>
            <a:spLocks noGrp="1"/>
          </p:cNvSpPr>
          <p:nvPr>
            <p:ph type="sldNum" sz="quarter" idx="10"/>
          </p:nvPr>
        </p:nvSpPr>
        <p:spPr/>
        <p:txBody>
          <a:bodyPr/>
          <a:lstStyle/>
          <a:p>
            <a:fld id="{DBBD920C-9F26-4D18-A742-B2ED4CCEBA7F}" type="slidenum">
              <a:rPr lang="en-GB" smtClean="0"/>
              <a:pPr/>
              <a:t>1</a:t>
            </a:fld>
            <a:endParaRPr lang="en-GB"/>
          </a:p>
        </p:txBody>
      </p:sp>
      <p:sp>
        <p:nvSpPr>
          <p:cNvPr id="5" name="Subtitle 2"/>
          <p:cNvSpPr txBox="1">
            <a:spLocks noGrp="1"/>
          </p:cNvSpPr>
          <p:nvPr>
            <p:ph idx="1"/>
          </p:nvPr>
        </p:nvSpPr>
        <p:spPr>
          <a:xfrm>
            <a:off x="480914" y="1556792"/>
            <a:ext cx="8686800" cy="4968552"/>
          </a:xfrm>
          <a:prstGeom prst="rect">
            <a:avLst/>
          </a:prstGeom>
        </p:spPr>
        <p:txBody>
          <a:bodyPr/>
          <a:lstStyle>
            <a:lvl1pPr marL="203200" indent="-203200" algn="l" rtl="0" fontAlgn="base">
              <a:spcBef>
                <a:spcPct val="60000"/>
              </a:spcBef>
              <a:spcAft>
                <a:spcPct val="0"/>
              </a:spcAft>
              <a:buChar char="•"/>
              <a:defRPr sz="2000">
                <a:solidFill>
                  <a:schemeClr val="tx1"/>
                </a:solidFill>
                <a:latin typeface="+mn-lt"/>
                <a:ea typeface="+mn-ea"/>
                <a:cs typeface="+mn-cs"/>
              </a:defRPr>
            </a:lvl1pPr>
            <a:lvl2pPr marL="508000" indent="-279400" algn="l" rtl="0" fontAlgn="base">
              <a:spcBef>
                <a:spcPct val="20000"/>
              </a:spcBef>
              <a:spcAft>
                <a:spcPct val="0"/>
              </a:spcAft>
              <a:buChar char="–"/>
              <a:defRPr sz="2000">
                <a:solidFill>
                  <a:schemeClr val="tx1"/>
                </a:solidFill>
                <a:latin typeface="+mn-lt"/>
                <a:ea typeface="+mn-ea"/>
              </a:defRPr>
            </a:lvl2pPr>
            <a:lvl3pPr marL="685800" indent="-177800" algn="l" rtl="0" fontAlgn="base">
              <a:spcBef>
                <a:spcPct val="20000"/>
              </a:spcBef>
              <a:spcAft>
                <a:spcPct val="0"/>
              </a:spcAft>
              <a:buFont typeface="Arial" charset="0"/>
              <a:buChar char="­"/>
              <a:defRPr sz="2000">
                <a:solidFill>
                  <a:schemeClr val="tx1"/>
                </a:solidFill>
                <a:latin typeface="+mn-lt"/>
                <a:ea typeface="+mn-ea"/>
              </a:defRPr>
            </a:lvl3pPr>
            <a:lvl4pPr marL="863600" indent="-177800" algn="l" rtl="0" fontAlgn="base">
              <a:spcBef>
                <a:spcPct val="20000"/>
              </a:spcBef>
              <a:spcAft>
                <a:spcPct val="0"/>
              </a:spcAft>
              <a:buFont typeface="Arial" charset="0"/>
              <a:buChar char="­"/>
              <a:defRPr sz="2000">
                <a:solidFill>
                  <a:schemeClr val="tx1"/>
                </a:solidFill>
                <a:latin typeface="+mn-lt"/>
                <a:ea typeface="+mn-ea"/>
              </a:defRPr>
            </a:lvl4pPr>
            <a:lvl5pPr marL="1041400" indent="-177800" algn="l" rtl="0" fontAlgn="base">
              <a:spcBef>
                <a:spcPct val="20000"/>
              </a:spcBef>
              <a:spcAft>
                <a:spcPct val="0"/>
              </a:spcAft>
              <a:buFont typeface="Arial" charset="0"/>
              <a:buChar char="-"/>
              <a:defRPr sz="2000">
                <a:solidFill>
                  <a:schemeClr val="tx1"/>
                </a:solidFill>
                <a:latin typeface="+mn-lt"/>
                <a:ea typeface="+mn-ea"/>
              </a:defRPr>
            </a:lvl5pPr>
            <a:lvl6pPr marL="1498600" indent="-177800" algn="l" rtl="0" fontAlgn="base">
              <a:spcBef>
                <a:spcPct val="20000"/>
              </a:spcBef>
              <a:spcAft>
                <a:spcPct val="0"/>
              </a:spcAft>
              <a:buFont typeface="Arial" charset="0"/>
              <a:buChar char="-"/>
              <a:defRPr sz="2000">
                <a:solidFill>
                  <a:schemeClr val="tx1"/>
                </a:solidFill>
                <a:latin typeface="+mn-lt"/>
                <a:ea typeface="+mn-ea"/>
              </a:defRPr>
            </a:lvl6pPr>
            <a:lvl7pPr marL="1955800" indent="-177800" algn="l" rtl="0" fontAlgn="base">
              <a:spcBef>
                <a:spcPct val="20000"/>
              </a:spcBef>
              <a:spcAft>
                <a:spcPct val="0"/>
              </a:spcAft>
              <a:buFont typeface="Arial" charset="0"/>
              <a:buChar char="-"/>
              <a:defRPr sz="2000">
                <a:solidFill>
                  <a:schemeClr val="tx1"/>
                </a:solidFill>
                <a:latin typeface="+mn-lt"/>
                <a:ea typeface="+mn-ea"/>
              </a:defRPr>
            </a:lvl7pPr>
            <a:lvl8pPr marL="2413000" indent="-177800" algn="l" rtl="0" fontAlgn="base">
              <a:spcBef>
                <a:spcPct val="20000"/>
              </a:spcBef>
              <a:spcAft>
                <a:spcPct val="0"/>
              </a:spcAft>
              <a:buFont typeface="Arial" charset="0"/>
              <a:buChar char="-"/>
              <a:defRPr sz="2000">
                <a:solidFill>
                  <a:schemeClr val="tx1"/>
                </a:solidFill>
                <a:latin typeface="+mn-lt"/>
                <a:ea typeface="+mn-ea"/>
              </a:defRPr>
            </a:lvl8pPr>
            <a:lvl9pPr marL="2870200" indent="-177800" algn="l" rtl="0" fontAlgn="base">
              <a:spcBef>
                <a:spcPct val="20000"/>
              </a:spcBef>
              <a:spcAft>
                <a:spcPct val="0"/>
              </a:spcAft>
              <a:buFont typeface="Arial" charset="0"/>
              <a:buChar char="-"/>
              <a:defRPr sz="2000">
                <a:solidFill>
                  <a:schemeClr val="tx1"/>
                </a:solidFill>
                <a:latin typeface="+mn-lt"/>
                <a:ea typeface="+mn-ea"/>
              </a:defRPr>
            </a:lvl9pPr>
          </a:lstStyle>
          <a:p>
            <a:pPr marL="0" indent="0">
              <a:buNone/>
            </a:pPr>
            <a:r>
              <a:rPr lang="en-US" b="1" dirty="0" smtClean="0">
                <a:solidFill>
                  <a:schemeClr val="accent2">
                    <a:lumMod val="60000"/>
                    <a:lumOff val="40000"/>
                  </a:schemeClr>
                </a:solidFill>
                <a:latin typeface="Calibri" pitchFamily="34" charset="0"/>
                <a:cs typeface="Calibri" pitchFamily="34" charset="0"/>
              </a:rPr>
              <a:t>         </a:t>
            </a:r>
            <a:r>
              <a:rPr lang="en-US" sz="2400" b="1" dirty="0" smtClean="0">
                <a:solidFill>
                  <a:schemeClr val="accent2">
                    <a:lumMod val="60000"/>
                    <a:lumOff val="40000"/>
                  </a:schemeClr>
                </a:solidFill>
                <a:latin typeface="Calibri" pitchFamily="34" charset="0"/>
                <a:cs typeface="Calibri" pitchFamily="34" charset="0"/>
              </a:rPr>
              <a:t>NULIFE HOSPITAL AND MATERNITY CENTER</a:t>
            </a:r>
          </a:p>
          <a:p>
            <a:pPr marL="342900" indent="-342900" algn="just">
              <a:buFont typeface="Wingdings" pitchFamily="2" charset="2"/>
              <a:buChar char="Ø"/>
            </a:pPr>
            <a:r>
              <a:rPr lang="en-IN" dirty="0" smtClean="0">
                <a:latin typeface="Calibri" pitchFamily="34" charset="0"/>
                <a:cs typeface="Calibri" pitchFamily="34" charset="0"/>
              </a:rPr>
              <a:t>Established in 1990 by </a:t>
            </a:r>
            <a:r>
              <a:rPr lang="en-IN" dirty="0" err="1" smtClean="0">
                <a:latin typeface="Calibri" pitchFamily="34" charset="0"/>
                <a:cs typeface="Calibri" pitchFamily="34" charset="0"/>
              </a:rPr>
              <a:t>Dr.Harish</a:t>
            </a:r>
            <a:r>
              <a:rPr lang="en-IN" dirty="0" smtClean="0">
                <a:latin typeface="Calibri" pitchFamily="34" charset="0"/>
                <a:cs typeface="Calibri" pitchFamily="34" charset="0"/>
              </a:rPr>
              <a:t> Kumar and </a:t>
            </a:r>
            <a:r>
              <a:rPr lang="en-IN" dirty="0" err="1" smtClean="0">
                <a:latin typeface="Calibri" pitchFamily="34" charset="0"/>
                <a:cs typeface="Calibri" pitchFamily="34" charset="0"/>
              </a:rPr>
              <a:t>Dr.Shakuntala</a:t>
            </a:r>
            <a:r>
              <a:rPr lang="en-IN" dirty="0" smtClean="0">
                <a:latin typeface="Calibri" pitchFamily="34" charset="0"/>
                <a:cs typeface="Calibri" pitchFamily="34" charset="0"/>
              </a:rPr>
              <a:t> Kumar, it is a 50 bedded hospital</a:t>
            </a:r>
          </a:p>
          <a:p>
            <a:pPr marL="342900" indent="-342900" algn="just">
              <a:buFont typeface="Wingdings" pitchFamily="2" charset="2"/>
              <a:buChar char="Ø"/>
            </a:pPr>
            <a:r>
              <a:rPr lang="en-IN" dirty="0" smtClean="0">
                <a:latin typeface="Calibri" pitchFamily="34" charset="0"/>
                <a:cs typeface="Calibri" pitchFamily="34" charset="0"/>
              </a:rPr>
              <a:t>It is committed to the highest standards of medical and service excellence, patient care, scientific and medical education</a:t>
            </a:r>
          </a:p>
          <a:p>
            <a:pPr marL="342900" indent="-342900" algn="just">
              <a:buFont typeface="Wingdings" pitchFamily="2" charset="2"/>
              <a:buChar char="Ø"/>
            </a:pPr>
            <a:r>
              <a:rPr lang="en-IN" dirty="0" smtClean="0">
                <a:latin typeface="Calibri" pitchFamily="34" charset="0"/>
                <a:cs typeface="Calibri" pitchFamily="34" charset="0"/>
              </a:rPr>
              <a:t>Working over 21 years, provides 24 hour emergency services, home visit, nursing facility, intensive care and trauma </a:t>
            </a:r>
            <a:r>
              <a:rPr lang="en-IN" dirty="0" smtClean="0">
                <a:latin typeface="Calibri" pitchFamily="34" charset="0"/>
                <a:cs typeface="Calibri" pitchFamily="34" charset="0"/>
              </a:rPr>
              <a:t> care centre  </a:t>
            </a:r>
            <a:endParaRPr lang="en-IN" dirty="0" smtClean="0">
              <a:latin typeface="Calibri" pitchFamily="34" charset="0"/>
              <a:cs typeface="Calibri" pitchFamily="34" charset="0"/>
            </a:endParaRPr>
          </a:p>
          <a:p>
            <a:pPr marL="342900" indent="-342900" algn="just">
              <a:buFont typeface="Wingdings" pitchFamily="2" charset="2"/>
              <a:buChar char="Ø"/>
            </a:pPr>
            <a:r>
              <a:rPr lang="en-IN" dirty="0" smtClean="0">
                <a:latin typeface="Calibri" pitchFamily="34" charset="0"/>
                <a:cs typeface="Calibri" pitchFamily="34" charset="0"/>
              </a:rPr>
              <a:t>Has over 20 specialities some of which include – Cardiology, Gynaecology, Plastic surgery, Urology etc.</a:t>
            </a:r>
          </a:p>
          <a:p>
            <a:pPr marL="342900" indent="-342900" algn="just">
              <a:buFont typeface="Wingdings" pitchFamily="2" charset="2"/>
              <a:buChar char="Ø"/>
            </a:pPr>
            <a:r>
              <a:rPr lang="en-IN" dirty="0" smtClean="0">
                <a:latin typeface="Calibri" pitchFamily="34" charset="0"/>
                <a:cs typeface="Calibri" pitchFamily="34" charset="0"/>
              </a:rPr>
              <a:t>Total number of physicians including visiting consultants are 40 in the hospital</a:t>
            </a:r>
          </a:p>
          <a:p>
            <a:pPr marL="342900" indent="-342900" algn="just">
              <a:buNone/>
            </a:pPr>
            <a:endParaRPr lang="en-IN" dirty="0" smtClean="0">
              <a:latin typeface="Calibri" pitchFamily="34" charset="0"/>
              <a:cs typeface="Calibri" pitchFamily="34" charset="0"/>
            </a:endParaRPr>
          </a:p>
          <a:p>
            <a:pPr marL="342900" indent="-342900" algn="just">
              <a:buNone/>
            </a:pPr>
            <a:endParaRPr lang="en-IN" dirty="0" smtClean="0">
              <a:latin typeface="Calibri" pitchFamily="34" charset="0"/>
              <a:cs typeface="Calibri" pitchFamily="34" charset="0"/>
            </a:endParaRPr>
          </a:p>
          <a:p>
            <a:pPr marL="342900" indent="-342900" algn="just">
              <a:buNone/>
            </a:pPr>
            <a:endParaRPr lang="en-IN" dirty="0" smtClean="0">
              <a:latin typeface="Calibri" pitchFamily="34" charset="0"/>
              <a:cs typeface="Calibri" pitchFamily="34" charset="0"/>
            </a:endParaRPr>
          </a:p>
        </p:txBody>
      </p:sp>
    </p:spTree>
  </p:cSld>
  <p:clrMapOvr>
    <a:masterClrMapping/>
  </p:clrMapOvr>
  <p:transition>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1394" y="3645024"/>
            <a:ext cx="7128792" cy="569987"/>
          </a:xfrm>
        </p:spPr>
        <p:txBody>
          <a:bodyPr/>
          <a:lstStyle/>
          <a:p>
            <a:r>
              <a:rPr lang="en-US" sz="2000" cap="none" dirty="0" smtClean="0">
                <a:solidFill>
                  <a:srgbClr val="0070C0"/>
                </a:solidFill>
                <a:latin typeface="Calibri" pitchFamily="34" charset="0"/>
                <a:cs typeface="Calibri" pitchFamily="34" charset="0"/>
              </a:rPr>
              <a:t>Has HIS made registration easier?</a:t>
            </a:r>
            <a:endParaRPr lang="en-US" sz="2000" cap="none" dirty="0">
              <a:solidFill>
                <a:srgbClr val="0070C0"/>
              </a:solidFill>
              <a:latin typeface="Calibri" pitchFamily="34" charset="0"/>
              <a:cs typeface="Calibri" pitchFamily="34" charset="0"/>
            </a:endParaRPr>
          </a:p>
        </p:txBody>
      </p:sp>
      <p:sp>
        <p:nvSpPr>
          <p:cNvPr id="3" name="Text Placeholder 2"/>
          <p:cNvSpPr>
            <a:spLocks noGrp="1"/>
          </p:cNvSpPr>
          <p:nvPr>
            <p:ph type="body" idx="1"/>
          </p:nvPr>
        </p:nvSpPr>
        <p:spPr>
          <a:xfrm>
            <a:off x="192882" y="260648"/>
            <a:ext cx="8449370" cy="576064"/>
          </a:xfrm>
        </p:spPr>
        <p:txBody>
          <a:bodyPr/>
          <a:lstStyle/>
          <a:p>
            <a:r>
              <a:rPr lang="en-US" b="1" dirty="0" smtClean="0">
                <a:solidFill>
                  <a:srgbClr val="0070C0"/>
                </a:solidFill>
                <a:latin typeface="Calibri" pitchFamily="34" charset="0"/>
                <a:cs typeface="Calibri" pitchFamily="34" charset="0"/>
              </a:rPr>
              <a:t>Scheduling of appointment has become easier?</a:t>
            </a:r>
            <a:endParaRPr lang="en-US" b="1" dirty="0">
              <a:solidFill>
                <a:srgbClr val="0070C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E86C4B5C-94BA-474D-805E-C982D5C19CFF}" type="slidenum">
              <a:rPr lang="en-GB" smtClean="0"/>
              <a:pPr/>
              <a:t>19</a:t>
            </a:fld>
            <a:endParaRPr lang="en-GB"/>
          </a:p>
        </p:txBody>
      </p:sp>
      <p:graphicFrame>
        <p:nvGraphicFramePr>
          <p:cNvPr id="7" name="Chart 6"/>
          <p:cNvGraphicFramePr/>
          <p:nvPr/>
        </p:nvGraphicFramePr>
        <p:xfrm>
          <a:off x="264890" y="980728"/>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4225330" y="4000500"/>
          <a:ext cx="4280917" cy="26688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06" y="3789040"/>
            <a:ext cx="8712968" cy="2592288"/>
          </a:xfrm>
        </p:spPr>
        <p:txBody>
          <a:bodyPr/>
          <a:lstStyle/>
          <a:p>
            <a:pPr>
              <a:lnSpc>
                <a:spcPct val="150000"/>
              </a:lnSpc>
            </a:pPr>
            <a:r>
              <a:rPr lang="en-US" sz="2000" cap="none" dirty="0" smtClean="0">
                <a:solidFill>
                  <a:srgbClr val="0070C0"/>
                </a:solidFill>
                <a:latin typeface="Calibri" pitchFamily="34" charset="0"/>
                <a:cs typeface="Calibri" pitchFamily="34" charset="0"/>
              </a:rPr>
              <a:t>Comments : </a:t>
            </a:r>
            <a:br>
              <a:rPr lang="en-US" sz="2000" cap="none" dirty="0" smtClean="0">
                <a:solidFill>
                  <a:srgbClr val="0070C0"/>
                </a:solidFill>
                <a:latin typeface="Calibri" pitchFamily="34" charset="0"/>
                <a:cs typeface="Calibri" pitchFamily="34" charset="0"/>
              </a:rPr>
            </a:br>
            <a:r>
              <a:rPr lang="en-US" sz="2000" b="0" cap="none" dirty="0" smtClean="0">
                <a:solidFill>
                  <a:srgbClr val="002060"/>
                </a:solidFill>
                <a:latin typeface="Calibri" pitchFamily="34" charset="0"/>
                <a:cs typeface="Calibri" pitchFamily="34" charset="0"/>
              </a:rPr>
              <a:t>Most of the respondents were satisfied with the implementation of HIS but the benefits could be assessed only for a few services. However, once the implementation is complete, discharge process which is the most critical and by far most of the hospitals face a problem with, will be the most beneficial for evaluating the benefit of HIS</a:t>
            </a:r>
            <a:br>
              <a:rPr lang="en-US" sz="2000" b="0" cap="none" dirty="0" smtClean="0">
                <a:solidFill>
                  <a:srgbClr val="002060"/>
                </a:solidFill>
                <a:latin typeface="Calibri" pitchFamily="34" charset="0"/>
                <a:cs typeface="Calibri" pitchFamily="34" charset="0"/>
              </a:rPr>
            </a:br>
            <a:endParaRPr lang="en-US" sz="2000" b="0" cap="none" dirty="0">
              <a:solidFill>
                <a:srgbClr val="002060"/>
              </a:solidFill>
              <a:latin typeface="Calibri" pitchFamily="34" charset="0"/>
              <a:cs typeface="Calibri" pitchFamily="34" charset="0"/>
            </a:endParaRPr>
          </a:p>
        </p:txBody>
      </p:sp>
      <p:sp>
        <p:nvSpPr>
          <p:cNvPr id="3" name="Text Placeholder 2"/>
          <p:cNvSpPr>
            <a:spLocks noGrp="1"/>
          </p:cNvSpPr>
          <p:nvPr>
            <p:ph type="body" idx="1"/>
          </p:nvPr>
        </p:nvSpPr>
        <p:spPr>
          <a:xfrm>
            <a:off x="192882" y="260648"/>
            <a:ext cx="8449370" cy="576064"/>
          </a:xfrm>
        </p:spPr>
        <p:txBody>
          <a:bodyPr/>
          <a:lstStyle/>
          <a:p>
            <a:r>
              <a:rPr lang="en-US" b="1" dirty="0" smtClean="0">
                <a:solidFill>
                  <a:srgbClr val="0070C0"/>
                </a:solidFill>
                <a:latin typeface="Calibri" pitchFamily="34" charset="0"/>
                <a:cs typeface="Calibri" pitchFamily="34" charset="0"/>
              </a:rPr>
              <a:t>Has retrieval of reports become easier?</a:t>
            </a:r>
            <a:endParaRPr lang="en-US" b="1" dirty="0">
              <a:solidFill>
                <a:srgbClr val="0070C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E86C4B5C-94BA-474D-805E-C982D5C19CFF}" type="slidenum">
              <a:rPr lang="en-GB" smtClean="0"/>
              <a:pPr/>
              <a:t>20</a:t>
            </a:fld>
            <a:endParaRPr lang="en-GB"/>
          </a:p>
        </p:txBody>
      </p:sp>
      <p:graphicFrame>
        <p:nvGraphicFramePr>
          <p:cNvPr id="9" name="Chart 8"/>
          <p:cNvGraphicFramePr/>
          <p:nvPr/>
        </p:nvGraphicFramePr>
        <p:xfrm>
          <a:off x="264890" y="1052736"/>
          <a:ext cx="4464496" cy="25202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14" y="620688"/>
            <a:ext cx="8686800" cy="690562"/>
          </a:xfrm>
        </p:spPr>
        <p:txBody>
          <a:bodyPr/>
          <a:lstStyle/>
          <a:p>
            <a:pPr algn="ctr"/>
            <a:r>
              <a:rPr lang="en-IN" sz="2400" b="1" dirty="0" smtClean="0">
                <a:solidFill>
                  <a:srgbClr val="0070C0"/>
                </a:solidFill>
                <a:latin typeface="Calibri" pitchFamily="34" charset="0"/>
                <a:cs typeface="Calibri" pitchFamily="34" charset="0"/>
              </a:rPr>
              <a:t>Benefit of HIS for appointment scheduling</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p:txBody>
          <a:bodyPr/>
          <a:lstStyle/>
          <a:p>
            <a:pPr marL="457200" lvl="0" indent="-457200">
              <a:lnSpc>
                <a:spcPct val="150000"/>
              </a:lnSpc>
              <a:buFont typeface="+mj-lt"/>
              <a:buAutoNum type="arabicPeriod"/>
            </a:pPr>
            <a:r>
              <a:rPr lang="en-IN" dirty="0" smtClean="0">
                <a:solidFill>
                  <a:srgbClr val="002060"/>
                </a:solidFill>
                <a:latin typeface="Calibri" pitchFamily="34" charset="0"/>
                <a:cs typeface="Calibri" pitchFamily="34" charset="0"/>
              </a:rPr>
              <a:t>Reduced paperwork</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a:pPr>
            <a:r>
              <a:rPr lang="en-IN" dirty="0" smtClean="0">
                <a:solidFill>
                  <a:srgbClr val="002060"/>
                </a:solidFill>
                <a:latin typeface="Calibri" pitchFamily="34" charset="0"/>
                <a:cs typeface="Calibri" pitchFamily="34" charset="0"/>
              </a:rPr>
              <a:t>Easy scheduling of recurring appointments</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a:pPr>
            <a:r>
              <a:rPr lang="en-IN" dirty="0" smtClean="0">
                <a:solidFill>
                  <a:srgbClr val="002060"/>
                </a:solidFill>
                <a:latin typeface="Calibri" pitchFamily="34" charset="0"/>
                <a:cs typeface="Calibri" pitchFamily="34" charset="0"/>
              </a:rPr>
              <a:t>Easy appointment cancellation and rescheduling</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a:pPr>
            <a:r>
              <a:rPr lang="en-IN" dirty="0" smtClean="0">
                <a:solidFill>
                  <a:srgbClr val="002060"/>
                </a:solidFill>
                <a:latin typeface="Calibri" pitchFamily="34" charset="0"/>
                <a:cs typeface="Calibri" pitchFamily="34" charset="0"/>
              </a:rPr>
              <a:t>Reduces no-shows</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a:pPr>
            <a:r>
              <a:rPr lang="en-IN" dirty="0" smtClean="0">
                <a:solidFill>
                  <a:srgbClr val="002060"/>
                </a:solidFill>
                <a:latin typeface="Calibri" pitchFamily="34" charset="0"/>
                <a:cs typeface="Calibri" pitchFamily="34" charset="0"/>
              </a:rPr>
              <a:t>Easily tracks cancellations</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a:pPr>
            <a:r>
              <a:rPr lang="en-IN" dirty="0" smtClean="0">
                <a:solidFill>
                  <a:srgbClr val="002060"/>
                </a:solidFill>
                <a:latin typeface="Calibri" pitchFamily="34" charset="0"/>
                <a:cs typeface="Calibri" pitchFamily="34" charset="0"/>
              </a:rPr>
              <a:t>Enables group scheduling</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a:pPr>
            <a:r>
              <a:rPr lang="en-IN" dirty="0" smtClean="0">
                <a:solidFill>
                  <a:srgbClr val="002060"/>
                </a:solidFill>
                <a:latin typeface="Calibri" pitchFamily="34" charset="0"/>
                <a:cs typeface="Calibri" pitchFamily="34" charset="0"/>
              </a:rPr>
              <a:t>Easy to find the vacant scheduled time</a:t>
            </a:r>
            <a:endParaRPr lang="en-US" dirty="0" smtClean="0">
              <a:solidFill>
                <a:srgbClr val="002060"/>
              </a:solidFill>
              <a:latin typeface="Calibri" pitchFamily="34" charset="0"/>
              <a:cs typeface="Calibri" pitchFamily="34" charset="0"/>
            </a:endParaRPr>
          </a:p>
          <a:p>
            <a:pPr marL="457200" lvl="0" indent="-457200">
              <a:buFont typeface="+mj-lt"/>
              <a:buAutoNum type="arabicPeriod"/>
            </a:pPr>
            <a:r>
              <a:rPr lang="en-IN" dirty="0" smtClean="0">
                <a:solidFill>
                  <a:srgbClr val="002060"/>
                </a:solidFill>
                <a:latin typeface="Calibri" pitchFamily="34" charset="0"/>
                <a:cs typeface="Calibri" pitchFamily="34" charset="0"/>
              </a:rPr>
              <a:t>Appointments can be viewed based on day, week, and month; or on the basis of treatment room; or providers</a:t>
            </a:r>
            <a:endParaRPr lang="en-US" dirty="0" smtClean="0">
              <a:solidFill>
                <a:srgbClr val="002060"/>
              </a:solidFill>
              <a:latin typeface="Calibri" pitchFamily="34" charset="0"/>
              <a:cs typeface="Calibri" pitchFamily="34" charset="0"/>
            </a:endParaRPr>
          </a:p>
          <a:p>
            <a:endParaRPr lang="en-US" dirty="0"/>
          </a:p>
        </p:txBody>
      </p:sp>
      <p:sp>
        <p:nvSpPr>
          <p:cNvPr id="4" name="Slide Number Placeholder 3"/>
          <p:cNvSpPr>
            <a:spLocks noGrp="1"/>
          </p:cNvSpPr>
          <p:nvPr>
            <p:ph type="sldNum" sz="quarter" idx="10"/>
          </p:nvPr>
        </p:nvSpPr>
        <p:spPr/>
        <p:txBody>
          <a:bodyPr/>
          <a:lstStyle/>
          <a:p>
            <a:fld id="{DBBD920C-9F26-4D18-A742-B2ED4CCEBA7F}" type="slidenum">
              <a:rPr lang="en-GB" smtClean="0"/>
              <a:pPr/>
              <a:t>21</a:t>
            </a:fld>
            <a:endParaRPr lang="en-GB"/>
          </a:p>
        </p:txBody>
      </p:sp>
    </p:spTree>
  </p:cSld>
  <p:clrMapOvr>
    <a:masterClrMapping/>
  </p:clrMapOvr>
  <p:transition>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06" y="476672"/>
            <a:ext cx="8686800" cy="690562"/>
          </a:xfrm>
        </p:spPr>
        <p:txBody>
          <a:bodyPr/>
          <a:lstStyle/>
          <a:p>
            <a:pPr algn="ctr"/>
            <a:r>
              <a:rPr lang="en-IN" sz="2400" b="1" dirty="0" smtClean="0">
                <a:solidFill>
                  <a:srgbClr val="0070C0"/>
                </a:solidFill>
                <a:latin typeface="Calibri" pitchFamily="34" charset="0"/>
                <a:cs typeface="Calibri" pitchFamily="34" charset="0"/>
              </a:rPr>
              <a:t>Benefit of HIS for appointment scheduling</a:t>
            </a:r>
            <a:br>
              <a:rPr lang="en-IN" sz="2400" b="1" dirty="0" smtClean="0">
                <a:solidFill>
                  <a:srgbClr val="0070C0"/>
                </a:solidFill>
                <a:latin typeface="Calibri" pitchFamily="34" charset="0"/>
                <a:cs typeface="Calibri" pitchFamily="34" charset="0"/>
              </a:rPr>
            </a:br>
            <a:r>
              <a:rPr lang="en-IN" sz="2400" b="1" dirty="0" smtClean="0">
                <a:solidFill>
                  <a:srgbClr val="0070C0"/>
                </a:solidFill>
                <a:latin typeface="Calibri" pitchFamily="34" charset="0"/>
                <a:cs typeface="Calibri" pitchFamily="34" charset="0"/>
              </a:rPr>
              <a:t>( continued )</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a:xfrm>
            <a:off x="480914" y="1412776"/>
            <a:ext cx="8686800" cy="4987925"/>
          </a:xfrm>
        </p:spPr>
        <p:txBody>
          <a:bodyPr/>
          <a:lstStyle/>
          <a:p>
            <a:pPr marL="457200" lvl="0" indent="-457200">
              <a:buFont typeface="+mj-lt"/>
              <a:buAutoNum type="arabicPeriod" startAt="9"/>
            </a:pPr>
            <a:r>
              <a:rPr lang="en-IN" dirty="0" smtClean="0">
                <a:solidFill>
                  <a:srgbClr val="002060"/>
                </a:solidFill>
                <a:latin typeface="Calibri" pitchFamily="34" charset="0"/>
                <a:cs typeface="Calibri" pitchFamily="34" charset="0"/>
              </a:rPr>
              <a:t>Helps to find out the availability of the doctor, medical assistants, nurses, and other resources of the medical office</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startAt="9"/>
            </a:pPr>
            <a:r>
              <a:rPr lang="en-IN" dirty="0" smtClean="0">
                <a:solidFill>
                  <a:srgbClr val="002060"/>
                </a:solidFill>
                <a:latin typeface="Calibri" pitchFamily="34" charset="0"/>
                <a:cs typeface="Calibri" pitchFamily="34" charset="0"/>
              </a:rPr>
              <a:t>Highest privacy for patient's appointment details</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startAt="9"/>
            </a:pPr>
            <a:r>
              <a:rPr lang="en-IN" dirty="0" smtClean="0">
                <a:solidFill>
                  <a:srgbClr val="002060"/>
                </a:solidFill>
                <a:latin typeface="Calibri" pitchFamily="34" charset="0"/>
                <a:cs typeface="Calibri" pitchFamily="34" charset="0"/>
              </a:rPr>
              <a:t>Improved patient compliance</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startAt="9"/>
            </a:pPr>
            <a:r>
              <a:rPr lang="en-IN" dirty="0" smtClean="0">
                <a:solidFill>
                  <a:srgbClr val="002060"/>
                </a:solidFill>
                <a:latin typeface="Calibri" pitchFamily="34" charset="0"/>
                <a:cs typeface="Calibri" pitchFamily="34" charset="0"/>
              </a:rPr>
              <a:t>Makes possible double and triple booking</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startAt="9"/>
            </a:pPr>
            <a:r>
              <a:rPr lang="en-IN" dirty="0" smtClean="0">
                <a:solidFill>
                  <a:srgbClr val="002060"/>
                </a:solidFill>
                <a:latin typeface="Calibri" pitchFamily="34" charset="0"/>
                <a:cs typeface="Calibri" pitchFamily="34" charset="0"/>
              </a:rPr>
              <a:t>Simplifies cross-scheduling, and the directing of patients to other offices</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startAt="9"/>
            </a:pPr>
            <a:r>
              <a:rPr lang="en-IN" dirty="0" smtClean="0">
                <a:solidFill>
                  <a:srgbClr val="002060"/>
                </a:solidFill>
                <a:latin typeface="Calibri" pitchFamily="34" charset="0"/>
                <a:cs typeface="Calibri" pitchFamily="34" charset="0"/>
              </a:rPr>
              <a:t>Patient information can be quickly and easily updated</a:t>
            </a:r>
            <a:endParaRPr lang="en-US" dirty="0" smtClean="0">
              <a:solidFill>
                <a:srgbClr val="002060"/>
              </a:solidFill>
              <a:latin typeface="Calibri" pitchFamily="34" charset="0"/>
              <a:cs typeface="Calibri" pitchFamily="34" charset="0"/>
            </a:endParaRPr>
          </a:p>
          <a:p>
            <a:pPr marL="457200" lvl="0" indent="-457200">
              <a:buFont typeface="+mj-lt"/>
              <a:buAutoNum type="arabicPeriod" startAt="9"/>
            </a:pPr>
            <a:r>
              <a:rPr lang="en-IN" dirty="0" smtClean="0">
                <a:solidFill>
                  <a:srgbClr val="002060"/>
                </a:solidFill>
                <a:latin typeface="Calibri" pitchFamily="34" charset="0"/>
                <a:cs typeface="Calibri" pitchFamily="34" charset="0"/>
              </a:rPr>
              <a:t>Medical appointment scheduling benefits a medical practice greatly in terms of increased productivity, improved patient satisfaction, and better time management and increased revenue</a:t>
            </a:r>
            <a:endParaRPr lang="en-US" dirty="0" smtClean="0">
              <a:solidFill>
                <a:srgbClr val="002060"/>
              </a:solidFill>
              <a:latin typeface="Calibri" pitchFamily="34" charset="0"/>
              <a:cs typeface="Calibri" pitchFamily="34" charset="0"/>
            </a:endParaRPr>
          </a:p>
          <a:p>
            <a:pPr marL="457200" indent="-457200">
              <a:lnSpc>
                <a:spcPct val="150000"/>
              </a:lnSpc>
              <a:buFont typeface="+mj-lt"/>
              <a:buAutoNum type="arabicPeriod" startAt="9"/>
            </a:pPr>
            <a:endParaRPr lang="en-US" dirty="0">
              <a:solidFill>
                <a:srgbClr val="00206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22</a:t>
            </a:fld>
            <a:endParaRPr lang="en-GB"/>
          </a:p>
        </p:txBody>
      </p:sp>
    </p:spTree>
  </p:cSld>
  <p:clrMapOvr>
    <a:masterClrMapping/>
  </p:clrMapOvr>
  <p:transition>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898" y="836712"/>
            <a:ext cx="8686800" cy="690562"/>
          </a:xfrm>
        </p:spPr>
        <p:txBody>
          <a:bodyPr/>
          <a:lstStyle/>
          <a:p>
            <a:pPr algn="ctr"/>
            <a:r>
              <a:rPr lang="en-US" sz="2400" b="1" dirty="0" smtClean="0">
                <a:solidFill>
                  <a:srgbClr val="0070C0"/>
                </a:solidFill>
                <a:latin typeface="Calibri" pitchFamily="34" charset="0"/>
                <a:cs typeface="Calibri" pitchFamily="34" charset="0"/>
              </a:rPr>
              <a:t>Limitation Of the Study</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a:xfrm>
            <a:off x="455613" y="2060848"/>
            <a:ext cx="8686800" cy="4205015"/>
          </a:xfrm>
        </p:spPr>
        <p:txBody>
          <a:bodyPr/>
          <a:lstStyle/>
          <a:p>
            <a:pPr marL="457200" lvl="0" indent="-457200">
              <a:lnSpc>
                <a:spcPct val="150000"/>
              </a:lnSpc>
              <a:buFont typeface="+mj-lt"/>
              <a:buAutoNum type="arabicPeriod"/>
            </a:pPr>
            <a:r>
              <a:rPr lang="en-IN" dirty="0" smtClean="0">
                <a:solidFill>
                  <a:srgbClr val="002060"/>
                </a:solidFill>
                <a:latin typeface="Calibri" pitchFamily="34" charset="0"/>
                <a:cs typeface="Calibri" pitchFamily="34" charset="0"/>
              </a:rPr>
              <a:t>The post implementation benefits cannot be proved for all the services being rendered in the hospital because the implementation will require 2 more months to complete but I intend to carry out the post implementation study and identify the gaps and benefits of HIS</a:t>
            </a:r>
            <a:endParaRPr lang="en-US" dirty="0" smtClean="0">
              <a:solidFill>
                <a:srgbClr val="002060"/>
              </a:solidFill>
              <a:latin typeface="Calibri" pitchFamily="34" charset="0"/>
              <a:cs typeface="Calibri" pitchFamily="34" charset="0"/>
            </a:endParaRPr>
          </a:p>
          <a:p>
            <a:pPr marL="457200" lvl="0" indent="-457200">
              <a:lnSpc>
                <a:spcPct val="150000"/>
              </a:lnSpc>
              <a:buFont typeface="+mj-lt"/>
              <a:buAutoNum type="arabicPeriod"/>
            </a:pPr>
            <a:r>
              <a:rPr lang="en-IN" dirty="0" smtClean="0">
                <a:solidFill>
                  <a:srgbClr val="002060"/>
                </a:solidFill>
                <a:latin typeface="Calibri" pitchFamily="34" charset="0"/>
                <a:cs typeface="Calibri" pitchFamily="34" charset="0"/>
              </a:rPr>
              <a:t>Given the time frame for the collection of data (3months), the episodes were restricted to 30 for each of the comparisons (pre and post implementation) and in some cases restricted to 20</a:t>
            </a:r>
            <a:endParaRPr lang="en-US" dirty="0" smtClean="0">
              <a:solidFill>
                <a:srgbClr val="002060"/>
              </a:solidFill>
              <a:latin typeface="Calibri" pitchFamily="34" charset="0"/>
              <a:cs typeface="Calibri" pitchFamily="34" charset="0"/>
            </a:endParaRPr>
          </a:p>
          <a:p>
            <a:endParaRPr lang="en-US" dirty="0"/>
          </a:p>
        </p:txBody>
      </p:sp>
      <p:sp>
        <p:nvSpPr>
          <p:cNvPr id="4" name="Slide Number Placeholder 3"/>
          <p:cNvSpPr>
            <a:spLocks noGrp="1"/>
          </p:cNvSpPr>
          <p:nvPr>
            <p:ph type="sldNum" sz="quarter" idx="10"/>
          </p:nvPr>
        </p:nvSpPr>
        <p:spPr/>
        <p:txBody>
          <a:bodyPr/>
          <a:lstStyle/>
          <a:p>
            <a:fld id="{DBBD920C-9F26-4D18-A742-B2ED4CCEBA7F}" type="slidenum">
              <a:rPr lang="en-GB" smtClean="0"/>
              <a:pPr/>
              <a:t>23</a:t>
            </a:fld>
            <a:endParaRPr lang="en-GB"/>
          </a:p>
        </p:txBody>
      </p:sp>
    </p:spTree>
  </p:cSld>
  <p:clrMapOvr>
    <a:masterClrMapping/>
  </p:clrMapOvr>
  <p:transition>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06" y="620688"/>
            <a:ext cx="8686800" cy="690562"/>
          </a:xfrm>
        </p:spPr>
        <p:txBody>
          <a:bodyPr/>
          <a:lstStyle/>
          <a:p>
            <a:pPr algn="ctr"/>
            <a:r>
              <a:rPr lang="en-US" sz="2400" b="1" dirty="0" smtClean="0">
                <a:solidFill>
                  <a:srgbClr val="0070C0"/>
                </a:solidFill>
                <a:latin typeface="Calibri" pitchFamily="34" charset="0"/>
                <a:cs typeface="Calibri" pitchFamily="34" charset="0"/>
              </a:rPr>
              <a:t>Conclusion</a:t>
            </a:r>
            <a:endParaRPr lang="en-US" sz="2400" b="1" dirty="0">
              <a:solidFill>
                <a:srgbClr val="0070C0"/>
              </a:solidFill>
              <a:latin typeface="Calibri" pitchFamily="34" charset="0"/>
              <a:cs typeface="Calibri" pitchFamily="34" charset="0"/>
            </a:endParaRPr>
          </a:p>
        </p:txBody>
      </p:sp>
      <p:sp>
        <p:nvSpPr>
          <p:cNvPr id="3" name="Content Placeholder 2"/>
          <p:cNvSpPr>
            <a:spLocks noGrp="1"/>
          </p:cNvSpPr>
          <p:nvPr>
            <p:ph idx="1"/>
          </p:nvPr>
        </p:nvSpPr>
        <p:spPr>
          <a:xfrm>
            <a:off x="480914" y="1628800"/>
            <a:ext cx="8686800" cy="4493047"/>
          </a:xfrm>
        </p:spPr>
        <p:txBody>
          <a:bodyPr/>
          <a:lstStyle/>
          <a:p>
            <a:pPr>
              <a:lnSpc>
                <a:spcPct val="150000"/>
              </a:lnSpc>
            </a:pPr>
            <a:r>
              <a:rPr lang="en-US" dirty="0" smtClean="0">
                <a:solidFill>
                  <a:srgbClr val="002060"/>
                </a:solidFill>
                <a:latin typeface="Calibri" pitchFamily="34" charset="0"/>
                <a:cs typeface="Calibri" pitchFamily="34" charset="0"/>
              </a:rPr>
              <a:t>Both the quantitative and qualitative results show that HIS can help in streamlining the processes of a hospital</a:t>
            </a:r>
          </a:p>
          <a:p>
            <a:pPr>
              <a:lnSpc>
                <a:spcPct val="150000"/>
              </a:lnSpc>
            </a:pPr>
            <a:r>
              <a:rPr lang="en-US" dirty="0" smtClean="0">
                <a:solidFill>
                  <a:srgbClr val="002060"/>
                </a:solidFill>
                <a:latin typeface="Calibri" pitchFamily="34" charset="0"/>
                <a:cs typeface="Calibri" pitchFamily="34" charset="0"/>
              </a:rPr>
              <a:t>Evidences show that HIS was more efficient in registration, billing, admission and lab services as compared to previously existing manual methods</a:t>
            </a:r>
          </a:p>
          <a:p>
            <a:pPr>
              <a:lnSpc>
                <a:spcPct val="150000"/>
              </a:lnSpc>
            </a:pPr>
            <a:r>
              <a:rPr lang="en-US" dirty="0" smtClean="0">
                <a:solidFill>
                  <a:srgbClr val="002060"/>
                </a:solidFill>
                <a:latin typeface="Calibri" pitchFamily="34" charset="0"/>
                <a:cs typeface="Calibri" pitchFamily="34" charset="0"/>
              </a:rPr>
              <a:t>Furthermore, it also enhances the patient satisfaction and helps in creating a brand image</a:t>
            </a:r>
          </a:p>
          <a:p>
            <a:pPr>
              <a:lnSpc>
                <a:spcPct val="150000"/>
              </a:lnSpc>
            </a:pPr>
            <a:r>
              <a:rPr lang="en-US" dirty="0" smtClean="0">
                <a:solidFill>
                  <a:srgbClr val="002060"/>
                </a:solidFill>
                <a:latin typeface="Calibri" pitchFamily="34" charset="0"/>
                <a:cs typeface="Calibri" pitchFamily="34" charset="0"/>
              </a:rPr>
              <a:t>Challenges like privacy, security and confidentiality of patient records were also addressed by implementation of HIS</a:t>
            </a:r>
            <a:endParaRPr lang="en-US" dirty="0">
              <a:solidFill>
                <a:srgbClr val="00206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24</a:t>
            </a:fld>
            <a:endParaRPr lang="en-GB"/>
          </a:p>
        </p:txBody>
      </p:sp>
    </p:spTree>
  </p:cSld>
  <p:clrMapOvr>
    <a:masterClrMapping/>
  </p:clrMapOvr>
  <p:transition>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BBD920C-9F26-4D18-A742-B2ED4CCEBA7F}" type="slidenum">
              <a:rPr lang="en-GB" smtClean="0"/>
              <a:pPr/>
              <a:t>25</a:t>
            </a:fld>
            <a:endParaRPr lang="en-GB"/>
          </a:p>
        </p:txBody>
      </p:sp>
      <p:pic>
        <p:nvPicPr>
          <p:cNvPr id="6" name="Picture 2" descr="C:\Users\Dr.Garima\Desktop\nurses.png"/>
          <p:cNvPicPr>
            <a:picLocks noGrp="1" noChangeAspect="1" noChangeArrowheads="1"/>
          </p:cNvPicPr>
          <p:nvPr>
            <p:ph idx="1"/>
          </p:nvPr>
        </p:nvPicPr>
        <p:blipFill>
          <a:blip r:embed="rId2" cstate="print"/>
          <a:srcRect/>
          <a:stretch>
            <a:fillRect/>
          </a:stretch>
        </p:blipFill>
        <p:spPr bwMode="auto">
          <a:xfrm>
            <a:off x="3649266" y="1772816"/>
            <a:ext cx="2350998" cy="2511102"/>
          </a:xfrm>
          <a:prstGeom prst="rect">
            <a:avLst/>
          </a:prstGeom>
          <a:noFill/>
        </p:spPr>
      </p:pic>
      <p:grpSp>
        <p:nvGrpSpPr>
          <p:cNvPr id="7" name="Group 6"/>
          <p:cNvGrpSpPr/>
          <p:nvPr/>
        </p:nvGrpSpPr>
        <p:grpSpPr>
          <a:xfrm>
            <a:off x="547093" y="4428354"/>
            <a:ext cx="8686800" cy="1825200"/>
            <a:chOff x="0" y="3162724"/>
            <a:chExt cx="8686800" cy="1825200"/>
          </a:xfrm>
        </p:grpSpPr>
        <p:sp>
          <p:nvSpPr>
            <p:cNvPr id="8" name="Rounded Rectangle 7"/>
            <p:cNvSpPr/>
            <p:nvPr/>
          </p:nvSpPr>
          <p:spPr>
            <a:xfrm>
              <a:off x="0" y="3162724"/>
              <a:ext cx="8686800" cy="1825200"/>
            </a:xfrm>
            <a:prstGeom prst="roundRect">
              <a:avLst/>
            </a:prstGeom>
            <a:solidFill>
              <a:schemeClr val="accent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Rounded Rectangle 4"/>
            <p:cNvSpPr/>
            <p:nvPr/>
          </p:nvSpPr>
          <p:spPr>
            <a:xfrm>
              <a:off x="89099" y="3251823"/>
              <a:ext cx="8508602" cy="164700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US" sz="4800" kern="1200" dirty="0" smtClean="0">
                  <a:latin typeface="+mj-lt"/>
                  <a:cs typeface="Times New Roman" pitchFamily="18" charset="0"/>
                </a:rPr>
                <a:t>Nurses Perception on Electronic Health Record</a:t>
              </a:r>
              <a:endParaRPr lang="en-GB" sz="4800" kern="1200" dirty="0">
                <a:latin typeface="+mj-lt"/>
                <a:cs typeface="Times New Roman" pitchFamily="18" charset="0"/>
              </a:endParaRPr>
            </a:p>
          </p:txBody>
        </p:sp>
      </p:grpSp>
      <p:graphicFrame>
        <p:nvGraphicFramePr>
          <p:cNvPr id="11" name="Diagram 10"/>
          <p:cNvGraphicFramePr/>
          <p:nvPr>
            <p:extLst>
              <p:ext uri="{D42A27DB-BD31-4B8C-83A1-F6EECF244321}">
                <p14:modId xmlns:p14="http://schemas.microsoft.com/office/powerpoint/2010/main" xmlns="" val="1964104882"/>
              </p:ext>
            </p:extLst>
          </p:nvPr>
        </p:nvGraphicFramePr>
        <p:xfrm>
          <a:off x="1633042" y="764704"/>
          <a:ext cx="5904656" cy="180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196005199"/>
      </p:ext>
    </p:extLst>
  </p:cSld>
  <p:clrMapOvr>
    <a:masterClrMapping/>
  </p:clrMapOvr>
  <p:transition>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Font typeface="Wingdings" pitchFamily="2" charset="2"/>
              <a:buChar char="v"/>
            </a:pPr>
            <a:r>
              <a:rPr lang="en-US" sz="2400" b="1" u="sng" dirty="0" smtClean="0">
                <a:solidFill>
                  <a:srgbClr val="0070C0"/>
                </a:solidFill>
                <a:latin typeface="Times New Roman" pitchFamily="18" charset="0"/>
                <a:cs typeface="Times New Roman" pitchFamily="18" charset="0"/>
              </a:rPr>
              <a:t> </a:t>
            </a:r>
            <a:r>
              <a:rPr lang="en-US" sz="2400" b="1" u="sng" dirty="0" smtClean="0">
                <a:solidFill>
                  <a:srgbClr val="0070C0"/>
                </a:solidFill>
                <a:latin typeface="Calibri" pitchFamily="34" charset="0"/>
                <a:cs typeface="Calibri" pitchFamily="34" charset="0"/>
              </a:rPr>
              <a:t>OBJECTIVE</a:t>
            </a:r>
            <a:r>
              <a:rPr lang="en-US" sz="2400" b="1" u="sng" dirty="0" smtClean="0">
                <a:latin typeface="Times New Roman" pitchFamily="18" charset="0"/>
                <a:cs typeface="Times New Roman" pitchFamily="18" charset="0"/>
              </a:rPr>
              <a:t/>
            </a:r>
            <a:br>
              <a:rPr lang="en-US" sz="2400" b="1" u="sng" dirty="0" smtClean="0">
                <a:latin typeface="Times New Roman" pitchFamily="18" charset="0"/>
                <a:cs typeface="Times New Roman" pitchFamily="18" charset="0"/>
              </a:rPr>
            </a:br>
            <a:r>
              <a:rPr lang="en-GB" b="1" dirty="0"/>
              <a:t/>
            </a:r>
            <a:br>
              <a:rPr lang="en-GB" b="1" dirty="0"/>
            </a:br>
            <a:r>
              <a:rPr lang="en-US" sz="2000" dirty="0">
                <a:solidFill>
                  <a:srgbClr val="002060"/>
                </a:solidFill>
                <a:latin typeface="Calibri" pitchFamily="34" charset="0"/>
                <a:cs typeface="Calibri" pitchFamily="34" charset="0"/>
              </a:rPr>
              <a:t>To Study the Nurse’s Perception on EHR</a:t>
            </a:r>
            <a:r>
              <a:rPr lang="en-US" sz="2400" dirty="0">
                <a:solidFill>
                  <a:schemeClr val="tx1"/>
                </a:solidFill>
                <a:latin typeface="Times New Roman" pitchFamily="18" charset="0"/>
                <a:cs typeface="Times New Roman" pitchFamily="18" charset="0"/>
              </a:rPr>
              <a:t/>
            </a:r>
            <a:br>
              <a:rPr lang="en-US" sz="2400" dirty="0">
                <a:solidFill>
                  <a:schemeClr val="tx1"/>
                </a:solidFill>
                <a:latin typeface="Times New Roman" pitchFamily="18" charset="0"/>
                <a:cs typeface="Times New Roman" pitchFamily="18" charset="0"/>
              </a:rPr>
            </a:br>
            <a:endParaRPr lang="en-GB" dirty="0">
              <a:solidFill>
                <a:schemeClr val="tx1"/>
              </a:solidFill>
            </a:endParaRPr>
          </a:p>
        </p:txBody>
      </p:sp>
      <p:sp>
        <p:nvSpPr>
          <p:cNvPr id="3" name="Content Placeholder 2"/>
          <p:cNvSpPr>
            <a:spLocks noGrp="1"/>
          </p:cNvSpPr>
          <p:nvPr>
            <p:ph idx="1"/>
          </p:nvPr>
        </p:nvSpPr>
        <p:spPr>
          <a:xfrm>
            <a:off x="455613" y="1484784"/>
            <a:ext cx="8686800" cy="4968552"/>
          </a:xfrm>
        </p:spPr>
        <p:txBody>
          <a:bodyPr/>
          <a:lstStyle/>
          <a:p>
            <a:pPr lvl="0">
              <a:buFont typeface="Wingdings" pitchFamily="2" charset="2"/>
              <a:buChar char="v"/>
            </a:pPr>
            <a:r>
              <a:rPr lang="en-US" sz="2400" b="1" u="sng" dirty="0" smtClean="0">
                <a:solidFill>
                  <a:srgbClr val="0070C0"/>
                </a:solidFill>
                <a:latin typeface="Times New Roman" pitchFamily="18" charset="0"/>
                <a:cs typeface="Times New Roman" pitchFamily="18" charset="0"/>
              </a:rPr>
              <a:t> </a:t>
            </a:r>
            <a:r>
              <a:rPr lang="en-US" sz="2400" b="1" u="sng" dirty="0" smtClean="0">
                <a:solidFill>
                  <a:srgbClr val="0070C0"/>
                </a:solidFill>
                <a:latin typeface="Calibri" pitchFamily="34" charset="0"/>
                <a:cs typeface="Calibri" pitchFamily="34" charset="0"/>
              </a:rPr>
              <a:t>METHODOLOGY</a:t>
            </a:r>
            <a:endParaRPr lang="en-GB" sz="2400" b="1" u="sng" dirty="0">
              <a:solidFill>
                <a:srgbClr val="0070C0"/>
              </a:solidFill>
              <a:latin typeface="Calibri" pitchFamily="34" charset="0"/>
              <a:cs typeface="Calibri" pitchFamily="34" charset="0"/>
            </a:endParaRPr>
          </a:p>
          <a:p>
            <a:pPr algn="just">
              <a:buFont typeface="Wingdings" pitchFamily="2" charset="2"/>
              <a:buChar char="ü"/>
            </a:pPr>
            <a:r>
              <a:rPr lang="en-IN" dirty="0">
                <a:solidFill>
                  <a:srgbClr val="002060"/>
                </a:solidFill>
                <a:latin typeface="Calibri" pitchFamily="34" charset="0"/>
                <a:cs typeface="Calibri" pitchFamily="34" charset="0"/>
              </a:rPr>
              <a:t>A sample size of 30 Nurses were  taken to evaluate their perception of the </a:t>
            </a:r>
            <a:r>
              <a:rPr lang="en-IN" dirty="0" smtClean="0">
                <a:solidFill>
                  <a:srgbClr val="002060"/>
                </a:solidFill>
                <a:latin typeface="Calibri" pitchFamily="34" charset="0"/>
                <a:cs typeface="Calibri" pitchFamily="34" charset="0"/>
              </a:rPr>
              <a:t>EHR</a:t>
            </a:r>
            <a:endParaRPr lang="en-IN" dirty="0">
              <a:solidFill>
                <a:srgbClr val="002060"/>
              </a:solidFill>
              <a:latin typeface="Calibri" pitchFamily="34" charset="0"/>
              <a:cs typeface="Calibri" pitchFamily="34" charset="0"/>
            </a:endParaRPr>
          </a:p>
          <a:p>
            <a:pPr algn="just">
              <a:buFont typeface="Wingdings" pitchFamily="2" charset="2"/>
              <a:buChar char="ü"/>
            </a:pPr>
            <a:r>
              <a:rPr lang="en-IN" dirty="0">
                <a:solidFill>
                  <a:srgbClr val="002060"/>
                </a:solidFill>
                <a:latin typeface="Calibri" pitchFamily="34" charset="0"/>
                <a:cs typeface="Calibri" pitchFamily="34" charset="0"/>
              </a:rPr>
              <a:t> Only the nurses who have undergone 15 hours of hands on training were </a:t>
            </a:r>
            <a:r>
              <a:rPr lang="en-IN" dirty="0" smtClean="0">
                <a:solidFill>
                  <a:srgbClr val="002060"/>
                </a:solidFill>
                <a:latin typeface="Calibri" pitchFamily="34" charset="0"/>
                <a:cs typeface="Calibri" pitchFamily="34" charset="0"/>
              </a:rPr>
              <a:t>considered</a:t>
            </a:r>
            <a:endParaRPr lang="en-IN" dirty="0">
              <a:solidFill>
                <a:srgbClr val="002060"/>
              </a:solidFill>
              <a:latin typeface="Calibri" pitchFamily="34" charset="0"/>
              <a:cs typeface="Calibri" pitchFamily="34" charset="0"/>
            </a:endParaRPr>
          </a:p>
          <a:p>
            <a:pPr algn="just">
              <a:buFont typeface="Wingdings" pitchFamily="2" charset="2"/>
              <a:buChar char="ü"/>
            </a:pPr>
            <a:r>
              <a:rPr lang="en-IN" dirty="0">
                <a:solidFill>
                  <a:srgbClr val="002060"/>
                </a:solidFill>
                <a:latin typeface="Calibri" pitchFamily="34" charset="0"/>
                <a:cs typeface="Calibri" pitchFamily="34" charset="0"/>
              </a:rPr>
              <a:t> Out of them 30 were randomly </a:t>
            </a:r>
            <a:r>
              <a:rPr lang="en-IN" dirty="0" smtClean="0">
                <a:solidFill>
                  <a:srgbClr val="002060"/>
                </a:solidFill>
                <a:latin typeface="Calibri" pitchFamily="34" charset="0"/>
                <a:cs typeface="Calibri" pitchFamily="34" charset="0"/>
              </a:rPr>
              <a:t>selected ( Convenient Sampling )</a:t>
            </a:r>
          </a:p>
          <a:p>
            <a:pPr algn="just">
              <a:buFont typeface="Wingdings" pitchFamily="2" charset="2"/>
              <a:buChar char="ü"/>
            </a:pPr>
            <a:r>
              <a:rPr lang="en-US" dirty="0">
                <a:solidFill>
                  <a:srgbClr val="002060"/>
                </a:solidFill>
                <a:latin typeface="Calibri" pitchFamily="34" charset="0"/>
                <a:cs typeface="Calibri" pitchFamily="34" charset="0"/>
              </a:rPr>
              <a:t>A well structured questionnaire in </a:t>
            </a:r>
            <a:r>
              <a:rPr lang="en-US" dirty="0" smtClean="0">
                <a:solidFill>
                  <a:srgbClr val="002060"/>
                </a:solidFill>
                <a:latin typeface="Calibri" pitchFamily="34" charset="0"/>
                <a:cs typeface="Calibri" pitchFamily="34" charset="0"/>
              </a:rPr>
              <a:t>English </a:t>
            </a:r>
            <a:r>
              <a:rPr lang="en-US" dirty="0">
                <a:solidFill>
                  <a:srgbClr val="002060"/>
                </a:solidFill>
                <a:latin typeface="Calibri" pitchFamily="34" charset="0"/>
                <a:cs typeface="Calibri" pitchFamily="34" charset="0"/>
              </a:rPr>
              <a:t>was used for the purpose of primary data collection</a:t>
            </a:r>
          </a:p>
          <a:p>
            <a:pPr algn="just">
              <a:buFont typeface="Wingdings" pitchFamily="2" charset="2"/>
              <a:buChar char="ü"/>
            </a:pPr>
            <a:r>
              <a:rPr lang="en-US" dirty="0">
                <a:solidFill>
                  <a:srgbClr val="002060"/>
                </a:solidFill>
                <a:latin typeface="Calibri" pitchFamily="34" charset="0"/>
                <a:cs typeface="Calibri" pitchFamily="34" charset="0"/>
              </a:rPr>
              <a:t> The questions were related to computer awareness as well as EHR</a:t>
            </a:r>
          </a:p>
          <a:p>
            <a:pPr lvl="0" algn="just">
              <a:buFont typeface="Wingdings" pitchFamily="2" charset="2"/>
              <a:buChar char="ü"/>
            </a:pPr>
            <a:r>
              <a:rPr lang="en-US" dirty="0">
                <a:solidFill>
                  <a:srgbClr val="002060"/>
                </a:solidFill>
                <a:latin typeface="Calibri" pitchFamily="34" charset="0"/>
                <a:cs typeface="Calibri" pitchFamily="34" charset="0"/>
              </a:rPr>
              <a:t> Nurses team covered were :</a:t>
            </a:r>
          </a:p>
          <a:p>
            <a:pPr lvl="0" algn="just">
              <a:buNone/>
            </a:pPr>
            <a:r>
              <a:rPr lang="en-US" dirty="0">
                <a:solidFill>
                  <a:srgbClr val="002060"/>
                </a:solidFill>
                <a:latin typeface="Calibri" pitchFamily="34" charset="0"/>
                <a:cs typeface="Calibri" pitchFamily="34" charset="0"/>
              </a:rPr>
              <a:t>       a. Staff </a:t>
            </a:r>
            <a:r>
              <a:rPr lang="en-US" dirty="0" smtClean="0">
                <a:solidFill>
                  <a:srgbClr val="002060"/>
                </a:solidFill>
                <a:latin typeface="Calibri" pitchFamily="34" charset="0"/>
                <a:cs typeface="Calibri" pitchFamily="34" charset="0"/>
              </a:rPr>
              <a:t>Nurse  b</a:t>
            </a:r>
            <a:r>
              <a:rPr lang="en-US" dirty="0">
                <a:solidFill>
                  <a:srgbClr val="002060"/>
                </a:solidFill>
                <a:latin typeface="Calibri" pitchFamily="34" charset="0"/>
                <a:cs typeface="Calibri" pitchFamily="34" charset="0"/>
              </a:rPr>
              <a:t>. Senior Staff </a:t>
            </a:r>
            <a:r>
              <a:rPr lang="en-US" dirty="0" smtClean="0">
                <a:solidFill>
                  <a:srgbClr val="002060"/>
                </a:solidFill>
                <a:latin typeface="Calibri" pitchFamily="34" charset="0"/>
                <a:cs typeface="Calibri" pitchFamily="34" charset="0"/>
              </a:rPr>
              <a:t>Nurse  c</a:t>
            </a:r>
            <a:r>
              <a:rPr lang="en-US" dirty="0">
                <a:solidFill>
                  <a:srgbClr val="002060"/>
                </a:solidFill>
                <a:latin typeface="Calibri" pitchFamily="34" charset="0"/>
                <a:cs typeface="Calibri" pitchFamily="34" charset="0"/>
              </a:rPr>
              <a:t>. Team </a:t>
            </a:r>
            <a:r>
              <a:rPr lang="en-US" dirty="0" smtClean="0">
                <a:solidFill>
                  <a:srgbClr val="002060"/>
                </a:solidFill>
                <a:latin typeface="Calibri" pitchFamily="34" charset="0"/>
                <a:cs typeface="Calibri" pitchFamily="34" charset="0"/>
              </a:rPr>
              <a:t>Leader  </a:t>
            </a:r>
            <a:r>
              <a:rPr lang="en-US" dirty="0">
                <a:solidFill>
                  <a:srgbClr val="002060"/>
                </a:solidFill>
                <a:latin typeface="Calibri" pitchFamily="34" charset="0"/>
                <a:cs typeface="Calibri" pitchFamily="34" charset="0"/>
              </a:rPr>
              <a:t>d. Nursing Supervisor</a:t>
            </a:r>
          </a:p>
          <a:p>
            <a:pPr lvl="0" algn="just">
              <a:buNone/>
            </a:pPr>
            <a:r>
              <a:rPr lang="en-US" dirty="0">
                <a:solidFill>
                  <a:srgbClr val="002060"/>
                </a:solidFill>
                <a:latin typeface="Calibri" pitchFamily="34" charset="0"/>
                <a:cs typeface="Calibri" pitchFamily="34" charset="0"/>
              </a:rPr>
              <a:t>       e. Infection Control </a:t>
            </a:r>
            <a:r>
              <a:rPr lang="en-US" dirty="0" smtClean="0">
                <a:solidFill>
                  <a:srgbClr val="002060"/>
                </a:solidFill>
                <a:latin typeface="Calibri" pitchFamily="34" charset="0"/>
                <a:cs typeface="Calibri" pitchFamily="34" charset="0"/>
              </a:rPr>
              <a:t>Nurse  f</a:t>
            </a:r>
            <a:r>
              <a:rPr lang="en-US" dirty="0">
                <a:solidFill>
                  <a:srgbClr val="002060"/>
                </a:solidFill>
                <a:latin typeface="Calibri" pitchFamily="34" charset="0"/>
                <a:cs typeface="Calibri" pitchFamily="34" charset="0"/>
              </a:rPr>
              <a:t>. Assistant Nursing Superintendent</a:t>
            </a:r>
          </a:p>
          <a:p>
            <a:pPr algn="just">
              <a:buFont typeface="Wingdings" pitchFamily="2" charset="2"/>
              <a:buChar char="ü"/>
            </a:pPr>
            <a:endParaRPr lang="en-IN" dirty="0"/>
          </a:p>
          <a:p>
            <a:endParaRPr lang="en-GB" dirty="0"/>
          </a:p>
        </p:txBody>
      </p:sp>
      <p:sp>
        <p:nvSpPr>
          <p:cNvPr id="4" name="Slide Number Placeholder 3"/>
          <p:cNvSpPr>
            <a:spLocks noGrp="1"/>
          </p:cNvSpPr>
          <p:nvPr>
            <p:ph type="sldNum" sz="quarter" idx="10"/>
          </p:nvPr>
        </p:nvSpPr>
        <p:spPr/>
        <p:txBody>
          <a:bodyPr/>
          <a:lstStyle/>
          <a:p>
            <a:fld id="{DBBD920C-9F26-4D18-A742-B2ED4CCEBA7F}" type="slidenum">
              <a:rPr lang="en-GB" smtClean="0"/>
              <a:pPr/>
              <a:t>26</a:t>
            </a:fld>
            <a:endParaRPr lang="en-GB"/>
          </a:p>
        </p:txBody>
      </p:sp>
    </p:spTree>
    <p:extLst>
      <p:ext uri="{BB962C8B-B14F-4D97-AF65-F5344CB8AC3E}">
        <p14:creationId xmlns:p14="http://schemas.microsoft.com/office/powerpoint/2010/main" xmlns="" val="2745840638"/>
      </p:ext>
    </p:extLst>
  </p:cSld>
  <p:clrMapOvr>
    <a:masterClrMapping/>
  </p:clrMapOvr>
  <p:transition>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898" y="476672"/>
            <a:ext cx="8686800" cy="690562"/>
          </a:xfrm>
        </p:spPr>
        <p:txBody>
          <a:bodyPr/>
          <a:lstStyle/>
          <a:p>
            <a:pPr lvl="0">
              <a:buFont typeface="Wingdings" pitchFamily="2" charset="2"/>
              <a:buChar char="v"/>
            </a:pPr>
            <a:r>
              <a:rPr lang="en-US" sz="2400" b="1" u="sng" dirty="0" smtClean="0">
                <a:solidFill>
                  <a:srgbClr val="0070C0"/>
                </a:solidFill>
                <a:latin typeface="Calibri" pitchFamily="34" charset="0"/>
                <a:cs typeface="Calibri" pitchFamily="34" charset="0"/>
              </a:rPr>
              <a:t> OBSERVATIONS</a:t>
            </a:r>
            <a:r>
              <a:rPr lang="en-GB" sz="2400" b="1" u="sng" dirty="0" smtClean="0">
                <a:latin typeface="Times New Roman" pitchFamily="18" charset="0"/>
                <a:cs typeface="Times New Roman" pitchFamily="18" charset="0"/>
              </a:rPr>
              <a:t/>
            </a:r>
            <a:br>
              <a:rPr lang="en-GB" sz="2400" b="1" u="sng" dirty="0" smtClean="0">
                <a:latin typeface="Times New Roman" pitchFamily="18" charset="0"/>
                <a:cs typeface="Times New Roman" pitchFamily="18" charset="0"/>
              </a:rPr>
            </a:br>
            <a:endParaRPr lang="en-GB" u="sng" dirty="0"/>
          </a:p>
        </p:txBody>
      </p:sp>
      <p:sp>
        <p:nvSpPr>
          <p:cNvPr id="3" name="Content Placeholder 2"/>
          <p:cNvSpPr>
            <a:spLocks noGrp="1"/>
          </p:cNvSpPr>
          <p:nvPr>
            <p:ph idx="1"/>
          </p:nvPr>
        </p:nvSpPr>
        <p:spPr>
          <a:xfrm>
            <a:off x="408906" y="1196752"/>
            <a:ext cx="8686800" cy="5213127"/>
          </a:xfrm>
        </p:spPr>
        <p:txBody>
          <a:bodyPr/>
          <a:lstStyle/>
          <a:p>
            <a:pPr lvl="0" algn="just">
              <a:lnSpc>
                <a:spcPct val="150000"/>
              </a:lnSpc>
              <a:buFont typeface="Wingdings" pitchFamily="2" charset="2"/>
              <a:buChar char="ü"/>
            </a:pPr>
            <a:r>
              <a:rPr lang="en-IN" dirty="0" smtClean="0">
                <a:solidFill>
                  <a:srgbClr val="002060"/>
                </a:solidFill>
                <a:latin typeface="Calibri" pitchFamily="34" charset="0"/>
                <a:cs typeface="Calibri" pitchFamily="34" charset="0"/>
              </a:rPr>
              <a:t>  73% </a:t>
            </a:r>
            <a:r>
              <a:rPr lang="en-IN" dirty="0">
                <a:solidFill>
                  <a:srgbClr val="002060"/>
                </a:solidFill>
                <a:latin typeface="Calibri" pitchFamily="34" charset="0"/>
                <a:cs typeface="Calibri" pitchFamily="34" charset="0"/>
              </a:rPr>
              <a:t>nurses agreed that computers are effective in delivering quality healthcare and were satisfied with the </a:t>
            </a:r>
            <a:r>
              <a:rPr lang="en-IN" dirty="0" smtClean="0">
                <a:solidFill>
                  <a:srgbClr val="002060"/>
                </a:solidFill>
                <a:latin typeface="Calibri" pitchFamily="34" charset="0"/>
                <a:cs typeface="Calibri" pitchFamily="34" charset="0"/>
              </a:rPr>
              <a:t>EHR </a:t>
            </a:r>
            <a:r>
              <a:rPr lang="en-IN" dirty="0">
                <a:solidFill>
                  <a:srgbClr val="002060"/>
                </a:solidFill>
                <a:latin typeface="Calibri" pitchFamily="34" charset="0"/>
                <a:cs typeface="Calibri" pitchFamily="34" charset="0"/>
              </a:rPr>
              <a:t>training delivered</a:t>
            </a:r>
          </a:p>
          <a:p>
            <a:pPr lvl="0" algn="just">
              <a:lnSpc>
                <a:spcPct val="150000"/>
              </a:lnSpc>
              <a:buFont typeface="Wingdings" pitchFamily="2" charset="2"/>
              <a:buChar char="ü"/>
            </a:pPr>
            <a:r>
              <a:rPr lang="en-IN" dirty="0" smtClean="0">
                <a:solidFill>
                  <a:srgbClr val="002060"/>
                </a:solidFill>
                <a:latin typeface="Calibri" pitchFamily="34" charset="0"/>
                <a:cs typeface="Calibri" pitchFamily="34" charset="0"/>
              </a:rPr>
              <a:t>  100% </a:t>
            </a:r>
            <a:r>
              <a:rPr lang="en-IN" dirty="0">
                <a:solidFill>
                  <a:srgbClr val="002060"/>
                </a:solidFill>
                <a:latin typeface="Calibri" pitchFamily="34" charset="0"/>
                <a:cs typeface="Calibri" pitchFamily="34" charset="0"/>
              </a:rPr>
              <a:t>nurses were of the opinion that using of EHR will increase their workload</a:t>
            </a:r>
          </a:p>
          <a:p>
            <a:pPr lvl="0" algn="just">
              <a:lnSpc>
                <a:spcPct val="150000"/>
              </a:lnSpc>
              <a:buFont typeface="Wingdings" pitchFamily="2" charset="2"/>
              <a:buChar char="ü"/>
            </a:pPr>
            <a:r>
              <a:rPr lang="en-IN" dirty="0" smtClean="0">
                <a:solidFill>
                  <a:srgbClr val="002060"/>
                </a:solidFill>
                <a:latin typeface="Calibri" pitchFamily="34" charset="0"/>
                <a:cs typeface="Calibri" pitchFamily="34" charset="0"/>
              </a:rPr>
              <a:t>  Only 17% </a:t>
            </a:r>
            <a:r>
              <a:rPr lang="en-IN" dirty="0">
                <a:solidFill>
                  <a:srgbClr val="002060"/>
                </a:solidFill>
                <a:latin typeface="Calibri" pitchFamily="34" charset="0"/>
                <a:cs typeface="Calibri" pitchFamily="34" charset="0"/>
              </a:rPr>
              <a:t>of the nurses found EHR user friendly. However majority disagreed</a:t>
            </a:r>
          </a:p>
          <a:p>
            <a:pPr lvl="0" algn="just">
              <a:lnSpc>
                <a:spcPct val="150000"/>
              </a:lnSpc>
              <a:buFont typeface="Wingdings" pitchFamily="2" charset="2"/>
              <a:buChar char="ü"/>
            </a:pPr>
            <a:r>
              <a:rPr lang="en-IN" dirty="0" smtClean="0">
                <a:solidFill>
                  <a:srgbClr val="002060"/>
                </a:solidFill>
                <a:latin typeface="Calibri" pitchFamily="34" charset="0"/>
                <a:cs typeface="Calibri" pitchFamily="34" charset="0"/>
              </a:rPr>
              <a:t>  Main </a:t>
            </a:r>
            <a:r>
              <a:rPr lang="en-IN" dirty="0">
                <a:solidFill>
                  <a:srgbClr val="002060"/>
                </a:solidFill>
                <a:latin typeface="Calibri" pitchFamily="34" charset="0"/>
                <a:cs typeface="Calibri" pitchFamily="34" charset="0"/>
              </a:rPr>
              <a:t>concern of the hospitals is usually medication errors, 90% nurses agreed that using of EHR will reduce the medication errors by the system generated </a:t>
            </a:r>
            <a:r>
              <a:rPr lang="en-IN" dirty="0" smtClean="0">
                <a:solidFill>
                  <a:srgbClr val="002060"/>
                </a:solidFill>
                <a:latin typeface="Calibri" pitchFamily="34" charset="0"/>
                <a:cs typeface="Calibri" pitchFamily="34" charset="0"/>
              </a:rPr>
              <a:t>alerts</a:t>
            </a:r>
          </a:p>
          <a:p>
            <a:pPr lvl="0" algn="just">
              <a:lnSpc>
                <a:spcPct val="150000"/>
              </a:lnSpc>
              <a:buFont typeface="Wingdings" pitchFamily="2" charset="2"/>
              <a:buChar char="ü"/>
            </a:pPr>
            <a:r>
              <a:rPr lang="en-US" dirty="0" smtClean="0">
                <a:solidFill>
                  <a:srgbClr val="002060"/>
                </a:solidFill>
                <a:latin typeface="Calibri" pitchFamily="34" charset="0"/>
                <a:cs typeface="Calibri" pitchFamily="34" charset="0"/>
              </a:rPr>
              <a:t>  17% of the respondents had difficulty in using computers and didn't find EHR useful</a:t>
            </a:r>
            <a:endParaRPr lang="en-IN" dirty="0">
              <a:solidFill>
                <a:srgbClr val="002060"/>
              </a:solidFill>
              <a:latin typeface="Calibri" pitchFamily="34" charset="0"/>
              <a:cs typeface="Calibri" pitchFamily="34" charset="0"/>
            </a:endParaRPr>
          </a:p>
          <a:p>
            <a:pPr>
              <a:lnSpc>
                <a:spcPct val="150000"/>
              </a:lnSpc>
            </a:pPr>
            <a:endParaRPr lang="en-GB" dirty="0">
              <a:solidFill>
                <a:srgbClr val="002060"/>
              </a:solidFill>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27</a:t>
            </a:fld>
            <a:endParaRPr lang="en-GB"/>
          </a:p>
        </p:txBody>
      </p:sp>
    </p:spTree>
    <p:extLst>
      <p:ext uri="{BB962C8B-B14F-4D97-AF65-F5344CB8AC3E}">
        <p14:creationId xmlns:p14="http://schemas.microsoft.com/office/powerpoint/2010/main" xmlns="" val="1858111138"/>
      </p:ext>
    </p:extLst>
  </p:cSld>
  <p:clrMapOvr>
    <a:masterClrMapping/>
  </p:clrMapOvr>
  <p:transition>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175270" y="382588"/>
            <a:ext cx="360040" cy="690562"/>
          </a:xfrm>
        </p:spPr>
        <p:txBody>
          <a:bodyPr/>
          <a:lstStyle/>
          <a:p>
            <a:endParaRPr lang="en-IN" dirty="0"/>
          </a:p>
        </p:txBody>
      </p:sp>
      <p:sp>
        <p:nvSpPr>
          <p:cNvPr id="4" name="Slide Number Placeholder 3"/>
          <p:cNvSpPr>
            <a:spLocks noGrp="1"/>
          </p:cNvSpPr>
          <p:nvPr>
            <p:ph type="sldNum" sz="quarter" idx="10"/>
          </p:nvPr>
        </p:nvSpPr>
        <p:spPr/>
        <p:txBody>
          <a:bodyPr/>
          <a:lstStyle/>
          <a:p>
            <a:fld id="{DBBD920C-9F26-4D18-A742-B2ED4CCEBA7F}" type="slidenum">
              <a:rPr lang="en-GB" smtClean="0"/>
              <a:pPr/>
              <a:t>28</a:t>
            </a:fld>
            <a:endParaRPr lang="en-GB"/>
          </a:p>
        </p:txBody>
      </p:sp>
      <p:pic>
        <p:nvPicPr>
          <p:cNvPr id="5" name="Content Placeholder 4"/>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2882" y="332656"/>
            <a:ext cx="3816424" cy="2952328"/>
          </a:xfrm>
          <a:prstGeom prst="rect">
            <a:avLst/>
          </a:prstGeom>
          <a:noFill/>
          <a:ln>
            <a:noFill/>
          </a:ln>
        </p:spPr>
      </p:pic>
      <p:pic>
        <p:nvPicPr>
          <p:cNvPr id="6" name="Picture 5"/>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233442" y="404664"/>
            <a:ext cx="3744416" cy="2808312"/>
          </a:xfrm>
          <a:prstGeom prst="rect">
            <a:avLst/>
          </a:prstGeom>
          <a:noFill/>
          <a:ln>
            <a:noFill/>
          </a:ln>
        </p:spPr>
      </p:pic>
      <p:pic>
        <p:nvPicPr>
          <p:cNvPr id="8" name="Picture 7"/>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233442" y="3573016"/>
            <a:ext cx="4104456" cy="2808312"/>
          </a:xfrm>
          <a:prstGeom prst="rect">
            <a:avLst/>
          </a:prstGeom>
          <a:noFill/>
          <a:ln>
            <a:noFill/>
          </a:ln>
        </p:spPr>
      </p:pic>
      <p:pic>
        <p:nvPicPr>
          <p:cNvPr id="9" name="Picture 8"/>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36898" y="3645024"/>
            <a:ext cx="3491346" cy="2797308"/>
          </a:xfrm>
          <a:prstGeom prst="rect">
            <a:avLst/>
          </a:prstGeom>
          <a:noFill/>
          <a:ln>
            <a:noFill/>
          </a:ln>
        </p:spPr>
      </p:pic>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5000"/>
            <a:lum bright="7000" contrast="6000"/>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6898" y="764704"/>
            <a:ext cx="8686800" cy="690562"/>
          </a:xfrm>
        </p:spPr>
        <p:txBody>
          <a:bodyPr/>
          <a:lstStyle/>
          <a:p>
            <a:r>
              <a:rPr lang="en-US" sz="2000" b="1" dirty="0" smtClean="0"/>
              <a:t>         </a:t>
            </a:r>
            <a:r>
              <a:rPr lang="en-US" sz="2400" b="1" dirty="0" smtClean="0">
                <a:latin typeface="Calibri" pitchFamily="34" charset="0"/>
                <a:cs typeface="Calibri" pitchFamily="34" charset="0"/>
              </a:rPr>
              <a:t>Organizational Overview</a:t>
            </a:r>
            <a:endParaRPr lang="en-US" sz="2400" dirty="0">
              <a:latin typeface="Calibri" pitchFamily="34" charset="0"/>
              <a:cs typeface="Calibri" pitchFamily="34" charset="0"/>
            </a:endParaRPr>
          </a:p>
        </p:txBody>
      </p:sp>
      <p:sp>
        <p:nvSpPr>
          <p:cNvPr id="3" name="Content Placeholder 2"/>
          <p:cNvSpPr>
            <a:spLocks noGrp="1"/>
          </p:cNvSpPr>
          <p:nvPr>
            <p:ph idx="1"/>
          </p:nvPr>
        </p:nvSpPr>
        <p:spPr>
          <a:xfrm>
            <a:off x="408906" y="1628800"/>
            <a:ext cx="8686800" cy="4997103"/>
          </a:xfrm>
        </p:spPr>
        <p:txBody>
          <a:bodyPr/>
          <a:lstStyle/>
          <a:p>
            <a:pPr>
              <a:buNone/>
            </a:pPr>
            <a:r>
              <a:rPr lang="en-US" b="1" dirty="0" smtClean="0">
                <a:solidFill>
                  <a:schemeClr val="accent2">
                    <a:lumMod val="60000"/>
                    <a:lumOff val="40000"/>
                  </a:schemeClr>
                </a:solidFill>
              </a:rPr>
              <a:t>        </a:t>
            </a:r>
            <a:r>
              <a:rPr lang="en-US" sz="2400" b="1" dirty="0" smtClean="0">
                <a:solidFill>
                  <a:schemeClr val="accent2">
                    <a:lumMod val="60000"/>
                    <a:lumOff val="40000"/>
                  </a:schemeClr>
                </a:solidFill>
                <a:latin typeface="Calibri" pitchFamily="34" charset="0"/>
                <a:cs typeface="Calibri" pitchFamily="34" charset="0"/>
              </a:rPr>
              <a:t>ATTUNE TECHNOLOGIES PVT LTD</a:t>
            </a:r>
            <a:endParaRPr lang="en-US" b="1" dirty="0" smtClean="0">
              <a:solidFill>
                <a:schemeClr val="accent2">
                  <a:lumMod val="60000"/>
                  <a:lumOff val="40000"/>
                </a:schemeClr>
              </a:solidFill>
            </a:endParaRPr>
          </a:p>
          <a:p>
            <a:pPr>
              <a:buFont typeface="Wingdings" pitchFamily="2" charset="2"/>
              <a:buChar char="Ø"/>
            </a:pPr>
            <a:r>
              <a:rPr lang="en-US" dirty="0" smtClean="0">
                <a:latin typeface="Calibri" pitchFamily="34" charset="0"/>
                <a:cs typeface="Calibri" pitchFamily="34" charset="0"/>
              </a:rPr>
              <a:t>  Established in 2008, based out in Chennai with headquarters in  Singapore, Attune has its own ‘Attune Clinic </a:t>
            </a:r>
            <a:r>
              <a:rPr lang="en-US" dirty="0" err="1" smtClean="0">
                <a:latin typeface="Calibri" pitchFamily="34" charset="0"/>
                <a:cs typeface="Calibri" pitchFamily="34" charset="0"/>
              </a:rPr>
              <a:t>Kernnel</a:t>
            </a:r>
            <a:r>
              <a:rPr lang="en-US" dirty="0" smtClean="0">
                <a:latin typeface="Calibri" pitchFamily="34" charset="0"/>
                <a:cs typeface="Calibri" pitchFamily="34" charset="0"/>
              </a:rPr>
              <a:t>’</a:t>
            </a:r>
          </a:p>
          <a:p>
            <a:pPr>
              <a:buFont typeface="Wingdings" pitchFamily="2" charset="2"/>
              <a:buChar char="Ø"/>
            </a:pPr>
            <a:r>
              <a:rPr lang="en-US" dirty="0" smtClean="0">
                <a:latin typeface="Calibri" pitchFamily="34" charset="0"/>
                <a:cs typeface="Calibri" pitchFamily="34" charset="0"/>
              </a:rPr>
              <a:t>  It has been specially designed for Hospitals, Diagnostic and Imaging Labs, Clinics and Clinical chains</a:t>
            </a:r>
          </a:p>
          <a:p>
            <a:pPr>
              <a:buFont typeface="Wingdings" pitchFamily="2" charset="2"/>
              <a:buChar char="Ø"/>
            </a:pPr>
            <a:r>
              <a:rPr lang="en-IN" dirty="0" smtClean="0">
                <a:latin typeface="Calibri" pitchFamily="34" charset="0"/>
                <a:cs typeface="Calibri" pitchFamily="34" charset="0"/>
              </a:rPr>
              <a:t>  Is a complete state of the art, secure &amp; web-based solution for clinics and clinic chains that integrates all its departments and branches that are geographically separated</a:t>
            </a:r>
          </a:p>
          <a:p>
            <a:pPr>
              <a:buFont typeface="Wingdings" pitchFamily="2" charset="2"/>
              <a:buChar char="Ø"/>
            </a:pPr>
            <a:r>
              <a:rPr lang="en-IN" dirty="0" smtClean="0">
                <a:latin typeface="Calibri" pitchFamily="34" charset="0"/>
                <a:cs typeface="Calibri" pitchFamily="34" charset="0"/>
              </a:rPr>
              <a:t>  The various modules provided by the software are – Front office management system, Inpatient Management, Purchase/Inventory Management, Management Information  Reports, Administration, Diagnostics, Pharmacy Management etc.</a:t>
            </a:r>
          </a:p>
          <a:p>
            <a:pPr>
              <a:buFont typeface="Wingdings" pitchFamily="2" charset="2"/>
              <a:buChar char="Ø"/>
            </a:pPr>
            <a:endParaRPr lang="en-IN" dirty="0" smtClean="0">
              <a:latin typeface="Calibri" pitchFamily="34" charset="0"/>
              <a:cs typeface="Calibri" pitchFamily="34" charset="0"/>
            </a:endParaRPr>
          </a:p>
          <a:p>
            <a:pPr>
              <a:buFont typeface="Wingdings" pitchFamily="2" charset="2"/>
              <a:buChar char="Ø"/>
            </a:pPr>
            <a:endParaRPr lang="en-US" dirty="0" smtClean="0">
              <a:latin typeface="Calibri" pitchFamily="34" charset="0"/>
              <a:cs typeface="Calibri" pitchFamily="34" charset="0"/>
            </a:endParaRPr>
          </a:p>
          <a:p>
            <a:pPr>
              <a:buFont typeface="Wingdings" pitchFamily="2" charset="2"/>
              <a:buChar char="Ø"/>
            </a:pPr>
            <a:endParaRPr lang="en-US" dirty="0" smtClean="0"/>
          </a:p>
          <a:p>
            <a:pPr>
              <a:buFont typeface="Wingdings" pitchFamily="2" charset="2"/>
              <a:buChar char="Ø"/>
            </a:pPr>
            <a:endParaRPr lang="en-IN" b="1" dirty="0" smtClean="0"/>
          </a:p>
          <a:p>
            <a:endParaRPr lang="en-US" dirty="0"/>
          </a:p>
        </p:txBody>
      </p:sp>
      <p:sp>
        <p:nvSpPr>
          <p:cNvPr id="4" name="Slide Number Placeholder 3"/>
          <p:cNvSpPr>
            <a:spLocks noGrp="1"/>
          </p:cNvSpPr>
          <p:nvPr>
            <p:ph type="sldNum" sz="quarter" idx="10"/>
          </p:nvPr>
        </p:nvSpPr>
        <p:spPr/>
        <p:txBody>
          <a:bodyPr/>
          <a:lstStyle/>
          <a:p>
            <a:fld id="{DBBD920C-9F26-4D18-A742-B2ED4CCEBA7F}" type="slidenum">
              <a:rPr lang="en-GB" smtClean="0"/>
              <a:pPr/>
              <a:t>2</a:t>
            </a:fld>
            <a:endParaRPr lang="en-GB"/>
          </a:p>
        </p:txBody>
      </p:sp>
    </p:spTree>
  </p:cSld>
  <p:clrMapOvr>
    <a:masterClrMapping/>
  </p:clrMapOvr>
  <p:transition>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14" y="476672"/>
            <a:ext cx="8686800" cy="690562"/>
          </a:xfrm>
        </p:spPr>
        <p:txBody>
          <a:bodyPr/>
          <a:lstStyle/>
          <a:p>
            <a:pPr lvl="0">
              <a:buFont typeface="Wingdings" pitchFamily="2" charset="2"/>
              <a:buChar char="v"/>
            </a:pPr>
            <a:r>
              <a:rPr lang="en-US" sz="2400" b="1" u="sng" dirty="0" smtClean="0">
                <a:solidFill>
                  <a:srgbClr val="0070C0"/>
                </a:solidFill>
                <a:latin typeface="Calibri" pitchFamily="34" charset="0"/>
                <a:cs typeface="Calibri" pitchFamily="34" charset="0"/>
              </a:rPr>
              <a:t> RECOMMENDATIONS</a:t>
            </a:r>
            <a:r>
              <a:rPr lang="en-GB" sz="2400" b="1" u="sng" dirty="0">
                <a:latin typeface="Times New Roman" pitchFamily="18" charset="0"/>
                <a:cs typeface="Times New Roman" pitchFamily="18" charset="0"/>
              </a:rPr>
              <a:t/>
            </a:r>
            <a:br>
              <a:rPr lang="en-GB" sz="2400" b="1" u="sng" dirty="0">
                <a:latin typeface="Times New Roman" pitchFamily="18" charset="0"/>
                <a:cs typeface="Times New Roman" pitchFamily="18" charset="0"/>
              </a:rPr>
            </a:br>
            <a:endParaRPr lang="en-GB" u="sng" dirty="0"/>
          </a:p>
        </p:txBody>
      </p:sp>
      <p:sp>
        <p:nvSpPr>
          <p:cNvPr id="3" name="Content Placeholder 2"/>
          <p:cNvSpPr>
            <a:spLocks noGrp="1"/>
          </p:cNvSpPr>
          <p:nvPr>
            <p:ph idx="1"/>
          </p:nvPr>
        </p:nvSpPr>
        <p:spPr>
          <a:xfrm>
            <a:off x="480914" y="1124744"/>
            <a:ext cx="8686800" cy="5285135"/>
          </a:xfrm>
        </p:spPr>
        <p:txBody>
          <a:bodyPr/>
          <a:lstStyle/>
          <a:p>
            <a:pPr lvl="0" algn="just">
              <a:buFont typeface="Wingdings" pitchFamily="2" charset="2"/>
              <a:buChar char="ü"/>
            </a:pPr>
            <a:r>
              <a:rPr lang="en-IN" dirty="0" smtClean="0">
                <a:solidFill>
                  <a:srgbClr val="002060"/>
                </a:solidFill>
                <a:latin typeface="Times New Roman" pitchFamily="18" charset="0"/>
                <a:cs typeface="Times New Roman" pitchFamily="18" charset="0"/>
              </a:rPr>
              <a:t>  </a:t>
            </a:r>
            <a:r>
              <a:rPr lang="en-IN" dirty="0" smtClean="0">
                <a:solidFill>
                  <a:srgbClr val="002060"/>
                </a:solidFill>
                <a:latin typeface="Calibri" pitchFamily="34" charset="0"/>
                <a:cs typeface="Calibri" pitchFamily="34" charset="0"/>
              </a:rPr>
              <a:t>More </a:t>
            </a:r>
            <a:r>
              <a:rPr lang="en-IN" dirty="0">
                <a:solidFill>
                  <a:srgbClr val="FF0000"/>
                </a:solidFill>
                <a:latin typeface="Calibri" pitchFamily="34" charset="0"/>
                <a:cs typeface="Calibri" pitchFamily="34" charset="0"/>
              </a:rPr>
              <a:t>change management </a:t>
            </a:r>
            <a:r>
              <a:rPr lang="en-IN" dirty="0">
                <a:solidFill>
                  <a:srgbClr val="002060"/>
                </a:solidFill>
                <a:latin typeface="Calibri" pitchFamily="34" charset="0"/>
                <a:cs typeface="Calibri" pitchFamily="34" charset="0"/>
              </a:rPr>
              <a:t>efforts should be made so that the nurses develop a </a:t>
            </a:r>
            <a:r>
              <a:rPr lang="en-IN" dirty="0" smtClean="0">
                <a:solidFill>
                  <a:srgbClr val="002060"/>
                </a:solidFill>
                <a:latin typeface="Calibri" pitchFamily="34" charset="0"/>
                <a:cs typeface="Calibri" pitchFamily="34" charset="0"/>
              </a:rPr>
              <a:t> positive attitude</a:t>
            </a:r>
            <a:endParaRPr lang="en-IN" dirty="0">
              <a:solidFill>
                <a:srgbClr val="002060"/>
              </a:solidFill>
              <a:latin typeface="Calibri" pitchFamily="34" charset="0"/>
              <a:cs typeface="Calibri" pitchFamily="34" charset="0"/>
            </a:endParaRPr>
          </a:p>
          <a:p>
            <a:pPr lvl="0" algn="just">
              <a:buFont typeface="Wingdings" pitchFamily="2" charset="2"/>
              <a:buChar char="ü"/>
            </a:pPr>
            <a:r>
              <a:rPr lang="en-IN" dirty="0" smtClean="0">
                <a:solidFill>
                  <a:srgbClr val="002060"/>
                </a:solidFill>
                <a:latin typeface="Calibri" pitchFamily="34" charset="0"/>
                <a:cs typeface="Calibri" pitchFamily="34" charset="0"/>
              </a:rPr>
              <a:t>  The </a:t>
            </a:r>
            <a:r>
              <a:rPr lang="en-IN" dirty="0">
                <a:solidFill>
                  <a:srgbClr val="FF0000"/>
                </a:solidFill>
                <a:latin typeface="Calibri" pitchFamily="34" charset="0"/>
                <a:cs typeface="Calibri" pitchFamily="34" charset="0"/>
              </a:rPr>
              <a:t>new workarounds </a:t>
            </a:r>
            <a:r>
              <a:rPr lang="en-IN" dirty="0">
                <a:solidFill>
                  <a:srgbClr val="002060"/>
                </a:solidFill>
                <a:latin typeface="Calibri" pitchFamily="34" charset="0"/>
                <a:cs typeface="Calibri" pitchFamily="34" charset="0"/>
              </a:rPr>
              <a:t>should be discussed with them so that they develop </a:t>
            </a:r>
            <a:r>
              <a:rPr lang="en-IN" dirty="0" smtClean="0">
                <a:solidFill>
                  <a:srgbClr val="002060"/>
                </a:solidFill>
                <a:latin typeface="Calibri" pitchFamily="34" charset="0"/>
                <a:cs typeface="Calibri" pitchFamily="34" charset="0"/>
              </a:rPr>
              <a:t>interest</a:t>
            </a:r>
          </a:p>
          <a:p>
            <a:pPr lvl="0" algn="just">
              <a:buFont typeface="Wingdings" pitchFamily="2" charset="2"/>
              <a:buChar char="ü"/>
            </a:pPr>
            <a:r>
              <a:rPr lang="en-IN" dirty="0" smtClean="0">
                <a:solidFill>
                  <a:srgbClr val="002060"/>
                </a:solidFill>
                <a:latin typeface="Calibri" pitchFamily="34" charset="0"/>
                <a:cs typeface="Calibri" pitchFamily="34" charset="0"/>
              </a:rPr>
              <a:t>  Regular </a:t>
            </a:r>
            <a:r>
              <a:rPr lang="en-IN" dirty="0">
                <a:solidFill>
                  <a:srgbClr val="FF0000"/>
                </a:solidFill>
                <a:latin typeface="Calibri" pitchFamily="34" charset="0"/>
                <a:cs typeface="Calibri" pitchFamily="34" charset="0"/>
              </a:rPr>
              <a:t>feedbacks</a:t>
            </a:r>
            <a:r>
              <a:rPr lang="en-IN" dirty="0">
                <a:solidFill>
                  <a:srgbClr val="002060"/>
                </a:solidFill>
                <a:latin typeface="Calibri" pitchFamily="34" charset="0"/>
                <a:cs typeface="Calibri" pitchFamily="34" charset="0"/>
              </a:rPr>
              <a:t> should be taken while training and later suitable changes should be </a:t>
            </a:r>
            <a:r>
              <a:rPr lang="en-IN" dirty="0" smtClean="0">
                <a:solidFill>
                  <a:srgbClr val="002060"/>
                </a:solidFill>
                <a:latin typeface="Calibri" pitchFamily="34" charset="0"/>
                <a:cs typeface="Calibri" pitchFamily="34" charset="0"/>
              </a:rPr>
              <a:t>made</a:t>
            </a:r>
          </a:p>
          <a:p>
            <a:pPr lvl="0" algn="just">
              <a:buFont typeface="Wingdings" pitchFamily="2" charset="2"/>
              <a:buChar char="ü"/>
            </a:pPr>
            <a:r>
              <a:rPr lang="en-IN" dirty="0" smtClean="0">
                <a:solidFill>
                  <a:srgbClr val="002060"/>
                </a:solidFill>
                <a:latin typeface="Calibri" pitchFamily="34" charset="0"/>
                <a:cs typeface="Calibri" pitchFamily="34" charset="0"/>
              </a:rPr>
              <a:t>  Before </a:t>
            </a:r>
            <a:r>
              <a:rPr lang="en-IN" dirty="0">
                <a:solidFill>
                  <a:srgbClr val="002060"/>
                </a:solidFill>
                <a:latin typeface="Calibri" pitchFamily="34" charset="0"/>
                <a:cs typeface="Calibri" pitchFamily="34" charset="0"/>
              </a:rPr>
              <a:t>initiating the </a:t>
            </a:r>
            <a:r>
              <a:rPr lang="en-IN" dirty="0" smtClean="0">
                <a:solidFill>
                  <a:srgbClr val="002060"/>
                </a:solidFill>
                <a:latin typeface="Calibri" pitchFamily="34" charset="0"/>
                <a:cs typeface="Calibri" pitchFamily="34" charset="0"/>
              </a:rPr>
              <a:t>training </a:t>
            </a:r>
            <a:r>
              <a:rPr lang="en-IN" dirty="0">
                <a:solidFill>
                  <a:srgbClr val="002060"/>
                </a:solidFill>
                <a:latin typeface="Calibri" pitchFamily="34" charset="0"/>
                <a:cs typeface="Calibri" pitchFamily="34" charset="0"/>
              </a:rPr>
              <a:t>an </a:t>
            </a:r>
            <a:r>
              <a:rPr lang="en-IN" dirty="0">
                <a:solidFill>
                  <a:srgbClr val="FF0000"/>
                </a:solidFill>
                <a:latin typeface="Calibri" pitchFamily="34" charset="0"/>
                <a:cs typeface="Calibri" pitchFamily="34" charset="0"/>
              </a:rPr>
              <a:t>orientation process </a:t>
            </a:r>
            <a:r>
              <a:rPr lang="en-IN" dirty="0">
                <a:solidFill>
                  <a:srgbClr val="002060"/>
                </a:solidFill>
                <a:latin typeface="Calibri" pitchFamily="34" charset="0"/>
                <a:cs typeface="Calibri" pitchFamily="34" charset="0"/>
              </a:rPr>
              <a:t>should be carried out regarding the entire </a:t>
            </a:r>
            <a:r>
              <a:rPr lang="en-IN" dirty="0" smtClean="0">
                <a:solidFill>
                  <a:srgbClr val="002060"/>
                </a:solidFill>
                <a:latin typeface="Calibri" pitchFamily="34" charset="0"/>
                <a:cs typeface="Calibri" pitchFamily="34" charset="0"/>
              </a:rPr>
              <a:t>EHR</a:t>
            </a:r>
          </a:p>
          <a:p>
            <a:pPr lvl="0" algn="just">
              <a:buFont typeface="Wingdings" pitchFamily="2" charset="2"/>
              <a:buChar char="ü"/>
            </a:pPr>
            <a:r>
              <a:rPr lang="en-IN" dirty="0" smtClean="0">
                <a:solidFill>
                  <a:srgbClr val="002060"/>
                </a:solidFill>
                <a:latin typeface="Calibri" pitchFamily="34" charset="0"/>
                <a:cs typeface="Calibri" pitchFamily="34" charset="0"/>
              </a:rPr>
              <a:t>  The </a:t>
            </a:r>
            <a:r>
              <a:rPr lang="en-IN" dirty="0">
                <a:solidFill>
                  <a:srgbClr val="002060"/>
                </a:solidFill>
                <a:latin typeface="Calibri" pitchFamily="34" charset="0"/>
                <a:cs typeface="Calibri" pitchFamily="34" charset="0"/>
              </a:rPr>
              <a:t>training sessions should be scheduled so that its </a:t>
            </a:r>
            <a:r>
              <a:rPr lang="en-IN" dirty="0">
                <a:solidFill>
                  <a:srgbClr val="FF0000"/>
                </a:solidFill>
                <a:latin typeface="Calibri" pitchFamily="34" charset="0"/>
                <a:cs typeface="Calibri" pitchFamily="34" charset="0"/>
              </a:rPr>
              <a:t>comfortable</a:t>
            </a:r>
            <a:r>
              <a:rPr lang="en-IN" dirty="0">
                <a:solidFill>
                  <a:srgbClr val="002060"/>
                </a:solidFill>
                <a:latin typeface="Calibri" pitchFamily="34" charset="0"/>
                <a:cs typeface="Calibri" pitchFamily="34" charset="0"/>
              </a:rPr>
              <a:t> for their staff to </a:t>
            </a:r>
            <a:r>
              <a:rPr lang="en-IN" dirty="0" smtClean="0">
                <a:solidFill>
                  <a:srgbClr val="002060"/>
                </a:solidFill>
                <a:latin typeface="Calibri" pitchFamily="34" charset="0"/>
                <a:cs typeface="Calibri" pitchFamily="34" charset="0"/>
              </a:rPr>
              <a:t>attend</a:t>
            </a:r>
          </a:p>
          <a:p>
            <a:pPr lvl="0" algn="just">
              <a:buFont typeface="Wingdings" pitchFamily="2" charset="2"/>
              <a:buChar char="ü"/>
            </a:pPr>
            <a:r>
              <a:rPr lang="en-IN" dirty="0" smtClean="0">
                <a:solidFill>
                  <a:srgbClr val="002060"/>
                </a:solidFill>
                <a:latin typeface="Calibri" pitchFamily="34" charset="0"/>
                <a:cs typeface="Calibri" pitchFamily="34" charset="0"/>
              </a:rPr>
              <a:t>  All </a:t>
            </a:r>
            <a:r>
              <a:rPr lang="en-IN" dirty="0">
                <a:solidFill>
                  <a:srgbClr val="002060"/>
                </a:solidFill>
                <a:latin typeface="Calibri" pitchFamily="34" charset="0"/>
                <a:cs typeface="Calibri" pitchFamily="34" charset="0"/>
              </a:rPr>
              <a:t>the </a:t>
            </a:r>
            <a:r>
              <a:rPr lang="en-IN" dirty="0">
                <a:solidFill>
                  <a:srgbClr val="FF0000"/>
                </a:solidFill>
                <a:latin typeface="Calibri" pitchFamily="34" charset="0"/>
                <a:cs typeface="Calibri" pitchFamily="34" charset="0"/>
              </a:rPr>
              <a:t>training session </a:t>
            </a:r>
            <a:r>
              <a:rPr lang="en-IN" dirty="0">
                <a:solidFill>
                  <a:srgbClr val="002060"/>
                </a:solidFill>
                <a:latin typeface="Calibri" pitchFamily="34" charset="0"/>
                <a:cs typeface="Calibri" pitchFamily="34" charset="0"/>
              </a:rPr>
              <a:t>should include hands on </a:t>
            </a:r>
            <a:r>
              <a:rPr lang="en-IN" dirty="0" smtClean="0">
                <a:solidFill>
                  <a:srgbClr val="002060"/>
                </a:solidFill>
                <a:latin typeface="Calibri" pitchFamily="34" charset="0"/>
                <a:cs typeface="Calibri" pitchFamily="34" charset="0"/>
              </a:rPr>
              <a:t>practice</a:t>
            </a:r>
          </a:p>
          <a:p>
            <a:pPr lvl="0" algn="just">
              <a:buFont typeface="Wingdings" pitchFamily="2" charset="2"/>
              <a:buChar char="ü"/>
            </a:pPr>
            <a:r>
              <a:rPr lang="en-IN" dirty="0" smtClean="0">
                <a:solidFill>
                  <a:srgbClr val="002060"/>
                </a:solidFill>
                <a:latin typeface="Calibri" pitchFamily="34" charset="0"/>
                <a:cs typeface="Calibri" pitchFamily="34" charset="0"/>
              </a:rPr>
              <a:t>  Benefits </a:t>
            </a:r>
            <a:r>
              <a:rPr lang="en-IN" dirty="0">
                <a:solidFill>
                  <a:srgbClr val="002060"/>
                </a:solidFill>
                <a:latin typeface="Calibri" pitchFamily="34" charset="0"/>
                <a:cs typeface="Calibri" pitchFamily="34" charset="0"/>
              </a:rPr>
              <a:t>of the new system has to be </a:t>
            </a:r>
            <a:r>
              <a:rPr lang="en-IN" dirty="0">
                <a:solidFill>
                  <a:srgbClr val="FF0000"/>
                </a:solidFill>
                <a:latin typeface="Calibri" pitchFamily="34" charset="0"/>
                <a:cs typeface="Calibri" pitchFamily="34" charset="0"/>
              </a:rPr>
              <a:t>communicated to </a:t>
            </a:r>
            <a:r>
              <a:rPr lang="en-IN" dirty="0">
                <a:solidFill>
                  <a:srgbClr val="002060"/>
                </a:solidFill>
                <a:latin typeface="Calibri" pitchFamily="34" charset="0"/>
                <a:cs typeface="Calibri" pitchFamily="34" charset="0"/>
              </a:rPr>
              <a:t>all the users of the </a:t>
            </a:r>
            <a:r>
              <a:rPr lang="en-IN" dirty="0" smtClean="0">
                <a:solidFill>
                  <a:srgbClr val="002060"/>
                </a:solidFill>
                <a:latin typeface="Calibri" pitchFamily="34" charset="0"/>
                <a:cs typeface="Calibri" pitchFamily="34" charset="0"/>
              </a:rPr>
              <a:t>hospital</a:t>
            </a:r>
          </a:p>
          <a:p>
            <a:pPr lvl="0" algn="just">
              <a:buFont typeface="Wingdings" pitchFamily="2" charset="2"/>
              <a:buChar char="ü"/>
            </a:pPr>
            <a:r>
              <a:rPr lang="en-US" dirty="0" smtClean="0">
                <a:solidFill>
                  <a:srgbClr val="002060"/>
                </a:solidFill>
                <a:latin typeface="Calibri" pitchFamily="34" charset="0"/>
                <a:cs typeface="Calibri" pitchFamily="34" charset="0"/>
              </a:rPr>
              <a:t>  </a:t>
            </a:r>
            <a:r>
              <a:rPr lang="en-US" dirty="0" smtClean="0">
                <a:solidFill>
                  <a:srgbClr val="FF0000"/>
                </a:solidFill>
                <a:latin typeface="Calibri" pitchFamily="34" charset="0"/>
                <a:cs typeface="Calibri" pitchFamily="34" charset="0"/>
              </a:rPr>
              <a:t>Proper selection </a:t>
            </a:r>
            <a:r>
              <a:rPr lang="en-US" dirty="0" smtClean="0">
                <a:solidFill>
                  <a:srgbClr val="002060"/>
                </a:solidFill>
                <a:latin typeface="Calibri" pitchFamily="34" charset="0"/>
                <a:cs typeface="Calibri" pitchFamily="34" charset="0"/>
              </a:rPr>
              <a:t>and training of the super users</a:t>
            </a:r>
            <a:endParaRPr lang="en-IN" dirty="0">
              <a:solidFill>
                <a:srgbClr val="002060"/>
              </a:solidFill>
              <a:latin typeface="Calibri" pitchFamily="34" charset="0"/>
              <a:cs typeface="Calibri" pitchFamily="34" charset="0"/>
            </a:endParaRPr>
          </a:p>
          <a:p>
            <a:pPr algn="just"/>
            <a:endParaRPr lang="en-GB"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29</a:t>
            </a:fld>
            <a:endParaRPr lang="en-GB"/>
          </a:p>
        </p:txBody>
      </p:sp>
    </p:spTree>
    <p:extLst>
      <p:ext uri="{BB962C8B-B14F-4D97-AF65-F5344CB8AC3E}">
        <p14:creationId xmlns:p14="http://schemas.microsoft.com/office/powerpoint/2010/main" xmlns="" val="2161305011"/>
      </p:ext>
    </p:extLst>
  </p:cSld>
  <p:clrMapOvr>
    <a:masterClrMapping/>
  </p:clrMapOvr>
  <p:transition>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06" y="2780928"/>
            <a:ext cx="8686800" cy="690562"/>
          </a:xfrm>
        </p:spPr>
        <p:txBody>
          <a:bodyPr/>
          <a:lstStyle/>
          <a:p>
            <a:pPr algn="ctr"/>
            <a:r>
              <a:rPr lang="en-US" sz="9600" dirty="0" smtClean="0">
                <a:latin typeface="Algerian" pitchFamily="82" charset="0"/>
              </a:rPr>
              <a:t>THANK YOU</a:t>
            </a:r>
            <a:endParaRPr lang="en-US" sz="9600" dirty="0">
              <a:latin typeface="Algerian" pitchFamily="82" charset="0"/>
            </a:endParaRPr>
          </a:p>
        </p:txBody>
      </p:sp>
      <p:sp>
        <p:nvSpPr>
          <p:cNvPr id="3" name="Slide Number Placeholder 2"/>
          <p:cNvSpPr>
            <a:spLocks noGrp="1"/>
          </p:cNvSpPr>
          <p:nvPr>
            <p:ph type="sldNum" sz="quarter" idx="10"/>
          </p:nvPr>
        </p:nvSpPr>
        <p:spPr/>
        <p:txBody>
          <a:bodyPr/>
          <a:lstStyle/>
          <a:p>
            <a:fld id="{D673BC26-4DF2-4A2D-8548-01FAF38EAB44}" type="slidenum">
              <a:rPr lang="en-GB" smtClean="0"/>
              <a:pPr/>
              <a:t>30</a:t>
            </a:fld>
            <a:endParaRPr lang="en-GB"/>
          </a:p>
        </p:txBody>
      </p:sp>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06" y="764704"/>
            <a:ext cx="8686800" cy="1584176"/>
          </a:xfrm>
        </p:spPr>
        <p:txBody>
          <a:bodyPr/>
          <a:lstStyle/>
          <a:p>
            <a:r>
              <a:rPr lang="en-IN" sz="2400" b="1" dirty="0">
                <a:solidFill>
                  <a:schemeClr val="accent1">
                    <a:lumMod val="60000"/>
                    <a:lumOff val="40000"/>
                  </a:schemeClr>
                </a:solidFill>
                <a:latin typeface="Calibri" pitchFamily="34" charset="0"/>
                <a:cs typeface="Calibri" pitchFamily="34" charset="0"/>
              </a:rPr>
              <a:t>GENERAL OBJECTIVE: </a:t>
            </a:r>
            <a:r>
              <a:rPr lang="en-IN" sz="2400" b="1" dirty="0" smtClean="0">
                <a:solidFill>
                  <a:schemeClr val="accent1">
                    <a:lumMod val="60000"/>
                    <a:lumOff val="40000"/>
                  </a:schemeClr>
                </a:solidFill>
                <a:latin typeface="Calibri" pitchFamily="34" charset="0"/>
                <a:cs typeface="Calibri" pitchFamily="34" charset="0"/>
              </a:rPr>
              <a:t/>
            </a:r>
            <a:br>
              <a:rPr lang="en-IN" sz="2400" b="1" dirty="0" smtClean="0">
                <a:solidFill>
                  <a:schemeClr val="accent1">
                    <a:lumMod val="60000"/>
                    <a:lumOff val="40000"/>
                  </a:schemeClr>
                </a:solidFill>
                <a:latin typeface="Calibri" pitchFamily="34" charset="0"/>
                <a:cs typeface="Calibri" pitchFamily="34" charset="0"/>
              </a:rPr>
            </a:br>
            <a:r>
              <a:rPr lang="en-IN" sz="2400" b="1" dirty="0" smtClean="0">
                <a:latin typeface="Times New Roman" pitchFamily="18" charset="0"/>
                <a:cs typeface="Times New Roman" pitchFamily="18" charset="0"/>
              </a:rPr>
              <a:t/>
            </a:r>
            <a:br>
              <a:rPr lang="en-IN" sz="2400" b="1" dirty="0" smtClean="0">
                <a:latin typeface="Times New Roman" pitchFamily="18" charset="0"/>
                <a:cs typeface="Times New Roman" pitchFamily="18" charset="0"/>
              </a:rPr>
            </a:br>
            <a:r>
              <a:rPr lang="en-IN" sz="2200" dirty="0" smtClean="0">
                <a:solidFill>
                  <a:srgbClr val="002060"/>
                </a:solidFill>
                <a:latin typeface="Calibri" pitchFamily="34" charset="0"/>
                <a:cs typeface="Calibri" pitchFamily="34" charset="0"/>
              </a:rPr>
              <a:t>To study and streamline the workflow at </a:t>
            </a:r>
            <a:r>
              <a:rPr lang="en-IN" sz="2200" dirty="0" err="1" smtClean="0">
                <a:solidFill>
                  <a:srgbClr val="002060"/>
                </a:solidFill>
                <a:latin typeface="Calibri" pitchFamily="34" charset="0"/>
                <a:cs typeface="Calibri" pitchFamily="34" charset="0"/>
              </a:rPr>
              <a:t>Nulife</a:t>
            </a:r>
            <a:r>
              <a:rPr lang="en-IN" sz="2200" dirty="0" smtClean="0">
                <a:solidFill>
                  <a:srgbClr val="002060"/>
                </a:solidFill>
                <a:latin typeface="Calibri" pitchFamily="34" charset="0"/>
                <a:cs typeface="Calibri" pitchFamily="34" charset="0"/>
              </a:rPr>
              <a:t> Hospital by implementation of Attune Health </a:t>
            </a:r>
            <a:r>
              <a:rPr lang="en-IN" sz="2200" dirty="0" err="1" smtClean="0">
                <a:solidFill>
                  <a:srgbClr val="002060"/>
                </a:solidFill>
                <a:latin typeface="Calibri" pitchFamily="34" charset="0"/>
                <a:cs typeface="Calibri" pitchFamily="34" charset="0"/>
              </a:rPr>
              <a:t>Kernnel</a:t>
            </a:r>
            <a:r>
              <a:rPr lang="en-IN" sz="2200" dirty="0" smtClean="0">
                <a:solidFill>
                  <a:srgbClr val="002060"/>
                </a:solidFill>
                <a:latin typeface="Calibri" pitchFamily="34" charset="0"/>
                <a:cs typeface="Calibri" pitchFamily="34" charset="0"/>
              </a:rPr>
              <a:t> – Hospital Information System  </a:t>
            </a:r>
            <a:r>
              <a:rPr lang="en-US" sz="2400" dirty="0" smtClean="0">
                <a:solidFill>
                  <a:srgbClr val="002060"/>
                </a:solidFill>
              </a:rPr>
              <a:t/>
            </a:r>
            <a:br>
              <a:rPr lang="en-US" sz="2400" dirty="0" smtClean="0">
                <a:solidFill>
                  <a:srgbClr val="002060"/>
                </a:solidFill>
              </a:rPr>
            </a:br>
            <a:r>
              <a:rPr lang="en-IN" sz="2400" dirty="0">
                <a:latin typeface="Times New Roman" pitchFamily="18" charset="0"/>
                <a:cs typeface="Times New Roman" pitchFamily="18" charset="0"/>
              </a:rPr>
              <a:t/>
            </a:r>
            <a:br>
              <a:rPr lang="en-IN" sz="2400" dirty="0">
                <a:latin typeface="Times New Roman" pitchFamily="18" charset="0"/>
                <a:cs typeface="Times New Roman" pitchFamily="18" charset="0"/>
              </a:rPr>
            </a:br>
            <a:endParaRPr lang="en-IN" dirty="0"/>
          </a:p>
        </p:txBody>
      </p:sp>
      <p:sp>
        <p:nvSpPr>
          <p:cNvPr id="3" name="Content Placeholder 2"/>
          <p:cNvSpPr>
            <a:spLocks noGrp="1"/>
          </p:cNvSpPr>
          <p:nvPr>
            <p:ph idx="1"/>
          </p:nvPr>
        </p:nvSpPr>
        <p:spPr>
          <a:xfrm>
            <a:off x="408906" y="2348880"/>
            <a:ext cx="8686800" cy="3556942"/>
          </a:xfrm>
        </p:spPr>
        <p:txBody>
          <a:bodyPr/>
          <a:lstStyle/>
          <a:p>
            <a:pPr marL="0" indent="0">
              <a:buNone/>
            </a:pPr>
            <a:r>
              <a:rPr lang="en-IN" sz="2400" b="1" dirty="0">
                <a:solidFill>
                  <a:schemeClr val="accent1">
                    <a:lumMod val="60000"/>
                    <a:lumOff val="40000"/>
                  </a:schemeClr>
                </a:solidFill>
                <a:latin typeface="Calibri" pitchFamily="34" charset="0"/>
                <a:cs typeface="Calibri" pitchFamily="34" charset="0"/>
              </a:rPr>
              <a:t>SPECIFIC </a:t>
            </a:r>
            <a:r>
              <a:rPr lang="en-IN" sz="2400" b="1" dirty="0" smtClean="0">
                <a:solidFill>
                  <a:schemeClr val="accent1">
                    <a:lumMod val="60000"/>
                    <a:lumOff val="40000"/>
                  </a:schemeClr>
                </a:solidFill>
                <a:latin typeface="Calibri" pitchFamily="34" charset="0"/>
                <a:cs typeface="Calibri" pitchFamily="34" charset="0"/>
              </a:rPr>
              <a:t>OBJECTIVES:</a:t>
            </a:r>
            <a:endParaRPr lang="en-IN" sz="2400" b="1" dirty="0">
              <a:solidFill>
                <a:schemeClr val="accent1">
                  <a:lumMod val="60000"/>
                  <a:lumOff val="40000"/>
                </a:schemeClr>
              </a:solidFill>
              <a:latin typeface="Calibri" pitchFamily="34" charset="0"/>
              <a:cs typeface="Calibri" pitchFamily="34" charset="0"/>
            </a:endParaRPr>
          </a:p>
          <a:p>
            <a:pPr lvl="0">
              <a:buFont typeface="Wingdings" pitchFamily="2" charset="2"/>
              <a:buChar char="Ø"/>
            </a:pPr>
            <a:r>
              <a:rPr lang="en-IN" dirty="0" smtClean="0">
                <a:solidFill>
                  <a:srgbClr val="002060"/>
                </a:solidFill>
              </a:rPr>
              <a:t>  </a:t>
            </a:r>
            <a:r>
              <a:rPr lang="en-IN" dirty="0" smtClean="0">
                <a:solidFill>
                  <a:srgbClr val="002060"/>
                </a:solidFill>
                <a:latin typeface="Calibri" pitchFamily="34" charset="0"/>
                <a:cs typeface="Calibri" pitchFamily="34" charset="0"/>
              </a:rPr>
              <a:t>To study the workflow of the hospital</a:t>
            </a:r>
            <a:endParaRPr lang="en-US" dirty="0" smtClean="0">
              <a:solidFill>
                <a:srgbClr val="002060"/>
              </a:solidFill>
              <a:latin typeface="Calibri" pitchFamily="34" charset="0"/>
              <a:cs typeface="Calibri" pitchFamily="34" charset="0"/>
            </a:endParaRPr>
          </a:p>
          <a:p>
            <a:pPr>
              <a:buFont typeface="Wingdings" pitchFamily="2" charset="2"/>
              <a:buChar char="Ø"/>
            </a:pPr>
            <a:r>
              <a:rPr lang="en-IN" dirty="0" smtClean="0">
                <a:solidFill>
                  <a:srgbClr val="002060"/>
                </a:solidFill>
                <a:latin typeface="Calibri" pitchFamily="34" charset="0"/>
                <a:cs typeface="Calibri" pitchFamily="34" charset="0"/>
              </a:rPr>
              <a:t>  To compare the turnaround time for registration, billing, admission and lab services pre and post implementation of HIS</a:t>
            </a:r>
            <a:endParaRPr lang="en-US" dirty="0" smtClean="0">
              <a:solidFill>
                <a:srgbClr val="002060"/>
              </a:solidFill>
              <a:latin typeface="Calibri" pitchFamily="34" charset="0"/>
              <a:cs typeface="Calibri" pitchFamily="34" charset="0"/>
            </a:endParaRPr>
          </a:p>
          <a:p>
            <a:pPr>
              <a:buFont typeface="Wingdings" pitchFamily="2" charset="2"/>
              <a:buChar char="Ø"/>
            </a:pPr>
            <a:r>
              <a:rPr lang="en-IN" dirty="0" smtClean="0">
                <a:solidFill>
                  <a:srgbClr val="002060"/>
                </a:solidFill>
                <a:latin typeface="Calibri" pitchFamily="34" charset="0"/>
                <a:cs typeface="Calibri" pitchFamily="34" charset="0"/>
              </a:rPr>
              <a:t>  To assess the impact of HIS implementation on patient safety by reducing medication error through e-prescription</a:t>
            </a:r>
            <a:endParaRPr lang="en-US" dirty="0" smtClean="0">
              <a:solidFill>
                <a:srgbClr val="002060"/>
              </a:solidFill>
              <a:latin typeface="Calibri" pitchFamily="34" charset="0"/>
              <a:cs typeface="Calibri" pitchFamily="34" charset="0"/>
            </a:endParaRPr>
          </a:p>
          <a:p>
            <a:pPr>
              <a:buFont typeface="Wingdings" pitchFamily="2" charset="2"/>
              <a:buChar char="Ø"/>
            </a:pPr>
            <a:r>
              <a:rPr lang="en-IN" dirty="0" smtClean="0">
                <a:solidFill>
                  <a:srgbClr val="002060"/>
                </a:solidFill>
                <a:latin typeface="Calibri" pitchFamily="34" charset="0"/>
                <a:cs typeface="Calibri" pitchFamily="34" charset="0"/>
              </a:rPr>
              <a:t>  To study the privacy, security and confidentiality of patient records by HIS</a:t>
            </a:r>
            <a:endParaRPr lang="en-US" dirty="0" smtClean="0">
              <a:solidFill>
                <a:srgbClr val="002060"/>
              </a:solidFill>
              <a:latin typeface="Calibri" pitchFamily="34" charset="0"/>
              <a:cs typeface="Calibri" pitchFamily="34" charset="0"/>
            </a:endParaRPr>
          </a:p>
          <a:p>
            <a:pPr>
              <a:buFont typeface="Wingdings" pitchFamily="2" charset="2"/>
              <a:buChar char="Ø"/>
            </a:pPr>
            <a:r>
              <a:rPr lang="en-IN" dirty="0" smtClean="0">
                <a:solidFill>
                  <a:srgbClr val="002060"/>
                </a:solidFill>
                <a:latin typeface="Calibri" pitchFamily="34" charset="0"/>
                <a:cs typeface="Calibri" pitchFamily="34" charset="0"/>
              </a:rPr>
              <a:t>  To assess the impact of HIS implementation on patient satisfaction</a:t>
            </a:r>
            <a:endParaRPr lang="en-US" dirty="0" smtClean="0">
              <a:solidFill>
                <a:srgbClr val="002060"/>
              </a:solidFill>
              <a:latin typeface="Calibri" pitchFamily="34" charset="0"/>
              <a:cs typeface="Calibri" pitchFamily="34" charset="0"/>
            </a:endParaRPr>
          </a:p>
          <a:p>
            <a:pPr>
              <a:buFont typeface="Wingdings" pitchFamily="2" charset="2"/>
              <a:buChar char="Ø"/>
            </a:pPr>
            <a:r>
              <a:rPr lang="en-IN" dirty="0" smtClean="0">
                <a:solidFill>
                  <a:srgbClr val="002060"/>
                </a:solidFill>
                <a:latin typeface="Calibri" pitchFamily="34" charset="0"/>
                <a:cs typeface="Calibri" pitchFamily="34" charset="0"/>
              </a:rPr>
              <a:t>  To assess the benefit of HIS for appointment scheduling</a:t>
            </a:r>
            <a:endParaRPr lang="en-US" dirty="0" smtClean="0">
              <a:solidFill>
                <a:srgbClr val="002060"/>
              </a:solidFill>
              <a:latin typeface="Calibri" pitchFamily="34" charset="0"/>
              <a:cs typeface="Calibri" pitchFamily="34" charset="0"/>
            </a:endParaRPr>
          </a:p>
          <a:p>
            <a:pPr algn="just">
              <a:buNone/>
            </a:pPr>
            <a:endParaRPr lang="en-IN" dirty="0">
              <a:solidFill>
                <a:srgbClr val="002060"/>
              </a:solidFill>
              <a:cs typeface="Times New Roman" pitchFamily="18"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3</a:t>
            </a:fld>
            <a:endParaRPr lang="en-GB"/>
          </a:p>
        </p:txBody>
      </p:sp>
    </p:spTree>
    <p:extLst>
      <p:ext uri="{BB962C8B-B14F-4D97-AF65-F5344CB8AC3E}">
        <p14:creationId xmlns:p14="http://schemas.microsoft.com/office/powerpoint/2010/main" xmlns="" val="2416570002"/>
      </p:ext>
    </p:extLst>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14" y="548680"/>
            <a:ext cx="8686800" cy="690562"/>
          </a:xfrm>
        </p:spPr>
        <p:txBody>
          <a:bodyPr/>
          <a:lstStyle/>
          <a:p>
            <a:pPr lvl="0"/>
            <a:r>
              <a:rPr lang="en-US" sz="2400" b="1" dirty="0">
                <a:solidFill>
                  <a:srgbClr val="0070C0"/>
                </a:solidFill>
                <a:latin typeface="Calibri" pitchFamily="34" charset="0"/>
                <a:cs typeface="Calibri" pitchFamily="34" charset="0"/>
              </a:rPr>
              <a:t>SCOPE OF STUDY:</a:t>
            </a:r>
            <a:r>
              <a:rPr lang="en-GB" sz="2400" dirty="0">
                <a:latin typeface="Calibri" pitchFamily="34" charset="0"/>
                <a:cs typeface="Calibri" pitchFamily="34" charset="0"/>
              </a:rPr>
              <a:t/>
            </a:r>
            <a:br>
              <a:rPr lang="en-GB" sz="2400" dirty="0">
                <a:latin typeface="Calibri" pitchFamily="34" charset="0"/>
                <a:cs typeface="Calibri" pitchFamily="34" charset="0"/>
              </a:rPr>
            </a:br>
            <a:endParaRPr lang="en-IN" sz="2400" dirty="0">
              <a:latin typeface="Calibri" pitchFamily="34" charset="0"/>
              <a:cs typeface="Calibri" pitchFamily="34" charset="0"/>
            </a:endParaRPr>
          </a:p>
        </p:txBody>
      </p:sp>
      <p:sp>
        <p:nvSpPr>
          <p:cNvPr id="3" name="Content Placeholder 2"/>
          <p:cNvSpPr>
            <a:spLocks noGrp="1"/>
          </p:cNvSpPr>
          <p:nvPr>
            <p:ph idx="1"/>
          </p:nvPr>
        </p:nvSpPr>
        <p:spPr>
          <a:xfrm>
            <a:off x="408906" y="1052736"/>
            <a:ext cx="8928991" cy="854917"/>
          </a:xfrm>
        </p:spPr>
        <p:txBody>
          <a:bodyPr/>
          <a:lstStyle/>
          <a:p>
            <a:pPr lvl="0" algn="just">
              <a:buNone/>
            </a:pPr>
            <a:r>
              <a:rPr lang="en-IN" dirty="0" smtClean="0">
                <a:solidFill>
                  <a:srgbClr val="002060"/>
                </a:solidFill>
                <a:latin typeface="Calibri" pitchFamily="34" charset="0"/>
                <a:cs typeface="Calibri" pitchFamily="34" charset="0"/>
              </a:rPr>
              <a:t>The study can be used as a basis for evaluating the benefits of HIS by recording the episode/time taken for various workflows pre and post implementation</a:t>
            </a:r>
            <a:endParaRPr lang="en-US" dirty="0" smtClean="0">
              <a:solidFill>
                <a:srgbClr val="002060"/>
              </a:solidFill>
              <a:latin typeface="Calibri" pitchFamily="34" charset="0"/>
              <a:cs typeface="Calibri" pitchFamily="34" charset="0"/>
            </a:endParaRPr>
          </a:p>
          <a:p>
            <a:pPr algn="just">
              <a:buFont typeface="Wingdings" pitchFamily="2" charset="2"/>
              <a:buChar char="Ø"/>
            </a:pPr>
            <a:endParaRPr lang="en-IN" sz="24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4</a:t>
            </a:fld>
            <a:endParaRPr lang="en-GB"/>
          </a:p>
        </p:txBody>
      </p:sp>
      <p:sp>
        <p:nvSpPr>
          <p:cNvPr id="6" name="Rectangle 5"/>
          <p:cNvSpPr/>
          <p:nvPr/>
        </p:nvSpPr>
        <p:spPr>
          <a:xfrm>
            <a:off x="408906" y="2348880"/>
            <a:ext cx="8640960" cy="4644990"/>
          </a:xfrm>
          <a:prstGeom prst="rect">
            <a:avLst/>
          </a:prstGeom>
        </p:spPr>
        <p:txBody>
          <a:bodyPr wrap="square">
            <a:spAutoFit/>
          </a:bodyPr>
          <a:lstStyle/>
          <a:p>
            <a:pPr marL="342900" indent="-342900" algn="just">
              <a:buFont typeface="Wingdings" pitchFamily="2" charset="2"/>
              <a:buChar char="Ø"/>
            </a:pPr>
            <a:r>
              <a:rPr lang="en-IN" sz="2000" b="1" dirty="0" smtClean="0">
                <a:solidFill>
                  <a:srgbClr val="002060"/>
                </a:solidFill>
                <a:latin typeface="Calibri" pitchFamily="34" charset="0"/>
                <a:cs typeface="Calibri" pitchFamily="34" charset="0"/>
              </a:rPr>
              <a:t>Study Design </a:t>
            </a:r>
            <a:r>
              <a:rPr lang="en-IN" sz="2000" dirty="0" smtClean="0">
                <a:solidFill>
                  <a:srgbClr val="002060"/>
                </a:solidFill>
                <a:latin typeface="Calibri" pitchFamily="34" charset="0"/>
                <a:cs typeface="Calibri" pitchFamily="34" charset="0"/>
              </a:rPr>
              <a:t>: Cross sectional descriptive study</a:t>
            </a:r>
          </a:p>
          <a:p>
            <a:pPr marL="342900" indent="-342900" algn="just"/>
            <a:endParaRPr lang="en-IN" sz="2000" dirty="0" smtClean="0">
              <a:solidFill>
                <a:srgbClr val="002060"/>
              </a:solidFill>
              <a:latin typeface="Calibri" pitchFamily="34" charset="0"/>
              <a:cs typeface="Calibri" pitchFamily="34" charset="0"/>
            </a:endParaRPr>
          </a:p>
          <a:p>
            <a:pPr marL="342900" indent="-342900" algn="just">
              <a:buFont typeface="Wingdings" pitchFamily="2" charset="2"/>
              <a:buChar char="Ø"/>
            </a:pPr>
            <a:r>
              <a:rPr lang="en-IN" sz="2000" b="1" dirty="0" smtClean="0">
                <a:solidFill>
                  <a:srgbClr val="002060"/>
                </a:solidFill>
                <a:latin typeface="Calibri" pitchFamily="34" charset="0"/>
                <a:cs typeface="Calibri" pitchFamily="34" charset="0"/>
              </a:rPr>
              <a:t>Study Area </a:t>
            </a:r>
            <a:r>
              <a:rPr lang="en-IN" sz="2000" dirty="0" smtClean="0">
                <a:solidFill>
                  <a:srgbClr val="002060"/>
                </a:solidFill>
                <a:latin typeface="Calibri" pitchFamily="34" charset="0"/>
                <a:cs typeface="Calibri" pitchFamily="34" charset="0"/>
              </a:rPr>
              <a:t>: </a:t>
            </a:r>
            <a:r>
              <a:rPr lang="en-IN" sz="2000" dirty="0" err="1" smtClean="0">
                <a:solidFill>
                  <a:srgbClr val="002060"/>
                </a:solidFill>
                <a:latin typeface="Calibri" pitchFamily="34" charset="0"/>
                <a:cs typeface="Calibri" pitchFamily="34" charset="0"/>
              </a:rPr>
              <a:t>Nulife</a:t>
            </a:r>
            <a:r>
              <a:rPr lang="en-IN" sz="2000" dirty="0" smtClean="0">
                <a:solidFill>
                  <a:srgbClr val="002060"/>
                </a:solidFill>
                <a:latin typeface="Calibri" pitchFamily="34" charset="0"/>
                <a:cs typeface="Calibri" pitchFamily="34" charset="0"/>
              </a:rPr>
              <a:t> Hospital and Maternity Centre, New Delhi</a:t>
            </a:r>
          </a:p>
          <a:p>
            <a:pPr marL="342900" indent="-342900" algn="just">
              <a:buFont typeface="Wingdings" pitchFamily="2" charset="2"/>
              <a:buChar char="Ø"/>
            </a:pPr>
            <a:endParaRPr lang="en-IN" sz="2000" dirty="0" smtClean="0">
              <a:solidFill>
                <a:srgbClr val="002060"/>
              </a:solidFill>
              <a:latin typeface="Calibri" pitchFamily="34" charset="0"/>
              <a:cs typeface="Calibri" pitchFamily="34" charset="0"/>
            </a:endParaRPr>
          </a:p>
          <a:p>
            <a:pPr marL="342900" indent="-342900" algn="just">
              <a:buFont typeface="Wingdings" pitchFamily="2" charset="2"/>
              <a:buChar char="Ø"/>
            </a:pPr>
            <a:r>
              <a:rPr lang="en-IN" sz="2000" b="1" dirty="0" smtClean="0">
                <a:solidFill>
                  <a:srgbClr val="002060"/>
                </a:solidFill>
                <a:latin typeface="Calibri" pitchFamily="34" charset="0"/>
                <a:cs typeface="Calibri" pitchFamily="34" charset="0"/>
              </a:rPr>
              <a:t>Study Population </a:t>
            </a:r>
            <a:r>
              <a:rPr lang="en-IN" sz="2000" dirty="0" smtClean="0">
                <a:solidFill>
                  <a:srgbClr val="002060"/>
                </a:solidFill>
                <a:latin typeface="Calibri" pitchFamily="34" charset="0"/>
                <a:cs typeface="Calibri" pitchFamily="34" charset="0"/>
              </a:rPr>
              <a:t>: Patient at </a:t>
            </a:r>
            <a:r>
              <a:rPr lang="en-IN" sz="2000" dirty="0" err="1" smtClean="0">
                <a:solidFill>
                  <a:srgbClr val="002060"/>
                </a:solidFill>
                <a:latin typeface="Calibri" pitchFamily="34" charset="0"/>
                <a:cs typeface="Calibri" pitchFamily="34" charset="0"/>
              </a:rPr>
              <a:t>Nulife</a:t>
            </a:r>
            <a:r>
              <a:rPr lang="en-IN" sz="2000" dirty="0" smtClean="0">
                <a:solidFill>
                  <a:srgbClr val="002060"/>
                </a:solidFill>
                <a:latin typeface="Calibri" pitchFamily="34" charset="0"/>
                <a:cs typeface="Calibri" pitchFamily="34" charset="0"/>
              </a:rPr>
              <a:t> Hospital and Maternity Centre</a:t>
            </a:r>
          </a:p>
          <a:p>
            <a:pPr marL="342900" indent="-342900" algn="just"/>
            <a:endParaRPr lang="en-IN" sz="2000" dirty="0" smtClean="0">
              <a:solidFill>
                <a:srgbClr val="002060"/>
              </a:solidFill>
              <a:latin typeface="Calibri" pitchFamily="34" charset="0"/>
              <a:cs typeface="Calibri" pitchFamily="34" charset="0"/>
            </a:endParaRPr>
          </a:p>
          <a:p>
            <a:pPr marL="342900" indent="-342900" algn="just">
              <a:buFont typeface="Wingdings" pitchFamily="2" charset="2"/>
              <a:buChar char="Ø"/>
            </a:pPr>
            <a:r>
              <a:rPr lang="en-IN" sz="2000" b="1" dirty="0" smtClean="0">
                <a:solidFill>
                  <a:srgbClr val="002060"/>
                </a:solidFill>
                <a:latin typeface="Calibri" pitchFamily="34" charset="0"/>
                <a:cs typeface="Calibri" pitchFamily="34" charset="0"/>
              </a:rPr>
              <a:t>Sample Design </a:t>
            </a:r>
            <a:r>
              <a:rPr lang="en-IN" sz="2000" dirty="0" smtClean="0">
                <a:solidFill>
                  <a:srgbClr val="002060"/>
                </a:solidFill>
                <a:latin typeface="Calibri" pitchFamily="34" charset="0"/>
                <a:cs typeface="Calibri" pitchFamily="34" charset="0"/>
              </a:rPr>
              <a:t>: Convenience sampling for selection of patients</a:t>
            </a:r>
          </a:p>
          <a:p>
            <a:pPr marL="342900" indent="-342900" algn="just"/>
            <a:endParaRPr lang="en-IN" sz="2000" dirty="0" smtClean="0">
              <a:solidFill>
                <a:srgbClr val="002060"/>
              </a:solidFill>
              <a:latin typeface="Calibri" pitchFamily="34" charset="0"/>
              <a:cs typeface="Calibri" pitchFamily="34" charset="0"/>
            </a:endParaRPr>
          </a:p>
          <a:p>
            <a:pPr marL="342900" indent="-342900" algn="just">
              <a:buFont typeface="Wingdings" pitchFamily="2" charset="2"/>
              <a:buChar char="Ø"/>
            </a:pPr>
            <a:r>
              <a:rPr lang="en-IN" sz="2000" b="1" dirty="0" smtClean="0">
                <a:solidFill>
                  <a:srgbClr val="002060"/>
                </a:solidFill>
                <a:latin typeface="Calibri" pitchFamily="34" charset="0"/>
                <a:cs typeface="Calibri" pitchFamily="34" charset="0"/>
              </a:rPr>
              <a:t>Sample Size </a:t>
            </a:r>
            <a:r>
              <a:rPr lang="en-IN" sz="2000" dirty="0" smtClean="0">
                <a:solidFill>
                  <a:srgbClr val="002060"/>
                </a:solidFill>
                <a:latin typeface="Calibri" pitchFamily="34" charset="0"/>
                <a:cs typeface="Calibri" pitchFamily="34" charset="0"/>
              </a:rPr>
              <a:t>: 30 episodes for OPD registration and billing</a:t>
            </a:r>
          </a:p>
          <a:p>
            <a:pPr marL="342900" indent="-342900" algn="just"/>
            <a:r>
              <a:rPr lang="en-IN" sz="2000" dirty="0" smtClean="0">
                <a:solidFill>
                  <a:srgbClr val="002060"/>
                </a:solidFill>
                <a:latin typeface="Calibri" pitchFamily="34" charset="0"/>
                <a:cs typeface="Calibri" pitchFamily="34" charset="0"/>
              </a:rPr>
              <a:t>                               20 episodes each for IP admission and Lab investigations</a:t>
            </a:r>
          </a:p>
          <a:p>
            <a:pPr marL="342900" indent="-342900" algn="just"/>
            <a:r>
              <a:rPr lang="en-IN" sz="2000" dirty="0" smtClean="0">
                <a:solidFill>
                  <a:srgbClr val="002060"/>
                </a:solidFill>
                <a:latin typeface="Calibri" pitchFamily="34" charset="0"/>
                <a:cs typeface="Calibri" pitchFamily="34" charset="0"/>
              </a:rPr>
              <a:t>                               50 episodes for patient satisfaction ( HIS Survey )</a:t>
            </a:r>
          </a:p>
          <a:p>
            <a:pPr marL="342900" indent="-342900" algn="just"/>
            <a:endParaRPr lang="en-IN" sz="2000" dirty="0" smtClean="0">
              <a:solidFill>
                <a:srgbClr val="002060"/>
              </a:solidFill>
              <a:latin typeface="Calibri" pitchFamily="34" charset="0"/>
              <a:cs typeface="Calibri" pitchFamily="34" charset="0"/>
            </a:endParaRPr>
          </a:p>
          <a:p>
            <a:pPr marL="342900" indent="-342900" algn="just">
              <a:buFont typeface="Wingdings" pitchFamily="2" charset="2"/>
              <a:buChar char="Ø"/>
            </a:pPr>
            <a:r>
              <a:rPr lang="en-IN" sz="2000" b="1" dirty="0" smtClean="0">
                <a:solidFill>
                  <a:srgbClr val="002060"/>
                </a:solidFill>
                <a:latin typeface="Calibri" pitchFamily="34" charset="0"/>
                <a:cs typeface="Calibri" pitchFamily="34" charset="0"/>
              </a:rPr>
              <a:t>Data collection Tools &amp; Techniques </a:t>
            </a:r>
            <a:r>
              <a:rPr lang="en-IN" sz="2000" dirty="0" smtClean="0">
                <a:solidFill>
                  <a:srgbClr val="002060"/>
                </a:solidFill>
                <a:latin typeface="Calibri" pitchFamily="34" charset="0"/>
                <a:cs typeface="Calibri" pitchFamily="34" charset="0"/>
              </a:rPr>
              <a:t>: </a:t>
            </a:r>
          </a:p>
          <a:p>
            <a:pPr marL="457200" indent="-457200" algn="just">
              <a:buAutoNum type="arabicPeriod"/>
            </a:pPr>
            <a:r>
              <a:rPr lang="en-IN" sz="2000" dirty="0" smtClean="0">
                <a:solidFill>
                  <a:srgbClr val="002060"/>
                </a:solidFill>
                <a:latin typeface="Calibri" pitchFamily="34" charset="0"/>
                <a:cs typeface="Calibri" pitchFamily="34" charset="0"/>
              </a:rPr>
              <a:t>Interviews with the respondents ( patient ) was done with the help of close ended structured questionnaire </a:t>
            </a:r>
          </a:p>
          <a:p>
            <a:pPr marL="457200" indent="-457200" algn="just">
              <a:buAutoNum type="arabicPeriod"/>
            </a:pPr>
            <a:r>
              <a:rPr lang="en-IN" sz="2000" dirty="0" smtClean="0">
                <a:solidFill>
                  <a:srgbClr val="002060"/>
                </a:solidFill>
                <a:latin typeface="Calibri" pitchFamily="34" charset="0"/>
                <a:cs typeface="Calibri" pitchFamily="34" charset="0"/>
              </a:rPr>
              <a:t>Primary and Secondary data collection in pre designed format </a:t>
            </a:r>
          </a:p>
          <a:p>
            <a:pPr algn="just"/>
            <a:endParaRPr lang="en-IN" dirty="0">
              <a:latin typeface="Times New Roman" pitchFamily="18" charset="0"/>
              <a:cs typeface="Times New Roman" pitchFamily="18" charset="0"/>
            </a:endParaRPr>
          </a:p>
        </p:txBody>
      </p:sp>
      <p:sp>
        <p:nvSpPr>
          <p:cNvPr id="8" name="Rectangle 7"/>
          <p:cNvSpPr/>
          <p:nvPr/>
        </p:nvSpPr>
        <p:spPr>
          <a:xfrm>
            <a:off x="408906" y="1916832"/>
            <a:ext cx="8712968" cy="409984"/>
          </a:xfrm>
          <a:prstGeom prst="rect">
            <a:avLst/>
          </a:prstGeom>
        </p:spPr>
        <p:txBody>
          <a:bodyPr wrap="square">
            <a:spAutoFit/>
          </a:bodyPr>
          <a:lstStyle/>
          <a:p>
            <a:pPr algn="l"/>
            <a:r>
              <a:rPr lang="en-IN" b="1" dirty="0" smtClean="0">
                <a:solidFill>
                  <a:srgbClr val="0070C0"/>
                </a:solidFill>
                <a:latin typeface="Calibri" pitchFamily="34" charset="0"/>
                <a:cs typeface="Calibri" pitchFamily="34" charset="0"/>
              </a:rPr>
              <a:t>METHODOLOGY:</a:t>
            </a:r>
            <a:endParaRPr lang="en-IN" b="1" dirty="0">
              <a:solidFill>
                <a:srgbClr val="0070C0"/>
              </a:solidFill>
              <a:latin typeface="Calibri" pitchFamily="34" charset="0"/>
              <a:cs typeface="Calibri" pitchFamily="34" charset="0"/>
            </a:endParaRPr>
          </a:p>
        </p:txBody>
      </p:sp>
    </p:spTree>
    <p:extLst>
      <p:ext uri="{BB962C8B-B14F-4D97-AF65-F5344CB8AC3E}">
        <p14:creationId xmlns:p14="http://schemas.microsoft.com/office/powerpoint/2010/main" xmlns="" val="4282866514"/>
      </p:ext>
    </p:extLst>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90831B3-1D01-4C9A-9D63-C7D990A4734B}" type="slidenum">
              <a:rPr lang="en-GB" smtClean="0"/>
              <a:pPr/>
              <a:t>5</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xmlns="" val="1844658068"/>
              </p:ext>
            </p:extLst>
          </p:nvPr>
        </p:nvGraphicFramePr>
        <p:xfrm>
          <a:off x="120874" y="1412776"/>
          <a:ext cx="9361045" cy="5452300"/>
        </p:xfrm>
        <a:graphic>
          <a:graphicData uri="http://schemas.openxmlformats.org/drawingml/2006/table">
            <a:tbl>
              <a:tblPr/>
              <a:tblGrid>
                <a:gridCol w="2050839"/>
                <a:gridCol w="807780"/>
                <a:gridCol w="808618"/>
                <a:gridCol w="808618"/>
                <a:gridCol w="808618"/>
                <a:gridCol w="808618"/>
                <a:gridCol w="808618"/>
                <a:gridCol w="808618"/>
                <a:gridCol w="825359"/>
                <a:gridCol w="825359"/>
              </a:tblGrid>
              <a:tr h="923775">
                <a:tc>
                  <a:txBody>
                    <a:bodyPr/>
                    <a:lstStyle/>
                    <a:p>
                      <a:pPr>
                        <a:lnSpc>
                          <a:spcPct val="115000"/>
                        </a:lnSpc>
                        <a:spcAft>
                          <a:spcPts val="1000"/>
                        </a:spcAft>
                      </a:pPr>
                      <a:r>
                        <a:rPr lang="en-US" sz="1400" b="1" dirty="0" smtClean="0">
                          <a:effectLst/>
                          <a:latin typeface="Calibri"/>
                          <a:ea typeface="Calibri"/>
                          <a:cs typeface="Times New Roman"/>
                        </a:rPr>
                        <a:t>DESIGNING</a:t>
                      </a:r>
                      <a:r>
                        <a:rPr lang="en-US" sz="1400" b="1" baseline="0" dirty="0" smtClean="0">
                          <a:effectLst/>
                          <a:latin typeface="Calibri"/>
                          <a:ea typeface="Calibri"/>
                          <a:cs typeface="Times New Roman"/>
                        </a:rPr>
                        <a:t> OF FORMAT FOR COLLECTION OF DATA </a:t>
                      </a:r>
                      <a:endParaRPr lang="en-IN" sz="1400"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en-IN" sz="1100" b="1" dirty="0">
                        <a:solidFill>
                          <a:schemeClr val="bg1"/>
                        </a:solidFill>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1100">
                        <a:effectLst/>
                        <a:latin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6066">
                <a:tc>
                  <a:txBody>
                    <a:bodyPr/>
                    <a:lstStyle/>
                    <a:p>
                      <a:pPr>
                        <a:lnSpc>
                          <a:spcPct val="115000"/>
                        </a:lnSpc>
                        <a:spcAft>
                          <a:spcPts val="1000"/>
                        </a:spcAft>
                      </a:pPr>
                      <a:r>
                        <a:rPr lang="en-US" sz="1400" b="1" dirty="0" smtClean="0">
                          <a:effectLst/>
                          <a:latin typeface="Calibri"/>
                          <a:ea typeface="Calibri"/>
                          <a:cs typeface="Times New Roman"/>
                        </a:rPr>
                        <a:t>COLLECTION</a:t>
                      </a:r>
                      <a:r>
                        <a:rPr lang="en-US" sz="1400" b="1" baseline="0" dirty="0" smtClean="0">
                          <a:effectLst/>
                          <a:latin typeface="Calibri"/>
                          <a:ea typeface="Calibri"/>
                          <a:cs typeface="Times New Roman"/>
                        </a:rPr>
                        <a:t> OF DATA FOR OPD (REG &amp; BILLING ), IP ADMISSION, LAB BEFORE IMPLEMENTATION OF HIS</a:t>
                      </a:r>
                      <a:endParaRPr lang="en-IN" sz="1400"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400" b="1" dirty="0">
                          <a:effectLst/>
                          <a:latin typeface="Calibri"/>
                          <a:ea typeface="Calibri"/>
                          <a:cs typeface="Times New Roman"/>
                        </a:rPr>
                        <a:t> </a:t>
                      </a:r>
                      <a:endParaRPr lang="en-IN" sz="1050" b="1" dirty="0" smtClean="0">
                        <a:solidFill>
                          <a:schemeClr val="bg1"/>
                        </a:solidFill>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600" b="1" dirty="0">
                          <a:effectLst/>
                          <a:latin typeface="Calibri"/>
                          <a:ea typeface="Calibri"/>
                          <a:cs typeface="Times New Roman"/>
                        </a:rPr>
                        <a:t> </a:t>
                      </a:r>
                      <a:endParaRPr lang="en-IN" sz="1100" b="1" dirty="0" smtClean="0">
                        <a:solidFill>
                          <a:schemeClr val="bg1"/>
                        </a:solidFill>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IN" sz="1100">
                        <a:effectLst/>
                        <a:latin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5376">
                <a:tc>
                  <a:txBody>
                    <a:bodyPr/>
                    <a:lstStyle/>
                    <a:p>
                      <a:pPr>
                        <a:lnSpc>
                          <a:spcPct val="115000"/>
                        </a:lnSpc>
                        <a:spcAft>
                          <a:spcPts val="1000"/>
                        </a:spcAft>
                      </a:pPr>
                      <a:r>
                        <a:rPr lang="en-IN" sz="1400" b="1" dirty="0" smtClean="0">
                          <a:effectLst/>
                          <a:latin typeface="Calibri"/>
                          <a:ea typeface="Calibri"/>
                          <a:cs typeface="Times New Roman"/>
                        </a:rPr>
                        <a:t>ANALYSIS</a:t>
                      </a:r>
                      <a:r>
                        <a:rPr lang="en-IN" sz="1400" b="1" baseline="0" dirty="0" smtClean="0">
                          <a:effectLst/>
                          <a:latin typeface="Calibri"/>
                          <a:ea typeface="Calibri"/>
                          <a:cs typeface="Times New Roman"/>
                        </a:rPr>
                        <a:t> OF DATA BEFORE IMPLEMENTATION OF HIS</a:t>
                      </a:r>
                      <a:endParaRPr lang="en-IN" sz="14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100" dirty="0">
                          <a:effectLst/>
                          <a:latin typeface="Calibri"/>
                          <a:ea typeface="Calibri"/>
                          <a:cs typeface="Times New Roman"/>
                        </a:rPr>
                        <a:t> </a:t>
                      </a:r>
                      <a:endParaRPr lang="en-IN" sz="1050" b="1" dirty="0" smtClean="0">
                        <a:solidFill>
                          <a:schemeClr val="bg1"/>
                        </a:solidFill>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1000"/>
                        </a:spcAft>
                      </a:pPr>
                      <a:r>
                        <a:rPr lang="en-US" sz="1100" dirty="0">
                          <a:effectLst/>
                          <a:latin typeface="Calibri"/>
                          <a:ea typeface="Calibri"/>
                          <a:cs typeface="Times New Roman"/>
                        </a:rPr>
                        <a:t> </a:t>
                      </a:r>
                      <a:endParaRPr lang="en-IN" sz="1600" b="1" dirty="0">
                        <a:solidFill>
                          <a:schemeClr val="bg1"/>
                        </a:solidFill>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pPr>
                      <a:endParaRPr lang="en-IN" sz="1100" dirty="0">
                        <a:effectLst/>
                        <a:latin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785376">
                <a:tc>
                  <a:txBody>
                    <a:bodyPr/>
                    <a:lstStyle/>
                    <a:p>
                      <a:pPr>
                        <a:lnSpc>
                          <a:spcPct val="115000"/>
                        </a:lnSpc>
                        <a:spcAft>
                          <a:spcPts val="1000"/>
                        </a:spcAft>
                      </a:pPr>
                      <a:r>
                        <a:rPr lang="en-IN" sz="1400" b="1" dirty="0" smtClean="0">
                          <a:effectLst/>
                          <a:latin typeface="Calibri" pitchFamily="34" charset="0"/>
                          <a:ea typeface="Calibri"/>
                          <a:cs typeface="Calibri" pitchFamily="34" charset="0"/>
                        </a:rPr>
                        <a:t>COLLECTION</a:t>
                      </a:r>
                      <a:r>
                        <a:rPr lang="en-IN" sz="1400" b="1" baseline="0" dirty="0" smtClean="0">
                          <a:effectLst/>
                          <a:latin typeface="Calibri" pitchFamily="34" charset="0"/>
                          <a:ea typeface="Calibri"/>
                          <a:cs typeface="Calibri" pitchFamily="34" charset="0"/>
                        </a:rPr>
                        <a:t> OF DATA FOR OPD ( REG &amp; BILLING ), IP ADMISSION, LAB AFTER IMPLEMENTATION OF HIS</a:t>
                      </a:r>
                      <a:endParaRPr lang="en-IN" sz="1400" b="1" dirty="0">
                        <a:effectLst/>
                        <a:latin typeface="Calibri" pitchFamily="34" charset="0"/>
                        <a:ea typeface="Calibri"/>
                        <a:cs typeface="Calibri" pitchFamily="34" charset="0"/>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1000"/>
                        </a:spcAft>
                      </a:pP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1000"/>
                        </a:spcAft>
                      </a:pP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1000"/>
                        </a:spcAft>
                      </a:pP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1000"/>
                        </a:spcAft>
                      </a:pP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1000"/>
                        </a:spcAft>
                      </a:pPr>
                      <a:endParaRPr lang="en-IN" sz="1600" b="1" dirty="0">
                        <a:solidFill>
                          <a:schemeClr val="tx1"/>
                        </a:solidFill>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2077"/>
                    </a:solidFill>
                  </a:tcPr>
                </a:tc>
                <a:tc>
                  <a:txBody>
                    <a:bodyPr/>
                    <a:lstStyle/>
                    <a:p>
                      <a:pPr>
                        <a:lnSpc>
                          <a:spcPct val="115000"/>
                        </a:lnSpc>
                        <a:spcAft>
                          <a:spcPts val="1000"/>
                        </a:spcAft>
                      </a:pPr>
                      <a:endParaRPr lang="en-IN" sz="1600" b="1" dirty="0">
                        <a:solidFill>
                          <a:schemeClr val="tx1"/>
                        </a:solidFill>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2077"/>
                    </a:solidFill>
                  </a:tcPr>
                </a:tc>
                <a:tc>
                  <a:txBody>
                    <a:bodyPr/>
                    <a:lstStyle/>
                    <a:p>
                      <a:pPr>
                        <a:lnSpc>
                          <a:spcPct val="115000"/>
                        </a:lnSpc>
                      </a:pPr>
                      <a:endParaRPr lang="en-IN" sz="1100" dirty="0">
                        <a:effectLst/>
                        <a:latin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2077"/>
                    </a:solidFill>
                  </a:tcPr>
                </a:tc>
              </a:tr>
              <a:tr h="776376">
                <a:tc>
                  <a:txBody>
                    <a:bodyPr/>
                    <a:lstStyle/>
                    <a:p>
                      <a:pPr>
                        <a:lnSpc>
                          <a:spcPct val="115000"/>
                        </a:lnSpc>
                        <a:spcAft>
                          <a:spcPts val="1000"/>
                        </a:spcAft>
                      </a:pPr>
                      <a:r>
                        <a:rPr lang="en-US" sz="1400" b="1" dirty="0" smtClean="0">
                          <a:effectLst/>
                          <a:latin typeface="Calibri"/>
                          <a:ea typeface="Calibri"/>
                          <a:cs typeface="Times New Roman"/>
                        </a:rPr>
                        <a:t>HIS SURVEY, ANALYSIS &amp; PROJECT </a:t>
                      </a:r>
                      <a:r>
                        <a:rPr lang="en-US" sz="1400" b="1" dirty="0">
                          <a:effectLst/>
                          <a:latin typeface="Calibri"/>
                          <a:ea typeface="Calibri"/>
                          <a:cs typeface="Times New Roman"/>
                        </a:rPr>
                        <a:t>REPORT DRAFT</a:t>
                      </a:r>
                      <a:endParaRPr lang="en-IN" sz="1400"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a:effectLst/>
                          <a:latin typeface="Calibri"/>
                          <a:ea typeface="Calibri"/>
                          <a:cs typeface="Times New Roman"/>
                        </a:rPr>
                        <a:t> </a:t>
                      </a:r>
                      <a:endParaRPr lang="en-IN" sz="110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100" dirty="0">
                          <a:effectLst/>
                          <a:latin typeface="Calibri"/>
                          <a:ea typeface="Calibri"/>
                          <a:cs typeface="Times New Roman"/>
                        </a:rPr>
                        <a:t> </a:t>
                      </a:r>
                      <a:endParaRPr lang="en-IN" sz="1100" b="1" dirty="0">
                        <a:solidFill>
                          <a:schemeClr val="tx1"/>
                        </a:solidFill>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pPr>
                      <a:endParaRPr lang="en-IN" sz="1600" b="1" dirty="0">
                        <a:solidFill>
                          <a:schemeClr val="tx1"/>
                        </a:solidFill>
                        <a:effectLst/>
                        <a:latin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942901">
                <a:tc>
                  <a:txBody>
                    <a:bodyPr/>
                    <a:lstStyle/>
                    <a:p>
                      <a:pPr>
                        <a:lnSpc>
                          <a:spcPct val="115000"/>
                        </a:lnSpc>
                        <a:spcAft>
                          <a:spcPts val="1000"/>
                        </a:spcAft>
                      </a:pPr>
                      <a:r>
                        <a:rPr lang="en-US" sz="1100" dirty="0">
                          <a:effectLst/>
                          <a:latin typeface="Calibri"/>
                          <a:ea typeface="Calibri"/>
                          <a:cs typeface="Times New Roman"/>
                        </a:rPr>
                        <a:t> </a:t>
                      </a:r>
                      <a:endParaRPr lang="en-IN" sz="1100" dirty="0">
                        <a:effectLst/>
                        <a:latin typeface="Calibri"/>
                        <a:ea typeface="Calibri"/>
                        <a:cs typeface="Times New Roman"/>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b="1" dirty="0" smtClean="0">
                          <a:effectLst/>
                          <a:latin typeface="Calibri"/>
                          <a:ea typeface="Calibri"/>
                          <a:cs typeface="Times New Roman"/>
                        </a:rPr>
                        <a:t>JAN 22ND-24TH</a:t>
                      </a:r>
                      <a:endParaRPr lang="en-IN" sz="16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b="1" dirty="0" smtClean="0">
                          <a:effectLst/>
                          <a:latin typeface="Calibri"/>
                          <a:ea typeface="Calibri"/>
                          <a:cs typeface="Times New Roman"/>
                        </a:rPr>
                        <a:t>JAN 25TH- 31ST</a:t>
                      </a:r>
                      <a:endParaRPr lang="en-IN" sz="16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b="1" dirty="0" smtClean="0">
                          <a:effectLst/>
                          <a:latin typeface="Calibri"/>
                          <a:ea typeface="Calibri"/>
                          <a:cs typeface="Times New Roman"/>
                        </a:rPr>
                        <a:t>FEB</a:t>
                      </a:r>
                      <a:r>
                        <a:rPr lang="en-US" sz="1200" b="1" baseline="0" dirty="0" smtClean="0">
                          <a:effectLst/>
                          <a:latin typeface="Calibri"/>
                          <a:ea typeface="Calibri"/>
                          <a:cs typeface="Times New Roman"/>
                        </a:rPr>
                        <a:t>  1ST - 9</a:t>
                      </a:r>
                      <a:r>
                        <a:rPr lang="en-US" sz="1200" b="1" dirty="0" smtClean="0">
                          <a:effectLst/>
                          <a:latin typeface="Calibri"/>
                          <a:ea typeface="Calibri"/>
                          <a:cs typeface="Times New Roman"/>
                        </a:rPr>
                        <a:t>TH</a:t>
                      </a:r>
                      <a:endParaRPr lang="en-IN" sz="16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b="1" dirty="0" smtClean="0">
                          <a:effectLst/>
                          <a:latin typeface="Calibri"/>
                          <a:ea typeface="Calibri"/>
                          <a:cs typeface="Times New Roman"/>
                        </a:rPr>
                        <a:t>FEB 11TH-</a:t>
                      </a:r>
                      <a:r>
                        <a:rPr lang="en-US" sz="1200" b="1" baseline="0" dirty="0" smtClean="0">
                          <a:effectLst/>
                          <a:latin typeface="Calibri"/>
                          <a:ea typeface="Calibri"/>
                          <a:cs typeface="Times New Roman"/>
                        </a:rPr>
                        <a:t> 18TH</a:t>
                      </a:r>
                      <a:r>
                        <a:rPr lang="en-US" sz="1200" b="1" dirty="0" smtClean="0">
                          <a:effectLst/>
                          <a:latin typeface="Calibri"/>
                          <a:ea typeface="Calibri"/>
                          <a:cs typeface="Times New Roman"/>
                        </a:rPr>
                        <a:t> </a:t>
                      </a:r>
                      <a:endParaRPr lang="en-IN" sz="16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b="1" dirty="0" smtClean="0">
                          <a:effectLst/>
                          <a:latin typeface="Calibri"/>
                          <a:ea typeface="Calibri"/>
                          <a:cs typeface="Times New Roman"/>
                        </a:rPr>
                        <a:t>FEB 20TH- 23RD</a:t>
                      </a:r>
                      <a:endParaRPr lang="en-IN" sz="16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b="1" dirty="0" smtClean="0">
                          <a:effectLst/>
                          <a:latin typeface="Calibri"/>
                          <a:ea typeface="Calibri"/>
                          <a:cs typeface="Times New Roman"/>
                        </a:rPr>
                        <a:t>FEB 24TH- </a:t>
                      </a:r>
                      <a:r>
                        <a:rPr lang="en-US" sz="1200" b="1" dirty="0">
                          <a:effectLst/>
                          <a:latin typeface="Calibri"/>
                          <a:ea typeface="Calibri"/>
                          <a:cs typeface="Times New Roman"/>
                        </a:rPr>
                        <a:t>2</a:t>
                      </a:r>
                      <a:r>
                        <a:rPr lang="en-US" sz="1200" b="1" dirty="0" smtClean="0">
                          <a:effectLst/>
                          <a:latin typeface="Calibri"/>
                          <a:ea typeface="Calibri"/>
                          <a:cs typeface="Times New Roman"/>
                        </a:rPr>
                        <a:t>8TH</a:t>
                      </a:r>
                      <a:endParaRPr lang="en-IN" sz="16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b="1" dirty="0" smtClean="0">
                          <a:effectLst/>
                          <a:latin typeface="Calibri"/>
                          <a:ea typeface="Calibri"/>
                          <a:cs typeface="Times New Roman"/>
                        </a:rPr>
                        <a:t>MARCH</a:t>
                      </a:r>
                      <a:r>
                        <a:rPr lang="en-US" sz="1200" b="1" baseline="0" dirty="0" smtClean="0">
                          <a:effectLst/>
                          <a:latin typeface="Calibri"/>
                          <a:ea typeface="Calibri"/>
                          <a:cs typeface="Times New Roman"/>
                        </a:rPr>
                        <a:t> </a:t>
                      </a:r>
                      <a:r>
                        <a:rPr lang="en-US" sz="1200" b="1" dirty="0" smtClean="0">
                          <a:effectLst/>
                          <a:latin typeface="Calibri"/>
                          <a:ea typeface="Calibri"/>
                          <a:cs typeface="Times New Roman"/>
                        </a:rPr>
                        <a:t>1ST-25TH</a:t>
                      </a:r>
                      <a:endParaRPr lang="en-IN" sz="16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b="1" dirty="0" smtClean="0">
                          <a:effectLst/>
                          <a:latin typeface="Calibri"/>
                          <a:ea typeface="Calibri"/>
                          <a:cs typeface="Times New Roman"/>
                        </a:rPr>
                        <a:t>MARCH</a:t>
                      </a:r>
                      <a:r>
                        <a:rPr lang="en-US" sz="1200" b="1" baseline="0" dirty="0" smtClean="0">
                          <a:effectLst/>
                          <a:latin typeface="Calibri"/>
                          <a:ea typeface="Calibri"/>
                          <a:cs typeface="Times New Roman"/>
                        </a:rPr>
                        <a:t> </a:t>
                      </a:r>
                      <a:r>
                        <a:rPr lang="en-US" sz="1200" b="1" dirty="0" smtClean="0">
                          <a:effectLst/>
                          <a:latin typeface="Calibri"/>
                          <a:ea typeface="Calibri"/>
                          <a:cs typeface="Times New Roman"/>
                        </a:rPr>
                        <a:t>26TH-31ST</a:t>
                      </a:r>
                      <a:endParaRPr lang="en-IN" sz="16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200" b="1" baseline="0" dirty="0" smtClean="0">
                          <a:effectLst/>
                          <a:latin typeface="Calibri"/>
                          <a:ea typeface="Calibri"/>
                          <a:cs typeface="Times New Roman"/>
                        </a:rPr>
                        <a:t>APR 1ST</a:t>
                      </a:r>
                      <a:r>
                        <a:rPr lang="en-US" sz="1200" b="1" baseline="30000" dirty="0" smtClean="0">
                          <a:effectLst/>
                          <a:latin typeface="Calibri"/>
                          <a:ea typeface="Calibri"/>
                          <a:cs typeface="Times New Roman"/>
                        </a:rPr>
                        <a:t>-</a:t>
                      </a:r>
                      <a:r>
                        <a:rPr lang="en-US" sz="1200" b="1" baseline="0" dirty="0" smtClean="0">
                          <a:effectLst/>
                          <a:latin typeface="Calibri"/>
                          <a:ea typeface="Calibri"/>
                          <a:cs typeface="Times New Roman"/>
                        </a:rPr>
                        <a:t> 30TH</a:t>
                      </a:r>
                      <a:endParaRPr lang="en-IN" sz="1600" b="1" dirty="0">
                        <a:effectLst/>
                        <a:latin typeface="Calibri"/>
                        <a:ea typeface="Calibri"/>
                        <a:cs typeface="Times New Roman"/>
                      </a:endParaRPr>
                    </a:p>
                  </a:txBody>
                  <a:tcPr marL="6350" marR="6350" marT="6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2302898" y="564102"/>
            <a:ext cx="3768852" cy="462884"/>
          </a:xfrm>
          <a:prstGeom prst="rect">
            <a:avLst/>
          </a:prstGeom>
          <a:noFill/>
        </p:spPr>
        <p:txBody>
          <a:bodyPr wrap="none" rtlCol="0">
            <a:spAutoFit/>
          </a:bodyPr>
          <a:lstStyle/>
          <a:p>
            <a:r>
              <a:rPr lang="en-US" sz="2800" b="1" dirty="0" smtClean="0">
                <a:solidFill>
                  <a:srgbClr val="0070C0"/>
                </a:solidFill>
                <a:latin typeface="Times New Roman" pitchFamily="18" charset="0"/>
                <a:cs typeface="Times New Roman" pitchFamily="18" charset="0"/>
              </a:rPr>
              <a:t>PROJECT TIMELINE</a:t>
            </a:r>
            <a:endParaRPr lang="en-GB" sz="28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047843627"/>
      </p:ext>
    </p:extLst>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p:cNvSpPr>
            <a:spLocks noGrp="1"/>
          </p:cNvSpPr>
          <p:nvPr>
            <p:ph type="sldNum" sz="quarter" idx="10"/>
          </p:nvPr>
        </p:nvSpPr>
        <p:spPr/>
        <p:txBody>
          <a:bodyPr/>
          <a:lstStyle/>
          <a:p>
            <a:fld id="{23316F37-CE0A-45F6-85B7-3132BCD1712B}" type="slidenum">
              <a:rPr lang="en-GB"/>
              <a:pPr/>
              <a:t>6</a:t>
            </a:fld>
            <a:endParaRPr lang="en-GB"/>
          </a:p>
        </p:txBody>
      </p:sp>
      <p:sp>
        <p:nvSpPr>
          <p:cNvPr id="801794" name="Rectangle 2"/>
          <p:cNvSpPr>
            <a:spLocks noChangeArrowheads="1"/>
          </p:cNvSpPr>
          <p:nvPr/>
        </p:nvSpPr>
        <p:spPr bwMode="gray">
          <a:xfrm>
            <a:off x="480914" y="692696"/>
            <a:ext cx="8686800" cy="5244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lvl="0" algn="l">
              <a:lnSpc>
                <a:spcPct val="83000"/>
              </a:lnSpc>
            </a:pPr>
            <a:r>
              <a:rPr lang="en-US" b="1" dirty="0" smtClean="0">
                <a:solidFill>
                  <a:srgbClr val="3366FF"/>
                </a:solidFill>
                <a:latin typeface="Calibri" pitchFamily="34" charset="0"/>
                <a:cs typeface="Calibri" pitchFamily="34" charset="0"/>
              </a:rPr>
              <a:t>Hospital Information System ( HIS )</a:t>
            </a:r>
            <a:endParaRPr lang="en-GB" b="1" dirty="0">
              <a:solidFill>
                <a:srgbClr val="3366FF"/>
              </a:solidFill>
              <a:latin typeface="Calibri" pitchFamily="34" charset="0"/>
              <a:cs typeface="Calibri" pitchFamily="34" charset="0"/>
            </a:endParaRPr>
          </a:p>
          <a:p>
            <a:pPr algn="l">
              <a:lnSpc>
                <a:spcPct val="83000"/>
              </a:lnSpc>
            </a:pPr>
            <a:endParaRPr lang="en-GB" sz="2900" dirty="0">
              <a:solidFill>
                <a:schemeClr val="accent1"/>
              </a:solidFill>
              <a:latin typeface="Gill Sans MT" pitchFamily="34" charset="0"/>
            </a:endParaRPr>
          </a:p>
        </p:txBody>
      </p:sp>
      <p:sp>
        <p:nvSpPr>
          <p:cNvPr id="190596" name="BodyText"/>
          <p:cNvSpPr>
            <a:spLocks noChangeArrowheads="1"/>
          </p:cNvSpPr>
          <p:nvPr>
            <p:custDataLst>
              <p:tags r:id="rId1"/>
            </p:custDataLst>
          </p:nvPr>
        </p:nvSpPr>
        <p:spPr bwMode="gray">
          <a:xfrm>
            <a:off x="481012" y="1412776"/>
            <a:ext cx="8640861" cy="50626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pPr marL="342900" lvl="0" indent="-342900" algn="just">
              <a:buFont typeface="Wingdings" pitchFamily="2" charset="2"/>
              <a:buChar char="Ø"/>
            </a:pPr>
            <a:endParaRPr lang="en-US" dirty="0" smtClean="0">
              <a:latin typeface="Times New Roman" pitchFamily="18" charset="0"/>
              <a:cs typeface="Times New Roman" pitchFamily="18" charset="0"/>
            </a:endParaRPr>
          </a:p>
          <a:p>
            <a:pPr marL="342900" lvl="0" indent="-342900" algn="just">
              <a:buFont typeface="Wingdings" pitchFamily="2" charset="2"/>
              <a:buChar char="Ø"/>
            </a:pPr>
            <a:r>
              <a:rPr lang="en-US" sz="2000" dirty="0" smtClean="0">
                <a:solidFill>
                  <a:srgbClr val="002060"/>
                </a:solidFill>
                <a:latin typeface="Calibri" pitchFamily="34" charset="0"/>
                <a:cs typeface="Calibri" pitchFamily="34" charset="0"/>
              </a:rPr>
              <a:t>Defined as massive, integrated systems that support the comprehensive information requirements of hospitals, including patient, clinical, ancillary and financial management.</a:t>
            </a:r>
          </a:p>
          <a:p>
            <a:pPr marL="342900" lvl="0" indent="-342900" algn="just"/>
            <a:endParaRPr lang="en-GB" sz="2200" dirty="0" smtClean="0">
              <a:latin typeface="Times New Roman" pitchFamily="18" charset="0"/>
              <a:cs typeface="Times New Roman" pitchFamily="18" charset="0"/>
            </a:endParaRPr>
          </a:p>
          <a:p>
            <a:pPr marL="342900" lvl="0" indent="-342900" algn="just">
              <a:buFont typeface="Wingdings" pitchFamily="2" charset="2"/>
              <a:buChar char="Ø"/>
            </a:pPr>
            <a:r>
              <a:rPr lang="en-US" sz="2000" dirty="0" smtClean="0">
                <a:solidFill>
                  <a:srgbClr val="002060"/>
                </a:solidFill>
                <a:latin typeface="Calibri" pitchFamily="34" charset="0"/>
                <a:cs typeface="Calibri" pitchFamily="34" charset="0"/>
              </a:rPr>
              <a:t>Help manage the data related to the clinic, finance department, laboratory, nursing, pharmacy and also the radiology and pathology departments</a:t>
            </a:r>
          </a:p>
          <a:p>
            <a:pPr marL="342900" lvl="0" indent="-342900" algn="just"/>
            <a:endParaRPr lang="en-GB" sz="2200" dirty="0" smtClean="0">
              <a:solidFill>
                <a:srgbClr val="002060"/>
              </a:solidFill>
              <a:latin typeface="Calibri" pitchFamily="34" charset="0"/>
              <a:cs typeface="Calibri" pitchFamily="34" charset="0"/>
            </a:endParaRPr>
          </a:p>
          <a:p>
            <a:pPr marL="342900" lvl="0" indent="-342900" algn="just">
              <a:buFont typeface="Wingdings" pitchFamily="2" charset="2"/>
              <a:buChar char="Ø"/>
            </a:pPr>
            <a:r>
              <a:rPr lang="en-GB" sz="2000" dirty="0" smtClean="0">
                <a:solidFill>
                  <a:srgbClr val="002060"/>
                </a:solidFill>
                <a:latin typeface="Calibri" pitchFamily="34" charset="0"/>
                <a:cs typeface="Calibri" pitchFamily="34" charset="0"/>
              </a:rPr>
              <a:t>Able to retrieve  </a:t>
            </a:r>
            <a:r>
              <a:rPr lang="en-US" sz="2000" dirty="0" smtClean="0">
                <a:solidFill>
                  <a:srgbClr val="002060"/>
                </a:solidFill>
                <a:latin typeface="Calibri" pitchFamily="34" charset="0"/>
                <a:cs typeface="Calibri" pitchFamily="34" charset="0"/>
              </a:rPr>
              <a:t>quick and reliable information including patients’ records illustrating details about their demographics, gender, age and previous visit</a:t>
            </a:r>
          </a:p>
          <a:p>
            <a:pPr marL="342900" lvl="0" indent="-342900" algn="just">
              <a:buFont typeface="Wingdings" pitchFamily="2" charset="2"/>
              <a:buChar char="Ø"/>
            </a:pPr>
            <a:endParaRPr lang="en-US" sz="2200" dirty="0" smtClean="0">
              <a:latin typeface="Times New Roman" pitchFamily="18" charset="0"/>
              <a:cs typeface="Times New Roman" pitchFamily="18" charset="0"/>
            </a:endParaRPr>
          </a:p>
          <a:p>
            <a:pPr marL="342900" lvl="0" indent="-342900" algn="just">
              <a:buFont typeface="Wingdings" pitchFamily="2" charset="2"/>
              <a:buChar char="Ø"/>
            </a:pPr>
            <a:r>
              <a:rPr lang="en-US" sz="2200" dirty="0" smtClean="0">
                <a:solidFill>
                  <a:srgbClr val="002060"/>
                </a:solidFill>
                <a:latin typeface="Times New Roman" pitchFamily="18" charset="0"/>
                <a:cs typeface="Times New Roman" pitchFamily="18" charset="0"/>
              </a:rPr>
              <a:t> </a:t>
            </a:r>
            <a:r>
              <a:rPr lang="en-US" sz="2000" dirty="0" smtClean="0">
                <a:solidFill>
                  <a:srgbClr val="002060"/>
                </a:solidFill>
                <a:latin typeface="Calibri" pitchFamily="34" charset="0"/>
                <a:cs typeface="Calibri" pitchFamily="34" charset="0"/>
              </a:rPr>
              <a:t>Enhances information integrity, Reduces transcription errors, Reduces duplication of information entries and  Optimizes report turnaround times </a:t>
            </a:r>
          </a:p>
          <a:p>
            <a:pPr marL="342900" lvl="0" indent="-342900" algn="just"/>
            <a:endParaRPr lang="en-US" sz="2000" dirty="0" smtClean="0">
              <a:solidFill>
                <a:srgbClr val="002060"/>
              </a:solidFill>
              <a:latin typeface="Calibri" pitchFamily="34" charset="0"/>
              <a:cs typeface="Calibri" pitchFamily="34" charset="0"/>
            </a:endParaRPr>
          </a:p>
          <a:p>
            <a:pPr marL="342900" lvl="0" indent="-342900" algn="just">
              <a:buFont typeface="Wingdings" pitchFamily="2" charset="2"/>
              <a:buChar char="Ø"/>
            </a:pPr>
            <a:r>
              <a:rPr lang="en-US" sz="2000" dirty="0" smtClean="0">
                <a:solidFill>
                  <a:srgbClr val="002060"/>
                </a:solidFill>
                <a:latin typeface="Calibri" pitchFamily="34" charset="0"/>
                <a:cs typeface="Calibri" pitchFamily="34" charset="0"/>
              </a:rPr>
              <a:t>Different aspects of HIS incorporated within itself are :</a:t>
            </a:r>
          </a:p>
          <a:p>
            <a:pPr marL="342900" lvl="0" indent="-342900" algn="just"/>
            <a:r>
              <a:rPr lang="en-US" sz="2000" dirty="0" smtClean="0">
                <a:solidFill>
                  <a:srgbClr val="002060"/>
                </a:solidFill>
                <a:latin typeface="Calibri" pitchFamily="34" charset="0"/>
                <a:cs typeface="Calibri" pitchFamily="34" charset="0"/>
              </a:rPr>
              <a:t>      Clinical Information System, Financial Information System, Laboratory Information System, Pharmacy Information System, Nursing Information System, Radiology Information System</a:t>
            </a:r>
            <a:endParaRPr lang="en-GB" sz="2000" dirty="0" smtClean="0">
              <a:solidFill>
                <a:srgbClr val="002060"/>
              </a:solidFill>
              <a:latin typeface="Calibri" pitchFamily="34" charset="0"/>
              <a:cs typeface="Calibri" pitchFamily="34" charset="0"/>
            </a:endParaRPr>
          </a:p>
          <a:p>
            <a:pPr marL="203200" indent="-203200" algn="l">
              <a:lnSpc>
                <a:spcPct val="80000"/>
              </a:lnSpc>
              <a:spcBef>
                <a:spcPct val="60000"/>
              </a:spcBef>
              <a:buFontTx/>
              <a:buChar char="•"/>
            </a:pPr>
            <a:endParaRPr lang="en-GB" dirty="0">
              <a:latin typeface="Calibri" pitchFamily="34" charset="0"/>
              <a:ea typeface="MS PGothic" pitchFamily="34" charset="-128"/>
            </a:endParaRPr>
          </a:p>
        </p:txBody>
      </p:sp>
    </p:spTree>
    <p:extLst>
      <p:ext uri="{BB962C8B-B14F-4D97-AF65-F5344CB8AC3E}">
        <p14:creationId xmlns:p14="http://schemas.microsoft.com/office/powerpoint/2010/main" xmlns="" val="3057446123"/>
      </p:ext>
    </p:extLst>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14" y="620688"/>
            <a:ext cx="8686800" cy="524470"/>
          </a:xfrm>
        </p:spPr>
        <p:txBody>
          <a:bodyPr/>
          <a:lstStyle/>
          <a:p>
            <a:pPr lvl="0"/>
            <a:r>
              <a:rPr lang="en-US" sz="2400" b="1" dirty="0" smtClean="0">
                <a:solidFill>
                  <a:srgbClr val="3366FF"/>
                </a:solidFill>
                <a:latin typeface="Calibri" pitchFamily="34" charset="0"/>
                <a:cs typeface="Calibri" pitchFamily="34" charset="0"/>
              </a:rPr>
              <a:t>Advantages of HIS</a:t>
            </a:r>
            <a:r>
              <a:rPr lang="en-GB" sz="2400" dirty="0">
                <a:solidFill>
                  <a:srgbClr val="3366FF"/>
                </a:solidFill>
                <a:latin typeface="Calibri" pitchFamily="34" charset="0"/>
                <a:cs typeface="Calibri" pitchFamily="34" charset="0"/>
              </a:rPr>
              <a:t/>
            </a:r>
            <a:br>
              <a:rPr lang="en-GB" sz="2400" dirty="0">
                <a:solidFill>
                  <a:srgbClr val="3366FF"/>
                </a:solidFill>
                <a:latin typeface="Calibri" pitchFamily="34" charset="0"/>
                <a:cs typeface="Calibri" pitchFamily="34" charset="0"/>
              </a:rPr>
            </a:br>
            <a:endParaRPr lang="en-IN" sz="2400" dirty="0">
              <a:solidFill>
                <a:srgbClr val="3366FF"/>
              </a:solidFill>
              <a:latin typeface="Calibri" pitchFamily="34" charset="0"/>
              <a:cs typeface="Calibri" pitchFamily="34" charset="0"/>
            </a:endParaRPr>
          </a:p>
        </p:txBody>
      </p:sp>
      <p:sp>
        <p:nvSpPr>
          <p:cNvPr id="3" name="Content Placeholder 2"/>
          <p:cNvSpPr>
            <a:spLocks noGrp="1"/>
          </p:cNvSpPr>
          <p:nvPr>
            <p:ph idx="1"/>
          </p:nvPr>
        </p:nvSpPr>
        <p:spPr>
          <a:xfrm>
            <a:off x="455613" y="1412776"/>
            <a:ext cx="8686800" cy="5040560"/>
          </a:xfrm>
        </p:spPr>
        <p:txBody>
          <a:bodyPr/>
          <a:lstStyle/>
          <a:p>
            <a:pPr lvl="0" algn="just">
              <a:buFont typeface="Wingdings" pitchFamily="2" charset="2"/>
              <a:buChar char="Ø"/>
            </a:pPr>
            <a:r>
              <a:rPr lang="en-US" dirty="0" smtClean="0">
                <a:solidFill>
                  <a:srgbClr val="002060"/>
                </a:solidFill>
                <a:latin typeface="Calibri" pitchFamily="34" charset="0"/>
                <a:cs typeface="Calibri" pitchFamily="34" charset="0"/>
              </a:rPr>
              <a:t>  Easy access to patient’s data by doctor to generate records</a:t>
            </a:r>
          </a:p>
          <a:p>
            <a:pPr lvl="0" algn="just">
              <a:buFont typeface="Wingdings" pitchFamily="2" charset="2"/>
              <a:buChar char="Ø"/>
            </a:pPr>
            <a:r>
              <a:rPr lang="en-US" dirty="0" smtClean="0">
                <a:solidFill>
                  <a:srgbClr val="002060"/>
                </a:solidFill>
                <a:latin typeface="Calibri" pitchFamily="34" charset="0"/>
                <a:cs typeface="Calibri" pitchFamily="34" charset="0"/>
              </a:rPr>
              <a:t>  Decision support system for hospital authorities for developing comprehensive       health care policies</a:t>
            </a:r>
          </a:p>
          <a:p>
            <a:pPr lvl="0" algn="just">
              <a:buFont typeface="Wingdings" pitchFamily="2" charset="2"/>
              <a:buChar char="Ø"/>
            </a:pPr>
            <a:r>
              <a:rPr lang="en-US" dirty="0" smtClean="0">
                <a:solidFill>
                  <a:srgbClr val="002060"/>
                </a:solidFill>
                <a:latin typeface="Calibri" pitchFamily="34" charset="0"/>
                <a:cs typeface="Calibri" pitchFamily="34" charset="0"/>
              </a:rPr>
              <a:t>  Improved monitoring of drug usage, and study of effectiveness leading to the reduction of adverse drug interactions while promoting more appropriate pharmaceutical utilization</a:t>
            </a:r>
          </a:p>
          <a:p>
            <a:pPr lvl="0" algn="just">
              <a:buFont typeface="Wingdings" pitchFamily="2" charset="2"/>
              <a:buChar char="Ø"/>
            </a:pPr>
            <a:r>
              <a:rPr lang="en-US" dirty="0" smtClean="0">
                <a:solidFill>
                  <a:srgbClr val="002060"/>
                </a:solidFill>
                <a:latin typeface="Calibri" pitchFamily="34" charset="0"/>
                <a:cs typeface="Calibri" pitchFamily="34" charset="0"/>
              </a:rPr>
              <a:t>  Internet based systems help in accessing data from remote places</a:t>
            </a:r>
          </a:p>
          <a:p>
            <a:pPr lvl="0" algn="just">
              <a:buFont typeface="Wingdings" pitchFamily="2" charset="2"/>
              <a:buChar char="Ø"/>
            </a:pPr>
            <a:r>
              <a:rPr lang="en-US" dirty="0" smtClean="0">
                <a:solidFill>
                  <a:srgbClr val="002060"/>
                </a:solidFill>
                <a:latin typeface="Calibri" pitchFamily="34" charset="0"/>
                <a:cs typeface="Calibri" pitchFamily="34" charset="0"/>
              </a:rPr>
              <a:t> Management information reports – Financial, Operational, Inventory, MRD, Lab reports </a:t>
            </a:r>
          </a:p>
          <a:p>
            <a:pPr lvl="0" algn="just">
              <a:buFont typeface="Wingdings" pitchFamily="2" charset="2"/>
              <a:buChar char="Ø"/>
            </a:pPr>
            <a:r>
              <a:rPr lang="en-US" dirty="0" smtClean="0">
                <a:solidFill>
                  <a:srgbClr val="002060"/>
                </a:solidFill>
                <a:latin typeface="Calibri" pitchFamily="34" charset="0"/>
                <a:cs typeface="Calibri" pitchFamily="34" charset="0"/>
              </a:rPr>
              <a:t>  Efficient and effective use of human resource</a:t>
            </a:r>
          </a:p>
          <a:p>
            <a:pPr lvl="0" algn="just">
              <a:buFont typeface="Wingdings" pitchFamily="2" charset="2"/>
              <a:buChar char="Ø"/>
            </a:pPr>
            <a:r>
              <a:rPr lang="en-US" dirty="0" smtClean="0">
                <a:solidFill>
                  <a:srgbClr val="002060"/>
                </a:solidFill>
                <a:latin typeface="Calibri" pitchFamily="34" charset="0"/>
                <a:cs typeface="Calibri" pitchFamily="34" charset="0"/>
              </a:rPr>
              <a:t>   Reduces errors relating to handwriting or transcription , Increased patient satisfaction with reduction in turnaround time</a:t>
            </a:r>
          </a:p>
          <a:p>
            <a:pPr lvl="0" algn="just">
              <a:buFont typeface="Wingdings" pitchFamily="2" charset="2"/>
              <a:buChar char="Ø"/>
            </a:pPr>
            <a:endParaRPr lang="en-GB" dirty="0">
              <a:latin typeface="Times New Roman" pitchFamily="18" charset="0"/>
              <a:cs typeface="Times New Roman" pitchFamily="18" charset="0"/>
            </a:endParaRPr>
          </a:p>
          <a:p>
            <a:pPr algn="just">
              <a:buFont typeface="Wingdings" pitchFamily="2" charset="2"/>
              <a:buChar char="Ø"/>
            </a:pPr>
            <a:endParaRPr lang="en-IN" sz="2400" dirty="0">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DBBD920C-9F26-4D18-A742-B2ED4CCEBA7F}" type="slidenum">
              <a:rPr lang="en-GB" smtClean="0"/>
              <a:pPr/>
              <a:t>7</a:t>
            </a:fld>
            <a:endParaRPr lang="en-GB"/>
          </a:p>
        </p:txBody>
      </p:sp>
    </p:spTree>
    <p:extLst>
      <p:ext uri="{BB962C8B-B14F-4D97-AF65-F5344CB8AC3E}">
        <p14:creationId xmlns:p14="http://schemas.microsoft.com/office/powerpoint/2010/main" xmlns="" val="343600717"/>
      </p:ext>
    </p:extLst>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890" y="382588"/>
            <a:ext cx="8490173" cy="690562"/>
          </a:xfrm>
        </p:spPr>
        <p:txBody>
          <a:bodyPr/>
          <a:lstStyle/>
          <a:p>
            <a:pPr lvl="0" algn="ctr"/>
            <a:r>
              <a:rPr lang="en-US" sz="2400" b="1" dirty="0" smtClean="0">
                <a:latin typeface="Calibri" pitchFamily="34" charset="0"/>
                <a:cs typeface="Calibri" pitchFamily="34" charset="0"/>
              </a:rPr>
              <a:t>Difference in Workflows before and after EHR Implementation in Client’s Hospital</a:t>
            </a:r>
            <a:r>
              <a:rPr lang="en-GB" dirty="0" smtClean="0"/>
              <a:t/>
            </a:r>
            <a:br>
              <a:rPr lang="en-GB" dirty="0" smtClean="0"/>
            </a:br>
            <a:endParaRPr lang="en-GB" dirty="0"/>
          </a:p>
        </p:txBody>
      </p:sp>
      <p:sp>
        <p:nvSpPr>
          <p:cNvPr id="5" name="Slide Number Placeholder 4"/>
          <p:cNvSpPr>
            <a:spLocks noGrp="1"/>
          </p:cNvSpPr>
          <p:nvPr>
            <p:ph type="sldNum" sz="quarter" idx="10"/>
          </p:nvPr>
        </p:nvSpPr>
        <p:spPr/>
        <p:txBody>
          <a:bodyPr/>
          <a:lstStyle/>
          <a:p>
            <a:fld id="{D69A1B08-AD9C-46CA-9CEF-FA080D6C562B}" type="slidenum">
              <a:rPr lang="en-GB" smtClean="0"/>
              <a:pPr/>
              <a:t>8</a:t>
            </a:fld>
            <a:endParaRPr lang="en-GB"/>
          </a:p>
        </p:txBody>
      </p:sp>
      <p:graphicFrame>
        <p:nvGraphicFramePr>
          <p:cNvPr id="7" name="Content Placeholder 9"/>
          <p:cNvGraphicFramePr>
            <a:graphicFrameLocks noGrp="1"/>
          </p:cNvGraphicFramePr>
          <p:nvPr>
            <p:ph sz="half" idx="1"/>
            <p:extLst>
              <p:ext uri="{D42A27DB-BD31-4B8C-83A1-F6EECF244321}">
                <p14:modId xmlns:p14="http://schemas.microsoft.com/office/powerpoint/2010/main" xmlns="" val="3885608048"/>
              </p:ext>
            </p:extLst>
          </p:nvPr>
        </p:nvGraphicFramePr>
        <p:xfrm>
          <a:off x="480914" y="1412776"/>
          <a:ext cx="4267200" cy="4987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ontent Placeholder 10"/>
          <p:cNvGraphicFramePr>
            <a:graphicFrameLocks noGrp="1"/>
          </p:cNvGraphicFramePr>
          <p:nvPr>
            <p:ph sz="half" idx="2"/>
            <p:extLst>
              <p:ext uri="{D42A27DB-BD31-4B8C-83A1-F6EECF244321}">
                <p14:modId xmlns:p14="http://schemas.microsoft.com/office/powerpoint/2010/main" xmlns="" val="2151925132"/>
              </p:ext>
            </p:extLst>
          </p:nvPr>
        </p:nvGraphicFramePr>
        <p:xfrm>
          <a:off x="4873402" y="1340768"/>
          <a:ext cx="4267200" cy="49879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9" name="Group 8"/>
          <p:cNvGrpSpPr/>
          <p:nvPr/>
        </p:nvGrpSpPr>
        <p:grpSpPr>
          <a:xfrm>
            <a:off x="624930" y="1196752"/>
            <a:ext cx="3261517" cy="561600"/>
            <a:chOff x="0" y="0"/>
            <a:chExt cx="3261517" cy="561600"/>
          </a:xfrm>
          <a:scene3d>
            <a:camera prst="orthographicFront"/>
            <a:lightRig rig="threePt" dir="t">
              <a:rot lat="0" lon="0" rev="7500000"/>
            </a:lightRig>
          </a:scene3d>
        </p:grpSpPr>
        <p:sp>
          <p:nvSpPr>
            <p:cNvPr id="10" name="Rounded Rectangle 9"/>
            <p:cNvSpPr/>
            <p:nvPr/>
          </p:nvSpPr>
          <p:spPr>
            <a:xfrm>
              <a:off x="0" y="0"/>
              <a:ext cx="3261517" cy="561600"/>
            </a:xfrm>
            <a:prstGeom prst="roundRect">
              <a:avLst/>
            </a:prstGeom>
          </p:spPr>
          <p:style>
            <a:lnRef idx="1">
              <a:schemeClr val="accent6"/>
            </a:lnRef>
            <a:fillRef idx="2">
              <a:schemeClr val="accent6"/>
            </a:fillRef>
            <a:effectRef idx="1">
              <a:schemeClr val="accent6"/>
            </a:effectRef>
            <a:fontRef idx="minor">
              <a:schemeClr val="dk1"/>
            </a:fontRef>
          </p:style>
        </p:sp>
        <p:sp>
          <p:nvSpPr>
            <p:cNvPr id="11" name="Rounded Rectangle 4"/>
            <p:cNvSpPr/>
            <p:nvPr/>
          </p:nvSpPr>
          <p:spPr>
            <a:xfrm>
              <a:off x="27415" y="27415"/>
              <a:ext cx="3206687" cy="506770"/>
            </a:xfrm>
            <a:prstGeom prst="rect">
              <a:avLst/>
            </a:prstGeom>
          </p:spPr>
          <p:style>
            <a:lnRef idx="1">
              <a:schemeClr val="accent6"/>
            </a:lnRef>
            <a:fillRef idx="2">
              <a:schemeClr val="accent6"/>
            </a:fillRef>
            <a:effectRef idx="1">
              <a:schemeClr val="accent6"/>
            </a:effectRef>
            <a:fontRef idx="minor">
              <a:schemeClr val="dk1"/>
            </a:fontRef>
          </p:style>
          <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0" kern="1200" dirty="0" smtClean="0"/>
                <a:t>Before HIS Implementation</a:t>
              </a:r>
              <a:endParaRPr lang="en-GB" sz="1700" kern="1200" dirty="0"/>
            </a:p>
          </p:txBody>
        </p:sp>
      </p:grpSp>
      <p:grpSp>
        <p:nvGrpSpPr>
          <p:cNvPr id="12" name="Group 11"/>
          <p:cNvGrpSpPr/>
          <p:nvPr/>
        </p:nvGrpSpPr>
        <p:grpSpPr>
          <a:xfrm>
            <a:off x="5305450" y="980728"/>
            <a:ext cx="3312368" cy="792088"/>
            <a:chOff x="0" y="5279"/>
            <a:chExt cx="3241647" cy="703290"/>
          </a:xfrm>
          <a:scene3d>
            <a:camera prst="orthographicFront"/>
            <a:lightRig rig="threePt" dir="t">
              <a:rot lat="0" lon="0" rev="7500000"/>
            </a:lightRig>
          </a:scene3d>
        </p:grpSpPr>
        <p:sp>
          <p:nvSpPr>
            <p:cNvPr id="13" name="Rounded Rectangle 12"/>
            <p:cNvSpPr/>
            <p:nvPr/>
          </p:nvSpPr>
          <p:spPr>
            <a:xfrm>
              <a:off x="0" y="5279"/>
              <a:ext cx="3228125" cy="599040"/>
            </a:xfrm>
            <a:prstGeom prst="roundRect">
              <a:avLst/>
            </a:prstGeom>
          </p:spPr>
          <p:style>
            <a:lnRef idx="1">
              <a:schemeClr val="accent5"/>
            </a:lnRef>
            <a:fillRef idx="2">
              <a:schemeClr val="accent5"/>
            </a:fillRef>
            <a:effectRef idx="1">
              <a:schemeClr val="accent5"/>
            </a:effectRef>
            <a:fontRef idx="minor">
              <a:schemeClr val="dk1"/>
            </a:fontRef>
          </p:style>
        </p:sp>
        <p:sp>
          <p:nvSpPr>
            <p:cNvPr id="14" name="Rounded Rectangle 4"/>
            <p:cNvSpPr/>
            <p:nvPr/>
          </p:nvSpPr>
          <p:spPr>
            <a:xfrm>
              <a:off x="72008" y="168015"/>
              <a:ext cx="3169639" cy="540554"/>
            </a:xfrm>
            <a:prstGeom prst="rect">
              <a:avLst/>
            </a:prstGeom>
          </p:spPr>
          <p:style>
            <a:lnRef idx="1">
              <a:schemeClr val="accent5"/>
            </a:lnRef>
            <a:fillRef idx="2">
              <a:schemeClr val="accent5"/>
            </a:fillRef>
            <a:effectRef idx="1">
              <a:schemeClr val="accent5"/>
            </a:effectRef>
            <a:fontRef idx="minor">
              <a:schemeClr val="dk1"/>
            </a:fontRef>
          </p:style>
          <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b="0" kern="1200" dirty="0" smtClean="0"/>
                <a:t>After HIS Implementation</a:t>
              </a:r>
              <a:endParaRPr lang="en-GB" sz="1700" kern="1200" dirty="0"/>
            </a:p>
          </p:txBody>
        </p:sp>
      </p:grpSp>
    </p:spTree>
    <p:extLst>
      <p:ext uri="{BB962C8B-B14F-4D97-AF65-F5344CB8AC3E}">
        <p14:creationId xmlns:p14="http://schemas.microsoft.com/office/powerpoint/2010/main" xmlns="" val="2871972021"/>
      </p:ext>
    </p:extLst>
  </p:cSld>
  <p:clrMapOvr>
    <a:masterClrMapping/>
  </p:clrMapOvr>
  <p:transition>
    <p:randomBar dir="ver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28"/>
  <p:tag name="MMCOA_FONTSIZE_M" val="21"/>
  <p:tag name="MMCOA_FONTSIZE_S" val="14"/>
  <p:tag name="MMCOA_FONTSIZE_T" val="14"/>
  <p:tag name="MMCOA_POSITION_L" val="35.875;30.125;54.375;683.875"/>
  <p:tag name="MMCOA_POSITION_M" val="35.875;30.125;54.375;683.875"/>
  <p:tag name="MMCOA_POSITION_S" val="35.875;30.125;54.375;683.875"/>
  <p:tag name="MMCOA_POSITION_T" val="35.875;30.125;54.375;683.875"/>
  <p:tag name="MMCOA_HIDEONCOLOUR" val="N"/>
  <p:tag name="MMCOA_HIDEONWHITE" val="N"/>
  <p:tag name="MMCOA_HIDEONBALLROOM" val="N"/>
  <p:tag name="MMCOA_HIDEONCLASSIC" val="N"/>
  <p:tag name="MMCOA_HIDEONTEXT" val="N"/>
  <p:tag name="MMCOA_HIDEONECO" val="N"/>
</p:tagLst>
</file>

<file path=ppt/tags/tag10.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18"/>
  <p:tag name="MMCOA_FONTSIZE_M" val="18"/>
  <p:tag name="MMCOA_FONTSIZE_S" val="18"/>
  <p:tag name="MMCOA_FONTSIZE_T" val="18"/>
  <p:tag name="MMCOA_POSITION_L" val="71.25;157.375;18;382.125"/>
  <p:tag name="MMCOA_POSITION_M" val="71.25;157.375;18;382.125"/>
  <p:tag name="MMCOA_POSITION_S" val="71.25;157.375;18;382.125"/>
  <p:tag name="MMCOA_POSITION_T" val="71.25;157.375;18;382.125"/>
  <p:tag name="MMCOA_HIDEONCOLOUR" val="N"/>
  <p:tag name="MMCOA_HIDEONWHITE" val="N"/>
  <p:tag name="MMCOA_HIDEONBALLROOM" val="N"/>
  <p:tag name="MMCOA_HIDEONCLASSIC" val="N"/>
  <p:tag name="MMCOA_HIDEONTEXT" val="N"/>
  <p:tag name="MMCOA_HIDEONECO" val="N"/>
</p:tagLst>
</file>

<file path=ppt/tags/tag11.xml><?xml version="1.0" encoding="utf-8"?>
<p:tagLst xmlns:a="http://schemas.openxmlformats.org/drawingml/2006/main" xmlns:r="http://schemas.openxmlformats.org/officeDocument/2006/relationships" xmlns:p="http://schemas.openxmlformats.org/presentationml/2006/main">
  <p:tag name="MMCOA_DISPLAYMASTERSHAPES" val="Y"/>
  <p:tag name="MMCOA_FOLLOWMASTERBACKGROUND" val="Y"/>
  <p:tag name="MMCOA_FORCESCHEME" val="N"/>
  <p:tag name="MMCOA_CANACTASDIVIDER" val="N"/>
  <p:tag name="MMCOA_PROMPTCOLOUR" val="N"/>
  <p:tag name="MMC_SLIDETYPE" val="Cover"/>
  <p:tag name="MMCOA_TRANSPARENT" val="False"/>
</p:tagLst>
</file>

<file path=ppt/tags/tag12.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28"/>
  <p:tag name="MMCOA_FONTSIZE_M" val="28"/>
  <p:tag name="MMCOA_FONTSIZE_S" val="28"/>
  <p:tag name="MMCOA_FONTSIZE_T" val="28"/>
  <p:tag name="MMCOA_POSITION_L" val="70.625;97.875;55;648.375"/>
  <p:tag name="MMCOA_POSITION_M" val="70.625;97.875;55;648.375"/>
  <p:tag name="MMCOA_POSITION_S" val="70.625;97.875;55;648.375"/>
  <p:tag name="MMCOA_POSITION_T" val="70.625;97.875;55;648.375"/>
  <p:tag name="MMCOA_HIDEONCOLOUR" val="N"/>
  <p:tag name="MMCOA_HIDEONWHITE" val="N"/>
  <p:tag name="MMCOA_HIDEONBALLROOM" val="N"/>
  <p:tag name="MMCOA_HIDEONCLASSIC" val="N"/>
  <p:tag name="MMCOA_HIDEONTEXT" val="N"/>
  <p:tag name="MMCOA_HIDEONECO" val="N"/>
</p:tagLst>
</file>

<file path=ppt/tags/tag13.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18"/>
  <p:tag name="MMCOA_FONTSIZE_M" val="18"/>
  <p:tag name="MMCOA_FONTSIZE_S" val="18"/>
  <p:tag name="MMCOA_FONTSIZE_T" val="18"/>
  <p:tag name="MMCOA_POSITION_L" val="71.25;157.375;18;382.125"/>
  <p:tag name="MMCOA_POSITION_M" val="71.25;157.375;18;382.125"/>
  <p:tag name="MMCOA_POSITION_S" val="71.25;157.375;18;382.125"/>
  <p:tag name="MMCOA_POSITION_T" val="71.25;157.375;18;382.125"/>
  <p:tag name="MMCOA_HIDEONCOLOUR" val="N"/>
  <p:tag name="MMCOA_HIDEONWHITE" val="N"/>
  <p:tag name="MMCOA_HIDEONBALLROOM" val="N"/>
  <p:tag name="MMCOA_HIDEONCLASSIC" val="N"/>
  <p:tag name="MMCOA_HIDEONTEXT" val="N"/>
  <p:tag name="MMCOA_HIDEONECO" val="N"/>
</p:tagLst>
</file>

<file path=ppt/tags/tag14.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16"/>
  <p:tag name="MMCOA_FONTSIZE_M" val="16"/>
  <p:tag name="MMCOA_FONTSIZE_S" val="16"/>
  <p:tag name="MMCOA_FONTSIZE_T" val="16"/>
  <p:tag name="MMCOA_POSITION_L" val="71.125;373.625;88.625;391.5"/>
  <p:tag name="MMCOA_POSITION_M" val="71.125;373.625;88.625;391.5"/>
  <p:tag name="MMCOA_POSITION_S" val="71.125;373.625;88.625;391.5"/>
  <p:tag name="MMCOA_POSITION_T" val="71.125;373.625;88.625;391.5"/>
  <p:tag name="MMCOA_HIDEONCOLOUR" val="N"/>
  <p:tag name="MMCOA_HIDEONWHITE" val="N"/>
  <p:tag name="MMCOA_HIDEONBALLROOM" val="N"/>
  <p:tag name="MMCOA_HIDEONCLASSIC" val="N"/>
  <p:tag name="MMCOA_HIDEONTEXT" val="N"/>
  <p:tag name="MMCOA_HIDEONECO" val="N"/>
</p:tagLst>
</file>

<file path=ppt/tags/tag15.xml><?xml version="1.0" encoding="utf-8"?>
<p:tagLst xmlns:a="http://schemas.openxmlformats.org/drawingml/2006/main" xmlns:r="http://schemas.openxmlformats.org/officeDocument/2006/relationships" xmlns:p="http://schemas.openxmlformats.org/presentationml/2006/main">
  <p:tag name="MMCOA_SMARTSHAPE" val="Y"/>
  <p:tag name="MMCOA_FONTSIZE_L" val=""/>
  <p:tag name="MMCOA_FONTSIZE_M" val=""/>
  <p:tag name="MMCOA_FONTSIZE_S" val=""/>
  <p:tag name="MMCOA_POSITION_L" val=";;;"/>
  <p:tag name="MMCOA_POSITION_M" val=";;;"/>
  <p:tag name="MMCOA_POSITION_S" val=";;;"/>
  <p:tag name="MMCOA_HIDEONCOLOUR" val="N"/>
  <p:tag name="MMCOA_HIDEONWHITE" val="N"/>
</p:tagLst>
</file>

<file path=ppt/tags/tag2.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28"/>
  <p:tag name="MMCOA_FONTSIZE_M" val="20"/>
  <p:tag name="MMCOA_FONTSIZE_S" val="14"/>
  <p:tag name="MMCOA_FONTSIZE_T" val="14"/>
  <p:tag name="MMCOA_POSITION_L" val="35.875;100.625;392.75;684"/>
  <p:tag name="MMCOA_POSITION_M" val="35.875;100.625;392.75;684"/>
  <p:tag name="MMCOA_POSITION_S" val="35.875;100.625;392.75;684"/>
  <p:tag name="MMCOA_POSITION_T" val="35.875;100.625;392.75;684"/>
  <p:tag name="MMCOA_HIDEONCOLOUR" val="N"/>
  <p:tag name="MMCOA_HIDEONWHITE" val="N"/>
  <p:tag name="MMCOA_HIDEONBALLROOM" val="N"/>
  <p:tag name="MMCOA_HIDEONCLASSIC" val="N"/>
  <p:tag name="MMCOA_HIDEONTEXT" val="N"/>
  <p:tag name="MMCOA_HIDEONECO" val="N"/>
</p:tagLst>
</file>

<file path=ppt/tags/tag3.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7"/>
  <p:tag name="MMCOA_FONTSIZE_M" val="7"/>
  <p:tag name="MMCOA_FONTSIZE_S" val="7"/>
  <p:tag name="MMCOA_FONTSIZE_T" val="7"/>
  <p:tag name="MMCOA_POSITION_L" val="37.625;514.5;8;228.125"/>
  <p:tag name="MMCOA_POSITION_M" val="37.625;514.5;8;228.125"/>
  <p:tag name="MMCOA_POSITION_S" val="37.625;514.5;8;228.125"/>
  <p:tag name="MMCOA_POSITION_T" val="37.625;514.5;8;228.125"/>
  <p:tag name="MMCOA_HIDEONCOLOUR" val="N"/>
  <p:tag name="MMCOA_HIDEONWHITE" val="N"/>
  <p:tag name="MMCOA_HIDEONBALLROOM" val="N"/>
  <p:tag name="MMCOA_HIDEONCLASSIC" val="Y"/>
  <p:tag name="MMCOA_HIDEONTEXT" val="Y"/>
  <p:tag name="MMCOA_HIDEONECO" val="Y"/>
</p:tagLst>
</file>

<file path=ppt/tags/tag4.xml><?xml version="1.0" encoding="utf-8"?>
<p:tagLst xmlns:a="http://schemas.openxmlformats.org/drawingml/2006/main" xmlns:r="http://schemas.openxmlformats.org/officeDocument/2006/relationships" xmlns:p="http://schemas.openxmlformats.org/presentationml/2006/main">
  <p:tag name="MMCOA_SMARTSHAPE" val="Y"/>
  <p:tag name="MMCOA_FONTSIZE_L" val="11"/>
  <p:tag name="MMCOA_FONTSIZE_M" val="11"/>
  <p:tag name="MMCOA_FONTSIZE_S" val="11"/>
  <p:tag name="MMCOA_FONTSIZE_T" val="11"/>
  <p:tag name="MMCOA_POSITION_L" val="543.125;510.5;13.25;176.5"/>
  <p:tag name="MMCOA_POSITION_M" val="543.125;510.5;13.25;176.5"/>
  <p:tag name="MMCOA_POSITION_S" val="543.125;510.5;13.25;176.5"/>
  <p:tag name="MMCOA_POSITION_T" val="543.125;510.5;13.25;176.5"/>
  <p:tag name="MMCOA_HIDEONCOLOUR" val="N"/>
  <p:tag name="MMCOA_HIDEONWHITE" val="N"/>
  <p:tag name="MMCOA_HIDEONBALLROOM" val="N"/>
  <p:tag name="MMCOA_HIDEONCLASSIC" val="N"/>
  <p:tag name="MMCOA_HIDEONTEXT" val="N"/>
  <p:tag name="MMCOA_HIDEONECO" val="N"/>
</p:tagLst>
</file>

<file path=ppt/tags/tag5.xml><?xml version="1.0" encoding="utf-8"?>
<p:tagLst xmlns:a="http://schemas.openxmlformats.org/drawingml/2006/main" xmlns:r="http://schemas.openxmlformats.org/officeDocument/2006/relationships" xmlns:p="http://schemas.openxmlformats.org/presentationml/2006/main">
  <p:tag name="MMCOA_SMARTSHAPE" val="Y"/>
  <p:tag name="MMCOA_FONTSIZE_L" val="7"/>
  <p:tag name="MMCOA_FONTSIZE_M" val="7"/>
  <p:tag name="MMCOA_FONTSIZE_S" val="7"/>
  <p:tag name="MMCOA_FONTSIZE_T" val="7"/>
  <p:tag name="MMCOA_POSITION_L" val="335.625;514.5;8.375;85"/>
  <p:tag name="MMCOA_POSITION_M" val="335.625;514.5;8.375;85"/>
  <p:tag name="MMCOA_POSITION_S" val="335.625;514.5;8.375;85"/>
  <p:tag name="MMCOA_POSITION_T" val="335.625;514.5;8.375;85"/>
  <p:tag name="MMCOA_HIDEONCOLOUR" val="N"/>
  <p:tag name="MMCOA_HIDEONWHITE" val="N"/>
  <p:tag name="MMCOA_HIDEONBALLROOM" val="Y"/>
  <p:tag name="MMCOA_HIDEONCLASSIC" val="Y"/>
  <p:tag name="MMCOA_HIDEONTEXT" val="Y"/>
  <p:tag name="MMCOA_HIDEONECO" val="Y"/>
</p:tagLst>
</file>

<file path=ppt/tags/tag6.xml><?xml version="1.0" encoding="utf-8"?>
<p:tagLst xmlns:a="http://schemas.openxmlformats.org/drawingml/2006/main" xmlns:r="http://schemas.openxmlformats.org/officeDocument/2006/relationships" xmlns:p="http://schemas.openxmlformats.org/presentationml/2006/main">
  <p:tag name="MMCOA_SMARTSHAPE" val="Y"/>
  <p:tag name="MMCOA_FONTSIZE_L" val="7"/>
  <p:tag name="MMCOA_FONTSIZE_M" val="7"/>
  <p:tag name="MMCOA_FONTSIZE_S" val="7"/>
  <p:tag name="MMCOA_FONTSIZE_T" val="7"/>
  <p:tag name="MMCOA_POSITION_L" val="37.625;514.5;8;227.5"/>
  <p:tag name="MMCOA_POSITION_M" val="37.625;514.5;8;227.5"/>
  <p:tag name="MMCOA_POSITION_S" val="37.625;514.5;8;227.5"/>
  <p:tag name="MMCOA_POSITION_T" val="37.625;514.5;8;227.5"/>
  <p:tag name="MMCOA_HIDEONCOLOUR" val="N"/>
  <p:tag name="MMCOA_HIDEONWHITE" val="N"/>
  <p:tag name="MMCOA_HIDEONBALLROOM" val="N"/>
  <p:tag name="MMCOA_HIDEONCLASSIC" val="N"/>
  <p:tag name="MMCOA_HIDEONTEXT" val="N"/>
  <p:tag name="MMCOA_HIDEONECO" val="N"/>
</p:tagLst>
</file>

<file path=ppt/tags/tag7.xml><?xml version="1.0" encoding="utf-8"?>
<p:tagLst xmlns:a="http://schemas.openxmlformats.org/drawingml/2006/main" xmlns:r="http://schemas.openxmlformats.org/officeDocument/2006/relationships" xmlns:p="http://schemas.openxmlformats.org/presentationml/2006/main">
  <p:tag name="MMCOA_POSITION_L" val=";;;"/>
  <p:tag name="MMCOA_POSITION_M" val=";;;"/>
  <p:tag name="MMCOA_POSITION_S" val=";;;"/>
  <p:tag name="MMCOA_POSITION_T" val=";;;"/>
  <p:tag name="MMCOA_HIDEONCOLOUR" val="N"/>
  <p:tag name="MMCOA_HIDEONWHITE" val="N"/>
  <p:tag name="MMCOA_HIDEONBALLROOM" val="N"/>
  <p:tag name="MMCOA_HIDEONCLASSIC" val="N"/>
  <p:tag name="MMCOA_HIDEONTEXT" val="N"/>
  <p:tag name="MMCOA_HIDEONECO" val="N"/>
  <p:tag name="MMCOA_SMARTSHAPE" val="N"/>
</p:tagLst>
</file>

<file path=ppt/tags/tag8.xml><?xml version="1.0" encoding="utf-8"?>
<p:tagLst xmlns:a="http://schemas.openxmlformats.org/drawingml/2006/main" xmlns:r="http://schemas.openxmlformats.org/officeDocument/2006/relationships" xmlns:p="http://schemas.openxmlformats.org/presentationml/2006/main">
  <p:tag name="MMC_COVERDESIGN" val="&lt;?xml version=&quot;1.0&quot; encoding=&quot;utf-16&quot;?&gt;&#10;&lt;ImageControl xmlns:xsi=&quot;http://www.w3.org/2001/XMLSchema-instance&quot; xmlns:xsd=&quot;http://www.w3.org/2001/XMLSchema&quot;&gt;&#10;  &lt;TypeOfImage&gt;Image&lt;/TypeOfImage&gt;&#10;  &lt;ImageFile&gt;M0000107.jpg&lt;/ImageFile&gt;&#10;  &lt;ThumbNailFile&gt;C:\Documents and Settings\dwhittak\Local Settings\Application Data\MMC\Office Automation\Cache\T0000107D1000012.jpg&lt;/ThumbNailFile&gt;&#10;  &lt;Usage&gt;PowerPointTitle&lt;/Usage&gt;&#10;  &lt;PaletteName&gt;Sapphire&lt;/PaletteName&gt;&#10;  &lt;Design&gt;&#10;    &lt;FocalNumber&gt;2&lt;/FocalNumber&gt;&#10;    &lt;Facets&gt;&#10;      &lt;SideOfTick&gt;Right&lt;/SideOfTick&gt;&#10;      &lt;TickPosition&gt;&#10;        &lt;X&gt;21&lt;/X&gt;&#10;        &lt;Y&gt;4&lt;/Y&gt;&#10;      &lt;/TickPosition&gt;&#10;      &lt;EndTickPosition&gt;&#10;        &lt;X&gt;0&lt;/X&gt;&#10;        &lt;Y&gt;0&lt;/Y&gt;&#10;      &lt;/EndTickPosition&gt;&#10;      &lt;FacetNumber&gt;4&lt;/FacetNumber&gt;&#10;      &lt;Brightness&gt;64&lt;/Brightness&gt;&#10;      &lt;Colour&gt;#A6E2EF&lt;/Colour&gt;&#10;      &lt;ColourNumber&gt;3&lt;/ColourNumber&gt;&#10;    &lt;/Facets&gt;&#10;    &lt;Facets&gt;&#10;      &lt;SideOfTick&gt;Bottom&lt;/SideOfTick&gt;&#10;      &lt;TickPosition&gt;&#10;        &lt;X&gt;9&lt;/X&gt;&#10;        &lt;Y&gt;10&lt;/Y&gt;&#10;      &lt;/TickPosition&gt;&#10;      &lt;EndTickPosition&gt;&#10;        &lt;X&gt;0&lt;/X&gt;&#10;        &lt;Y&gt;0&lt;/Y&gt;&#10;      &lt;/EndTickPosition&gt;&#10;      &lt;FacetNumber&gt;2&lt;/FacetNumber&gt;&#10;      &lt;Brightness&gt;13&lt;/Brightness&gt;&#10;      &lt;Colour&gt;#006D9E&lt;/Colour&gt;&#10;      &lt;ColourNumber&gt;1&lt;/ColourNumber&gt;&#10;    &lt;/Facets&gt;&#10;    &lt;Facets&gt;&#10;      &lt;SideOfTick&gt;Right&lt;/SideOfTick&gt;&#10;      &lt;TickPosition&gt;&#10;        &lt;X&gt;21&lt;/X&gt;&#10;        &lt;Y&gt;2&lt;/Y&gt;&#10;      &lt;/TickPosition&gt;&#10;      &lt;EndTickPosition&gt;&#10;        &lt;X&gt;0&lt;/X&gt;&#10;        &lt;Y&gt;0&lt;/Y&gt;&#10;      &lt;/EndTickPosition&gt;&#10;      &lt;FacetNumber&gt;5&lt;/FacetNumber&gt;&#10;      &lt;Brightness&gt;50&lt;/Brightness&gt;&#10;      &lt;Colour&gt;#A6E2EF&lt;/Colour&gt;&#10;      &lt;ColourNumber&gt;3&lt;/ColourNumber&gt;&#10;    &lt;/Facets&gt;&#10;    &lt;Facets&gt;&#10;      &lt;SideOfTick&gt;Bottom&lt;/SideOfTick&gt;&#10;      &lt;TickPosition&gt;&#10;        &lt;X&gt;1&lt;/X&gt;&#10;        &lt;Y&gt;10&lt;/Y&gt;&#10;      &lt;/TickPosition&gt;&#10;      &lt;EndTickPosition&gt;&#10;        &lt;X&gt;0&lt;/X&gt;&#10;        &lt;Y&gt;0&lt;/Y&gt;&#10;      &lt;/EndTickPosition&gt;&#10;      &lt;FacetNumber&gt;1&lt;/FacetNumber&gt;&#10;      &lt;Brightness&gt;13&lt;/Brightness&gt;&#10;      &lt;Colour&gt;#002C77&lt;/Colour&gt;&#10;      &lt;ColourNumber&gt;0&lt;/ColourNumber&gt;&#10;    &lt;/Facets&gt;&#10;    &lt;Facets&gt;&#10;      &lt;SideOfTick&gt;Bottom&lt;/SideOfTick&gt;&#10;      &lt;TickPosition&gt;&#10;        &lt;X&gt;12&lt;/X&gt;&#10;        &lt;Y&gt;10&lt;/Y&gt;&#10;      &lt;/TickPosition&gt;&#10;      &lt;EndTickPosition&gt;&#10;        &lt;X&gt;0&lt;/X&gt;&#10;        &lt;Y&gt;0&lt;/Y&gt;&#10;      &lt;/EndTickPosition&gt;&#10;      &lt;FacetNumber&gt;3&lt;/FacetNumber&gt;&#10;      &lt;Brightness&gt;0&lt;/Brightness&gt;&#10;      &lt;Colour /&gt;&#10;      &lt;ColourNumber&gt;-1&lt;/ColourNumber&gt;&#10;    &lt;/Facets&gt;&#10;    &lt;Facets&gt;&#10;      &lt;SideOfTick&gt;Left&lt;/SideOfTick&gt;&#10;      &lt;TickPosition&gt;&#10;        &lt;X&gt;0&lt;/X&gt;&#10;        &lt;Y&gt;3&lt;/Y&gt;&#10;      &lt;/TickPosition&gt;&#10;      &lt;EndTickPosition&gt;&#10;        &lt;X&gt;0&lt;/X&gt;&#10;        &lt;Y&gt;0&lt;/Y&gt;&#10;      &lt;/EndTickPosition&gt;&#10;      &lt;FacetNumber&gt;0&lt;/FacetNumber&gt;&#10;      &lt;Brightness&gt;0&lt;/Brightness&gt;&#10;      &lt;Colour&gt;#00A8C8&lt;/Colour&gt;&#10;      &lt;ColourNumber&gt;2&lt;/ColourNumber&gt;&#10;    &lt;/Facets&gt;&#10;    &lt;SectionColour&gt;#002C77&lt;/SectionColour&gt;&#10;    &lt;SectionColourNumber&gt;0&lt;/SectionColourNumber&gt;&#10;    &lt;SectionBrightness&gt;0&lt;/SectionBrightness&gt;&#10;  &lt;/Design&gt;&#10;&lt;/ImageControl&gt;"/>
  <p:tag name="MMC_PRESENTATIONTYPE" val="2"/>
</p:tagLst>
</file>

<file path=ppt/tags/tag9.xml><?xml version="1.0" encoding="utf-8"?>
<p:tagLst xmlns:a="http://schemas.openxmlformats.org/drawingml/2006/main" xmlns:r="http://schemas.openxmlformats.org/officeDocument/2006/relationships" xmlns:p="http://schemas.openxmlformats.org/presentationml/2006/main">
  <p:tag name="MMCOA_EXTENDEDFILLCOLOUR" val=""/>
  <p:tag name="MMCOA_SMARTSHAPE" val="Y"/>
  <p:tag name="MMCOA_FONTSIZE_L" val="28"/>
  <p:tag name="MMCOA_FONTSIZE_M" val="28"/>
  <p:tag name="MMCOA_FONTSIZE_S" val="28"/>
  <p:tag name="MMCOA_FONTSIZE_T" val="28"/>
  <p:tag name="MMCOA_POSITION_L" val="70.625;97.875;28.875;648.375"/>
  <p:tag name="MMCOA_POSITION_M" val="70.625;97.875;28.875;648.375"/>
  <p:tag name="MMCOA_POSITION_S" val="70.625;97.875;28.875;648.375"/>
  <p:tag name="MMCOA_POSITION_T" val="70.625;97.875;28.875;648.375"/>
  <p:tag name="MMCOA_HIDEONCOLOUR" val="N"/>
  <p:tag name="MMCOA_HIDEONWHITE" val="N"/>
  <p:tag name="MMCOA_HIDEONBALLROOM" val="N"/>
  <p:tag name="MMCOA_HIDEONCLASSIC" val="N"/>
  <p:tag name="MMCOA_HIDEONTEXT" val="N"/>
  <p:tag name="MMCOA_HIDEONECO" val="N"/>
</p:tagLst>
</file>

<file path=ppt/theme/theme1.xml><?xml version="1.0" encoding="utf-8"?>
<a:theme xmlns:a="http://schemas.openxmlformats.org/drawingml/2006/main" name="Default Design">
  <a:themeElements>
    <a:clrScheme name="Default Design 1">
      <a:dk1>
        <a:srgbClr val="000000"/>
      </a:dk1>
      <a:lt1>
        <a:srgbClr val="FFFFFF"/>
      </a:lt1>
      <a:dk2>
        <a:srgbClr val="BFBFBF"/>
      </a:dk2>
      <a:lt2>
        <a:srgbClr val="7C848A"/>
      </a:lt2>
      <a:accent1>
        <a:srgbClr val="002C77"/>
      </a:accent1>
      <a:accent2>
        <a:srgbClr val="00A8C8"/>
      </a:accent2>
      <a:accent3>
        <a:srgbClr val="FFFFFF"/>
      </a:accent3>
      <a:accent4>
        <a:srgbClr val="000000"/>
      </a:accent4>
      <a:accent5>
        <a:srgbClr val="AAACBD"/>
      </a:accent5>
      <a:accent6>
        <a:srgbClr val="0098B5"/>
      </a:accent6>
      <a:hlink>
        <a:srgbClr val="006D9E"/>
      </a:hlink>
      <a:folHlink>
        <a:srgbClr val="A6E2EF"/>
      </a:folHlink>
    </a:clrScheme>
    <a:fontScheme name="Default Design">
      <a:majorFont>
        <a:latin typeface="Arial"/>
        <a:ea typeface=""/>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0" tIns="0" rIns="91440" bIns="45720" numCol="1" anchor="ctr" anchorCtr="0" compatLnSpc="1">
        <a:prstTxWarp prst="textNoShape">
          <a:avLst/>
        </a:prstTxWarp>
      </a:bodyPr>
      <a:lstStyle>
        <a:defPPr marL="0" marR="0" indent="0" algn="ctr" defTabSz="914400" rtl="0" eaLnBrk="1" fontAlgn="base" latinLnBrk="0" hangingPunct="1">
          <a:lnSpc>
            <a:spcPct val="86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0" tIns="0" rIns="91440" bIns="45720" numCol="1" anchor="ctr" anchorCtr="0" compatLnSpc="1">
        <a:prstTxWarp prst="textNoShape">
          <a:avLst/>
        </a:prstTxWarp>
      </a:bodyPr>
      <a:lstStyle>
        <a:defPPr marL="0" marR="0" indent="0" algn="ctr" defTabSz="914400" rtl="0" eaLnBrk="1" fontAlgn="base" latinLnBrk="0" hangingPunct="1">
          <a:lnSpc>
            <a:spcPct val="86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BFBFBF"/>
        </a:dk2>
        <a:lt2>
          <a:srgbClr val="7C848A"/>
        </a:lt2>
        <a:accent1>
          <a:srgbClr val="002C77"/>
        </a:accent1>
        <a:accent2>
          <a:srgbClr val="00A8C8"/>
        </a:accent2>
        <a:accent3>
          <a:srgbClr val="FFFFFF"/>
        </a:accent3>
        <a:accent4>
          <a:srgbClr val="000000"/>
        </a:accent4>
        <a:accent5>
          <a:srgbClr val="AAACBD"/>
        </a:accent5>
        <a:accent6>
          <a:srgbClr val="0098B5"/>
        </a:accent6>
        <a:hlink>
          <a:srgbClr val="006D9E"/>
        </a:hlink>
        <a:folHlink>
          <a:srgbClr val="A6E2E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BFBFBF"/>
        </a:dk2>
        <a:lt2>
          <a:srgbClr val="7C848A"/>
        </a:lt2>
        <a:accent1>
          <a:srgbClr val="43276D"/>
        </a:accent1>
        <a:accent2>
          <a:srgbClr val="6F83C1"/>
        </a:accent2>
        <a:accent3>
          <a:srgbClr val="FFFFFF"/>
        </a:accent3>
        <a:accent4>
          <a:srgbClr val="000000"/>
        </a:accent4>
        <a:accent5>
          <a:srgbClr val="B0ACBA"/>
        </a:accent5>
        <a:accent6>
          <a:srgbClr val="6476AF"/>
        </a:accent6>
        <a:hlink>
          <a:srgbClr val="595997"/>
        </a:hlink>
        <a:folHlink>
          <a:srgbClr val="C4CAE6"/>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BFBFBF"/>
        </a:dk2>
        <a:lt2>
          <a:srgbClr val="7C848A"/>
        </a:lt2>
        <a:accent1>
          <a:srgbClr val="560054"/>
        </a:accent1>
        <a:accent2>
          <a:srgbClr val="CE3D95"/>
        </a:accent2>
        <a:accent3>
          <a:srgbClr val="FFFFFF"/>
        </a:accent3>
        <a:accent4>
          <a:srgbClr val="000000"/>
        </a:accent4>
        <a:accent5>
          <a:srgbClr val="B4AAB3"/>
        </a:accent5>
        <a:accent6>
          <a:srgbClr val="BA3687"/>
        </a:accent6>
        <a:hlink>
          <a:srgbClr val="932077"/>
        </a:hlink>
        <a:folHlink>
          <a:srgbClr val="E7B8D5"/>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BFBFBF"/>
        </a:dk2>
        <a:lt2>
          <a:srgbClr val="7C848A"/>
        </a:lt2>
        <a:accent1>
          <a:srgbClr val="690031"/>
        </a:accent1>
        <a:accent2>
          <a:srgbClr val="ED2C67"/>
        </a:accent2>
        <a:accent3>
          <a:srgbClr val="FFFFFF"/>
        </a:accent3>
        <a:accent4>
          <a:srgbClr val="000000"/>
        </a:accent4>
        <a:accent5>
          <a:srgbClr val="B9AAAD"/>
        </a:accent5>
        <a:accent6>
          <a:srgbClr val="D7275D"/>
        </a:accent6>
        <a:hlink>
          <a:srgbClr val="A9194F"/>
        </a:hlink>
        <a:folHlink>
          <a:srgbClr val="F7B6BB"/>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BFBFBF"/>
        </a:dk2>
        <a:lt2>
          <a:srgbClr val="7C848A"/>
        </a:lt2>
        <a:accent1>
          <a:srgbClr val="810009"/>
        </a:accent1>
        <a:accent2>
          <a:srgbClr val="EF4E45"/>
        </a:accent2>
        <a:accent3>
          <a:srgbClr val="FFFFFF"/>
        </a:accent3>
        <a:accent4>
          <a:srgbClr val="000000"/>
        </a:accent4>
        <a:accent5>
          <a:srgbClr val="C1AAAA"/>
        </a:accent5>
        <a:accent6>
          <a:srgbClr val="D9463E"/>
        </a:accent6>
        <a:hlink>
          <a:srgbClr val="BA2C2B"/>
        </a:hlink>
        <a:folHlink>
          <a:srgbClr val="F9BEAD"/>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BFBFBF"/>
        </a:dk2>
        <a:lt2>
          <a:srgbClr val="7C848A"/>
        </a:lt2>
        <a:accent1>
          <a:srgbClr val="8C3709"/>
        </a:accent1>
        <a:accent2>
          <a:srgbClr val="F48132"/>
        </a:accent2>
        <a:accent3>
          <a:srgbClr val="FFFFFF"/>
        </a:accent3>
        <a:accent4>
          <a:srgbClr val="000000"/>
        </a:accent4>
        <a:accent5>
          <a:srgbClr val="C5AEAA"/>
        </a:accent5>
        <a:accent6>
          <a:srgbClr val="DD742C"/>
        </a:accent6>
        <a:hlink>
          <a:srgbClr val="C45F24"/>
        </a:hlink>
        <a:folHlink>
          <a:srgbClr val="FCCFAB"/>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BFBFBF"/>
        </a:dk2>
        <a:lt2>
          <a:srgbClr val="7C848A"/>
        </a:lt2>
        <a:accent1>
          <a:srgbClr val="8E5501"/>
        </a:accent1>
        <a:accent2>
          <a:srgbClr val="FBAE17"/>
        </a:accent2>
        <a:accent3>
          <a:srgbClr val="FFFFFF"/>
        </a:accent3>
        <a:accent4>
          <a:srgbClr val="000000"/>
        </a:accent4>
        <a:accent5>
          <a:srgbClr val="C6B4AA"/>
        </a:accent5>
        <a:accent6>
          <a:srgbClr val="E39D14"/>
        </a:accent6>
        <a:hlink>
          <a:srgbClr val="C98314"/>
        </a:hlink>
        <a:folHlink>
          <a:srgbClr val="FFDDAC"/>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BFBFBF"/>
        </a:dk2>
        <a:lt2>
          <a:srgbClr val="7C848A"/>
        </a:lt2>
        <a:accent1>
          <a:srgbClr val="505F21"/>
        </a:accent1>
        <a:accent2>
          <a:srgbClr val="B2B935"/>
        </a:accent2>
        <a:accent3>
          <a:srgbClr val="FFFFFF"/>
        </a:accent3>
        <a:accent4>
          <a:srgbClr val="000000"/>
        </a:accent4>
        <a:accent5>
          <a:srgbClr val="B3B6AB"/>
        </a:accent5>
        <a:accent6>
          <a:srgbClr val="A1A72F"/>
        </a:accent6>
        <a:hlink>
          <a:srgbClr val="828D30"/>
        </a:hlink>
        <a:folHlink>
          <a:srgbClr val="D9D99E"/>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BFBFBF"/>
        </a:dk2>
        <a:lt2>
          <a:srgbClr val="7C848A"/>
        </a:lt2>
        <a:accent1>
          <a:srgbClr val="00582D"/>
        </a:accent1>
        <a:accent2>
          <a:srgbClr val="72BE44"/>
        </a:accent2>
        <a:accent3>
          <a:srgbClr val="FFFFFF"/>
        </a:accent3>
        <a:accent4>
          <a:srgbClr val="000000"/>
        </a:accent4>
        <a:accent5>
          <a:srgbClr val="AAB4AD"/>
        </a:accent5>
        <a:accent6>
          <a:srgbClr val="67AC3D"/>
        </a:accent6>
        <a:hlink>
          <a:srgbClr val="118B3F"/>
        </a:hlink>
        <a:folHlink>
          <a:srgbClr val="BDDDA3"/>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BFBFBF"/>
        </a:dk2>
        <a:lt2>
          <a:srgbClr val="7C848A"/>
        </a:lt2>
        <a:accent1>
          <a:srgbClr val="004C4F"/>
        </a:accent1>
        <a:accent2>
          <a:srgbClr val="0FB694"/>
        </a:accent2>
        <a:accent3>
          <a:srgbClr val="FFFFFF"/>
        </a:accent3>
        <a:accent4>
          <a:srgbClr val="000000"/>
        </a:accent4>
        <a:accent5>
          <a:srgbClr val="AAB2B2"/>
        </a:accent5>
        <a:accent6>
          <a:srgbClr val="0CA586"/>
        </a:accent6>
        <a:hlink>
          <a:srgbClr val="008075"/>
        </a:hlink>
        <a:folHlink>
          <a:srgbClr val="A7D9C8"/>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BFBFBF"/>
        </a:dk2>
        <a:lt2>
          <a:srgbClr val="7C848A"/>
        </a:lt2>
        <a:accent1>
          <a:srgbClr val="000000"/>
        </a:accent1>
        <a:accent2>
          <a:srgbClr val="808080"/>
        </a:accent2>
        <a:accent3>
          <a:srgbClr val="FFFFFF"/>
        </a:accent3>
        <a:accent4>
          <a:srgbClr val="000000"/>
        </a:accent4>
        <a:accent5>
          <a:srgbClr val="AAAAAA"/>
        </a:accent5>
        <a:accent6>
          <a:srgbClr val="737373"/>
        </a:accent6>
        <a:hlink>
          <a:srgbClr val="404040"/>
        </a:hlink>
        <a:folHlink>
          <a:srgbClr val="BFBFB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4736</TotalTime>
  <Words>1941</Words>
  <Application>Microsoft Office PowerPoint</Application>
  <PresentationFormat>Custom</PresentationFormat>
  <Paragraphs>309</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To Streamline the workflows, increase efficiency and reduce the turnaround time in a hospital by the implementation of HIS  Project Overview</vt:lpstr>
      <vt:lpstr>       Organizational Overview </vt:lpstr>
      <vt:lpstr>         Organizational Overview</vt:lpstr>
      <vt:lpstr>GENERAL OBJECTIVE:   To study and streamline the workflow at Nulife Hospital by implementation of Attune Health Kernnel – Hospital Information System    </vt:lpstr>
      <vt:lpstr>SCOPE OF STUDY: </vt:lpstr>
      <vt:lpstr>Slide 5</vt:lpstr>
      <vt:lpstr>Slide 6</vt:lpstr>
      <vt:lpstr>Advantages of HIS </vt:lpstr>
      <vt:lpstr>Difference in Workflows before and after EHR Implementation in Client’s Hospital </vt:lpstr>
      <vt:lpstr>Workflow of the hospital BEFORE &amp; AFTER the implementation Of HIS</vt:lpstr>
      <vt:lpstr>TURN AROUND TIME COMPARISON</vt:lpstr>
      <vt:lpstr>Registration And Billing</vt:lpstr>
      <vt:lpstr>IP Admission</vt:lpstr>
      <vt:lpstr>Lab Investigation </vt:lpstr>
      <vt:lpstr>Reduction in medication error through e- prescription</vt:lpstr>
      <vt:lpstr>Privacy, Security And Confidentiality of Patient Records</vt:lpstr>
      <vt:lpstr>Privacy, Security And Confidentiality of Patient Records ( continued )</vt:lpstr>
      <vt:lpstr>Impact of HIS on patient satisfaction</vt:lpstr>
      <vt:lpstr>Has the waiting time reduced with the implementation of HIS?</vt:lpstr>
      <vt:lpstr>Has HIS made registration easier?</vt:lpstr>
      <vt:lpstr>Comments :  Most of the respondents were satisfied with the implementation of HIS but the benefits could be assessed only for a few services. However, once the implementation is complete, discharge process which is the most critical and by far most of the hospitals face a problem with, will be the most beneficial for evaluating the benefit of HIS </vt:lpstr>
      <vt:lpstr>Benefit of HIS for appointment scheduling</vt:lpstr>
      <vt:lpstr>Benefit of HIS for appointment scheduling ( continued )</vt:lpstr>
      <vt:lpstr>Limitation Of the Study</vt:lpstr>
      <vt:lpstr>Conclusion</vt:lpstr>
      <vt:lpstr>Slide 25</vt:lpstr>
      <vt:lpstr> OBJECTIVE  To Study the Nurse’s Perception on EHR </vt:lpstr>
      <vt:lpstr> OBSERVATIONS </vt:lpstr>
      <vt:lpstr>Slide 28</vt:lpstr>
      <vt:lpstr> RECOMMENDATIONS </vt:lpstr>
      <vt:lpstr>THANK YOU</vt:lpstr>
    </vt:vector>
  </TitlesOfParts>
  <Company>Marsh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Eurotrade v2 Architecture Overview</dc:title>
  <dc:creator>Dr.Amit Srivastava;Dr Garima Malik</dc:creator>
  <cp:lastModifiedBy>User</cp:lastModifiedBy>
  <cp:revision>522</cp:revision>
  <dcterms:created xsi:type="dcterms:W3CDTF">2011-02-16T15:14:35Z</dcterms:created>
  <dcterms:modified xsi:type="dcterms:W3CDTF">2013-05-06T06:33:23Z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TemplateVersion">
    <vt:lpwstr>5.0</vt:lpwstr>
  </property>
  <property fmtid="{D5CDD505-2E9C-101B-9397-08002B2CF9AE}" pid="4" name="MMCOA_FontSize">
    <vt:lpwstr>Medium</vt:lpwstr>
  </property>
  <property fmtid="{D5CDD505-2E9C-101B-9397-08002B2CF9AE}" pid="5" name="MMCOA_PresentationType">
    <vt:lpwstr>Classic</vt:lpwstr>
  </property>
  <property fmtid="{D5CDD505-2E9C-101B-9397-08002B2CF9AE}" pid="6" name="MMCOA_SlideStyle">
    <vt:lpwstr>SmallWedge</vt:lpwstr>
  </property>
  <property fmtid="{D5CDD505-2E9C-101B-9397-08002B2CF9AE}" pid="7" name="MMCOA_PaletteName">
    <vt:lpwstr>Sapphire</vt:lpwstr>
  </property>
  <property fmtid="{D5CDD505-2E9C-101B-9397-08002B2CF9AE}" pid="8" name="MMCOA_PaletteNumber">
    <vt:lpwstr>0</vt:lpwstr>
  </property>
  <property fmtid="{D5CDD505-2E9C-101B-9397-08002B2CF9AE}" pid="9" name="MMCOA_Source">
    <vt:lpwstr>1</vt:lpwstr>
  </property>
</Properties>
</file>