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32" r:id="rId3"/>
  </p:sldMasterIdLst>
  <p:sldIdLst>
    <p:sldId id="256" r:id="rId4"/>
    <p:sldId id="257" r:id="rId5"/>
    <p:sldId id="273" r:id="rId6"/>
    <p:sldId id="258" r:id="rId7"/>
    <p:sldId id="259" r:id="rId8"/>
    <p:sldId id="274" r:id="rId9"/>
    <p:sldId id="260" r:id="rId10"/>
    <p:sldId id="261" r:id="rId11"/>
    <p:sldId id="262" r:id="rId12"/>
    <p:sldId id="263" r:id="rId13"/>
    <p:sldId id="264" r:id="rId14"/>
    <p:sldId id="265" r:id="rId15"/>
    <p:sldId id="269" r:id="rId16"/>
    <p:sldId id="266" r:id="rId17"/>
    <p:sldId id="267" r:id="rId18"/>
    <p:sldId id="268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nam\Desktop\Raw%20data%20for%20training%20evalu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nam\Desktop\Raw%20data%20for%20training%20evalu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nam\Desktop\Raw%20data%20for%20training%20evalu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nam\Desktop\Raw%20data%20for%20training%20evalu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onam\Desktop\Raw%20data%20for%20training%20evalu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Content</a:t>
            </a:r>
            <a:r>
              <a:rPr lang="en-IN" baseline="0"/>
              <a:t> of training</a:t>
            </a:r>
            <a:endParaRPr lang="en-IN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'Raw data'!$L$1</c:f>
              <c:strCache>
                <c:ptCount val="1"/>
                <c:pt idx="0">
                  <c:v>Yes</c:v>
                </c:pt>
              </c:strCache>
            </c:strRef>
          </c:tx>
          <c:cat>
            <c:strRef>
              <c:f>'Raw data'!$K$2:$K$10</c:f>
              <c:strCache>
                <c:ptCount val="9"/>
                <c:pt idx="0">
                  <c:v>clarity about objectives</c:v>
                </c:pt>
                <c:pt idx="1">
                  <c:v>focus of content</c:v>
                </c:pt>
                <c:pt idx="2">
                  <c:v>hands-on exercises</c:v>
                </c:pt>
                <c:pt idx="3">
                  <c:v>literature useful</c:v>
                </c:pt>
                <c:pt idx="4">
                  <c:v>benefits explained before</c:v>
                </c:pt>
                <c:pt idx="5">
                  <c:v>hands-on instructions</c:v>
                </c:pt>
                <c:pt idx="6">
                  <c:v>technology explained</c:v>
                </c:pt>
                <c:pt idx="7">
                  <c:v>troubleshooting included</c:v>
                </c:pt>
                <c:pt idx="8">
                  <c:v>FAQs</c:v>
                </c:pt>
              </c:strCache>
            </c:strRef>
          </c:cat>
          <c:val>
            <c:numRef>
              <c:f>'Raw data'!$L$2:$L$10</c:f>
              <c:numCache>
                <c:formatCode>0</c:formatCode>
                <c:ptCount val="9"/>
                <c:pt idx="0">
                  <c:v>80.952380952380636</c:v>
                </c:pt>
                <c:pt idx="1">
                  <c:v>71.428571428571388</c:v>
                </c:pt>
                <c:pt idx="2">
                  <c:v>100</c:v>
                </c:pt>
                <c:pt idx="3">
                  <c:v>90.476190476190482</c:v>
                </c:pt>
                <c:pt idx="4">
                  <c:v>42.857142857142733</c:v>
                </c:pt>
                <c:pt idx="5">
                  <c:v>100</c:v>
                </c:pt>
                <c:pt idx="6">
                  <c:v>95.238095238095212</c:v>
                </c:pt>
                <c:pt idx="7">
                  <c:v>9.5238095238095237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'Raw data'!$M$1</c:f>
              <c:strCache>
                <c:ptCount val="1"/>
                <c:pt idx="0">
                  <c:v>No</c:v>
                </c:pt>
              </c:strCache>
            </c:strRef>
          </c:tx>
          <c:cat>
            <c:strRef>
              <c:f>'Raw data'!$K$2:$K$10</c:f>
              <c:strCache>
                <c:ptCount val="9"/>
                <c:pt idx="0">
                  <c:v>clarity about objectives</c:v>
                </c:pt>
                <c:pt idx="1">
                  <c:v>focus of content</c:v>
                </c:pt>
                <c:pt idx="2">
                  <c:v>hands-on exercises</c:v>
                </c:pt>
                <c:pt idx="3">
                  <c:v>literature useful</c:v>
                </c:pt>
                <c:pt idx="4">
                  <c:v>benefits explained before</c:v>
                </c:pt>
                <c:pt idx="5">
                  <c:v>hands-on instructions</c:v>
                </c:pt>
                <c:pt idx="6">
                  <c:v>technology explained</c:v>
                </c:pt>
                <c:pt idx="7">
                  <c:v>troubleshooting included</c:v>
                </c:pt>
                <c:pt idx="8">
                  <c:v>FAQs</c:v>
                </c:pt>
              </c:strCache>
            </c:strRef>
          </c:cat>
          <c:val>
            <c:numRef>
              <c:f>'Raw data'!$M$2:$M$10</c:f>
              <c:numCache>
                <c:formatCode>0</c:formatCode>
                <c:ptCount val="9"/>
                <c:pt idx="0">
                  <c:v>4.7619047619047619</c:v>
                </c:pt>
                <c:pt idx="1">
                  <c:v>23.809523809523714</c:v>
                </c:pt>
                <c:pt idx="2">
                  <c:v>0</c:v>
                </c:pt>
                <c:pt idx="3">
                  <c:v>9.5238095238095237</c:v>
                </c:pt>
                <c:pt idx="4">
                  <c:v>33.333333333333329</c:v>
                </c:pt>
                <c:pt idx="5">
                  <c:v>0</c:v>
                </c:pt>
                <c:pt idx="6">
                  <c:v>0</c:v>
                </c:pt>
                <c:pt idx="7">
                  <c:v>80.952380952380636</c:v>
                </c:pt>
                <c:pt idx="8">
                  <c:v>95.238095238095212</c:v>
                </c:pt>
              </c:numCache>
            </c:numRef>
          </c:val>
        </c:ser>
        <c:ser>
          <c:idx val="2"/>
          <c:order val="2"/>
          <c:tx>
            <c:strRef>
              <c:f>'Raw data'!$N$1</c:f>
              <c:strCache>
                <c:ptCount val="1"/>
                <c:pt idx="0">
                  <c:v>Can't Say</c:v>
                </c:pt>
              </c:strCache>
            </c:strRef>
          </c:tx>
          <c:cat>
            <c:strRef>
              <c:f>'Raw data'!$K$2:$K$10</c:f>
              <c:strCache>
                <c:ptCount val="9"/>
                <c:pt idx="0">
                  <c:v>clarity about objectives</c:v>
                </c:pt>
                <c:pt idx="1">
                  <c:v>focus of content</c:v>
                </c:pt>
                <c:pt idx="2">
                  <c:v>hands-on exercises</c:v>
                </c:pt>
                <c:pt idx="3">
                  <c:v>literature useful</c:v>
                </c:pt>
                <c:pt idx="4">
                  <c:v>benefits explained before</c:v>
                </c:pt>
                <c:pt idx="5">
                  <c:v>hands-on instructions</c:v>
                </c:pt>
                <c:pt idx="6">
                  <c:v>technology explained</c:v>
                </c:pt>
                <c:pt idx="7">
                  <c:v>troubleshooting included</c:v>
                </c:pt>
                <c:pt idx="8">
                  <c:v>FAQs</c:v>
                </c:pt>
              </c:strCache>
            </c:strRef>
          </c:cat>
          <c:val>
            <c:numRef>
              <c:f>'Raw data'!$N$2:$N$10</c:f>
              <c:numCache>
                <c:formatCode>0</c:formatCode>
                <c:ptCount val="9"/>
                <c:pt idx="0">
                  <c:v>14.285714285714286</c:v>
                </c:pt>
                <c:pt idx="1">
                  <c:v>4.7619047619047619</c:v>
                </c:pt>
                <c:pt idx="2">
                  <c:v>0</c:v>
                </c:pt>
                <c:pt idx="3">
                  <c:v>0</c:v>
                </c:pt>
                <c:pt idx="4">
                  <c:v>23.809523809523714</c:v>
                </c:pt>
                <c:pt idx="5">
                  <c:v>0</c:v>
                </c:pt>
                <c:pt idx="6">
                  <c:v>4.7619047619047619</c:v>
                </c:pt>
                <c:pt idx="7">
                  <c:v>9.5238095238095237</c:v>
                </c:pt>
                <c:pt idx="8">
                  <c:v>4.7619047619047619</c:v>
                </c:pt>
              </c:numCache>
            </c:numRef>
          </c:val>
        </c:ser>
        <c:gapWidth val="95"/>
        <c:gapDepth val="95"/>
        <c:shape val="box"/>
        <c:axId val="70928256"/>
        <c:axId val="70929792"/>
        <c:axId val="0"/>
      </c:bar3DChart>
      <c:catAx>
        <c:axId val="70928256"/>
        <c:scaling>
          <c:orientation val="minMax"/>
        </c:scaling>
        <c:axPos val="b"/>
        <c:majorTickMark val="none"/>
        <c:tickLblPos val="nextTo"/>
        <c:crossAx val="70929792"/>
        <c:crosses val="autoZero"/>
        <c:auto val="1"/>
        <c:lblAlgn val="ctr"/>
        <c:lblOffset val="100"/>
      </c:catAx>
      <c:valAx>
        <c:axId val="70929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Responses in %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70928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Individual</a:t>
            </a:r>
            <a:r>
              <a:rPr lang="en-IN" baseline="0"/>
              <a:t> understanding</a:t>
            </a:r>
            <a:endParaRPr lang="en-IN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'Raw data'!$L$13</c:f>
              <c:strCache>
                <c:ptCount val="1"/>
                <c:pt idx="0">
                  <c:v>Yes</c:v>
                </c:pt>
              </c:strCache>
            </c:strRef>
          </c:tx>
          <c:cat>
            <c:strRef>
              <c:f>'Raw data'!$K$14:$K$19</c:f>
              <c:strCache>
                <c:ptCount val="6"/>
                <c:pt idx="0">
                  <c:v>DHIS awareness</c:v>
                </c:pt>
                <c:pt idx="1">
                  <c:v>Previous experience with DHIS</c:v>
                </c:pt>
                <c:pt idx="2">
                  <c:v>Improvement in pace</c:v>
                </c:pt>
                <c:pt idx="3">
                  <c:v>need for constant support</c:v>
                </c:pt>
                <c:pt idx="4">
                  <c:v>confident about training other users</c:v>
                </c:pt>
                <c:pt idx="5">
                  <c:v>enhanced knowledge &amp; skills</c:v>
                </c:pt>
              </c:strCache>
            </c:strRef>
          </c:cat>
          <c:val>
            <c:numRef>
              <c:f>'Raw data'!$L$14:$L$19</c:f>
              <c:numCache>
                <c:formatCode>0</c:formatCode>
                <c:ptCount val="6"/>
                <c:pt idx="0">
                  <c:v>85.714285714285722</c:v>
                </c:pt>
                <c:pt idx="1">
                  <c:v>85.714285714285722</c:v>
                </c:pt>
                <c:pt idx="2">
                  <c:v>61.904761904761905</c:v>
                </c:pt>
                <c:pt idx="3">
                  <c:v>76.190476190475849</c:v>
                </c:pt>
                <c:pt idx="4">
                  <c:v>42.857142857142733</c:v>
                </c:pt>
                <c:pt idx="5">
                  <c:v>66.666666666666657</c:v>
                </c:pt>
              </c:numCache>
            </c:numRef>
          </c:val>
        </c:ser>
        <c:ser>
          <c:idx val="1"/>
          <c:order val="1"/>
          <c:tx>
            <c:strRef>
              <c:f>'Raw data'!$M$13</c:f>
              <c:strCache>
                <c:ptCount val="1"/>
                <c:pt idx="0">
                  <c:v>No</c:v>
                </c:pt>
              </c:strCache>
            </c:strRef>
          </c:tx>
          <c:cat>
            <c:strRef>
              <c:f>'Raw data'!$K$14:$K$19</c:f>
              <c:strCache>
                <c:ptCount val="6"/>
                <c:pt idx="0">
                  <c:v>DHIS awareness</c:v>
                </c:pt>
                <c:pt idx="1">
                  <c:v>Previous experience with DHIS</c:v>
                </c:pt>
                <c:pt idx="2">
                  <c:v>Improvement in pace</c:v>
                </c:pt>
                <c:pt idx="3">
                  <c:v>need for constant support</c:v>
                </c:pt>
                <c:pt idx="4">
                  <c:v>confident about training other users</c:v>
                </c:pt>
                <c:pt idx="5">
                  <c:v>enhanced knowledge &amp; skills</c:v>
                </c:pt>
              </c:strCache>
            </c:strRef>
          </c:cat>
          <c:val>
            <c:numRef>
              <c:f>'Raw data'!$M$14:$M$19</c:f>
              <c:numCache>
                <c:formatCode>0</c:formatCode>
                <c:ptCount val="6"/>
                <c:pt idx="0">
                  <c:v>14.285714285714286</c:v>
                </c:pt>
                <c:pt idx="1">
                  <c:v>14.285714285714286</c:v>
                </c:pt>
                <c:pt idx="2">
                  <c:v>33.333333333333329</c:v>
                </c:pt>
                <c:pt idx="3">
                  <c:v>23.809523809523714</c:v>
                </c:pt>
                <c:pt idx="4">
                  <c:v>52.380952380952387</c:v>
                </c:pt>
                <c:pt idx="5">
                  <c:v>23.809523809523714</c:v>
                </c:pt>
              </c:numCache>
            </c:numRef>
          </c:val>
        </c:ser>
        <c:ser>
          <c:idx val="2"/>
          <c:order val="2"/>
          <c:tx>
            <c:strRef>
              <c:f>'Raw data'!$N$13</c:f>
              <c:strCache>
                <c:ptCount val="1"/>
                <c:pt idx="0">
                  <c:v>Can't Say</c:v>
                </c:pt>
              </c:strCache>
            </c:strRef>
          </c:tx>
          <c:cat>
            <c:strRef>
              <c:f>'Raw data'!$K$14:$K$19</c:f>
              <c:strCache>
                <c:ptCount val="6"/>
                <c:pt idx="0">
                  <c:v>DHIS awareness</c:v>
                </c:pt>
                <c:pt idx="1">
                  <c:v>Previous experience with DHIS</c:v>
                </c:pt>
                <c:pt idx="2">
                  <c:v>Improvement in pace</c:v>
                </c:pt>
                <c:pt idx="3">
                  <c:v>need for constant support</c:v>
                </c:pt>
                <c:pt idx="4">
                  <c:v>confident about training other users</c:v>
                </c:pt>
                <c:pt idx="5">
                  <c:v>enhanced knowledge &amp; skills</c:v>
                </c:pt>
              </c:strCache>
            </c:strRef>
          </c:cat>
          <c:val>
            <c:numRef>
              <c:f>'Raw data'!$N$14:$N$19</c:f>
              <c:numCache>
                <c:formatCode>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4.7619047619047619</c:v>
                </c:pt>
                <c:pt idx="3">
                  <c:v>0</c:v>
                </c:pt>
                <c:pt idx="4">
                  <c:v>4.7619047619047619</c:v>
                </c:pt>
                <c:pt idx="5">
                  <c:v>9.5238095238095237</c:v>
                </c:pt>
              </c:numCache>
            </c:numRef>
          </c:val>
        </c:ser>
        <c:gapWidth val="95"/>
        <c:gapDepth val="95"/>
        <c:shape val="box"/>
        <c:axId val="71371392"/>
        <c:axId val="71381376"/>
        <c:axId val="0"/>
      </c:bar3DChart>
      <c:catAx>
        <c:axId val="71371392"/>
        <c:scaling>
          <c:orientation val="minMax"/>
        </c:scaling>
        <c:axPos val="b"/>
        <c:majorTickMark val="none"/>
        <c:tickLblPos val="nextTo"/>
        <c:crossAx val="71381376"/>
        <c:crosses val="autoZero"/>
        <c:auto val="1"/>
        <c:lblAlgn val="ctr"/>
        <c:lblOffset val="100"/>
      </c:catAx>
      <c:valAx>
        <c:axId val="713813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/>
                  <a:t>Responses</a:t>
                </a:r>
                <a:r>
                  <a:rPr lang="en-IN" baseline="0"/>
                  <a:t> in %</a:t>
                </a:r>
                <a:endParaRPr lang="en-IN"/>
              </a:p>
            </c:rich>
          </c:tx>
          <c:layout/>
        </c:title>
        <c:numFmt formatCode="0" sourceLinked="1"/>
        <c:majorTickMark val="none"/>
        <c:tickLblPos val="nextTo"/>
        <c:crossAx val="71371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Trainer evaluation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'Raw data'!$L$23</c:f>
              <c:strCache>
                <c:ptCount val="1"/>
                <c:pt idx="0">
                  <c:v>Score 5</c:v>
                </c:pt>
              </c:strCache>
            </c:strRef>
          </c:tx>
          <c:cat>
            <c:strRef>
              <c:f>'Raw data'!$K$24:$K$30</c:f>
              <c:strCache>
                <c:ptCount val="7"/>
                <c:pt idx="0">
                  <c:v>knowledge</c:v>
                </c:pt>
                <c:pt idx="1">
                  <c:v>organization of sessions</c:v>
                </c:pt>
                <c:pt idx="2">
                  <c:v>obvious preparation</c:v>
                </c:pt>
                <c:pt idx="3">
                  <c:v>style and delivery</c:v>
                </c:pt>
                <c:pt idx="4">
                  <c:v>responsiveness to group</c:v>
                </c:pt>
                <c:pt idx="5">
                  <c:v>learning climate</c:v>
                </c:pt>
                <c:pt idx="6">
                  <c:v>encouraged questions</c:v>
                </c:pt>
              </c:strCache>
            </c:strRef>
          </c:cat>
          <c:val>
            <c:numRef>
              <c:f>'Raw data'!$L$24:$L$30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4.7619047619047619</c:v>
                </c:pt>
                <c:pt idx="3">
                  <c:v>0</c:v>
                </c:pt>
                <c:pt idx="4">
                  <c:v>14.285714285714286</c:v>
                </c:pt>
                <c:pt idx="5">
                  <c:v>14.285714285714286</c:v>
                </c:pt>
                <c:pt idx="6">
                  <c:v>38.095238095238102</c:v>
                </c:pt>
              </c:numCache>
            </c:numRef>
          </c:val>
        </c:ser>
        <c:ser>
          <c:idx val="1"/>
          <c:order val="1"/>
          <c:tx>
            <c:strRef>
              <c:f>'Raw data'!$M$23</c:f>
              <c:strCache>
                <c:ptCount val="1"/>
                <c:pt idx="0">
                  <c:v>Score 4</c:v>
                </c:pt>
              </c:strCache>
            </c:strRef>
          </c:tx>
          <c:cat>
            <c:strRef>
              <c:f>'Raw data'!$K$24:$K$30</c:f>
              <c:strCache>
                <c:ptCount val="7"/>
                <c:pt idx="0">
                  <c:v>knowledge</c:v>
                </c:pt>
                <c:pt idx="1">
                  <c:v>organization of sessions</c:v>
                </c:pt>
                <c:pt idx="2">
                  <c:v>obvious preparation</c:v>
                </c:pt>
                <c:pt idx="3">
                  <c:v>style and delivery</c:v>
                </c:pt>
                <c:pt idx="4">
                  <c:v>responsiveness to group</c:v>
                </c:pt>
                <c:pt idx="5">
                  <c:v>learning climate</c:v>
                </c:pt>
                <c:pt idx="6">
                  <c:v>encouraged questions</c:v>
                </c:pt>
              </c:strCache>
            </c:strRef>
          </c:cat>
          <c:val>
            <c:numRef>
              <c:f>'Raw data'!$M$24:$M$30</c:f>
              <c:numCache>
                <c:formatCode>0</c:formatCode>
                <c:ptCount val="7"/>
                <c:pt idx="0">
                  <c:v>85.714285714285722</c:v>
                </c:pt>
                <c:pt idx="1">
                  <c:v>71.428571428571388</c:v>
                </c:pt>
                <c:pt idx="2">
                  <c:v>90.476190476190482</c:v>
                </c:pt>
                <c:pt idx="3">
                  <c:v>19.047619047619026</c:v>
                </c:pt>
                <c:pt idx="4">
                  <c:v>76.190476190475849</c:v>
                </c:pt>
                <c:pt idx="5">
                  <c:v>61.904761904761905</c:v>
                </c:pt>
                <c:pt idx="6">
                  <c:v>52.380952380952387</c:v>
                </c:pt>
              </c:numCache>
            </c:numRef>
          </c:val>
        </c:ser>
        <c:ser>
          <c:idx val="2"/>
          <c:order val="2"/>
          <c:tx>
            <c:strRef>
              <c:f>'Raw data'!$N$23</c:f>
              <c:strCache>
                <c:ptCount val="1"/>
                <c:pt idx="0">
                  <c:v>Score 3</c:v>
                </c:pt>
              </c:strCache>
            </c:strRef>
          </c:tx>
          <c:cat>
            <c:strRef>
              <c:f>'Raw data'!$K$24:$K$30</c:f>
              <c:strCache>
                <c:ptCount val="7"/>
                <c:pt idx="0">
                  <c:v>knowledge</c:v>
                </c:pt>
                <c:pt idx="1">
                  <c:v>organization of sessions</c:v>
                </c:pt>
                <c:pt idx="2">
                  <c:v>obvious preparation</c:v>
                </c:pt>
                <c:pt idx="3">
                  <c:v>style and delivery</c:v>
                </c:pt>
                <c:pt idx="4">
                  <c:v>responsiveness to group</c:v>
                </c:pt>
                <c:pt idx="5">
                  <c:v>learning climate</c:v>
                </c:pt>
                <c:pt idx="6">
                  <c:v>encouraged questions</c:v>
                </c:pt>
              </c:strCache>
            </c:strRef>
          </c:cat>
          <c:val>
            <c:numRef>
              <c:f>'Raw data'!$N$24:$N$30</c:f>
              <c:numCache>
                <c:formatCode>0</c:formatCode>
                <c:ptCount val="7"/>
                <c:pt idx="0">
                  <c:v>9.5238095238095237</c:v>
                </c:pt>
                <c:pt idx="1">
                  <c:v>19.047619047619026</c:v>
                </c:pt>
                <c:pt idx="2">
                  <c:v>4.7619047619047619</c:v>
                </c:pt>
                <c:pt idx="3">
                  <c:v>66.666666666666657</c:v>
                </c:pt>
                <c:pt idx="4">
                  <c:v>4.7619047619047619</c:v>
                </c:pt>
                <c:pt idx="5">
                  <c:v>19.047619047619026</c:v>
                </c:pt>
                <c:pt idx="6">
                  <c:v>4.7619047619047619</c:v>
                </c:pt>
              </c:numCache>
            </c:numRef>
          </c:val>
        </c:ser>
        <c:ser>
          <c:idx val="3"/>
          <c:order val="3"/>
          <c:tx>
            <c:strRef>
              <c:f>'Raw data'!$O$23</c:f>
              <c:strCache>
                <c:ptCount val="1"/>
                <c:pt idx="0">
                  <c:v>Score 2</c:v>
                </c:pt>
              </c:strCache>
            </c:strRef>
          </c:tx>
          <c:cat>
            <c:strRef>
              <c:f>'Raw data'!$K$24:$K$30</c:f>
              <c:strCache>
                <c:ptCount val="7"/>
                <c:pt idx="0">
                  <c:v>knowledge</c:v>
                </c:pt>
                <c:pt idx="1">
                  <c:v>organization of sessions</c:v>
                </c:pt>
                <c:pt idx="2">
                  <c:v>obvious preparation</c:v>
                </c:pt>
                <c:pt idx="3">
                  <c:v>style and delivery</c:v>
                </c:pt>
                <c:pt idx="4">
                  <c:v>responsiveness to group</c:v>
                </c:pt>
                <c:pt idx="5">
                  <c:v>learning climate</c:v>
                </c:pt>
                <c:pt idx="6">
                  <c:v>encouraged questions</c:v>
                </c:pt>
              </c:strCache>
            </c:strRef>
          </c:cat>
          <c:val>
            <c:numRef>
              <c:f>'Raw data'!$O$24:$O$30</c:f>
              <c:numCache>
                <c:formatCode>0</c:formatCode>
                <c:ptCount val="7"/>
                <c:pt idx="0">
                  <c:v>4.7619047619047619</c:v>
                </c:pt>
                <c:pt idx="1">
                  <c:v>9.5238095238095237</c:v>
                </c:pt>
                <c:pt idx="2">
                  <c:v>0</c:v>
                </c:pt>
                <c:pt idx="3">
                  <c:v>9.5238095238095237</c:v>
                </c:pt>
                <c:pt idx="4">
                  <c:v>4.7619047619047619</c:v>
                </c:pt>
                <c:pt idx="5">
                  <c:v>4.7619047619047619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'Raw data'!$P$23</c:f>
              <c:strCache>
                <c:ptCount val="1"/>
                <c:pt idx="0">
                  <c:v>Score 1</c:v>
                </c:pt>
              </c:strCache>
            </c:strRef>
          </c:tx>
          <c:cat>
            <c:strRef>
              <c:f>'Raw data'!$K$24:$K$30</c:f>
              <c:strCache>
                <c:ptCount val="7"/>
                <c:pt idx="0">
                  <c:v>knowledge</c:v>
                </c:pt>
                <c:pt idx="1">
                  <c:v>organization of sessions</c:v>
                </c:pt>
                <c:pt idx="2">
                  <c:v>obvious preparation</c:v>
                </c:pt>
                <c:pt idx="3">
                  <c:v>style and delivery</c:v>
                </c:pt>
                <c:pt idx="4">
                  <c:v>responsiveness to group</c:v>
                </c:pt>
                <c:pt idx="5">
                  <c:v>learning climate</c:v>
                </c:pt>
                <c:pt idx="6">
                  <c:v>encouraged questions</c:v>
                </c:pt>
              </c:strCache>
            </c:strRef>
          </c:cat>
          <c:val>
            <c:numRef>
              <c:f>'Raw data'!$P$24:$P$30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4.7619047619047619</c:v>
                </c:pt>
                <c:pt idx="4">
                  <c:v>0</c:v>
                </c:pt>
                <c:pt idx="5">
                  <c:v>0</c:v>
                </c:pt>
                <c:pt idx="6">
                  <c:v>4.7619047619047619</c:v>
                </c:pt>
              </c:numCache>
            </c:numRef>
          </c:val>
        </c:ser>
        <c:gapWidth val="95"/>
        <c:gapDepth val="95"/>
        <c:shape val="box"/>
        <c:axId val="71415296"/>
        <c:axId val="71416832"/>
        <c:axId val="0"/>
      </c:bar3DChart>
      <c:catAx>
        <c:axId val="71415296"/>
        <c:scaling>
          <c:orientation val="minMax"/>
        </c:scaling>
        <c:axPos val="b"/>
        <c:majorTickMark val="none"/>
        <c:tickLblPos val="nextTo"/>
        <c:crossAx val="71416832"/>
        <c:crosses val="autoZero"/>
        <c:auto val="1"/>
        <c:lblAlgn val="ctr"/>
        <c:lblOffset val="100"/>
      </c:catAx>
      <c:valAx>
        <c:axId val="714168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/>
                  <a:t>Responses</a:t>
                </a:r>
                <a:r>
                  <a:rPr lang="en-IN" baseline="0"/>
                  <a:t> in %</a:t>
                </a:r>
                <a:endParaRPr lang="en-IN"/>
              </a:p>
            </c:rich>
          </c:tx>
          <c:layout/>
        </c:title>
        <c:numFmt formatCode="0" sourceLinked="1"/>
        <c:majorTickMark val="none"/>
        <c:tickLblPos val="nextTo"/>
        <c:crossAx val="714152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/>
              <a:t>Balance of training programme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'Raw data'!$L$33</c:f>
              <c:strCache>
                <c:ptCount val="1"/>
                <c:pt idx="0">
                  <c:v>Yes</c:v>
                </c:pt>
              </c:strCache>
            </c:strRef>
          </c:tx>
          <c:cat>
            <c:strRef>
              <c:f>'Raw data'!$K$34:$K$43</c:f>
              <c:strCache>
                <c:ptCount val="10"/>
                <c:pt idx="0">
                  <c:v>sessions,exercises balanced</c:v>
                </c:pt>
                <c:pt idx="1">
                  <c:v>length of training adequate</c:v>
                </c:pt>
                <c:pt idx="2">
                  <c:v>logically sequenced</c:v>
                </c:pt>
                <c:pt idx="3">
                  <c:v>well paced</c:v>
                </c:pt>
                <c:pt idx="4">
                  <c:v>exercises effective</c:v>
                </c:pt>
                <c:pt idx="5">
                  <c:v>time allotted for activities</c:v>
                </c:pt>
                <c:pt idx="6">
                  <c:v>time allotted for discussion</c:v>
                </c:pt>
                <c:pt idx="7">
                  <c:v>literature adequate</c:v>
                </c:pt>
                <c:pt idx="8">
                  <c:v>visual aids used effectively</c:v>
                </c:pt>
                <c:pt idx="9">
                  <c:v>trained on all modules</c:v>
                </c:pt>
              </c:strCache>
            </c:strRef>
          </c:cat>
          <c:val>
            <c:numRef>
              <c:f>'Raw data'!$L$34:$L$43</c:f>
              <c:numCache>
                <c:formatCode>0</c:formatCode>
                <c:ptCount val="10"/>
                <c:pt idx="0">
                  <c:v>66.666666666666657</c:v>
                </c:pt>
                <c:pt idx="1">
                  <c:v>100</c:v>
                </c:pt>
                <c:pt idx="2">
                  <c:v>80.952380952380636</c:v>
                </c:pt>
                <c:pt idx="3">
                  <c:v>71.428571428571388</c:v>
                </c:pt>
                <c:pt idx="4">
                  <c:v>100</c:v>
                </c:pt>
                <c:pt idx="5">
                  <c:v>61.904761904761905</c:v>
                </c:pt>
                <c:pt idx="6">
                  <c:v>95.238095238095212</c:v>
                </c:pt>
                <c:pt idx="7">
                  <c:v>90.476190476190482</c:v>
                </c:pt>
                <c:pt idx="8">
                  <c:v>100</c:v>
                </c:pt>
                <c:pt idx="9">
                  <c:v>9.5238095238095237</c:v>
                </c:pt>
              </c:numCache>
            </c:numRef>
          </c:val>
        </c:ser>
        <c:ser>
          <c:idx val="1"/>
          <c:order val="1"/>
          <c:tx>
            <c:strRef>
              <c:f>'Raw data'!$M$33</c:f>
              <c:strCache>
                <c:ptCount val="1"/>
                <c:pt idx="0">
                  <c:v>No </c:v>
                </c:pt>
              </c:strCache>
            </c:strRef>
          </c:tx>
          <c:cat>
            <c:strRef>
              <c:f>'Raw data'!$K$34:$K$43</c:f>
              <c:strCache>
                <c:ptCount val="10"/>
                <c:pt idx="0">
                  <c:v>sessions,exercises balanced</c:v>
                </c:pt>
                <c:pt idx="1">
                  <c:v>length of training adequate</c:v>
                </c:pt>
                <c:pt idx="2">
                  <c:v>logically sequenced</c:v>
                </c:pt>
                <c:pt idx="3">
                  <c:v>well paced</c:v>
                </c:pt>
                <c:pt idx="4">
                  <c:v>exercises effective</c:v>
                </c:pt>
                <c:pt idx="5">
                  <c:v>time allotted for activities</c:v>
                </c:pt>
                <c:pt idx="6">
                  <c:v>time allotted for discussion</c:v>
                </c:pt>
                <c:pt idx="7">
                  <c:v>literature adequate</c:v>
                </c:pt>
                <c:pt idx="8">
                  <c:v>visual aids used effectively</c:v>
                </c:pt>
                <c:pt idx="9">
                  <c:v>trained on all modules</c:v>
                </c:pt>
              </c:strCache>
            </c:strRef>
          </c:cat>
          <c:val>
            <c:numRef>
              <c:f>'Raw data'!$M$34:$M$43</c:f>
              <c:numCache>
                <c:formatCode>0</c:formatCode>
                <c:ptCount val="10"/>
                <c:pt idx="0">
                  <c:v>33.333333333333329</c:v>
                </c:pt>
                <c:pt idx="1">
                  <c:v>0</c:v>
                </c:pt>
                <c:pt idx="2">
                  <c:v>19.047619047619026</c:v>
                </c:pt>
                <c:pt idx="3">
                  <c:v>23.809523809523714</c:v>
                </c:pt>
                <c:pt idx="4">
                  <c:v>0</c:v>
                </c:pt>
                <c:pt idx="5">
                  <c:v>38.095238095238102</c:v>
                </c:pt>
                <c:pt idx="6">
                  <c:v>4.7619047619047619</c:v>
                </c:pt>
                <c:pt idx="7">
                  <c:v>9.5238095238095237</c:v>
                </c:pt>
                <c:pt idx="8">
                  <c:v>0</c:v>
                </c:pt>
                <c:pt idx="9">
                  <c:v>90.476190476190482</c:v>
                </c:pt>
              </c:numCache>
            </c:numRef>
          </c:val>
        </c:ser>
        <c:ser>
          <c:idx val="2"/>
          <c:order val="2"/>
          <c:tx>
            <c:strRef>
              <c:f>'Raw data'!$N$33</c:f>
              <c:strCache>
                <c:ptCount val="1"/>
                <c:pt idx="0">
                  <c:v>Can't Say</c:v>
                </c:pt>
              </c:strCache>
            </c:strRef>
          </c:tx>
          <c:cat>
            <c:strRef>
              <c:f>'Raw data'!$K$34:$K$43</c:f>
              <c:strCache>
                <c:ptCount val="10"/>
                <c:pt idx="0">
                  <c:v>sessions,exercises balanced</c:v>
                </c:pt>
                <c:pt idx="1">
                  <c:v>length of training adequate</c:v>
                </c:pt>
                <c:pt idx="2">
                  <c:v>logically sequenced</c:v>
                </c:pt>
                <c:pt idx="3">
                  <c:v>well paced</c:v>
                </c:pt>
                <c:pt idx="4">
                  <c:v>exercises effective</c:v>
                </c:pt>
                <c:pt idx="5">
                  <c:v>time allotted for activities</c:v>
                </c:pt>
                <c:pt idx="6">
                  <c:v>time allotted for discussion</c:v>
                </c:pt>
                <c:pt idx="7">
                  <c:v>literature adequate</c:v>
                </c:pt>
                <c:pt idx="8">
                  <c:v>visual aids used effectively</c:v>
                </c:pt>
                <c:pt idx="9">
                  <c:v>trained on all modules</c:v>
                </c:pt>
              </c:strCache>
            </c:strRef>
          </c:cat>
          <c:val>
            <c:numRef>
              <c:f>'Raw data'!$N$34:$N$43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4.7619047619047619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95"/>
        <c:gapDepth val="95"/>
        <c:shape val="box"/>
        <c:axId val="72829568"/>
        <c:axId val="72860032"/>
        <c:axId val="0"/>
      </c:bar3DChart>
      <c:catAx>
        <c:axId val="72829568"/>
        <c:scaling>
          <c:orientation val="minMax"/>
        </c:scaling>
        <c:axPos val="b"/>
        <c:majorTickMark val="none"/>
        <c:tickLblPos val="nextTo"/>
        <c:crossAx val="72860032"/>
        <c:crosses val="autoZero"/>
        <c:auto val="1"/>
        <c:lblAlgn val="ctr"/>
        <c:lblOffset val="100"/>
      </c:catAx>
      <c:valAx>
        <c:axId val="728600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/>
                  <a:t>Responses</a:t>
                </a:r>
                <a:r>
                  <a:rPr lang="en-IN" baseline="0"/>
                  <a:t> in %</a:t>
                </a:r>
                <a:endParaRPr lang="en-IN"/>
              </a:p>
            </c:rich>
          </c:tx>
          <c:layout/>
        </c:title>
        <c:numFmt formatCode="0" sourceLinked="1"/>
        <c:majorTickMark val="none"/>
        <c:tickLblPos val="nextTo"/>
        <c:crossAx val="728295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2400"/>
            </a:pPr>
            <a:r>
              <a:rPr lang="en-IN" sz="2400"/>
              <a:t>Overall Rating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'Raw data'!$M$46:$V$46</c:f>
              <c:strCache>
                <c:ptCount val="10"/>
                <c:pt idx="0">
                  <c:v>Score 10</c:v>
                </c:pt>
                <c:pt idx="1">
                  <c:v>Score 9</c:v>
                </c:pt>
                <c:pt idx="2">
                  <c:v>Score 8</c:v>
                </c:pt>
                <c:pt idx="3">
                  <c:v>Score 7</c:v>
                </c:pt>
                <c:pt idx="4">
                  <c:v>Score 6</c:v>
                </c:pt>
                <c:pt idx="5">
                  <c:v>Score 5</c:v>
                </c:pt>
                <c:pt idx="6">
                  <c:v>Score 4</c:v>
                </c:pt>
                <c:pt idx="7">
                  <c:v>Score 3</c:v>
                </c:pt>
                <c:pt idx="8">
                  <c:v>Score 2</c:v>
                </c:pt>
                <c:pt idx="9">
                  <c:v>Score 1</c:v>
                </c:pt>
              </c:strCache>
            </c:strRef>
          </c:cat>
          <c:val>
            <c:numRef>
              <c:f>'Raw data'!$M$47:$V$47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4.7619047619047619</c:v>
                </c:pt>
                <c:pt idx="3">
                  <c:v>57.142857142857139</c:v>
                </c:pt>
                <c:pt idx="4">
                  <c:v>33.333333333333329</c:v>
                </c:pt>
                <c:pt idx="5">
                  <c:v>4.7619047619047619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axId val="72943488"/>
        <c:axId val="72945024"/>
      </c:barChart>
      <c:catAx>
        <c:axId val="72943488"/>
        <c:scaling>
          <c:orientation val="minMax"/>
        </c:scaling>
        <c:axPos val="b"/>
        <c:majorTickMark val="none"/>
        <c:tickLblPos val="nextTo"/>
        <c:crossAx val="72945024"/>
        <c:crosses val="autoZero"/>
        <c:auto val="1"/>
        <c:lblAlgn val="ctr"/>
        <c:lblOffset val="100"/>
      </c:catAx>
      <c:valAx>
        <c:axId val="72945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IN" sz="1400"/>
                  <a:t>%</a:t>
                </a:r>
                <a:r>
                  <a:rPr lang="en-IN" sz="1400" baseline="0"/>
                  <a:t> Response</a:t>
                </a:r>
                <a:endParaRPr lang="en-IN" sz="1400"/>
              </a:p>
            </c:rich>
          </c:tx>
          <c:layout/>
        </c:title>
        <c:numFmt formatCode="0" sourceLinked="1"/>
        <c:majorTickMark val="none"/>
        <c:tickLblPos val="nextTo"/>
        <c:crossAx val="729434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E3261CA-007E-4854-ADF4-AE804E3B7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3BF6A-469C-44B5-BA7E-D7EE77621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9D997-6B3D-44B9-9A5D-9683FCBDC7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9CF6-C7F3-449C-A779-6B83CEBA2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D5103-1AC8-4308-B756-5FA69E8ED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7E2B8-4717-4B0A-B4CF-1A54A8D38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36E9A-C728-4A2D-A40D-5702447B1F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4B7BC-5929-448C-94FB-EA3153BE5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11E06-CEF4-4153-9153-AA2A9B3A16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36069-C9D6-4D2E-83C1-D7FD45839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4B0CA-82AC-4519-A313-DE6F52C415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I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299521-DCB5-4004-A3F4-F253228DD2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485DC5-A4E2-4D17-B5F9-369475C133E1}" type="datetimeFigureOut">
              <a:rPr lang="en-IN" smtClean="0"/>
              <a:pPr/>
              <a:t>07-05-2013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3014F4-FBA3-4A10-BDAE-6E417BC2A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6480048" cy="2301240"/>
          </a:xfrm>
        </p:spPr>
        <p:txBody>
          <a:bodyPr/>
          <a:lstStyle/>
          <a:p>
            <a:r>
              <a:rPr lang="en-US" dirty="0" err="1" smtClean="0"/>
              <a:t>CUStomization</a:t>
            </a:r>
            <a:r>
              <a:rPr lang="en-US" dirty="0" smtClean="0"/>
              <a:t> of </a:t>
            </a:r>
            <a:r>
              <a:rPr lang="en-US" dirty="0" err="1" smtClean="0"/>
              <a:t>dhis</a:t>
            </a:r>
            <a:r>
              <a:rPr lang="en-US" dirty="0" smtClean="0"/>
              <a:t> hospital for </a:t>
            </a:r>
            <a:r>
              <a:rPr lang="en-US" dirty="0" err="1" smtClean="0"/>
              <a:t>nikdu</a:t>
            </a:r>
            <a:r>
              <a:rPr lang="en-US" dirty="0" smtClean="0"/>
              <a:t> HOSPITAL  </a:t>
            </a:r>
            <a:r>
              <a:rPr lang="en-US" dirty="0" err="1" smtClean="0"/>
              <a:t>bangladesh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6480048" cy="1752600"/>
          </a:xfrm>
        </p:spPr>
        <p:txBody>
          <a:bodyPr/>
          <a:lstStyle/>
          <a:p>
            <a:r>
              <a:rPr lang="en-US" dirty="0" err="1" smtClean="0"/>
              <a:t>Poonam</a:t>
            </a:r>
            <a:r>
              <a:rPr lang="en-US" dirty="0" smtClean="0"/>
              <a:t> </a:t>
            </a:r>
            <a:r>
              <a:rPr lang="en-US" dirty="0" err="1" smtClean="0"/>
              <a:t>Sandhu</a:t>
            </a:r>
            <a:endParaRPr lang="en-US" dirty="0" smtClean="0"/>
          </a:p>
          <a:p>
            <a:r>
              <a:rPr lang="en-US" dirty="0" smtClean="0"/>
              <a:t>PG/011/069</a:t>
            </a:r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74888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/>
              <a:t>The software was accepting a future date for </a:t>
            </a:r>
            <a:r>
              <a:rPr lang="en-US" sz="2000" dirty="0" err="1" smtClean="0"/>
              <a:t>birthdate</a:t>
            </a:r>
            <a:r>
              <a:rPr lang="en-US" sz="2000" dirty="0" smtClean="0"/>
              <a:t> of an individual.</a:t>
            </a:r>
            <a:endParaRPr lang="en-IN" sz="2000" dirty="0" smtClean="0"/>
          </a:p>
          <a:p>
            <a:pPr lvl="0"/>
            <a:r>
              <a:rPr lang="en-US" sz="2000" dirty="0" smtClean="0"/>
              <a:t>It would show ‘Rupees’ instead of ‘Taka’ for currency.</a:t>
            </a:r>
            <a:endParaRPr lang="en-IN" sz="2000" dirty="0" smtClean="0"/>
          </a:p>
          <a:p>
            <a:pPr lvl="0"/>
            <a:r>
              <a:rPr lang="en-US" sz="2000" dirty="0" smtClean="0"/>
              <a:t>X Ray and Blood bank forms turned up blank. </a:t>
            </a:r>
            <a:endParaRPr lang="en-IN" sz="2000" dirty="0" smtClean="0"/>
          </a:p>
          <a:p>
            <a:pPr lvl="0"/>
            <a:r>
              <a:rPr lang="en-US" sz="2000" dirty="0" smtClean="0"/>
              <a:t>Prices of certain tests would not show up in billing. </a:t>
            </a:r>
            <a:endParaRPr lang="en-IN" sz="2000" dirty="0" smtClean="0"/>
          </a:p>
          <a:p>
            <a:pPr lvl="0"/>
            <a:r>
              <a:rPr lang="en-US" sz="2000" dirty="0" smtClean="0"/>
              <a:t>Certain roles could not perform all their tasks and access was denied to them. </a:t>
            </a:r>
            <a:endParaRPr lang="en-IN" sz="2000" dirty="0" smtClean="0"/>
          </a:p>
          <a:p>
            <a:pPr lvl="0"/>
            <a:r>
              <a:rPr lang="en-US" sz="2000" dirty="0" smtClean="0"/>
              <a:t>Some investigations would not show in the laboratory.</a:t>
            </a:r>
            <a:endParaRPr lang="en-IN" sz="2000" dirty="0" smtClean="0"/>
          </a:p>
          <a:p>
            <a:pPr lvl="0"/>
            <a:r>
              <a:rPr lang="en-US" sz="2000" dirty="0" smtClean="0"/>
              <a:t>Sub-labs would not show under General Laboratory. </a:t>
            </a:r>
            <a:endParaRPr lang="en-IN" sz="2000" dirty="0" smtClean="0"/>
          </a:p>
          <a:p>
            <a:pPr lvl="0"/>
            <a:r>
              <a:rPr lang="en-US" sz="2000" dirty="0" smtClean="0"/>
              <a:t>The National ID could have any length.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 smtClean="0"/>
              <a:t>It is very important to sign off on requirements gathered to make sure that the client doesn’t change their requirement so frequently that it creates problems for the successive steps.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Testing checklist should be revised periodically.</a:t>
            </a:r>
          </a:p>
          <a:p>
            <a:pPr lvl="0"/>
            <a:endParaRPr lang="en-US" sz="2000" dirty="0" smtClean="0"/>
          </a:p>
          <a:p>
            <a:r>
              <a:rPr lang="en-US" sz="2000" dirty="0" smtClean="0"/>
              <a:t>Empowering the clients with knowledge and thorough understanding of the product always pays. </a:t>
            </a:r>
          </a:p>
          <a:p>
            <a:pPr lvl="0"/>
            <a:endParaRPr lang="en-US" sz="2000" dirty="0" smtClean="0"/>
          </a:p>
          <a:p>
            <a:pPr lvl="0"/>
            <a:endParaRPr lang="en-I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+mn-lt"/>
              </a:rPr>
              <a:t>Case study : </a:t>
            </a:r>
            <a:r>
              <a:rPr lang="en-IN" sz="2800" b="1" u="sng" dirty="0" smtClean="0">
                <a:latin typeface="+mn-lt"/>
              </a:rPr>
              <a:t>Evaluation of Training for DHIS Hospital in Bangladesh</a:t>
            </a:r>
            <a:endParaRPr lang="en-IN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/>
              <a:t>Objectives :</a:t>
            </a: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To evaluate the effectiveness of the training given to DHIS Hospital users at NIKDU Hospital, Bangladesh.</a:t>
            </a:r>
          </a:p>
          <a:p>
            <a:r>
              <a:rPr lang="en-IN" sz="2000" b="1" dirty="0" smtClean="0"/>
              <a:t>Study design</a:t>
            </a:r>
            <a:r>
              <a:rPr lang="en-IN" sz="2000" dirty="0" smtClean="0"/>
              <a:t> :  Cross sectional, descriptive</a:t>
            </a:r>
          </a:p>
          <a:p>
            <a:r>
              <a:rPr lang="en-IN" sz="2000" b="1" dirty="0" smtClean="0"/>
              <a:t>Study area</a:t>
            </a:r>
            <a:r>
              <a:rPr lang="en-IN" sz="2000" dirty="0" smtClean="0"/>
              <a:t> : NIKDU Hospital, Bangladesh.</a:t>
            </a:r>
          </a:p>
          <a:p>
            <a:r>
              <a:rPr lang="en-IN" sz="2000" b="1" dirty="0" smtClean="0"/>
              <a:t>Sampling and sampling design</a:t>
            </a:r>
            <a:r>
              <a:rPr lang="en-IN" sz="2000" dirty="0" smtClean="0"/>
              <a:t> : This is a quantitative study which originally included 25 respondents, out of which only 21 responded.</a:t>
            </a:r>
          </a:p>
          <a:p>
            <a:r>
              <a:rPr lang="en-IN" sz="2000" b="1" dirty="0" smtClean="0"/>
              <a:t>Data collection tool</a:t>
            </a:r>
            <a:r>
              <a:rPr lang="en-IN" sz="2000" dirty="0" smtClean="0"/>
              <a:t> : Questionnaire which consisted mostly of close-ended questions with responses on a </a:t>
            </a:r>
            <a:r>
              <a:rPr lang="en-IN" sz="2000" dirty="0" err="1" smtClean="0"/>
              <a:t>likert</a:t>
            </a:r>
            <a:r>
              <a:rPr lang="en-IN" sz="2000" dirty="0" smtClean="0"/>
              <a:t> scale, and others on a scale of 1 to 10 and yes-no-can’t say. Information thus obtained was analysed.</a:t>
            </a:r>
          </a:p>
          <a:p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79695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1925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332656"/>
          <a:ext cx="849694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56895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9126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1" dirty="0" smtClean="0"/>
              <a:t>Limitations of study :</a:t>
            </a:r>
            <a:endParaRPr lang="en-IN" sz="2200" dirty="0" smtClean="0"/>
          </a:p>
          <a:p>
            <a:pPr lvl="3"/>
            <a:r>
              <a:rPr lang="en-US" sz="2200" dirty="0" smtClean="0"/>
              <a:t>Small sample size.</a:t>
            </a:r>
            <a:endParaRPr lang="en-IN" sz="2200" dirty="0" smtClean="0"/>
          </a:p>
          <a:p>
            <a:pPr lvl="3"/>
            <a:r>
              <a:rPr lang="en-US" sz="2200" dirty="0" smtClean="0"/>
              <a:t>No authentication of the respondents  could be done as the questionnaire was sent via email.</a:t>
            </a:r>
            <a:endParaRPr lang="en-IN" sz="2200" dirty="0" smtClean="0"/>
          </a:p>
          <a:p>
            <a:pPr>
              <a:buNone/>
            </a:pPr>
            <a:r>
              <a:rPr lang="en-US" sz="2200" b="1" dirty="0" smtClean="0"/>
              <a:t> </a:t>
            </a:r>
            <a:endParaRPr lang="en-IN" sz="2200" dirty="0" smtClean="0"/>
          </a:p>
          <a:p>
            <a:r>
              <a:rPr lang="en-US" sz="2200" b="1" dirty="0" smtClean="0"/>
              <a:t>Recommendations :</a:t>
            </a:r>
            <a:endParaRPr lang="en-IN" sz="2200" dirty="0" smtClean="0"/>
          </a:p>
          <a:p>
            <a:pPr>
              <a:buNone/>
            </a:pPr>
            <a:r>
              <a:rPr lang="en-US" sz="2200" dirty="0" smtClean="0"/>
              <a:t> </a:t>
            </a:r>
            <a:r>
              <a:rPr lang="en-IN" sz="2200" dirty="0" smtClean="0"/>
              <a:t>    </a:t>
            </a:r>
            <a:r>
              <a:rPr lang="en-US" sz="2200" dirty="0" smtClean="0"/>
              <a:t>Follow up should be carried out with the trainees about their feedback to probe deeper into their responses through focus-group discussions or interviews.</a:t>
            </a:r>
            <a:endParaRPr lang="en-IN" sz="22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i="1" dirty="0" smtClean="0"/>
              <a:t>Thank you</a:t>
            </a:r>
            <a:endParaRPr lang="en-IN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Organisation</a:t>
            </a:r>
            <a:r>
              <a:rPr lang="en-US" dirty="0" smtClean="0"/>
              <a:t> Profile : </a:t>
            </a:r>
            <a:r>
              <a:rPr lang="en-US" dirty="0" err="1" smtClean="0"/>
              <a:t>H</a:t>
            </a:r>
            <a:r>
              <a:rPr lang="en-US" i="1" dirty="0" err="1" smtClean="0"/>
              <a:t>i</a:t>
            </a:r>
            <a:r>
              <a:rPr lang="en-US" dirty="0" err="1" smtClean="0"/>
              <a:t>SP</a:t>
            </a:r>
            <a:r>
              <a:rPr lang="en-US" dirty="0" smtClean="0"/>
              <a:t> India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Not-for-profit NGO specializing since more than a decade in designing and implementing solutions in health informatics for the public health sector in Indian states, and also recently in Bangladesh , Nepal and Sri Lanka.</a:t>
            </a:r>
          </a:p>
          <a:p>
            <a:endParaRPr lang="en-IN" sz="2000" dirty="0" smtClean="0"/>
          </a:p>
          <a:p>
            <a:r>
              <a:rPr lang="en-IN" sz="2000" b="1" dirty="0" smtClean="0"/>
              <a:t>Part of Health Information Systems Programmes (HISP) network</a:t>
            </a:r>
          </a:p>
          <a:p>
            <a:endParaRPr lang="en-IN" sz="2000" b="1" dirty="0" smtClean="0"/>
          </a:p>
          <a:p>
            <a:r>
              <a:rPr lang="en-IN" sz="2000" dirty="0" smtClean="0"/>
              <a:t>Global HISP activities in various countries including Vietnam, Tanzania, Zanzibar, Ethiopia, Mozambique, South Africa, and those in West Africa.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Tasks done while interning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/>
              <a:t>Testing DHIS Hospital for 11 districts of Himachal Pradesh.</a:t>
            </a:r>
          </a:p>
          <a:p>
            <a:pPr lvl="0"/>
            <a:r>
              <a:rPr lang="en-US" sz="2000" dirty="0" smtClean="0"/>
              <a:t>Requirements gathering for 2 hospitals of Himachal Pradesh.</a:t>
            </a:r>
            <a:endParaRPr lang="en-IN" sz="2000" dirty="0" smtClean="0"/>
          </a:p>
          <a:p>
            <a:pPr lvl="0"/>
            <a:r>
              <a:rPr lang="en-US" sz="2000" dirty="0" smtClean="0"/>
              <a:t>FSNIS data verification.</a:t>
            </a:r>
            <a:endParaRPr lang="en-IN" sz="2000" dirty="0" smtClean="0"/>
          </a:p>
          <a:p>
            <a:pPr lvl="0"/>
            <a:r>
              <a:rPr lang="en-US" sz="2000" dirty="0" smtClean="0"/>
              <a:t>CCEM manual creation.</a:t>
            </a:r>
            <a:endParaRPr lang="en-IN" sz="2000" dirty="0" smtClean="0"/>
          </a:p>
          <a:p>
            <a:pPr lvl="0"/>
            <a:r>
              <a:rPr lang="en-US" sz="2000" dirty="0" smtClean="0"/>
              <a:t>Quality check performed for various manuals and other literature like DHIS2 manual etc.</a:t>
            </a:r>
            <a:endParaRPr lang="en-IN" sz="2000" dirty="0" smtClean="0"/>
          </a:p>
          <a:p>
            <a:pPr lvl="0"/>
            <a:r>
              <a:rPr lang="en-US" sz="2000" dirty="0" smtClean="0"/>
              <a:t>Preliminary Punjab Cancer data analysis.</a:t>
            </a:r>
            <a:endParaRPr lang="en-IN" sz="2000" dirty="0" smtClean="0"/>
          </a:p>
          <a:p>
            <a:pPr lvl="0"/>
            <a:r>
              <a:rPr lang="en-US" sz="2000" dirty="0" err="1" smtClean="0"/>
              <a:t>iHRIS</a:t>
            </a:r>
            <a:r>
              <a:rPr lang="en-US" sz="2000" dirty="0" smtClean="0"/>
              <a:t> testing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27168" cy="10661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Customization of DHIS Hospital for NIKDU Hospital, Bangladesh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641379"/>
          </a:xfrm>
        </p:spPr>
        <p:txBody>
          <a:bodyPr>
            <a:normAutofit/>
          </a:bodyPr>
          <a:lstStyle/>
          <a:p>
            <a:r>
              <a:rPr lang="en-IN" sz="2000" dirty="0" smtClean="0"/>
              <a:t>Capability for extensive customization is key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Different country, different workflows</a:t>
            </a:r>
          </a:p>
          <a:p>
            <a:endParaRPr lang="en-US" sz="2000" dirty="0" smtClean="0"/>
          </a:p>
          <a:p>
            <a:r>
              <a:rPr lang="en-US" sz="2000" dirty="0" smtClean="0"/>
              <a:t>Why customization ?</a:t>
            </a:r>
          </a:p>
          <a:p>
            <a:pPr>
              <a:buNone/>
            </a:pPr>
            <a:r>
              <a:rPr lang="en-US" sz="2000" dirty="0" smtClean="0"/>
              <a:t>    Maximum user satisfaction and implementation success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GoB</a:t>
            </a:r>
            <a:r>
              <a:rPr lang="en-US" sz="2000" dirty="0" smtClean="0"/>
              <a:t> plans : Implementing in 3 hospitals initially</a:t>
            </a:r>
          </a:p>
          <a:p>
            <a:pPr>
              <a:buNone/>
            </a:pPr>
            <a:r>
              <a:rPr lang="en-US" sz="2000" dirty="0" smtClean="0"/>
              <a:t>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u="sng" dirty="0" smtClean="0"/>
              <a:t>Following implementation of DHIS Hospital: </a:t>
            </a:r>
            <a:r>
              <a:rPr lang="en-IN" sz="2000" dirty="0" smtClean="0"/>
              <a:t> 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Old practice of having to maintain registers, then transferring the data manually into DHIS2 for generating </a:t>
            </a:r>
            <a:r>
              <a:rPr lang="en-IN" sz="2000" dirty="0" err="1" smtClean="0"/>
              <a:t>GoB</a:t>
            </a:r>
            <a:r>
              <a:rPr lang="en-IN" sz="2000" dirty="0" smtClean="0"/>
              <a:t> reports will be done away with. </a:t>
            </a:r>
          </a:p>
          <a:p>
            <a:endParaRPr lang="en-IN" sz="2000" dirty="0" smtClean="0"/>
          </a:p>
          <a:p>
            <a:r>
              <a:rPr lang="en-IN" sz="2000" dirty="0" smtClean="0"/>
              <a:t>Direct transfer of name-based patient data to DHIS2 for aggregate reporting. Along with that, facilitation of patient care , accountability of employees and streamlining of processes will be brought about.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</a:t>
            </a:r>
            <a:r>
              <a:rPr lang="en-US" dirty="0" err="1" smtClean="0"/>
              <a:t>cutomization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 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4067944" y="2204864"/>
            <a:ext cx="90487" cy="295275"/>
          </a:xfrm>
          <a:prstGeom prst="downArrow">
            <a:avLst>
              <a:gd name="adj1" fmla="val 50000"/>
              <a:gd name="adj2" fmla="val 81579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2915816" y="2564904"/>
            <a:ext cx="2400300" cy="568325"/>
          </a:xfrm>
          <a:prstGeom prst="flowChartAlternate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Database is formulated based on NIKDU requirements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067944" y="3212976"/>
            <a:ext cx="90487" cy="295275"/>
          </a:xfrm>
          <a:prstGeom prst="downArrow">
            <a:avLst>
              <a:gd name="adj1" fmla="val 50000"/>
              <a:gd name="adj2" fmla="val 81579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2915816" y="3573016"/>
            <a:ext cx="2466975" cy="752475"/>
          </a:xfrm>
          <a:prstGeom prst="flowChartAlternate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Testing server instance is created , database is transferred to that instance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139952" y="4365104"/>
            <a:ext cx="90487" cy="295275"/>
          </a:xfrm>
          <a:prstGeom prst="downArrow">
            <a:avLst>
              <a:gd name="adj1" fmla="val 50000"/>
              <a:gd name="adj2" fmla="val 81579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915816" y="4653136"/>
            <a:ext cx="2466975" cy="504825"/>
          </a:xfrm>
          <a:prstGeom prst="flowChartAlternate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Customization is done based on NIKDU specific requirements.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211960" y="5229200"/>
            <a:ext cx="90487" cy="295275"/>
          </a:xfrm>
          <a:prstGeom prst="downArrow">
            <a:avLst>
              <a:gd name="adj1" fmla="val 50000"/>
              <a:gd name="adj2" fmla="val 81579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987824" y="5589240"/>
            <a:ext cx="2333625" cy="390525"/>
          </a:xfrm>
          <a:prstGeom prst="flowChartAlternate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Testing is carried out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2699792" y="1484784"/>
            <a:ext cx="2808312" cy="720080"/>
          </a:xfrm>
          <a:prstGeom prst="flowChartAlternate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IN" sz="1400" dirty="0" smtClean="0"/>
              <a:t>The Baseline for NIKDU hospital is created</a:t>
            </a:r>
            <a:endParaRPr lang="en-I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</a:t>
            </a:r>
            <a:r>
              <a:rPr lang="en-US" b="1" u="sng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b="1" dirty="0" smtClean="0"/>
              <a:t>General objective :</a:t>
            </a:r>
            <a:endParaRPr lang="en-IN" sz="2000" dirty="0" smtClean="0"/>
          </a:p>
          <a:p>
            <a:r>
              <a:rPr lang="en-IN" sz="2000" dirty="0" smtClean="0"/>
              <a:t>To study the process of customization of DHIS Hospital for NIKDU, Bangladesh.</a:t>
            </a:r>
          </a:p>
          <a:p>
            <a:pPr>
              <a:buNone/>
            </a:pPr>
            <a:r>
              <a:rPr lang="en-IN" sz="2000" b="1" dirty="0" smtClean="0"/>
              <a:t>Specific Objectives :</a:t>
            </a:r>
            <a:endParaRPr lang="en-IN" sz="2000" dirty="0" smtClean="0"/>
          </a:p>
          <a:p>
            <a:pPr lvl="0"/>
            <a:r>
              <a:rPr lang="en-US" sz="2000" dirty="0" smtClean="0"/>
              <a:t>Customization of DHIS Hospital according to the hospital requirements.</a:t>
            </a:r>
            <a:endParaRPr lang="en-IN" sz="2000" dirty="0" smtClean="0"/>
          </a:p>
          <a:p>
            <a:pPr lvl="0"/>
            <a:r>
              <a:rPr lang="en-US" sz="2000" dirty="0" smtClean="0"/>
              <a:t>Testing DHIS Hospital according to Bangladesh specific requirements.</a:t>
            </a:r>
            <a:endParaRPr lang="en-IN" sz="2000" dirty="0" smtClean="0"/>
          </a:p>
          <a:p>
            <a:pPr lvl="0"/>
            <a:r>
              <a:rPr lang="en-US" sz="2000" dirty="0" smtClean="0"/>
              <a:t>Identifying the gaps in the customization during the testing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Methodology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b="1" i="1" dirty="0" smtClean="0"/>
              <a:t>Site and Time line: </a:t>
            </a: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This  study was carried out at </a:t>
            </a:r>
            <a:r>
              <a:rPr lang="en-IN" sz="2000" dirty="0" err="1" smtClean="0"/>
              <a:t>H</a:t>
            </a:r>
            <a:r>
              <a:rPr lang="en-IN" sz="2000" i="1" dirty="0" err="1" smtClean="0"/>
              <a:t>i</a:t>
            </a:r>
            <a:r>
              <a:rPr lang="en-IN" sz="2000" dirty="0" err="1" smtClean="0"/>
              <a:t>SP</a:t>
            </a:r>
            <a:r>
              <a:rPr lang="en-IN" sz="2000" dirty="0" smtClean="0"/>
              <a:t> India Office from January 7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to April 7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2013.</a:t>
            </a:r>
          </a:p>
          <a:p>
            <a:pPr>
              <a:buNone/>
            </a:pPr>
            <a:r>
              <a:rPr lang="en-IN" sz="2000" dirty="0" smtClean="0"/>
              <a:t> </a:t>
            </a:r>
          </a:p>
          <a:p>
            <a:r>
              <a:rPr lang="en-IN" sz="2000" b="1" i="1" dirty="0" smtClean="0"/>
              <a:t>Data Collection Method:</a:t>
            </a: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This was a qualitative study for which the data was collected by hands on experience on customization &amp; testing and reviewing various papers.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25144"/>
          </a:xfrm>
        </p:spPr>
        <p:txBody>
          <a:bodyPr>
            <a:normAutofit/>
          </a:bodyPr>
          <a:lstStyle/>
          <a:p>
            <a:r>
              <a:rPr lang="en-IN" sz="2000" dirty="0" smtClean="0"/>
              <a:t>Modules released phase-wise, tested as released</a:t>
            </a:r>
          </a:p>
          <a:p>
            <a:r>
              <a:rPr lang="en-IN" sz="2000" dirty="0" smtClean="0"/>
              <a:t> Checklist necessary</a:t>
            </a:r>
          </a:p>
          <a:p>
            <a:r>
              <a:rPr lang="en-IN" sz="2000" dirty="0" smtClean="0"/>
              <a:t>Any steps of customization missed will lead to  that module and consequently other modules not working as they should </a:t>
            </a:r>
          </a:p>
          <a:p>
            <a:r>
              <a:rPr lang="en-US" sz="2000" dirty="0" smtClean="0"/>
              <a:t>Pre-requisite for customization : A good requirements gathering process</a:t>
            </a:r>
          </a:p>
          <a:p>
            <a:r>
              <a:rPr lang="en-US" sz="2000" dirty="0" smtClean="0"/>
              <a:t>Paramount after customization : Testing</a:t>
            </a:r>
          </a:p>
          <a:p>
            <a:r>
              <a:rPr lang="en-US" sz="2000" dirty="0" smtClean="0"/>
              <a:t>Bugs and issues found during testing filed on </a:t>
            </a:r>
            <a:r>
              <a:rPr lang="en-US" sz="2000" dirty="0" err="1" smtClean="0"/>
              <a:t>Redmine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Theme1">
  <a:themeElements>
    <a:clrScheme name="Office Theme 2">
      <a:dk1>
        <a:srgbClr val="000000"/>
      </a:dk1>
      <a:lt1>
        <a:srgbClr val="FFFF33"/>
      </a:lt1>
      <a:dk2>
        <a:srgbClr val="000000"/>
      </a:dk2>
      <a:lt2>
        <a:srgbClr val="CCCCCC"/>
      </a:lt2>
      <a:accent1>
        <a:srgbClr val="997A00"/>
      </a:accent1>
      <a:accent2>
        <a:srgbClr val="567300"/>
      </a:accent2>
      <a:accent3>
        <a:srgbClr val="FFFFAD"/>
      </a:accent3>
      <a:accent4>
        <a:srgbClr val="000000"/>
      </a:accent4>
      <a:accent5>
        <a:srgbClr val="CABEAA"/>
      </a:accent5>
      <a:accent6>
        <a:srgbClr val="4D6800"/>
      </a:accent6>
      <a:hlink>
        <a:srgbClr val="805719"/>
      </a:hlink>
      <a:folHlink>
        <a:srgbClr val="6161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807301"/>
        </a:accent2>
        <a:accent3>
          <a:srgbClr val="FFFFAD"/>
        </a:accent3>
        <a:accent4>
          <a:srgbClr val="000000"/>
        </a:accent4>
        <a:accent5>
          <a:srgbClr val="C5C5AA"/>
        </a:accent5>
        <a:accent6>
          <a:srgbClr val="736801"/>
        </a:accent6>
        <a:hlink>
          <a:srgbClr val="666400"/>
        </a:hlink>
        <a:folHlink>
          <a:srgbClr val="6657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997A00"/>
        </a:accent1>
        <a:accent2>
          <a:srgbClr val="567300"/>
        </a:accent2>
        <a:accent3>
          <a:srgbClr val="FFFFAD"/>
        </a:accent3>
        <a:accent4>
          <a:srgbClr val="000000"/>
        </a:accent4>
        <a:accent5>
          <a:srgbClr val="CABEAA"/>
        </a:accent5>
        <a:accent6>
          <a:srgbClr val="4D6800"/>
        </a:accent6>
        <a:hlink>
          <a:srgbClr val="805719"/>
        </a:hlink>
        <a:folHlink>
          <a:srgbClr val="61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994545"/>
        </a:accent1>
        <a:accent2>
          <a:srgbClr val="666600"/>
        </a:accent2>
        <a:accent3>
          <a:srgbClr val="FFFFAD"/>
        </a:accent3>
        <a:accent4>
          <a:srgbClr val="000000"/>
        </a:accent4>
        <a:accent5>
          <a:srgbClr val="CAB0B0"/>
        </a:accent5>
        <a:accent6>
          <a:srgbClr val="5C5C00"/>
        </a:accent6>
        <a:hlink>
          <a:srgbClr val="733458"/>
        </a:hlink>
        <a:folHlink>
          <a:srgbClr val="4A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407080"/>
        </a:accent1>
        <a:accent2>
          <a:srgbClr val="8C5631"/>
        </a:accent2>
        <a:accent3>
          <a:srgbClr val="FFFFAD"/>
        </a:accent3>
        <a:accent4>
          <a:srgbClr val="000000"/>
        </a:accent4>
        <a:accent5>
          <a:srgbClr val="AFBBC0"/>
        </a:accent5>
        <a:accent6>
          <a:srgbClr val="7E4D2B"/>
        </a:accent6>
        <a:hlink>
          <a:srgbClr val="583D66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807301"/>
        </a:accent2>
        <a:accent3>
          <a:srgbClr val="FFFFFF"/>
        </a:accent3>
        <a:accent4>
          <a:srgbClr val="000000"/>
        </a:accent4>
        <a:accent5>
          <a:srgbClr val="C5C5AA"/>
        </a:accent5>
        <a:accent6>
          <a:srgbClr val="736801"/>
        </a:accent6>
        <a:hlink>
          <a:srgbClr val="666400"/>
        </a:hlink>
        <a:folHlink>
          <a:srgbClr val="6657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7A00"/>
        </a:accent1>
        <a:accent2>
          <a:srgbClr val="567300"/>
        </a:accent2>
        <a:accent3>
          <a:srgbClr val="FFFFFF"/>
        </a:accent3>
        <a:accent4>
          <a:srgbClr val="000000"/>
        </a:accent4>
        <a:accent5>
          <a:srgbClr val="CABEAA"/>
        </a:accent5>
        <a:accent6>
          <a:srgbClr val="4D6800"/>
        </a:accent6>
        <a:hlink>
          <a:srgbClr val="805719"/>
        </a:hlink>
        <a:folHlink>
          <a:srgbClr val="61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4545"/>
        </a:accent1>
        <a:accent2>
          <a:srgbClr val="666600"/>
        </a:accent2>
        <a:accent3>
          <a:srgbClr val="FFFFFF"/>
        </a:accent3>
        <a:accent4>
          <a:srgbClr val="000000"/>
        </a:accent4>
        <a:accent5>
          <a:srgbClr val="CAB0B0"/>
        </a:accent5>
        <a:accent6>
          <a:srgbClr val="5C5C00"/>
        </a:accent6>
        <a:hlink>
          <a:srgbClr val="733458"/>
        </a:hlink>
        <a:folHlink>
          <a:srgbClr val="4A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7080"/>
        </a:accent1>
        <a:accent2>
          <a:srgbClr val="8C5631"/>
        </a:accent2>
        <a:accent3>
          <a:srgbClr val="FFFFFF"/>
        </a:accent3>
        <a:accent4>
          <a:srgbClr val="000000"/>
        </a:accent4>
        <a:accent5>
          <a:srgbClr val="AFBBC0"/>
        </a:accent5>
        <a:accent6>
          <a:srgbClr val="7E4D2B"/>
        </a:accent6>
        <a:hlink>
          <a:srgbClr val="583D66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33"/>
      </a:lt1>
      <a:dk2>
        <a:srgbClr val="000000"/>
      </a:dk2>
      <a:lt2>
        <a:srgbClr val="CCCCCC"/>
      </a:lt2>
      <a:accent1>
        <a:srgbClr val="997A00"/>
      </a:accent1>
      <a:accent2>
        <a:srgbClr val="567300"/>
      </a:accent2>
      <a:accent3>
        <a:srgbClr val="FFFFAD"/>
      </a:accent3>
      <a:accent4>
        <a:srgbClr val="000000"/>
      </a:accent4>
      <a:accent5>
        <a:srgbClr val="CABEAA"/>
      </a:accent5>
      <a:accent6>
        <a:srgbClr val="4D6800"/>
      </a:accent6>
      <a:hlink>
        <a:srgbClr val="805719"/>
      </a:hlink>
      <a:folHlink>
        <a:srgbClr val="6161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807301"/>
        </a:accent2>
        <a:accent3>
          <a:srgbClr val="FFFFAD"/>
        </a:accent3>
        <a:accent4>
          <a:srgbClr val="000000"/>
        </a:accent4>
        <a:accent5>
          <a:srgbClr val="C5C5AA"/>
        </a:accent5>
        <a:accent6>
          <a:srgbClr val="736801"/>
        </a:accent6>
        <a:hlink>
          <a:srgbClr val="666400"/>
        </a:hlink>
        <a:folHlink>
          <a:srgbClr val="6657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997A00"/>
        </a:accent1>
        <a:accent2>
          <a:srgbClr val="567300"/>
        </a:accent2>
        <a:accent3>
          <a:srgbClr val="FFFFAD"/>
        </a:accent3>
        <a:accent4>
          <a:srgbClr val="000000"/>
        </a:accent4>
        <a:accent5>
          <a:srgbClr val="CABEAA"/>
        </a:accent5>
        <a:accent6>
          <a:srgbClr val="4D6800"/>
        </a:accent6>
        <a:hlink>
          <a:srgbClr val="805719"/>
        </a:hlink>
        <a:folHlink>
          <a:srgbClr val="61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994545"/>
        </a:accent1>
        <a:accent2>
          <a:srgbClr val="666600"/>
        </a:accent2>
        <a:accent3>
          <a:srgbClr val="FFFFAD"/>
        </a:accent3>
        <a:accent4>
          <a:srgbClr val="000000"/>
        </a:accent4>
        <a:accent5>
          <a:srgbClr val="CAB0B0"/>
        </a:accent5>
        <a:accent6>
          <a:srgbClr val="5C5C00"/>
        </a:accent6>
        <a:hlink>
          <a:srgbClr val="733458"/>
        </a:hlink>
        <a:folHlink>
          <a:srgbClr val="4A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33"/>
        </a:lt1>
        <a:dk2>
          <a:srgbClr val="000000"/>
        </a:dk2>
        <a:lt2>
          <a:srgbClr val="CCCCCC"/>
        </a:lt2>
        <a:accent1>
          <a:srgbClr val="407080"/>
        </a:accent1>
        <a:accent2>
          <a:srgbClr val="8C5631"/>
        </a:accent2>
        <a:accent3>
          <a:srgbClr val="FFFFAD"/>
        </a:accent3>
        <a:accent4>
          <a:srgbClr val="000000"/>
        </a:accent4>
        <a:accent5>
          <a:srgbClr val="AFBBC0"/>
        </a:accent5>
        <a:accent6>
          <a:srgbClr val="7E4D2B"/>
        </a:accent6>
        <a:hlink>
          <a:srgbClr val="583D66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807301"/>
        </a:accent2>
        <a:accent3>
          <a:srgbClr val="FFFFFF"/>
        </a:accent3>
        <a:accent4>
          <a:srgbClr val="000000"/>
        </a:accent4>
        <a:accent5>
          <a:srgbClr val="C5C5AA"/>
        </a:accent5>
        <a:accent6>
          <a:srgbClr val="736801"/>
        </a:accent6>
        <a:hlink>
          <a:srgbClr val="666400"/>
        </a:hlink>
        <a:folHlink>
          <a:srgbClr val="6657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7A00"/>
        </a:accent1>
        <a:accent2>
          <a:srgbClr val="567300"/>
        </a:accent2>
        <a:accent3>
          <a:srgbClr val="FFFFFF"/>
        </a:accent3>
        <a:accent4>
          <a:srgbClr val="000000"/>
        </a:accent4>
        <a:accent5>
          <a:srgbClr val="CABEAA"/>
        </a:accent5>
        <a:accent6>
          <a:srgbClr val="4D6800"/>
        </a:accent6>
        <a:hlink>
          <a:srgbClr val="805719"/>
        </a:hlink>
        <a:folHlink>
          <a:srgbClr val="61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4545"/>
        </a:accent1>
        <a:accent2>
          <a:srgbClr val="666600"/>
        </a:accent2>
        <a:accent3>
          <a:srgbClr val="FFFFFF"/>
        </a:accent3>
        <a:accent4>
          <a:srgbClr val="000000"/>
        </a:accent4>
        <a:accent5>
          <a:srgbClr val="CAB0B0"/>
        </a:accent5>
        <a:accent6>
          <a:srgbClr val="5C5C00"/>
        </a:accent6>
        <a:hlink>
          <a:srgbClr val="733458"/>
        </a:hlink>
        <a:folHlink>
          <a:srgbClr val="4A4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7080"/>
        </a:accent1>
        <a:accent2>
          <a:srgbClr val="8C5631"/>
        </a:accent2>
        <a:accent3>
          <a:srgbClr val="FFFFFF"/>
        </a:accent3>
        <a:accent4>
          <a:srgbClr val="000000"/>
        </a:accent4>
        <a:accent5>
          <a:srgbClr val="AFBBC0"/>
        </a:accent5>
        <a:accent6>
          <a:srgbClr val="7E4D2B"/>
        </a:accent6>
        <a:hlink>
          <a:srgbClr val="583D66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chn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132</TotalTime>
  <Words>715</Words>
  <Application>Microsoft Office PowerPoint</Application>
  <PresentationFormat>On-screen Show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Theme1</vt:lpstr>
      <vt:lpstr>1_Default Design</vt:lpstr>
      <vt:lpstr>Technic</vt:lpstr>
      <vt:lpstr>CUStomization of dhis hospital for nikdu HOSPITAL  bangladesh</vt:lpstr>
      <vt:lpstr>Organisation Profile : HiSP India</vt:lpstr>
      <vt:lpstr>Tasks done while interning </vt:lpstr>
      <vt:lpstr>Customization of DHIS Hospital for NIKDU Hospital, Bangladesh</vt:lpstr>
      <vt:lpstr>Slide 5</vt:lpstr>
      <vt:lpstr>Process of cutomization</vt:lpstr>
      <vt:lpstr>Objective </vt:lpstr>
      <vt:lpstr>Methodology</vt:lpstr>
      <vt:lpstr>Observations</vt:lpstr>
      <vt:lpstr>Observations</vt:lpstr>
      <vt:lpstr>Recommendations</vt:lpstr>
      <vt:lpstr>Case study : Evaluation of Training for DHIS Hospital in Bangladesh</vt:lpstr>
      <vt:lpstr>Results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CUStomization of dhis hospital for nikdu hospital bangladesh</dc:title>
  <dc:creator>Poonam</dc:creator>
  <cp:lastModifiedBy>Poonam</cp:lastModifiedBy>
  <cp:revision>26</cp:revision>
  <dcterms:created xsi:type="dcterms:W3CDTF">2013-05-06T13:28:52Z</dcterms:created>
  <dcterms:modified xsi:type="dcterms:W3CDTF">2013-05-07T09:43:37Z</dcterms:modified>
</cp:coreProperties>
</file>