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82" r:id="rId8"/>
    <p:sldId id="276" r:id="rId9"/>
    <p:sldId id="265" r:id="rId10"/>
    <p:sldId id="277" r:id="rId11"/>
    <p:sldId id="278" r:id="rId12"/>
    <p:sldId id="280" r:id="rId13"/>
    <p:sldId id="281" r:id="rId14"/>
    <p:sldId id="267" r:id="rId15"/>
    <p:sldId id="268" r:id="rId16"/>
    <p:sldId id="269" r:id="rId17"/>
    <p:sldId id="274" r:id="rId18"/>
    <p:sldId id="272" r:id="rId19"/>
    <p:sldId id="273" r:id="rId20"/>
    <p:sldId id="271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82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ublic\Documents\case%20study%20kap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/>
            </a:pPr>
            <a:r>
              <a:rPr lang="en-US" u="sng" dirty="0"/>
              <a:t>Type</a:t>
            </a:r>
            <a:r>
              <a:rPr lang="en-US" u="sng" baseline="0" dirty="0"/>
              <a:t> of </a:t>
            </a:r>
            <a:r>
              <a:rPr lang="en-US" u="sng" baseline="0" dirty="0" smtClean="0"/>
              <a:t>phone owned by the respondents:</a:t>
            </a:r>
            <a:endParaRPr lang="en-US" u="sng" baseline="0" dirty="0"/>
          </a:p>
          <a:p>
            <a:pPr>
              <a:defRPr/>
            </a:pPr>
            <a:endParaRPr lang="en-US" dirty="0"/>
          </a:p>
        </c:rich>
      </c:tx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3388693089879444"/>
          <c:y val="0.25429982085069774"/>
          <c:w val="0.64221643338194301"/>
          <c:h val="0.54390488455086761"/>
        </c:manualLayout>
      </c:layout>
      <c:pie3DChart>
        <c:varyColors val="1"/>
        <c:ser>
          <c:idx val="0"/>
          <c:order val="0"/>
          <c:dLbls>
            <c:showCatName val="1"/>
            <c:showPercent val="1"/>
            <c:showLeaderLines val="1"/>
          </c:dLbls>
          <c:cat>
            <c:strRef>
              <c:f>Sheet3!$E$20:$E$21</c:f>
              <c:strCache>
                <c:ptCount val="2"/>
                <c:pt idx="0">
                  <c:v>Mobile  phone</c:v>
                </c:pt>
                <c:pt idx="1">
                  <c:v>Smart phone</c:v>
                </c:pt>
              </c:strCache>
            </c:strRef>
          </c:cat>
          <c:val>
            <c:numRef>
              <c:f>Sheet3!$F$20:$F$21</c:f>
              <c:numCache>
                <c:formatCode>General</c:formatCode>
                <c:ptCount val="2"/>
                <c:pt idx="0">
                  <c:v>32</c:v>
                </c:pt>
                <c:pt idx="1">
                  <c:v>18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7.7313764083789913E-2"/>
          <c:y val="4.3468344036534504E-2"/>
          <c:w val="0.67325659222183165"/>
          <c:h val="0.54195254998628528"/>
        </c:manualLayout>
      </c:layout>
      <c:barChart>
        <c:barDir val="col"/>
        <c:grouping val="clustered"/>
        <c:ser>
          <c:idx val="0"/>
          <c:order val="0"/>
          <c:cat>
            <c:strRef>
              <c:f>Sheet2!$L$18:$L$22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Sheet2!$M$18:$M$22</c:f>
              <c:numCache>
                <c:formatCode>General</c:formatCode>
                <c:ptCount val="5"/>
                <c:pt idx="0">
                  <c:v>3</c:v>
                </c:pt>
                <c:pt idx="1">
                  <c:v>30</c:v>
                </c:pt>
                <c:pt idx="2">
                  <c:v>17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0612736"/>
        <c:axId val="80614528"/>
      </c:barChart>
      <c:catAx>
        <c:axId val="80612736"/>
        <c:scaling>
          <c:orientation val="minMax"/>
        </c:scaling>
        <c:axPos val="b"/>
        <c:tickLblPos val="nextTo"/>
        <c:crossAx val="80614528"/>
        <c:crosses val="autoZero"/>
        <c:auto val="1"/>
        <c:lblAlgn val="ctr"/>
        <c:lblOffset val="100"/>
      </c:catAx>
      <c:valAx>
        <c:axId val="80614528"/>
        <c:scaling>
          <c:orientation val="minMax"/>
        </c:scaling>
        <c:axPos val="l"/>
        <c:majorGridlines/>
        <c:numFmt formatCode="General" sourceLinked="1"/>
        <c:tickLblPos val="nextTo"/>
        <c:crossAx val="80612736"/>
        <c:crosses val="autoZero"/>
        <c:crossBetween val="between"/>
      </c:valAx>
      <c:spPr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c:spPr>
    </c:plotArea>
    <c:legend>
      <c:legendPos val="r"/>
      <c:layout/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275956370915807"/>
          <c:y val="7.1009489198465572E-2"/>
          <c:w val="0.66506586660535916"/>
          <c:h val="0.58081768625075658"/>
        </c:manualLayout>
      </c:layout>
      <c:barChart>
        <c:barDir val="col"/>
        <c:grouping val="clustered"/>
        <c:ser>
          <c:idx val="0"/>
          <c:order val="0"/>
          <c:cat>
            <c:strRef>
              <c:f>Sheet2!$O$18:$O$22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Sheet2!$P$18:$P$22</c:f>
              <c:numCache>
                <c:formatCode>General</c:formatCode>
                <c:ptCount val="5"/>
                <c:pt idx="0">
                  <c:v>24</c:v>
                </c:pt>
                <c:pt idx="1">
                  <c:v>26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0634240"/>
        <c:axId val="80635776"/>
      </c:barChart>
      <c:catAx>
        <c:axId val="80634240"/>
        <c:scaling>
          <c:orientation val="minMax"/>
        </c:scaling>
        <c:axPos val="b"/>
        <c:tickLblPos val="nextTo"/>
        <c:crossAx val="80635776"/>
        <c:crosses val="autoZero"/>
        <c:auto val="1"/>
        <c:lblAlgn val="ctr"/>
        <c:lblOffset val="100"/>
      </c:catAx>
      <c:valAx>
        <c:axId val="80635776"/>
        <c:scaling>
          <c:orientation val="minMax"/>
        </c:scaling>
        <c:axPos val="l"/>
        <c:majorGridlines/>
        <c:numFmt formatCode="General" sourceLinked="1"/>
        <c:tickLblPos val="nextTo"/>
        <c:crossAx val="80634240"/>
        <c:crosses val="autoZero"/>
        <c:crossBetween val="between"/>
      </c:valAx>
      <c:spPr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c:spPr>
    </c:plotArea>
    <c:legend>
      <c:legendPos val="r"/>
      <c:layout/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Sheet2!$L$18:$L$22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Sheet2!$M$18:$M$22</c:f>
              <c:numCache>
                <c:formatCode>General</c:formatCode>
                <c:ptCount val="5"/>
                <c:pt idx="0">
                  <c:v>3</c:v>
                </c:pt>
                <c:pt idx="1">
                  <c:v>30</c:v>
                </c:pt>
                <c:pt idx="2">
                  <c:v>17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0750080"/>
        <c:axId val="80751616"/>
      </c:barChart>
      <c:catAx>
        <c:axId val="80750080"/>
        <c:scaling>
          <c:orientation val="minMax"/>
        </c:scaling>
        <c:axPos val="b"/>
        <c:tickLblPos val="nextTo"/>
        <c:crossAx val="80751616"/>
        <c:crosses val="autoZero"/>
        <c:auto val="1"/>
        <c:lblAlgn val="ctr"/>
        <c:lblOffset val="100"/>
      </c:catAx>
      <c:valAx>
        <c:axId val="80751616"/>
        <c:scaling>
          <c:orientation val="minMax"/>
        </c:scaling>
        <c:axPos val="l"/>
        <c:majorGridlines/>
        <c:numFmt formatCode="General" sourceLinked="1"/>
        <c:tickLblPos val="nextTo"/>
        <c:crossAx val="80750080"/>
        <c:crosses val="autoZero"/>
        <c:crossBetween val="between"/>
      </c:valAx>
      <c:spPr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c:spPr>
    </c:plotArea>
    <c:legend>
      <c:legendPos val="r"/>
      <c:layout/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Sheet2!$O$18:$O$22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Sheet2!$P$18:$P$22</c:f>
              <c:numCache>
                <c:formatCode>General</c:formatCode>
                <c:ptCount val="5"/>
                <c:pt idx="0">
                  <c:v>24</c:v>
                </c:pt>
                <c:pt idx="1">
                  <c:v>26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0763136"/>
        <c:axId val="80785408"/>
      </c:barChart>
      <c:catAx>
        <c:axId val="80763136"/>
        <c:scaling>
          <c:orientation val="minMax"/>
        </c:scaling>
        <c:axPos val="b"/>
        <c:tickLblPos val="nextTo"/>
        <c:crossAx val="80785408"/>
        <c:crosses val="autoZero"/>
        <c:auto val="1"/>
        <c:lblAlgn val="ctr"/>
        <c:lblOffset val="100"/>
      </c:catAx>
      <c:valAx>
        <c:axId val="80785408"/>
        <c:scaling>
          <c:orientation val="minMax"/>
        </c:scaling>
        <c:axPos val="l"/>
        <c:majorGridlines/>
        <c:numFmt formatCode="General" sourceLinked="1"/>
        <c:tickLblPos val="nextTo"/>
        <c:crossAx val="80763136"/>
        <c:crosses val="autoZero"/>
        <c:crossBetween val="between"/>
      </c:valAx>
      <c:spPr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c:spPr>
    </c:plotArea>
    <c:legend>
      <c:legendPos val="r"/>
      <c:layout/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Sheet2!$L$27:$L$31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Sheet2!$M$27:$M$31</c:f>
              <c:numCache>
                <c:formatCode>General</c:formatCode>
                <c:ptCount val="5"/>
                <c:pt idx="0">
                  <c:v>0</c:v>
                </c:pt>
                <c:pt idx="1">
                  <c:v>13</c:v>
                </c:pt>
                <c:pt idx="2">
                  <c:v>37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0806272"/>
        <c:axId val="80807808"/>
      </c:barChart>
      <c:catAx>
        <c:axId val="80806272"/>
        <c:scaling>
          <c:orientation val="minMax"/>
        </c:scaling>
        <c:axPos val="b"/>
        <c:tickLblPos val="nextTo"/>
        <c:crossAx val="80807808"/>
        <c:crosses val="autoZero"/>
        <c:auto val="1"/>
        <c:lblAlgn val="ctr"/>
        <c:lblOffset val="100"/>
      </c:catAx>
      <c:valAx>
        <c:axId val="80807808"/>
        <c:scaling>
          <c:orientation val="minMax"/>
        </c:scaling>
        <c:axPos val="l"/>
        <c:majorGridlines/>
        <c:numFmt formatCode="General" sourceLinked="1"/>
        <c:tickLblPos val="nextTo"/>
        <c:crossAx val="80806272"/>
        <c:crosses val="autoZero"/>
        <c:crossBetween val="between"/>
      </c:valAx>
      <c:spPr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c:spPr>
    </c:plotArea>
    <c:legend>
      <c:legendPos val="r"/>
      <c:layout>
        <c:manualLayout>
          <c:xMode val="edge"/>
          <c:yMode val="edge"/>
          <c:x val="0.82976111036967948"/>
          <c:y val="0.44592664297772411"/>
          <c:w val="0.1515552681206585"/>
          <c:h val="0.10814671404455264"/>
        </c:manualLayout>
      </c:layout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cat>
            <c:strRef>
              <c:f>Sheet2!$O$27:$O$31</c:f>
              <c:strCache>
                <c:ptCount val="5"/>
                <c:pt idx="0">
                  <c:v>Strongly agree</c:v>
                </c:pt>
                <c:pt idx="1">
                  <c:v>Agree</c:v>
                </c:pt>
                <c:pt idx="2">
                  <c:v>Neither agree nor disagree</c:v>
                </c:pt>
                <c:pt idx="3">
                  <c:v>Disagree</c:v>
                </c:pt>
                <c:pt idx="4">
                  <c:v>Strongly disagree</c:v>
                </c:pt>
              </c:strCache>
            </c:strRef>
          </c:cat>
          <c:val>
            <c:numRef>
              <c:f>Sheet2!$P$27:$P$31</c:f>
              <c:numCache>
                <c:formatCode>General</c:formatCode>
                <c:ptCount val="5"/>
                <c:pt idx="0">
                  <c:v>10</c:v>
                </c:pt>
                <c:pt idx="1">
                  <c:v>38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axId val="80823424"/>
        <c:axId val="80824960"/>
      </c:barChart>
      <c:catAx>
        <c:axId val="80823424"/>
        <c:scaling>
          <c:orientation val="minMax"/>
        </c:scaling>
        <c:axPos val="b"/>
        <c:tickLblPos val="nextTo"/>
        <c:crossAx val="80824960"/>
        <c:crosses val="autoZero"/>
        <c:auto val="1"/>
        <c:lblAlgn val="ctr"/>
        <c:lblOffset val="100"/>
      </c:catAx>
      <c:valAx>
        <c:axId val="80824960"/>
        <c:scaling>
          <c:orientation val="minMax"/>
        </c:scaling>
        <c:axPos val="l"/>
        <c:majorGridlines/>
        <c:numFmt formatCode="General" sourceLinked="1"/>
        <c:tickLblPos val="nextTo"/>
        <c:crossAx val="80823424"/>
        <c:crosses val="autoZero"/>
        <c:crossBetween val="between"/>
      </c:valAx>
      <c:spPr>
        <a:solidFill>
          <a:schemeClr val="lt1"/>
        </a:solidFill>
        <a:ln w="42500" cap="flat" cmpd="sng" algn="ctr">
          <a:solidFill>
            <a:schemeClr val="accent3"/>
          </a:solidFill>
          <a:prstDash val="solid"/>
        </a:ln>
        <a:effectLst/>
      </c:spPr>
    </c:plotArea>
    <c:legend>
      <c:legendPos val="r"/>
      <c:layout/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showVal val="1"/>
            <c:showLeaderLines val="1"/>
          </c:dLbls>
          <c:cat>
            <c:strRef>
              <c:f>Sheet2!$L$43:$L$45</c:f>
              <c:strCache>
                <c:ptCount val="3"/>
                <c:pt idx="0">
                  <c:v>Positive</c:v>
                </c:pt>
                <c:pt idx="1">
                  <c:v>Neutral</c:v>
                </c:pt>
                <c:pt idx="2">
                  <c:v>Negative</c:v>
                </c:pt>
              </c:strCache>
            </c:strRef>
          </c:cat>
          <c:val>
            <c:numRef>
              <c:f>Sheet2!$M$43:$M$45</c:f>
              <c:numCache>
                <c:formatCode>0%</c:formatCode>
                <c:ptCount val="3"/>
                <c:pt idx="0">
                  <c:v>0.70000000000000062</c:v>
                </c:pt>
                <c:pt idx="1">
                  <c:v>0.27</c:v>
                </c:pt>
                <c:pt idx="2">
                  <c:v>2.0000000000000011E-2</c:v>
                </c:pt>
              </c:numCache>
            </c:numRef>
          </c:val>
        </c:ser>
        <c:firstSliceAng val="0"/>
      </c:pieChart>
    </c:plotArea>
    <c:legend>
      <c:legendPos val="r"/>
      <c:layout/>
    </c:legend>
    <c:plotVisOnly val="1"/>
  </c:chart>
  <c:spPr>
    <a:solidFill>
      <a:schemeClr val="lt1"/>
    </a:solidFill>
    <a:ln w="42500" cap="flat" cmpd="sng" algn="ctr">
      <a:solidFill>
        <a:schemeClr val="dk1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878E41-6522-417D-88D1-06733F465943}" type="datetimeFigureOut">
              <a:rPr lang="en-US" smtClean="0"/>
              <a:pPr/>
              <a:t>5/15/2013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58F8599-AC03-4950-8C4D-C95BBC0E24C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2376" y="381000"/>
            <a:ext cx="7772400" cy="3657600"/>
          </a:xfrm>
        </p:spPr>
        <p:txBody>
          <a:bodyPr>
            <a:normAutofit fontScale="90000"/>
          </a:bodyPr>
          <a:lstStyle/>
          <a:p>
            <a:r>
              <a:rPr lang="en-US" b="0" i="1" dirty="0" smtClean="0"/>
              <a:t>CUSTOMIZATION OF RHEUMATIC HEART DISEASE SURVEILLANCE PROGRAM FOR MOBILE APPLICATION</a:t>
            </a:r>
            <a:br>
              <a:rPr lang="en-US" b="0" i="1" dirty="0" smtClean="0"/>
            </a:br>
            <a:endParaRPr lang="en-US" b="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2376" y="4419600"/>
            <a:ext cx="7772400" cy="1371600"/>
          </a:xfrm>
        </p:spPr>
        <p:txBody>
          <a:bodyPr/>
          <a:lstStyle/>
          <a:p>
            <a:r>
              <a:rPr lang="en-US" b="1" dirty="0" smtClean="0"/>
              <a:t>By: Keneikhrienuo</a:t>
            </a:r>
          </a:p>
          <a:p>
            <a:r>
              <a:rPr lang="en-US" b="1" dirty="0" smtClean="0"/>
              <a:t>PG/11/044</a:t>
            </a:r>
            <a:endParaRPr lang="en-US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5260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733800" y="533400"/>
            <a:ext cx="4776784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Training evaluation form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>
          <a:xfrm>
            <a:off x="3505200" y="1143000"/>
            <a:ext cx="5005447" cy="48006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09600" y="1219200"/>
          <a:ext cx="7772400" cy="45434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0685"/>
                <a:gridCol w="1110343"/>
                <a:gridCol w="740228"/>
                <a:gridCol w="1357086"/>
                <a:gridCol w="1357086"/>
                <a:gridCol w="986972"/>
              </a:tblGrid>
              <a:tr h="5048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Criteria </a:t>
                      </a:r>
                      <a:endParaRPr lang="en-US" sz="11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Strongly  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   agree</a:t>
                      </a:r>
                      <a:endParaRPr lang="en-US" sz="1000" dirty="0"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Calibri"/>
                        </a:rPr>
                        <a:t>  </a:t>
                      </a:r>
                      <a:r>
                        <a:rPr lang="en-US" sz="1200" dirty="0" smtClean="0">
                          <a:solidFill>
                            <a:schemeClr val="bg1"/>
                          </a:solidFill>
                          <a:latin typeface="Times New Roman"/>
                          <a:ea typeface="Calibri"/>
                          <a:cs typeface="Calibri"/>
                        </a:rPr>
                        <a:t>Agree</a:t>
                      </a:r>
                      <a:endParaRPr lang="en-US" sz="11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Disagree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Strongly</a:t>
                      </a:r>
                      <a:r>
                        <a:rPr lang="en-US" sz="1000" baseline="0" dirty="0" smtClean="0"/>
                        <a:t> disagree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Don’t know</a:t>
                      </a:r>
                      <a:endParaRPr lang="en-US" sz="1000" dirty="0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was effective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Instructor was prepared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Length of training was sufficient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Content was well organized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Questions was encouraged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Instructions were clear and understandable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met my expectations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504825"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Materials provided were helpful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dirty="0" smtClean="0"/>
              <a:t>Observations from the trainings:</a:t>
            </a:r>
          </a:p>
          <a:p>
            <a:pPr>
              <a:buNone/>
            </a:pPr>
            <a:endParaRPr lang="en-US" sz="2400" b="1" u="sng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The application could not run on the smart phones.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Some </a:t>
            </a:r>
            <a:r>
              <a:rPr lang="en-US" sz="1800" dirty="0" smtClean="0"/>
              <a:t>H</a:t>
            </a:r>
            <a:r>
              <a:rPr lang="en-US" sz="1800" dirty="0" smtClean="0"/>
              <a:t>indi and </a:t>
            </a:r>
            <a:r>
              <a:rPr lang="en-US" sz="1800" dirty="0" smtClean="0"/>
              <a:t>S</a:t>
            </a:r>
            <a:r>
              <a:rPr lang="en-US" sz="1800" dirty="0" smtClean="0"/>
              <a:t>anskrit subject teachers showed difficulty in reading the application which was in </a:t>
            </a:r>
            <a:r>
              <a:rPr lang="en-US" sz="1800" dirty="0" smtClean="0"/>
              <a:t>E</a:t>
            </a:r>
            <a:r>
              <a:rPr lang="en-US" sz="1800" dirty="0" smtClean="0"/>
              <a:t>nglish.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One or two teachers alone cannot do the reporting alone esp. during the seasons when the cases of sore throat is high/increases.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 workload of the teachers is increased by this additional responsibility of reporting.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Discussions with teachers showed that the literacy level of the parents of the students is low.</a:t>
            </a:r>
          </a:p>
          <a:p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b="1" u="sng" dirty="0" smtClean="0"/>
              <a:t>Conclusion </a:t>
            </a:r>
            <a:r>
              <a:rPr lang="en-US" b="1" u="sng" dirty="0" smtClean="0"/>
              <a:t>&amp; Recommendations: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1800" dirty="0" smtClean="0"/>
              <a:t>Thus, based on the observations recommendations were made for the requirements gathered. The recommendations which will be incorporated into the requirements are:-</a:t>
            </a:r>
            <a:endParaRPr lang="en-US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endParaRPr lang="en-US" sz="1800" dirty="0" smtClean="0"/>
          </a:p>
          <a:p>
            <a:pPr lvl="0">
              <a:lnSpc>
                <a:spcPct val="150000"/>
              </a:lnSpc>
            </a:pPr>
            <a:endParaRPr lang="en-US" sz="1800" dirty="0" smtClean="0"/>
          </a:p>
          <a:p>
            <a:pPr lvl="0">
              <a:lnSpc>
                <a:spcPct val="150000"/>
              </a:lnSpc>
            </a:pPr>
            <a:r>
              <a:rPr lang="en-US" sz="1800" dirty="0" smtClean="0"/>
              <a:t>The </a:t>
            </a:r>
            <a:r>
              <a:rPr lang="en-US" sz="1800" dirty="0" smtClean="0"/>
              <a:t>application should be able to run on smart phones.</a:t>
            </a:r>
          </a:p>
          <a:p>
            <a:pPr lvl="0">
              <a:lnSpc>
                <a:spcPct val="150000"/>
              </a:lnSpc>
            </a:pPr>
            <a:r>
              <a:rPr lang="en-US" sz="1800" dirty="0" smtClean="0"/>
              <a:t>Option for the application in Hindi should be made available.</a:t>
            </a:r>
          </a:p>
          <a:p>
            <a:pPr lvl="0">
              <a:lnSpc>
                <a:spcPct val="150000"/>
              </a:lnSpc>
            </a:pPr>
            <a:r>
              <a:rPr lang="en-US" sz="1800" dirty="0" smtClean="0"/>
              <a:t>Involvement of class teachers and not only NSS coordinators</a:t>
            </a:r>
          </a:p>
          <a:p>
            <a:pPr lvl="0">
              <a:lnSpc>
                <a:spcPct val="150000"/>
              </a:lnSpc>
            </a:pPr>
            <a:r>
              <a:rPr lang="en-US" sz="1800" dirty="0" smtClean="0"/>
              <a:t>Involvement of parents from stage one leaving only the registration responsibility to the teachers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Use of prerecorded voice instead of </a:t>
            </a:r>
            <a:r>
              <a:rPr lang="en-US" sz="1800" dirty="0" err="1" smtClean="0"/>
              <a:t>sms</a:t>
            </a:r>
            <a:r>
              <a:rPr lang="en-US" sz="1800" dirty="0" smtClean="0"/>
              <a:t> to the parents (in case the parents are illiterate) for the follow up reminders.</a:t>
            </a:r>
          </a:p>
          <a:p>
            <a:pPr lvl="0"/>
            <a:endParaRPr lang="en-US" sz="2400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41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b="1" u="sng" dirty="0" smtClean="0"/>
              <a:t>CASE STUDY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Title: </a:t>
            </a:r>
            <a:r>
              <a:rPr lang="en-US" sz="1800" dirty="0" smtClean="0"/>
              <a:t>Assessment of the attitude of the users toward mobile based reporting of disease.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Objective: </a:t>
            </a:r>
            <a:r>
              <a:rPr lang="en-US" sz="1800" dirty="0" smtClean="0"/>
              <a:t>To assess the attitude of the users toward the use of mobile phone for disease reporting.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Sample Size: </a:t>
            </a:r>
            <a:r>
              <a:rPr lang="en-US" sz="1800" dirty="0" smtClean="0"/>
              <a:t>50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Study population: </a:t>
            </a:r>
            <a:r>
              <a:rPr lang="en-US" sz="1800" dirty="0" smtClean="0"/>
              <a:t>Teachers belonging to the schools selected for the pilot project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Sample design</a:t>
            </a:r>
            <a:r>
              <a:rPr lang="en-US" sz="1800" dirty="0" smtClean="0"/>
              <a:t>: convenience sampling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Study Tool: </a:t>
            </a:r>
            <a:r>
              <a:rPr lang="en-US" sz="1800" dirty="0" smtClean="0"/>
              <a:t>Closed ended questionnaire</a:t>
            </a:r>
          </a:p>
          <a:p>
            <a:pPr>
              <a:lnSpc>
                <a:spcPct val="150000"/>
              </a:lnSpc>
            </a:pPr>
            <a:r>
              <a:rPr lang="en-US" sz="1800" b="1" dirty="0" smtClean="0"/>
              <a:t>Tool for analysis: </a:t>
            </a:r>
            <a:r>
              <a:rPr lang="en-US" sz="1800" dirty="0" smtClean="0"/>
              <a:t>MS Excel</a:t>
            </a:r>
            <a:endParaRPr lang="en-US" sz="1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183880" cy="57912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400" b="1" u="sng" dirty="0" smtClean="0"/>
          </a:p>
          <a:p>
            <a:pPr>
              <a:buNone/>
            </a:pPr>
            <a:r>
              <a:rPr lang="en-US" sz="2400" b="1" u="sng" dirty="0" smtClean="0"/>
              <a:t>Questionnaire</a:t>
            </a:r>
            <a:r>
              <a:rPr lang="en-US" sz="2400" b="1" u="sng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6-items questionnaire divided into three parts  namely: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     Usability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     Adaptability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     Intention to use</a:t>
            </a:r>
          </a:p>
          <a:p>
            <a:pPr lvl="0"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Usability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sz="1900" dirty="0" smtClean="0"/>
              <a:t>1.Timely and periodic medical treatment may help a child live a normal life in t\he future</a:t>
            </a:r>
          </a:p>
          <a:p>
            <a:pPr lvl="0"/>
            <a:endParaRPr lang="en-US" sz="1900" dirty="0" smtClean="0"/>
          </a:p>
          <a:p>
            <a:pPr lvl="0"/>
            <a:endParaRPr lang="en-US" sz="1900" dirty="0" smtClean="0"/>
          </a:p>
          <a:p>
            <a:pPr lvl="0"/>
            <a:endParaRPr lang="en-US" sz="1900" dirty="0" smtClean="0"/>
          </a:p>
          <a:p>
            <a:pPr lvl="0"/>
            <a:endParaRPr lang="en-US" sz="1900" dirty="0" smtClean="0"/>
          </a:p>
          <a:p>
            <a:pPr lvl="0"/>
            <a:endParaRPr lang="en-US" sz="1900" dirty="0" smtClean="0"/>
          </a:p>
          <a:p>
            <a:pPr lvl="0"/>
            <a:endParaRPr lang="en-US" sz="1900" dirty="0" smtClean="0"/>
          </a:p>
          <a:p>
            <a:pPr lvl="0"/>
            <a:endParaRPr lang="en-US" sz="1900" dirty="0" smtClean="0"/>
          </a:p>
          <a:p>
            <a:pPr lvl="0"/>
            <a:r>
              <a:rPr lang="en-US" sz="1900" dirty="0" smtClean="0"/>
              <a:t>2. Mobile phone text messaging can be used to report any symptoms of a disease to a doctor /health facility</a:t>
            </a:r>
          </a:p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609600" y="930275"/>
          <a:ext cx="4495799" cy="211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/>
          <p:nvPr/>
        </p:nvGraphicFramePr>
        <p:xfrm>
          <a:off x="685800" y="3505200"/>
          <a:ext cx="4419600" cy="220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609600"/>
          </a:xfrm>
        </p:spPr>
        <p:txBody>
          <a:bodyPr/>
          <a:lstStyle/>
          <a:p>
            <a:r>
              <a:rPr lang="en-US" dirty="0" smtClean="0"/>
              <a:t>Adaptability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5538847" y="1219200"/>
            <a:ext cx="2971800" cy="4434714"/>
          </a:xfrm>
        </p:spPr>
        <p:txBody>
          <a:bodyPr>
            <a:noAutofit/>
          </a:bodyPr>
          <a:lstStyle/>
          <a:p>
            <a:pPr lvl="0"/>
            <a:r>
              <a:rPr lang="en-US" sz="1800" dirty="0" smtClean="0"/>
              <a:t>1.Text messaging can be used as a Two-way communication between patients and a health facility</a:t>
            </a:r>
          </a:p>
          <a:p>
            <a:pPr lvl="0"/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2.Mobile reporting will be more flexible method of reporting as it can be done anytime, anywhere</a:t>
            </a:r>
          </a:p>
          <a:p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1372" y="533400"/>
            <a:ext cx="4626159" cy="5121146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685800" y="914400"/>
          <a:ext cx="4419600" cy="198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/>
          <p:nvPr/>
        </p:nvGraphicFramePr>
        <p:xfrm>
          <a:off x="685800" y="3505200"/>
          <a:ext cx="4419600" cy="197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Intention to use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sz="2300" dirty="0" smtClean="0"/>
              <a:t>1.It will be easy to use mobile application for tracking RF/RHD?</a:t>
            </a:r>
          </a:p>
          <a:p>
            <a:pPr lvl="0"/>
            <a:endParaRPr lang="en-US" sz="2300" dirty="0" smtClean="0"/>
          </a:p>
          <a:p>
            <a:pPr lvl="0"/>
            <a:endParaRPr lang="en-US" sz="2300" dirty="0" smtClean="0"/>
          </a:p>
          <a:p>
            <a:pPr lvl="0"/>
            <a:endParaRPr lang="en-US" sz="2300" dirty="0" smtClean="0"/>
          </a:p>
          <a:p>
            <a:pPr lvl="0"/>
            <a:endParaRPr lang="en-US" sz="2300" dirty="0" smtClean="0"/>
          </a:p>
          <a:p>
            <a:pPr lvl="0"/>
            <a:endParaRPr lang="en-US" sz="2300" dirty="0" smtClean="0"/>
          </a:p>
          <a:p>
            <a:pPr lvl="0"/>
            <a:endParaRPr lang="en-US" sz="2300" dirty="0" smtClean="0"/>
          </a:p>
          <a:p>
            <a:pPr lvl="0"/>
            <a:endParaRPr lang="en-US" sz="2300" dirty="0" smtClean="0"/>
          </a:p>
          <a:p>
            <a:pPr lvl="0"/>
            <a:r>
              <a:rPr lang="en-US" sz="2300" dirty="0" smtClean="0"/>
              <a:t>2.If you are provided the mobile application free of cost and instructed on its use you would  use it as directed to improve the health status of your students</a:t>
            </a:r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762001" y="930275"/>
          <a:ext cx="4343399" cy="2117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/>
        </p:nvGraphicFramePr>
        <p:xfrm>
          <a:off x="838200" y="3581400"/>
          <a:ext cx="4343400" cy="2066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11200" b="1" u="sng" dirty="0" smtClean="0"/>
              <a:t>ORGANIZATION </a:t>
            </a:r>
            <a:r>
              <a:rPr lang="en-US" sz="11200" b="1" u="sng" dirty="0" smtClean="0"/>
              <a:t>PROFILE</a:t>
            </a:r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endParaRPr lang="en-US" u="sng" dirty="0" smtClean="0"/>
          </a:p>
          <a:p>
            <a:pPr>
              <a:buNone/>
            </a:pPr>
            <a:r>
              <a:rPr lang="en-US" dirty="0" smtClean="0"/>
              <a:t>                  </a:t>
            </a:r>
            <a:r>
              <a:rPr lang="en-US" dirty="0" smtClean="0"/>
              <a:t>                                              </a:t>
            </a:r>
            <a:r>
              <a:rPr lang="en-US" sz="7200" dirty="0" smtClean="0"/>
              <a:t>Health Information Systems   </a:t>
            </a:r>
          </a:p>
          <a:p>
            <a:pPr>
              <a:buNone/>
            </a:pPr>
            <a:r>
              <a:rPr lang="en-US" sz="7200" dirty="0" smtClean="0"/>
              <a:t>                    </a:t>
            </a:r>
            <a:r>
              <a:rPr lang="en-US" sz="7200" dirty="0" smtClean="0"/>
              <a:t>       </a:t>
            </a:r>
            <a:r>
              <a:rPr lang="en-US" sz="7200" dirty="0" smtClean="0"/>
              <a:t>Programmes (HISP)India:</a:t>
            </a:r>
          </a:p>
          <a:p>
            <a:pPr>
              <a:buNone/>
            </a:pPr>
            <a:endParaRPr lang="en-US" sz="7200" dirty="0" smtClean="0"/>
          </a:p>
          <a:p>
            <a:r>
              <a:rPr lang="en-US" sz="7200" dirty="0" smtClean="0"/>
              <a:t> NGO specializing since more than a decade in designing and implementing solutions in health informatics for the public health sector in Indian states.</a:t>
            </a:r>
          </a:p>
          <a:p>
            <a:pPr>
              <a:buNone/>
            </a:pPr>
            <a:endParaRPr lang="en-US" sz="7200" dirty="0" smtClean="0"/>
          </a:p>
          <a:p>
            <a:r>
              <a:rPr lang="en-US" sz="7200" dirty="0" smtClean="0"/>
              <a:t>Coordinated by the University of Oslo, Norway.</a:t>
            </a:r>
          </a:p>
          <a:p>
            <a:endParaRPr lang="en-US" sz="7200" dirty="0" smtClean="0"/>
          </a:p>
          <a:p>
            <a:r>
              <a:rPr lang="en-US" sz="7200" dirty="0" smtClean="0"/>
              <a:t>Strong commitment to free and open source technologies.</a:t>
            </a:r>
          </a:p>
          <a:p>
            <a:endParaRPr lang="en-US" sz="7200" dirty="0" smtClean="0"/>
          </a:p>
          <a:p>
            <a:r>
              <a:rPr lang="en-US" sz="7200" dirty="0" smtClean="0"/>
              <a:t>Worked in at least 90% of the states &amp; currently has a presence in about 20 states and current projects in Sri Lanka &amp; Bangladesh.</a:t>
            </a:r>
          </a:p>
          <a:p>
            <a:pPr>
              <a:buNone/>
            </a:pPr>
            <a:endParaRPr lang="en-US" sz="7200" dirty="0" smtClean="0"/>
          </a:p>
          <a:p>
            <a:r>
              <a:rPr lang="en-US" sz="7200" dirty="0" smtClean="0"/>
              <a:t>Global HISP activities in various countries including Vietnam, Tanzania, Zanzibar, Ethiopia, Mozambique, South Africa, and those in West Africa. </a:t>
            </a:r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endParaRPr lang="en-US" sz="7200" dirty="0" smtClean="0"/>
          </a:p>
          <a:p>
            <a:pPr>
              <a:buNone/>
            </a:pPr>
            <a:r>
              <a:rPr lang="en-US" sz="7200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879848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Summary</a:t>
            </a:r>
          </a:p>
          <a:p>
            <a:pPr>
              <a:buNone/>
            </a:pPr>
            <a:endParaRPr lang="en-US" sz="2400" b="1" u="sng" dirty="0" smtClean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1800" dirty="0" smtClean="0"/>
              <a:t>Overall attitude to use the mobile application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362201" y="2209800"/>
          <a:ext cx="43434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3276600"/>
            <a:ext cx="8183880" cy="1219200"/>
          </a:xfrm>
        </p:spPr>
        <p:txBody>
          <a:bodyPr>
            <a:normAutofit/>
          </a:bodyPr>
          <a:lstStyle/>
          <a:p>
            <a:r>
              <a:rPr lang="en-US" sz="5400" dirty="0" smtClean="0"/>
              <a:t>THANK YOU</a:t>
            </a:r>
            <a:endParaRPr lang="en-US" sz="5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u="sng" dirty="0" smtClean="0"/>
              <a:t>DUTIES PERFORMED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900" dirty="0" smtClean="0"/>
              <a:t>1. Report testing for DHIS2- Haryana and DHIS2 Himachal</a:t>
            </a:r>
          </a:p>
          <a:p>
            <a:pPr marL="514350" indent="-514350"/>
            <a:r>
              <a:rPr lang="en-US" sz="1900" dirty="0" smtClean="0"/>
              <a:t>Report generation</a:t>
            </a:r>
          </a:p>
          <a:p>
            <a:pPr marL="514350" indent="-514350"/>
            <a:r>
              <a:rPr lang="en-US" sz="1900" dirty="0" smtClean="0"/>
              <a:t>Variance in the data entry form and report format</a:t>
            </a:r>
          </a:p>
          <a:p>
            <a:pPr marL="514350" indent="-514350"/>
            <a:r>
              <a:rPr lang="en-US" sz="1900" dirty="0" smtClean="0"/>
              <a:t>Variance in the testing instance and baseline</a:t>
            </a:r>
          </a:p>
          <a:p>
            <a:pPr marL="514350" indent="-514350"/>
            <a:r>
              <a:rPr lang="en-US" sz="1900" dirty="0" smtClean="0"/>
              <a:t>Variance between Haryana &amp; Himachal DHIS2</a:t>
            </a:r>
          </a:p>
          <a:p>
            <a:pPr marL="514350" indent="-514350">
              <a:buNone/>
            </a:pPr>
            <a:endParaRPr lang="en-US" sz="1900" dirty="0" smtClean="0"/>
          </a:p>
          <a:p>
            <a:pPr marL="514350" indent="-514350">
              <a:buNone/>
            </a:pPr>
            <a:r>
              <a:rPr lang="en-US" sz="1900" dirty="0" smtClean="0"/>
              <a:t>2. Data quality analysis for FSNIS</a:t>
            </a:r>
          </a:p>
          <a:p>
            <a:pPr marL="514350" indent="-514350">
              <a:buNone/>
            </a:pPr>
            <a:r>
              <a:rPr lang="en-US" sz="1900" dirty="0" smtClean="0"/>
              <a:t>3. Updating the database of cancer awareness campaign.</a:t>
            </a:r>
            <a:endParaRPr lang="en-US" sz="1900" dirty="0" smtClean="0">
              <a:solidFill>
                <a:srgbClr val="FF0000"/>
              </a:solidFill>
            </a:endParaRPr>
          </a:p>
          <a:p>
            <a:pPr marL="514350" indent="-514350">
              <a:buNone/>
            </a:pPr>
            <a:r>
              <a:rPr lang="en-US" sz="1900" dirty="0" smtClean="0"/>
              <a:t>4. Requirements gathering for RHD program</a:t>
            </a:r>
          </a:p>
          <a:p>
            <a:pPr marL="514350" indent="-514350">
              <a:buNone/>
            </a:pPr>
            <a:r>
              <a:rPr lang="en-US" sz="1900" dirty="0" smtClean="0"/>
              <a:t>5. Customization of RHD surveillance program for mobile:</a:t>
            </a:r>
          </a:p>
          <a:p>
            <a:pPr marL="514350" indent="-514350"/>
            <a:r>
              <a:rPr lang="en-US" sz="1900" dirty="0" smtClean="0"/>
              <a:t> Preparation of test scripts for Mobile application and DHIS2 mobile     </a:t>
            </a:r>
          </a:p>
          <a:p>
            <a:pPr marL="514350" indent="-514350">
              <a:buNone/>
            </a:pPr>
            <a:r>
              <a:rPr lang="en-US" sz="1900" dirty="0" smtClean="0"/>
              <a:t>        tracker</a:t>
            </a:r>
          </a:p>
          <a:p>
            <a:pPr marL="514350" indent="-514350"/>
            <a:r>
              <a:rPr lang="en-US" sz="1900" dirty="0" smtClean="0"/>
              <a:t> Preparation of user manual &amp; SOPs for RHD program</a:t>
            </a:r>
          </a:p>
          <a:p>
            <a:pPr marL="514350" indent="-514350"/>
            <a:r>
              <a:rPr lang="en-US" sz="1900" dirty="0" smtClean="0"/>
              <a:t> Testing of the mobile application for RHD program.</a:t>
            </a:r>
          </a:p>
          <a:p>
            <a:pPr marL="514350" indent="-514350"/>
            <a:r>
              <a:rPr lang="en-US" sz="1900" dirty="0" smtClean="0"/>
              <a:t> Training of school teachers on mobile application.</a:t>
            </a:r>
          </a:p>
          <a:p>
            <a:pPr marL="514350" indent="-514350">
              <a:buAutoNum type="arabicPeriod" startAt="5"/>
            </a:pPr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/>
            <a:endParaRPr lang="en-US" sz="1800" dirty="0" smtClean="0"/>
          </a:p>
          <a:p>
            <a:pPr marL="514350" indent="-514350">
              <a:buNone/>
            </a:pPr>
            <a:endParaRPr lang="en-US" sz="18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“Customization </a:t>
            </a:r>
            <a:r>
              <a:rPr lang="en-US" b="1" u="sng" dirty="0" smtClean="0"/>
              <a:t>of Rheumatic </a:t>
            </a:r>
            <a:r>
              <a:rPr lang="en-US" b="1" u="sng" dirty="0" smtClean="0"/>
              <a:t>Heart </a:t>
            </a:r>
          </a:p>
          <a:p>
            <a:pPr>
              <a:buNone/>
            </a:pPr>
            <a:r>
              <a:rPr lang="en-US" b="1" u="sng" dirty="0" smtClean="0"/>
              <a:t>Disease </a:t>
            </a:r>
            <a:r>
              <a:rPr lang="en-US" b="1" u="sng" dirty="0" smtClean="0"/>
              <a:t>Surveillance Program for   </a:t>
            </a:r>
          </a:p>
          <a:p>
            <a:pPr>
              <a:buNone/>
            </a:pPr>
            <a:r>
              <a:rPr lang="en-US" b="1" u="sng" dirty="0" smtClean="0"/>
              <a:t>Mobile”</a:t>
            </a:r>
            <a:endParaRPr lang="en-US" b="1" u="sng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lnSpc>
                <a:spcPct val="150000"/>
              </a:lnSpc>
              <a:buNone/>
            </a:pPr>
            <a:r>
              <a:rPr lang="en-US" sz="1800" b="1" dirty="0" smtClean="0"/>
              <a:t>Objective : </a:t>
            </a:r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To gather the requirements to customize the Rheumatic </a:t>
            </a:r>
            <a:r>
              <a:rPr lang="en-US" sz="1800" dirty="0" smtClean="0"/>
              <a:t>Heart Disease </a:t>
            </a:r>
            <a:r>
              <a:rPr lang="en-US" sz="1800" dirty="0" smtClean="0"/>
              <a:t>Surveillance Program for </a:t>
            </a:r>
            <a:r>
              <a:rPr lang="en-US" sz="1800" dirty="0" smtClean="0"/>
              <a:t>mobile</a:t>
            </a: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</a:t>
            </a:r>
            <a:r>
              <a:rPr lang="en-US" sz="1800" b="1" dirty="0" smtClean="0"/>
              <a:t>Limitations</a:t>
            </a:r>
            <a:r>
              <a:rPr lang="en-US" sz="1800" dirty="0" smtClean="0"/>
              <a:t>: 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This is purely a qualitative study.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The  requirements were gathered from only three stakeholders. The users of the mobile application were exempted from the requirements gathering process.</a:t>
            </a:r>
            <a:endParaRPr lang="en-US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9600" b="1" u="sng" dirty="0" smtClean="0"/>
              <a:t>M</a:t>
            </a:r>
            <a:r>
              <a:rPr lang="en-US" sz="9600" b="1" u="sng" dirty="0" smtClean="0"/>
              <a:t>ethodology</a:t>
            </a:r>
            <a:r>
              <a:rPr lang="en-US" sz="3100" b="1" u="sng" dirty="0" smtClean="0"/>
              <a:t>:</a:t>
            </a:r>
            <a:endParaRPr lang="en-US" sz="3100" b="1" u="sng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120000"/>
              </a:lnSpc>
              <a:buNone/>
            </a:pPr>
            <a:r>
              <a:rPr lang="en-US" sz="7200" dirty="0" smtClean="0"/>
              <a:t>1.Interviews – unstructured</a:t>
            </a:r>
          </a:p>
          <a:p>
            <a:pPr>
              <a:lnSpc>
                <a:spcPct val="120000"/>
              </a:lnSpc>
              <a:buNone/>
            </a:pPr>
            <a:r>
              <a:rPr lang="en-US" sz="7200" dirty="0" smtClean="0"/>
              <a:t>2.Meetings</a:t>
            </a:r>
          </a:p>
          <a:p>
            <a:pPr>
              <a:lnSpc>
                <a:spcPct val="120000"/>
              </a:lnSpc>
              <a:buNone/>
            </a:pPr>
            <a:endParaRPr lang="en-US" sz="7200" dirty="0" smtClean="0"/>
          </a:p>
          <a:p>
            <a:pPr>
              <a:lnSpc>
                <a:spcPct val="120000"/>
              </a:lnSpc>
              <a:buNone/>
            </a:pPr>
            <a:r>
              <a:rPr lang="en-US" sz="7200" dirty="0" smtClean="0"/>
              <a:t>Topics discussed :</a:t>
            </a:r>
          </a:p>
          <a:p>
            <a:pPr marL="514350" indent="-514350">
              <a:lnSpc>
                <a:spcPct val="120000"/>
              </a:lnSpc>
            </a:pPr>
            <a:r>
              <a:rPr lang="en-US" sz="7200" dirty="0" smtClean="0"/>
              <a:t>Time span of pilot project</a:t>
            </a:r>
          </a:p>
          <a:p>
            <a:pPr marL="514350" indent="-514350">
              <a:lnSpc>
                <a:spcPct val="120000"/>
              </a:lnSpc>
            </a:pPr>
            <a:r>
              <a:rPr lang="en-US" sz="7200" dirty="0" smtClean="0"/>
              <a:t>Number of Follow up stages</a:t>
            </a:r>
          </a:p>
          <a:p>
            <a:pPr marL="514350" indent="-514350">
              <a:lnSpc>
                <a:spcPct val="120000"/>
              </a:lnSpc>
            </a:pPr>
            <a:r>
              <a:rPr lang="en-US" sz="7200" dirty="0" smtClean="0"/>
              <a:t>Number of alerts to be sent</a:t>
            </a:r>
          </a:p>
          <a:p>
            <a:pPr marL="514350" indent="-514350">
              <a:lnSpc>
                <a:spcPct val="120000"/>
              </a:lnSpc>
            </a:pPr>
            <a:r>
              <a:rPr lang="en-US" sz="7200" dirty="0" smtClean="0"/>
              <a:t>Number of alerts to be sent for each stage</a:t>
            </a:r>
          </a:p>
          <a:p>
            <a:pPr marL="514350" indent="-514350">
              <a:lnSpc>
                <a:spcPct val="120000"/>
              </a:lnSpc>
            </a:pPr>
            <a:r>
              <a:rPr lang="en-US" sz="7200" dirty="0" smtClean="0"/>
              <a:t>Involvement of parents</a:t>
            </a:r>
          </a:p>
          <a:p>
            <a:pPr>
              <a:lnSpc>
                <a:spcPct val="120000"/>
              </a:lnSpc>
            </a:pPr>
            <a:r>
              <a:rPr lang="en-US" sz="7200" dirty="0" smtClean="0"/>
              <a:t>   Technical competency of users</a:t>
            </a:r>
          </a:p>
          <a:p>
            <a:pPr>
              <a:lnSpc>
                <a:spcPct val="120000"/>
              </a:lnSpc>
            </a:pPr>
            <a:r>
              <a:rPr lang="en-US" sz="7200" dirty="0" smtClean="0"/>
              <a:t>   Trainings</a:t>
            </a:r>
          </a:p>
          <a:p>
            <a:pPr>
              <a:lnSpc>
                <a:spcPct val="120000"/>
              </a:lnSpc>
            </a:pPr>
            <a:r>
              <a:rPr lang="en-US" sz="7200" dirty="0" smtClean="0"/>
              <a:t>   Who will be involved in the reporting during the    </a:t>
            </a:r>
          </a:p>
          <a:p>
            <a:pPr>
              <a:lnSpc>
                <a:spcPct val="120000"/>
              </a:lnSpc>
              <a:buNone/>
            </a:pPr>
            <a:r>
              <a:rPr lang="en-US" sz="7200" dirty="0" smtClean="0"/>
              <a:t>      pilot phase?</a:t>
            </a:r>
          </a:p>
          <a:p>
            <a:pPr>
              <a:lnSpc>
                <a:spcPct val="120000"/>
              </a:lnSpc>
              <a:buNone/>
            </a:pPr>
            <a:r>
              <a:rPr lang="en-US" sz="7200" dirty="0" smtClean="0"/>
              <a:t> </a:t>
            </a:r>
            <a:endParaRPr lang="en-US" sz="7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/>
          <a:lstStyle/>
          <a:p>
            <a:pPr>
              <a:buNone/>
            </a:pPr>
            <a:r>
              <a:rPr lang="en-US" sz="2400" b="1" u="sng" dirty="0" smtClean="0"/>
              <a:t>RESULTS: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1143006"/>
          <a:ext cx="7620000" cy="524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033"/>
                <a:gridCol w="2580967"/>
                <a:gridCol w="1905000"/>
                <a:gridCol w="1905000"/>
              </a:tblGrid>
              <a:tr h="380114">
                <a:tc>
                  <a:txBody>
                    <a:bodyPr/>
                    <a:lstStyle/>
                    <a:p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Requirement</a:t>
                      </a:r>
                      <a:r>
                        <a:rPr kumimoji="0" lang="en-US" sz="10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ID</a:t>
                      </a:r>
                      <a:endParaRPr lang="en-US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Explanation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Priority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Functional/ Non-Functional </a:t>
                      </a:r>
                      <a:endParaRPr lang="en-US" sz="1000" dirty="0"/>
                    </a:p>
                  </a:txBody>
                  <a:tcPr/>
                </a:tc>
              </a:tr>
              <a:tr h="2339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Patient Details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High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Updating</a:t>
                      </a:r>
                      <a:r>
                        <a:rPr lang="en-US" sz="1000" baseline="0" dirty="0" smtClean="0"/>
                        <a:t> of patient records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High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Prompts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High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R4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Alerts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Medium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R5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User- Friendly Interface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High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kumimoji="0" lang="en-U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n-</a:t>
                      </a: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R6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Good network connectivity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Medium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R7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Training of teachers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High</a:t>
                      </a:r>
                    </a:p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</a:t>
                      </a:r>
                      <a:r>
                        <a:rPr kumimoji="0" lang="en-US" sz="10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R8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Maintenance of server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Medium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2339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R9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High Bandwidth 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High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R10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Compatibility  of application with the handset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Medium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Maintenance of register in the schools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Medium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Modem and desktop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Medium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  <a:tr h="380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R13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Fund</a:t>
                      </a:r>
                      <a:r>
                        <a:rPr lang="en-US" sz="1000" baseline="0" dirty="0" smtClean="0"/>
                        <a:t> for </a:t>
                      </a:r>
                      <a:r>
                        <a:rPr lang="en-US" sz="1000" baseline="0" dirty="0" err="1" smtClean="0"/>
                        <a:t>sms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Non-Functional</a:t>
                      </a:r>
                      <a:endParaRPr lang="en-US" sz="10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Use case: Registration </a:t>
            </a:r>
            <a:r>
              <a:rPr lang="en-US" b="1" dirty="0" smtClean="0"/>
              <a:t>process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C:\Users\KENEI\Desktop\UseCaseDiagram3.png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928687"/>
            <a:ext cx="7848600" cy="516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032248"/>
          </a:xfrm>
        </p:spPr>
        <p:txBody>
          <a:bodyPr/>
          <a:lstStyle/>
          <a:p>
            <a:r>
              <a:rPr lang="en-US" b="1" dirty="0" smtClean="0"/>
              <a:t>Use case: Follow up process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C:\Users\KENEI\Desktop\UseCaseDiagram3.png4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914400"/>
            <a:ext cx="7696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</p:spPr>
        <p:txBody>
          <a:bodyPr>
            <a:normAutofit fontScale="925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400" b="1" u="sng" dirty="0" smtClean="0"/>
              <a:t>Training</a:t>
            </a:r>
            <a:endParaRPr lang="en-US" sz="2400" b="1" u="sng" dirty="0" smtClean="0"/>
          </a:p>
          <a:p>
            <a:pPr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Total schools: 2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Total trainees : 33</a:t>
            </a:r>
          </a:p>
          <a:p>
            <a:pPr>
              <a:lnSpc>
                <a:spcPct val="150000"/>
              </a:lnSpc>
            </a:pPr>
            <a:r>
              <a:rPr lang="en-US" sz="1800" dirty="0" smtClean="0"/>
              <a:t>Successful installation of mobile application on the handsets: 50</a:t>
            </a:r>
            <a:r>
              <a:rPr lang="en-US" sz="1800" dirty="0" smtClean="0"/>
              <a:t>%</a:t>
            </a:r>
          </a:p>
          <a:p>
            <a:pPr>
              <a:lnSpc>
                <a:spcPct val="150000"/>
              </a:lnSpc>
              <a:buNone/>
            </a:pPr>
            <a:endParaRPr lang="en-US" sz="1800" dirty="0" smtClean="0"/>
          </a:p>
          <a:p>
            <a:pPr>
              <a:lnSpc>
                <a:spcPct val="150000"/>
              </a:lnSpc>
              <a:buNone/>
            </a:pPr>
            <a:r>
              <a:rPr lang="en-US" sz="1800" dirty="0" smtClean="0"/>
              <a:t>    </a:t>
            </a:r>
            <a:r>
              <a:rPr lang="en-US" sz="1800" dirty="0" smtClean="0"/>
              <a:t>Issues with installation:-</a:t>
            </a:r>
            <a:endParaRPr lang="en-US" sz="1800" dirty="0" smtClean="0"/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 smtClean="0"/>
              <a:t> Smart phone issue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 smtClean="0"/>
              <a:t> No </a:t>
            </a:r>
            <a:r>
              <a:rPr lang="en-US" sz="1800" dirty="0" err="1" smtClean="0"/>
              <a:t>bluetooth</a:t>
            </a:r>
            <a:r>
              <a:rPr lang="en-US" sz="1800" dirty="0" smtClean="0"/>
              <a:t>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 smtClean="0"/>
              <a:t> Not able to run the jar-file 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1800" dirty="0" smtClean="0"/>
              <a:t> Not able to locate the jar-file </a:t>
            </a:r>
            <a:endParaRPr lang="en-US" sz="1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551</TotalTime>
  <Words>991</Words>
  <Application>Microsoft Office PowerPoint</Application>
  <PresentationFormat>On-screen Show (4:3)</PresentationFormat>
  <Paragraphs>242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Aspect</vt:lpstr>
      <vt:lpstr>CUSTOMIZATION OF RHEUMATIC HEART DISEASE SURVEILLANCE PROGRAM FOR MOBILE APPLICATION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Training evaluation form</vt:lpstr>
      <vt:lpstr>Slide 12</vt:lpstr>
      <vt:lpstr>Slide 13</vt:lpstr>
      <vt:lpstr>Slide 14</vt:lpstr>
      <vt:lpstr>Slide 15</vt:lpstr>
      <vt:lpstr>Slide 16</vt:lpstr>
      <vt:lpstr>Usability</vt:lpstr>
      <vt:lpstr>Adaptability</vt:lpstr>
      <vt:lpstr>Intention to use</vt:lpstr>
      <vt:lpstr>Slide 20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KENEI</dc:creator>
  <cp:lastModifiedBy>KENEI</cp:lastModifiedBy>
  <cp:revision>78</cp:revision>
  <dcterms:created xsi:type="dcterms:W3CDTF">2013-05-05T18:16:25Z</dcterms:created>
  <dcterms:modified xsi:type="dcterms:W3CDTF">2013-05-14T21:16:40Z</dcterms:modified>
</cp:coreProperties>
</file>