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459" r:id="rId3"/>
    <p:sldId id="310" r:id="rId4"/>
    <p:sldId id="413" r:id="rId5"/>
    <p:sldId id="414" r:id="rId6"/>
    <p:sldId id="423" r:id="rId7"/>
    <p:sldId id="424" r:id="rId8"/>
    <p:sldId id="425" r:id="rId9"/>
    <p:sldId id="458" r:id="rId10"/>
    <p:sldId id="426" r:id="rId11"/>
    <p:sldId id="427" r:id="rId12"/>
    <p:sldId id="428" r:id="rId13"/>
    <p:sldId id="429" r:id="rId14"/>
    <p:sldId id="410" r:id="rId15"/>
    <p:sldId id="430" r:id="rId16"/>
    <p:sldId id="431" r:id="rId17"/>
    <p:sldId id="438"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3" r:id="rId33"/>
    <p:sldId id="455" r:id="rId34"/>
    <p:sldId id="456" r:id="rId35"/>
    <p:sldId id="432" r:id="rId36"/>
    <p:sldId id="433" r:id="rId37"/>
    <p:sldId id="434" r:id="rId38"/>
    <p:sldId id="435" r:id="rId39"/>
    <p:sldId id="436" r:id="rId40"/>
    <p:sldId id="437" r:id="rId41"/>
    <p:sldId id="460" r:id="rId42"/>
    <p:sldId id="332" r:id="rId43"/>
  </p:sldIdLst>
  <p:sldSz cx="9144000" cy="6858000" type="screen4x3"/>
  <p:notesSz cx="7053263" cy="9356725"/>
  <p:defaultTextStyle>
    <a:defPPr>
      <a:defRPr lang="en-US"/>
    </a:defPPr>
    <a:lvl1pPr algn="ctr" rtl="0" fontAlgn="base">
      <a:spcBef>
        <a:spcPct val="0"/>
      </a:spcBef>
      <a:spcAft>
        <a:spcPct val="0"/>
      </a:spcAft>
      <a:defRPr sz="1600" kern="1200">
        <a:solidFill>
          <a:schemeClr val="tx1"/>
        </a:solidFill>
        <a:latin typeface="Arial" charset="0"/>
        <a:ea typeface="+mn-ea"/>
        <a:cs typeface="+mn-cs"/>
      </a:defRPr>
    </a:lvl1pPr>
    <a:lvl2pPr marL="457200" algn="ctr" rtl="0" fontAlgn="base">
      <a:spcBef>
        <a:spcPct val="0"/>
      </a:spcBef>
      <a:spcAft>
        <a:spcPct val="0"/>
      </a:spcAft>
      <a:defRPr sz="1600" kern="1200">
        <a:solidFill>
          <a:schemeClr val="tx1"/>
        </a:solidFill>
        <a:latin typeface="Arial" charset="0"/>
        <a:ea typeface="+mn-ea"/>
        <a:cs typeface="+mn-cs"/>
      </a:defRPr>
    </a:lvl2pPr>
    <a:lvl3pPr marL="914400" algn="ctr" rtl="0" fontAlgn="base">
      <a:spcBef>
        <a:spcPct val="0"/>
      </a:spcBef>
      <a:spcAft>
        <a:spcPct val="0"/>
      </a:spcAft>
      <a:defRPr sz="1600" kern="1200">
        <a:solidFill>
          <a:schemeClr val="tx1"/>
        </a:solidFill>
        <a:latin typeface="Arial" charset="0"/>
        <a:ea typeface="+mn-ea"/>
        <a:cs typeface="+mn-cs"/>
      </a:defRPr>
    </a:lvl3pPr>
    <a:lvl4pPr marL="1371600" algn="ctr" rtl="0" fontAlgn="base">
      <a:spcBef>
        <a:spcPct val="0"/>
      </a:spcBef>
      <a:spcAft>
        <a:spcPct val="0"/>
      </a:spcAft>
      <a:defRPr sz="1600" kern="1200">
        <a:solidFill>
          <a:schemeClr val="tx1"/>
        </a:solidFill>
        <a:latin typeface="Arial" charset="0"/>
        <a:ea typeface="+mn-ea"/>
        <a:cs typeface="+mn-cs"/>
      </a:defRPr>
    </a:lvl4pPr>
    <a:lvl5pPr marL="1828800" algn="ct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93300"/>
    <a:srgbClr val="993366"/>
    <a:srgbClr val="990033"/>
    <a:srgbClr val="FF6600"/>
    <a:srgbClr val="660033"/>
    <a:srgbClr val="9900CC"/>
    <a:srgbClr val="008000"/>
    <a:srgbClr val="00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8" autoAdjust="0"/>
    <p:restoredTop sz="96870" autoAdjust="0"/>
  </p:normalViewPr>
  <p:slideViewPr>
    <p:cSldViewPr>
      <p:cViewPr>
        <p:scale>
          <a:sx n="70" d="100"/>
          <a:sy n="70" d="100"/>
        </p:scale>
        <p:origin x="-133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urbhi%20Rishi\Desktop\IPD%20Analysi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analysis'!$A$4:$E$4</c:f>
              <c:strCache>
                <c:ptCount val="5"/>
                <c:pt idx="0">
                  <c:v>Excellent</c:v>
                </c:pt>
                <c:pt idx="1">
                  <c:v>Good</c:v>
                </c:pt>
                <c:pt idx="2">
                  <c:v>Average</c:v>
                </c:pt>
                <c:pt idx="3">
                  <c:v>Poor</c:v>
                </c:pt>
                <c:pt idx="4">
                  <c:v>NR</c:v>
                </c:pt>
              </c:strCache>
            </c:strRef>
          </c:cat>
          <c:val>
            <c:numRef>
              <c:f>'CSI analysis'!$A$5:$E$5</c:f>
            </c:numRef>
          </c:val>
        </c:ser>
        <c:ser>
          <c:idx val="1"/>
          <c:order val="1"/>
          <c:dLbls>
            <c:showVal val="1"/>
          </c:dLbls>
          <c:cat>
            <c:strRef>
              <c:f>'CSI analysis'!$A$4:$E$4</c:f>
              <c:strCache>
                <c:ptCount val="5"/>
                <c:pt idx="0">
                  <c:v>Excellent</c:v>
                </c:pt>
                <c:pt idx="1">
                  <c:v>Good</c:v>
                </c:pt>
                <c:pt idx="2">
                  <c:v>Average</c:v>
                </c:pt>
                <c:pt idx="3">
                  <c:v>Poor</c:v>
                </c:pt>
                <c:pt idx="4">
                  <c:v>NR</c:v>
                </c:pt>
              </c:strCache>
            </c:strRef>
          </c:cat>
          <c:val>
            <c:numRef>
              <c:f>'CSI analysis'!$A$6:$E$6</c:f>
              <c:numCache>
                <c:formatCode>0.00%</c:formatCode>
                <c:ptCount val="5"/>
                <c:pt idx="0">
                  <c:v>0.46115288220551381</c:v>
                </c:pt>
                <c:pt idx="1">
                  <c:v>0.47994987468671685</c:v>
                </c:pt>
                <c:pt idx="2">
                  <c:v>4.8872180451127914E-2</c:v>
                </c:pt>
                <c:pt idx="3">
                  <c:v>1.0025062656641598E-2</c:v>
                </c:pt>
                <c:pt idx="4">
                  <c:v>2.3255813953488382E-2</c:v>
                </c:pt>
              </c:numCache>
            </c:numRef>
          </c:val>
        </c:ser>
        <c:axId val="72651904"/>
        <c:axId val="72653440"/>
      </c:barChart>
      <c:catAx>
        <c:axId val="72651904"/>
        <c:scaling>
          <c:orientation val="minMax"/>
        </c:scaling>
        <c:axPos val="b"/>
        <c:tickLblPos val="nextTo"/>
        <c:crossAx val="72653440"/>
        <c:crosses val="autoZero"/>
        <c:auto val="1"/>
        <c:lblAlgn val="ctr"/>
        <c:lblOffset val="100"/>
      </c:catAx>
      <c:valAx>
        <c:axId val="72653440"/>
        <c:scaling>
          <c:orientation val="minMax"/>
        </c:scaling>
        <c:axPos val="l"/>
        <c:numFmt formatCode="0.00%" sourceLinked="1"/>
        <c:tickLblPos val="nextTo"/>
        <c:crossAx val="72651904"/>
        <c:crosses val="autoZero"/>
        <c:crossBetween val="between"/>
      </c:valAx>
      <c:spPr>
        <a:noFill/>
        <a:ln w="25400">
          <a:noFill/>
        </a:ln>
      </c:spPr>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analysis'!$A$61:$E$61</c:f>
              <c:strCache>
                <c:ptCount val="5"/>
                <c:pt idx="0">
                  <c:v>Excellent</c:v>
                </c:pt>
                <c:pt idx="1">
                  <c:v>Good</c:v>
                </c:pt>
                <c:pt idx="2">
                  <c:v>Average</c:v>
                </c:pt>
                <c:pt idx="3">
                  <c:v>Poor</c:v>
                </c:pt>
                <c:pt idx="4">
                  <c:v>NR</c:v>
                </c:pt>
              </c:strCache>
            </c:strRef>
          </c:cat>
          <c:val>
            <c:numRef>
              <c:f>'CSI analysis'!$A$62:$E$62</c:f>
            </c:numRef>
          </c:val>
        </c:ser>
        <c:ser>
          <c:idx val="1"/>
          <c:order val="1"/>
          <c:dLbls>
            <c:showVal val="1"/>
          </c:dLbls>
          <c:cat>
            <c:strRef>
              <c:f>'CSI analysis'!$A$61:$E$61</c:f>
              <c:strCache>
                <c:ptCount val="5"/>
                <c:pt idx="0">
                  <c:v>Excellent</c:v>
                </c:pt>
                <c:pt idx="1">
                  <c:v>Good</c:v>
                </c:pt>
                <c:pt idx="2">
                  <c:v>Average</c:v>
                </c:pt>
                <c:pt idx="3">
                  <c:v>Poor</c:v>
                </c:pt>
                <c:pt idx="4">
                  <c:v>NR</c:v>
                </c:pt>
              </c:strCache>
            </c:strRef>
          </c:cat>
          <c:val>
            <c:numRef>
              <c:f>'CSI analysis'!$A$63:$E$63</c:f>
              <c:numCache>
                <c:formatCode>0.00%</c:formatCode>
                <c:ptCount val="5"/>
                <c:pt idx="0">
                  <c:v>0.52916666666666656</c:v>
                </c:pt>
                <c:pt idx="1">
                  <c:v>0.42916666666666942</c:v>
                </c:pt>
                <c:pt idx="2">
                  <c:v>2.9166666666666667E-2</c:v>
                </c:pt>
                <c:pt idx="3">
                  <c:v>1.2500000000000001E-2</c:v>
                </c:pt>
                <c:pt idx="4">
                  <c:v>0.41248470012240246</c:v>
                </c:pt>
              </c:numCache>
            </c:numRef>
          </c:val>
        </c:ser>
        <c:axId val="80574720"/>
        <c:axId val="80580608"/>
      </c:barChart>
      <c:catAx>
        <c:axId val="80574720"/>
        <c:scaling>
          <c:orientation val="minMax"/>
        </c:scaling>
        <c:axPos val="b"/>
        <c:tickLblPos val="nextTo"/>
        <c:crossAx val="80580608"/>
        <c:crosses val="autoZero"/>
        <c:auto val="1"/>
        <c:lblAlgn val="ctr"/>
        <c:lblOffset val="100"/>
      </c:catAx>
      <c:valAx>
        <c:axId val="80580608"/>
        <c:scaling>
          <c:orientation val="minMax"/>
        </c:scaling>
        <c:axPos val="l"/>
        <c:numFmt formatCode="0.00%" sourceLinked="1"/>
        <c:tickLblPos val="nextTo"/>
        <c:crossAx val="80574720"/>
        <c:crosses val="autoZero"/>
        <c:crossBetween val="between"/>
      </c:valAx>
    </c:plotArea>
    <c:legend>
      <c:legendPos val="r"/>
      <c:layout/>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analysis'!$A$68:$E$68</c:f>
              <c:strCache>
                <c:ptCount val="5"/>
                <c:pt idx="0">
                  <c:v>Excellent</c:v>
                </c:pt>
                <c:pt idx="1">
                  <c:v>Good</c:v>
                </c:pt>
                <c:pt idx="2">
                  <c:v>Average</c:v>
                </c:pt>
                <c:pt idx="3">
                  <c:v>Poor</c:v>
                </c:pt>
                <c:pt idx="4">
                  <c:v>NR</c:v>
                </c:pt>
              </c:strCache>
            </c:strRef>
          </c:cat>
          <c:val>
            <c:numRef>
              <c:f>'CSI analysis'!$A$69:$E$69</c:f>
            </c:numRef>
          </c:val>
        </c:ser>
        <c:ser>
          <c:idx val="1"/>
          <c:order val="1"/>
          <c:dLbls>
            <c:showVal val="1"/>
          </c:dLbls>
          <c:cat>
            <c:strRef>
              <c:f>'CSI analysis'!$A$68:$E$68</c:f>
              <c:strCache>
                <c:ptCount val="5"/>
                <c:pt idx="0">
                  <c:v>Excellent</c:v>
                </c:pt>
                <c:pt idx="1">
                  <c:v>Good</c:v>
                </c:pt>
                <c:pt idx="2">
                  <c:v>Average</c:v>
                </c:pt>
                <c:pt idx="3">
                  <c:v>Poor</c:v>
                </c:pt>
                <c:pt idx="4">
                  <c:v>NR</c:v>
                </c:pt>
              </c:strCache>
            </c:strRef>
          </c:cat>
          <c:val>
            <c:numRef>
              <c:f>'CSI analysis'!$A$70:$E$70</c:f>
              <c:numCache>
                <c:formatCode>0.00%</c:formatCode>
                <c:ptCount val="5"/>
                <c:pt idx="0">
                  <c:v>0.63533834586465743</c:v>
                </c:pt>
                <c:pt idx="1">
                  <c:v>0.32080200501253398</c:v>
                </c:pt>
                <c:pt idx="2">
                  <c:v>3.0075187969925143E-2</c:v>
                </c:pt>
                <c:pt idx="3">
                  <c:v>1.3784461152882312E-2</c:v>
                </c:pt>
                <c:pt idx="4">
                  <c:v>2.3255813953488372E-2</c:v>
                </c:pt>
              </c:numCache>
            </c:numRef>
          </c:val>
        </c:ser>
        <c:axId val="80626816"/>
        <c:axId val="80628352"/>
      </c:barChart>
      <c:catAx>
        <c:axId val="80626816"/>
        <c:scaling>
          <c:orientation val="minMax"/>
        </c:scaling>
        <c:axPos val="b"/>
        <c:tickLblPos val="nextTo"/>
        <c:crossAx val="80628352"/>
        <c:crosses val="autoZero"/>
        <c:auto val="1"/>
        <c:lblAlgn val="ctr"/>
        <c:lblOffset val="100"/>
      </c:catAx>
      <c:valAx>
        <c:axId val="80628352"/>
        <c:scaling>
          <c:orientation val="minMax"/>
        </c:scaling>
        <c:axPos val="l"/>
        <c:numFmt formatCode="0.00%" sourceLinked="1"/>
        <c:tickLblPos val="nextTo"/>
        <c:crossAx val="80626816"/>
        <c:crosses val="autoZero"/>
        <c:crossBetween val="between"/>
      </c:valAx>
    </c:plotArea>
    <c:legend>
      <c:legendPos val="r"/>
      <c:layout/>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analysis'!$A$75:$E$75</c:f>
              <c:strCache>
                <c:ptCount val="5"/>
                <c:pt idx="0">
                  <c:v>Excellent</c:v>
                </c:pt>
                <c:pt idx="1">
                  <c:v>Good</c:v>
                </c:pt>
                <c:pt idx="2">
                  <c:v>Average</c:v>
                </c:pt>
                <c:pt idx="3">
                  <c:v>Poor</c:v>
                </c:pt>
                <c:pt idx="4">
                  <c:v>NR</c:v>
                </c:pt>
              </c:strCache>
            </c:strRef>
          </c:cat>
          <c:val>
            <c:numRef>
              <c:f>'CSI analysis'!$A$76:$E$76</c:f>
            </c:numRef>
          </c:val>
        </c:ser>
        <c:ser>
          <c:idx val="1"/>
          <c:order val="1"/>
          <c:dLbls>
            <c:showVal val="1"/>
          </c:dLbls>
          <c:cat>
            <c:strRef>
              <c:f>'CSI analysis'!$A$75:$E$75</c:f>
              <c:strCache>
                <c:ptCount val="5"/>
                <c:pt idx="0">
                  <c:v>Excellent</c:v>
                </c:pt>
                <c:pt idx="1">
                  <c:v>Good</c:v>
                </c:pt>
                <c:pt idx="2">
                  <c:v>Average</c:v>
                </c:pt>
                <c:pt idx="3">
                  <c:v>Poor</c:v>
                </c:pt>
                <c:pt idx="4">
                  <c:v>NR</c:v>
                </c:pt>
              </c:strCache>
            </c:strRef>
          </c:cat>
          <c:val>
            <c:numRef>
              <c:f>'CSI analysis'!$A$77:$E$77</c:f>
              <c:numCache>
                <c:formatCode>0.00%</c:formatCode>
                <c:ptCount val="5"/>
                <c:pt idx="0">
                  <c:v>0.61328125000000377</c:v>
                </c:pt>
                <c:pt idx="1">
                  <c:v>0.33203125</c:v>
                </c:pt>
                <c:pt idx="2">
                  <c:v>4.036458333333387E-2</c:v>
                </c:pt>
                <c:pt idx="3">
                  <c:v>1.4322916666666666E-2</c:v>
                </c:pt>
                <c:pt idx="4">
                  <c:v>5.9975520195838433E-2</c:v>
                </c:pt>
              </c:numCache>
            </c:numRef>
          </c:val>
        </c:ser>
        <c:axId val="80649216"/>
        <c:axId val="80675584"/>
      </c:barChart>
      <c:catAx>
        <c:axId val="80649216"/>
        <c:scaling>
          <c:orientation val="minMax"/>
        </c:scaling>
        <c:axPos val="b"/>
        <c:tickLblPos val="nextTo"/>
        <c:crossAx val="80675584"/>
        <c:crosses val="autoZero"/>
        <c:auto val="1"/>
        <c:lblAlgn val="ctr"/>
        <c:lblOffset val="100"/>
      </c:catAx>
      <c:valAx>
        <c:axId val="80675584"/>
        <c:scaling>
          <c:orientation val="minMax"/>
        </c:scaling>
        <c:axPos val="l"/>
        <c:numFmt formatCode="0.00%" sourceLinked="1"/>
        <c:tickLblPos val="nextTo"/>
        <c:crossAx val="80649216"/>
        <c:crosses val="autoZero"/>
        <c:crossBetween val="between"/>
      </c:valAx>
    </c:plotArea>
    <c:legend>
      <c:legendPos val="r"/>
      <c:layout/>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analysis'!$A$81:$E$81</c:f>
              <c:strCache>
                <c:ptCount val="5"/>
                <c:pt idx="0">
                  <c:v>Excellent</c:v>
                </c:pt>
                <c:pt idx="1">
                  <c:v>Good</c:v>
                </c:pt>
                <c:pt idx="2">
                  <c:v>Average</c:v>
                </c:pt>
                <c:pt idx="3">
                  <c:v>Poor</c:v>
                </c:pt>
                <c:pt idx="4">
                  <c:v>NR</c:v>
                </c:pt>
              </c:strCache>
            </c:strRef>
          </c:cat>
          <c:val>
            <c:numRef>
              <c:f>'CSI analysis'!$A$82:$E$82</c:f>
            </c:numRef>
          </c:val>
        </c:ser>
        <c:ser>
          <c:idx val="1"/>
          <c:order val="1"/>
          <c:dLbls>
            <c:showVal val="1"/>
          </c:dLbls>
          <c:cat>
            <c:strRef>
              <c:f>'CSI analysis'!$A$81:$E$81</c:f>
              <c:strCache>
                <c:ptCount val="5"/>
                <c:pt idx="0">
                  <c:v>Excellent</c:v>
                </c:pt>
                <c:pt idx="1">
                  <c:v>Good</c:v>
                </c:pt>
                <c:pt idx="2">
                  <c:v>Average</c:v>
                </c:pt>
                <c:pt idx="3">
                  <c:v>Poor</c:v>
                </c:pt>
                <c:pt idx="4">
                  <c:v>NR</c:v>
                </c:pt>
              </c:strCache>
            </c:strRef>
          </c:cat>
          <c:val>
            <c:numRef>
              <c:f>'CSI analysis'!$A$83:$E$83</c:f>
              <c:numCache>
                <c:formatCode>0.00%</c:formatCode>
                <c:ptCount val="5"/>
                <c:pt idx="0">
                  <c:v>0.56445047489823608</c:v>
                </c:pt>
                <c:pt idx="1">
                  <c:v>0.36906377204884994</c:v>
                </c:pt>
                <c:pt idx="2">
                  <c:v>5.698778833107191E-2</c:v>
                </c:pt>
                <c:pt idx="3">
                  <c:v>9.4979647218453207E-3</c:v>
                </c:pt>
                <c:pt idx="4">
                  <c:v>9.7919216646266682E-2</c:v>
                </c:pt>
              </c:numCache>
            </c:numRef>
          </c:val>
        </c:ser>
        <c:axId val="80700928"/>
        <c:axId val="80702464"/>
      </c:barChart>
      <c:catAx>
        <c:axId val="80700928"/>
        <c:scaling>
          <c:orientation val="minMax"/>
        </c:scaling>
        <c:axPos val="b"/>
        <c:tickLblPos val="nextTo"/>
        <c:crossAx val="80702464"/>
        <c:crosses val="autoZero"/>
        <c:auto val="1"/>
        <c:lblAlgn val="ctr"/>
        <c:lblOffset val="100"/>
      </c:catAx>
      <c:valAx>
        <c:axId val="80702464"/>
        <c:scaling>
          <c:orientation val="minMax"/>
        </c:scaling>
        <c:axPos val="l"/>
        <c:numFmt formatCode="0.00%" sourceLinked="1"/>
        <c:tickLblPos val="nextTo"/>
        <c:crossAx val="80700928"/>
        <c:crosses val="autoZero"/>
        <c:crossBetween val="between"/>
      </c:valAx>
    </c:plotArea>
    <c:legend>
      <c:legendPos val="r"/>
      <c:layout/>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analysis'!$A$88:$E$88</c:f>
              <c:strCache>
                <c:ptCount val="5"/>
                <c:pt idx="0">
                  <c:v>Excellent</c:v>
                </c:pt>
                <c:pt idx="1">
                  <c:v>Good</c:v>
                </c:pt>
                <c:pt idx="2">
                  <c:v>Average</c:v>
                </c:pt>
                <c:pt idx="3">
                  <c:v>Poor</c:v>
                </c:pt>
                <c:pt idx="4">
                  <c:v>NR</c:v>
                </c:pt>
              </c:strCache>
            </c:strRef>
          </c:cat>
          <c:val>
            <c:numRef>
              <c:f>'CSI analysis'!$A$89:$E$89</c:f>
            </c:numRef>
          </c:val>
        </c:ser>
        <c:ser>
          <c:idx val="1"/>
          <c:order val="1"/>
          <c:dLbls>
            <c:showVal val="1"/>
          </c:dLbls>
          <c:cat>
            <c:strRef>
              <c:f>'CSI analysis'!$A$88:$E$88</c:f>
              <c:strCache>
                <c:ptCount val="5"/>
                <c:pt idx="0">
                  <c:v>Excellent</c:v>
                </c:pt>
                <c:pt idx="1">
                  <c:v>Good</c:v>
                </c:pt>
                <c:pt idx="2">
                  <c:v>Average</c:v>
                </c:pt>
                <c:pt idx="3">
                  <c:v>Poor</c:v>
                </c:pt>
                <c:pt idx="4">
                  <c:v>NR</c:v>
                </c:pt>
              </c:strCache>
            </c:strRef>
          </c:cat>
          <c:val>
            <c:numRef>
              <c:f>'CSI analysis'!$A$90:$E$90</c:f>
              <c:numCache>
                <c:formatCode>0.00%</c:formatCode>
                <c:ptCount val="5"/>
                <c:pt idx="0">
                  <c:v>0.37972768532526896</c:v>
                </c:pt>
                <c:pt idx="1">
                  <c:v>0.49016641452345117</c:v>
                </c:pt>
                <c:pt idx="2">
                  <c:v>9.2284417549167913E-2</c:v>
                </c:pt>
                <c:pt idx="3">
                  <c:v>3.7821482602118005E-2</c:v>
                </c:pt>
                <c:pt idx="4">
                  <c:v>0.19094247246022214</c:v>
                </c:pt>
              </c:numCache>
            </c:numRef>
          </c:val>
        </c:ser>
        <c:axId val="80720256"/>
        <c:axId val="80721792"/>
      </c:barChart>
      <c:catAx>
        <c:axId val="80720256"/>
        <c:scaling>
          <c:orientation val="minMax"/>
        </c:scaling>
        <c:axPos val="b"/>
        <c:tickLblPos val="nextTo"/>
        <c:crossAx val="80721792"/>
        <c:crosses val="autoZero"/>
        <c:auto val="1"/>
        <c:lblAlgn val="ctr"/>
        <c:lblOffset val="100"/>
      </c:catAx>
      <c:valAx>
        <c:axId val="80721792"/>
        <c:scaling>
          <c:orientation val="minMax"/>
        </c:scaling>
        <c:axPos val="l"/>
        <c:numFmt formatCode="0.00%" sourceLinked="1"/>
        <c:tickLblPos val="nextTo"/>
        <c:crossAx val="80720256"/>
        <c:crosses val="autoZero"/>
        <c:crossBetween val="between"/>
      </c:valAx>
    </c:plotArea>
    <c:legend>
      <c:legendPos val="r"/>
      <c:layout/>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analysis'!$A$100:$E$100</c:f>
              <c:strCache>
                <c:ptCount val="5"/>
                <c:pt idx="0">
                  <c:v>Excellent</c:v>
                </c:pt>
                <c:pt idx="1">
                  <c:v>Good</c:v>
                </c:pt>
                <c:pt idx="2">
                  <c:v>Average</c:v>
                </c:pt>
                <c:pt idx="3">
                  <c:v>Poor</c:v>
                </c:pt>
                <c:pt idx="4">
                  <c:v>NR</c:v>
                </c:pt>
              </c:strCache>
            </c:strRef>
          </c:cat>
          <c:val>
            <c:numRef>
              <c:f>'CSI analysis'!$A$101:$E$101</c:f>
            </c:numRef>
          </c:val>
        </c:ser>
        <c:ser>
          <c:idx val="1"/>
          <c:order val="1"/>
          <c:dLbls>
            <c:showVal val="1"/>
          </c:dLbls>
          <c:cat>
            <c:strRef>
              <c:f>'CSI analysis'!$A$100:$E$100</c:f>
              <c:strCache>
                <c:ptCount val="5"/>
                <c:pt idx="0">
                  <c:v>Excellent</c:v>
                </c:pt>
                <c:pt idx="1">
                  <c:v>Good</c:v>
                </c:pt>
                <c:pt idx="2">
                  <c:v>Average</c:v>
                </c:pt>
                <c:pt idx="3">
                  <c:v>Poor</c:v>
                </c:pt>
                <c:pt idx="4">
                  <c:v>NR</c:v>
                </c:pt>
              </c:strCache>
            </c:strRef>
          </c:cat>
          <c:val>
            <c:numRef>
              <c:f>'CSI analysis'!$A$102:$E$102</c:f>
              <c:numCache>
                <c:formatCode>0.00%</c:formatCode>
                <c:ptCount val="5"/>
                <c:pt idx="0">
                  <c:v>0.41137123745819393</c:v>
                </c:pt>
                <c:pt idx="1">
                  <c:v>0.46153846153846362</c:v>
                </c:pt>
                <c:pt idx="2">
                  <c:v>8.862876254180739E-2</c:v>
                </c:pt>
                <c:pt idx="3">
                  <c:v>3.8461538461538464E-2</c:v>
                </c:pt>
                <c:pt idx="4">
                  <c:v>0.26805385556915545</c:v>
                </c:pt>
              </c:numCache>
            </c:numRef>
          </c:val>
        </c:ser>
        <c:axId val="80767232"/>
        <c:axId val="80801792"/>
      </c:barChart>
      <c:catAx>
        <c:axId val="80767232"/>
        <c:scaling>
          <c:orientation val="minMax"/>
        </c:scaling>
        <c:axPos val="b"/>
        <c:tickLblPos val="nextTo"/>
        <c:crossAx val="80801792"/>
        <c:crosses val="autoZero"/>
        <c:auto val="1"/>
        <c:lblAlgn val="ctr"/>
        <c:lblOffset val="100"/>
      </c:catAx>
      <c:valAx>
        <c:axId val="80801792"/>
        <c:scaling>
          <c:orientation val="minMax"/>
        </c:scaling>
        <c:axPos val="l"/>
        <c:numFmt formatCode="0.00%" sourceLinked="1"/>
        <c:tickLblPos val="nextTo"/>
        <c:crossAx val="80767232"/>
        <c:crosses val="autoZero"/>
        <c:crossBetween val="between"/>
      </c:valAx>
    </c:plotArea>
    <c:legend>
      <c:legendPos val="r"/>
      <c:layout/>
    </c:legend>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analysis'!$A$113:$E$113</c:f>
              <c:strCache>
                <c:ptCount val="5"/>
                <c:pt idx="0">
                  <c:v>Excellent</c:v>
                </c:pt>
                <c:pt idx="1">
                  <c:v>Good</c:v>
                </c:pt>
                <c:pt idx="2">
                  <c:v>Average</c:v>
                </c:pt>
                <c:pt idx="3">
                  <c:v>Poor</c:v>
                </c:pt>
                <c:pt idx="4">
                  <c:v>NR</c:v>
                </c:pt>
              </c:strCache>
            </c:strRef>
          </c:cat>
          <c:val>
            <c:numRef>
              <c:f>'CSI analysis'!$A$114:$E$114</c:f>
            </c:numRef>
          </c:val>
        </c:ser>
        <c:ser>
          <c:idx val="1"/>
          <c:order val="1"/>
          <c:dLbls>
            <c:showVal val="1"/>
          </c:dLbls>
          <c:cat>
            <c:strRef>
              <c:f>'CSI analysis'!$A$113:$E$113</c:f>
              <c:strCache>
                <c:ptCount val="5"/>
                <c:pt idx="0">
                  <c:v>Excellent</c:v>
                </c:pt>
                <c:pt idx="1">
                  <c:v>Good</c:v>
                </c:pt>
                <c:pt idx="2">
                  <c:v>Average</c:v>
                </c:pt>
                <c:pt idx="3">
                  <c:v>Poor</c:v>
                </c:pt>
                <c:pt idx="4">
                  <c:v>NR</c:v>
                </c:pt>
              </c:strCache>
            </c:strRef>
          </c:cat>
          <c:val>
            <c:numRef>
              <c:f>'CSI analysis'!$A$115:$E$115</c:f>
              <c:numCache>
                <c:formatCode>0.00%</c:formatCode>
                <c:ptCount val="5"/>
                <c:pt idx="0">
                  <c:v>0.39415041782730137</c:v>
                </c:pt>
                <c:pt idx="1">
                  <c:v>0.46100278551532031</c:v>
                </c:pt>
                <c:pt idx="2">
                  <c:v>0.11142061281337047</c:v>
                </c:pt>
                <c:pt idx="3">
                  <c:v>3.3426183844011144E-2</c:v>
                </c:pt>
                <c:pt idx="4">
                  <c:v>0.12117503059975521</c:v>
                </c:pt>
              </c:numCache>
            </c:numRef>
          </c:val>
        </c:ser>
        <c:axId val="80827520"/>
        <c:axId val="80829056"/>
      </c:barChart>
      <c:catAx>
        <c:axId val="80827520"/>
        <c:scaling>
          <c:orientation val="minMax"/>
        </c:scaling>
        <c:axPos val="b"/>
        <c:tickLblPos val="nextTo"/>
        <c:crossAx val="80829056"/>
        <c:crosses val="autoZero"/>
        <c:auto val="1"/>
        <c:lblAlgn val="ctr"/>
        <c:lblOffset val="100"/>
      </c:catAx>
      <c:valAx>
        <c:axId val="80829056"/>
        <c:scaling>
          <c:orientation val="minMax"/>
        </c:scaling>
        <c:axPos val="l"/>
        <c:numFmt formatCode="0.00%" sourceLinked="1"/>
        <c:tickLblPos val="nextTo"/>
        <c:crossAx val="80827520"/>
        <c:crosses val="autoZero"/>
        <c:crossBetween val="between"/>
      </c:valAx>
    </c:plotArea>
    <c:legend>
      <c:legendPos val="r"/>
      <c:layout/>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analysis'!$A$119:$E$119</c:f>
              <c:strCache>
                <c:ptCount val="5"/>
                <c:pt idx="0">
                  <c:v>Excellent</c:v>
                </c:pt>
                <c:pt idx="1">
                  <c:v>Good</c:v>
                </c:pt>
                <c:pt idx="2">
                  <c:v>Average</c:v>
                </c:pt>
                <c:pt idx="3">
                  <c:v>Poor</c:v>
                </c:pt>
                <c:pt idx="4">
                  <c:v>NR</c:v>
                </c:pt>
              </c:strCache>
            </c:strRef>
          </c:cat>
          <c:val>
            <c:numRef>
              <c:f>'CSI analysis'!$A$120:$E$120</c:f>
            </c:numRef>
          </c:val>
        </c:ser>
        <c:ser>
          <c:idx val="1"/>
          <c:order val="1"/>
          <c:dLbls>
            <c:showVal val="1"/>
          </c:dLbls>
          <c:cat>
            <c:strRef>
              <c:f>'CSI analysis'!$A$119:$E$119</c:f>
              <c:strCache>
                <c:ptCount val="5"/>
                <c:pt idx="0">
                  <c:v>Excellent</c:v>
                </c:pt>
                <c:pt idx="1">
                  <c:v>Good</c:v>
                </c:pt>
                <c:pt idx="2">
                  <c:v>Average</c:v>
                </c:pt>
                <c:pt idx="3">
                  <c:v>Poor</c:v>
                </c:pt>
                <c:pt idx="4">
                  <c:v>NR</c:v>
                </c:pt>
              </c:strCache>
            </c:strRef>
          </c:cat>
          <c:val>
            <c:numRef>
              <c:f>'CSI analysis'!$A$121:$E$121</c:f>
              <c:numCache>
                <c:formatCode>0.00%</c:formatCode>
                <c:ptCount val="5"/>
                <c:pt idx="0">
                  <c:v>0.31290743155149936</c:v>
                </c:pt>
                <c:pt idx="1">
                  <c:v>0.49152542372881614</c:v>
                </c:pt>
                <c:pt idx="2">
                  <c:v>0.15254237288135758</c:v>
                </c:pt>
                <c:pt idx="3">
                  <c:v>4.3024771838331775E-2</c:v>
                </c:pt>
                <c:pt idx="4">
                  <c:v>6.1199510403916774E-2</c:v>
                </c:pt>
              </c:numCache>
            </c:numRef>
          </c:val>
        </c:ser>
        <c:axId val="80862208"/>
        <c:axId val="80872192"/>
      </c:barChart>
      <c:catAx>
        <c:axId val="80862208"/>
        <c:scaling>
          <c:orientation val="minMax"/>
        </c:scaling>
        <c:axPos val="b"/>
        <c:tickLblPos val="nextTo"/>
        <c:crossAx val="80872192"/>
        <c:crosses val="autoZero"/>
        <c:auto val="1"/>
        <c:lblAlgn val="ctr"/>
        <c:lblOffset val="100"/>
      </c:catAx>
      <c:valAx>
        <c:axId val="80872192"/>
        <c:scaling>
          <c:orientation val="minMax"/>
        </c:scaling>
        <c:axPos val="l"/>
        <c:numFmt formatCode="0.00%" sourceLinked="1"/>
        <c:tickLblPos val="nextTo"/>
        <c:crossAx val="80862208"/>
        <c:crosses val="autoZero"/>
        <c:crossBetween val="between"/>
      </c:valAx>
    </c:plotArea>
    <c:legend>
      <c:legendPos val="r"/>
      <c:layout/>
    </c:legend>
    <c:plotVisOnly val="1"/>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analysis'!$A$125:$E$125</c:f>
              <c:strCache>
                <c:ptCount val="5"/>
                <c:pt idx="0">
                  <c:v>Excellent</c:v>
                </c:pt>
                <c:pt idx="1">
                  <c:v>Good</c:v>
                </c:pt>
                <c:pt idx="2">
                  <c:v>Average</c:v>
                </c:pt>
                <c:pt idx="3">
                  <c:v>Poor</c:v>
                </c:pt>
                <c:pt idx="4">
                  <c:v>NR</c:v>
                </c:pt>
              </c:strCache>
            </c:strRef>
          </c:cat>
          <c:val>
            <c:numRef>
              <c:f>'CSI analysis'!$A$126:$E$126</c:f>
            </c:numRef>
          </c:val>
        </c:ser>
        <c:ser>
          <c:idx val="1"/>
          <c:order val="1"/>
          <c:dLbls>
            <c:showVal val="1"/>
          </c:dLbls>
          <c:cat>
            <c:strRef>
              <c:f>'CSI analysis'!$A$125:$E$125</c:f>
              <c:strCache>
                <c:ptCount val="5"/>
                <c:pt idx="0">
                  <c:v>Excellent</c:v>
                </c:pt>
                <c:pt idx="1">
                  <c:v>Good</c:v>
                </c:pt>
                <c:pt idx="2">
                  <c:v>Average</c:v>
                </c:pt>
                <c:pt idx="3">
                  <c:v>Poor</c:v>
                </c:pt>
                <c:pt idx="4">
                  <c:v>NR</c:v>
                </c:pt>
              </c:strCache>
            </c:strRef>
          </c:cat>
          <c:val>
            <c:numRef>
              <c:f>'CSI analysis'!$A$127:$E$127</c:f>
              <c:numCache>
                <c:formatCode>0.00%</c:formatCode>
                <c:ptCount val="5"/>
                <c:pt idx="0">
                  <c:v>0.34293193717277487</c:v>
                </c:pt>
                <c:pt idx="1">
                  <c:v>0.47120418848167539</c:v>
                </c:pt>
                <c:pt idx="2">
                  <c:v>0.1243455497382208</c:v>
                </c:pt>
                <c:pt idx="3">
                  <c:v>6.1518324607329852E-2</c:v>
                </c:pt>
                <c:pt idx="4">
                  <c:v>6.4871481028151934E-2</c:v>
                </c:pt>
              </c:numCache>
            </c:numRef>
          </c:val>
        </c:ser>
        <c:axId val="80901632"/>
        <c:axId val="80903168"/>
      </c:barChart>
      <c:catAx>
        <c:axId val="80901632"/>
        <c:scaling>
          <c:orientation val="minMax"/>
        </c:scaling>
        <c:axPos val="b"/>
        <c:tickLblPos val="nextTo"/>
        <c:crossAx val="80903168"/>
        <c:crosses val="autoZero"/>
        <c:auto val="1"/>
        <c:lblAlgn val="ctr"/>
        <c:lblOffset val="100"/>
      </c:catAx>
      <c:valAx>
        <c:axId val="80903168"/>
        <c:scaling>
          <c:orientation val="minMax"/>
        </c:scaling>
        <c:axPos val="l"/>
        <c:numFmt formatCode="0.00%" sourceLinked="1"/>
        <c:tickLblPos val="nextTo"/>
        <c:crossAx val="80901632"/>
        <c:crosses val="autoZero"/>
        <c:crossBetween val="between"/>
      </c:valAx>
    </c:plotArea>
    <c:legend>
      <c:legendPos val="r"/>
      <c:layout/>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analysis'!$A$144:$E$144</c:f>
              <c:strCache>
                <c:ptCount val="5"/>
                <c:pt idx="0">
                  <c:v>Excellent</c:v>
                </c:pt>
                <c:pt idx="1">
                  <c:v>Good</c:v>
                </c:pt>
                <c:pt idx="2">
                  <c:v>Average</c:v>
                </c:pt>
                <c:pt idx="3">
                  <c:v>Poor</c:v>
                </c:pt>
                <c:pt idx="4">
                  <c:v>NR</c:v>
                </c:pt>
              </c:strCache>
            </c:strRef>
          </c:cat>
          <c:val>
            <c:numRef>
              <c:f>'CSI analysis'!$A$145:$E$145</c:f>
            </c:numRef>
          </c:val>
        </c:ser>
        <c:ser>
          <c:idx val="1"/>
          <c:order val="1"/>
          <c:dLbls>
            <c:showVal val="1"/>
          </c:dLbls>
          <c:cat>
            <c:strRef>
              <c:f>'CSI analysis'!$A$144:$E$144</c:f>
              <c:strCache>
                <c:ptCount val="5"/>
                <c:pt idx="0">
                  <c:v>Excellent</c:v>
                </c:pt>
                <c:pt idx="1">
                  <c:v>Good</c:v>
                </c:pt>
                <c:pt idx="2">
                  <c:v>Average</c:v>
                </c:pt>
                <c:pt idx="3">
                  <c:v>Poor</c:v>
                </c:pt>
                <c:pt idx="4">
                  <c:v>NR</c:v>
                </c:pt>
              </c:strCache>
            </c:strRef>
          </c:cat>
          <c:val>
            <c:numRef>
              <c:f>'CSI analysis'!$A$146:$E$146</c:f>
              <c:numCache>
                <c:formatCode>0.00%</c:formatCode>
                <c:ptCount val="5"/>
                <c:pt idx="0">
                  <c:v>0.45871559633027531</c:v>
                </c:pt>
                <c:pt idx="1">
                  <c:v>0.44823066841415465</c:v>
                </c:pt>
                <c:pt idx="2">
                  <c:v>6.9462647444299516E-2</c:v>
                </c:pt>
                <c:pt idx="3">
                  <c:v>2.3591087811271311E-2</c:v>
                </c:pt>
                <c:pt idx="4">
                  <c:v>6.6095471236230524E-2</c:v>
                </c:pt>
              </c:numCache>
            </c:numRef>
          </c:val>
        </c:ser>
        <c:axId val="80929152"/>
        <c:axId val="80930688"/>
      </c:barChart>
      <c:catAx>
        <c:axId val="80929152"/>
        <c:scaling>
          <c:orientation val="minMax"/>
        </c:scaling>
        <c:axPos val="b"/>
        <c:tickLblPos val="nextTo"/>
        <c:crossAx val="80930688"/>
        <c:crosses val="autoZero"/>
        <c:auto val="1"/>
        <c:lblAlgn val="ctr"/>
        <c:lblOffset val="100"/>
      </c:catAx>
      <c:valAx>
        <c:axId val="80930688"/>
        <c:scaling>
          <c:orientation val="minMax"/>
        </c:scaling>
        <c:axPos val="l"/>
        <c:numFmt formatCode="0.00%" sourceLinked="1"/>
        <c:tickLblPos val="nextTo"/>
        <c:crossAx val="80929152"/>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analysis'!$A$10:$E$10</c:f>
              <c:strCache>
                <c:ptCount val="5"/>
                <c:pt idx="0">
                  <c:v>Excellent</c:v>
                </c:pt>
                <c:pt idx="1">
                  <c:v>Good</c:v>
                </c:pt>
                <c:pt idx="2">
                  <c:v>Average</c:v>
                </c:pt>
                <c:pt idx="3">
                  <c:v>Poor</c:v>
                </c:pt>
                <c:pt idx="4">
                  <c:v>NR</c:v>
                </c:pt>
              </c:strCache>
            </c:strRef>
          </c:cat>
          <c:val>
            <c:numRef>
              <c:f>'CSI analysis'!$A$11:$E$11</c:f>
            </c:numRef>
          </c:val>
        </c:ser>
        <c:ser>
          <c:idx val="1"/>
          <c:order val="1"/>
          <c:dLbls>
            <c:showVal val="1"/>
          </c:dLbls>
          <c:cat>
            <c:strRef>
              <c:f>'CSI analysis'!$A$10:$E$10</c:f>
              <c:strCache>
                <c:ptCount val="5"/>
                <c:pt idx="0">
                  <c:v>Excellent</c:v>
                </c:pt>
                <c:pt idx="1">
                  <c:v>Good</c:v>
                </c:pt>
                <c:pt idx="2">
                  <c:v>Average</c:v>
                </c:pt>
                <c:pt idx="3">
                  <c:v>Poor</c:v>
                </c:pt>
                <c:pt idx="4">
                  <c:v>NR</c:v>
                </c:pt>
              </c:strCache>
            </c:strRef>
          </c:cat>
          <c:val>
            <c:numRef>
              <c:f>'CSI analysis'!$A$12:$E$12</c:f>
              <c:numCache>
                <c:formatCode>0.00%</c:formatCode>
                <c:ptCount val="5"/>
                <c:pt idx="0">
                  <c:v>0.51790281329923271</c:v>
                </c:pt>
                <c:pt idx="1">
                  <c:v>0.42838874680307265</c:v>
                </c:pt>
                <c:pt idx="2">
                  <c:v>3.8363171355498722E-2</c:v>
                </c:pt>
                <c:pt idx="3">
                  <c:v>1.5345268542199484E-2</c:v>
                </c:pt>
                <c:pt idx="4">
                  <c:v>4.2839657282742014E-2</c:v>
                </c:pt>
              </c:numCache>
            </c:numRef>
          </c:val>
        </c:ser>
        <c:axId val="72739840"/>
        <c:axId val="72741632"/>
      </c:barChart>
      <c:catAx>
        <c:axId val="72739840"/>
        <c:scaling>
          <c:orientation val="minMax"/>
        </c:scaling>
        <c:axPos val="b"/>
        <c:tickLblPos val="nextTo"/>
        <c:crossAx val="72741632"/>
        <c:crosses val="autoZero"/>
        <c:auto val="1"/>
        <c:lblAlgn val="ctr"/>
        <c:lblOffset val="100"/>
      </c:catAx>
      <c:valAx>
        <c:axId val="72741632"/>
        <c:scaling>
          <c:orientation val="minMax"/>
        </c:scaling>
        <c:axPos val="l"/>
        <c:numFmt formatCode="0.00%" sourceLinked="1"/>
        <c:tickLblPos val="nextTo"/>
        <c:crossAx val="72739840"/>
        <c:crosses val="autoZero"/>
        <c:crossBetween val="between"/>
      </c:valAx>
      <c:spPr>
        <a:noFill/>
        <a:ln w="25400">
          <a:noFill/>
        </a:ln>
      </c:spPr>
    </c:plotArea>
    <c:legend>
      <c:legendPos val="r"/>
      <c:layout/>
    </c:legend>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analysis'!$A$157:$E$157</c:f>
              <c:strCache>
                <c:ptCount val="5"/>
                <c:pt idx="0">
                  <c:v>Excellent</c:v>
                </c:pt>
                <c:pt idx="1">
                  <c:v>Good</c:v>
                </c:pt>
                <c:pt idx="2">
                  <c:v>Average</c:v>
                </c:pt>
                <c:pt idx="3">
                  <c:v>Poor</c:v>
                </c:pt>
                <c:pt idx="4">
                  <c:v>NR</c:v>
                </c:pt>
              </c:strCache>
            </c:strRef>
          </c:cat>
          <c:val>
            <c:numRef>
              <c:f>'CSI analysis'!$A$158:$E$158</c:f>
            </c:numRef>
          </c:val>
        </c:ser>
        <c:ser>
          <c:idx val="1"/>
          <c:order val="1"/>
          <c:dLbls>
            <c:showVal val="1"/>
          </c:dLbls>
          <c:cat>
            <c:strRef>
              <c:f>'CSI analysis'!$A$157:$E$157</c:f>
              <c:strCache>
                <c:ptCount val="5"/>
                <c:pt idx="0">
                  <c:v>Excellent</c:v>
                </c:pt>
                <c:pt idx="1">
                  <c:v>Good</c:v>
                </c:pt>
                <c:pt idx="2">
                  <c:v>Average</c:v>
                </c:pt>
                <c:pt idx="3">
                  <c:v>Poor</c:v>
                </c:pt>
                <c:pt idx="4">
                  <c:v>NR</c:v>
                </c:pt>
              </c:strCache>
            </c:strRef>
          </c:cat>
          <c:val>
            <c:numRef>
              <c:f>'CSI analysis'!$A$159:$E$159</c:f>
              <c:numCache>
                <c:formatCode>0.00%</c:formatCode>
                <c:ptCount val="5"/>
                <c:pt idx="0">
                  <c:v>0.37013996889580364</c:v>
                </c:pt>
                <c:pt idx="1">
                  <c:v>0.5007776049766719</c:v>
                </c:pt>
                <c:pt idx="2">
                  <c:v>9.4867807153965797E-2</c:v>
                </c:pt>
                <c:pt idx="3">
                  <c:v>3.4214618973561442E-2</c:v>
                </c:pt>
                <c:pt idx="4">
                  <c:v>0.21297429620563041</c:v>
                </c:pt>
              </c:numCache>
            </c:numRef>
          </c:val>
        </c:ser>
        <c:axId val="82082432"/>
        <c:axId val="82096512"/>
      </c:barChart>
      <c:catAx>
        <c:axId val="82082432"/>
        <c:scaling>
          <c:orientation val="minMax"/>
        </c:scaling>
        <c:axPos val="b"/>
        <c:tickLblPos val="nextTo"/>
        <c:crossAx val="82096512"/>
        <c:crosses val="autoZero"/>
        <c:auto val="1"/>
        <c:lblAlgn val="ctr"/>
        <c:lblOffset val="100"/>
      </c:catAx>
      <c:valAx>
        <c:axId val="82096512"/>
        <c:scaling>
          <c:orientation val="minMax"/>
        </c:scaling>
        <c:axPos val="l"/>
        <c:numFmt formatCode="0.00%" sourceLinked="1"/>
        <c:tickLblPos val="nextTo"/>
        <c:crossAx val="82082432"/>
        <c:crosses val="autoZero"/>
        <c:crossBetween val="between"/>
      </c:valAx>
    </c:plotArea>
    <c:legend>
      <c:legendPos val="r"/>
      <c:layout/>
    </c:legend>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analysis'!$A$164:$E$164</c:f>
              <c:strCache>
                <c:ptCount val="5"/>
                <c:pt idx="0">
                  <c:v>Excellent</c:v>
                </c:pt>
                <c:pt idx="1">
                  <c:v>Good</c:v>
                </c:pt>
                <c:pt idx="2">
                  <c:v>Average</c:v>
                </c:pt>
                <c:pt idx="3">
                  <c:v>Poor</c:v>
                </c:pt>
                <c:pt idx="4">
                  <c:v>NR</c:v>
                </c:pt>
              </c:strCache>
            </c:strRef>
          </c:cat>
          <c:val>
            <c:numRef>
              <c:f>'CSI analysis'!$A$165:$E$165</c:f>
            </c:numRef>
          </c:val>
        </c:ser>
        <c:ser>
          <c:idx val="1"/>
          <c:order val="1"/>
          <c:dLbls>
            <c:showVal val="1"/>
          </c:dLbls>
          <c:cat>
            <c:strRef>
              <c:f>'CSI analysis'!$A$164:$E$164</c:f>
              <c:strCache>
                <c:ptCount val="5"/>
                <c:pt idx="0">
                  <c:v>Excellent</c:v>
                </c:pt>
                <c:pt idx="1">
                  <c:v>Good</c:v>
                </c:pt>
                <c:pt idx="2">
                  <c:v>Average</c:v>
                </c:pt>
                <c:pt idx="3">
                  <c:v>Poor</c:v>
                </c:pt>
                <c:pt idx="4">
                  <c:v>NR</c:v>
                </c:pt>
              </c:strCache>
            </c:strRef>
          </c:cat>
          <c:val>
            <c:numRef>
              <c:f>'CSI analysis'!$A$166:$E$166</c:f>
              <c:numCache>
                <c:formatCode>0.00%</c:formatCode>
                <c:ptCount val="5"/>
                <c:pt idx="0">
                  <c:v>0.42436412315930716</c:v>
                </c:pt>
                <c:pt idx="1">
                  <c:v>0.49665327978581253</c:v>
                </c:pt>
                <c:pt idx="2">
                  <c:v>5.7563587684069613E-2</c:v>
                </c:pt>
                <c:pt idx="3">
                  <c:v>2.1419009370816602E-2</c:v>
                </c:pt>
                <c:pt idx="4">
                  <c:v>8.5679314565483708E-2</c:v>
                </c:pt>
              </c:numCache>
            </c:numRef>
          </c:val>
        </c:ser>
        <c:axId val="80942208"/>
        <c:axId val="80943744"/>
      </c:barChart>
      <c:catAx>
        <c:axId val="80942208"/>
        <c:scaling>
          <c:orientation val="minMax"/>
        </c:scaling>
        <c:axPos val="b"/>
        <c:tickLblPos val="nextTo"/>
        <c:crossAx val="80943744"/>
        <c:crosses val="autoZero"/>
        <c:auto val="1"/>
        <c:lblAlgn val="ctr"/>
        <c:lblOffset val="100"/>
      </c:catAx>
      <c:valAx>
        <c:axId val="80943744"/>
        <c:scaling>
          <c:orientation val="minMax"/>
        </c:scaling>
        <c:axPos val="l"/>
        <c:numFmt formatCode="0.00%" sourceLinked="1"/>
        <c:tickLblPos val="nextTo"/>
        <c:crossAx val="80942208"/>
        <c:crosses val="autoZero"/>
        <c:crossBetween val="between"/>
      </c:valAx>
    </c:plotArea>
    <c:legend>
      <c:legendPos val="r"/>
      <c:layout/>
    </c:legend>
    <c:plotVisOnly val="1"/>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IN"/>
  <c:style val="34"/>
  <c:chart>
    <c:plotArea>
      <c:layout/>
      <c:pieChart>
        <c:varyColors val="1"/>
        <c:ser>
          <c:idx val="1"/>
          <c:order val="1"/>
          <c:dLbls>
            <c:showVal val="1"/>
            <c:showLeaderLines val="1"/>
          </c:dLbls>
          <c:cat>
            <c:strRef>
              <c:f>'CSI analysis'!$B$171:$D$171</c:f>
              <c:strCache>
                <c:ptCount val="3"/>
                <c:pt idx="0">
                  <c:v>Yes </c:v>
                </c:pt>
                <c:pt idx="1">
                  <c:v>No</c:v>
                </c:pt>
                <c:pt idx="2">
                  <c:v>NR</c:v>
                </c:pt>
              </c:strCache>
            </c:strRef>
          </c:cat>
          <c:val>
            <c:numRef>
              <c:f>'CSI analysis'!$B$173:$D$173</c:f>
              <c:numCache>
                <c:formatCode>0.00%</c:formatCode>
                <c:ptCount val="3"/>
                <c:pt idx="0">
                  <c:v>0.94029850746268662</c:v>
                </c:pt>
                <c:pt idx="1">
                  <c:v>5.9701492537313966E-2</c:v>
                </c:pt>
                <c:pt idx="2">
                  <c:v>9.7919216646266682E-2</c:v>
                </c:pt>
              </c:numCache>
            </c:numRef>
          </c:val>
        </c:ser>
        <c:ser>
          <c:idx val="0"/>
          <c:order val="0"/>
          <c:cat>
            <c:strRef>
              <c:f>'CSI analysis'!$B$171:$D$171</c:f>
              <c:strCache>
                <c:ptCount val="3"/>
                <c:pt idx="0">
                  <c:v>Yes </c:v>
                </c:pt>
                <c:pt idx="1">
                  <c:v>No</c:v>
                </c:pt>
                <c:pt idx="2">
                  <c:v>NR</c:v>
                </c:pt>
              </c:strCache>
            </c:strRef>
          </c:cat>
          <c:val>
            <c:numRef>
              <c:f>'CSI analysis'!$B$172:$D$172</c:f>
            </c:numRef>
          </c:val>
        </c:ser>
        <c:firstSliceAng val="0"/>
      </c:pieChart>
    </c:plotArea>
    <c:legend>
      <c:legendPos val="r"/>
      <c:layout/>
    </c:legend>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1"/>
          <c:order val="1"/>
          <c:dLbls>
            <c:showVal val="1"/>
          </c:dLbls>
          <c:cat>
            <c:strRef>
              <c:f>'CSI analysis'!$A$17:$E$17</c:f>
              <c:strCache>
                <c:ptCount val="5"/>
                <c:pt idx="0">
                  <c:v>Excellent</c:v>
                </c:pt>
                <c:pt idx="1">
                  <c:v>Good</c:v>
                </c:pt>
                <c:pt idx="2">
                  <c:v>Average</c:v>
                </c:pt>
                <c:pt idx="3">
                  <c:v>Poor</c:v>
                </c:pt>
                <c:pt idx="4">
                  <c:v>NR</c:v>
                </c:pt>
              </c:strCache>
            </c:strRef>
          </c:cat>
          <c:val>
            <c:numRef>
              <c:f>'CSI analysis'!$A$19:$E$19</c:f>
              <c:numCache>
                <c:formatCode>0.00%</c:formatCode>
                <c:ptCount val="5"/>
                <c:pt idx="0">
                  <c:v>0.42857142857142855</c:v>
                </c:pt>
                <c:pt idx="1">
                  <c:v>0.5291545189504373</c:v>
                </c:pt>
                <c:pt idx="2">
                  <c:v>3.0612244897959211E-2</c:v>
                </c:pt>
                <c:pt idx="3">
                  <c:v>1.1661807580174927E-2</c:v>
                </c:pt>
                <c:pt idx="4">
                  <c:v>0.16034271725826188</c:v>
                </c:pt>
              </c:numCache>
            </c:numRef>
          </c:val>
        </c:ser>
        <c:ser>
          <c:idx val="0"/>
          <c:order val="0"/>
          <c:cat>
            <c:strRef>
              <c:f>'CSI analysis'!$A$17:$E$17</c:f>
              <c:strCache>
                <c:ptCount val="5"/>
                <c:pt idx="0">
                  <c:v>Excellent</c:v>
                </c:pt>
                <c:pt idx="1">
                  <c:v>Good</c:v>
                </c:pt>
                <c:pt idx="2">
                  <c:v>Average</c:v>
                </c:pt>
                <c:pt idx="3">
                  <c:v>Poor</c:v>
                </c:pt>
                <c:pt idx="4">
                  <c:v>NR</c:v>
                </c:pt>
              </c:strCache>
            </c:strRef>
          </c:cat>
          <c:val>
            <c:numRef>
              <c:f>'CSI analysis'!$A$18:$E$18</c:f>
            </c:numRef>
          </c:val>
        </c:ser>
        <c:axId val="72771456"/>
        <c:axId val="72772992"/>
      </c:barChart>
      <c:catAx>
        <c:axId val="72771456"/>
        <c:scaling>
          <c:orientation val="minMax"/>
        </c:scaling>
        <c:axPos val="b"/>
        <c:tickLblPos val="nextTo"/>
        <c:crossAx val="72772992"/>
        <c:crosses val="autoZero"/>
        <c:auto val="1"/>
        <c:lblAlgn val="ctr"/>
        <c:lblOffset val="100"/>
      </c:catAx>
      <c:valAx>
        <c:axId val="72772992"/>
        <c:scaling>
          <c:orientation val="minMax"/>
        </c:scaling>
        <c:axPos val="l"/>
        <c:numFmt formatCode="0.00%" sourceLinked="1"/>
        <c:tickLblPos val="nextTo"/>
        <c:crossAx val="72771456"/>
        <c:crosses val="autoZero"/>
        <c:crossBetween val="between"/>
      </c:valAx>
      <c:spPr>
        <a:noFill/>
        <a:ln w="25400">
          <a:noFill/>
        </a:ln>
      </c:spPr>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analysis'!$A$23:$E$23</c:f>
              <c:strCache>
                <c:ptCount val="5"/>
                <c:pt idx="0">
                  <c:v>Excellent</c:v>
                </c:pt>
                <c:pt idx="1">
                  <c:v>Good</c:v>
                </c:pt>
                <c:pt idx="2">
                  <c:v>Average</c:v>
                </c:pt>
                <c:pt idx="3">
                  <c:v>Poor</c:v>
                </c:pt>
                <c:pt idx="4">
                  <c:v>NR</c:v>
                </c:pt>
              </c:strCache>
            </c:strRef>
          </c:cat>
          <c:val>
            <c:numRef>
              <c:f>'CSI analysis'!$A$24:$E$24</c:f>
            </c:numRef>
          </c:val>
        </c:ser>
        <c:ser>
          <c:idx val="1"/>
          <c:order val="1"/>
          <c:dLbls>
            <c:showVal val="1"/>
          </c:dLbls>
          <c:cat>
            <c:strRef>
              <c:f>'CSI analysis'!$A$23:$E$23</c:f>
              <c:strCache>
                <c:ptCount val="5"/>
                <c:pt idx="0">
                  <c:v>Excellent</c:v>
                </c:pt>
                <c:pt idx="1">
                  <c:v>Good</c:v>
                </c:pt>
                <c:pt idx="2">
                  <c:v>Average</c:v>
                </c:pt>
                <c:pt idx="3">
                  <c:v>Poor</c:v>
                </c:pt>
                <c:pt idx="4">
                  <c:v>NR</c:v>
                </c:pt>
              </c:strCache>
            </c:strRef>
          </c:cat>
          <c:val>
            <c:numRef>
              <c:f>'CSI analysis'!$A$25:$E$25</c:f>
              <c:numCache>
                <c:formatCode>0.00%</c:formatCode>
                <c:ptCount val="5"/>
                <c:pt idx="0">
                  <c:v>0.46616541353383456</c:v>
                </c:pt>
                <c:pt idx="1">
                  <c:v>0.49172932330827301</c:v>
                </c:pt>
                <c:pt idx="2">
                  <c:v>3.1578947368421338E-2</c:v>
                </c:pt>
                <c:pt idx="3">
                  <c:v>1.0526315789473684E-2</c:v>
                </c:pt>
                <c:pt idx="4">
                  <c:v>0.18604651162790795</c:v>
                </c:pt>
              </c:numCache>
            </c:numRef>
          </c:val>
        </c:ser>
        <c:axId val="72802304"/>
        <c:axId val="72803840"/>
      </c:barChart>
      <c:catAx>
        <c:axId val="72802304"/>
        <c:scaling>
          <c:orientation val="minMax"/>
        </c:scaling>
        <c:axPos val="b"/>
        <c:tickLblPos val="nextTo"/>
        <c:crossAx val="72803840"/>
        <c:crosses val="autoZero"/>
        <c:auto val="1"/>
        <c:lblAlgn val="ctr"/>
        <c:lblOffset val="100"/>
      </c:catAx>
      <c:valAx>
        <c:axId val="72803840"/>
        <c:scaling>
          <c:orientation val="minMax"/>
        </c:scaling>
        <c:axPos val="l"/>
        <c:numFmt formatCode="0.00%" sourceLinked="1"/>
        <c:tickLblPos val="nextTo"/>
        <c:crossAx val="72802304"/>
        <c:crosses val="autoZero"/>
        <c:crossBetween val="between"/>
      </c:valAx>
      <c:spPr>
        <a:noFill/>
        <a:ln w="25400">
          <a:noFill/>
        </a:ln>
      </c:spPr>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analysis'!$A$30:$E$30</c:f>
              <c:strCache>
                <c:ptCount val="5"/>
                <c:pt idx="0">
                  <c:v>Excellent</c:v>
                </c:pt>
                <c:pt idx="1">
                  <c:v>Good</c:v>
                </c:pt>
                <c:pt idx="2">
                  <c:v>Average</c:v>
                </c:pt>
                <c:pt idx="3">
                  <c:v>Poor</c:v>
                </c:pt>
                <c:pt idx="4">
                  <c:v>NR</c:v>
                </c:pt>
              </c:strCache>
            </c:strRef>
          </c:cat>
          <c:val>
            <c:numRef>
              <c:f>'CSI analysis'!$A$31:$E$31</c:f>
            </c:numRef>
          </c:val>
        </c:ser>
        <c:ser>
          <c:idx val="1"/>
          <c:order val="1"/>
          <c:dLbls>
            <c:showVal val="1"/>
          </c:dLbls>
          <c:cat>
            <c:strRef>
              <c:f>'CSI analysis'!$A$30:$E$30</c:f>
              <c:strCache>
                <c:ptCount val="5"/>
                <c:pt idx="0">
                  <c:v>Excellent</c:v>
                </c:pt>
                <c:pt idx="1">
                  <c:v>Good</c:v>
                </c:pt>
                <c:pt idx="2">
                  <c:v>Average</c:v>
                </c:pt>
                <c:pt idx="3">
                  <c:v>Poor</c:v>
                </c:pt>
                <c:pt idx="4">
                  <c:v>NR</c:v>
                </c:pt>
              </c:strCache>
            </c:strRef>
          </c:cat>
          <c:val>
            <c:numRef>
              <c:f>'CSI analysis'!$A$32:$E$32</c:f>
              <c:numCache>
                <c:formatCode>0.00%</c:formatCode>
                <c:ptCount val="5"/>
                <c:pt idx="0">
                  <c:v>0.48944099378882355</c:v>
                </c:pt>
                <c:pt idx="1">
                  <c:v>0.40248447204969356</c:v>
                </c:pt>
                <c:pt idx="2">
                  <c:v>8.8198757763975164E-2</c:v>
                </c:pt>
                <c:pt idx="3">
                  <c:v>1.9875776397515733E-2</c:v>
                </c:pt>
                <c:pt idx="4">
                  <c:v>1.4687882496940025E-2</c:v>
                </c:pt>
              </c:numCache>
            </c:numRef>
          </c:val>
        </c:ser>
        <c:axId val="73235072"/>
        <c:axId val="73240960"/>
      </c:barChart>
      <c:catAx>
        <c:axId val="73235072"/>
        <c:scaling>
          <c:orientation val="minMax"/>
        </c:scaling>
        <c:axPos val="b"/>
        <c:tickLblPos val="nextTo"/>
        <c:crossAx val="73240960"/>
        <c:crosses val="autoZero"/>
        <c:auto val="1"/>
        <c:lblAlgn val="ctr"/>
        <c:lblOffset val="100"/>
      </c:catAx>
      <c:valAx>
        <c:axId val="73240960"/>
        <c:scaling>
          <c:orientation val="minMax"/>
        </c:scaling>
        <c:axPos val="l"/>
        <c:numFmt formatCode="0.00%" sourceLinked="1"/>
        <c:tickLblPos val="nextTo"/>
        <c:crossAx val="73235072"/>
        <c:crosses val="autoZero"/>
        <c:crossBetween val="between"/>
      </c:valAx>
      <c:spPr>
        <a:noFill/>
        <a:ln w="25400">
          <a:noFill/>
        </a:ln>
      </c:spPr>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analysis'!$A$36:$E$36</c:f>
              <c:strCache>
                <c:ptCount val="5"/>
                <c:pt idx="0">
                  <c:v>Excellent</c:v>
                </c:pt>
                <c:pt idx="1">
                  <c:v>Good</c:v>
                </c:pt>
                <c:pt idx="2">
                  <c:v>Average</c:v>
                </c:pt>
                <c:pt idx="3">
                  <c:v>Poor</c:v>
                </c:pt>
                <c:pt idx="4">
                  <c:v>NR</c:v>
                </c:pt>
              </c:strCache>
            </c:strRef>
          </c:cat>
          <c:val>
            <c:numRef>
              <c:f>'CSI analysis'!$A$37:$E$37</c:f>
            </c:numRef>
          </c:val>
        </c:ser>
        <c:ser>
          <c:idx val="1"/>
          <c:order val="1"/>
          <c:dLbls>
            <c:showVal val="1"/>
          </c:dLbls>
          <c:cat>
            <c:strRef>
              <c:f>'CSI analysis'!$A$36:$E$36</c:f>
              <c:strCache>
                <c:ptCount val="5"/>
                <c:pt idx="0">
                  <c:v>Excellent</c:v>
                </c:pt>
                <c:pt idx="1">
                  <c:v>Good</c:v>
                </c:pt>
                <c:pt idx="2">
                  <c:v>Average</c:v>
                </c:pt>
                <c:pt idx="3">
                  <c:v>Poor</c:v>
                </c:pt>
                <c:pt idx="4">
                  <c:v>NR</c:v>
                </c:pt>
              </c:strCache>
            </c:strRef>
          </c:cat>
          <c:val>
            <c:numRef>
              <c:f>'CSI analysis'!$A$38:$E$38</c:f>
              <c:numCache>
                <c:formatCode>0.00%</c:formatCode>
                <c:ptCount val="5"/>
                <c:pt idx="0">
                  <c:v>0.45031446540880837</c:v>
                </c:pt>
                <c:pt idx="1">
                  <c:v>0.41761006289308361</c:v>
                </c:pt>
                <c:pt idx="2">
                  <c:v>0.10062893081761012</c:v>
                </c:pt>
                <c:pt idx="3">
                  <c:v>3.1446540880503436E-2</c:v>
                </c:pt>
                <c:pt idx="4">
                  <c:v>2.6927784577723452E-2</c:v>
                </c:pt>
              </c:numCache>
            </c:numRef>
          </c:val>
        </c:ser>
        <c:axId val="74650368"/>
        <c:axId val="74651904"/>
      </c:barChart>
      <c:catAx>
        <c:axId val="74650368"/>
        <c:scaling>
          <c:orientation val="minMax"/>
        </c:scaling>
        <c:axPos val="b"/>
        <c:tickLblPos val="nextTo"/>
        <c:crossAx val="74651904"/>
        <c:crosses val="autoZero"/>
        <c:auto val="1"/>
        <c:lblAlgn val="ctr"/>
        <c:lblOffset val="100"/>
      </c:catAx>
      <c:valAx>
        <c:axId val="74651904"/>
        <c:scaling>
          <c:orientation val="minMax"/>
        </c:scaling>
        <c:axPos val="l"/>
        <c:numFmt formatCode="0.00%" sourceLinked="1"/>
        <c:tickLblPos val="nextTo"/>
        <c:crossAx val="74650368"/>
        <c:crosses val="autoZero"/>
        <c:crossBetween val="between"/>
      </c:valAx>
      <c:spPr>
        <a:noFill/>
        <a:ln w="25400">
          <a:noFill/>
        </a:ln>
      </c:spPr>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analysis'!$A$42:$E$42</c:f>
              <c:strCache>
                <c:ptCount val="5"/>
                <c:pt idx="0">
                  <c:v>Excellent</c:v>
                </c:pt>
                <c:pt idx="1">
                  <c:v>Good</c:v>
                </c:pt>
                <c:pt idx="2">
                  <c:v>Average</c:v>
                </c:pt>
                <c:pt idx="3">
                  <c:v>Poor</c:v>
                </c:pt>
                <c:pt idx="4">
                  <c:v>NR</c:v>
                </c:pt>
              </c:strCache>
            </c:strRef>
          </c:cat>
          <c:val>
            <c:numRef>
              <c:f>'CSI analysis'!$A$43:$E$43</c:f>
            </c:numRef>
          </c:val>
        </c:ser>
        <c:ser>
          <c:idx val="1"/>
          <c:order val="1"/>
          <c:dLbls>
            <c:showVal val="1"/>
          </c:dLbls>
          <c:cat>
            <c:strRef>
              <c:f>'CSI analysis'!$A$42:$E$42</c:f>
              <c:strCache>
                <c:ptCount val="5"/>
                <c:pt idx="0">
                  <c:v>Excellent</c:v>
                </c:pt>
                <c:pt idx="1">
                  <c:v>Good</c:v>
                </c:pt>
                <c:pt idx="2">
                  <c:v>Average</c:v>
                </c:pt>
                <c:pt idx="3">
                  <c:v>Poor</c:v>
                </c:pt>
                <c:pt idx="4">
                  <c:v>NR</c:v>
                </c:pt>
              </c:strCache>
            </c:strRef>
          </c:cat>
          <c:val>
            <c:numRef>
              <c:f>'CSI analysis'!$A$44:$E$44</c:f>
              <c:numCache>
                <c:formatCode>0.00%</c:formatCode>
                <c:ptCount val="5"/>
                <c:pt idx="0">
                  <c:v>0.48672566371681641</c:v>
                </c:pt>
                <c:pt idx="1">
                  <c:v>0.38053097345132741</c:v>
                </c:pt>
                <c:pt idx="2">
                  <c:v>0.1036662452591663</c:v>
                </c:pt>
                <c:pt idx="3">
                  <c:v>2.9077117572693094E-2</c:v>
                </c:pt>
                <c:pt idx="4">
                  <c:v>3.1823745410036942E-2</c:v>
                </c:pt>
              </c:numCache>
            </c:numRef>
          </c:val>
        </c:ser>
        <c:axId val="74689536"/>
        <c:axId val="74695424"/>
      </c:barChart>
      <c:catAx>
        <c:axId val="74689536"/>
        <c:scaling>
          <c:orientation val="minMax"/>
        </c:scaling>
        <c:axPos val="b"/>
        <c:tickLblPos val="nextTo"/>
        <c:crossAx val="74695424"/>
        <c:crosses val="autoZero"/>
        <c:auto val="1"/>
        <c:lblAlgn val="ctr"/>
        <c:lblOffset val="100"/>
      </c:catAx>
      <c:valAx>
        <c:axId val="74695424"/>
        <c:scaling>
          <c:orientation val="minMax"/>
        </c:scaling>
        <c:axPos val="l"/>
        <c:numFmt formatCode="0.00%" sourceLinked="1"/>
        <c:tickLblPos val="nextTo"/>
        <c:crossAx val="74689536"/>
        <c:crosses val="autoZero"/>
        <c:crossBetween val="between"/>
      </c:valAx>
    </c:plotArea>
    <c:legend>
      <c:legendPos val="r"/>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analysis'!$A$48:$E$48</c:f>
              <c:strCache>
                <c:ptCount val="5"/>
                <c:pt idx="0">
                  <c:v>Excellent</c:v>
                </c:pt>
                <c:pt idx="1">
                  <c:v>Good</c:v>
                </c:pt>
                <c:pt idx="2">
                  <c:v>Average</c:v>
                </c:pt>
                <c:pt idx="3">
                  <c:v>Poor</c:v>
                </c:pt>
                <c:pt idx="4">
                  <c:v>NR</c:v>
                </c:pt>
              </c:strCache>
            </c:strRef>
          </c:cat>
          <c:val>
            <c:numRef>
              <c:f>'CSI analysis'!$A$49:$E$49</c:f>
            </c:numRef>
          </c:val>
        </c:ser>
        <c:ser>
          <c:idx val="1"/>
          <c:order val="1"/>
          <c:dLbls>
            <c:showVal val="1"/>
          </c:dLbls>
          <c:cat>
            <c:strRef>
              <c:f>'CSI analysis'!$A$48:$E$48</c:f>
              <c:strCache>
                <c:ptCount val="5"/>
                <c:pt idx="0">
                  <c:v>Excellent</c:v>
                </c:pt>
                <c:pt idx="1">
                  <c:v>Good</c:v>
                </c:pt>
                <c:pt idx="2">
                  <c:v>Average</c:v>
                </c:pt>
                <c:pt idx="3">
                  <c:v>Poor</c:v>
                </c:pt>
                <c:pt idx="4">
                  <c:v>NR</c:v>
                </c:pt>
              </c:strCache>
            </c:strRef>
          </c:cat>
          <c:val>
            <c:numRef>
              <c:f>'CSI analysis'!$A$50:$E$50</c:f>
              <c:numCache>
                <c:formatCode>0.00%</c:formatCode>
                <c:ptCount val="5"/>
                <c:pt idx="0">
                  <c:v>0.40605296343001485</c:v>
                </c:pt>
                <c:pt idx="1">
                  <c:v>0.38335435056746797</c:v>
                </c:pt>
                <c:pt idx="2">
                  <c:v>0.15636822194199368</c:v>
                </c:pt>
                <c:pt idx="3">
                  <c:v>5.4224464060529692E-2</c:v>
                </c:pt>
                <c:pt idx="4">
                  <c:v>2.9375764993880043E-2</c:v>
                </c:pt>
              </c:numCache>
            </c:numRef>
          </c:val>
        </c:ser>
        <c:axId val="80508416"/>
        <c:axId val="80509952"/>
      </c:barChart>
      <c:catAx>
        <c:axId val="80508416"/>
        <c:scaling>
          <c:orientation val="minMax"/>
        </c:scaling>
        <c:axPos val="b"/>
        <c:tickLblPos val="nextTo"/>
        <c:crossAx val="80509952"/>
        <c:crosses val="autoZero"/>
        <c:auto val="1"/>
        <c:lblAlgn val="ctr"/>
        <c:lblOffset val="100"/>
      </c:catAx>
      <c:valAx>
        <c:axId val="80509952"/>
        <c:scaling>
          <c:orientation val="minMax"/>
        </c:scaling>
        <c:axPos val="l"/>
        <c:numFmt formatCode="0.00%" sourceLinked="1"/>
        <c:tickLblPos val="nextTo"/>
        <c:crossAx val="80508416"/>
        <c:crosses val="autoZero"/>
        <c:crossBetween val="between"/>
      </c:valAx>
      <c:spPr>
        <a:noFill/>
      </c:spPr>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plotArea>
      <c:layout/>
      <c:barChart>
        <c:barDir val="col"/>
        <c:grouping val="clustered"/>
        <c:ser>
          <c:idx val="0"/>
          <c:order val="0"/>
          <c:cat>
            <c:strRef>
              <c:f>'CSI analysis'!$A$55:$E$55</c:f>
              <c:strCache>
                <c:ptCount val="5"/>
                <c:pt idx="0">
                  <c:v>Excellent</c:v>
                </c:pt>
                <c:pt idx="1">
                  <c:v>Good</c:v>
                </c:pt>
                <c:pt idx="2">
                  <c:v>Average</c:v>
                </c:pt>
                <c:pt idx="3">
                  <c:v>Poor</c:v>
                </c:pt>
                <c:pt idx="4">
                  <c:v>NR</c:v>
                </c:pt>
              </c:strCache>
            </c:strRef>
          </c:cat>
          <c:val>
            <c:numRef>
              <c:f>'CSI analysis'!$A$56:$E$56</c:f>
            </c:numRef>
          </c:val>
        </c:ser>
        <c:ser>
          <c:idx val="1"/>
          <c:order val="1"/>
          <c:dLbls>
            <c:showVal val="1"/>
          </c:dLbls>
          <c:cat>
            <c:strRef>
              <c:f>'CSI analysis'!$A$55:$E$55</c:f>
              <c:strCache>
                <c:ptCount val="5"/>
                <c:pt idx="0">
                  <c:v>Excellent</c:v>
                </c:pt>
                <c:pt idx="1">
                  <c:v>Good</c:v>
                </c:pt>
                <c:pt idx="2">
                  <c:v>Average</c:v>
                </c:pt>
                <c:pt idx="3">
                  <c:v>Poor</c:v>
                </c:pt>
                <c:pt idx="4">
                  <c:v>NR</c:v>
                </c:pt>
              </c:strCache>
            </c:strRef>
          </c:cat>
          <c:val>
            <c:numRef>
              <c:f>'CSI analysis'!$A$57:$E$57</c:f>
              <c:numCache>
                <c:formatCode>0.00%</c:formatCode>
                <c:ptCount val="5"/>
                <c:pt idx="0">
                  <c:v>0.55870445344130015</c:v>
                </c:pt>
                <c:pt idx="1">
                  <c:v>0.39473684210526438</c:v>
                </c:pt>
                <c:pt idx="2">
                  <c:v>3.2388663967611336E-2</c:v>
                </c:pt>
                <c:pt idx="3">
                  <c:v>1.4170040485829958E-2</c:v>
                </c:pt>
                <c:pt idx="4">
                  <c:v>0.39534883720930647</c:v>
                </c:pt>
              </c:numCache>
            </c:numRef>
          </c:val>
        </c:ser>
        <c:axId val="80544128"/>
        <c:axId val="80545664"/>
      </c:barChart>
      <c:catAx>
        <c:axId val="80544128"/>
        <c:scaling>
          <c:orientation val="minMax"/>
        </c:scaling>
        <c:axPos val="b"/>
        <c:tickLblPos val="nextTo"/>
        <c:crossAx val="80545664"/>
        <c:crosses val="autoZero"/>
        <c:auto val="1"/>
        <c:lblAlgn val="ctr"/>
        <c:lblOffset val="100"/>
      </c:catAx>
      <c:valAx>
        <c:axId val="80545664"/>
        <c:scaling>
          <c:orientation val="minMax"/>
        </c:scaling>
        <c:axPos val="l"/>
        <c:numFmt formatCode="0.00%" sourceLinked="1"/>
        <c:tickLblPos val="nextTo"/>
        <c:crossAx val="80544128"/>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995738" y="0"/>
            <a:ext cx="3055937" cy="468313"/>
          </a:xfrm>
          <a:prstGeom prst="rect">
            <a:avLst/>
          </a:prstGeom>
        </p:spPr>
        <p:txBody>
          <a:bodyPr vert="horz" lIns="91440" tIns="45720" rIns="91440" bIns="45720" rtlCol="0"/>
          <a:lstStyle>
            <a:lvl1pPr algn="r">
              <a:defRPr sz="1200"/>
            </a:lvl1pPr>
          </a:lstStyle>
          <a:p>
            <a:pPr>
              <a:defRPr/>
            </a:pPr>
            <a:fld id="{E18F9F54-89C0-469B-8F27-553F02C79072}" type="datetimeFigureOut">
              <a:rPr lang="en-US"/>
              <a:pPr>
                <a:defRPr/>
              </a:pPr>
              <a:t>5/31/2013</a:t>
            </a:fld>
            <a:endParaRPr lang="en-US" dirty="0"/>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4850" y="4445000"/>
            <a:ext cx="5643563" cy="42100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86825"/>
            <a:ext cx="3055938" cy="468313"/>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95738" y="8886825"/>
            <a:ext cx="3055937" cy="468313"/>
          </a:xfrm>
          <a:prstGeom prst="rect">
            <a:avLst/>
          </a:prstGeom>
        </p:spPr>
        <p:txBody>
          <a:bodyPr vert="horz" lIns="91440" tIns="45720" rIns="91440" bIns="45720" rtlCol="0" anchor="b"/>
          <a:lstStyle>
            <a:lvl1pPr algn="r">
              <a:defRPr sz="1200"/>
            </a:lvl1pPr>
          </a:lstStyle>
          <a:p>
            <a:pPr>
              <a:defRPr/>
            </a:pPr>
            <a:fld id="{91CE66E1-77D5-4994-9D8E-8C97F6DCCFF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D34C0B-5EB6-4370-887C-F0F5916BB68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4B42052-B492-4349-AEF5-EE91FC52D93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6180011-C78D-4E17-9509-B4C1B4BF13D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17C8462-6A92-4172-B4A0-DC0EDE329E88}"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C975EE0E-727D-4B21-9C3E-11D71C005066}"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277FBCA0-4785-457F-A23C-1641C0E608D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6933437-57B7-439E-A274-6732BC107C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F65C8E0-4AFF-48D6-8AFE-4E67BB2592F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1FE0398-1E31-4089-B792-FAD4429F83D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305A813-E215-4311-BDFD-534DE356B02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B4B7E90-7545-446F-827E-03480C86024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9E6F979-BC89-4ECD-AD66-B22A83C8512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BC4EEFA-CEF3-462E-A075-AFE1331B562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6EB849-1CBA-4640-B5A9-CE911C49987D}"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795C9E3-BC15-4DD8-9DB2-AB53C97747F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6442F10-7C49-4967-9C17-D7539974AA4E}" type="slidenum">
              <a:rPr lang="en-US"/>
              <a:pPr>
                <a:defRPr/>
              </a:pPr>
              <a:t>‹#›</a:t>
            </a:fld>
            <a:endParaRPr lang="en-US" dirty="0"/>
          </a:p>
        </p:txBody>
      </p:sp>
      <p:pic>
        <p:nvPicPr>
          <p:cNvPr id="3079" name="Picture 7" descr="Certificate"/>
          <p:cNvPicPr>
            <a:picLocks noChangeAspect="1" noChangeArrowheads="1"/>
          </p:cNvPicPr>
          <p:nvPr userDrawn="1"/>
        </p:nvPicPr>
        <p:blipFill>
          <a:blip r:embed="rId17" cstate="print"/>
          <a:srcRect l="47351" t="8839" r="2580" b="73778"/>
          <a:stretch>
            <a:fillRect/>
          </a:stretch>
        </p:blipFill>
        <p:spPr bwMode="auto">
          <a:xfrm>
            <a:off x="7467600" y="0"/>
            <a:ext cx="1676400" cy="381000"/>
          </a:xfrm>
          <a:prstGeom prst="rect">
            <a:avLst/>
          </a:prstGeom>
          <a:noFill/>
          <a:ln w="9525">
            <a:noFill/>
            <a:miter lim="800000"/>
            <a:headEnd/>
            <a:tailEnd/>
          </a:ln>
        </p:spPr>
      </p:pic>
      <p:sp>
        <p:nvSpPr>
          <p:cNvPr id="1032" name="Line 8"/>
          <p:cNvSpPr>
            <a:spLocks noChangeShapeType="1"/>
          </p:cNvSpPr>
          <p:nvPr userDrawn="1"/>
        </p:nvSpPr>
        <p:spPr bwMode="auto">
          <a:xfrm>
            <a:off x="0" y="419100"/>
            <a:ext cx="9144000" cy="0"/>
          </a:xfrm>
          <a:prstGeom prst="line">
            <a:avLst/>
          </a:prstGeom>
          <a:noFill/>
          <a:ln w="25400">
            <a:solidFill>
              <a:srgbClr val="FF6600"/>
            </a:solidFill>
            <a:round/>
            <a:headEnd/>
            <a:tailEnd/>
          </a:ln>
        </p:spPr>
        <p:txBody>
          <a:bodyPr/>
          <a:lstStyle/>
          <a:p>
            <a:pPr>
              <a:defRPr/>
            </a:pPr>
            <a:endParaRPr lang="en-US" dirty="0"/>
          </a:p>
        </p:txBody>
      </p:sp>
      <p:pic>
        <p:nvPicPr>
          <p:cNvPr id="3081" name="Picture 9" descr="Certificate"/>
          <p:cNvPicPr>
            <a:picLocks noChangeAspect="1" noChangeArrowheads="1"/>
          </p:cNvPicPr>
          <p:nvPr userDrawn="1"/>
        </p:nvPicPr>
        <p:blipFill>
          <a:blip r:embed="rId18" cstate="print"/>
          <a:srcRect l="4924" t="10240" r="67929" b="75072"/>
          <a:stretch>
            <a:fillRect/>
          </a:stretch>
        </p:blipFill>
        <p:spPr bwMode="auto">
          <a:xfrm>
            <a:off x="0" y="0"/>
            <a:ext cx="10668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533400" y="1752600"/>
            <a:ext cx="8229600" cy="646331"/>
          </a:xfrm>
          <a:prstGeom prst="rect">
            <a:avLst/>
          </a:prstGeom>
          <a:noFill/>
          <a:ln w="9525">
            <a:noFill/>
            <a:miter lim="800000"/>
            <a:headEnd/>
            <a:tailEnd/>
          </a:ln>
        </p:spPr>
        <p:txBody>
          <a:bodyPr wrap="square">
            <a:spAutoFit/>
          </a:bodyPr>
          <a:lstStyle/>
          <a:p>
            <a:pPr>
              <a:spcBef>
                <a:spcPct val="50000"/>
              </a:spcBef>
            </a:pPr>
            <a:r>
              <a:rPr lang="en-US" sz="3600" b="1" dirty="0" smtClean="0">
                <a:solidFill>
                  <a:schemeClr val="hlink"/>
                </a:solidFill>
                <a:latin typeface="Monotype Corsiva" pitchFamily="66" charset="0"/>
              </a:rPr>
              <a:t>In Patient Customer Satisfaction Index Analysis</a:t>
            </a:r>
            <a:endParaRPr lang="en-US" sz="3600" b="1" dirty="0">
              <a:solidFill>
                <a:schemeClr val="hlink"/>
              </a:solidFill>
              <a:latin typeface="Monotype Corsiva" pitchFamily="66" charset="0"/>
            </a:endParaRPr>
          </a:p>
        </p:txBody>
      </p:sp>
      <p:sp>
        <p:nvSpPr>
          <p:cNvPr id="4099" name="Text Box 5"/>
          <p:cNvSpPr txBox="1">
            <a:spLocks noChangeArrowheads="1"/>
          </p:cNvSpPr>
          <p:nvPr/>
        </p:nvSpPr>
        <p:spPr bwMode="auto">
          <a:xfrm>
            <a:off x="2438400" y="3200400"/>
            <a:ext cx="5715000" cy="519113"/>
          </a:xfrm>
          <a:prstGeom prst="rect">
            <a:avLst/>
          </a:prstGeom>
          <a:noFill/>
          <a:ln w="9525">
            <a:noFill/>
            <a:miter lim="800000"/>
            <a:headEnd/>
            <a:tailEnd/>
          </a:ln>
        </p:spPr>
        <p:txBody>
          <a:bodyPr>
            <a:spAutoFit/>
          </a:bodyPr>
          <a:lstStyle/>
          <a:p>
            <a:pPr>
              <a:spcBef>
                <a:spcPct val="50000"/>
              </a:spcBef>
            </a:pPr>
            <a:r>
              <a:rPr lang="en-US" sz="2800" b="1" dirty="0" smtClean="0">
                <a:solidFill>
                  <a:srgbClr val="FF0000"/>
                </a:solidFill>
                <a:latin typeface="Monotype Corsiva" pitchFamily="66" charset="0"/>
              </a:rPr>
              <a:t>11</a:t>
            </a:r>
            <a:r>
              <a:rPr lang="en-US" sz="2800" b="1" baseline="30000" dirty="0" smtClean="0">
                <a:solidFill>
                  <a:srgbClr val="FF0000"/>
                </a:solidFill>
                <a:latin typeface="Monotype Corsiva" pitchFamily="66" charset="0"/>
              </a:rPr>
              <a:t>th</a:t>
            </a:r>
            <a:r>
              <a:rPr lang="en-US" sz="2800" b="1" dirty="0" smtClean="0">
                <a:solidFill>
                  <a:srgbClr val="FF0000"/>
                </a:solidFill>
                <a:latin typeface="Monotype Corsiva" pitchFamily="66" charset="0"/>
              </a:rPr>
              <a:t> January’13 – 11</a:t>
            </a:r>
            <a:r>
              <a:rPr lang="en-US" sz="2800" b="1" baseline="30000" dirty="0" smtClean="0">
                <a:solidFill>
                  <a:srgbClr val="FF0000"/>
                </a:solidFill>
                <a:latin typeface="Monotype Corsiva" pitchFamily="66" charset="0"/>
              </a:rPr>
              <a:t>th</a:t>
            </a:r>
            <a:r>
              <a:rPr lang="en-US" sz="2800" b="1" dirty="0" smtClean="0">
                <a:solidFill>
                  <a:srgbClr val="FF0000"/>
                </a:solidFill>
                <a:latin typeface="Monotype Corsiva" pitchFamily="66" charset="0"/>
              </a:rPr>
              <a:t> April’13</a:t>
            </a:r>
            <a:endParaRPr lang="en-US" sz="2800" b="1" dirty="0">
              <a:solidFill>
                <a:srgbClr val="FF0000"/>
              </a:solidFill>
              <a:latin typeface="Monotype Corsiva" pitchFamily="66" charset="0"/>
            </a:endParaRPr>
          </a:p>
        </p:txBody>
      </p:sp>
      <p:sp>
        <p:nvSpPr>
          <p:cNvPr id="4100" name="Line 7"/>
          <p:cNvSpPr>
            <a:spLocks noChangeShapeType="1"/>
          </p:cNvSpPr>
          <p:nvPr/>
        </p:nvSpPr>
        <p:spPr bwMode="auto">
          <a:xfrm>
            <a:off x="1295400" y="3048000"/>
            <a:ext cx="7848600" cy="0"/>
          </a:xfrm>
          <a:prstGeom prst="line">
            <a:avLst/>
          </a:prstGeom>
          <a:noFill/>
          <a:ln w="38100">
            <a:solidFill>
              <a:schemeClr val="hlink"/>
            </a:solidFill>
            <a:round/>
            <a:headEnd/>
            <a:tailEnd/>
          </a:ln>
        </p:spPr>
        <p:txBody>
          <a:bodyPr/>
          <a:lstStyle/>
          <a:p>
            <a:endParaRPr lang="en-US" dirty="0"/>
          </a:p>
        </p:txBody>
      </p:sp>
      <p:sp>
        <p:nvSpPr>
          <p:cNvPr id="4101" name="Line 8"/>
          <p:cNvSpPr>
            <a:spLocks noChangeShapeType="1"/>
          </p:cNvSpPr>
          <p:nvPr/>
        </p:nvSpPr>
        <p:spPr bwMode="auto">
          <a:xfrm flipH="1">
            <a:off x="1295400" y="3048000"/>
            <a:ext cx="12700" cy="3810000"/>
          </a:xfrm>
          <a:prstGeom prst="line">
            <a:avLst/>
          </a:prstGeom>
          <a:noFill/>
          <a:ln w="38100">
            <a:solidFill>
              <a:schemeClr val="hlink"/>
            </a:solidFill>
            <a:round/>
            <a:headEnd/>
            <a:tailEnd/>
          </a:ln>
        </p:spPr>
        <p:txBody>
          <a:bodyPr/>
          <a:lstStyle/>
          <a:p>
            <a:endParaRPr lang="en-US" dirty="0"/>
          </a:p>
        </p:txBody>
      </p:sp>
      <p:sp>
        <p:nvSpPr>
          <p:cNvPr id="6" name="TextBox 5"/>
          <p:cNvSpPr txBox="1"/>
          <p:nvPr/>
        </p:nvSpPr>
        <p:spPr>
          <a:xfrm>
            <a:off x="5105400" y="5029200"/>
            <a:ext cx="3810000" cy="830997"/>
          </a:xfrm>
          <a:prstGeom prst="rect">
            <a:avLst/>
          </a:prstGeom>
          <a:noFill/>
        </p:spPr>
        <p:txBody>
          <a:bodyPr wrap="square" rtlCol="0">
            <a:spAutoFit/>
          </a:bodyPr>
          <a:lstStyle/>
          <a:p>
            <a:r>
              <a:rPr lang="en-US" sz="2400" b="1" dirty="0" smtClean="0">
                <a:solidFill>
                  <a:schemeClr val="accent1">
                    <a:lumMod val="25000"/>
                  </a:schemeClr>
                </a:solidFill>
                <a:latin typeface="Monotype Corsiva" pitchFamily="66" charset="0"/>
              </a:rPr>
              <a:t>By :-</a:t>
            </a:r>
          </a:p>
          <a:p>
            <a:r>
              <a:rPr lang="en-US" sz="2400" b="1" dirty="0" smtClean="0">
                <a:solidFill>
                  <a:schemeClr val="accent1">
                    <a:lumMod val="25000"/>
                  </a:schemeClr>
                </a:solidFill>
                <a:latin typeface="Monotype Corsiva" pitchFamily="66" charset="0"/>
              </a:rPr>
              <a:t>Dr. SURBHI RISHI (PT)</a:t>
            </a:r>
            <a:endParaRPr lang="en-IN" sz="2400" b="1" dirty="0">
              <a:solidFill>
                <a:schemeClr val="accent1">
                  <a:lumMod val="25000"/>
                </a:schemeClr>
              </a:solidFill>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002060"/>
                </a:solidFill>
                <a:latin typeface="Monotype Corsiva" pitchFamily="66" charset="0"/>
              </a:rPr>
              <a:t>OBJECTIVES</a:t>
            </a:r>
            <a:endParaRPr lang="en-IN" b="1" dirty="0">
              <a:solidFill>
                <a:srgbClr val="002060"/>
              </a:solidFill>
              <a:latin typeface="Monotype Corsiva" pitchFamily="66" charset="0"/>
            </a:endParaRPr>
          </a:p>
        </p:txBody>
      </p:sp>
      <p:sp>
        <p:nvSpPr>
          <p:cNvPr id="3" name="Content Placeholder 2"/>
          <p:cNvSpPr>
            <a:spLocks noGrp="1"/>
          </p:cNvSpPr>
          <p:nvPr>
            <p:ph idx="1"/>
          </p:nvPr>
        </p:nvSpPr>
        <p:spPr>
          <a:xfrm>
            <a:off x="457200" y="1219200"/>
            <a:ext cx="8229600" cy="5257800"/>
          </a:xfrm>
        </p:spPr>
        <p:txBody>
          <a:bodyPr/>
          <a:lstStyle/>
          <a:p>
            <a:pPr>
              <a:buNone/>
            </a:pPr>
            <a:r>
              <a:rPr lang="en-IN" sz="2800" b="1" dirty="0" smtClean="0">
                <a:latin typeface="Times New Roman" pitchFamily="18" charset="0"/>
                <a:cs typeface="Times New Roman" pitchFamily="18" charset="0"/>
              </a:rPr>
              <a:t>General objective:</a:t>
            </a:r>
          </a:p>
          <a:p>
            <a:pPr>
              <a:buNone/>
            </a:pPr>
            <a:endParaRPr lang="en-IN" sz="2800" b="1" dirty="0" smtClean="0">
              <a:latin typeface="Times New Roman" pitchFamily="18" charset="0"/>
              <a:cs typeface="Times New Roman" pitchFamily="18" charset="0"/>
            </a:endParaRPr>
          </a:p>
          <a:p>
            <a:pPr>
              <a:buNone/>
            </a:pPr>
            <a:r>
              <a:rPr lang="en-IN" sz="2800" dirty="0" smtClean="0">
                <a:solidFill>
                  <a:srgbClr val="002060"/>
                </a:solidFill>
                <a:latin typeface="Times New Roman" pitchFamily="18" charset="0"/>
                <a:cs typeface="Times New Roman" pitchFamily="18" charset="0"/>
              </a:rPr>
              <a:t>To determine the level of satisfaction of the admitted patients pertaining to various departments in the Asian Heart Institute, Mumbai.</a:t>
            </a:r>
          </a:p>
          <a:p>
            <a:pPr>
              <a:buNone/>
            </a:pPr>
            <a:endParaRPr lang="en-IN" sz="2800" dirty="0" smtClean="0">
              <a:latin typeface="Times New Roman" pitchFamily="18" charset="0"/>
              <a:cs typeface="Times New Roman" pitchFamily="18" charset="0"/>
            </a:endParaRPr>
          </a:p>
          <a:p>
            <a:pPr>
              <a:buNone/>
            </a:pPr>
            <a:r>
              <a:rPr lang="en-IN" sz="2800" b="1" dirty="0" smtClean="0">
                <a:latin typeface="Times New Roman" pitchFamily="18" charset="0"/>
                <a:cs typeface="Times New Roman" pitchFamily="18" charset="0"/>
              </a:rPr>
              <a:t>Specific objectives:</a:t>
            </a:r>
          </a:p>
          <a:p>
            <a:pPr>
              <a:buNone/>
            </a:pPr>
            <a:endParaRPr lang="en-IN" sz="2800" b="1" dirty="0" smtClean="0">
              <a:latin typeface="Times New Roman" pitchFamily="18" charset="0"/>
              <a:cs typeface="Times New Roman" pitchFamily="18" charset="0"/>
            </a:endParaRPr>
          </a:p>
          <a:p>
            <a:pPr lvl="0">
              <a:buFont typeface="Wingdings" pitchFamily="2" charset="2"/>
              <a:buChar char="Ø"/>
            </a:pPr>
            <a:r>
              <a:rPr lang="en-IN" sz="2800" dirty="0" smtClean="0">
                <a:solidFill>
                  <a:srgbClr val="002060"/>
                </a:solidFill>
                <a:latin typeface="Times New Roman" pitchFamily="18" charset="0"/>
                <a:cs typeface="Times New Roman" pitchFamily="18" charset="0"/>
              </a:rPr>
              <a:t>To provide regular ongoing monitoring and reporting of patient satisfaction with specific areas of care.</a:t>
            </a:r>
          </a:p>
          <a:p>
            <a:pPr>
              <a:buFont typeface="Wingdings" pitchFamily="2" charset="2"/>
              <a:buChar char="Ø"/>
            </a:pPr>
            <a:endParaRPr lang="en-IN" sz="2800" dirty="0" smtClean="0">
              <a:latin typeface="Times New Roman" pitchFamily="18" charset="0"/>
              <a:cs typeface="Times New Roman" pitchFamily="18" charset="0"/>
            </a:endParaRPr>
          </a:p>
          <a:p>
            <a:endParaRPr lang="en-IN" sz="2800" b="1" dirty="0">
              <a:solidFill>
                <a:srgbClr val="00206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914400"/>
            <a:ext cx="8229600" cy="5715000"/>
          </a:xfrm>
        </p:spPr>
        <p:txBody>
          <a:bodyPr/>
          <a:lstStyle/>
          <a:p>
            <a:pPr lvl="0">
              <a:buFont typeface="Wingdings" pitchFamily="2" charset="2"/>
              <a:buChar char="Ø"/>
            </a:pPr>
            <a:r>
              <a:rPr lang="en-IN" sz="2800" dirty="0" smtClean="0">
                <a:solidFill>
                  <a:srgbClr val="002060"/>
                </a:solidFill>
                <a:latin typeface="Times New Roman" pitchFamily="18" charset="0"/>
                <a:cs typeface="Times New Roman" pitchFamily="18" charset="0"/>
              </a:rPr>
              <a:t>To determine the level of satisfaction related to consultant services, diagnostic tests, billing and nursing care</a:t>
            </a:r>
            <a:r>
              <a:rPr lang="en-IN" dirty="0" smtClean="0">
                <a:solidFill>
                  <a:srgbClr val="002060"/>
                </a:solidFill>
                <a:latin typeface="Times New Roman" pitchFamily="18" charset="0"/>
                <a:cs typeface="Times New Roman" pitchFamily="18" charset="0"/>
              </a:rPr>
              <a:t>.</a:t>
            </a:r>
          </a:p>
          <a:p>
            <a:pPr lvl="0">
              <a:buNone/>
            </a:pPr>
            <a:endParaRPr lang="en-IN" dirty="0" smtClean="0">
              <a:solidFill>
                <a:srgbClr val="002060"/>
              </a:solidFill>
              <a:latin typeface="Times New Roman" pitchFamily="18" charset="0"/>
              <a:cs typeface="Times New Roman" pitchFamily="18" charset="0"/>
            </a:endParaRPr>
          </a:p>
          <a:p>
            <a:pPr lvl="0">
              <a:buFont typeface="Wingdings" pitchFamily="2" charset="2"/>
              <a:buChar char="Ø"/>
            </a:pPr>
            <a:r>
              <a:rPr lang="en-IN" sz="2800" dirty="0" smtClean="0">
                <a:solidFill>
                  <a:srgbClr val="002060"/>
                </a:solidFill>
                <a:latin typeface="Times New Roman" pitchFamily="18" charset="0"/>
                <a:cs typeface="Times New Roman" pitchFamily="18" charset="0"/>
              </a:rPr>
              <a:t>To determine the level of satisfaction regarding basic amenities.</a:t>
            </a:r>
          </a:p>
          <a:p>
            <a:pPr lvl="0">
              <a:buNone/>
            </a:pPr>
            <a:endParaRPr lang="en-IN" sz="2800" dirty="0" smtClean="0">
              <a:solidFill>
                <a:srgbClr val="002060"/>
              </a:solidFill>
              <a:latin typeface="Times New Roman" pitchFamily="18" charset="0"/>
              <a:cs typeface="Times New Roman" pitchFamily="18" charset="0"/>
            </a:endParaRPr>
          </a:p>
          <a:p>
            <a:pPr lvl="0">
              <a:buFont typeface="Wingdings" pitchFamily="2" charset="2"/>
              <a:buChar char="Ø"/>
            </a:pPr>
            <a:r>
              <a:rPr lang="en-IN" sz="2800" dirty="0" smtClean="0">
                <a:solidFill>
                  <a:srgbClr val="002060"/>
                </a:solidFill>
                <a:latin typeface="Times New Roman" pitchFamily="18" charset="0"/>
                <a:cs typeface="Times New Roman" pitchFamily="18" charset="0"/>
              </a:rPr>
              <a:t>To determine the level of satisfaction related to overall quality of care and value for money.</a:t>
            </a:r>
          </a:p>
          <a:p>
            <a:pPr lvl="0">
              <a:buNone/>
            </a:pPr>
            <a:endParaRPr lang="en-IN" sz="2800" dirty="0" smtClean="0">
              <a:solidFill>
                <a:srgbClr val="002060"/>
              </a:solidFill>
              <a:latin typeface="Times New Roman" pitchFamily="18" charset="0"/>
              <a:cs typeface="Times New Roman" pitchFamily="18" charset="0"/>
            </a:endParaRPr>
          </a:p>
          <a:p>
            <a:pPr lvl="0">
              <a:buFont typeface="Wingdings" pitchFamily="2" charset="2"/>
              <a:buChar char="Ø"/>
            </a:pPr>
            <a:r>
              <a:rPr lang="en-IN" sz="2800" dirty="0" smtClean="0">
                <a:solidFill>
                  <a:srgbClr val="002060"/>
                </a:solidFill>
                <a:latin typeface="Times New Roman" pitchFamily="18" charset="0"/>
                <a:cs typeface="Times New Roman" pitchFamily="18" charset="0"/>
              </a:rPr>
              <a:t>Identify and report on the patient perceived strengths and weaknesses of the health care service provided.</a:t>
            </a:r>
          </a:p>
          <a:p>
            <a:pPr>
              <a:buFont typeface="Wingdings" pitchFamily="2" charset="2"/>
              <a:buChar char="Ø"/>
            </a:pP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solidFill>
                  <a:srgbClr val="002060"/>
                </a:solidFill>
                <a:latin typeface="Monotype Corsiva" pitchFamily="66" charset="0"/>
              </a:rPr>
              <a:t>METHODOLOGY</a:t>
            </a:r>
            <a:endParaRPr lang="en-IN" b="1" dirty="0">
              <a:solidFill>
                <a:srgbClr val="002060"/>
              </a:solidFill>
              <a:latin typeface="Monotype Corsiva" pitchFamily="66" charset="0"/>
            </a:endParaRPr>
          </a:p>
        </p:txBody>
      </p:sp>
      <p:sp>
        <p:nvSpPr>
          <p:cNvPr id="3" name="Content Placeholder 2"/>
          <p:cNvSpPr>
            <a:spLocks noGrp="1"/>
          </p:cNvSpPr>
          <p:nvPr>
            <p:ph idx="1"/>
          </p:nvPr>
        </p:nvSpPr>
        <p:spPr>
          <a:xfrm>
            <a:off x="457200" y="1371600"/>
            <a:ext cx="8229600" cy="5257800"/>
          </a:xfrm>
        </p:spPr>
        <p:txBody>
          <a:bodyPr/>
          <a:lstStyle/>
          <a:p>
            <a:pPr>
              <a:buFont typeface="Wingdings" pitchFamily="2" charset="2"/>
              <a:buChar char="Ø"/>
            </a:pPr>
            <a:r>
              <a:rPr lang="en-IN" sz="2400" b="1" dirty="0" smtClean="0">
                <a:solidFill>
                  <a:srgbClr val="002060"/>
                </a:solidFill>
                <a:latin typeface="Times New Roman" pitchFamily="18" charset="0"/>
                <a:cs typeface="Times New Roman" pitchFamily="18" charset="0"/>
              </a:rPr>
              <a:t>Research design</a:t>
            </a:r>
            <a:r>
              <a:rPr lang="en-IN" sz="2400" dirty="0" smtClean="0">
                <a:solidFill>
                  <a:srgbClr val="002060"/>
                </a:solidFill>
                <a:latin typeface="Times New Roman" pitchFamily="18" charset="0"/>
                <a:cs typeface="Times New Roman" pitchFamily="18" charset="0"/>
              </a:rPr>
              <a:t>:  The research design adopted for the project is cross-sectional and descriptive in nature. </a:t>
            </a:r>
          </a:p>
          <a:p>
            <a:pPr>
              <a:buNone/>
            </a:pPr>
            <a:endParaRPr lang="en-IN" sz="2400"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Sampling universe</a:t>
            </a:r>
            <a:r>
              <a:rPr lang="en-IN" sz="2400" dirty="0" smtClean="0">
                <a:solidFill>
                  <a:srgbClr val="002060"/>
                </a:solidFill>
                <a:latin typeface="Times New Roman" pitchFamily="18" charset="0"/>
                <a:cs typeface="Times New Roman" pitchFamily="18" charset="0"/>
              </a:rPr>
              <a:t>: Asian Heart Institute &amp; Research Centre</a:t>
            </a:r>
            <a:r>
              <a:rPr lang="en-IN" sz="2400" b="1" dirty="0" smtClean="0">
                <a:solidFill>
                  <a:srgbClr val="002060"/>
                </a:solidFill>
                <a:latin typeface="Times New Roman" pitchFamily="18" charset="0"/>
                <a:cs typeface="Times New Roman" pitchFamily="18" charset="0"/>
              </a:rPr>
              <a:t>.</a:t>
            </a:r>
          </a:p>
          <a:p>
            <a:pPr>
              <a:buNone/>
            </a:pPr>
            <a:endParaRPr lang="en-IN" sz="2400"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Study design:  </a:t>
            </a:r>
            <a:r>
              <a:rPr lang="en-IN" sz="2400" dirty="0" smtClean="0">
                <a:solidFill>
                  <a:srgbClr val="002060"/>
                </a:solidFill>
                <a:latin typeface="Times New Roman" pitchFamily="18" charset="0"/>
                <a:cs typeface="Times New Roman" pitchFamily="18" charset="0"/>
              </a:rPr>
              <a:t>Cross sectional descriptive study</a:t>
            </a:r>
          </a:p>
          <a:p>
            <a:pPr>
              <a:buNone/>
            </a:pPr>
            <a:endParaRPr lang="en-IN" sz="2400"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Sample size:  </a:t>
            </a:r>
            <a:r>
              <a:rPr lang="en-IN" sz="2400" dirty="0" smtClean="0">
                <a:solidFill>
                  <a:srgbClr val="002060"/>
                </a:solidFill>
                <a:latin typeface="Times New Roman" pitchFamily="18" charset="0"/>
                <a:cs typeface="Times New Roman" pitchFamily="18" charset="0"/>
              </a:rPr>
              <a:t>817 IPD patients of</a:t>
            </a:r>
            <a:r>
              <a:rPr lang="en-IN" sz="2400" b="1" dirty="0" smtClean="0">
                <a:solidFill>
                  <a:srgbClr val="002060"/>
                </a:solidFill>
                <a:latin typeface="Times New Roman" pitchFamily="18" charset="0"/>
                <a:cs typeface="Times New Roman" pitchFamily="18" charset="0"/>
              </a:rPr>
              <a:t> </a:t>
            </a:r>
            <a:r>
              <a:rPr lang="en-IN" sz="2400" dirty="0" smtClean="0">
                <a:solidFill>
                  <a:srgbClr val="002060"/>
                </a:solidFill>
                <a:latin typeface="Times New Roman" pitchFamily="18" charset="0"/>
                <a:cs typeface="Times New Roman" pitchFamily="18" charset="0"/>
              </a:rPr>
              <a:t>AHIRC</a:t>
            </a:r>
          </a:p>
          <a:p>
            <a:pPr>
              <a:buFont typeface="Wingdings" pitchFamily="2" charset="2"/>
              <a:buChar char="Ø"/>
            </a:pPr>
            <a:endParaRPr lang="en-IN" sz="2400"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Sampling method: </a:t>
            </a:r>
            <a:r>
              <a:rPr lang="en-IN" sz="2400" dirty="0" smtClean="0">
                <a:solidFill>
                  <a:srgbClr val="002060"/>
                </a:solidFill>
                <a:latin typeface="Times New Roman" pitchFamily="18" charset="0"/>
                <a:cs typeface="Times New Roman" pitchFamily="18" charset="0"/>
              </a:rPr>
              <a:t>Purposive Sampling</a:t>
            </a:r>
          </a:p>
          <a:p>
            <a:pPr>
              <a:buNone/>
            </a:pPr>
            <a:endParaRPr lang="en-IN"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447800"/>
            <a:ext cx="8229600" cy="5105400"/>
          </a:xfrm>
        </p:spPr>
        <p:txBody>
          <a:bodyPr/>
          <a:lstStyle/>
          <a:p>
            <a:pPr>
              <a:buFont typeface="Wingdings" pitchFamily="2" charset="2"/>
              <a:buChar char="Ø"/>
            </a:pPr>
            <a:r>
              <a:rPr lang="en-IN" sz="2800" b="1" dirty="0" smtClean="0">
                <a:solidFill>
                  <a:srgbClr val="002060"/>
                </a:solidFill>
                <a:latin typeface="Times New Roman" pitchFamily="18" charset="0"/>
                <a:cs typeface="Times New Roman" pitchFamily="18" charset="0"/>
              </a:rPr>
              <a:t>Inclusion criteria: </a:t>
            </a:r>
            <a:r>
              <a:rPr lang="en-IN" sz="2800" dirty="0" smtClean="0">
                <a:solidFill>
                  <a:srgbClr val="002060"/>
                </a:solidFill>
                <a:latin typeface="Times New Roman" pitchFamily="18" charset="0"/>
                <a:cs typeface="Times New Roman" pitchFamily="18" charset="0"/>
              </a:rPr>
              <a:t>Patients discharged from the Medical Ward of the hospital</a:t>
            </a:r>
          </a:p>
          <a:p>
            <a:pPr>
              <a:buFont typeface="Wingdings" pitchFamily="2" charset="2"/>
              <a:buChar char="Ø"/>
            </a:pPr>
            <a:endParaRPr lang="en-IN" sz="2800" dirty="0" smtClean="0">
              <a:solidFill>
                <a:srgbClr val="002060"/>
              </a:solidFill>
              <a:latin typeface="Times New Roman" pitchFamily="18" charset="0"/>
              <a:cs typeface="Times New Roman" pitchFamily="18" charset="0"/>
            </a:endParaRPr>
          </a:p>
          <a:p>
            <a:pPr>
              <a:buFont typeface="Wingdings" pitchFamily="2" charset="2"/>
              <a:buChar char="Ø"/>
            </a:pPr>
            <a:r>
              <a:rPr lang="en-IN" sz="2800" b="1" dirty="0" smtClean="0">
                <a:solidFill>
                  <a:srgbClr val="002060"/>
                </a:solidFill>
                <a:latin typeface="Times New Roman" pitchFamily="18" charset="0"/>
                <a:cs typeface="Times New Roman" pitchFamily="18" charset="0"/>
              </a:rPr>
              <a:t>Sampling Tool</a:t>
            </a:r>
            <a:r>
              <a:rPr lang="en-IN" sz="2800" b="1" dirty="0" smtClean="0">
                <a:latin typeface="Times New Roman" pitchFamily="18" charset="0"/>
                <a:cs typeface="Times New Roman" pitchFamily="18" charset="0"/>
              </a:rPr>
              <a:t>:</a:t>
            </a:r>
            <a:r>
              <a:rPr lang="en-IN" b="1" dirty="0" smtClean="0">
                <a:latin typeface="Times New Roman" pitchFamily="18" charset="0"/>
                <a:cs typeface="Times New Roman" pitchFamily="18" charset="0"/>
              </a:rPr>
              <a:t> </a:t>
            </a:r>
            <a:r>
              <a:rPr lang="en-IN" sz="2800" dirty="0" smtClean="0">
                <a:solidFill>
                  <a:srgbClr val="002060"/>
                </a:solidFill>
                <a:latin typeface="Times New Roman" pitchFamily="18" charset="0"/>
                <a:cs typeface="Times New Roman" pitchFamily="18" charset="0"/>
              </a:rPr>
              <a:t>Questionnaire</a:t>
            </a:r>
          </a:p>
          <a:p>
            <a:endParaRPr lang="en-IN" sz="2800" dirty="0" smtClean="0">
              <a:solidFill>
                <a:srgbClr val="002060"/>
              </a:solidFill>
              <a:latin typeface="Times New Roman" pitchFamily="18" charset="0"/>
              <a:cs typeface="Times New Roman" pitchFamily="18" charset="0"/>
            </a:endParaRPr>
          </a:p>
          <a:p>
            <a:pPr>
              <a:buFont typeface="Wingdings" pitchFamily="2" charset="2"/>
              <a:buChar char="Ø"/>
            </a:pPr>
            <a:r>
              <a:rPr lang="en-IN" sz="2800" b="1" dirty="0" smtClean="0">
                <a:solidFill>
                  <a:srgbClr val="002060"/>
                </a:solidFill>
                <a:latin typeface="Times New Roman" pitchFamily="18" charset="0"/>
                <a:cs typeface="Times New Roman" pitchFamily="18" charset="0"/>
              </a:rPr>
              <a:t>Data collection</a:t>
            </a:r>
            <a:r>
              <a:rPr lang="en-IN" sz="2800" dirty="0" smtClean="0">
                <a:solidFill>
                  <a:srgbClr val="002060"/>
                </a:solidFill>
                <a:latin typeface="Times New Roman" pitchFamily="18" charset="0"/>
                <a:cs typeface="Times New Roman" pitchFamily="18" charset="0"/>
              </a:rPr>
              <a:t>: Primary data was collected using structured questionnaire with closed and open ended questions.</a:t>
            </a:r>
          </a:p>
          <a:p>
            <a:pPr>
              <a:buFont typeface="Wingdings" pitchFamily="2" charset="2"/>
              <a:buChar char="Ø"/>
            </a:pPr>
            <a:endParaRPr lang="en-IN" sz="2800" b="1" dirty="0" smtClean="0">
              <a:solidFill>
                <a:srgbClr val="002060"/>
              </a:solidFill>
              <a:latin typeface="Times New Roman" pitchFamily="18" charset="0"/>
              <a:cs typeface="Times New Roman" pitchFamily="18" charset="0"/>
            </a:endParaRPr>
          </a:p>
          <a:p>
            <a:pPr>
              <a:buFont typeface="Wingdings" pitchFamily="2" charset="2"/>
              <a:buChar char="Ø"/>
            </a:pPr>
            <a:r>
              <a:rPr lang="en-IN" sz="2800" b="1" dirty="0" smtClean="0">
                <a:solidFill>
                  <a:srgbClr val="002060"/>
                </a:solidFill>
                <a:latin typeface="Times New Roman" pitchFamily="18" charset="0"/>
                <a:cs typeface="Times New Roman" pitchFamily="18" charset="0"/>
              </a:rPr>
              <a:t>Study period: </a:t>
            </a:r>
            <a:r>
              <a:rPr lang="en-IN" sz="2800" dirty="0" smtClean="0">
                <a:solidFill>
                  <a:srgbClr val="002060"/>
                </a:solidFill>
                <a:latin typeface="Times New Roman" pitchFamily="18" charset="0"/>
                <a:cs typeface="Times New Roman" pitchFamily="18" charset="0"/>
              </a:rPr>
              <a:t>11th January 2013 to 11th April 2013</a:t>
            </a:r>
          </a:p>
          <a:p>
            <a:endParaRPr lang="en-IN"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2362200" y="1981200"/>
            <a:ext cx="5638800" cy="1785104"/>
          </a:xfrm>
          <a:prstGeom prst="rect">
            <a:avLst/>
          </a:prstGeom>
          <a:noFill/>
          <a:ln w="9525">
            <a:noFill/>
            <a:miter lim="800000"/>
            <a:headEnd/>
            <a:tailEnd/>
          </a:ln>
        </p:spPr>
        <p:txBody>
          <a:bodyPr>
            <a:spAutoFit/>
          </a:bodyPr>
          <a:lstStyle/>
          <a:p>
            <a:pPr>
              <a:spcBef>
                <a:spcPct val="50000"/>
              </a:spcBef>
            </a:pPr>
            <a:r>
              <a:rPr lang="en-US" sz="4400" b="1" dirty="0" smtClean="0">
                <a:solidFill>
                  <a:srgbClr val="002060"/>
                </a:solidFill>
                <a:latin typeface="Monotype Corsiva" pitchFamily="66" charset="0"/>
              </a:rPr>
              <a:t>STUDY FINDINGS</a:t>
            </a:r>
            <a:endParaRPr lang="en-US" sz="4400" b="1" dirty="0">
              <a:solidFill>
                <a:srgbClr val="002060"/>
              </a:solidFill>
              <a:latin typeface="Monotype Corsiva" pitchFamily="66" charset="0"/>
            </a:endParaRPr>
          </a:p>
          <a:p>
            <a:pPr>
              <a:spcBef>
                <a:spcPct val="50000"/>
              </a:spcBef>
            </a:pPr>
            <a:endParaRPr lang="en-US" sz="4400" b="1" dirty="0">
              <a:solidFill>
                <a:schemeClr val="hlink"/>
              </a:solidFill>
              <a:latin typeface="Monotype Corsiva" pitchFamily="66" charset="0"/>
            </a:endParaRPr>
          </a:p>
        </p:txBody>
      </p:sp>
      <p:sp>
        <p:nvSpPr>
          <p:cNvPr id="10243" name="Line 7"/>
          <p:cNvSpPr>
            <a:spLocks noChangeShapeType="1"/>
          </p:cNvSpPr>
          <p:nvPr/>
        </p:nvSpPr>
        <p:spPr bwMode="auto">
          <a:xfrm>
            <a:off x="1295400" y="3048000"/>
            <a:ext cx="7848600" cy="0"/>
          </a:xfrm>
          <a:prstGeom prst="line">
            <a:avLst/>
          </a:prstGeom>
          <a:noFill/>
          <a:ln w="38100">
            <a:solidFill>
              <a:schemeClr val="hlink"/>
            </a:solidFill>
            <a:round/>
            <a:headEnd/>
            <a:tailEnd/>
          </a:ln>
        </p:spPr>
        <p:txBody>
          <a:bodyPr/>
          <a:lstStyle/>
          <a:p>
            <a:endParaRPr lang="en-US" dirty="0"/>
          </a:p>
        </p:txBody>
      </p:sp>
      <p:sp>
        <p:nvSpPr>
          <p:cNvPr id="10244" name="Line 8"/>
          <p:cNvSpPr>
            <a:spLocks noChangeShapeType="1"/>
          </p:cNvSpPr>
          <p:nvPr/>
        </p:nvSpPr>
        <p:spPr bwMode="auto">
          <a:xfrm flipH="1">
            <a:off x="1295400" y="3048000"/>
            <a:ext cx="12700" cy="3810000"/>
          </a:xfrm>
          <a:prstGeom prst="line">
            <a:avLst/>
          </a:prstGeom>
          <a:noFill/>
          <a:ln w="38100">
            <a:solidFill>
              <a:schemeClr val="hlink"/>
            </a:solidFill>
            <a:round/>
            <a:headEnd/>
            <a:tailEnd/>
          </a:ln>
        </p:spPr>
        <p:txBody>
          <a:bodyPr/>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solidFill>
                  <a:srgbClr val="002060"/>
                </a:solidFill>
                <a:latin typeface="Monotype Corsiva" pitchFamily="66" charset="0"/>
              </a:rPr>
              <a:t/>
            </a:r>
            <a:br>
              <a:rPr lang="en-IN" b="1" dirty="0" smtClean="0">
                <a:solidFill>
                  <a:srgbClr val="002060"/>
                </a:solidFill>
                <a:latin typeface="Monotype Corsiva" pitchFamily="66" charset="0"/>
              </a:rPr>
            </a:br>
            <a:r>
              <a:rPr lang="en-IN" sz="2800" dirty="0" smtClean="0">
                <a:solidFill>
                  <a:srgbClr val="002060"/>
                </a:solidFill>
                <a:latin typeface="Times New Roman" pitchFamily="18" charset="0"/>
                <a:cs typeface="Times New Roman" pitchFamily="18" charset="0"/>
              </a:rPr>
              <a:t>Front Office – Convenience of admission process</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Courtesy &amp; helpfulness</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Diagnostics – Clarity of instructions</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Courtesy &amp; helpfulness</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Nursing – Care &amp; Attention</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002060"/>
                </a:solidFill>
                <a:latin typeface="Monotype Corsiva" pitchFamily="66" charset="0"/>
              </a:rPr>
              <a:t>CONTENTS</a:t>
            </a:r>
            <a:endParaRPr lang="en-IN" b="1" dirty="0">
              <a:solidFill>
                <a:srgbClr val="002060"/>
              </a:solidFill>
              <a:latin typeface="Monotype Corsiva" pitchFamily="66" charset="0"/>
            </a:endParaRPr>
          </a:p>
        </p:txBody>
      </p:sp>
      <p:sp>
        <p:nvSpPr>
          <p:cNvPr id="3" name="Content Placeholder 2"/>
          <p:cNvSpPr>
            <a:spLocks noGrp="1"/>
          </p:cNvSpPr>
          <p:nvPr>
            <p:ph idx="1"/>
          </p:nvPr>
        </p:nvSpPr>
        <p:spPr/>
        <p:txBody>
          <a:bodyPr/>
          <a:lstStyle/>
          <a:p>
            <a:pPr marL="514350" indent="-514350">
              <a:buAutoNum type="arabicPeriod"/>
            </a:pPr>
            <a:r>
              <a:rPr lang="en-US" sz="2800" b="1" dirty="0" smtClean="0">
                <a:solidFill>
                  <a:srgbClr val="002060"/>
                </a:solidFill>
                <a:latin typeface="Monotype Corsiva" pitchFamily="66" charset="0"/>
              </a:rPr>
              <a:t>INTRODUCTION</a:t>
            </a:r>
          </a:p>
          <a:p>
            <a:pPr marL="514350" indent="-514350">
              <a:buAutoNum type="arabicPeriod"/>
            </a:pPr>
            <a:r>
              <a:rPr lang="en-US" sz="2800" b="1" dirty="0" smtClean="0">
                <a:solidFill>
                  <a:srgbClr val="002060"/>
                </a:solidFill>
                <a:latin typeface="Monotype Corsiva" pitchFamily="66" charset="0"/>
              </a:rPr>
              <a:t>ORGANIZATION PROFILE</a:t>
            </a:r>
          </a:p>
          <a:p>
            <a:pPr marL="514350" indent="-514350">
              <a:buAutoNum type="arabicPeriod"/>
            </a:pPr>
            <a:r>
              <a:rPr lang="en-US" sz="2800" b="1" dirty="0" smtClean="0">
                <a:solidFill>
                  <a:srgbClr val="002060"/>
                </a:solidFill>
                <a:latin typeface="Monotype Corsiva" pitchFamily="66" charset="0"/>
              </a:rPr>
              <a:t>RATIONALE OF THE STUDY</a:t>
            </a:r>
          </a:p>
          <a:p>
            <a:pPr marL="514350" indent="-514350">
              <a:buAutoNum type="arabicPeriod"/>
            </a:pPr>
            <a:r>
              <a:rPr lang="en-US" sz="2800" b="1" dirty="0" smtClean="0">
                <a:solidFill>
                  <a:srgbClr val="002060"/>
                </a:solidFill>
                <a:latin typeface="Monotype Corsiva" pitchFamily="66" charset="0"/>
              </a:rPr>
              <a:t>OBJECTIVES OF THE STUDY</a:t>
            </a:r>
          </a:p>
          <a:p>
            <a:pPr marL="514350" indent="-514350">
              <a:buAutoNum type="arabicPeriod"/>
            </a:pPr>
            <a:r>
              <a:rPr lang="en-US" sz="2800" b="1" dirty="0" smtClean="0">
                <a:solidFill>
                  <a:srgbClr val="002060"/>
                </a:solidFill>
                <a:latin typeface="Monotype Corsiva" pitchFamily="66" charset="0"/>
              </a:rPr>
              <a:t>METHOLOGY</a:t>
            </a:r>
          </a:p>
          <a:p>
            <a:pPr marL="514350" indent="-514350">
              <a:buAutoNum type="arabicPeriod"/>
            </a:pPr>
            <a:r>
              <a:rPr lang="en-US" sz="2800" b="1" dirty="0" smtClean="0">
                <a:solidFill>
                  <a:srgbClr val="002060"/>
                </a:solidFill>
                <a:latin typeface="Monotype Corsiva" pitchFamily="66" charset="0"/>
              </a:rPr>
              <a:t>FINDINGS OF THE STUDY</a:t>
            </a:r>
          </a:p>
          <a:p>
            <a:pPr marL="514350" indent="-514350">
              <a:buAutoNum type="arabicPeriod"/>
            </a:pPr>
            <a:r>
              <a:rPr lang="en-US" sz="2800" b="1" dirty="0" smtClean="0">
                <a:solidFill>
                  <a:srgbClr val="002060"/>
                </a:solidFill>
                <a:latin typeface="Monotype Corsiva" pitchFamily="66" charset="0"/>
              </a:rPr>
              <a:t>RECOMMENDATIONS</a:t>
            </a:r>
          </a:p>
          <a:p>
            <a:pPr marL="514350" indent="-514350">
              <a:buAutoNum type="arabicPeriod"/>
            </a:pPr>
            <a:r>
              <a:rPr lang="en-US" sz="2800" b="1" dirty="0" smtClean="0">
                <a:solidFill>
                  <a:srgbClr val="002060"/>
                </a:solidFill>
                <a:latin typeface="Monotype Corsiva" pitchFamily="66" charset="0"/>
              </a:rPr>
              <a:t>LIMITATIONS</a:t>
            </a:r>
          </a:p>
          <a:p>
            <a:pPr marL="514350" indent="-514350">
              <a:buAutoNum type="arabicPeriod"/>
            </a:pPr>
            <a:endParaRPr lang="en-IN" b="1"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Promptness of nursing care</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Professional Care</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Communication</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Physiotherapists – Care &amp; attention</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Gave confidence in their skills</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Doctors – Care &amp; Attention</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Clarity regarding treatment</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Involvement in decision </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Billing - Counselling</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Promptness in preparation of final bill</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457200"/>
          </a:xfrm>
          <a:prstGeom prst="rect">
            <a:avLst/>
          </a:prstGeom>
          <a:noFill/>
          <a:ln w="9525">
            <a:noFill/>
            <a:miter lim="800000"/>
            <a:headEnd/>
            <a:tailEnd/>
          </a:ln>
        </p:spPr>
        <p:txBody>
          <a:bodyPr>
            <a:spAutoFit/>
          </a:bodyPr>
          <a:lstStyle/>
          <a:p>
            <a:pPr>
              <a:spcBef>
                <a:spcPct val="50000"/>
              </a:spcBef>
            </a:pPr>
            <a:endParaRPr lang="en-US" sz="2400" b="1" dirty="0">
              <a:solidFill>
                <a:schemeClr val="hlink"/>
              </a:solidFill>
              <a:latin typeface="Times New Roman" pitchFamily="18" charset="0"/>
              <a:cs typeface="Times New Roman" pitchFamily="18" charset="0"/>
            </a:endParaRPr>
          </a:p>
        </p:txBody>
      </p:sp>
      <p:sp>
        <p:nvSpPr>
          <p:cNvPr id="5123" name="Text Box 3"/>
          <p:cNvSpPr txBox="1">
            <a:spLocks noChangeArrowheads="1"/>
          </p:cNvSpPr>
          <p:nvPr/>
        </p:nvSpPr>
        <p:spPr bwMode="auto">
          <a:xfrm>
            <a:off x="762000" y="3657600"/>
            <a:ext cx="4114800" cy="457200"/>
          </a:xfrm>
          <a:prstGeom prst="rect">
            <a:avLst/>
          </a:prstGeom>
          <a:noFill/>
          <a:ln w="9525">
            <a:noFill/>
            <a:miter lim="800000"/>
            <a:headEnd/>
            <a:tailEnd/>
          </a:ln>
        </p:spPr>
        <p:txBody>
          <a:bodyPr>
            <a:spAutoFit/>
          </a:bodyPr>
          <a:lstStyle/>
          <a:p>
            <a:pPr algn="l">
              <a:spcBef>
                <a:spcPct val="50000"/>
              </a:spcBef>
            </a:pPr>
            <a:endParaRPr lang="en-GB" sz="2400" b="1" dirty="0">
              <a:solidFill>
                <a:schemeClr val="hlink"/>
              </a:solidFill>
              <a:latin typeface="Times New Roman" pitchFamily="18" charset="0"/>
              <a:cs typeface="Times New Roman" pitchFamily="18" charset="0"/>
            </a:endParaRPr>
          </a:p>
        </p:txBody>
      </p:sp>
      <p:sp>
        <p:nvSpPr>
          <p:cNvPr id="5" name="Title 4"/>
          <p:cNvSpPr>
            <a:spLocks noGrp="1"/>
          </p:cNvSpPr>
          <p:nvPr>
            <p:ph type="title"/>
          </p:nvPr>
        </p:nvSpPr>
        <p:spPr>
          <a:xfrm>
            <a:off x="457200" y="533400"/>
            <a:ext cx="8229600" cy="884238"/>
          </a:xfrm>
        </p:spPr>
        <p:txBody>
          <a:bodyPr/>
          <a:lstStyle/>
          <a:p>
            <a:pPr algn="l"/>
            <a:r>
              <a:rPr lang="en-US" dirty="0" smtClean="0">
                <a:solidFill>
                  <a:srgbClr val="002060"/>
                </a:solidFill>
                <a:latin typeface="Times New Roman" pitchFamily="18" charset="0"/>
                <a:cs typeface="Times New Roman" pitchFamily="18" charset="0"/>
              </a:rPr>
              <a:t>IPD – In patient department</a:t>
            </a:r>
            <a:endParaRPr lang="en-IN" dirty="0">
              <a:solidFill>
                <a:srgbClr val="002060"/>
              </a:solidFill>
              <a:latin typeface="Times New Roman" pitchFamily="18" charset="0"/>
              <a:cs typeface="Times New Roman" pitchFamily="18" charset="0"/>
            </a:endParaRPr>
          </a:p>
        </p:txBody>
      </p:sp>
      <p:sp>
        <p:nvSpPr>
          <p:cNvPr id="179234" name="Rectangle 34"/>
          <p:cNvSpPr>
            <a:spLocks noGrp="1" noChangeArrowheads="1"/>
          </p:cNvSpPr>
          <p:nvPr>
            <p:ph idx="1"/>
          </p:nvPr>
        </p:nvSpPr>
        <p:spPr>
          <a:xfrm>
            <a:off x="457200" y="1600200"/>
            <a:ext cx="8229600" cy="4953000"/>
          </a:xfrm>
        </p:spPr>
        <p:txBody>
          <a:bodyPr/>
          <a:lstStyle/>
          <a:p>
            <a:pPr eaLnBrk="1" hangingPunct="1">
              <a:buFont typeface="Wingdings" pitchFamily="2" charset="2"/>
              <a:buChar char="Ø"/>
            </a:pPr>
            <a:endParaRPr lang="en-IN" b="1" dirty="0" smtClean="0">
              <a:solidFill>
                <a:schemeClr val="accent5">
                  <a:lumMod val="50000"/>
                </a:schemeClr>
              </a:solidFill>
              <a:latin typeface="Times New Roman" pitchFamily="18" charset="0"/>
              <a:cs typeface="Times New Roman" pitchFamily="18" charset="0"/>
            </a:endParaRPr>
          </a:p>
          <a:p>
            <a:pPr eaLnBrk="1" hangingPunct="1">
              <a:buFont typeface="Wingdings" pitchFamily="2" charset="2"/>
              <a:buChar char="Ø"/>
            </a:pPr>
            <a:r>
              <a:rPr lang="en-IN" b="1" dirty="0" smtClean="0">
                <a:solidFill>
                  <a:srgbClr val="002060"/>
                </a:solidFill>
                <a:latin typeface="Times New Roman" pitchFamily="18" charset="0"/>
                <a:cs typeface="Times New Roman" pitchFamily="18" charset="0"/>
              </a:rPr>
              <a:t>hospital facility where urgent medical, surgical and critical care is provided.</a:t>
            </a:r>
          </a:p>
          <a:p>
            <a:pPr eaLnBrk="1" hangingPunct="1">
              <a:buNone/>
            </a:pPr>
            <a:endParaRPr lang="en-IN" b="1" dirty="0" smtClean="0">
              <a:solidFill>
                <a:srgbClr val="002060"/>
              </a:solidFill>
              <a:latin typeface="Times New Roman" pitchFamily="18" charset="0"/>
              <a:cs typeface="Times New Roman" pitchFamily="18" charset="0"/>
            </a:endParaRPr>
          </a:p>
          <a:p>
            <a:pPr eaLnBrk="1" hangingPunct="1">
              <a:buNone/>
            </a:pPr>
            <a:endParaRPr lang="en-IN" b="1" dirty="0" smtClean="0">
              <a:solidFill>
                <a:srgbClr val="002060"/>
              </a:solidFill>
              <a:latin typeface="Times New Roman" pitchFamily="18" charset="0"/>
              <a:cs typeface="Times New Roman" pitchFamily="18" charset="0"/>
            </a:endParaRPr>
          </a:p>
          <a:p>
            <a:pPr eaLnBrk="1" hangingPunct="1">
              <a:buFont typeface="Wingdings" pitchFamily="2" charset="2"/>
              <a:buChar char="Ø"/>
            </a:pPr>
            <a:r>
              <a:rPr lang="en-IN" b="1" dirty="0" smtClean="0">
                <a:solidFill>
                  <a:srgbClr val="002060"/>
                </a:solidFill>
                <a:latin typeface="Times New Roman" pitchFamily="18" charset="0"/>
                <a:cs typeface="Times New Roman" pitchFamily="18" charset="0"/>
              </a:rPr>
              <a:t>highest source of revenue generation  other than any other department of the hospital .</a:t>
            </a:r>
          </a:p>
          <a:p>
            <a:pPr eaLnBrk="1" hangingPunct="1">
              <a:buNone/>
            </a:pPr>
            <a:endParaRPr lang="en-IN" b="1" dirty="0" smtClean="0">
              <a:solidFill>
                <a:schemeClr val="accent5">
                  <a:lumMod val="50000"/>
                </a:schemeClr>
              </a:solidFill>
              <a:latin typeface="Times New Roman" pitchFamily="18" charset="0"/>
              <a:cs typeface="Times New Roman" pitchFamily="18" charset="0"/>
            </a:endParaRPr>
          </a:p>
          <a:p>
            <a:pPr eaLnBrk="1" hangingPunct="1">
              <a:buFontTx/>
              <a:buNone/>
            </a:pPr>
            <a:endParaRPr lang="en-US" sz="4800" dirty="0" smtClean="0">
              <a:solidFill>
                <a:srgbClr val="800000"/>
              </a:solidFill>
              <a:latin typeface="Times New Roman" pitchFamily="18" charset="0"/>
              <a:cs typeface="Times New Roman" pitchFamily="18" charset="0"/>
            </a:endParaRPr>
          </a:p>
          <a:p>
            <a:pPr algn="ctr" eaLnBrk="1" hangingPunct="1">
              <a:buFontTx/>
              <a:buNone/>
            </a:pPr>
            <a:r>
              <a:rPr lang="en-US" sz="4800" dirty="0" smtClean="0">
                <a:solidFill>
                  <a:srgbClr val="800000"/>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9234">
                                            <p:txEl>
                                              <p:pRg st="1" end="1"/>
                                            </p:txEl>
                                          </p:spTgt>
                                        </p:tgtEl>
                                        <p:attrNameLst>
                                          <p:attrName>style.visibility</p:attrName>
                                        </p:attrNameLst>
                                      </p:cBhvr>
                                      <p:to>
                                        <p:strVal val="visible"/>
                                      </p:to>
                                    </p:set>
                                    <p:anim calcmode="lin" valueType="num">
                                      <p:cBhvr additive="base">
                                        <p:cTn id="7" dur="1000" fill="hold"/>
                                        <p:tgtEl>
                                          <p:spTgt spid="179234">
                                            <p:txEl>
                                              <p:pRg st="1" end="1"/>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792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9234">
                                            <p:txEl>
                                              <p:pRg st="4" end="4"/>
                                            </p:txEl>
                                          </p:spTgt>
                                        </p:tgtEl>
                                        <p:attrNameLst>
                                          <p:attrName>style.visibility</p:attrName>
                                        </p:attrNameLst>
                                      </p:cBhvr>
                                      <p:to>
                                        <p:strVal val="visible"/>
                                      </p:to>
                                    </p:set>
                                    <p:anim calcmode="lin" valueType="num">
                                      <p:cBhvr additive="base">
                                        <p:cTn id="13" dur="1000" fill="hold"/>
                                        <p:tgtEl>
                                          <p:spTgt spid="179234">
                                            <p:txEl>
                                              <p:pRg st="4" end="4"/>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792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9234">
                                            <p:txEl>
                                              <p:pRg st="7" end="7"/>
                                            </p:txEl>
                                          </p:spTgt>
                                        </p:tgtEl>
                                        <p:attrNameLst>
                                          <p:attrName>style.visibility</p:attrName>
                                        </p:attrNameLst>
                                      </p:cBhvr>
                                      <p:to>
                                        <p:strVal val="visible"/>
                                      </p:to>
                                    </p:set>
                                    <p:anim calcmode="lin" valueType="num">
                                      <p:cBhvr additive="base">
                                        <p:cTn id="19" dur="1000" fill="hold"/>
                                        <p:tgtEl>
                                          <p:spTgt spid="179234">
                                            <p:txEl>
                                              <p:pRg st="7" end="7"/>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7923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Dietary services – Information &amp; guidance</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Quality of Food</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rgbClr val="002060"/>
                </a:solidFill>
                <a:latin typeface="Times New Roman" pitchFamily="18" charset="0"/>
                <a:cs typeface="Times New Roman" pitchFamily="18" charset="0"/>
              </a:rPr>
              <a:t>Promptness of service</a:t>
            </a:r>
            <a:endParaRPr lang="en-IN" sz="3200" dirty="0">
              <a:solidFill>
                <a:srgbClr val="00206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latin typeface="Monotype Corsiva" pitchFamily="66" charset="0"/>
              </a:rPr>
              <a:t/>
            </a:r>
            <a:br>
              <a:rPr lang="en-IN" b="1" dirty="0" smtClean="0">
                <a:latin typeface="Monotype Corsiva" pitchFamily="66" charset="0"/>
              </a:rPr>
            </a:br>
            <a:r>
              <a:rPr lang="en-IN" sz="3200" dirty="0" smtClean="0">
                <a:solidFill>
                  <a:srgbClr val="002060"/>
                </a:solidFill>
                <a:latin typeface="Times New Roman" pitchFamily="18" charset="0"/>
                <a:cs typeface="Times New Roman" pitchFamily="18" charset="0"/>
              </a:rPr>
              <a:t>Housekeeping services – Response Time</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Convenience of discharge process</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dirty="0" smtClean="0">
                <a:solidFill>
                  <a:srgbClr val="002060"/>
                </a:solidFill>
                <a:latin typeface="Times New Roman" pitchFamily="18" charset="0"/>
                <a:cs typeface="Times New Roman" pitchFamily="18" charset="0"/>
              </a:rPr>
              <a:t>Overall experience at AHI</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latin typeface="Monotype Corsiva" pitchFamily="66" charset="0"/>
              </a:rPr>
              <a:t/>
            </a:r>
            <a:br>
              <a:rPr lang="en-IN" b="1" dirty="0" smtClean="0">
                <a:latin typeface="Monotype Corsiva" pitchFamily="66" charset="0"/>
              </a:rPr>
            </a:br>
            <a:r>
              <a:rPr lang="en-IN" sz="3200" dirty="0" smtClean="0">
                <a:solidFill>
                  <a:srgbClr val="002060"/>
                </a:solidFill>
                <a:latin typeface="Times New Roman" pitchFamily="18" charset="0"/>
                <a:cs typeface="Times New Roman" pitchFamily="18" charset="0"/>
              </a:rPr>
              <a:t>Recommendation to others</a:t>
            </a:r>
            <a:r>
              <a:rPr lang="en-IN" dirty="0" smtClean="0"/>
              <a:t/>
            </a:r>
            <a:br>
              <a:rPr lang="en-IN" dirty="0" smtClean="0"/>
            </a:br>
            <a:endParaRPr lang="en-IN"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b="1" dirty="0" smtClean="0"/>
              <a:t/>
            </a:r>
            <a:br>
              <a:rPr lang="en-IN" b="1" dirty="0" smtClean="0"/>
            </a:br>
            <a:r>
              <a:rPr lang="en-IN" b="1" dirty="0" smtClean="0">
                <a:latin typeface="Monotype Corsiva" pitchFamily="66" charset="0"/>
              </a:rPr>
              <a:t>Statistical Index</a:t>
            </a:r>
            <a:r>
              <a:rPr lang="en-IN" dirty="0" smtClean="0"/>
              <a:t/>
            </a:r>
            <a:br>
              <a:rPr lang="en-IN" dirty="0" smtClean="0"/>
            </a:br>
            <a:r>
              <a:rPr lang="en-IN" b="1" dirty="0" smtClean="0"/>
              <a:t> </a:t>
            </a:r>
            <a:r>
              <a:rPr lang="en-IN" dirty="0" smtClean="0"/>
              <a:t/>
            </a:r>
            <a:br>
              <a:rPr lang="en-IN" dirty="0" smtClean="0"/>
            </a:br>
            <a:endParaRPr lang="en-IN" dirty="0"/>
          </a:p>
        </p:txBody>
      </p:sp>
      <p:sp>
        <p:nvSpPr>
          <p:cNvPr id="3" name="Content Placeholder 2"/>
          <p:cNvSpPr>
            <a:spLocks noGrp="1"/>
          </p:cNvSpPr>
          <p:nvPr>
            <p:ph idx="1"/>
          </p:nvPr>
        </p:nvSpPr>
        <p:spPr>
          <a:xfrm>
            <a:off x="457200" y="1066800"/>
            <a:ext cx="8229600" cy="5638800"/>
          </a:xfrm>
        </p:spPr>
        <p:txBody>
          <a:bodyPr/>
          <a:lstStyle/>
          <a:p>
            <a:pPr>
              <a:buNone/>
            </a:pPr>
            <a:endParaRPr lang="en-IN" sz="2800" b="1" dirty="0" smtClean="0">
              <a:solidFill>
                <a:srgbClr val="002060"/>
              </a:solidFill>
              <a:latin typeface="Times New Roman" pitchFamily="18" charset="0"/>
              <a:cs typeface="Times New Roman" pitchFamily="18" charset="0"/>
            </a:endParaRPr>
          </a:p>
          <a:p>
            <a:pPr>
              <a:buNone/>
            </a:pPr>
            <a:endParaRPr lang="en-IN" sz="2800" b="1" dirty="0" smtClean="0">
              <a:solidFill>
                <a:srgbClr val="002060"/>
              </a:solidFill>
              <a:latin typeface="Times New Roman" pitchFamily="18" charset="0"/>
              <a:cs typeface="Times New Roman" pitchFamily="18" charset="0"/>
            </a:endParaRPr>
          </a:p>
          <a:p>
            <a:pPr>
              <a:buNone/>
            </a:pPr>
            <a:endParaRPr lang="en-IN" sz="2800" b="1" dirty="0" smtClean="0">
              <a:solidFill>
                <a:srgbClr val="002060"/>
              </a:solidFill>
              <a:latin typeface="Times New Roman" pitchFamily="18" charset="0"/>
              <a:cs typeface="Times New Roman" pitchFamily="18" charset="0"/>
            </a:endParaRPr>
          </a:p>
          <a:p>
            <a:pPr>
              <a:buNone/>
            </a:pPr>
            <a:endParaRPr lang="en-IN" sz="2800" b="1" dirty="0" smtClean="0">
              <a:solidFill>
                <a:srgbClr val="002060"/>
              </a:solidFill>
              <a:latin typeface="Times New Roman" pitchFamily="18" charset="0"/>
              <a:cs typeface="Times New Roman" pitchFamily="18" charset="0"/>
            </a:endParaRPr>
          </a:p>
          <a:p>
            <a:pPr>
              <a:buNone/>
            </a:pPr>
            <a:endParaRPr lang="en-IN" sz="2800" b="1" dirty="0" smtClean="0">
              <a:solidFill>
                <a:srgbClr val="002060"/>
              </a:solidFill>
              <a:latin typeface="Times New Roman" pitchFamily="18" charset="0"/>
              <a:cs typeface="Times New Roman" pitchFamily="18" charset="0"/>
            </a:endParaRPr>
          </a:p>
          <a:p>
            <a:pPr>
              <a:buNone/>
            </a:pPr>
            <a:endParaRPr lang="en-IN" sz="2800" b="1" dirty="0" smtClean="0">
              <a:solidFill>
                <a:srgbClr val="002060"/>
              </a:solidFill>
              <a:latin typeface="Times New Roman" pitchFamily="18" charset="0"/>
              <a:cs typeface="Times New Roman" pitchFamily="18" charset="0"/>
            </a:endParaRPr>
          </a:p>
          <a:p>
            <a:pPr>
              <a:buNone/>
            </a:pPr>
            <a:r>
              <a:rPr lang="en-IN" sz="2800" b="1" dirty="0" smtClean="0">
                <a:solidFill>
                  <a:srgbClr val="002060"/>
                </a:solidFill>
                <a:latin typeface="Times New Roman" pitchFamily="18" charset="0"/>
                <a:cs typeface="Times New Roman" pitchFamily="18" charset="0"/>
              </a:rPr>
              <a:t>FM   - </a:t>
            </a:r>
            <a:r>
              <a:rPr lang="en-IN" sz="2800" dirty="0" smtClean="0">
                <a:solidFill>
                  <a:srgbClr val="002060"/>
                </a:solidFill>
                <a:latin typeface="Times New Roman" pitchFamily="18" charset="0"/>
                <a:cs typeface="Times New Roman" pitchFamily="18" charset="0"/>
              </a:rPr>
              <a:t>Fails to meet requirements</a:t>
            </a:r>
          </a:p>
          <a:p>
            <a:pPr>
              <a:buNone/>
            </a:pPr>
            <a:r>
              <a:rPr lang="en-IN" sz="2800" b="1" dirty="0" smtClean="0">
                <a:solidFill>
                  <a:srgbClr val="002060"/>
                </a:solidFill>
                <a:latin typeface="Times New Roman" pitchFamily="18" charset="0"/>
                <a:cs typeface="Times New Roman" pitchFamily="18" charset="0"/>
              </a:rPr>
              <a:t>MM  -</a:t>
            </a:r>
            <a:r>
              <a:rPr lang="en-IN" sz="2800" dirty="0" smtClean="0">
                <a:solidFill>
                  <a:srgbClr val="002060"/>
                </a:solidFill>
                <a:latin typeface="Times New Roman" pitchFamily="18" charset="0"/>
                <a:cs typeface="Times New Roman" pitchFamily="18" charset="0"/>
              </a:rPr>
              <a:t> Minimally meets requirements</a:t>
            </a:r>
          </a:p>
          <a:p>
            <a:pPr>
              <a:buNone/>
            </a:pPr>
            <a:r>
              <a:rPr lang="en-IN" sz="2800" b="1" dirty="0" smtClean="0">
                <a:solidFill>
                  <a:srgbClr val="002060"/>
                </a:solidFill>
                <a:latin typeface="Times New Roman" pitchFamily="18" charset="0"/>
                <a:cs typeface="Times New Roman" pitchFamily="18" charset="0"/>
              </a:rPr>
              <a:t>MR   - </a:t>
            </a:r>
            <a:r>
              <a:rPr lang="en-IN" sz="2800" dirty="0" smtClean="0">
                <a:solidFill>
                  <a:srgbClr val="002060"/>
                </a:solidFill>
                <a:latin typeface="Times New Roman" pitchFamily="18" charset="0"/>
                <a:cs typeface="Times New Roman" pitchFamily="18" charset="0"/>
              </a:rPr>
              <a:t>Meets requirements</a:t>
            </a:r>
          </a:p>
          <a:p>
            <a:pPr>
              <a:buNone/>
            </a:pPr>
            <a:r>
              <a:rPr lang="en-IN" sz="2800" b="1" dirty="0" smtClean="0">
                <a:solidFill>
                  <a:srgbClr val="002060"/>
                </a:solidFill>
                <a:latin typeface="Times New Roman" pitchFamily="18" charset="0"/>
                <a:cs typeface="Times New Roman" pitchFamily="18" charset="0"/>
              </a:rPr>
              <a:t>ME   - </a:t>
            </a:r>
            <a:r>
              <a:rPr lang="en-IN" sz="2800" dirty="0" smtClean="0">
                <a:solidFill>
                  <a:srgbClr val="002060"/>
                </a:solidFill>
                <a:latin typeface="Times New Roman" pitchFamily="18" charset="0"/>
                <a:cs typeface="Times New Roman" pitchFamily="18" charset="0"/>
              </a:rPr>
              <a:t>Meets expectations</a:t>
            </a:r>
          </a:p>
          <a:p>
            <a:pPr>
              <a:buNone/>
            </a:pPr>
            <a:r>
              <a:rPr lang="en-IN" sz="2800" b="1" dirty="0" smtClean="0">
                <a:solidFill>
                  <a:srgbClr val="002060"/>
                </a:solidFill>
                <a:latin typeface="Times New Roman" pitchFamily="18" charset="0"/>
                <a:cs typeface="Times New Roman" pitchFamily="18" charset="0"/>
              </a:rPr>
              <a:t>CE   - </a:t>
            </a:r>
            <a:r>
              <a:rPr lang="en-IN" sz="2800" dirty="0" smtClean="0">
                <a:solidFill>
                  <a:srgbClr val="002060"/>
                </a:solidFill>
                <a:latin typeface="Times New Roman" pitchFamily="18" charset="0"/>
                <a:cs typeface="Times New Roman" pitchFamily="18" charset="0"/>
              </a:rPr>
              <a:t>Clearly exceeds expectations</a:t>
            </a:r>
          </a:p>
          <a:p>
            <a:endParaRPr lang="en-IN"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2133600" y="1295400"/>
          <a:ext cx="3238501" cy="2590800"/>
        </p:xfrm>
        <a:graphic>
          <a:graphicData uri="http://schemas.openxmlformats.org/drawingml/2006/table">
            <a:tbl>
              <a:tblPr/>
              <a:tblGrid>
                <a:gridCol w="1676400"/>
                <a:gridCol w="1562101"/>
              </a:tblGrid>
              <a:tr h="431800">
                <a:tc gridSpan="2">
                  <a:txBody>
                    <a:bodyPr/>
                    <a:lstStyle/>
                    <a:p>
                      <a:pPr algn="l" fontAlgn="b"/>
                      <a:r>
                        <a:rPr lang="en-IN" sz="2000" b="1" i="0" u="none" strike="noStrike" dirty="0" smtClean="0">
                          <a:solidFill>
                            <a:srgbClr val="000000"/>
                          </a:solidFill>
                          <a:latin typeface="Times New Roman"/>
                        </a:rPr>
                        <a:t>  Index</a:t>
                      </a:r>
                      <a:endParaRPr lang="en-IN" sz="2000" b="1" i="0" u="none" strike="noStrike" dirty="0">
                        <a:solidFill>
                          <a:srgbClr val="000000"/>
                        </a:solidFill>
                        <a:latin typeface="Times New Roman"/>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r>
              <a:tr h="431800">
                <a:tc>
                  <a:txBody>
                    <a:bodyPr/>
                    <a:lstStyle/>
                    <a:p>
                      <a:pPr algn="ctr" fontAlgn="b"/>
                      <a:r>
                        <a:rPr lang="en-IN" sz="1800" b="1" i="0" u="none" strike="noStrike">
                          <a:solidFill>
                            <a:srgbClr val="000000"/>
                          </a:solidFill>
                          <a:latin typeface="Times New Roman"/>
                        </a:rPr>
                        <a:t>&lt; 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dirty="0">
                          <a:solidFill>
                            <a:srgbClr val="FFFFFF"/>
                          </a:solidFill>
                          <a:latin typeface="Times New Roman"/>
                        </a:rPr>
                        <a:t>FM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431800">
                <a:tc>
                  <a:txBody>
                    <a:bodyPr/>
                    <a:lstStyle/>
                    <a:p>
                      <a:pPr algn="ctr" fontAlgn="b"/>
                      <a:r>
                        <a:rPr lang="en-IN" sz="1800" b="1" i="0" u="none" strike="noStrike">
                          <a:solidFill>
                            <a:srgbClr val="000000"/>
                          </a:solidFill>
                          <a:latin typeface="Times New Roman"/>
                        </a:rPr>
                        <a:t>82% - 86%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dirty="0">
                          <a:solidFill>
                            <a:srgbClr val="FFFFFF"/>
                          </a:solidFill>
                          <a:latin typeface="Times New Roman"/>
                        </a:rPr>
                        <a:t>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r>
              <a:tr h="431800">
                <a:tc>
                  <a:txBody>
                    <a:bodyPr/>
                    <a:lstStyle/>
                    <a:p>
                      <a:pPr algn="ctr" fontAlgn="b"/>
                      <a:r>
                        <a:rPr lang="en-IN" sz="1800" b="1" i="0" u="none" strike="noStrike">
                          <a:solidFill>
                            <a:srgbClr val="000000"/>
                          </a:solidFill>
                          <a:latin typeface="Times New Roman"/>
                        </a:rPr>
                        <a:t>87% - 91%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dirty="0">
                          <a:solidFill>
                            <a:srgbClr val="FFFFFF"/>
                          </a:solidFill>
                          <a:latin typeface="Times New Roman"/>
                        </a:rPr>
                        <a:t>MR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r>
              <a:tr h="431800">
                <a:tc>
                  <a:txBody>
                    <a:bodyPr/>
                    <a:lstStyle/>
                    <a:p>
                      <a:pPr algn="ctr" fontAlgn="b"/>
                      <a:r>
                        <a:rPr lang="en-IN" sz="1800" b="1" i="0" u="none" strike="noStrike">
                          <a:solidFill>
                            <a:srgbClr val="000000"/>
                          </a:solidFill>
                          <a:latin typeface="Times New Roman"/>
                        </a:rPr>
                        <a:t>92% - 96%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dirty="0">
                          <a:solidFill>
                            <a:srgbClr val="FFFFFF"/>
                          </a:solidFill>
                          <a:latin typeface="Times New Roman"/>
                        </a:rPr>
                        <a:t>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431800">
                <a:tc>
                  <a:txBody>
                    <a:bodyPr/>
                    <a:lstStyle/>
                    <a:p>
                      <a:pPr algn="ctr" fontAlgn="b"/>
                      <a:r>
                        <a:rPr lang="en-IN" sz="1800" b="1" i="0" u="none" strike="noStrike" dirty="0">
                          <a:solidFill>
                            <a:srgbClr val="000000"/>
                          </a:solidFill>
                          <a:latin typeface="Times New Roman"/>
                        </a:rPr>
                        <a:t>&gt;97%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1" i="0" u="none" strike="noStrike" dirty="0">
                          <a:solidFill>
                            <a:srgbClr val="000000"/>
                          </a:solidFill>
                          <a:latin typeface="Times New Roman"/>
                        </a:rPr>
                        <a:t>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t/>
            </a:r>
            <a:br>
              <a:rPr lang="en-IN" b="1" dirty="0" smtClean="0"/>
            </a:br>
            <a:r>
              <a:rPr lang="en-IN" sz="3200" b="1" dirty="0" smtClean="0">
                <a:solidFill>
                  <a:srgbClr val="002060"/>
                </a:solidFill>
                <a:latin typeface="Times New Roman" pitchFamily="18" charset="0"/>
                <a:cs typeface="Times New Roman" pitchFamily="18" charset="0"/>
              </a:rPr>
              <a:t>RECOMMENDATIONS</a:t>
            </a:r>
            <a:r>
              <a:rPr lang="en-IN" dirty="0" smtClean="0"/>
              <a:t/>
            </a:r>
            <a:br>
              <a:rPr lang="en-IN" dirty="0" smtClean="0"/>
            </a:br>
            <a:endParaRPr lang="en-IN" dirty="0"/>
          </a:p>
        </p:txBody>
      </p:sp>
      <p:sp>
        <p:nvSpPr>
          <p:cNvPr id="3" name="Content Placeholder 2"/>
          <p:cNvSpPr>
            <a:spLocks noGrp="1"/>
          </p:cNvSpPr>
          <p:nvPr>
            <p:ph idx="1"/>
          </p:nvPr>
        </p:nvSpPr>
        <p:spPr>
          <a:xfrm>
            <a:off x="457200" y="1219200"/>
            <a:ext cx="8229600" cy="4906963"/>
          </a:xfrm>
        </p:spPr>
        <p:txBody>
          <a:bodyPr/>
          <a:lstStyle/>
          <a:p>
            <a:pPr marL="514350" indent="-514350">
              <a:buFont typeface="+mj-lt"/>
              <a:buAutoNum type="arabicPeriod"/>
            </a:pPr>
            <a:endParaRPr lang="en-US" sz="2800" dirty="0" smtClean="0">
              <a:solidFill>
                <a:srgbClr val="002060"/>
              </a:solidFill>
              <a:latin typeface="Times New Roman" pitchFamily="18" charset="0"/>
              <a:cs typeface="Times New Roman" pitchFamily="18" charset="0"/>
            </a:endParaRPr>
          </a:p>
          <a:p>
            <a:pPr marL="514350" indent="-514350">
              <a:buFont typeface="+mj-lt"/>
              <a:buAutoNum type="arabicPeriod"/>
            </a:pPr>
            <a:r>
              <a:rPr lang="en-US" sz="2800" dirty="0" smtClean="0">
                <a:solidFill>
                  <a:srgbClr val="002060"/>
                </a:solidFill>
                <a:latin typeface="Times New Roman" pitchFamily="18" charset="0"/>
                <a:cs typeface="Times New Roman" pitchFamily="18" charset="0"/>
              </a:rPr>
              <a:t>Nursing services</a:t>
            </a:r>
          </a:p>
          <a:p>
            <a:pPr marL="514350" indent="-514350">
              <a:buNone/>
            </a:pPr>
            <a:r>
              <a:rPr lang="en-US" sz="2800" dirty="0" smtClean="0">
                <a:solidFill>
                  <a:srgbClr val="002060"/>
                </a:solidFill>
                <a:latin typeface="Times New Roman" pitchFamily="18" charset="0"/>
                <a:cs typeface="Times New Roman" pitchFamily="18" charset="0"/>
              </a:rPr>
              <a:t>         Nurse – patient ratio</a:t>
            </a:r>
          </a:p>
          <a:p>
            <a:pPr marL="514350" indent="-514350">
              <a:buNone/>
            </a:pPr>
            <a:r>
              <a:rPr lang="en-US" sz="2800" dirty="0" smtClean="0">
                <a:solidFill>
                  <a:srgbClr val="002060"/>
                </a:solidFill>
                <a:latin typeface="Times New Roman" pitchFamily="18" charset="0"/>
                <a:cs typeface="Times New Roman" pitchFamily="18" charset="0"/>
              </a:rPr>
              <a:t>         Training on communication &amp; soft skills</a:t>
            </a:r>
          </a:p>
          <a:p>
            <a:pPr marL="514350" indent="-514350">
              <a:buNone/>
            </a:pPr>
            <a:endParaRPr lang="en-US" sz="2800" dirty="0" smtClean="0">
              <a:solidFill>
                <a:srgbClr val="002060"/>
              </a:solidFill>
              <a:latin typeface="Times New Roman" pitchFamily="18" charset="0"/>
              <a:cs typeface="Times New Roman" pitchFamily="18" charset="0"/>
            </a:endParaRPr>
          </a:p>
          <a:p>
            <a:pPr marL="514350" indent="-514350">
              <a:buNone/>
            </a:pPr>
            <a:r>
              <a:rPr lang="en-US" sz="2800" dirty="0" smtClean="0">
                <a:solidFill>
                  <a:srgbClr val="002060"/>
                </a:solidFill>
                <a:latin typeface="Times New Roman" pitchFamily="18" charset="0"/>
                <a:cs typeface="Times New Roman" pitchFamily="18" charset="0"/>
              </a:rPr>
              <a:t>2. </a:t>
            </a:r>
            <a:r>
              <a:rPr lang="en-IN" sz="2800" dirty="0" smtClean="0">
                <a:solidFill>
                  <a:srgbClr val="002060"/>
                </a:solidFill>
                <a:latin typeface="Times New Roman" pitchFamily="18" charset="0"/>
                <a:cs typeface="Times New Roman" pitchFamily="18" charset="0"/>
              </a:rPr>
              <a:t>Doctors</a:t>
            </a:r>
          </a:p>
          <a:p>
            <a:pPr marL="514350" indent="-514350">
              <a:buNone/>
            </a:pPr>
            <a:r>
              <a:rPr lang="en-US" sz="2800" dirty="0" smtClean="0">
                <a:solidFill>
                  <a:srgbClr val="002060"/>
                </a:solidFill>
                <a:latin typeface="Times New Roman" pitchFamily="18" charset="0"/>
                <a:cs typeface="Times New Roman" pitchFamily="18" charset="0"/>
              </a:rPr>
              <a:t>          Regular visits</a:t>
            </a:r>
          </a:p>
          <a:p>
            <a:pPr marL="514350" indent="-514350">
              <a:buNone/>
            </a:pPr>
            <a:r>
              <a:rPr lang="en-US" sz="2800" dirty="0" smtClean="0">
                <a:solidFill>
                  <a:srgbClr val="002060"/>
                </a:solidFill>
                <a:latin typeface="Times New Roman" pitchFamily="18" charset="0"/>
                <a:cs typeface="Times New Roman" pitchFamily="18" charset="0"/>
              </a:rPr>
              <a:t>          Regular counselling</a:t>
            </a:r>
            <a:endParaRPr lang="en-IN" sz="2800" dirty="0" smtClean="0">
              <a:solidFill>
                <a:srgbClr val="002060"/>
              </a:solidFill>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sz="2800" dirty="0" smtClean="0">
                <a:latin typeface="Times New Roman" pitchFamily="18" charset="0"/>
                <a:cs typeface="Times New Roman" pitchFamily="18" charset="0"/>
              </a:rPr>
              <a:t>3. </a:t>
            </a:r>
            <a:r>
              <a:rPr lang="en-US" sz="2800" dirty="0" smtClean="0">
                <a:solidFill>
                  <a:srgbClr val="002060"/>
                </a:solidFill>
                <a:latin typeface="Times New Roman" pitchFamily="18" charset="0"/>
                <a:cs typeface="Times New Roman" pitchFamily="18" charset="0"/>
              </a:rPr>
              <a:t>Billing services</a:t>
            </a:r>
          </a:p>
          <a:p>
            <a:pPr>
              <a:buNone/>
            </a:pPr>
            <a:r>
              <a:rPr lang="en-US" sz="2800" dirty="0" smtClean="0">
                <a:solidFill>
                  <a:srgbClr val="002060"/>
                </a:solidFill>
                <a:latin typeface="Times New Roman" pitchFamily="18" charset="0"/>
                <a:cs typeface="Times New Roman" pitchFamily="18" charset="0"/>
              </a:rPr>
              <a:t>            Staffing</a:t>
            </a:r>
          </a:p>
          <a:p>
            <a:pPr>
              <a:buNone/>
            </a:pPr>
            <a:endParaRPr lang="en-US" sz="2800" dirty="0" smtClean="0">
              <a:solidFill>
                <a:srgbClr val="002060"/>
              </a:solidFill>
              <a:latin typeface="Times New Roman" pitchFamily="18" charset="0"/>
              <a:cs typeface="Times New Roman" pitchFamily="18" charset="0"/>
            </a:endParaRPr>
          </a:p>
          <a:p>
            <a:pPr>
              <a:buNone/>
            </a:pPr>
            <a:r>
              <a:rPr lang="en-US" sz="2800" dirty="0" smtClean="0">
                <a:solidFill>
                  <a:srgbClr val="002060"/>
                </a:solidFill>
                <a:latin typeface="Times New Roman" pitchFamily="18" charset="0"/>
                <a:cs typeface="Times New Roman" pitchFamily="18" charset="0"/>
              </a:rPr>
              <a:t>4. Dietary services</a:t>
            </a:r>
          </a:p>
          <a:p>
            <a:pPr>
              <a:buNone/>
            </a:pPr>
            <a:r>
              <a:rPr lang="en-US" sz="2800" dirty="0" smtClean="0">
                <a:solidFill>
                  <a:srgbClr val="002060"/>
                </a:solidFill>
                <a:latin typeface="Times New Roman" pitchFamily="18" charset="0"/>
                <a:cs typeface="Times New Roman" pitchFamily="18" charset="0"/>
              </a:rPr>
              <a:t>             Strict monitoring</a:t>
            </a:r>
          </a:p>
          <a:p>
            <a:pPr>
              <a:buNone/>
            </a:pPr>
            <a:r>
              <a:rPr lang="en-US" sz="2800" dirty="0" smtClean="0">
                <a:solidFill>
                  <a:srgbClr val="002060"/>
                </a:solidFill>
                <a:latin typeface="Times New Roman" pitchFamily="18" charset="0"/>
                <a:cs typeface="Times New Roman" pitchFamily="18" charset="0"/>
              </a:rPr>
              <a:t>             Dietician – patient interaction</a:t>
            </a:r>
          </a:p>
          <a:p>
            <a:pPr>
              <a:buNone/>
            </a:pPr>
            <a:r>
              <a:rPr lang="en-US" sz="2800" dirty="0" smtClean="0">
                <a:solidFill>
                  <a:srgbClr val="002060"/>
                </a:solidFill>
                <a:latin typeface="Times New Roman" pitchFamily="18" charset="0"/>
                <a:cs typeface="Times New Roman" pitchFamily="18" charset="0"/>
              </a:rPr>
              <a:t>             Kitchen equipments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IN" dirty="0"/>
          </a:p>
        </p:txBody>
      </p:sp>
      <p:sp>
        <p:nvSpPr>
          <p:cNvPr id="8" name="Content Placeholder 7"/>
          <p:cNvSpPr>
            <a:spLocks noGrp="1"/>
          </p:cNvSpPr>
          <p:nvPr>
            <p:ph idx="1"/>
          </p:nvPr>
        </p:nvSpPr>
        <p:spPr>
          <a:xfrm>
            <a:off x="457200" y="1143000"/>
            <a:ext cx="8229600" cy="4983163"/>
          </a:xfrm>
        </p:spPr>
        <p:txBody>
          <a:bodyPr/>
          <a:lstStyle/>
          <a:p>
            <a:pPr eaLnBrk="1" hangingPunct="1">
              <a:buFont typeface="Wingdings" pitchFamily="2" charset="2"/>
              <a:buChar char="Ø"/>
            </a:pPr>
            <a:r>
              <a:rPr lang="en-IN" sz="2800" b="1" dirty="0" smtClean="0">
                <a:solidFill>
                  <a:srgbClr val="002060"/>
                </a:solidFill>
                <a:latin typeface="Times New Roman" pitchFamily="18" charset="0"/>
                <a:cs typeface="Times New Roman" pitchFamily="18" charset="0"/>
              </a:rPr>
              <a:t>the patient stays and also uses other resources of the hospital  while admitted in the department.</a:t>
            </a:r>
          </a:p>
          <a:p>
            <a:pPr eaLnBrk="1" hangingPunct="1">
              <a:buNone/>
            </a:pPr>
            <a:endParaRPr lang="en-US" sz="2800" b="1" dirty="0" smtClean="0">
              <a:solidFill>
                <a:srgbClr val="002060"/>
              </a:solidFill>
              <a:latin typeface="Times New Roman" pitchFamily="18" charset="0"/>
              <a:cs typeface="Times New Roman" pitchFamily="18" charset="0"/>
            </a:endParaRPr>
          </a:p>
          <a:p>
            <a:pPr eaLnBrk="1" hangingPunct="1">
              <a:buFont typeface="Wingdings" pitchFamily="2" charset="2"/>
              <a:buChar char="Ø"/>
            </a:pPr>
            <a:r>
              <a:rPr lang="en-IN" sz="2800" b="1" dirty="0" smtClean="0">
                <a:solidFill>
                  <a:srgbClr val="002060"/>
                </a:solidFill>
                <a:latin typeface="Times New Roman" pitchFamily="18" charset="0"/>
                <a:cs typeface="Times New Roman" pitchFamily="18" charset="0"/>
              </a:rPr>
              <a:t>reflects the organization attitude towards its patients.</a:t>
            </a:r>
            <a:endParaRPr lang="en-IN" sz="2800" dirty="0" smtClean="0">
              <a:solidFill>
                <a:srgbClr val="002060"/>
              </a:solidFill>
              <a:latin typeface="Times New Roman" pitchFamily="18" charset="0"/>
              <a:cs typeface="Times New Roman" pitchFamily="18" charset="0"/>
            </a:endParaRPr>
          </a:p>
          <a:p>
            <a:pPr eaLnBrk="1" hangingPunct="1">
              <a:buFont typeface="Wingdings" pitchFamily="2" charset="2"/>
              <a:buChar char="Ø"/>
            </a:pPr>
            <a:endParaRPr lang="en-US" sz="2800" b="1" dirty="0" smtClean="0">
              <a:solidFill>
                <a:srgbClr val="002060"/>
              </a:solidFill>
              <a:latin typeface="Times New Roman" pitchFamily="18" charset="0"/>
              <a:cs typeface="Times New Roman" pitchFamily="18" charset="0"/>
            </a:endParaRPr>
          </a:p>
          <a:p>
            <a:pPr eaLnBrk="1" hangingPunct="1">
              <a:buFont typeface="Wingdings" pitchFamily="2" charset="2"/>
              <a:buChar char="Ø"/>
            </a:pPr>
            <a:r>
              <a:rPr lang="en-IN" sz="2800" b="1" dirty="0" smtClean="0">
                <a:solidFill>
                  <a:srgbClr val="002060"/>
                </a:solidFill>
                <a:latin typeface="Times New Roman" pitchFamily="18" charset="0"/>
                <a:cs typeface="Times New Roman" pitchFamily="18" charset="0"/>
              </a:rPr>
              <a:t>Therefore, IPD must achieve patients’ satisfaction by providing quality service.</a:t>
            </a:r>
            <a:endParaRPr lang="en-US" sz="2800" b="1"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143000"/>
            <a:ext cx="8229600" cy="5334000"/>
          </a:xfrm>
        </p:spPr>
        <p:txBody>
          <a:bodyPr/>
          <a:lstStyle/>
          <a:p>
            <a:pPr>
              <a:buNone/>
            </a:pPr>
            <a:r>
              <a:rPr lang="en-US" sz="2800" dirty="0" smtClean="0">
                <a:solidFill>
                  <a:srgbClr val="002060"/>
                </a:solidFill>
                <a:latin typeface="Times New Roman" pitchFamily="18" charset="0"/>
                <a:cs typeface="Times New Roman" pitchFamily="18" charset="0"/>
              </a:rPr>
              <a:t>5. Housekeeping services</a:t>
            </a:r>
          </a:p>
          <a:p>
            <a:pPr>
              <a:buNone/>
            </a:pPr>
            <a:r>
              <a:rPr lang="en-US" sz="2800" dirty="0" smtClean="0">
                <a:solidFill>
                  <a:srgbClr val="002060"/>
                </a:solidFill>
                <a:latin typeface="Times New Roman" pitchFamily="18" charset="0"/>
                <a:cs typeface="Times New Roman" pitchFamily="18" charset="0"/>
              </a:rPr>
              <a:t>                Training on soft skills</a:t>
            </a:r>
          </a:p>
          <a:p>
            <a:pPr>
              <a:buNone/>
            </a:pPr>
            <a:r>
              <a:rPr lang="en-US" sz="2800" dirty="0" smtClean="0">
                <a:solidFill>
                  <a:srgbClr val="002060"/>
                </a:solidFill>
                <a:latin typeface="Times New Roman" pitchFamily="18" charset="0"/>
                <a:cs typeface="Times New Roman" pitchFamily="18" charset="0"/>
              </a:rPr>
              <a:t>                 Monitoring &amp; feedback</a:t>
            </a:r>
          </a:p>
          <a:p>
            <a:pPr>
              <a:buNone/>
            </a:pPr>
            <a:r>
              <a:rPr lang="en-US" sz="2800" dirty="0" smtClean="0">
                <a:solidFill>
                  <a:srgbClr val="002060"/>
                </a:solidFill>
                <a:latin typeface="Times New Roman" pitchFamily="18" charset="0"/>
                <a:cs typeface="Times New Roman" pitchFamily="18" charset="0"/>
              </a:rPr>
              <a:t>                 Supervisors to be accountable </a:t>
            </a:r>
            <a:r>
              <a:rPr lang="en-US" sz="2800" smtClean="0">
                <a:solidFill>
                  <a:srgbClr val="002060"/>
                </a:solidFill>
                <a:latin typeface="Times New Roman" pitchFamily="18" charset="0"/>
                <a:cs typeface="Times New Roman" pitchFamily="18" charset="0"/>
              </a:rPr>
              <a:t>for     		       professional behavior </a:t>
            </a:r>
            <a:r>
              <a:rPr lang="en-US" sz="2800" dirty="0" smtClean="0">
                <a:solidFill>
                  <a:srgbClr val="002060"/>
                </a:solidFill>
                <a:latin typeface="Times New Roman" pitchFamily="18" charset="0"/>
                <a:cs typeface="Times New Roman" pitchFamily="18" charset="0"/>
              </a:rPr>
              <a:t>of their staff.</a:t>
            </a:r>
          </a:p>
          <a:p>
            <a:pPr>
              <a:buNone/>
            </a:pPr>
            <a:endParaRPr lang="en-US" sz="2800" dirty="0" smtClean="0">
              <a:solidFill>
                <a:srgbClr val="002060"/>
              </a:solidFill>
              <a:latin typeface="Times New Roman" pitchFamily="18" charset="0"/>
              <a:cs typeface="Times New Roman" pitchFamily="18" charset="0"/>
            </a:endParaRPr>
          </a:p>
          <a:p>
            <a:pPr>
              <a:buNone/>
            </a:pPr>
            <a:r>
              <a:rPr lang="en-US" sz="2800" dirty="0" smtClean="0">
                <a:solidFill>
                  <a:srgbClr val="002060"/>
                </a:solidFill>
                <a:latin typeface="Times New Roman" pitchFamily="18" charset="0"/>
                <a:cs typeface="Times New Roman" pitchFamily="18" charset="0"/>
              </a:rPr>
              <a:t>6. Others</a:t>
            </a:r>
          </a:p>
          <a:p>
            <a:pPr>
              <a:buNone/>
            </a:pPr>
            <a:r>
              <a:rPr lang="en-US" sz="2800" dirty="0" smtClean="0">
                <a:solidFill>
                  <a:srgbClr val="002060"/>
                </a:solidFill>
                <a:latin typeface="Times New Roman" pitchFamily="18" charset="0"/>
                <a:cs typeface="Times New Roman" pitchFamily="18" charset="0"/>
              </a:rPr>
              <a:t>                 Planned discharges</a:t>
            </a:r>
          </a:p>
          <a:p>
            <a:pPr>
              <a:buNone/>
            </a:pPr>
            <a:r>
              <a:rPr lang="en-US" sz="2800" dirty="0" smtClean="0">
                <a:solidFill>
                  <a:srgbClr val="002060"/>
                </a:solidFill>
                <a:latin typeface="Times New Roman" pitchFamily="18" charset="0"/>
                <a:cs typeface="Times New Roman" pitchFamily="18" charset="0"/>
              </a:rPr>
              <a:t>                 Strict monitoring &amp; controlling mechanism</a:t>
            </a:r>
          </a:p>
          <a:p>
            <a:pPr>
              <a:buNone/>
            </a:pPr>
            <a:r>
              <a:rPr lang="en-US" sz="2800" dirty="0" smtClean="0">
                <a:solidFill>
                  <a:srgbClr val="002060"/>
                </a:solidFill>
                <a:latin typeface="Times New Roman" pitchFamily="18" charset="0"/>
                <a:cs typeface="Times New Roman" pitchFamily="18" charset="0"/>
              </a:rPr>
              <a:t>                  Customer focused training</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47800"/>
            <a:ext cx="8229600" cy="5029200"/>
          </a:xfrm>
        </p:spPr>
        <p:txBody>
          <a:bodyPr/>
          <a:lstStyle/>
          <a:p>
            <a:pPr lvl="0">
              <a:buFont typeface="Wingdings" pitchFamily="2" charset="2"/>
              <a:buChar char="Ø"/>
            </a:pPr>
            <a:r>
              <a:rPr lang="en-IN" sz="2800" dirty="0" smtClean="0">
                <a:solidFill>
                  <a:srgbClr val="002060"/>
                </a:solidFill>
                <a:latin typeface="Times New Roman" pitchFamily="18" charset="0"/>
                <a:cs typeface="Times New Roman" pitchFamily="18" charset="0"/>
              </a:rPr>
              <a:t>The study is subjected to the understanding, bias and prejudices of respondents.</a:t>
            </a:r>
          </a:p>
          <a:p>
            <a:pPr lvl="0">
              <a:buFont typeface="Wingdings" pitchFamily="2" charset="2"/>
              <a:buChar char="Ø"/>
            </a:pPr>
            <a:endParaRPr lang="en-IN" sz="2800" dirty="0" smtClean="0">
              <a:solidFill>
                <a:srgbClr val="002060"/>
              </a:solidFill>
              <a:latin typeface="Times New Roman" pitchFamily="18" charset="0"/>
              <a:cs typeface="Times New Roman" pitchFamily="18" charset="0"/>
            </a:endParaRPr>
          </a:p>
          <a:p>
            <a:pPr lvl="0">
              <a:buFont typeface="Wingdings" pitchFamily="2" charset="2"/>
              <a:buChar char="Ø"/>
            </a:pPr>
            <a:r>
              <a:rPr lang="en-IN" sz="2800" dirty="0" smtClean="0">
                <a:solidFill>
                  <a:srgbClr val="002060"/>
                </a:solidFill>
                <a:latin typeface="Times New Roman" pitchFamily="18" charset="0"/>
                <a:cs typeface="Times New Roman" pitchFamily="18" charset="0"/>
              </a:rPr>
              <a:t>The questionnaires are more often filled in by the relatives who have otherwise not stayed with the patient in the hospital but visited to facilitate the discharge process and hence the responses are subjected to individual experiences.</a:t>
            </a:r>
          </a:p>
          <a:p>
            <a:pPr lvl="0">
              <a:buFont typeface="Wingdings" pitchFamily="2" charset="2"/>
              <a:buChar char="Ø"/>
            </a:pPr>
            <a:endParaRPr lang="en-US" sz="2800" dirty="0" smtClean="0">
              <a:solidFill>
                <a:srgbClr val="002060"/>
              </a:solidFill>
              <a:latin typeface="Times New Roman" pitchFamily="18" charset="0"/>
              <a:cs typeface="Times New Roman" pitchFamily="18" charset="0"/>
            </a:endParaRPr>
          </a:p>
          <a:p>
            <a:pPr lvl="0">
              <a:buFont typeface="Wingdings" pitchFamily="2" charset="2"/>
              <a:buChar char="Ø"/>
            </a:pPr>
            <a:r>
              <a:rPr lang="en-IN" sz="2800" dirty="0" smtClean="0">
                <a:solidFill>
                  <a:srgbClr val="002060"/>
                </a:solidFill>
                <a:latin typeface="Times New Roman" pitchFamily="18" charset="0"/>
                <a:cs typeface="Times New Roman" pitchFamily="18" charset="0"/>
              </a:rPr>
              <a:t>Limited sample size: DAMA, death and ICU discharges were not included in the study</a:t>
            </a:r>
          </a:p>
          <a:p>
            <a:pPr>
              <a:buFont typeface="Wingdings" pitchFamily="2" charset="2"/>
              <a:buChar char="Ø"/>
            </a:pPr>
            <a:endParaRPr lang="en-IN"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3"/>
          <p:cNvSpPr>
            <a:spLocks noGrp="1" noChangeArrowheads="1"/>
          </p:cNvSpPr>
          <p:nvPr>
            <p:ph type="body" idx="1"/>
          </p:nvPr>
        </p:nvSpPr>
        <p:spPr>
          <a:xfrm>
            <a:off x="457200" y="2590800"/>
            <a:ext cx="8229600" cy="1477963"/>
          </a:xfrm>
        </p:spPr>
        <p:txBody>
          <a:bodyPr/>
          <a:lstStyle/>
          <a:p>
            <a:pPr eaLnBrk="1" hangingPunct="1">
              <a:buFontTx/>
              <a:buNone/>
            </a:pPr>
            <a:r>
              <a:rPr lang="en-US" dirty="0" smtClean="0"/>
              <a:t>                   </a:t>
            </a:r>
            <a:r>
              <a:rPr lang="en-US" sz="6600" dirty="0" smtClean="0">
                <a:solidFill>
                  <a:srgbClr val="993300"/>
                </a:solidFill>
                <a:latin typeface="Monotype Corsiva" pitchFamily="66" charset="0"/>
              </a:rPr>
              <a:t>Thank  you</a:t>
            </a:r>
            <a:r>
              <a:rPr lang="en-US" dirty="0" smtClean="0">
                <a:solidFill>
                  <a:srgbClr val="990033"/>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 calcmode="lin" valueType="num">
                                      <p:cBhvr additive="base">
                                        <p:cTn id="7" dur="1000" fill="hold"/>
                                        <p:tgtEl>
                                          <p:spTgt spid="228355">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2835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IN" dirty="0"/>
          </a:p>
        </p:txBody>
      </p:sp>
      <p:sp>
        <p:nvSpPr>
          <p:cNvPr id="6" name="Content Placeholder 5"/>
          <p:cNvSpPr>
            <a:spLocks noGrp="1"/>
          </p:cNvSpPr>
          <p:nvPr>
            <p:ph idx="1"/>
          </p:nvPr>
        </p:nvSpPr>
        <p:spPr/>
        <p:txBody>
          <a:bodyPr/>
          <a:lstStyle/>
          <a:p>
            <a:pPr>
              <a:buFont typeface="Wingdings" pitchFamily="2" charset="2"/>
              <a:buChar char="Ø"/>
            </a:pPr>
            <a:r>
              <a:rPr lang="en-IN" sz="2800" b="1" dirty="0" smtClean="0">
                <a:solidFill>
                  <a:srgbClr val="002060"/>
                </a:solidFill>
                <a:latin typeface="Times New Roman" pitchFamily="18" charset="0"/>
                <a:cs typeface="Times New Roman" pitchFamily="18" charset="0"/>
              </a:rPr>
              <a:t>The study was carried out to investigate the levels of customer satisfaction with the medical services offered at the AHIRC, Mumbai and to identify factors that affect customer satisfaction. </a:t>
            </a:r>
          </a:p>
          <a:p>
            <a:pPr>
              <a:buFont typeface="Wingdings" pitchFamily="2" charset="2"/>
              <a:buChar char="Ø"/>
            </a:pPr>
            <a:endParaRPr lang="en-US" sz="2800" b="1" dirty="0" smtClean="0">
              <a:solidFill>
                <a:srgbClr val="002060"/>
              </a:solidFill>
              <a:latin typeface="Times New Roman" pitchFamily="18" charset="0"/>
              <a:cs typeface="Times New Roman" pitchFamily="18" charset="0"/>
            </a:endParaRPr>
          </a:p>
          <a:p>
            <a:pPr>
              <a:buFont typeface="Wingdings" pitchFamily="2" charset="2"/>
              <a:buChar char="Ø"/>
            </a:pPr>
            <a:r>
              <a:rPr lang="en-IN" sz="2800" b="1" dirty="0" smtClean="0">
                <a:solidFill>
                  <a:srgbClr val="002060"/>
                </a:solidFill>
                <a:latin typeface="Times New Roman" pitchFamily="18" charset="0"/>
                <a:cs typeface="Times New Roman" pitchFamily="18" charset="0"/>
              </a:rPr>
              <a:t>The inpatient department of AHIRC caters to a patient population of roughly 65 patients daily.</a:t>
            </a:r>
            <a:endParaRPr lang="en-IN" sz="28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smtClean="0">
                <a:solidFill>
                  <a:srgbClr val="002060"/>
                </a:solidFill>
                <a:latin typeface="Monotype Corsiva" pitchFamily="66" charset="0"/>
              </a:rPr>
              <a:t>AHIRC– ORGANIZATION PROFILE</a:t>
            </a:r>
            <a:endParaRPr lang="en-IN" sz="4000" b="1" dirty="0">
              <a:solidFill>
                <a:srgbClr val="002060"/>
              </a:solidFill>
              <a:latin typeface="Monotype Corsiva" pitchFamily="66" charset="0"/>
            </a:endParaRPr>
          </a:p>
        </p:txBody>
      </p:sp>
      <p:sp>
        <p:nvSpPr>
          <p:cNvPr id="3" name="Content Placeholder 2"/>
          <p:cNvSpPr>
            <a:spLocks noGrp="1"/>
          </p:cNvSpPr>
          <p:nvPr>
            <p:ph idx="1"/>
          </p:nvPr>
        </p:nvSpPr>
        <p:spPr>
          <a:xfrm>
            <a:off x="457200" y="1295400"/>
            <a:ext cx="8229600" cy="5334000"/>
          </a:xfrm>
        </p:spPr>
        <p:txBody>
          <a:bodyPr/>
          <a:lstStyle/>
          <a:p>
            <a:pPr>
              <a:buFont typeface="Wingdings" pitchFamily="2" charset="2"/>
              <a:buChar char="Ø"/>
            </a:pPr>
            <a:r>
              <a:rPr lang="en-IN" sz="2400" b="1" dirty="0" smtClean="0">
                <a:solidFill>
                  <a:srgbClr val="002060"/>
                </a:solidFill>
                <a:latin typeface="Times New Roman" pitchFamily="18" charset="0"/>
                <a:cs typeface="Times New Roman" pitchFamily="18" charset="0"/>
              </a:rPr>
              <a:t>132 bedded, started in 2002 with the logo “Your heart is in safe Hands”. </a:t>
            </a:r>
          </a:p>
          <a:p>
            <a:pPr>
              <a:buFont typeface="Wingdings" pitchFamily="2" charset="2"/>
              <a:buChar char="Ø"/>
            </a:pPr>
            <a:endParaRPr lang="en-US" sz="2400" b="1"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situated at the Bandra-Kurla Complex (BKC)</a:t>
            </a:r>
          </a:p>
          <a:p>
            <a:pPr>
              <a:buFont typeface="Wingdings" pitchFamily="2" charset="2"/>
              <a:buChar char="Ø"/>
            </a:pPr>
            <a:endParaRPr lang="en-US" sz="2400" b="1" dirty="0" smtClean="0">
              <a:solidFill>
                <a:srgbClr val="002060"/>
              </a:solidFill>
              <a:latin typeface="Times New Roman" pitchFamily="18" charset="0"/>
              <a:cs typeface="Times New Roman" pitchFamily="18" charset="0"/>
            </a:endParaRPr>
          </a:p>
          <a:p>
            <a:pPr>
              <a:buFont typeface="Wingdings" pitchFamily="2" charset="2"/>
              <a:buChar char="Ø"/>
            </a:pPr>
            <a:r>
              <a:rPr lang="en-US" sz="2400" b="1" dirty="0" smtClean="0">
                <a:solidFill>
                  <a:srgbClr val="002060"/>
                </a:solidFill>
                <a:latin typeface="Times New Roman" pitchFamily="18" charset="0"/>
                <a:cs typeface="Times New Roman" pitchFamily="18" charset="0"/>
              </a:rPr>
              <a:t>India's Highest Accredited Hospital (</a:t>
            </a:r>
            <a:r>
              <a:rPr lang="en-IN" sz="2400" b="1" dirty="0" smtClean="0">
                <a:solidFill>
                  <a:srgbClr val="002060"/>
                </a:solidFill>
                <a:latin typeface="Times New Roman" pitchFamily="18" charset="0"/>
                <a:cs typeface="Times New Roman" pitchFamily="18" charset="0"/>
              </a:rPr>
              <a:t>ISO 9001:2000, JCI &amp; NIAHO)</a:t>
            </a:r>
          </a:p>
          <a:p>
            <a:pPr>
              <a:buFont typeface="Wingdings" pitchFamily="2" charset="2"/>
              <a:buChar char="Ø"/>
            </a:pPr>
            <a:endParaRPr lang="en-US" sz="2400" b="1"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Since its inception, over 15000 cardiac surgeries have been performed at AHI </a:t>
            </a:r>
          </a:p>
          <a:p>
            <a:pPr>
              <a:buFont typeface="Wingdings" pitchFamily="2" charset="2"/>
              <a:buChar char="Ø"/>
            </a:pPr>
            <a:endParaRPr lang="en-US" sz="2400" b="1" dirty="0" smtClean="0">
              <a:solidFill>
                <a:srgbClr val="002060"/>
              </a:solidFill>
              <a:latin typeface="Times New Roman" pitchFamily="18" charset="0"/>
              <a:cs typeface="Times New Roman" pitchFamily="18" charset="0"/>
            </a:endParaRPr>
          </a:p>
          <a:p>
            <a:pPr>
              <a:buFont typeface="Wingdings" pitchFamily="2" charset="2"/>
              <a:buChar char="Ø"/>
            </a:pPr>
            <a:r>
              <a:rPr lang="en-IN" sz="2400" b="1" dirty="0" smtClean="0">
                <a:solidFill>
                  <a:srgbClr val="002060"/>
                </a:solidFill>
                <a:latin typeface="Times New Roman" pitchFamily="18" charset="0"/>
                <a:cs typeface="Times New Roman" pitchFamily="18" charset="0"/>
              </a:rPr>
              <a:t>lowest surgical and overall mortality rates 0.26% and 0.8% respectively.</a:t>
            </a:r>
            <a:endParaRPr lang="en-IN" sz="24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002060"/>
                </a:solidFill>
                <a:latin typeface="Monotype Corsiva" pitchFamily="66" charset="0"/>
              </a:rPr>
              <a:t>MISSION &amp; VISION</a:t>
            </a:r>
            <a:endParaRPr lang="en-IN" b="1" dirty="0">
              <a:solidFill>
                <a:srgbClr val="002060"/>
              </a:solidFill>
              <a:latin typeface="Monotype Corsiva" pitchFamily="66" charset="0"/>
            </a:endParaRPr>
          </a:p>
        </p:txBody>
      </p:sp>
      <p:sp>
        <p:nvSpPr>
          <p:cNvPr id="3" name="Content Placeholder 2"/>
          <p:cNvSpPr>
            <a:spLocks noGrp="1"/>
          </p:cNvSpPr>
          <p:nvPr>
            <p:ph idx="1"/>
          </p:nvPr>
        </p:nvSpPr>
        <p:spPr/>
        <p:txBody>
          <a:bodyPr/>
          <a:lstStyle/>
          <a:p>
            <a:pPr>
              <a:buNone/>
            </a:pPr>
            <a:r>
              <a:rPr lang="en-US" b="1" dirty="0" smtClean="0">
                <a:solidFill>
                  <a:srgbClr val="FF0000"/>
                </a:solidFill>
                <a:latin typeface="Times New Roman" pitchFamily="18" charset="0"/>
                <a:cs typeface="Times New Roman" pitchFamily="18" charset="0"/>
              </a:rPr>
              <a:t>Mission</a:t>
            </a:r>
          </a:p>
          <a:p>
            <a:pPr>
              <a:buNone/>
            </a:pPr>
            <a:endParaRPr lang="en-US" b="1" dirty="0" smtClean="0">
              <a:solidFill>
                <a:schemeClr val="accent1">
                  <a:lumMod val="75000"/>
                </a:schemeClr>
              </a:solidFill>
              <a:latin typeface="Times New Roman" pitchFamily="18" charset="0"/>
              <a:cs typeface="Times New Roman" pitchFamily="18" charset="0"/>
            </a:endParaRPr>
          </a:p>
          <a:p>
            <a:pPr>
              <a:buNone/>
            </a:pPr>
            <a:r>
              <a:rPr lang="en-US" sz="2800" b="1" dirty="0" smtClean="0">
                <a:solidFill>
                  <a:srgbClr val="002060"/>
                </a:solidFill>
                <a:latin typeface="Times New Roman" pitchFamily="18" charset="0"/>
                <a:cs typeface="Times New Roman" pitchFamily="18" charset="0"/>
              </a:rPr>
              <a:t>To operate as a world – class heart hospital, incorporating the latest technological advances and ethical practices to provide quality heart care at reasonable cost.</a:t>
            </a:r>
          </a:p>
          <a:p>
            <a:pPr>
              <a:buNone/>
            </a:pPr>
            <a:endParaRPr lang="en-US" sz="2800" b="1" dirty="0" smtClean="0">
              <a:solidFill>
                <a:schemeClr val="accent1">
                  <a:lumMod val="75000"/>
                </a:schemeClr>
              </a:solidFill>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Vision</a:t>
            </a:r>
          </a:p>
          <a:p>
            <a:pPr>
              <a:buNone/>
            </a:pPr>
            <a:endParaRPr lang="en-US" sz="2800" b="1" dirty="0" smtClean="0">
              <a:solidFill>
                <a:schemeClr val="accent1">
                  <a:lumMod val="75000"/>
                </a:schemeClr>
              </a:solidFill>
              <a:latin typeface="Times New Roman" pitchFamily="18" charset="0"/>
              <a:cs typeface="Times New Roman" pitchFamily="18" charset="0"/>
            </a:endParaRPr>
          </a:p>
          <a:p>
            <a:pPr>
              <a:buNone/>
            </a:pPr>
            <a:r>
              <a:rPr lang="en-US" sz="2800" b="1" dirty="0" smtClean="0">
                <a:solidFill>
                  <a:srgbClr val="002060"/>
                </a:solidFill>
                <a:latin typeface="Times New Roman" pitchFamily="18" charset="0"/>
                <a:cs typeface="Times New Roman" pitchFamily="18" charset="0"/>
              </a:rPr>
              <a:t>Globally preferred centre of excellence</a:t>
            </a:r>
            <a:endParaRPr lang="en-IN" sz="28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002060"/>
                </a:solidFill>
                <a:latin typeface="Monotype Corsiva" pitchFamily="66" charset="0"/>
              </a:rPr>
              <a:t>CORE VALUES</a:t>
            </a:r>
            <a:endParaRPr lang="en-IN" b="1" dirty="0">
              <a:solidFill>
                <a:srgbClr val="002060"/>
              </a:solidFill>
              <a:latin typeface="Monotype Corsiva" pitchFamily="66" charset="0"/>
            </a:endParaRPr>
          </a:p>
        </p:txBody>
      </p:sp>
      <p:sp>
        <p:nvSpPr>
          <p:cNvPr id="3" name="Content Placeholder 2"/>
          <p:cNvSpPr>
            <a:spLocks noGrp="1"/>
          </p:cNvSpPr>
          <p:nvPr>
            <p:ph idx="1"/>
          </p:nvPr>
        </p:nvSpPr>
        <p:spPr>
          <a:xfrm>
            <a:off x="457200" y="1219200"/>
            <a:ext cx="8229600" cy="5334000"/>
          </a:xfrm>
        </p:spPr>
        <p:txBody>
          <a:bodyPr/>
          <a:lstStyle/>
          <a:p>
            <a:pPr lvl="0">
              <a:buFont typeface="Wingdings" pitchFamily="2" charset="2"/>
              <a:buChar char="Ø"/>
            </a:pPr>
            <a:r>
              <a:rPr lang="en-US" b="1" dirty="0" smtClean="0">
                <a:solidFill>
                  <a:srgbClr val="002060"/>
                </a:solidFill>
                <a:latin typeface="Times New Roman" pitchFamily="18" charset="0"/>
                <a:cs typeface="Times New Roman" pitchFamily="18" charset="0"/>
              </a:rPr>
              <a:t>Customer Satisfaction</a:t>
            </a:r>
          </a:p>
          <a:p>
            <a:pPr lvl="0">
              <a:buNone/>
            </a:pPr>
            <a:endParaRPr lang="en-US" b="1" dirty="0" smtClean="0">
              <a:solidFill>
                <a:srgbClr val="002060"/>
              </a:solidFill>
              <a:latin typeface="Times New Roman" pitchFamily="18" charset="0"/>
              <a:cs typeface="Times New Roman" pitchFamily="18" charset="0"/>
            </a:endParaRPr>
          </a:p>
          <a:p>
            <a:pPr lvl="0">
              <a:buFont typeface="Wingdings" pitchFamily="2" charset="2"/>
              <a:buChar char="Ø"/>
            </a:pPr>
            <a:r>
              <a:rPr lang="en-US" b="1" dirty="0" smtClean="0">
                <a:solidFill>
                  <a:srgbClr val="002060"/>
                </a:solidFill>
                <a:latin typeface="Times New Roman" pitchFamily="18" charset="0"/>
                <a:cs typeface="Times New Roman" pitchFamily="18" charset="0"/>
              </a:rPr>
              <a:t>Highest Quality</a:t>
            </a:r>
          </a:p>
          <a:p>
            <a:pPr lvl="0">
              <a:buNone/>
            </a:pPr>
            <a:endParaRPr lang="en-IN" b="1" dirty="0" smtClean="0">
              <a:solidFill>
                <a:srgbClr val="002060"/>
              </a:solidFill>
              <a:latin typeface="Times New Roman" pitchFamily="18" charset="0"/>
              <a:cs typeface="Times New Roman" pitchFamily="18" charset="0"/>
            </a:endParaRPr>
          </a:p>
          <a:p>
            <a:pPr lvl="0">
              <a:buFont typeface="Wingdings" pitchFamily="2" charset="2"/>
              <a:buChar char="Ø"/>
            </a:pPr>
            <a:r>
              <a:rPr lang="en-US" b="1" dirty="0" smtClean="0">
                <a:solidFill>
                  <a:srgbClr val="002060"/>
                </a:solidFill>
                <a:latin typeface="Times New Roman" pitchFamily="18" charset="0"/>
                <a:cs typeface="Times New Roman" pitchFamily="18" charset="0"/>
              </a:rPr>
              <a:t>Culture of High Performance</a:t>
            </a:r>
          </a:p>
          <a:p>
            <a:pPr lvl="0">
              <a:buNone/>
            </a:pPr>
            <a:endParaRPr lang="en-IN" b="1" dirty="0" smtClean="0">
              <a:solidFill>
                <a:srgbClr val="002060"/>
              </a:solidFill>
              <a:latin typeface="Times New Roman" pitchFamily="18" charset="0"/>
              <a:cs typeface="Times New Roman" pitchFamily="18" charset="0"/>
            </a:endParaRPr>
          </a:p>
          <a:p>
            <a:pPr lvl="0">
              <a:buFont typeface="Wingdings" pitchFamily="2" charset="2"/>
              <a:buChar char="Ø"/>
            </a:pPr>
            <a:r>
              <a:rPr lang="en-US" b="1" dirty="0" smtClean="0">
                <a:solidFill>
                  <a:srgbClr val="002060"/>
                </a:solidFill>
                <a:latin typeface="Times New Roman" pitchFamily="18" charset="0"/>
                <a:cs typeface="Times New Roman" pitchFamily="18" charset="0"/>
              </a:rPr>
              <a:t>Integrity &amp; Ethical Practices</a:t>
            </a:r>
          </a:p>
          <a:p>
            <a:pPr lvl="0">
              <a:buFont typeface="Wingdings" pitchFamily="2" charset="2"/>
              <a:buChar char="Ø"/>
            </a:pPr>
            <a:endParaRPr lang="en-IN" b="1" dirty="0" smtClean="0">
              <a:solidFill>
                <a:srgbClr val="002060"/>
              </a:solidFill>
              <a:latin typeface="Times New Roman" pitchFamily="18" charset="0"/>
              <a:cs typeface="Times New Roman" pitchFamily="18" charset="0"/>
            </a:endParaRPr>
          </a:p>
          <a:p>
            <a:pPr lvl="0">
              <a:buFont typeface="Wingdings" pitchFamily="2" charset="2"/>
              <a:buChar char="Ø"/>
            </a:pPr>
            <a:r>
              <a:rPr lang="en-US" b="1" dirty="0" smtClean="0">
                <a:solidFill>
                  <a:srgbClr val="002060"/>
                </a:solidFill>
                <a:latin typeface="Times New Roman" pitchFamily="18" charset="0"/>
                <a:cs typeface="Times New Roman" pitchFamily="18" charset="0"/>
              </a:rPr>
              <a:t>Innovation &amp; Change</a:t>
            </a:r>
            <a:endParaRPr lang="en-IN" b="1" dirty="0">
              <a:solidFill>
                <a:srgbClr val="00206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002060"/>
                </a:solidFill>
                <a:latin typeface="Monotype Corsiva" pitchFamily="66" charset="0"/>
              </a:rPr>
              <a:t>RATIONALE OF THE STUDY</a:t>
            </a:r>
            <a:endParaRPr lang="en-IN" b="1" dirty="0">
              <a:solidFill>
                <a:srgbClr val="002060"/>
              </a:solidFill>
              <a:latin typeface="Monotype Corsiva" pitchFamily="66" charset="0"/>
            </a:endParaRPr>
          </a:p>
        </p:txBody>
      </p:sp>
      <p:sp>
        <p:nvSpPr>
          <p:cNvPr id="3" name="Content Placeholder 2"/>
          <p:cNvSpPr>
            <a:spLocks noGrp="1"/>
          </p:cNvSpPr>
          <p:nvPr>
            <p:ph idx="1"/>
          </p:nvPr>
        </p:nvSpPr>
        <p:spPr>
          <a:xfrm>
            <a:off x="457200" y="1371600"/>
            <a:ext cx="8229600" cy="5105400"/>
          </a:xfrm>
        </p:spPr>
        <p:txBody>
          <a:bodyPr/>
          <a:lstStyle/>
          <a:p>
            <a:pPr>
              <a:buNone/>
            </a:pPr>
            <a:r>
              <a:rPr lang="en-IN" sz="2800" dirty="0" smtClean="0">
                <a:solidFill>
                  <a:srgbClr val="002060"/>
                </a:solidFill>
                <a:latin typeface="Times New Roman" pitchFamily="18" charset="0"/>
                <a:cs typeface="Times New Roman" pitchFamily="18" charset="0"/>
              </a:rPr>
              <a:t>IPD is the highest revenue generation department of any hospital. The primary goal of the tertiary care hospital is to provide best possible healthcare to the patients. Research performed by </a:t>
            </a:r>
            <a:r>
              <a:rPr lang="en-IN" sz="2800" dirty="0" err="1" smtClean="0">
                <a:solidFill>
                  <a:srgbClr val="002060"/>
                </a:solidFill>
                <a:latin typeface="Times New Roman" pitchFamily="18" charset="0"/>
                <a:cs typeface="Times New Roman" pitchFamily="18" charset="0"/>
              </a:rPr>
              <a:t>Andoleeb</a:t>
            </a:r>
            <a:r>
              <a:rPr lang="en-IN" sz="2800" dirty="0" smtClean="0">
                <a:solidFill>
                  <a:srgbClr val="002060"/>
                </a:solidFill>
                <a:latin typeface="Times New Roman" pitchFamily="18" charset="0"/>
                <a:cs typeface="Times New Roman" pitchFamily="18" charset="0"/>
              </a:rPr>
              <a:t> (1998) stressed how the public is inclined to pay more for care from quality institutions with which they were satisfied.</a:t>
            </a:r>
          </a:p>
          <a:p>
            <a:pPr>
              <a:buNone/>
            </a:pPr>
            <a:endParaRPr lang="en-IN" sz="2800" dirty="0" smtClean="0">
              <a:solidFill>
                <a:srgbClr val="002060"/>
              </a:solidFill>
              <a:latin typeface="Times New Roman" pitchFamily="18" charset="0"/>
              <a:cs typeface="Times New Roman" pitchFamily="18" charset="0"/>
            </a:endParaRPr>
          </a:p>
          <a:p>
            <a:pPr>
              <a:buNone/>
            </a:pPr>
            <a:r>
              <a:rPr lang="en-IN" sz="2800" dirty="0" smtClean="0">
                <a:solidFill>
                  <a:srgbClr val="002060"/>
                </a:solidFill>
                <a:latin typeface="Times New Roman" pitchFamily="18" charset="0"/>
                <a:cs typeface="Times New Roman" pitchFamily="18" charset="0"/>
              </a:rPr>
              <a:t>Through this project an attempt has been made to find out the reasons behind the dissatisfaction of the admitted patients towards the hospital services in medical ward.</a:t>
            </a:r>
          </a:p>
          <a:p>
            <a:pPr>
              <a:buNone/>
            </a:pPr>
            <a:endParaRPr lang="en-IN" sz="2800" dirty="0">
              <a:solidFill>
                <a:srgbClr val="00206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15016</TotalTime>
  <Words>789</Words>
  <Application>Microsoft Office PowerPoint</Application>
  <PresentationFormat>On-screen Show (4:3)</PresentationFormat>
  <Paragraphs>171</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Slide 1</vt:lpstr>
      <vt:lpstr>CONTENTS</vt:lpstr>
      <vt:lpstr>IPD – In patient department</vt:lpstr>
      <vt:lpstr>Slide 4</vt:lpstr>
      <vt:lpstr>Slide 5</vt:lpstr>
      <vt:lpstr>AHIRC– ORGANIZATION PROFILE</vt:lpstr>
      <vt:lpstr>MISSION &amp; VISION</vt:lpstr>
      <vt:lpstr>CORE VALUES</vt:lpstr>
      <vt:lpstr>RATIONALE OF THE STUDY</vt:lpstr>
      <vt:lpstr>OBJECTIVES</vt:lpstr>
      <vt:lpstr>Slide 11</vt:lpstr>
      <vt:lpstr>METHODOLOGY</vt:lpstr>
      <vt:lpstr>Slide 13</vt:lpstr>
      <vt:lpstr>Slide 14</vt:lpstr>
      <vt:lpstr> Front Office – Convenience of admission process </vt:lpstr>
      <vt:lpstr>Courtesy &amp; helpfulness</vt:lpstr>
      <vt:lpstr> Diagnostics – Clarity of instructions </vt:lpstr>
      <vt:lpstr>Courtesy &amp; helpfulness</vt:lpstr>
      <vt:lpstr> Nursing – Care &amp; Attention </vt:lpstr>
      <vt:lpstr>Promptness of nursing care</vt:lpstr>
      <vt:lpstr>Professional Care</vt:lpstr>
      <vt:lpstr>Communication</vt:lpstr>
      <vt:lpstr> Physiotherapists – Care &amp; attention </vt:lpstr>
      <vt:lpstr>Gave confidence in their skills</vt:lpstr>
      <vt:lpstr> Doctors – Care &amp; Attention </vt:lpstr>
      <vt:lpstr>Clarity regarding treatment</vt:lpstr>
      <vt:lpstr>Involvement in decision </vt:lpstr>
      <vt:lpstr> Billing - Counselling </vt:lpstr>
      <vt:lpstr>Promptness in preparation of final bill</vt:lpstr>
      <vt:lpstr> Dietary services – Information &amp; guidance </vt:lpstr>
      <vt:lpstr>Quality of Food</vt:lpstr>
      <vt:lpstr>Promptness of service</vt:lpstr>
      <vt:lpstr> Housekeeping services – Response Time </vt:lpstr>
      <vt:lpstr> Convenience of discharge process </vt:lpstr>
      <vt:lpstr> Overall experience at AHI </vt:lpstr>
      <vt:lpstr> Recommendation to others </vt:lpstr>
      <vt:lpstr>  Statistical Index   </vt:lpstr>
      <vt:lpstr> RECOMMENDATIONS </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blessina.horo</dc:creator>
  <cp:lastModifiedBy>Surbhi Rishi</cp:lastModifiedBy>
  <cp:revision>4623</cp:revision>
  <dcterms:created xsi:type="dcterms:W3CDTF">2009-08-18T07:23:27Z</dcterms:created>
  <dcterms:modified xsi:type="dcterms:W3CDTF">2013-05-31T06:40:59Z</dcterms:modified>
</cp:coreProperties>
</file>