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91" r:id="rId3"/>
    <p:sldId id="292" r:id="rId4"/>
    <p:sldId id="293" r:id="rId5"/>
    <p:sldId id="294" r:id="rId6"/>
    <p:sldId id="295" r:id="rId7"/>
    <p:sldId id="259" r:id="rId8"/>
    <p:sldId id="260" r:id="rId9"/>
    <p:sldId id="262" r:id="rId10"/>
    <p:sldId id="263" r:id="rId11"/>
    <p:sldId id="265" r:id="rId12"/>
    <p:sldId id="281" r:id="rId13"/>
    <p:sldId id="266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69" r:id="rId22"/>
    <p:sldId id="272" r:id="rId23"/>
    <p:sldId id="268" r:id="rId24"/>
    <p:sldId id="277" r:id="rId25"/>
    <p:sldId id="27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GNIK\Desktop\data%20analysi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GNIK\Desktop\data%20analysi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GNIK\Desktop\data%20analysi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GNIK\Desktop\data%20analysi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GNIK\Desktop\data%20analysi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/>
            </a:pPr>
            <a:r>
              <a:rPr lang="en-US"/>
              <a:t>Knowledge of Family planning</a:t>
            </a:r>
            <a:r>
              <a:rPr lang="en-US" baseline="0"/>
              <a:t> methods</a:t>
            </a:r>
            <a:r>
              <a:rPr lang="en-US"/>
              <a:t> 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Sheet1!$C$92</c:f>
              <c:strCache>
                <c:ptCount val="1"/>
              </c:strCache>
            </c:strRef>
          </c:tx>
          <c:cat>
            <c:strRef>
              <c:f>Sheet1!$B$93:$B$97</c:f>
              <c:strCache>
                <c:ptCount val="5"/>
                <c:pt idx="0">
                  <c:v>Oral pills</c:v>
                </c:pt>
                <c:pt idx="1">
                  <c:v>IUD</c:v>
                </c:pt>
                <c:pt idx="2">
                  <c:v>Condom</c:v>
                </c:pt>
                <c:pt idx="3">
                  <c:v>Withdrawl</c:v>
                </c:pt>
                <c:pt idx="4">
                  <c:v>Injection</c:v>
                </c:pt>
              </c:strCache>
            </c:strRef>
          </c:cat>
          <c:val>
            <c:numRef>
              <c:f>Sheet1!$C$93:$C$97</c:f>
              <c:numCache>
                <c:formatCode>General</c:formatCode>
                <c:ptCount val="5"/>
              </c:numCache>
            </c:numRef>
          </c:val>
        </c:ser>
        <c:ser>
          <c:idx val="1"/>
          <c:order val="1"/>
          <c:tx>
            <c:strRef>
              <c:f>Sheet1!$D$92</c:f>
              <c:strCache>
                <c:ptCount val="1"/>
                <c:pt idx="0">
                  <c:v>frequency</c:v>
                </c:pt>
              </c:strCache>
            </c:strRef>
          </c:tx>
          <c:cat>
            <c:strRef>
              <c:f>Sheet1!$B$93:$B$97</c:f>
              <c:strCache>
                <c:ptCount val="5"/>
                <c:pt idx="0">
                  <c:v>Oral pills</c:v>
                </c:pt>
                <c:pt idx="1">
                  <c:v>IUD</c:v>
                </c:pt>
                <c:pt idx="2">
                  <c:v>Condom</c:v>
                </c:pt>
                <c:pt idx="3">
                  <c:v>Withdrawl</c:v>
                </c:pt>
                <c:pt idx="4">
                  <c:v>Injection</c:v>
                </c:pt>
              </c:strCache>
            </c:strRef>
          </c:cat>
          <c:val>
            <c:numRef>
              <c:f>Sheet1!$D$93:$D$97</c:f>
              <c:numCache>
                <c:formatCode>General</c:formatCode>
                <c:ptCount val="5"/>
                <c:pt idx="0">
                  <c:v>114</c:v>
                </c:pt>
                <c:pt idx="1">
                  <c:v>52</c:v>
                </c:pt>
                <c:pt idx="2">
                  <c:v>83</c:v>
                </c:pt>
                <c:pt idx="3">
                  <c:v>6</c:v>
                </c:pt>
                <c:pt idx="4">
                  <c:v>20</c:v>
                </c:pt>
              </c:numCache>
            </c:numRef>
          </c:val>
        </c:ser>
        <c:ser>
          <c:idx val="2"/>
          <c:order val="2"/>
          <c:tx>
            <c:strRef>
              <c:f>Sheet1!$E$92</c:f>
              <c:strCache>
                <c:ptCount val="1"/>
                <c:pt idx="0">
                  <c:v>Per cent</c:v>
                </c:pt>
              </c:strCache>
            </c:strRef>
          </c:tx>
          <c:cat>
            <c:strRef>
              <c:f>Sheet1!$B$93:$B$97</c:f>
              <c:strCache>
                <c:ptCount val="5"/>
                <c:pt idx="0">
                  <c:v>Oral pills</c:v>
                </c:pt>
                <c:pt idx="1">
                  <c:v>IUD</c:v>
                </c:pt>
                <c:pt idx="2">
                  <c:v>Condom</c:v>
                </c:pt>
                <c:pt idx="3">
                  <c:v>Withdrawl</c:v>
                </c:pt>
                <c:pt idx="4">
                  <c:v>Injection</c:v>
                </c:pt>
              </c:strCache>
            </c:strRef>
          </c:cat>
          <c:val>
            <c:numRef>
              <c:f>Sheet1!$E$93:$E$97</c:f>
              <c:numCache>
                <c:formatCode>General</c:formatCode>
                <c:ptCount val="5"/>
                <c:pt idx="0">
                  <c:v>62</c:v>
                </c:pt>
                <c:pt idx="1">
                  <c:v>9</c:v>
                </c:pt>
                <c:pt idx="2">
                  <c:v>45</c:v>
                </c:pt>
                <c:pt idx="3">
                  <c:v>3</c:v>
                </c:pt>
                <c:pt idx="4">
                  <c:v>11</c:v>
                </c:pt>
              </c:numCache>
            </c:numRef>
          </c:val>
        </c:ser>
        <c:dLbls>
          <c:showVal val="1"/>
        </c:dLbls>
        <c:shape val="box"/>
        <c:axId val="68984832"/>
        <c:axId val="68986368"/>
        <c:axId val="0"/>
      </c:bar3DChart>
      <c:catAx>
        <c:axId val="6898483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68986368"/>
        <c:crosses val="autoZero"/>
        <c:auto val="1"/>
        <c:lblAlgn val="ctr"/>
        <c:lblOffset val="100"/>
      </c:catAx>
      <c:valAx>
        <c:axId val="68986368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68984832"/>
        <c:crosses val="autoZero"/>
        <c:crossBetween val="between"/>
      </c:valAx>
    </c:plotArea>
    <c:legend>
      <c:legendPos val="t"/>
      <c:legendEntry>
        <c:idx val="0"/>
        <c:delete val="1"/>
      </c:legendEntry>
      <c:layout/>
      <c:txPr>
        <a:bodyPr/>
        <a:lstStyle/>
        <a:p>
          <a:pPr>
            <a:defRPr sz="1100" b="1"/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title>
      <c:tx>
        <c:rich>
          <a:bodyPr/>
          <a:lstStyle/>
          <a:p>
            <a:pPr>
              <a:defRPr/>
            </a:pPr>
            <a:r>
              <a:rPr lang="en-US"/>
              <a:t>Sources of Information about Family Planning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Sheet1!$C$83</c:f>
              <c:strCache>
                <c:ptCount val="1"/>
              </c:strCache>
            </c:strRef>
          </c:tx>
          <c:cat>
            <c:strRef>
              <c:f>Sheet1!$B$84:$B$89</c:f>
              <c:strCache>
                <c:ptCount val="6"/>
                <c:pt idx="0">
                  <c:v>Radio/TV</c:v>
                </c:pt>
                <c:pt idx="1">
                  <c:v>Husband</c:v>
                </c:pt>
                <c:pt idx="2">
                  <c:v>Female Friends</c:v>
                </c:pt>
                <c:pt idx="3">
                  <c:v>Family Planning Centres</c:v>
                </c:pt>
                <c:pt idx="4">
                  <c:v>Doctros/LHV</c:v>
                </c:pt>
                <c:pt idx="5">
                  <c:v>News papers</c:v>
                </c:pt>
              </c:strCache>
            </c:strRef>
          </c:cat>
          <c:val>
            <c:numRef>
              <c:f>Sheet1!$C$84:$C$89</c:f>
              <c:numCache>
                <c:formatCode>General</c:formatCode>
                <c:ptCount val="6"/>
              </c:numCache>
            </c:numRef>
          </c:val>
        </c:ser>
        <c:ser>
          <c:idx val="1"/>
          <c:order val="1"/>
          <c:tx>
            <c:strRef>
              <c:f>Sheet1!$D$83</c:f>
              <c:strCache>
                <c:ptCount val="1"/>
                <c:pt idx="0">
                  <c:v>frequency</c:v>
                </c:pt>
              </c:strCache>
            </c:strRef>
          </c:tx>
          <c:cat>
            <c:strRef>
              <c:f>Sheet1!$B$84:$B$89</c:f>
              <c:strCache>
                <c:ptCount val="6"/>
                <c:pt idx="0">
                  <c:v>Radio/TV</c:v>
                </c:pt>
                <c:pt idx="1">
                  <c:v>Husband</c:v>
                </c:pt>
                <c:pt idx="2">
                  <c:v>Female Friends</c:v>
                </c:pt>
                <c:pt idx="3">
                  <c:v>Family Planning Centres</c:v>
                </c:pt>
                <c:pt idx="4">
                  <c:v>Doctros/LHV</c:v>
                </c:pt>
                <c:pt idx="5">
                  <c:v>News papers</c:v>
                </c:pt>
              </c:strCache>
            </c:strRef>
          </c:cat>
          <c:val>
            <c:numRef>
              <c:f>Sheet1!$D$84:$D$89</c:f>
              <c:numCache>
                <c:formatCode>General</c:formatCode>
                <c:ptCount val="6"/>
                <c:pt idx="0">
                  <c:v>15</c:v>
                </c:pt>
                <c:pt idx="1">
                  <c:v>10</c:v>
                </c:pt>
                <c:pt idx="2">
                  <c:v>26</c:v>
                </c:pt>
                <c:pt idx="3">
                  <c:v>49</c:v>
                </c:pt>
                <c:pt idx="4">
                  <c:v>10</c:v>
                </c:pt>
                <c:pt idx="5">
                  <c:v>3</c:v>
                </c:pt>
              </c:numCache>
            </c:numRef>
          </c:val>
        </c:ser>
        <c:ser>
          <c:idx val="2"/>
          <c:order val="2"/>
          <c:tx>
            <c:strRef>
              <c:f>Sheet1!$E$83</c:f>
              <c:strCache>
                <c:ptCount val="1"/>
                <c:pt idx="0">
                  <c:v>Per cent</c:v>
                </c:pt>
              </c:strCache>
            </c:strRef>
          </c:tx>
          <c:cat>
            <c:strRef>
              <c:f>Sheet1!$B$84:$B$89</c:f>
              <c:strCache>
                <c:ptCount val="6"/>
                <c:pt idx="0">
                  <c:v>Radio/TV</c:v>
                </c:pt>
                <c:pt idx="1">
                  <c:v>Husband</c:v>
                </c:pt>
                <c:pt idx="2">
                  <c:v>Female Friends</c:v>
                </c:pt>
                <c:pt idx="3">
                  <c:v>Family Planning Centres</c:v>
                </c:pt>
                <c:pt idx="4">
                  <c:v>Doctros/LHV</c:v>
                </c:pt>
                <c:pt idx="5">
                  <c:v>News papers</c:v>
                </c:pt>
              </c:strCache>
            </c:strRef>
          </c:cat>
          <c:val>
            <c:numRef>
              <c:f>Sheet1!$E$84:$E$89</c:f>
              <c:numCache>
                <c:formatCode>General</c:formatCode>
                <c:ptCount val="6"/>
                <c:pt idx="0">
                  <c:v>14</c:v>
                </c:pt>
                <c:pt idx="1">
                  <c:v>9</c:v>
                </c:pt>
                <c:pt idx="2">
                  <c:v>23</c:v>
                </c:pt>
                <c:pt idx="3">
                  <c:v>43</c:v>
                </c:pt>
                <c:pt idx="4">
                  <c:v>9</c:v>
                </c:pt>
                <c:pt idx="5">
                  <c:v>2</c:v>
                </c:pt>
              </c:numCache>
            </c:numRef>
          </c:val>
        </c:ser>
        <c:dLbls>
          <c:showVal val="1"/>
        </c:dLbls>
        <c:shape val="box"/>
        <c:axId val="69047040"/>
        <c:axId val="69048576"/>
        <c:axId val="0"/>
      </c:bar3DChart>
      <c:catAx>
        <c:axId val="6904704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69048576"/>
        <c:crosses val="autoZero"/>
        <c:auto val="1"/>
        <c:lblAlgn val="ctr"/>
        <c:lblOffset val="100"/>
      </c:catAx>
      <c:valAx>
        <c:axId val="69048576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69047040"/>
        <c:crosses val="autoZero"/>
        <c:crossBetween val="between"/>
      </c:valAx>
    </c:plotArea>
    <c:legend>
      <c:legendPos val="t"/>
      <c:legendEntry>
        <c:idx val="0"/>
        <c:delete val="1"/>
      </c:legendEntry>
      <c:layout/>
      <c:txPr>
        <a:bodyPr/>
        <a:lstStyle/>
        <a:p>
          <a:pPr>
            <a:defRPr sz="1100" b="1"/>
          </a:pPr>
          <a:endParaRPr lang="en-US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 algn="l">
              <a:defRPr/>
            </a:pPr>
            <a:r>
              <a:rPr lang="en-US" sz="2400" dirty="0"/>
              <a:t>Attitude towards birth spacing of respondents</a:t>
            </a:r>
          </a:p>
        </c:rich>
      </c:tx>
      <c:layout>
        <c:manualLayout>
          <c:xMode val="edge"/>
          <c:yMode val="edge"/>
          <c:x val="0.13674998536556845"/>
          <c:y val="1.8078969508228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Sheet1!$J$190</c:f>
              <c:strCache>
                <c:ptCount val="1"/>
                <c:pt idx="0">
                  <c:v>Frequency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</c:dLbls>
          <c:cat>
            <c:strRef>
              <c:f>Sheet1!$I$191:$I$194</c:f>
              <c:strCache>
                <c:ptCount val="4"/>
                <c:pt idx="0">
                  <c:v>1 year or less</c:v>
                </c:pt>
                <c:pt idx="1">
                  <c:v>1-2 year</c:v>
                </c:pt>
                <c:pt idx="2">
                  <c:v>2-3 year </c:v>
                </c:pt>
                <c:pt idx="3">
                  <c:v>More than 3 years</c:v>
                </c:pt>
              </c:strCache>
            </c:strRef>
          </c:cat>
          <c:val>
            <c:numRef>
              <c:f>Sheet1!$J$191:$J$194</c:f>
              <c:numCache>
                <c:formatCode>General</c:formatCode>
                <c:ptCount val="4"/>
                <c:pt idx="0">
                  <c:v>22</c:v>
                </c:pt>
                <c:pt idx="1">
                  <c:v>112</c:v>
                </c:pt>
                <c:pt idx="2">
                  <c:v>37</c:v>
                </c:pt>
                <c:pt idx="3">
                  <c:v>13</c:v>
                </c:pt>
              </c:numCache>
            </c:numRef>
          </c:val>
        </c:ser>
        <c:ser>
          <c:idx val="1"/>
          <c:order val="1"/>
          <c:tx>
            <c:strRef>
              <c:f>Sheet1!$K$190</c:f>
              <c:strCache>
                <c:ptCount val="1"/>
                <c:pt idx="0">
                  <c:v>Per cent</c:v>
                </c:pt>
              </c:strCache>
            </c:strRef>
          </c:tx>
          <c:dLbls>
            <c:dLbl>
              <c:idx val="0"/>
              <c:layout>
                <c:manualLayout>
                  <c:x val="9.6969018271406363E-3"/>
                  <c:y val="-4.8210585355275483E-2"/>
                </c:manualLayout>
              </c:layout>
              <c:showVal val="1"/>
            </c:dLbl>
            <c:dLbl>
              <c:idx val="1"/>
              <c:layout>
                <c:manualLayout>
                  <c:x val="1.77776533497578E-2"/>
                  <c:y val="-4.2184262185866052E-2"/>
                </c:manualLayout>
              </c:layout>
              <c:showVal val="1"/>
            </c:dLbl>
            <c:dLbl>
              <c:idx val="2"/>
              <c:layout>
                <c:manualLayout>
                  <c:x val="2.424225456785159E-2"/>
                  <c:y val="-4.2184262185866052E-2"/>
                </c:manualLayout>
              </c:layout>
              <c:showVal val="1"/>
            </c:dLbl>
            <c:dLbl>
              <c:idx val="3"/>
              <c:layout>
                <c:manualLayout>
                  <c:x val="1.93938036542813E-2"/>
                  <c:y val="-2.1092131092933022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</c:dLbls>
          <c:cat>
            <c:strRef>
              <c:f>Sheet1!$I$191:$I$194</c:f>
              <c:strCache>
                <c:ptCount val="4"/>
                <c:pt idx="0">
                  <c:v>1 year or less</c:v>
                </c:pt>
                <c:pt idx="1">
                  <c:v>1-2 year</c:v>
                </c:pt>
                <c:pt idx="2">
                  <c:v>2-3 year </c:v>
                </c:pt>
                <c:pt idx="3">
                  <c:v>More than 3 years</c:v>
                </c:pt>
              </c:strCache>
            </c:strRef>
          </c:cat>
          <c:val>
            <c:numRef>
              <c:f>Sheet1!$K$191:$K$194</c:f>
              <c:numCache>
                <c:formatCode>General</c:formatCode>
                <c:ptCount val="4"/>
                <c:pt idx="0">
                  <c:v>12</c:v>
                </c:pt>
                <c:pt idx="1">
                  <c:v>61</c:v>
                </c:pt>
                <c:pt idx="2">
                  <c:v>20</c:v>
                </c:pt>
                <c:pt idx="3">
                  <c:v>7</c:v>
                </c:pt>
              </c:numCache>
            </c:numRef>
          </c:val>
        </c:ser>
        <c:dLbls>
          <c:showVal val="1"/>
        </c:dLbls>
        <c:shape val="box"/>
        <c:axId val="68821760"/>
        <c:axId val="68823296"/>
        <c:axId val="0"/>
      </c:bar3DChart>
      <c:catAx>
        <c:axId val="6882176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68823296"/>
        <c:crosses val="autoZero"/>
        <c:auto val="1"/>
        <c:lblAlgn val="ctr"/>
        <c:lblOffset val="100"/>
      </c:catAx>
      <c:valAx>
        <c:axId val="68823296"/>
        <c:scaling>
          <c:orientation val="minMax"/>
        </c:scaling>
        <c:delete val="1"/>
        <c:axPos val="l"/>
        <c:numFmt formatCode="General" sourceLinked="1"/>
        <c:tickLblPos val="none"/>
        <c:crossAx val="6882176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title>
      <c:tx>
        <c:rich>
          <a:bodyPr/>
          <a:lstStyle/>
          <a:p>
            <a:pPr>
              <a:defRPr sz="2800"/>
            </a:pPr>
            <a:r>
              <a:rPr lang="en-US" sz="2800"/>
              <a:t>Attitude towards ideal number of child per couple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Sheet1!$J$203</c:f>
              <c:strCache>
                <c:ptCount val="1"/>
                <c:pt idx="0">
                  <c:v>Frequency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</c:dLbls>
          <c:cat>
            <c:strRef>
              <c:f>Sheet1!$I$204:$I$207</c:f>
              <c:strCache>
                <c:ptCount val="4"/>
                <c:pt idx="0">
                  <c:v>One</c:v>
                </c:pt>
                <c:pt idx="1">
                  <c:v>Two</c:v>
                </c:pt>
                <c:pt idx="2">
                  <c:v>Three</c:v>
                </c:pt>
                <c:pt idx="3">
                  <c:v>Any more</c:v>
                </c:pt>
              </c:strCache>
            </c:strRef>
          </c:cat>
          <c:val>
            <c:numRef>
              <c:f>Sheet1!$J$204:$J$207</c:f>
              <c:numCache>
                <c:formatCode>General</c:formatCode>
                <c:ptCount val="4"/>
                <c:pt idx="0">
                  <c:v>4</c:v>
                </c:pt>
                <c:pt idx="1">
                  <c:v>24</c:v>
                </c:pt>
                <c:pt idx="2">
                  <c:v>51</c:v>
                </c:pt>
                <c:pt idx="3">
                  <c:v>105</c:v>
                </c:pt>
              </c:numCache>
            </c:numRef>
          </c:val>
        </c:ser>
        <c:ser>
          <c:idx val="1"/>
          <c:order val="1"/>
          <c:tx>
            <c:strRef>
              <c:f>Sheet1!$K$203</c:f>
              <c:strCache>
                <c:ptCount val="1"/>
                <c:pt idx="0">
                  <c:v>Per cent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Val val="1"/>
          </c:dLbls>
          <c:cat>
            <c:strRef>
              <c:f>Sheet1!$I$204:$I$207</c:f>
              <c:strCache>
                <c:ptCount val="4"/>
                <c:pt idx="0">
                  <c:v>One</c:v>
                </c:pt>
                <c:pt idx="1">
                  <c:v>Two</c:v>
                </c:pt>
                <c:pt idx="2">
                  <c:v>Three</c:v>
                </c:pt>
                <c:pt idx="3">
                  <c:v>Any more</c:v>
                </c:pt>
              </c:strCache>
            </c:strRef>
          </c:cat>
          <c:val>
            <c:numRef>
              <c:f>Sheet1!$K$204:$K$207</c:f>
              <c:numCache>
                <c:formatCode>General</c:formatCode>
                <c:ptCount val="4"/>
                <c:pt idx="0">
                  <c:v>2</c:v>
                </c:pt>
                <c:pt idx="1">
                  <c:v>13</c:v>
                </c:pt>
                <c:pt idx="2">
                  <c:v>28</c:v>
                </c:pt>
                <c:pt idx="3">
                  <c:v>57</c:v>
                </c:pt>
              </c:numCache>
            </c:numRef>
          </c:val>
        </c:ser>
        <c:dLbls>
          <c:showVal val="1"/>
        </c:dLbls>
        <c:shape val="box"/>
        <c:axId val="68869120"/>
        <c:axId val="68875008"/>
        <c:axId val="0"/>
      </c:bar3DChart>
      <c:catAx>
        <c:axId val="6886912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68875008"/>
        <c:crosses val="autoZero"/>
        <c:auto val="1"/>
        <c:lblAlgn val="ctr"/>
        <c:lblOffset val="100"/>
      </c:catAx>
      <c:valAx>
        <c:axId val="68875008"/>
        <c:scaling>
          <c:orientation val="minMax"/>
        </c:scaling>
        <c:delete val="1"/>
        <c:axPos val="l"/>
        <c:numFmt formatCode="General" sourceLinked="1"/>
        <c:tickLblPos val="none"/>
        <c:crossAx val="6886912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N"/>
  <c:chart>
    <c:title>
      <c:tx>
        <c:rich>
          <a:bodyPr/>
          <a:lstStyle/>
          <a:p>
            <a:pPr>
              <a:defRPr sz="2000">
                <a:latin typeface="Arial" pitchFamily="34" charset="0"/>
                <a:cs typeface="Arial" pitchFamily="34" charset="0"/>
              </a:defRPr>
            </a:pPr>
            <a:r>
              <a:rPr lang="en-IN" sz="2000">
                <a:latin typeface="Arial" pitchFamily="34" charset="0"/>
                <a:cs typeface="Arial" pitchFamily="34" charset="0"/>
              </a:rPr>
              <a:t>Current Practice regarding contraceptive</a:t>
            </a:r>
            <a:r>
              <a:rPr lang="en-IN" sz="2000" baseline="0">
                <a:latin typeface="Arial" pitchFamily="34" charset="0"/>
                <a:cs typeface="Arial" pitchFamily="34" charset="0"/>
              </a:rPr>
              <a:t> use among the respondents </a:t>
            </a:r>
            <a:endParaRPr lang="en-IN" sz="2000">
              <a:latin typeface="Arial" pitchFamily="34" charset="0"/>
              <a:cs typeface="Arial" pitchFamily="34" charset="0"/>
            </a:endParaRP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Sheet1!$C$174</c:f>
              <c:strCache>
                <c:ptCount val="1"/>
              </c:strCache>
            </c:strRef>
          </c:tx>
          <c:cat>
            <c:strRef>
              <c:f>Sheet1!$B$175:$B$180</c:f>
              <c:strCache>
                <c:ptCount val="6"/>
                <c:pt idx="1">
                  <c:v>Oral pills</c:v>
                </c:pt>
                <c:pt idx="2">
                  <c:v>IUD</c:v>
                </c:pt>
                <c:pt idx="3">
                  <c:v>Condom</c:v>
                </c:pt>
                <c:pt idx="4">
                  <c:v>Withdrawl</c:v>
                </c:pt>
                <c:pt idx="5">
                  <c:v>Injection</c:v>
                </c:pt>
              </c:strCache>
            </c:strRef>
          </c:cat>
          <c:val>
            <c:numRef>
              <c:f>Sheet1!$C$175:$C$180</c:f>
              <c:numCache>
                <c:formatCode>General</c:formatCode>
                <c:ptCount val="6"/>
              </c:numCache>
            </c:numRef>
          </c:val>
        </c:ser>
        <c:ser>
          <c:idx val="2"/>
          <c:order val="1"/>
          <c:tx>
            <c:strRef>
              <c:f>Sheet1!$E$174</c:f>
              <c:strCache>
                <c:ptCount val="1"/>
                <c:pt idx="0">
                  <c:v>Per cent</c:v>
                </c:pt>
              </c:strCache>
            </c:strRef>
          </c:tx>
          <c:cat>
            <c:strRef>
              <c:f>Sheet1!$B$175:$B$180</c:f>
              <c:strCache>
                <c:ptCount val="6"/>
                <c:pt idx="1">
                  <c:v>Oral pills</c:v>
                </c:pt>
                <c:pt idx="2">
                  <c:v>IUD</c:v>
                </c:pt>
                <c:pt idx="3">
                  <c:v>Condom</c:v>
                </c:pt>
                <c:pt idx="4">
                  <c:v>Withdrawl</c:v>
                </c:pt>
                <c:pt idx="5">
                  <c:v>Injection</c:v>
                </c:pt>
              </c:strCache>
            </c:strRef>
          </c:cat>
          <c:val>
            <c:numRef>
              <c:f>Sheet1!$E$175:$E$180</c:f>
              <c:numCache>
                <c:formatCode>General</c:formatCode>
                <c:ptCount val="6"/>
                <c:pt idx="1">
                  <c:v>71</c:v>
                </c:pt>
                <c:pt idx="2">
                  <c:v>29</c:v>
                </c:pt>
                <c:pt idx="3">
                  <c:v>31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</c:ser>
        <c:dLbls>
          <c:showVal val="1"/>
        </c:dLbls>
        <c:shape val="box"/>
        <c:axId val="71199360"/>
        <c:axId val="71213440"/>
        <c:axId val="0"/>
      </c:bar3DChart>
      <c:catAx>
        <c:axId val="7119936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1213440"/>
        <c:crosses val="autoZero"/>
        <c:auto val="1"/>
        <c:lblAlgn val="ctr"/>
        <c:lblOffset val="100"/>
      </c:catAx>
      <c:valAx>
        <c:axId val="71213440"/>
        <c:scaling>
          <c:orientation val="minMax"/>
        </c:scaling>
        <c:delete val="1"/>
        <c:axPos val="l"/>
        <c:numFmt formatCode="General" sourceLinked="1"/>
        <c:tickLblPos val="none"/>
        <c:crossAx val="71199360"/>
        <c:crosses val="autoZero"/>
        <c:crossBetween val="between"/>
      </c:valAx>
    </c:plotArea>
    <c:legend>
      <c:legendPos val="t"/>
      <c:legendEntry>
        <c:idx val="0"/>
        <c:delete val="1"/>
      </c:legendEntry>
      <c:layout/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F86387-7024-4534-AA18-675D607C31B2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18C47F9C-F45F-45B8-A6B2-9C351851E657}">
      <dgm:prSet/>
      <dgm:spPr>
        <a:solidFill>
          <a:schemeClr val="accent3"/>
        </a:solidFill>
        <a:ln w="38100">
          <a:solidFill>
            <a:schemeClr val="tx1"/>
          </a:solidFill>
        </a:ln>
      </dgm:spPr>
      <dgm:t>
        <a:bodyPr/>
        <a:lstStyle/>
        <a:p>
          <a:pPr algn="ctr" rtl="0"/>
          <a:r>
            <a:rPr lang="en-US" b="1" dirty="0" smtClean="0">
              <a:solidFill>
                <a:srgbClr val="002060"/>
              </a:solidFill>
              <a:latin typeface="Algerian" pitchFamily="82" charset="0"/>
            </a:rPr>
            <a:t>DISSERTATION PROJECT</a:t>
          </a:r>
          <a:br>
            <a:rPr lang="en-US" b="1" dirty="0" smtClean="0">
              <a:solidFill>
                <a:srgbClr val="002060"/>
              </a:solidFill>
              <a:latin typeface="Algerian" pitchFamily="82" charset="0"/>
            </a:rPr>
          </a:br>
          <a:r>
            <a:rPr lang="en-US" b="1" dirty="0" smtClean="0">
              <a:solidFill>
                <a:srgbClr val="002060"/>
              </a:solidFill>
              <a:latin typeface="Algerian" pitchFamily="82" charset="0"/>
            </a:rPr>
            <a:t>AT</a:t>
          </a:r>
          <a:br>
            <a:rPr lang="en-US" b="1" dirty="0" smtClean="0">
              <a:solidFill>
                <a:srgbClr val="002060"/>
              </a:solidFill>
              <a:latin typeface="Algerian" pitchFamily="82" charset="0"/>
            </a:rPr>
          </a:br>
          <a:r>
            <a:rPr lang="en-IN" b="1" dirty="0" smtClean="0">
              <a:solidFill>
                <a:srgbClr val="002060"/>
              </a:solidFill>
              <a:latin typeface="Algerian" pitchFamily="82" charset="0"/>
            </a:rPr>
            <a:t> SADAR HOSPITAL PURNEA </a:t>
          </a:r>
          <a:br>
            <a:rPr lang="en-IN" b="1" dirty="0" smtClean="0">
              <a:solidFill>
                <a:srgbClr val="002060"/>
              </a:solidFill>
              <a:latin typeface="Algerian" pitchFamily="82" charset="0"/>
            </a:rPr>
          </a:br>
          <a:r>
            <a:rPr lang="en-IN" b="1" dirty="0" smtClean="0">
              <a:solidFill>
                <a:srgbClr val="002060"/>
              </a:solidFill>
              <a:latin typeface="Algerian" pitchFamily="82" charset="0"/>
            </a:rPr>
            <a:t>STATE HEALTH SOCIETY, BIHAR</a:t>
          </a:r>
          <a:br>
            <a:rPr lang="en-IN" b="1" dirty="0" smtClean="0">
              <a:solidFill>
                <a:srgbClr val="002060"/>
              </a:solidFill>
              <a:latin typeface="Algerian" pitchFamily="82" charset="0"/>
            </a:rPr>
          </a:br>
          <a:endParaRPr lang="en-IN" dirty="0">
            <a:solidFill>
              <a:srgbClr val="002060"/>
            </a:solidFill>
            <a:latin typeface="Algerian" pitchFamily="82" charset="0"/>
          </a:endParaRPr>
        </a:p>
      </dgm:t>
    </dgm:pt>
    <dgm:pt modelId="{5BD989D4-6041-45A6-9622-81BEDD251351}" type="parTrans" cxnId="{44BE4AEE-B6F9-4449-8B50-332C959955A0}">
      <dgm:prSet/>
      <dgm:spPr/>
      <dgm:t>
        <a:bodyPr/>
        <a:lstStyle/>
        <a:p>
          <a:endParaRPr lang="en-IN"/>
        </a:p>
      </dgm:t>
    </dgm:pt>
    <dgm:pt modelId="{B077CA6D-48F4-43E6-9308-A79AE5E85A08}" type="sibTrans" cxnId="{44BE4AEE-B6F9-4449-8B50-332C959955A0}">
      <dgm:prSet/>
      <dgm:spPr/>
      <dgm:t>
        <a:bodyPr/>
        <a:lstStyle/>
        <a:p>
          <a:endParaRPr lang="en-IN"/>
        </a:p>
      </dgm:t>
    </dgm:pt>
    <dgm:pt modelId="{65B6DD67-F8AC-47E2-B464-0BDB035FAB0A}" type="pres">
      <dgm:prSet presAssocID="{EEF86387-7024-4534-AA18-675D607C31B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051A8AC5-40F8-4724-BA4C-605EE38755D4}" type="pres">
      <dgm:prSet presAssocID="{18C47F9C-F45F-45B8-A6B2-9C351851E657}" presName="parentText" presStyleLbl="node1" presStyleIdx="0" presStyleCnt="1" custLinFactNeighborX="-885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44BE4AEE-B6F9-4449-8B50-332C959955A0}" srcId="{EEF86387-7024-4534-AA18-675D607C31B2}" destId="{18C47F9C-F45F-45B8-A6B2-9C351851E657}" srcOrd="0" destOrd="0" parTransId="{5BD989D4-6041-45A6-9622-81BEDD251351}" sibTransId="{B077CA6D-48F4-43E6-9308-A79AE5E85A08}"/>
    <dgm:cxn modelId="{CC183569-7886-47A5-8369-E77B92A28661}" type="presOf" srcId="{18C47F9C-F45F-45B8-A6B2-9C351851E657}" destId="{051A8AC5-40F8-4724-BA4C-605EE38755D4}" srcOrd="0" destOrd="0" presId="urn:microsoft.com/office/officeart/2005/8/layout/vList2"/>
    <dgm:cxn modelId="{CBD546B4-A077-4A39-874C-11F09D9A857E}" type="presOf" srcId="{EEF86387-7024-4534-AA18-675D607C31B2}" destId="{65B6DD67-F8AC-47E2-B464-0BDB035FAB0A}" srcOrd="0" destOrd="0" presId="urn:microsoft.com/office/officeart/2005/8/layout/vList2"/>
    <dgm:cxn modelId="{BAC40690-409F-4D9F-A135-4BE5FAC698E3}" type="presParOf" srcId="{65B6DD67-F8AC-47E2-B464-0BDB035FAB0A}" destId="{051A8AC5-40F8-4724-BA4C-605EE38755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D2400B-5705-4631-992D-F1FCFFEEA754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E1BF9B34-F98A-4BE5-8257-9FD65A6D0C9C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ln w="28575">
          <a:solidFill>
            <a:schemeClr val="tx1"/>
          </a:solidFill>
        </a:ln>
      </dgm:spPr>
      <dgm:t>
        <a:bodyPr/>
        <a:lstStyle/>
        <a:p>
          <a:pPr algn="ctr" rtl="0"/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SUBMITTED &amp; PRESENTED</a:t>
          </a:r>
        </a:p>
        <a:p>
          <a:pPr algn="ctr" rtl="0"/>
          <a:r>
            <a:rPr lang="en-US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By</a:t>
          </a:r>
        </a:p>
        <a:p>
          <a:pPr algn="ctr" rtl="0"/>
          <a:r>
            <a:rPr lang="en-US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SAGNIK ROY</a:t>
          </a:r>
        </a:p>
        <a:p>
          <a:pPr algn="ctr" rtl="0"/>
          <a:r>
            <a:rPr lang="en-US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Enrollment No PG/11/083</a:t>
          </a:r>
          <a:endParaRPr lang="en-IN" sz="28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CA39DD6-2C22-4D31-98A3-A529FB01F327}" type="parTrans" cxnId="{63114452-3FA0-4D0A-8792-EEE9E44738E0}">
      <dgm:prSet/>
      <dgm:spPr/>
      <dgm:t>
        <a:bodyPr/>
        <a:lstStyle/>
        <a:p>
          <a:endParaRPr lang="en-IN"/>
        </a:p>
      </dgm:t>
    </dgm:pt>
    <dgm:pt modelId="{06B8F93B-AEAA-42F2-8AD4-0C0941F317AA}" type="sibTrans" cxnId="{63114452-3FA0-4D0A-8792-EEE9E44738E0}">
      <dgm:prSet/>
      <dgm:spPr/>
      <dgm:t>
        <a:bodyPr/>
        <a:lstStyle/>
        <a:p>
          <a:endParaRPr lang="en-IN"/>
        </a:p>
      </dgm:t>
    </dgm:pt>
    <dgm:pt modelId="{9D5020E7-3DE2-4F30-B1B3-80DC704F0DAE}" type="pres">
      <dgm:prSet presAssocID="{B5D2400B-5705-4631-992D-F1FCFFEEA75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5D384EC6-F5BC-43C1-AD23-E67C7911169F}" type="pres">
      <dgm:prSet presAssocID="{E1BF9B34-F98A-4BE5-8257-9FD65A6D0C9C}" presName="parentText" presStyleLbl="node1" presStyleIdx="0" presStyleCnt="1" custScaleY="324299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63114452-3FA0-4D0A-8792-EEE9E44738E0}" srcId="{B5D2400B-5705-4631-992D-F1FCFFEEA754}" destId="{E1BF9B34-F98A-4BE5-8257-9FD65A6D0C9C}" srcOrd="0" destOrd="0" parTransId="{2CA39DD6-2C22-4D31-98A3-A529FB01F327}" sibTransId="{06B8F93B-AEAA-42F2-8AD4-0C0941F317AA}"/>
    <dgm:cxn modelId="{2A127D08-957A-4502-917B-0ECD67A61D2E}" type="presOf" srcId="{E1BF9B34-F98A-4BE5-8257-9FD65A6D0C9C}" destId="{5D384EC6-F5BC-43C1-AD23-E67C7911169F}" srcOrd="0" destOrd="0" presId="urn:microsoft.com/office/officeart/2005/8/layout/vList2"/>
    <dgm:cxn modelId="{864C5805-8FDE-43CB-8F9D-CA88D2C2B4C8}" type="presOf" srcId="{B5D2400B-5705-4631-992D-F1FCFFEEA754}" destId="{9D5020E7-3DE2-4F30-B1B3-80DC704F0DAE}" srcOrd="0" destOrd="0" presId="urn:microsoft.com/office/officeart/2005/8/layout/vList2"/>
    <dgm:cxn modelId="{907D70F0-8FCD-4496-BF29-42A3569A4A31}" type="presParOf" srcId="{9D5020E7-3DE2-4F30-B1B3-80DC704F0DAE}" destId="{5D384EC6-F5BC-43C1-AD23-E67C7911169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1A8AC5-40F8-4724-BA4C-605EE38755D4}">
      <dsp:nvSpPr>
        <dsp:cNvPr id="0" name=""/>
        <dsp:cNvSpPr/>
      </dsp:nvSpPr>
      <dsp:spPr>
        <a:xfrm>
          <a:off x="0" y="5074"/>
          <a:ext cx="8072493" cy="3275999"/>
        </a:xfrm>
        <a:prstGeom prst="roundRect">
          <a:avLst/>
        </a:prstGeom>
        <a:solidFill>
          <a:schemeClr val="accent3"/>
        </a:solidFill>
        <a:ln w="38100"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b="1" kern="1200" dirty="0" smtClean="0">
              <a:solidFill>
                <a:srgbClr val="002060"/>
              </a:solidFill>
              <a:latin typeface="Algerian" pitchFamily="82" charset="0"/>
            </a:rPr>
            <a:t>DISSERTATION PROJECT</a:t>
          </a:r>
          <a:br>
            <a:rPr lang="en-US" sz="3500" b="1" kern="1200" dirty="0" smtClean="0">
              <a:solidFill>
                <a:srgbClr val="002060"/>
              </a:solidFill>
              <a:latin typeface="Algerian" pitchFamily="82" charset="0"/>
            </a:rPr>
          </a:br>
          <a:r>
            <a:rPr lang="en-US" sz="3500" b="1" kern="1200" dirty="0" smtClean="0">
              <a:solidFill>
                <a:srgbClr val="002060"/>
              </a:solidFill>
              <a:latin typeface="Algerian" pitchFamily="82" charset="0"/>
            </a:rPr>
            <a:t>AT</a:t>
          </a:r>
          <a:br>
            <a:rPr lang="en-US" sz="3500" b="1" kern="1200" dirty="0" smtClean="0">
              <a:solidFill>
                <a:srgbClr val="002060"/>
              </a:solidFill>
              <a:latin typeface="Algerian" pitchFamily="82" charset="0"/>
            </a:rPr>
          </a:br>
          <a:r>
            <a:rPr lang="en-IN" sz="3500" b="1" kern="1200" dirty="0" smtClean="0">
              <a:solidFill>
                <a:srgbClr val="002060"/>
              </a:solidFill>
              <a:latin typeface="Algerian" pitchFamily="82" charset="0"/>
            </a:rPr>
            <a:t> SADAR HOSPITAL PURNEA </a:t>
          </a:r>
          <a:br>
            <a:rPr lang="en-IN" sz="3500" b="1" kern="1200" dirty="0" smtClean="0">
              <a:solidFill>
                <a:srgbClr val="002060"/>
              </a:solidFill>
              <a:latin typeface="Algerian" pitchFamily="82" charset="0"/>
            </a:rPr>
          </a:br>
          <a:r>
            <a:rPr lang="en-IN" sz="3500" b="1" kern="1200" dirty="0" smtClean="0">
              <a:solidFill>
                <a:srgbClr val="002060"/>
              </a:solidFill>
              <a:latin typeface="Algerian" pitchFamily="82" charset="0"/>
            </a:rPr>
            <a:t>STATE HEALTH SOCIETY, BIHAR</a:t>
          </a:r>
          <a:br>
            <a:rPr lang="en-IN" sz="3500" b="1" kern="1200" dirty="0" smtClean="0">
              <a:solidFill>
                <a:srgbClr val="002060"/>
              </a:solidFill>
              <a:latin typeface="Algerian" pitchFamily="82" charset="0"/>
            </a:rPr>
          </a:br>
          <a:endParaRPr lang="en-IN" sz="3500" kern="1200" dirty="0">
            <a:solidFill>
              <a:srgbClr val="002060"/>
            </a:solidFill>
            <a:latin typeface="Algerian" pitchFamily="82" charset="0"/>
          </a:endParaRPr>
        </a:p>
      </dsp:txBody>
      <dsp:txXfrm>
        <a:off x="0" y="5074"/>
        <a:ext cx="8072493" cy="327599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D384EC6-F5BC-43C1-AD23-E67C7911169F}">
      <dsp:nvSpPr>
        <dsp:cNvPr id="0" name=""/>
        <dsp:cNvSpPr/>
      </dsp:nvSpPr>
      <dsp:spPr>
        <a:xfrm>
          <a:off x="0" y="37904"/>
          <a:ext cx="6429419" cy="1781578"/>
        </a:xfrm>
        <a:prstGeom prst="round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 w="28575"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SUBMITTED &amp; PRESENTED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By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SAGNIK ROY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Enrollment No PG/11/083</a:t>
          </a:r>
          <a:endParaRPr lang="en-IN" sz="28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0" y="37904"/>
        <a:ext cx="6429419" cy="17815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525B-391C-4C64-BE4D-DF0C8457DFD3}" type="datetimeFigureOut">
              <a:rPr lang="en-US" smtClean="0"/>
              <a:pPr/>
              <a:t>5/2/2013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2E6E-7EBF-4741-B302-4330B176CF3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525B-391C-4C64-BE4D-DF0C8457DFD3}" type="datetimeFigureOut">
              <a:rPr lang="en-US" smtClean="0"/>
              <a:pPr/>
              <a:t>5/2/2013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2E6E-7EBF-4741-B302-4330B176CF3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525B-391C-4C64-BE4D-DF0C8457DFD3}" type="datetimeFigureOut">
              <a:rPr lang="en-US" smtClean="0"/>
              <a:pPr/>
              <a:t>5/2/2013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2E6E-7EBF-4741-B302-4330B176CF3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525B-391C-4C64-BE4D-DF0C8457DFD3}" type="datetimeFigureOut">
              <a:rPr lang="en-US" smtClean="0"/>
              <a:pPr/>
              <a:t>5/2/2013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2E6E-7EBF-4741-B302-4330B176CF3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525B-391C-4C64-BE4D-DF0C8457DFD3}" type="datetimeFigureOut">
              <a:rPr lang="en-US" smtClean="0"/>
              <a:pPr/>
              <a:t>5/2/2013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2E6E-7EBF-4741-B302-4330B176CF3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525B-391C-4C64-BE4D-DF0C8457DFD3}" type="datetimeFigureOut">
              <a:rPr lang="en-US" smtClean="0"/>
              <a:pPr/>
              <a:t>5/2/2013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2E6E-7EBF-4741-B302-4330B176CF3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525B-391C-4C64-BE4D-DF0C8457DFD3}" type="datetimeFigureOut">
              <a:rPr lang="en-US" smtClean="0"/>
              <a:pPr/>
              <a:t>5/2/2013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2E6E-7EBF-4741-B302-4330B176CF3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525B-391C-4C64-BE4D-DF0C8457DFD3}" type="datetimeFigureOut">
              <a:rPr lang="en-US" smtClean="0"/>
              <a:pPr/>
              <a:t>5/2/2013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2E6E-7EBF-4741-B302-4330B176CF3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525B-391C-4C64-BE4D-DF0C8457DFD3}" type="datetimeFigureOut">
              <a:rPr lang="en-US" smtClean="0"/>
              <a:pPr/>
              <a:t>5/2/2013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2E6E-7EBF-4741-B302-4330B176CF3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525B-391C-4C64-BE4D-DF0C8457DFD3}" type="datetimeFigureOut">
              <a:rPr lang="en-US" smtClean="0"/>
              <a:pPr/>
              <a:t>5/2/2013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2E6E-7EBF-4741-B302-4330B176CF3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525B-391C-4C64-BE4D-DF0C8457DFD3}" type="datetimeFigureOut">
              <a:rPr lang="en-US" smtClean="0"/>
              <a:pPr/>
              <a:t>5/2/2013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02E6E-7EBF-4741-B302-4330B176CF3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F525B-391C-4C64-BE4D-DF0C8457DFD3}" type="datetimeFigureOut">
              <a:rPr lang="en-US" smtClean="0"/>
              <a:pPr/>
              <a:t>5/2/2013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02E6E-7EBF-4741-B302-4330B176CF3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REFERENCES.docx" TargetMode="External"/><Relationship Id="rId2" Type="http://schemas.openxmlformats.org/officeDocument/2006/relationships/hyperlink" Target="../../../A%20-%20SAGNIK/REFERENCE.docx" TargetMode="Externa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ROL.docx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571472" y="642918"/>
          <a:ext cx="8072494" cy="3286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1285852" y="4714884"/>
          <a:ext cx="6429420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214414" y="500042"/>
            <a:ext cx="6858048" cy="8572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STUDY APPROACH</a:t>
            </a:r>
            <a:endParaRPr lang="en-IN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857224" y="1643050"/>
            <a:ext cx="7500990" cy="285752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u="sng" dirty="0" smtClean="0">
                <a:latin typeface="Arial" pitchFamily="34" charset="0"/>
                <a:cs typeface="Arial" pitchFamily="34" charset="0"/>
              </a:rPr>
              <a:t>Inclusion Criteria for sampling</a:t>
            </a:r>
          </a:p>
          <a:p>
            <a:r>
              <a:rPr lang="en-IN" sz="24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IN" sz="2400" dirty="0" smtClean="0">
                <a:latin typeface="Arial" pitchFamily="34" charset="0"/>
                <a:cs typeface="Arial" pitchFamily="34" charset="0"/>
              </a:rPr>
              <a:t>. Pregnant women admitted to </a:t>
            </a:r>
            <a:r>
              <a:rPr lang="en-IN" sz="2400" dirty="0" err="1" smtClean="0">
                <a:latin typeface="Arial" pitchFamily="34" charset="0"/>
                <a:cs typeface="Arial" pitchFamily="34" charset="0"/>
              </a:rPr>
              <a:t>Sadar</a:t>
            </a:r>
            <a:r>
              <a:rPr lang="en-IN" sz="2400" dirty="0" smtClean="0">
                <a:latin typeface="Arial" pitchFamily="34" charset="0"/>
                <a:cs typeface="Arial" pitchFamily="34" charset="0"/>
              </a:rPr>
              <a:t> hospital </a:t>
            </a:r>
            <a:r>
              <a:rPr lang="en-IN" sz="2400" dirty="0" err="1" smtClean="0">
                <a:latin typeface="Arial" pitchFamily="34" charset="0"/>
                <a:cs typeface="Arial" pitchFamily="34" charset="0"/>
              </a:rPr>
              <a:t>Purnea</a:t>
            </a:r>
            <a:r>
              <a:rPr lang="en-IN" sz="2400" dirty="0" smtClean="0">
                <a:latin typeface="Arial" pitchFamily="34" charset="0"/>
                <a:cs typeface="Arial" pitchFamily="34" charset="0"/>
              </a:rPr>
              <a:t>, for delivery in March’13.</a:t>
            </a:r>
          </a:p>
          <a:p>
            <a:r>
              <a:rPr lang="en-IN" sz="24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IN" sz="2400" dirty="0" smtClean="0">
                <a:latin typeface="Arial" pitchFamily="34" charset="0"/>
                <a:cs typeface="Arial" pitchFamily="34" charset="0"/>
              </a:rPr>
              <a:t>. The age of the pregnant women should not be beyond 30 years.</a:t>
            </a:r>
          </a:p>
          <a:p>
            <a:r>
              <a:rPr lang="en-IN" sz="2400" b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IN" sz="2400" dirty="0" smtClean="0">
                <a:latin typeface="Arial" pitchFamily="34" charset="0"/>
                <a:cs typeface="Arial" pitchFamily="34" charset="0"/>
              </a:rPr>
              <a:t>. The patient should not have more than three children.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IN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500562" y="4786322"/>
            <a:ext cx="285752" cy="35719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ounded Rectangle 4"/>
          <p:cNvSpPr/>
          <p:nvPr/>
        </p:nvSpPr>
        <p:spPr>
          <a:xfrm>
            <a:off x="928662" y="5357826"/>
            <a:ext cx="7500990" cy="1071570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The interviews were conducted after safe delivery at Maternity Ward prior to discharge.</a:t>
            </a:r>
            <a:endParaRPr lang="en-IN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143108" y="214290"/>
            <a:ext cx="5000660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STUDY FINDINGS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000100" y="928670"/>
            <a:ext cx="7286676" cy="50006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General &amp; demographic Information</a:t>
            </a:r>
            <a:endParaRPr lang="en-IN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28596" y="1503048"/>
          <a:ext cx="8286809" cy="4997791"/>
        </p:xfrm>
        <a:graphic>
          <a:graphicData uri="http://schemas.openxmlformats.org/drawingml/2006/table">
            <a:tbl>
              <a:tblPr/>
              <a:tblGrid>
                <a:gridCol w="2818576"/>
                <a:gridCol w="2302160"/>
                <a:gridCol w="1544426"/>
                <a:gridCol w="1621647"/>
              </a:tblGrid>
              <a:tr h="675457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Demographic Variables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Category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Frequency (184)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Percentage (100%)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60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Age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less than 16 year.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60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16-20 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60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21-25 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127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06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26-30 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60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Religion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Hindu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112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06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Muslims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60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Education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 School- literate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60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No School - Illiterate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60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Primary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06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Secondary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60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Occupation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House Wife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134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60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Kheti</a:t>
                      </a:r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IN" sz="16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wadi</a:t>
                      </a:r>
                      <a:endParaRPr lang="en-IN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60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Self Employed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06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Job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28662" y="357166"/>
            <a:ext cx="7286676" cy="50006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General &amp; demographic Information</a:t>
            </a:r>
            <a:endParaRPr lang="en-IN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0034" y="1214422"/>
          <a:ext cx="8143932" cy="619125"/>
        </p:xfrm>
        <a:graphic>
          <a:graphicData uri="http://schemas.openxmlformats.org/drawingml/2006/table">
            <a:tbl>
              <a:tblPr/>
              <a:tblGrid>
                <a:gridCol w="2786082"/>
                <a:gridCol w="2286016"/>
                <a:gridCol w="1500198"/>
                <a:gridCol w="1571636"/>
              </a:tblGrid>
              <a:tr h="42862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Demographic Variables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Category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Frequency (184)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Percentage (100%)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00034" y="2000240"/>
          <a:ext cx="8143932" cy="4071966"/>
        </p:xfrm>
        <a:graphic>
          <a:graphicData uri="http://schemas.openxmlformats.org/drawingml/2006/table">
            <a:tbl>
              <a:tblPr/>
              <a:tblGrid>
                <a:gridCol w="2769980"/>
                <a:gridCol w="2262467"/>
                <a:gridCol w="1517798"/>
                <a:gridCol w="1593687"/>
              </a:tblGrid>
              <a:tr h="30848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Monthly </a:t>
                      </a:r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Family Income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Less than Rs 5000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4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Rs 5001-10000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4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Rs 10001-15000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90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More than 15000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48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 of members in the family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Up to </a:t>
                      </a:r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four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4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  <a:r>
                        <a:rPr lang="en-IN" sz="1800" b="1" i="0" u="none" strike="noStrike" dirty="0" smtClean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our </a:t>
                      </a:r>
                      <a:r>
                        <a:rPr lang="en-IN" sz="1800" b="1" i="0" u="none" strike="noStrike" dirty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to six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108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B050"/>
                          </a:solidFill>
                          <a:latin typeface="Arial" pitchFamily="34" charset="0"/>
                          <a:cs typeface="Arial" pitchFamily="34" charset="0"/>
                        </a:rPr>
                        <a:t>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90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en-IN" sz="18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ore </a:t>
                      </a:r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than six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48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 of child you have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IN" sz="18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ne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4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</a:t>
                      </a:r>
                      <a:r>
                        <a:rPr lang="en-IN" sz="18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wo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90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Three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48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Desire for more child in Future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Yes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48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90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Not </a:t>
                      </a:r>
                      <a:r>
                        <a:rPr lang="en-IN" sz="18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decided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57157" y="1785926"/>
          <a:ext cx="8501122" cy="3950266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5000660"/>
                <a:gridCol w="1500198"/>
                <a:gridCol w="2000264"/>
              </a:tblGrid>
              <a:tr h="1071570"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/>
                        <a:t>Knowledge of Post Partum Family Planning </a:t>
                      </a:r>
                      <a:endParaRPr lang="en-IN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YES</a:t>
                      </a:r>
                      <a:endParaRPr lang="en-IN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</a:t>
                      </a:r>
                      <a:endParaRPr lang="en-IN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4498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Knowledge</a:t>
                      </a:r>
                      <a:r>
                        <a:rPr lang="en-US" sz="2400" baseline="0" dirty="0" smtClean="0"/>
                        <a:t> regarding Post Partum Family Planning</a:t>
                      </a:r>
                      <a:endParaRPr lang="en-IN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61</a:t>
                      </a:r>
                      <a:r>
                        <a:rPr lang="en-US" sz="2400" baseline="0" dirty="0" smtClean="0"/>
                        <a:t>%</a:t>
                      </a:r>
                      <a:endParaRPr lang="en-IN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39%</a:t>
                      </a:r>
                      <a:endParaRPr lang="en-IN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4498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Knowledge regarding birth spacing</a:t>
                      </a:r>
                      <a:endParaRPr lang="en-IN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23%</a:t>
                      </a:r>
                      <a:endParaRPr lang="en-IN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77%</a:t>
                      </a:r>
                      <a:endParaRPr lang="en-IN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4498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Knowledge</a:t>
                      </a:r>
                      <a:r>
                        <a:rPr lang="en-US" sz="2400" baseline="0" dirty="0" smtClean="0"/>
                        <a:t> regarding access to Family Planning </a:t>
                      </a:r>
                      <a:r>
                        <a:rPr lang="en-US" sz="2400" baseline="0" dirty="0" err="1" smtClean="0"/>
                        <a:t>Centres</a:t>
                      </a:r>
                      <a:endParaRPr lang="en-IN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47%</a:t>
                      </a:r>
                      <a:endParaRPr lang="en-IN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21%</a:t>
                      </a:r>
                      <a:r>
                        <a:rPr lang="en-US" sz="2400" baseline="0" dirty="0" smtClean="0"/>
                        <a:t> - No</a:t>
                      </a:r>
                    </a:p>
                    <a:p>
                      <a:pPr algn="ctr"/>
                      <a:r>
                        <a:rPr lang="en-US" sz="2400" baseline="0" dirty="0" smtClean="0"/>
                        <a:t>32%- Don’t Know</a:t>
                      </a:r>
                      <a:endParaRPr lang="en-IN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2143108" y="500042"/>
            <a:ext cx="5000660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STUDY FINDINGS</a:t>
            </a:r>
          </a:p>
          <a:p>
            <a:pPr algn="ctr"/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(knowledge)</a:t>
            </a:r>
            <a:endParaRPr lang="en-IN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285984" y="357166"/>
            <a:ext cx="4643470" cy="78581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STUDY FINDINGS</a:t>
            </a:r>
          </a:p>
          <a:p>
            <a:pPr algn="ctr"/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(knowledge)</a:t>
            </a:r>
            <a:endParaRPr lang="en-IN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285720" y="1214422"/>
          <a:ext cx="8643998" cy="2671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642910" y="3786190"/>
          <a:ext cx="8143932" cy="2924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071670" y="357166"/>
            <a:ext cx="5072098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STUDY FINDINGS</a:t>
            </a:r>
          </a:p>
          <a:p>
            <a:pPr algn="ctr"/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(Attitude)</a:t>
            </a:r>
            <a:endParaRPr lang="en-IN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00034" y="1771640"/>
          <a:ext cx="8215370" cy="464631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714776"/>
                <a:gridCol w="2071702"/>
                <a:gridCol w="2428892"/>
              </a:tblGrid>
              <a:tr h="9286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/>
                        <a:t>Attitude towards PPFP</a:t>
                      </a:r>
                      <a:r>
                        <a:rPr lang="en-US" sz="2400" b="0" baseline="0" dirty="0" smtClean="0"/>
                        <a:t> of respondents</a:t>
                      </a:r>
                      <a:endParaRPr lang="en-IN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/>
                        <a:t>23%</a:t>
                      </a:r>
                      <a:r>
                        <a:rPr lang="en-US" sz="2400" b="0" baseline="0" dirty="0" smtClean="0"/>
                        <a:t> favorable</a:t>
                      </a:r>
                      <a:endParaRPr lang="en-IN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31%</a:t>
                      </a:r>
                      <a:r>
                        <a:rPr lang="en-US" sz="2400" b="0" baseline="0" dirty="0" smtClean="0"/>
                        <a:t> unfavorable</a:t>
                      </a:r>
                    </a:p>
                    <a:p>
                      <a:r>
                        <a:rPr lang="en-US" sz="2400" b="0" baseline="0" dirty="0" smtClean="0"/>
                        <a:t>46% don’t know</a:t>
                      </a:r>
                      <a:endParaRPr lang="en-IN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4296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Attitude  of husbands towards PPFP</a:t>
                      </a:r>
                      <a:r>
                        <a:rPr lang="en-US" sz="2400" baseline="0" dirty="0" smtClean="0"/>
                        <a:t> of respondents</a:t>
                      </a:r>
                      <a:endParaRPr lang="en-IN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34% </a:t>
                      </a:r>
                      <a:r>
                        <a:rPr lang="en-US" sz="2400" baseline="0" dirty="0" smtClean="0"/>
                        <a:t>favorable</a:t>
                      </a:r>
                      <a:endParaRPr lang="en-IN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66%</a:t>
                      </a:r>
                      <a:r>
                        <a:rPr lang="en-US" sz="2400" baseline="0" dirty="0" smtClean="0"/>
                        <a:t> unfavorable</a:t>
                      </a:r>
                      <a:endParaRPr lang="en-IN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4296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Attitude towards discussing FP matters with husbands</a:t>
                      </a:r>
                      <a:endParaRPr lang="en-IN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46%</a:t>
                      </a:r>
                      <a:r>
                        <a:rPr lang="en-US" sz="2400" baseline="0" dirty="0" smtClean="0"/>
                        <a:t> yes</a:t>
                      </a:r>
                      <a:endParaRPr lang="en-IN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54% no.</a:t>
                      </a:r>
                      <a:endParaRPr lang="en-IN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4296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Attitude towards</a:t>
                      </a:r>
                      <a:r>
                        <a:rPr lang="en-US" sz="2400" baseline="0" dirty="0" smtClean="0"/>
                        <a:t> incentives for adopting FP</a:t>
                      </a:r>
                      <a:endParaRPr lang="en-IN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66%</a:t>
                      </a:r>
                      <a:r>
                        <a:rPr lang="en-US" sz="2400" baseline="0" dirty="0" smtClean="0"/>
                        <a:t> - (+) </a:t>
                      </a:r>
                      <a:r>
                        <a:rPr lang="en-US" sz="2400" baseline="0" dirty="0" err="1" smtClean="0"/>
                        <a:t>ve</a:t>
                      </a:r>
                      <a:endParaRPr lang="en-IN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6%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smtClean="0"/>
                        <a:t>- no</a:t>
                      </a:r>
                      <a:endParaRPr lang="en-US" sz="2400" baseline="0" dirty="0" smtClean="0"/>
                    </a:p>
                    <a:p>
                      <a:r>
                        <a:rPr lang="en-US" sz="2400" baseline="0" dirty="0" smtClean="0"/>
                        <a:t>28% - may be</a:t>
                      </a:r>
                      <a:endParaRPr lang="en-US" sz="2400" baseline="0" dirty="0" smtClean="0">
                        <a:latin typeface="+mn-lt"/>
                        <a:cs typeface="+mn-cs"/>
                      </a:endParaRPr>
                    </a:p>
                  </a:txBody>
                  <a:tcPr/>
                </a:tc>
              </a:tr>
              <a:tr h="84296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Attitude towards</a:t>
                      </a:r>
                      <a:r>
                        <a:rPr lang="en-US" sz="2400" baseline="0" dirty="0" smtClean="0"/>
                        <a:t> male sterilization ( NSV)</a:t>
                      </a:r>
                      <a:endParaRPr lang="en-IN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69%</a:t>
                      </a:r>
                      <a:r>
                        <a:rPr lang="en-US" sz="2400" baseline="0" dirty="0" smtClean="0"/>
                        <a:t> favorable</a:t>
                      </a:r>
                      <a:endParaRPr lang="en-IN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/>
                        <a:t>31% unfavorable</a:t>
                      </a:r>
                      <a:endParaRPr lang="en-US" sz="2400" baseline="0" dirty="0" smtClean="0">
                        <a:latin typeface="+mn-lt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000232" y="357166"/>
            <a:ext cx="5072098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STUDY FINDINGS</a:t>
            </a:r>
          </a:p>
          <a:p>
            <a:pPr algn="ctr"/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(Attitude)</a:t>
            </a:r>
            <a:endParaRPr lang="en-IN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571472" y="1714488"/>
          <a:ext cx="8286808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500034" y="1571612"/>
          <a:ext cx="8143932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2143108" y="357166"/>
            <a:ext cx="5072098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STUDY FINDINGS</a:t>
            </a:r>
          </a:p>
          <a:p>
            <a:pPr algn="ctr"/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(Attitude)</a:t>
            </a:r>
            <a:endParaRPr lang="en-IN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71472" y="3709373"/>
          <a:ext cx="8215370" cy="2804160"/>
        </p:xfrm>
        <a:graphic>
          <a:graphicData uri="http://schemas.openxmlformats.org/drawingml/2006/table">
            <a:tbl>
              <a:tblPr/>
              <a:tblGrid>
                <a:gridCol w="4044812"/>
                <a:gridCol w="1990969"/>
                <a:gridCol w="2179589"/>
              </a:tblGrid>
              <a:tr h="5357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Reason behind not using any contraceptive methods ( Total 97)</a:t>
                      </a:r>
                      <a:endParaRPr lang="en-IN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Frequency</a:t>
                      </a:r>
                      <a:endParaRPr lang="en-IN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Per cent</a:t>
                      </a:r>
                      <a:endParaRPr lang="en-IN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Religious factor</a:t>
                      </a:r>
                      <a:endParaRPr lang="en-IN" sz="2000" b="1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en-IN" sz="2000" b="1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en-IN" sz="2000" b="1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Pleasure factor</a:t>
                      </a:r>
                      <a:endParaRPr lang="en-IN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en-IN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en-IN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Fear of side effects</a:t>
                      </a:r>
                      <a:endParaRPr lang="en-IN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en-IN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en-IN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Desire for more child</a:t>
                      </a:r>
                      <a:endParaRPr lang="en-IN" sz="2000" b="1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en-IN" sz="2000" b="1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46</a:t>
                      </a:r>
                      <a:endParaRPr lang="en-IN" sz="2000" b="1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Pressure from husband/relatives</a:t>
                      </a:r>
                      <a:endParaRPr lang="en-IN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  <a:endParaRPr lang="en-IN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64</a:t>
                      </a:r>
                      <a:endParaRPr lang="en-IN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Don't have proper knowledge</a:t>
                      </a:r>
                      <a:endParaRPr lang="en-IN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en-IN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en-IN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71472" y="1180148"/>
          <a:ext cx="8215371" cy="2453640"/>
        </p:xfrm>
        <a:graphic>
          <a:graphicData uri="http://schemas.openxmlformats.org/drawingml/2006/table">
            <a:tbl>
              <a:tblPr/>
              <a:tblGrid>
                <a:gridCol w="3957926"/>
                <a:gridCol w="2032449"/>
                <a:gridCol w="2224996"/>
              </a:tblGrid>
              <a:tr h="4442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Attitude towards FP services provided by SH : </a:t>
                      </a:r>
                      <a:r>
                        <a:rPr lang="en-IN" sz="20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Purnea</a:t>
                      </a:r>
                      <a:endParaRPr lang="en-IN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Frequency</a:t>
                      </a:r>
                      <a:endParaRPr lang="en-IN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Per cent</a:t>
                      </a:r>
                      <a:endParaRPr lang="en-IN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Fully satisfactory</a:t>
                      </a:r>
                      <a:endParaRPr lang="en-IN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en-IN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IN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Partially satisfied</a:t>
                      </a:r>
                      <a:endParaRPr lang="en-IN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74</a:t>
                      </a:r>
                      <a:endParaRPr lang="en-IN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en-IN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Unsatisfied</a:t>
                      </a:r>
                      <a:endParaRPr lang="en-IN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en-IN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en-IN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Can be improved</a:t>
                      </a:r>
                      <a:endParaRPr lang="en-IN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</a:t>
                      </a:r>
                      <a:endParaRPr lang="en-IN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en-IN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IN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184</a:t>
                      </a:r>
                      <a:endParaRPr lang="en-IN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en-IN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214414" y="357166"/>
            <a:ext cx="7143800" cy="64294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STUDY FINDINGS </a:t>
            </a:r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(Attitude)</a:t>
            </a:r>
            <a:endParaRPr lang="en-IN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214282" y="1142984"/>
          <a:ext cx="8929718" cy="3000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500034" y="285728"/>
            <a:ext cx="8286808" cy="78581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STUDY FINDINGS </a:t>
            </a:r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(Practice towards </a:t>
            </a:r>
            <a:r>
              <a:rPr lang="en-US" sz="2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fp</a:t>
            </a:r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)</a:t>
            </a:r>
            <a:endParaRPr lang="en-IN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57158" y="4429133"/>
          <a:ext cx="8286807" cy="1752600"/>
        </p:xfrm>
        <a:graphic>
          <a:graphicData uri="http://schemas.openxmlformats.org/drawingml/2006/table">
            <a:tbl>
              <a:tblPr/>
              <a:tblGrid>
                <a:gridCol w="4071966"/>
                <a:gridCol w="2214578"/>
                <a:gridCol w="2000263"/>
              </a:tblGrid>
              <a:tr h="6983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Use</a:t>
                      </a:r>
                      <a:r>
                        <a:rPr lang="en-IN" sz="2000" b="1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of </a:t>
                      </a:r>
                      <a:r>
                        <a:rPr lang="en-IN" sz="2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Contraceptives (contraceptive prevalence rate)</a:t>
                      </a:r>
                      <a:endParaRPr lang="en-IN" sz="20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Frequency</a:t>
                      </a:r>
                      <a:endParaRPr lang="en-IN" sz="20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Per cent</a:t>
                      </a:r>
                      <a:endParaRPr lang="en-IN" sz="20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7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Yes</a:t>
                      </a:r>
                      <a:endParaRPr lang="en-IN" sz="20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87</a:t>
                      </a:r>
                      <a:endParaRPr lang="en-IN" sz="20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47</a:t>
                      </a:r>
                      <a:endParaRPr lang="en-IN" sz="20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7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</a:t>
                      </a:r>
                      <a:endParaRPr lang="en-IN" sz="20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97</a:t>
                      </a:r>
                      <a:endParaRPr lang="en-IN" sz="20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53</a:t>
                      </a:r>
                      <a:endParaRPr lang="en-IN" sz="20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7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</a:t>
                      </a:r>
                      <a:endParaRPr lang="en-IN" sz="20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184</a:t>
                      </a:r>
                      <a:endParaRPr lang="en-IN" sz="20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</a:t>
                      </a:r>
                      <a:endParaRPr lang="en-IN" sz="20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571604" y="500042"/>
            <a:ext cx="5929354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CONTENTS</a:t>
            </a:r>
            <a:endParaRPr lang="en-IN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071538" y="1714488"/>
            <a:ext cx="2714644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About the Hospital</a:t>
            </a:r>
            <a:endParaRPr lang="en-IN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214942" y="2214554"/>
            <a:ext cx="2357454" cy="1143008"/>
          </a:xfrm>
          <a:prstGeom prst="round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Rationale &amp; Study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Objectives</a:t>
            </a:r>
            <a:endParaRPr lang="en-IN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2976" y="3214686"/>
            <a:ext cx="2500330" cy="928694"/>
          </a:xfrm>
          <a:prstGeom prst="round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Methodology</a:t>
            </a:r>
            <a:endParaRPr lang="en-IN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072066" y="3786190"/>
            <a:ext cx="2571768" cy="100013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Study Findings</a:t>
            </a:r>
            <a:endParaRPr lang="en-IN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214414" y="4857760"/>
            <a:ext cx="2357454" cy="100013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Discussion </a:t>
            </a:r>
            <a:endParaRPr lang="en-IN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929190" y="5286388"/>
            <a:ext cx="2928958" cy="1214446"/>
          </a:xfrm>
          <a:prstGeom prst="roundRect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Recommendations </a:t>
            </a:r>
            <a:endParaRPr lang="en-IN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3" grpId="0" build="allAtOnce" animBg="1"/>
      <p:bldP spid="4" grpId="0" build="allAtOnce" animBg="1"/>
      <p:bldP spid="5" grpId="0" build="allAtOnce" animBg="1"/>
      <p:bldP spid="6" grpId="0" build="allAtOnce" animBg="1"/>
      <p:bldP spid="7" grpId="0" build="allAtOnce" animBg="1"/>
      <p:bldP spid="8" grpId="0" build="allAtOnce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000100" y="1928803"/>
          <a:ext cx="7286676" cy="1989402"/>
        </p:xfrm>
        <a:graphic>
          <a:graphicData uri="http://schemas.openxmlformats.org/drawingml/2006/table">
            <a:tbl>
              <a:tblPr/>
              <a:tblGrid>
                <a:gridCol w="3587573"/>
                <a:gridCol w="1765903"/>
                <a:gridCol w="1933200"/>
              </a:tblGrid>
              <a:tr h="7839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No. of respondent under gone PPIUCD/</a:t>
                      </a:r>
                      <a:r>
                        <a:rPr lang="en-IN" sz="1800" b="1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Tubectomy</a:t>
                      </a:r>
                      <a:endParaRPr lang="en-IN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Frequency</a:t>
                      </a:r>
                      <a:endParaRPr lang="en-IN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Per cent</a:t>
                      </a:r>
                      <a:endParaRPr lang="en-IN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9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PPIUCD</a:t>
                      </a:r>
                      <a:endParaRPr lang="en-IN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</a:t>
                      </a:r>
                      <a:endParaRPr lang="en-IN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</a:t>
                      </a:r>
                      <a:endParaRPr lang="en-IN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7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Tubectomy</a:t>
                      </a:r>
                      <a:endParaRPr lang="en-IN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</a:t>
                      </a:r>
                      <a:endParaRPr lang="en-IN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en-IN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7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</a:t>
                      </a:r>
                      <a:endParaRPr lang="en-IN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26 (184)</a:t>
                      </a:r>
                      <a:endParaRPr lang="en-IN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  <a:endParaRPr lang="en-IN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500034" y="428604"/>
            <a:ext cx="8286808" cy="78581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STUDY FINDINGS </a:t>
            </a:r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(Practice towards </a:t>
            </a:r>
            <a:r>
              <a:rPr lang="en-US" sz="2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fp</a:t>
            </a:r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)</a:t>
            </a:r>
            <a:endParaRPr lang="en-IN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00034" y="1571612"/>
            <a:ext cx="8215370" cy="507209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28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Poor knowledge and awareness towards PPFP and birth spacing.  </a:t>
            </a:r>
            <a:endParaRPr lang="en-IN" sz="2400" dirty="0" smtClean="0">
              <a:latin typeface="Arial" pitchFamily="34" charset="0"/>
              <a:cs typeface="Arial" pitchFamily="34" charset="0"/>
            </a:endParaRPr>
          </a:p>
          <a:p>
            <a:endParaRPr lang="en-IN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Oral Contraceptive Pills and condoms are mostly known 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&amp; practiced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contraceptives. </a:t>
            </a:r>
            <a:endParaRPr lang="en-IN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IN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Family Planning Info.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Centres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female friends &amp; TV/Radio are the main source of information related to PPFP.</a:t>
            </a:r>
            <a:endParaRPr lang="en-IN" sz="2400" dirty="0" smtClean="0">
              <a:latin typeface="Arial" pitchFamily="34" charset="0"/>
              <a:cs typeface="Arial" pitchFamily="34" charset="0"/>
            </a:endParaRPr>
          </a:p>
          <a:p>
            <a:endParaRPr lang="en-IN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Unfavourable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attitude towards PPFP.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Low level of contraceptive prevalence rate.</a:t>
            </a:r>
            <a:endParaRPr lang="en-IN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786050" y="214290"/>
            <a:ext cx="3500462" cy="121444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DISCUSSIONs </a:t>
            </a:r>
          </a:p>
          <a:p>
            <a:pPr algn="ctr"/>
            <a:r>
              <a:rPr lang="en-U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&amp;</a:t>
            </a:r>
          </a:p>
          <a:p>
            <a:pPr algn="ctr"/>
            <a:r>
              <a:rPr lang="en-US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OBSERVATIONS</a:t>
            </a:r>
            <a:endParaRPr lang="en-IN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57158" y="5000636"/>
            <a:ext cx="8429684" cy="121444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ASHA to do house listing on the basis of number of children per couple. Therefore she can select target &amp; mobilize them towards family planning</a:t>
            </a:r>
            <a:endParaRPr lang="en-IN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500034" y="3071810"/>
            <a:ext cx="8143932" cy="150019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Arrange regular meetings between Family planning counselors and Block Community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Mobilizers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and involve ASHA &amp; AWW to motivate the beneficiaries.</a:t>
            </a:r>
            <a:endParaRPr lang="en-IN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42910" y="1857364"/>
            <a:ext cx="7858180" cy="914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Give more emphasis and millage to ‘</a:t>
            </a:r>
            <a:r>
              <a:rPr lang="en-US" sz="2400" i="1" u="sng" dirty="0" err="1" smtClean="0">
                <a:latin typeface="Arial" pitchFamily="34" charset="0"/>
                <a:cs typeface="Arial" pitchFamily="34" charset="0"/>
              </a:rPr>
              <a:t>Adarsh</a:t>
            </a:r>
            <a:r>
              <a:rPr lang="en-US" sz="24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u="sng" dirty="0" err="1" smtClean="0">
                <a:latin typeface="Arial" pitchFamily="34" charset="0"/>
                <a:cs typeface="Arial" pitchFamily="34" charset="0"/>
              </a:rPr>
              <a:t>Dampati</a:t>
            </a:r>
            <a:r>
              <a:rPr lang="en-US" sz="2400" i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u="sng" dirty="0" err="1" smtClean="0">
                <a:latin typeface="Arial" pitchFamily="34" charset="0"/>
                <a:cs typeface="Arial" pitchFamily="34" charset="0"/>
              </a:rPr>
              <a:t>Yojana</a:t>
            </a:r>
            <a:r>
              <a:rPr lang="en-US" sz="2400" i="1" u="sng" dirty="0" smtClean="0">
                <a:latin typeface="Arial" pitchFamily="34" charset="0"/>
                <a:cs typeface="Arial" pitchFamily="34" charset="0"/>
              </a:rPr>
              <a:t>’</a:t>
            </a:r>
            <a:endParaRPr lang="en-IN" sz="2400" i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214546" y="285728"/>
            <a:ext cx="4786346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RECOMMENDATIONS </a:t>
            </a:r>
            <a:endParaRPr lang="en-IN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3" grpId="0" build="p" animBg="1"/>
      <p:bldP spid="4" grpId="0" build="p" animBg="1"/>
      <p:bldP spid="5" grpId="0" build="allAtOnce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214546" y="285728"/>
            <a:ext cx="4786346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rPr>
              <a:t>RECOMMENDATIONS </a:t>
            </a:r>
            <a:endParaRPr lang="en-IN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785786" y="3286124"/>
            <a:ext cx="7786742" cy="1214446"/>
          </a:xfrm>
          <a:prstGeom prst="roundRect">
            <a:avLst>
              <a:gd name="adj" fmla="val 1212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Give compensation to the women if the birth spacing between G1 and G2 is of 2 years or more and she was using PPIUCD</a:t>
            </a:r>
            <a:endParaRPr lang="en-IN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57224" y="1571612"/>
            <a:ext cx="7500990" cy="1214446"/>
          </a:xfrm>
          <a:prstGeom prst="roundRect">
            <a:avLst>
              <a:gd name="adj" fmla="val 2282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 smtClean="0">
                <a:latin typeface="Arial" pitchFamily="34" charset="0"/>
                <a:cs typeface="Arial" pitchFamily="34" charset="0"/>
              </a:rPr>
              <a:t>To increase monitory incentives against complete sterilization both for patients &amp; health workers.</a:t>
            </a:r>
            <a:endParaRPr lang="en-IN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28596" y="5000636"/>
            <a:ext cx="8286808" cy="114300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Increase and regularize ASHA incentives against each case of NSV/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tubectomy</a:t>
            </a:r>
            <a:endParaRPr lang="en-IN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3" grpId="0" build="p" animBg="1"/>
      <p:bldP spid="9" grpId="0" build="p" animBg="1"/>
      <p:bldP spid="10" grpId="0" build="p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>
            <a:hlinkClick r:id="rId2" action="ppaction://hlinkfile"/>
          </p:cNvPr>
          <p:cNvSpPr/>
          <p:nvPr/>
        </p:nvSpPr>
        <p:spPr>
          <a:xfrm>
            <a:off x="1643042" y="2428868"/>
            <a:ext cx="6143668" cy="178595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Arial" pitchFamily="34" charset="0"/>
                <a:cs typeface="Arial" pitchFamily="34" charset="0"/>
                <a:hlinkClick r:id="rId3" action="ppaction://hlinkfile"/>
              </a:rPr>
              <a:t>Reference</a:t>
            </a:r>
            <a:endParaRPr lang="en-IN" sz="4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Users\SAGNIK\Desktop\thank-you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636022"/>
            <a:ext cx="6429420" cy="405053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928662" y="357166"/>
            <a:ext cx="7358114" cy="114300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SADAR HOSPITAL – PURNEA</a:t>
            </a:r>
          </a:p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AN ISO 9001:2008 CERTIFIED HOSPITAL</a:t>
            </a:r>
            <a:endParaRPr lang="en-IN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57158" y="1643050"/>
            <a:ext cx="4929222" cy="500066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262 Functional beds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8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Speciality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5 Separate O.T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2 Dialysis unit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Blood bank –1500 units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24*7 Emergency services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6 bed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Labour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Room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500 deliveries (80 C-section)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1500 Foot Fall/day - OPD </a:t>
            </a:r>
            <a:endParaRPr lang="en-IN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SAGNIK\Desktop\New folder (3)\New folder (4)\DSC000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10419" y="4857760"/>
            <a:ext cx="2090737" cy="1566863"/>
          </a:xfrm>
          <a:prstGeom prst="rect">
            <a:avLst/>
          </a:prstGeom>
          <a:noFill/>
        </p:spPr>
      </p:pic>
      <p:pic>
        <p:nvPicPr>
          <p:cNvPr id="1027" name="Picture 3" descr="C:\Users\SAGNIK\Desktop\New folder (3)\New folder (4)\DSC001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1659" y="3286124"/>
            <a:ext cx="2090737" cy="1566863"/>
          </a:xfrm>
          <a:prstGeom prst="rect">
            <a:avLst/>
          </a:prstGeom>
          <a:noFill/>
        </p:spPr>
      </p:pic>
      <p:pic>
        <p:nvPicPr>
          <p:cNvPr id="1029" name="Picture 5" descr="C:\Users\SAGNIK\Desktop\New folder (3)\New folder (4)\DSC0008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8981" y="1719261"/>
            <a:ext cx="2090737" cy="1566863"/>
          </a:xfrm>
          <a:prstGeom prst="rect">
            <a:avLst/>
          </a:prstGeom>
          <a:noFill/>
        </p:spPr>
      </p:pic>
      <p:sp>
        <p:nvSpPr>
          <p:cNvPr id="8" name="Rounded Rectangle 7"/>
          <p:cNvSpPr/>
          <p:nvPr/>
        </p:nvSpPr>
        <p:spPr>
          <a:xfrm>
            <a:off x="5357818" y="1785926"/>
            <a:ext cx="1428760" cy="92869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+mj-lt"/>
                <a:cs typeface="Arial" pitchFamily="34" charset="0"/>
              </a:rPr>
              <a:t>LABOUR</a:t>
            </a:r>
          </a:p>
          <a:p>
            <a:pPr algn="ctr"/>
            <a:r>
              <a:rPr lang="en-US" sz="2000" b="1" dirty="0" smtClean="0">
                <a:latin typeface="+mj-lt"/>
                <a:cs typeface="Arial" pitchFamily="34" charset="0"/>
              </a:rPr>
              <a:t>ROOM</a:t>
            </a:r>
            <a:endParaRPr lang="en-IN" sz="2000" b="1" dirty="0">
              <a:latin typeface="+mj-lt"/>
              <a:cs typeface="Arial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643834" y="3643314"/>
            <a:ext cx="1428760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+mj-lt"/>
                <a:cs typeface="Arial" pitchFamily="34" charset="0"/>
              </a:rPr>
              <a:t>EM. DEPT</a:t>
            </a:r>
            <a:r>
              <a:rPr lang="en-US" b="1" dirty="0" smtClean="0">
                <a:latin typeface="+mj-lt"/>
                <a:cs typeface="Arial" pitchFamily="34" charset="0"/>
              </a:rPr>
              <a:t> </a:t>
            </a:r>
            <a:endParaRPr lang="en-IN" b="1" dirty="0">
              <a:latin typeface="+mj-lt"/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357818" y="5357826"/>
            <a:ext cx="1500198" cy="914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+mj-lt"/>
                <a:cs typeface="Arial" pitchFamily="34" charset="0"/>
              </a:rPr>
              <a:t>GENERAL OT</a:t>
            </a:r>
            <a:endParaRPr lang="en-IN" sz="2000" b="1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3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428728" y="500042"/>
            <a:ext cx="6286544" cy="128588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DISSERTATION PROJECT </a:t>
            </a:r>
          </a:p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TITLE</a:t>
            </a:r>
            <a:endParaRPr lang="en-IN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928662" y="2714620"/>
            <a:ext cx="7215238" cy="2857520"/>
          </a:xfrm>
          <a:prstGeom prst="round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400" b="1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“An Institution based Study of Knowledge, Attitude &amp; Practice (KAP) of Intra-partum women regarding Family Planning at </a:t>
            </a:r>
            <a:r>
              <a:rPr lang="en-IN" sz="2400" b="1" dirty="0" err="1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Sadar</a:t>
            </a:r>
            <a:r>
              <a:rPr lang="en-IN" sz="2400" b="1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 Hospital, </a:t>
            </a:r>
            <a:r>
              <a:rPr lang="en-IN" sz="2400" b="1" dirty="0" err="1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Purnea</a:t>
            </a:r>
            <a:r>
              <a:rPr lang="en-IN" sz="2400" b="1" dirty="0" smtClean="0">
                <a:solidFill>
                  <a:schemeClr val="dk1"/>
                </a:solidFill>
                <a:latin typeface="Arial" pitchFamily="34" charset="0"/>
                <a:cs typeface="Arial" pitchFamily="34" charset="0"/>
              </a:rPr>
              <a:t>-Bihar”</a:t>
            </a:r>
            <a:endParaRPr lang="en-IN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4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000232" y="357166"/>
            <a:ext cx="5143536" cy="107157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Rationale of study</a:t>
            </a:r>
            <a:endParaRPr lang="en-IN" sz="32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85720" y="1785926"/>
            <a:ext cx="8643998" cy="464347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National TFR 2.4, Bihar 3.6,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Purnea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4.3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Contraceptive usage ( any method) rate  34.1 per cent in Bihar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Knowledge of contraceptive methods is 100 percent          ( NFHS 3)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80.1 per cent never used contraceptives before sterilization in Bihar.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Female literacy 43.19 per cent as per census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2011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 animBg="1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857356" y="428604"/>
            <a:ext cx="5429288" cy="10001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hlinkClick r:id="rId2" action="ppaction://hlinkfile"/>
              </a:rPr>
              <a:t>Literature Review</a:t>
            </a:r>
            <a:endParaRPr lang="en-IN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857224" y="2143116"/>
            <a:ext cx="7500990" cy="4071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Number of studies both national &amp;  abroad in developing countries reflects the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lack of knowledge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part regarding FP. The studies also showed that which ever community, having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favourable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attitude towards FP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with fare amount of awareness, bring changes to their practice regarding family planning. </a:t>
            </a:r>
            <a:endParaRPr lang="en-IN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85786" y="500042"/>
            <a:ext cx="7786742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GENETAL OBJECTIVE</a:t>
            </a:r>
            <a:endParaRPr lang="en-IN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785786" y="2214554"/>
            <a:ext cx="7715304" cy="3286148"/>
          </a:xfrm>
          <a:prstGeom prst="roundRect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 assess knowledge, attitudes and practices regarding family planning among the intra-partum women (age not more than 30 years) admitted for delivery at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Sadar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Hospital </a:t>
            </a:r>
            <a:r>
              <a:rPr lang="en-US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Purnea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Bihar in the month of March’13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IN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857224" y="442898"/>
            <a:ext cx="7715304" cy="98583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SPECIFIC OBJECTIVES </a:t>
            </a:r>
            <a:endParaRPr lang="en-IN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42910" y="1714488"/>
            <a:ext cx="8001056" cy="157163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To assess the knowledge of family planning &amp; awareness regarding the modern methods of contraception among the intra-partum women admitted for delivery at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Sadar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Hospital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Purnea</a:t>
            </a:r>
            <a:endParaRPr lang="en-IN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42910" y="3571876"/>
            <a:ext cx="8072494" cy="128588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To find out attitude towards family planning among the intra-partum women admitted for delivery at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Sadar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Hospital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Purnea</a:t>
            </a:r>
            <a:endParaRPr lang="en-IN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42910" y="5143512"/>
            <a:ext cx="8072494" cy="128588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To learn about the various practices regarding family planning among the intra-partum women admitted for delivery at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Sadar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Hospital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Purnea</a:t>
            </a:r>
            <a:endParaRPr lang="en-IN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3" grpId="0" build="p" animBg="1"/>
      <p:bldP spid="4" grpId="0" build="p" animBg="1"/>
      <p:bldP spid="5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142976" y="285728"/>
            <a:ext cx="7143800" cy="8572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METHODOLOGY</a:t>
            </a:r>
            <a:endParaRPr lang="en-IN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28596" y="1357298"/>
            <a:ext cx="8429684" cy="521497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Study design – 	Cross sectional, Descriptive.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Study area – 	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Sadar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Hospital,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Purnea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Study population – Intra Partum Women admitted at SH 			during March’13.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Sample Size – 	184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Sampling design – Complete enumeration following the 			inclusion criteria.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Tools /Technique – Semi structured questionnaire, 				interview method.</a:t>
            </a:r>
          </a:p>
          <a:p>
            <a:pPr lvl="4"/>
            <a:r>
              <a:rPr lang="en-US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					</a:t>
            </a:r>
          </a:p>
          <a:p>
            <a:pPr lvl="4"/>
            <a:endParaRPr lang="en-IN" dirty="0" smtClean="0"/>
          </a:p>
          <a:p>
            <a:pPr lvl="4"/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1147</TotalTime>
  <Words>1046</Words>
  <Application>Microsoft Office PowerPoint</Application>
  <PresentationFormat>On-screen Show (4:3)</PresentationFormat>
  <Paragraphs>299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“Analyzing the prevalence of antenatal anaemia amongst pregnant &amp; lactating (0-6 months) mothers aged between 18-45 years against measures taken to reduce its burden in Sirsa and Panchkula districts of Haryana” </dc:title>
  <dc:creator>SAGNIK</dc:creator>
  <cp:lastModifiedBy>SAGNIK</cp:lastModifiedBy>
  <cp:revision>94</cp:revision>
  <dcterms:created xsi:type="dcterms:W3CDTF">2012-05-27T11:37:05Z</dcterms:created>
  <dcterms:modified xsi:type="dcterms:W3CDTF">2013-05-02T19:12:02Z</dcterms:modified>
</cp:coreProperties>
</file>