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38"/>
  </p:notesMasterIdLst>
  <p:handoutMasterIdLst>
    <p:handoutMasterId r:id="rId39"/>
  </p:handoutMasterIdLst>
  <p:sldIdLst>
    <p:sldId id="256" r:id="rId2"/>
    <p:sldId id="257" r:id="rId3"/>
    <p:sldId id="260" r:id="rId4"/>
    <p:sldId id="261" r:id="rId5"/>
    <p:sldId id="262" r:id="rId6"/>
    <p:sldId id="263" r:id="rId7"/>
    <p:sldId id="264" r:id="rId8"/>
    <p:sldId id="265" r:id="rId9"/>
    <p:sldId id="270" r:id="rId10"/>
    <p:sldId id="266" r:id="rId11"/>
    <p:sldId id="267" r:id="rId12"/>
    <p:sldId id="268" r:id="rId13"/>
    <p:sldId id="269"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Lst>
  <p:sldSz cx="9144000" cy="6858000" type="screen4x3"/>
  <p:notesSz cx="6858000" cy="90281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3399"/>
    <a:srgbClr val="0099FF"/>
    <a:srgbClr val="003366"/>
    <a:srgbClr val="FFCC00"/>
    <a:srgbClr val="0033CC"/>
    <a:srgbClr val="FFFF66"/>
    <a:srgbClr val="00FF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69" d="100"/>
          <a:sy n="69" d="100"/>
        </p:scale>
        <p:origin x="-90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0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priya%20bist\Desktop\Book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priya%20bist\Desktop\Book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priya%20bist\Desktop\Book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priya%20bist\Desktop\Book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priya%20bist\Desktop\Book1.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priya%20bist\Desktop\Book1.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priya%20bist\Desktop\Book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cat>
            <c:strRef>
              <c:f>Sheet1!$A$324:$A$329</c:f>
              <c:strCache>
                <c:ptCount val="6"/>
                <c:pt idx="0">
                  <c:v>satisfied</c:v>
                </c:pt>
                <c:pt idx="1">
                  <c:v>somewhat satisfied</c:v>
                </c:pt>
                <c:pt idx="2">
                  <c:v>neutral</c:v>
                </c:pt>
                <c:pt idx="3">
                  <c:v>somewhat dissatisfied</c:v>
                </c:pt>
                <c:pt idx="4">
                  <c:v>complete dissatisfied</c:v>
                </c:pt>
                <c:pt idx="5">
                  <c:v>not applicable</c:v>
                </c:pt>
              </c:strCache>
            </c:strRef>
          </c:cat>
          <c:val>
            <c:numRef>
              <c:f>Sheet1!$B$324:$B$329</c:f>
              <c:numCache>
                <c:formatCode>General</c:formatCode>
                <c:ptCount val="6"/>
              </c:numCache>
            </c:numRef>
          </c:val>
        </c:ser>
        <c:ser>
          <c:idx val="1"/>
          <c:order val="1"/>
          <c:cat>
            <c:strRef>
              <c:f>Sheet1!$A$324:$A$329</c:f>
              <c:strCache>
                <c:ptCount val="6"/>
                <c:pt idx="0">
                  <c:v>satisfied</c:v>
                </c:pt>
                <c:pt idx="1">
                  <c:v>somewhat satisfied</c:v>
                </c:pt>
                <c:pt idx="2">
                  <c:v>neutral</c:v>
                </c:pt>
                <c:pt idx="3">
                  <c:v>somewhat dissatisfied</c:v>
                </c:pt>
                <c:pt idx="4">
                  <c:v>complete dissatisfied</c:v>
                </c:pt>
                <c:pt idx="5">
                  <c:v>not applicable</c:v>
                </c:pt>
              </c:strCache>
            </c:strRef>
          </c:cat>
          <c:val>
            <c:numRef>
              <c:f>Sheet1!$C$324:$C$329</c:f>
              <c:numCache>
                <c:formatCode>General</c:formatCode>
                <c:ptCount val="6"/>
                <c:pt idx="0">
                  <c:v>95</c:v>
                </c:pt>
                <c:pt idx="1">
                  <c:v>5</c:v>
                </c:pt>
                <c:pt idx="2">
                  <c:v>0</c:v>
                </c:pt>
                <c:pt idx="3">
                  <c:v>0</c:v>
                </c:pt>
                <c:pt idx="4">
                  <c:v>0</c:v>
                </c:pt>
                <c:pt idx="5">
                  <c:v>0</c:v>
                </c:pt>
              </c:numCache>
            </c:numRef>
          </c:val>
        </c:ser>
        <c:axId val="57147392"/>
        <c:axId val="57149696"/>
      </c:barChart>
      <c:catAx>
        <c:axId val="57147392"/>
        <c:scaling>
          <c:orientation val="minMax"/>
        </c:scaling>
        <c:axPos val="b"/>
        <c:tickLblPos val="nextTo"/>
        <c:crossAx val="57149696"/>
        <c:crosses val="autoZero"/>
        <c:auto val="1"/>
        <c:lblAlgn val="ctr"/>
        <c:lblOffset val="100"/>
      </c:catAx>
      <c:valAx>
        <c:axId val="57149696"/>
        <c:scaling>
          <c:orientation val="minMax"/>
        </c:scaling>
        <c:axPos val="l"/>
        <c:majorGridlines/>
        <c:numFmt formatCode="General" sourceLinked="1"/>
        <c:tickLblPos val="nextTo"/>
        <c:crossAx val="57147392"/>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8.9644646691890789E-2"/>
          <c:y val="6.2412866996276628E-2"/>
          <c:w val="0.91035535330810924"/>
          <c:h val="0.78376609900506622"/>
        </c:manualLayout>
      </c:layout>
      <c:barChart>
        <c:barDir val="col"/>
        <c:grouping val="clustered"/>
        <c:ser>
          <c:idx val="0"/>
          <c:order val="0"/>
          <c:cat>
            <c:strRef>
              <c:f>Sheet1!$A$337:$A$342</c:f>
              <c:strCache>
                <c:ptCount val="6"/>
                <c:pt idx="0">
                  <c:v>satisfied</c:v>
                </c:pt>
                <c:pt idx="1">
                  <c:v>somewhat satisfied</c:v>
                </c:pt>
                <c:pt idx="2">
                  <c:v>neutral</c:v>
                </c:pt>
                <c:pt idx="3">
                  <c:v>somewhat dissatisfied</c:v>
                </c:pt>
                <c:pt idx="4">
                  <c:v>complete dissatisfied</c:v>
                </c:pt>
                <c:pt idx="5">
                  <c:v>not applicable</c:v>
                </c:pt>
              </c:strCache>
            </c:strRef>
          </c:cat>
          <c:val>
            <c:numRef>
              <c:f>Sheet1!$B$337:$B$342</c:f>
              <c:numCache>
                <c:formatCode>General</c:formatCode>
                <c:ptCount val="6"/>
              </c:numCache>
            </c:numRef>
          </c:val>
        </c:ser>
        <c:ser>
          <c:idx val="1"/>
          <c:order val="1"/>
          <c:cat>
            <c:strRef>
              <c:f>Sheet1!$A$337:$A$342</c:f>
              <c:strCache>
                <c:ptCount val="6"/>
                <c:pt idx="0">
                  <c:v>satisfied</c:v>
                </c:pt>
                <c:pt idx="1">
                  <c:v>somewhat satisfied</c:v>
                </c:pt>
                <c:pt idx="2">
                  <c:v>neutral</c:v>
                </c:pt>
                <c:pt idx="3">
                  <c:v>somewhat dissatisfied</c:v>
                </c:pt>
                <c:pt idx="4">
                  <c:v>complete dissatisfied</c:v>
                </c:pt>
                <c:pt idx="5">
                  <c:v>not applicable</c:v>
                </c:pt>
              </c:strCache>
            </c:strRef>
          </c:cat>
          <c:val>
            <c:numRef>
              <c:f>Sheet1!$C$337:$C$342</c:f>
              <c:numCache>
                <c:formatCode>General</c:formatCode>
                <c:ptCount val="6"/>
                <c:pt idx="0">
                  <c:v>50</c:v>
                </c:pt>
                <c:pt idx="1">
                  <c:v>47</c:v>
                </c:pt>
                <c:pt idx="2">
                  <c:v>0</c:v>
                </c:pt>
                <c:pt idx="3">
                  <c:v>0</c:v>
                </c:pt>
                <c:pt idx="4">
                  <c:v>0</c:v>
                </c:pt>
                <c:pt idx="5">
                  <c:v>0</c:v>
                </c:pt>
              </c:numCache>
            </c:numRef>
          </c:val>
        </c:ser>
        <c:axId val="57987456"/>
        <c:axId val="58202368"/>
      </c:barChart>
      <c:catAx>
        <c:axId val="57987456"/>
        <c:scaling>
          <c:orientation val="minMax"/>
        </c:scaling>
        <c:axPos val="b"/>
        <c:tickLblPos val="nextTo"/>
        <c:crossAx val="58202368"/>
        <c:crosses val="autoZero"/>
        <c:auto val="1"/>
        <c:lblAlgn val="ctr"/>
        <c:lblOffset val="100"/>
      </c:catAx>
      <c:valAx>
        <c:axId val="58202368"/>
        <c:scaling>
          <c:orientation val="minMax"/>
        </c:scaling>
        <c:axPos val="l"/>
        <c:majorGridlines/>
        <c:numFmt formatCode="General" sourceLinked="1"/>
        <c:tickLblPos val="nextTo"/>
        <c:crossAx val="57987456"/>
        <c:crosses val="autoZero"/>
        <c:crossBetween val="between"/>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cat>
            <c:strRef>
              <c:f>Sheet1!$A$338:$A$343</c:f>
              <c:strCache>
                <c:ptCount val="6"/>
                <c:pt idx="0">
                  <c:v> satisfied</c:v>
                </c:pt>
                <c:pt idx="1">
                  <c:v>somewhat satisfied</c:v>
                </c:pt>
                <c:pt idx="2">
                  <c:v>neutral</c:v>
                </c:pt>
                <c:pt idx="3">
                  <c:v>somewhat dissatisfied</c:v>
                </c:pt>
                <c:pt idx="4">
                  <c:v>complete dissatisfied</c:v>
                </c:pt>
                <c:pt idx="5">
                  <c:v>not applicable</c:v>
                </c:pt>
              </c:strCache>
            </c:strRef>
          </c:cat>
          <c:val>
            <c:numRef>
              <c:f>Sheet1!$B$338:$B$343</c:f>
              <c:numCache>
                <c:formatCode>General</c:formatCode>
                <c:ptCount val="6"/>
              </c:numCache>
            </c:numRef>
          </c:val>
        </c:ser>
        <c:ser>
          <c:idx val="1"/>
          <c:order val="1"/>
          <c:cat>
            <c:strRef>
              <c:f>Sheet1!$A$338:$A$343</c:f>
              <c:strCache>
                <c:ptCount val="6"/>
                <c:pt idx="0">
                  <c:v> satisfied</c:v>
                </c:pt>
                <c:pt idx="1">
                  <c:v>somewhat satisfied</c:v>
                </c:pt>
                <c:pt idx="2">
                  <c:v>neutral</c:v>
                </c:pt>
                <c:pt idx="3">
                  <c:v>somewhat dissatisfied</c:v>
                </c:pt>
                <c:pt idx="4">
                  <c:v>complete dissatisfied</c:v>
                </c:pt>
                <c:pt idx="5">
                  <c:v>not applicable</c:v>
                </c:pt>
              </c:strCache>
            </c:strRef>
          </c:cat>
          <c:val>
            <c:numRef>
              <c:f>Sheet1!$C$338:$C$343</c:f>
              <c:numCache>
                <c:formatCode>General</c:formatCode>
                <c:ptCount val="6"/>
                <c:pt idx="0">
                  <c:v>83</c:v>
                </c:pt>
                <c:pt idx="1">
                  <c:v>17</c:v>
                </c:pt>
                <c:pt idx="2">
                  <c:v>0</c:v>
                </c:pt>
                <c:pt idx="3">
                  <c:v>0</c:v>
                </c:pt>
                <c:pt idx="4">
                  <c:v>0</c:v>
                </c:pt>
                <c:pt idx="5">
                  <c:v>0</c:v>
                </c:pt>
              </c:numCache>
            </c:numRef>
          </c:val>
        </c:ser>
        <c:axId val="77530240"/>
        <c:axId val="77532160"/>
      </c:barChart>
      <c:catAx>
        <c:axId val="77530240"/>
        <c:scaling>
          <c:orientation val="minMax"/>
        </c:scaling>
        <c:axPos val="b"/>
        <c:tickLblPos val="nextTo"/>
        <c:crossAx val="77532160"/>
        <c:crosses val="autoZero"/>
        <c:auto val="1"/>
        <c:lblAlgn val="ctr"/>
        <c:lblOffset val="100"/>
      </c:catAx>
      <c:valAx>
        <c:axId val="77532160"/>
        <c:scaling>
          <c:orientation val="minMax"/>
        </c:scaling>
        <c:axPos val="l"/>
        <c:majorGridlines/>
        <c:numFmt formatCode="General" sourceLinked="1"/>
        <c:tickLblPos val="nextTo"/>
        <c:crossAx val="77530240"/>
        <c:crosses val="autoZero"/>
        <c:crossBetween val="between"/>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cat>
            <c:strRef>
              <c:f>Sheet1!$A$338:$A$343</c:f>
              <c:strCache>
                <c:ptCount val="6"/>
                <c:pt idx="0">
                  <c:v> satisfied</c:v>
                </c:pt>
                <c:pt idx="1">
                  <c:v>somewhat satisfied</c:v>
                </c:pt>
                <c:pt idx="2">
                  <c:v>neutral</c:v>
                </c:pt>
                <c:pt idx="3">
                  <c:v>somewhat dissatisfied</c:v>
                </c:pt>
                <c:pt idx="4">
                  <c:v>complete dissatisfied</c:v>
                </c:pt>
                <c:pt idx="5">
                  <c:v>not applicable</c:v>
                </c:pt>
              </c:strCache>
            </c:strRef>
          </c:cat>
          <c:val>
            <c:numRef>
              <c:f>Sheet1!$B$338:$B$343</c:f>
              <c:numCache>
                <c:formatCode>General</c:formatCode>
                <c:ptCount val="6"/>
              </c:numCache>
            </c:numRef>
          </c:val>
        </c:ser>
        <c:ser>
          <c:idx val="1"/>
          <c:order val="1"/>
          <c:cat>
            <c:strRef>
              <c:f>Sheet1!$A$338:$A$343</c:f>
              <c:strCache>
                <c:ptCount val="6"/>
                <c:pt idx="0">
                  <c:v> satisfied</c:v>
                </c:pt>
                <c:pt idx="1">
                  <c:v>somewhat satisfied</c:v>
                </c:pt>
                <c:pt idx="2">
                  <c:v>neutral</c:v>
                </c:pt>
                <c:pt idx="3">
                  <c:v>somewhat dissatisfied</c:v>
                </c:pt>
                <c:pt idx="4">
                  <c:v>complete dissatisfied</c:v>
                </c:pt>
                <c:pt idx="5">
                  <c:v>not applicable</c:v>
                </c:pt>
              </c:strCache>
            </c:strRef>
          </c:cat>
          <c:val>
            <c:numRef>
              <c:f>Sheet1!$C$338:$C$343</c:f>
              <c:numCache>
                <c:formatCode>General</c:formatCode>
                <c:ptCount val="6"/>
                <c:pt idx="0">
                  <c:v>83</c:v>
                </c:pt>
                <c:pt idx="1">
                  <c:v>17</c:v>
                </c:pt>
                <c:pt idx="2">
                  <c:v>0</c:v>
                </c:pt>
                <c:pt idx="3">
                  <c:v>0</c:v>
                </c:pt>
                <c:pt idx="4">
                  <c:v>0</c:v>
                </c:pt>
                <c:pt idx="5">
                  <c:v>0</c:v>
                </c:pt>
              </c:numCache>
            </c:numRef>
          </c:val>
        </c:ser>
        <c:axId val="61390848"/>
        <c:axId val="61392768"/>
      </c:barChart>
      <c:catAx>
        <c:axId val="61390848"/>
        <c:scaling>
          <c:orientation val="minMax"/>
        </c:scaling>
        <c:axPos val="b"/>
        <c:tickLblPos val="nextTo"/>
        <c:crossAx val="61392768"/>
        <c:crosses val="autoZero"/>
        <c:auto val="1"/>
        <c:lblAlgn val="ctr"/>
        <c:lblOffset val="100"/>
      </c:catAx>
      <c:valAx>
        <c:axId val="61392768"/>
        <c:scaling>
          <c:orientation val="minMax"/>
        </c:scaling>
        <c:axPos val="l"/>
        <c:majorGridlines/>
        <c:numFmt formatCode="General" sourceLinked="1"/>
        <c:tickLblPos val="nextTo"/>
        <c:crossAx val="61390848"/>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cat>
            <c:strRef>
              <c:f>Sheet1!$A$338:$A$343</c:f>
              <c:strCache>
                <c:ptCount val="6"/>
                <c:pt idx="0">
                  <c:v> satisfied</c:v>
                </c:pt>
                <c:pt idx="1">
                  <c:v>somewhat satisfied</c:v>
                </c:pt>
                <c:pt idx="2">
                  <c:v>neutral</c:v>
                </c:pt>
                <c:pt idx="3">
                  <c:v>somewhat dissatisfied</c:v>
                </c:pt>
                <c:pt idx="4">
                  <c:v>complete dissatisfied</c:v>
                </c:pt>
                <c:pt idx="5">
                  <c:v>not applicable</c:v>
                </c:pt>
              </c:strCache>
            </c:strRef>
          </c:cat>
          <c:val>
            <c:numRef>
              <c:f>Sheet1!$B$338:$B$343</c:f>
              <c:numCache>
                <c:formatCode>General</c:formatCode>
                <c:ptCount val="6"/>
              </c:numCache>
            </c:numRef>
          </c:val>
        </c:ser>
        <c:ser>
          <c:idx val="1"/>
          <c:order val="1"/>
          <c:cat>
            <c:strRef>
              <c:f>Sheet1!$A$338:$A$343</c:f>
              <c:strCache>
                <c:ptCount val="6"/>
                <c:pt idx="0">
                  <c:v> satisfied</c:v>
                </c:pt>
                <c:pt idx="1">
                  <c:v>somewhat satisfied</c:v>
                </c:pt>
                <c:pt idx="2">
                  <c:v>neutral</c:v>
                </c:pt>
                <c:pt idx="3">
                  <c:v>somewhat dissatisfied</c:v>
                </c:pt>
                <c:pt idx="4">
                  <c:v>complete dissatisfied</c:v>
                </c:pt>
                <c:pt idx="5">
                  <c:v>not applicable</c:v>
                </c:pt>
              </c:strCache>
            </c:strRef>
          </c:cat>
          <c:val>
            <c:numRef>
              <c:f>Sheet1!$C$338:$C$343</c:f>
              <c:numCache>
                <c:formatCode>General</c:formatCode>
                <c:ptCount val="6"/>
                <c:pt idx="0">
                  <c:v>83</c:v>
                </c:pt>
                <c:pt idx="1">
                  <c:v>17</c:v>
                </c:pt>
                <c:pt idx="2">
                  <c:v>0</c:v>
                </c:pt>
                <c:pt idx="3">
                  <c:v>0</c:v>
                </c:pt>
                <c:pt idx="4">
                  <c:v>0</c:v>
                </c:pt>
                <c:pt idx="5">
                  <c:v>0</c:v>
                </c:pt>
              </c:numCache>
            </c:numRef>
          </c:val>
        </c:ser>
        <c:axId val="78009472"/>
        <c:axId val="78016512"/>
      </c:barChart>
      <c:catAx>
        <c:axId val="78009472"/>
        <c:scaling>
          <c:orientation val="minMax"/>
        </c:scaling>
        <c:axPos val="b"/>
        <c:tickLblPos val="nextTo"/>
        <c:crossAx val="78016512"/>
        <c:crosses val="autoZero"/>
        <c:auto val="1"/>
        <c:lblAlgn val="ctr"/>
        <c:lblOffset val="100"/>
      </c:catAx>
      <c:valAx>
        <c:axId val="78016512"/>
        <c:scaling>
          <c:orientation val="minMax"/>
        </c:scaling>
        <c:axPos val="l"/>
        <c:majorGridlines/>
        <c:numFmt formatCode="General" sourceLinked="1"/>
        <c:tickLblPos val="nextTo"/>
        <c:crossAx val="78009472"/>
        <c:crosses val="autoZero"/>
        <c:crossBetween val="between"/>
      </c:valAx>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cat>
            <c:strRef>
              <c:f>Sheet1!$A$337:$A$342</c:f>
              <c:strCache>
                <c:ptCount val="6"/>
                <c:pt idx="0">
                  <c:v>satisfied</c:v>
                </c:pt>
                <c:pt idx="1">
                  <c:v>somewhat satisfied</c:v>
                </c:pt>
                <c:pt idx="2">
                  <c:v>neutral</c:v>
                </c:pt>
                <c:pt idx="3">
                  <c:v>somewhat dissatisfied</c:v>
                </c:pt>
                <c:pt idx="4">
                  <c:v>complete dissatisfied</c:v>
                </c:pt>
                <c:pt idx="5">
                  <c:v>not applicable</c:v>
                </c:pt>
              </c:strCache>
            </c:strRef>
          </c:cat>
          <c:val>
            <c:numRef>
              <c:f>Sheet1!$B$337:$B$342</c:f>
              <c:numCache>
                <c:formatCode>General</c:formatCode>
                <c:ptCount val="6"/>
              </c:numCache>
            </c:numRef>
          </c:val>
        </c:ser>
        <c:ser>
          <c:idx val="1"/>
          <c:order val="1"/>
          <c:cat>
            <c:strRef>
              <c:f>Sheet1!$A$337:$A$342</c:f>
              <c:strCache>
                <c:ptCount val="6"/>
                <c:pt idx="0">
                  <c:v>satisfied</c:v>
                </c:pt>
                <c:pt idx="1">
                  <c:v>somewhat satisfied</c:v>
                </c:pt>
                <c:pt idx="2">
                  <c:v>neutral</c:v>
                </c:pt>
                <c:pt idx="3">
                  <c:v>somewhat dissatisfied</c:v>
                </c:pt>
                <c:pt idx="4">
                  <c:v>complete dissatisfied</c:v>
                </c:pt>
                <c:pt idx="5">
                  <c:v>not applicable</c:v>
                </c:pt>
              </c:strCache>
            </c:strRef>
          </c:cat>
          <c:val>
            <c:numRef>
              <c:f>Sheet1!$C$337:$C$342</c:f>
              <c:numCache>
                <c:formatCode>General</c:formatCode>
                <c:ptCount val="6"/>
                <c:pt idx="0">
                  <c:v>75</c:v>
                </c:pt>
                <c:pt idx="1">
                  <c:v>23</c:v>
                </c:pt>
                <c:pt idx="2">
                  <c:v>0.60000000000000064</c:v>
                </c:pt>
                <c:pt idx="3">
                  <c:v>1.3</c:v>
                </c:pt>
                <c:pt idx="4">
                  <c:v>0</c:v>
                </c:pt>
                <c:pt idx="5">
                  <c:v>0</c:v>
                </c:pt>
              </c:numCache>
            </c:numRef>
          </c:val>
        </c:ser>
        <c:axId val="78032896"/>
        <c:axId val="78034432"/>
      </c:barChart>
      <c:catAx>
        <c:axId val="78032896"/>
        <c:scaling>
          <c:orientation val="minMax"/>
        </c:scaling>
        <c:axPos val="b"/>
        <c:tickLblPos val="nextTo"/>
        <c:crossAx val="78034432"/>
        <c:crosses val="autoZero"/>
        <c:auto val="1"/>
        <c:lblAlgn val="ctr"/>
        <c:lblOffset val="100"/>
      </c:catAx>
      <c:valAx>
        <c:axId val="78034432"/>
        <c:scaling>
          <c:orientation val="minMax"/>
        </c:scaling>
        <c:axPos val="l"/>
        <c:majorGridlines/>
        <c:numFmt formatCode="General" sourceLinked="1"/>
        <c:tickLblPos val="nextTo"/>
        <c:crossAx val="78032896"/>
        <c:crosses val="autoZero"/>
        <c:crossBetween val="between"/>
      </c:valAx>
    </c:plotArea>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cat>
            <c:strRef>
              <c:f>Sheet1!$A$347:$A$352</c:f>
              <c:strCache>
                <c:ptCount val="6"/>
                <c:pt idx="0">
                  <c:v>satisfied</c:v>
                </c:pt>
                <c:pt idx="1">
                  <c:v>somewhat satisfied</c:v>
                </c:pt>
                <c:pt idx="2">
                  <c:v>neutral</c:v>
                </c:pt>
                <c:pt idx="3">
                  <c:v>somewhat dissatisfied</c:v>
                </c:pt>
                <c:pt idx="4">
                  <c:v>complete dissatisfied</c:v>
                </c:pt>
                <c:pt idx="5">
                  <c:v>not applicable</c:v>
                </c:pt>
              </c:strCache>
            </c:strRef>
          </c:cat>
          <c:val>
            <c:numRef>
              <c:f>Sheet1!$B$347:$B$352</c:f>
              <c:numCache>
                <c:formatCode>General</c:formatCode>
                <c:ptCount val="6"/>
              </c:numCache>
            </c:numRef>
          </c:val>
        </c:ser>
        <c:ser>
          <c:idx val="1"/>
          <c:order val="1"/>
          <c:cat>
            <c:strRef>
              <c:f>Sheet1!$A$347:$A$352</c:f>
              <c:strCache>
                <c:ptCount val="6"/>
                <c:pt idx="0">
                  <c:v>satisfied</c:v>
                </c:pt>
                <c:pt idx="1">
                  <c:v>somewhat satisfied</c:v>
                </c:pt>
                <c:pt idx="2">
                  <c:v>neutral</c:v>
                </c:pt>
                <c:pt idx="3">
                  <c:v>somewhat dissatisfied</c:v>
                </c:pt>
                <c:pt idx="4">
                  <c:v>complete dissatisfied</c:v>
                </c:pt>
                <c:pt idx="5">
                  <c:v>not applicable</c:v>
                </c:pt>
              </c:strCache>
            </c:strRef>
          </c:cat>
          <c:val>
            <c:numRef>
              <c:f>Sheet1!$C$347:$C$352</c:f>
              <c:numCache>
                <c:formatCode>General</c:formatCode>
                <c:ptCount val="6"/>
                <c:pt idx="0">
                  <c:v>83</c:v>
                </c:pt>
                <c:pt idx="1">
                  <c:v>14</c:v>
                </c:pt>
                <c:pt idx="2">
                  <c:v>0</c:v>
                </c:pt>
                <c:pt idx="3">
                  <c:v>0</c:v>
                </c:pt>
                <c:pt idx="4">
                  <c:v>0</c:v>
                </c:pt>
                <c:pt idx="5">
                  <c:v>0</c:v>
                </c:pt>
              </c:numCache>
            </c:numRef>
          </c:val>
        </c:ser>
        <c:axId val="37417728"/>
        <c:axId val="37419264"/>
      </c:barChart>
      <c:catAx>
        <c:axId val="37417728"/>
        <c:scaling>
          <c:orientation val="minMax"/>
        </c:scaling>
        <c:axPos val="b"/>
        <c:tickLblPos val="nextTo"/>
        <c:crossAx val="37419264"/>
        <c:crosses val="autoZero"/>
        <c:auto val="1"/>
        <c:lblAlgn val="ctr"/>
        <c:lblOffset val="100"/>
      </c:catAx>
      <c:valAx>
        <c:axId val="37419264"/>
        <c:scaling>
          <c:orientation val="minMax"/>
        </c:scaling>
        <c:axPos val="l"/>
        <c:majorGridlines/>
        <c:numFmt formatCode="General" sourceLinked="1"/>
        <c:tickLblPos val="nextTo"/>
        <c:crossAx val="37417728"/>
        <c:crosses val="autoZero"/>
        <c:crossBetween val="between"/>
      </c:valAx>
    </c:plotArea>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666" name="Rectangle 2"/>
          <p:cNvSpPr>
            <a:spLocks noGrp="1" noChangeArrowheads="1"/>
          </p:cNvSpPr>
          <p:nvPr>
            <p:ph type="hdr" sz="quarter"/>
          </p:nvPr>
        </p:nvSpPr>
        <p:spPr bwMode="auto">
          <a:xfrm>
            <a:off x="0" y="0"/>
            <a:ext cx="2971800" cy="450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13667" name="Rectangle 3"/>
          <p:cNvSpPr>
            <a:spLocks noGrp="1" noChangeArrowheads="1"/>
          </p:cNvSpPr>
          <p:nvPr>
            <p:ph type="dt" sz="quarter" idx="1"/>
          </p:nvPr>
        </p:nvSpPr>
        <p:spPr bwMode="auto">
          <a:xfrm>
            <a:off x="3886200" y="0"/>
            <a:ext cx="2971800" cy="450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13668" name="Rectangle 4"/>
          <p:cNvSpPr>
            <a:spLocks noGrp="1" noChangeArrowheads="1"/>
          </p:cNvSpPr>
          <p:nvPr>
            <p:ph type="ftr" sz="quarter" idx="2"/>
          </p:nvPr>
        </p:nvSpPr>
        <p:spPr bwMode="auto">
          <a:xfrm>
            <a:off x="0" y="8577263"/>
            <a:ext cx="2971800" cy="4508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13669" name="Rectangle 5"/>
          <p:cNvSpPr>
            <a:spLocks noGrp="1" noChangeArrowheads="1"/>
          </p:cNvSpPr>
          <p:nvPr>
            <p:ph type="sldNum" sz="quarter" idx="3"/>
          </p:nvPr>
        </p:nvSpPr>
        <p:spPr bwMode="auto">
          <a:xfrm>
            <a:off x="3886200" y="8577263"/>
            <a:ext cx="2971800" cy="4508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FC41483-99A7-48D9-BDDF-76E069348611}"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71800" cy="450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12643" name="Rectangle 3"/>
          <p:cNvSpPr>
            <a:spLocks noGrp="1" noChangeArrowheads="1"/>
          </p:cNvSpPr>
          <p:nvPr>
            <p:ph type="dt" idx="1"/>
          </p:nvPr>
        </p:nvSpPr>
        <p:spPr bwMode="auto">
          <a:xfrm>
            <a:off x="3886200" y="0"/>
            <a:ext cx="2971800" cy="450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12644" name="Rectangle 4"/>
          <p:cNvSpPr>
            <a:spLocks noGrp="1" noRot="1" noChangeAspect="1" noChangeArrowheads="1" noTextEdit="1"/>
          </p:cNvSpPr>
          <p:nvPr>
            <p:ph type="sldImg" idx="2"/>
          </p:nvPr>
        </p:nvSpPr>
        <p:spPr bwMode="auto">
          <a:xfrm>
            <a:off x="1173163" y="677863"/>
            <a:ext cx="4513262" cy="3384550"/>
          </a:xfrm>
          <a:prstGeom prst="rect">
            <a:avLst/>
          </a:prstGeom>
          <a:noFill/>
          <a:ln w="9525">
            <a:solidFill>
              <a:srgbClr val="000000"/>
            </a:solidFill>
            <a:miter lim="800000"/>
            <a:headEnd/>
            <a:tailEnd/>
          </a:ln>
          <a:effectLst/>
        </p:spPr>
      </p:sp>
      <p:sp>
        <p:nvSpPr>
          <p:cNvPr id="112645" name="Rectangle 5"/>
          <p:cNvSpPr>
            <a:spLocks noGrp="1" noChangeArrowheads="1"/>
          </p:cNvSpPr>
          <p:nvPr>
            <p:ph type="body" sz="quarter" idx="3"/>
          </p:nvPr>
        </p:nvSpPr>
        <p:spPr bwMode="auto">
          <a:xfrm>
            <a:off x="914400" y="4287838"/>
            <a:ext cx="5029200" cy="4062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2646" name="Rectangle 6"/>
          <p:cNvSpPr>
            <a:spLocks noGrp="1" noChangeArrowheads="1"/>
          </p:cNvSpPr>
          <p:nvPr>
            <p:ph type="ftr" sz="quarter" idx="4"/>
          </p:nvPr>
        </p:nvSpPr>
        <p:spPr bwMode="auto">
          <a:xfrm>
            <a:off x="0" y="8577263"/>
            <a:ext cx="2971800" cy="4508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12647" name="Rectangle 7"/>
          <p:cNvSpPr>
            <a:spLocks noGrp="1" noChangeArrowheads="1"/>
          </p:cNvSpPr>
          <p:nvPr>
            <p:ph type="sldNum" sz="quarter" idx="5"/>
          </p:nvPr>
        </p:nvSpPr>
        <p:spPr bwMode="auto">
          <a:xfrm>
            <a:off x="3886200" y="8577263"/>
            <a:ext cx="2971800" cy="4508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5839364-0038-4B51-ACC9-B0D339E5DF79}"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Aronson Social Psychology, 5/e </a:t>
            </a:r>
          </a:p>
          <a:p>
            <a:r>
              <a:rPr lang="en-US" smtClean="0"/>
              <a:t>Copyright © 2005 by Prentice-Hall, Inc. </a:t>
            </a:r>
            <a:endParaRPr lang="en-US"/>
          </a:p>
        </p:txBody>
      </p:sp>
      <p:sp>
        <p:nvSpPr>
          <p:cNvPr id="6" name="Slide Number Placeholder 5"/>
          <p:cNvSpPr>
            <a:spLocks noGrp="1"/>
          </p:cNvSpPr>
          <p:nvPr>
            <p:ph type="sldNum" sz="quarter" idx="12"/>
          </p:nvPr>
        </p:nvSpPr>
        <p:spPr/>
        <p:txBody>
          <a:bodyPr/>
          <a:lstStyle/>
          <a:p>
            <a:fld id="{2BDC2FE0-45F2-4359-BC09-5544F90E34E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Aronson Social Psychology, 5/e </a:t>
            </a:r>
          </a:p>
          <a:p>
            <a:r>
              <a:rPr lang="en-US" smtClean="0"/>
              <a:t>Copyright © 2005 by Prentice-Hall, Inc. </a:t>
            </a:r>
            <a:endParaRPr lang="en-US"/>
          </a:p>
        </p:txBody>
      </p:sp>
      <p:sp>
        <p:nvSpPr>
          <p:cNvPr id="6" name="Slide Number Placeholder 5"/>
          <p:cNvSpPr>
            <a:spLocks noGrp="1"/>
          </p:cNvSpPr>
          <p:nvPr>
            <p:ph type="sldNum" sz="quarter" idx="12"/>
          </p:nvPr>
        </p:nvSpPr>
        <p:spPr/>
        <p:txBody>
          <a:bodyPr/>
          <a:lstStyle/>
          <a:p>
            <a:fld id="{277C6327-F6E5-4593-A3E0-DF5C20152D3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Aronson Social Psychology, 5/e </a:t>
            </a:r>
          </a:p>
          <a:p>
            <a:r>
              <a:rPr lang="en-US" smtClean="0"/>
              <a:t>Copyright © 2005 by Prentice-Hall, Inc. </a:t>
            </a:r>
            <a:endParaRPr lang="en-US"/>
          </a:p>
        </p:txBody>
      </p:sp>
      <p:sp>
        <p:nvSpPr>
          <p:cNvPr id="6" name="Slide Number Placeholder 5"/>
          <p:cNvSpPr>
            <a:spLocks noGrp="1"/>
          </p:cNvSpPr>
          <p:nvPr>
            <p:ph type="sldNum" sz="quarter" idx="12"/>
          </p:nvPr>
        </p:nvSpPr>
        <p:spPr/>
        <p:txBody>
          <a:bodyPr/>
          <a:lstStyle/>
          <a:p>
            <a:fld id="{4632328B-137A-4E16-89E3-308EB00AF2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Aronson Social Psychology, 5/e </a:t>
            </a:r>
          </a:p>
          <a:p>
            <a:r>
              <a:rPr lang="en-US" smtClean="0"/>
              <a:t>Copyright © 2005 by Prentice-Hall, Inc. </a:t>
            </a:r>
            <a:endParaRPr lang="en-US"/>
          </a:p>
        </p:txBody>
      </p:sp>
      <p:sp>
        <p:nvSpPr>
          <p:cNvPr id="6" name="Slide Number Placeholder 5"/>
          <p:cNvSpPr>
            <a:spLocks noGrp="1"/>
          </p:cNvSpPr>
          <p:nvPr>
            <p:ph type="sldNum" sz="quarter" idx="12"/>
          </p:nvPr>
        </p:nvSpPr>
        <p:spPr/>
        <p:txBody>
          <a:bodyPr/>
          <a:lstStyle/>
          <a:p>
            <a:fld id="{FCBF2AB5-ACDB-41F7-B49A-445DE4E94B4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Aronson Social Psychology, 5/e </a:t>
            </a:r>
          </a:p>
          <a:p>
            <a:r>
              <a:rPr lang="en-US" smtClean="0"/>
              <a:t>Copyright © 2005 by Prentice-Hall, Inc. </a:t>
            </a:r>
            <a:endParaRPr lang="en-US"/>
          </a:p>
        </p:txBody>
      </p:sp>
      <p:sp>
        <p:nvSpPr>
          <p:cNvPr id="6" name="Slide Number Placeholder 5"/>
          <p:cNvSpPr>
            <a:spLocks noGrp="1"/>
          </p:cNvSpPr>
          <p:nvPr>
            <p:ph type="sldNum" sz="quarter" idx="12"/>
          </p:nvPr>
        </p:nvSpPr>
        <p:spPr/>
        <p:txBody>
          <a:bodyPr/>
          <a:lstStyle/>
          <a:p>
            <a:fld id="{31A0C54D-0C61-435F-AB84-37E30589054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Aronson Social Psychology, 5/e </a:t>
            </a:r>
          </a:p>
          <a:p>
            <a:r>
              <a:rPr lang="en-US" smtClean="0"/>
              <a:t>Copyright © 2005 by Prentice-Hall, Inc. </a:t>
            </a:r>
            <a:endParaRPr lang="en-US"/>
          </a:p>
        </p:txBody>
      </p:sp>
      <p:sp>
        <p:nvSpPr>
          <p:cNvPr id="7" name="Slide Number Placeholder 6"/>
          <p:cNvSpPr>
            <a:spLocks noGrp="1"/>
          </p:cNvSpPr>
          <p:nvPr>
            <p:ph type="sldNum" sz="quarter" idx="12"/>
          </p:nvPr>
        </p:nvSpPr>
        <p:spPr/>
        <p:txBody>
          <a:bodyPr/>
          <a:lstStyle/>
          <a:p>
            <a:fld id="{B61868C7-556E-4CF0-964D-4D24C0383E3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Aronson Social Psychology, 5/e </a:t>
            </a:r>
          </a:p>
          <a:p>
            <a:r>
              <a:rPr lang="en-US" smtClean="0"/>
              <a:t>Copyright © 2005 by Prentice-Hall, Inc. </a:t>
            </a:r>
            <a:endParaRPr lang="en-US"/>
          </a:p>
        </p:txBody>
      </p:sp>
      <p:sp>
        <p:nvSpPr>
          <p:cNvPr id="9" name="Slide Number Placeholder 8"/>
          <p:cNvSpPr>
            <a:spLocks noGrp="1"/>
          </p:cNvSpPr>
          <p:nvPr>
            <p:ph type="sldNum" sz="quarter" idx="12"/>
          </p:nvPr>
        </p:nvSpPr>
        <p:spPr/>
        <p:txBody>
          <a:bodyPr/>
          <a:lstStyle/>
          <a:p>
            <a:fld id="{33118DCA-E41B-480B-A653-B28B3A0901C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Aronson Social Psychology, 5/e </a:t>
            </a:r>
          </a:p>
          <a:p>
            <a:r>
              <a:rPr lang="en-US" smtClean="0"/>
              <a:t>Copyright © 2005 by Prentice-Hall, Inc. </a:t>
            </a:r>
            <a:endParaRPr lang="en-US"/>
          </a:p>
        </p:txBody>
      </p:sp>
      <p:sp>
        <p:nvSpPr>
          <p:cNvPr id="5" name="Slide Number Placeholder 4"/>
          <p:cNvSpPr>
            <a:spLocks noGrp="1"/>
          </p:cNvSpPr>
          <p:nvPr>
            <p:ph type="sldNum" sz="quarter" idx="12"/>
          </p:nvPr>
        </p:nvSpPr>
        <p:spPr/>
        <p:txBody>
          <a:bodyPr/>
          <a:lstStyle/>
          <a:p>
            <a:fld id="{0D609977-FB0E-42CE-8A65-54AA29AAD5D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Aronson Social Psychology, 5/e </a:t>
            </a:r>
          </a:p>
          <a:p>
            <a:r>
              <a:rPr lang="en-US" smtClean="0"/>
              <a:t>Copyright © 2005 by Prentice-Hall, Inc. </a:t>
            </a:r>
            <a:endParaRPr lang="en-US"/>
          </a:p>
        </p:txBody>
      </p:sp>
      <p:sp>
        <p:nvSpPr>
          <p:cNvPr id="4" name="Slide Number Placeholder 3"/>
          <p:cNvSpPr>
            <a:spLocks noGrp="1"/>
          </p:cNvSpPr>
          <p:nvPr>
            <p:ph type="sldNum" sz="quarter" idx="12"/>
          </p:nvPr>
        </p:nvSpPr>
        <p:spPr/>
        <p:txBody>
          <a:bodyPr/>
          <a:lstStyle/>
          <a:p>
            <a:fld id="{3AF06FAD-F7C3-4903-92D6-F405F9FFFF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Aronson Social Psychology, 5/e </a:t>
            </a:r>
          </a:p>
          <a:p>
            <a:r>
              <a:rPr lang="en-US" smtClean="0"/>
              <a:t>Copyright © 2005 by Prentice-Hall, Inc. </a:t>
            </a:r>
            <a:endParaRPr lang="en-US"/>
          </a:p>
        </p:txBody>
      </p:sp>
      <p:sp>
        <p:nvSpPr>
          <p:cNvPr id="7" name="Slide Number Placeholder 6"/>
          <p:cNvSpPr>
            <a:spLocks noGrp="1"/>
          </p:cNvSpPr>
          <p:nvPr>
            <p:ph type="sldNum" sz="quarter" idx="12"/>
          </p:nvPr>
        </p:nvSpPr>
        <p:spPr/>
        <p:txBody>
          <a:bodyPr/>
          <a:lstStyle/>
          <a:p>
            <a:fld id="{31D347D5-7C12-42E0-9F28-BC0105F49FE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Aronson Social Psychology, 5/e </a:t>
            </a:r>
          </a:p>
          <a:p>
            <a:r>
              <a:rPr lang="en-US" smtClean="0"/>
              <a:t>Copyright © 2005 by Prentice-Hall, Inc. </a:t>
            </a:r>
            <a:endParaRPr lang="en-US"/>
          </a:p>
        </p:txBody>
      </p:sp>
      <p:sp>
        <p:nvSpPr>
          <p:cNvPr id="7" name="Slide Number Placeholder 6"/>
          <p:cNvSpPr>
            <a:spLocks noGrp="1"/>
          </p:cNvSpPr>
          <p:nvPr>
            <p:ph type="sldNum" sz="quarter" idx="12"/>
          </p:nvPr>
        </p:nvSpPr>
        <p:spPr/>
        <p:txBody>
          <a:bodyPr/>
          <a:lstStyle/>
          <a:p>
            <a:fld id="{2AC83AB1-8656-4383-A5CA-5A20E843349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Aronson Social Psychology, 5/e </a:t>
            </a:r>
          </a:p>
          <a:p>
            <a:r>
              <a:rPr lang="en-US" smtClean="0"/>
              <a:t>Copyright © 2005 by Prentice-Hall, Inc.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1D4625-5ABB-4D05-8049-4092E3079C8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848600" cy="4343399"/>
          </a:xfrm>
        </p:spPr>
        <p:txBody>
          <a:bodyPr/>
          <a:lstStyle/>
          <a:p>
            <a:r>
              <a:rPr lang="en-US" b="1" dirty="0" smtClean="0"/>
              <a:t>“DETERMINING PATIENT SATISFACTION RATE IN OPD”</a:t>
            </a:r>
            <a:r>
              <a:rPr lang="en-US" dirty="0" smtClean="0"/>
              <a:t/>
            </a:r>
            <a:br>
              <a:rPr lang="en-US" dirty="0" smtClean="0"/>
            </a:br>
            <a:r>
              <a:rPr lang="en-US" b="1" dirty="0" smtClean="0"/>
              <a:t>IN</a:t>
            </a:r>
            <a:r>
              <a:rPr lang="en-US" dirty="0" smtClean="0"/>
              <a:t/>
            </a:r>
            <a:br>
              <a:rPr lang="en-US" dirty="0" smtClean="0"/>
            </a:br>
            <a:r>
              <a:rPr lang="en-US" b="1" dirty="0" smtClean="0"/>
              <a:t>“CHAINRAI FEMALE HOSPITAL”</a:t>
            </a:r>
            <a:endParaRPr lang="en-US" b="1" dirty="0"/>
          </a:p>
        </p:txBody>
      </p:sp>
      <p:sp>
        <p:nvSpPr>
          <p:cNvPr id="3" name="Subtitle 2"/>
          <p:cNvSpPr>
            <a:spLocks noGrp="1"/>
          </p:cNvSpPr>
          <p:nvPr>
            <p:ph type="subTitle" idx="1"/>
          </p:nvPr>
        </p:nvSpPr>
        <p:spPr>
          <a:xfrm>
            <a:off x="5638800" y="4724400"/>
            <a:ext cx="3048000" cy="1828800"/>
          </a:xfrm>
        </p:spPr>
        <p:txBody>
          <a:bodyPr>
            <a:normAutofit/>
          </a:bodyPr>
          <a:lstStyle/>
          <a:p>
            <a:pPr algn="r"/>
            <a:r>
              <a:rPr lang="en-US" sz="2000" b="1" dirty="0" smtClean="0">
                <a:solidFill>
                  <a:schemeClr val="tx1"/>
                </a:solidFill>
              </a:rPr>
              <a:t>BY:</a:t>
            </a:r>
          </a:p>
          <a:p>
            <a:pPr algn="r"/>
            <a:r>
              <a:rPr lang="en-US" sz="2000" b="1" dirty="0" smtClean="0">
                <a:solidFill>
                  <a:schemeClr val="tx1"/>
                </a:solidFill>
              </a:rPr>
              <a:t>PRIYA BIST</a:t>
            </a:r>
          </a:p>
          <a:p>
            <a:pPr algn="r"/>
            <a:r>
              <a:rPr lang="en-US" sz="2000" b="1" dirty="0" smtClean="0">
                <a:solidFill>
                  <a:schemeClr val="tx1"/>
                </a:solidFill>
              </a:rPr>
              <a:t>PG/11/073</a:t>
            </a:r>
          </a:p>
          <a:p>
            <a:pPr algn="r"/>
            <a:r>
              <a:rPr lang="en-US" sz="2000" b="1" dirty="0" smtClean="0">
                <a:solidFill>
                  <a:schemeClr val="tx1"/>
                </a:solidFill>
              </a:rPr>
              <a:t>BATCH-D</a:t>
            </a:r>
            <a:endParaRPr lang="en-US" sz="2000"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p:cNvPicPr>
          <p:nvPr>
            <p:ph idx="1"/>
          </p:nvPr>
        </p:nvPicPr>
        <p:blipFill>
          <a:blip r:embed="rId2"/>
          <a:srcRect l="14103" t="21652" r="29647" b="29630"/>
          <a:stretch>
            <a:fillRect/>
          </a:stretch>
        </p:blipFill>
        <p:spPr bwMode="auto">
          <a:xfrm>
            <a:off x="685800" y="838200"/>
            <a:ext cx="7583686" cy="4334609"/>
          </a:xfrm>
          <a:prstGeom prst="rect">
            <a:avLst/>
          </a:prstGeom>
          <a:noFill/>
          <a:ln w="9525">
            <a:noFill/>
            <a:miter lim="800000"/>
            <a:headEnd/>
            <a:tailEnd/>
          </a:ln>
        </p:spPr>
      </p:pic>
      <p:sp>
        <p:nvSpPr>
          <p:cNvPr id="1025" name="Rectangle 1"/>
          <p:cNvSpPr>
            <a:spLocks noChangeArrowheads="1"/>
          </p:cNvSpPr>
          <p:nvPr/>
        </p:nvSpPr>
        <p:spPr bwMode="auto">
          <a:xfrm>
            <a:off x="0" y="5029200"/>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Figure -2 Expectancy-disconfirmation paradigm[17]</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p:cNvPicPr>
          <p:nvPr>
            <p:ph idx="1"/>
          </p:nvPr>
        </p:nvPicPr>
        <p:blipFill>
          <a:blip r:embed="rId2"/>
          <a:srcRect l="32029" t="27083" r="29317" b="8125"/>
          <a:stretch>
            <a:fillRect/>
          </a:stretch>
        </p:blipFill>
        <p:spPr bwMode="auto">
          <a:xfrm>
            <a:off x="1828800" y="457200"/>
            <a:ext cx="5791200" cy="5334000"/>
          </a:xfrm>
          <a:prstGeom prst="rect">
            <a:avLst/>
          </a:prstGeom>
          <a:noFill/>
          <a:ln w="9525">
            <a:noFill/>
            <a:miter lim="800000"/>
            <a:headEnd/>
            <a:tailEnd/>
          </a:ln>
        </p:spPr>
      </p:pic>
      <p:sp>
        <p:nvSpPr>
          <p:cNvPr id="26625" name="Rectangle 1"/>
          <p:cNvSpPr>
            <a:spLocks noChangeArrowheads="1"/>
          </p:cNvSpPr>
          <p:nvPr/>
        </p:nvSpPr>
        <p:spPr bwMode="auto">
          <a:xfrm>
            <a:off x="304800" y="5791200"/>
            <a:ext cx="7438447"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ea typeface="Calibri" pitchFamily="34" charset="0"/>
                <a:cs typeface="Times New Roman" pitchFamily="18" charset="0"/>
              </a:rPr>
              <a:t>              Figure-3. Conceptual framework – patient satisfaction[16]</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324600"/>
          </a:xfrm>
        </p:spPr>
        <p:txBody>
          <a:bodyPr>
            <a:normAutofit/>
          </a:bodyPr>
          <a:lstStyle/>
          <a:p>
            <a:pPr>
              <a:buNone/>
            </a:pPr>
            <a:r>
              <a:rPr lang="en-US" sz="2800" b="1" dirty="0" smtClean="0">
                <a:latin typeface="Times New Roman" pitchFamily="18" charset="0"/>
                <a:cs typeface="Times New Roman" pitchFamily="18" charset="0"/>
              </a:rPr>
              <a:t>     RATIONALE </a:t>
            </a:r>
            <a:r>
              <a:rPr lang="en-US" sz="2800" b="1" dirty="0" smtClean="0">
                <a:latin typeface="Times New Roman" pitchFamily="18" charset="0"/>
                <a:cs typeface="Times New Roman" pitchFamily="18" charset="0"/>
              </a:rPr>
              <a:t>OF STUDY</a:t>
            </a:r>
            <a:endParaRPr lang="en-US" sz="2800" dirty="0" smtClean="0">
              <a:latin typeface="Times New Roman" pitchFamily="18" charset="0"/>
              <a:cs typeface="Times New Roman" pitchFamily="18" charset="0"/>
            </a:endParaRPr>
          </a:p>
          <a:p>
            <a:pPr>
              <a:buNone/>
            </a:pPr>
            <a:r>
              <a:rPr lang="en-US" sz="2000" dirty="0" smtClean="0"/>
              <a:t>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OPD is an important part of the hospital. It acts as the first point of contact between community and hospital. All patients get the first impression of hospital through OPD.</a:t>
            </a:r>
          </a:p>
          <a:p>
            <a:pPr>
              <a:buNone/>
            </a:pPr>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Health is the fundamental right of human being and it is the responsibility of the state to provide health to people. Ill person having extra ordinary knowledge and skills cannot be productive and active part of society unless properly cured and that is only possible when he has been provided necessary services of doctors and proper care by nursing staff.</a:t>
            </a:r>
          </a:p>
          <a:p>
            <a:pPr>
              <a:buNone/>
            </a:pPr>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 Service quality and customers satisfaction is considered as two sides of a picture. Satisfaction comes in the mind of customers when they receive more than they expect .Customers satisfaction is the key to success, dissatisfied customers may create negative image through publicity which turns future potential customer out of the segment.</a:t>
            </a:r>
          </a:p>
          <a:p>
            <a:pPr>
              <a:buNone/>
            </a:pPr>
            <a:r>
              <a:rPr lang="en-US" sz="2000" dirty="0" smtClean="0">
                <a:latin typeface="Times New Roman" pitchFamily="18" charset="0"/>
                <a:cs typeface="Times New Roman" pitchFamily="18" charset="0"/>
              </a:rPr>
              <a:t> </a:t>
            </a:r>
          </a:p>
          <a:p>
            <a:endParaRPr lang="en-US" sz="20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82000" cy="6324600"/>
          </a:xfrm>
        </p:spPr>
        <p:txBody>
          <a:bodyPr>
            <a:normAutofit lnSpcReduction="10000"/>
          </a:bodyPr>
          <a:lstStyle/>
          <a:p>
            <a:pPr>
              <a:buNone/>
            </a:pPr>
            <a:r>
              <a:rPr lang="en-US" dirty="0" smtClean="0"/>
              <a:t> </a:t>
            </a:r>
            <a:r>
              <a:rPr lang="en-US" sz="2800" b="1" dirty="0" smtClean="0">
                <a:latin typeface="Times New Roman" pitchFamily="18" charset="0"/>
                <a:cs typeface="Times New Roman" pitchFamily="18" charset="0"/>
              </a:rPr>
              <a:t>REVIEW OF LITERATURE</a:t>
            </a:r>
          </a:p>
          <a:p>
            <a:pPr>
              <a:buNone/>
            </a:pPr>
            <a:endParaRPr lang="en-US" sz="2000" b="1" dirty="0" smtClean="0">
              <a:latin typeface="Times New Roman" pitchFamily="18" charset="0"/>
              <a:cs typeface="Times New Roman" pitchFamily="18" charset="0"/>
            </a:endParaRPr>
          </a:p>
          <a:p>
            <a:pPr lvl="0">
              <a:buNone/>
            </a:pPr>
            <a:r>
              <a:rPr lang="en-US" sz="2000" b="1" dirty="0" smtClean="0"/>
              <a:t>   1.  </a:t>
            </a:r>
            <a:r>
              <a:rPr lang="en-US" sz="2000" b="1" dirty="0" smtClean="0">
                <a:latin typeface="Times New Roman" pitchFamily="18" charset="0"/>
                <a:cs typeface="Times New Roman" pitchFamily="18" charset="0"/>
              </a:rPr>
              <a:t>Measuring </a:t>
            </a:r>
            <a:r>
              <a:rPr lang="en-US" sz="2000" b="1" dirty="0" smtClean="0">
                <a:latin typeface="Times New Roman" pitchFamily="18" charset="0"/>
                <a:cs typeface="Times New Roman" pitchFamily="18" charset="0"/>
              </a:rPr>
              <a:t>Patient Satisfaction: A Case Study to Improve Quality of </a:t>
            </a:r>
            <a:r>
              <a:rPr lang="en-US" sz="2000" b="1" dirty="0" smtClean="0">
                <a:latin typeface="Times New Roman" pitchFamily="18" charset="0"/>
                <a:cs typeface="Times New Roman" pitchFamily="18" charset="0"/>
              </a:rPr>
              <a:t>  Care </a:t>
            </a:r>
            <a:r>
              <a:rPr lang="en-US" sz="2000" b="1" dirty="0" smtClean="0">
                <a:latin typeface="Times New Roman" pitchFamily="18" charset="0"/>
                <a:cs typeface="Times New Roman" pitchFamily="18" charset="0"/>
              </a:rPr>
              <a:t>at Public Health Facilities</a:t>
            </a:r>
            <a:endParaRPr lang="en-US" sz="2000" dirty="0" smtClean="0">
              <a:latin typeface="Times New Roman" pitchFamily="18" charset="0"/>
              <a:cs typeface="Times New Roman" pitchFamily="18" charset="0"/>
            </a:endParaRPr>
          </a:p>
          <a:p>
            <a:pPr>
              <a:buNone/>
            </a:pPr>
            <a:r>
              <a:rPr lang="en-US" sz="2000" dirty="0" smtClean="0"/>
              <a:t> </a:t>
            </a: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The </a:t>
            </a:r>
            <a:r>
              <a:rPr lang="en-US" sz="2000" dirty="0" smtClean="0">
                <a:latin typeface="Times New Roman" pitchFamily="18" charset="0"/>
                <a:cs typeface="Times New Roman" pitchFamily="18" charset="0"/>
              </a:rPr>
              <a:t>main objective of the study is to measure the satisfaction of OPD (Outpatient Department) patients. </a:t>
            </a:r>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Data </a:t>
            </a:r>
            <a:r>
              <a:rPr lang="en-US" sz="2000" dirty="0" smtClean="0">
                <a:latin typeface="Times New Roman" pitchFamily="18" charset="0"/>
                <a:cs typeface="Times New Roman" pitchFamily="18" charset="0"/>
              </a:rPr>
              <a:t>was collected from OPD patients through pre-structured questionnaires at public health facilities in the sampled eight districts of Madhya Pradesh. Outpatient Departments of district hospital, civil hospital, community health centre, and primary health centre of the eight selected districts of Madhya Pradesh.</a:t>
            </a:r>
          </a:p>
          <a:p>
            <a:pPr>
              <a:buNone/>
            </a:pPr>
            <a:r>
              <a:rPr lang="en-US" sz="2000" dirty="0" smtClean="0">
                <a:latin typeface="Times New Roman" pitchFamily="18" charset="0"/>
                <a:cs typeface="Times New Roman" pitchFamily="18" charset="0"/>
              </a:rPr>
              <a:t> </a:t>
            </a:r>
          </a:p>
          <a:p>
            <a:pPr>
              <a:buNone/>
            </a:pP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 total of 561 OPD patients were included in the study to know their perceptions towards the public health facilities, choosing health facility, registration process, basic amenities, perception towards doctors and other staff, perception towards pharmacy and dressing room services.</a:t>
            </a:r>
          </a:p>
          <a:p>
            <a:pPr>
              <a:buNone/>
            </a:pPr>
            <a:r>
              <a:rPr lang="en-US" sz="2000" dirty="0" smtClean="0"/>
              <a:t> </a:t>
            </a:r>
          </a:p>
          <a:p>
            <a:pPr>
              <a:buNone/>
            </a:pPr>
            <a:endParaRPr lang="en-US" sz="2000" b="1"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idx="1"/>
          </p:nvPr>
        </p:nvSpPr>
        <p:spPr>
          <a:xfrm>
            <a:off x="152400" y="228600"/>
            <a:ext cx="8686800" cy="6248400"/>
          </a:xfrm>
        </p:spPr>
        <p:txBody>
          <a:bodyPr>
            <a:normAutofit/>
          </a:bodyPr>
          <a:lstStyle/>
          <a:p>
            <a:pPr>
              <a:buNone/>
            </a:pPr>
            <a:r>
              <a:rPr lang="en-US" sz="2000" dirty="0" smtClean="0"/>
              <a:t> </a:t>
            </a:r>
            <a:r>
              <a:rPr lang="en-US" sz="2000" b="1" dirty="0" smtClean="0"/>
              <a:t>2.     Measuring </a:t>
            </a:r>
            <a:r>
              <a:rPr lang="en-US" sz="2000" b="1" dirty="0" smtClean="0"/>
              <a:t>patient satisfaction: A cross sectional study to improve quality of care at a tertiary care hospital</a:t>
            </a:r>
            <a:r>
              <a:rPr lang="en-US" sz="2000" dirty="0" smtClean="0"/>
              <a:t>.</a:t>
            </a:r>
          </a:p>
          <a:p>
            <a:pPr>
              <a:buNone/>
            </a:pPr>
            <a:r>
              <a:rPr lang="en-US" sz="2000" dirty="0" smtClean="0"/>
              <a:t> </a:t>
            </a:r>
          </a:p>
          <a:p>
            <a:pPr algn="just">
              <a:buNone/>
            </a:pP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400 OPD patients were included in the study to know their perceptions towards the said  </a:t>
            </a:r>
            <a:r>
              <a:rPr lang="en-US" sz="2000" dirty="0" smtClean="0">
                <a:latin typeface="Times New Roman" pitchFamily="18" charset="0"/>
                <a:cs typeface="Times New Roman" pitchFamily="18" charset="0"/>
              </a:rPr>
              <a:t>hospital</a:t>
            </a:r>
            <a:r>
              <a:rPr lang="en-US" sz="2000" dirty="0" smtClean="0">
                <a:latin typeface="Times New Roman" pitchFamily="18" charset="0"/>
                <a:cs typeface="Times New Roman" pitchFamily="18" charset="0"/>
              </a:rPr>
              <a:t>, reason for choosing the hospital, perception towards registration process, basic amenities &amp; perception towards doctors and other staff. The major reason for choosing the health </a:t>
            </a:r>
            <a:r>
              <a:rPr lang="en-US" sz="2000" dirty="0" smtClean="0">
                <a:latin typeface="Times New Roman" pitchFamily="18" charset="0"/>
                <a:cs typeface="Times New Roman" pitchFamily="18" charset="0"/>
              </a:rPr>
              <a:t>facility </a:t>
            </a:r>
            <a:r>
              <a:rPr lang="en-US" sz="2000" dirty="0" smtClean="0">
                <a:latin typeface="Times New Roman" pitchFamily="18" charset="0"/>
                <a:cs typeface="Times New Roman" pitchFamily="18" charset="0"/>
              </a:rPr>
              <a:t>was skilled doctors. Majority of patients were satisfied with the facilities available as well as with the behavior of doctors and other health</a:t>
            </a:r>
            <a:r>
              <a:rPr lang="en-US" sz="2000" dirty="0" smtClean="0">
                <a:latin typeface="Times New Roman" pitchFamily="18" charset="0"/>
                <a:cs typeface="Times New Roman" pitchFamily="18" charset="0"/>
              </a:rPr>
              <a:t>.</a:t>
            </a:r>
          </a:p>
          <a:p>
            <a:pPr algn="just"/>
            <a:endParaRPr lang="en-US" sz="2000" dirty="0" smtClean="0">
              <a:latin typeface="Times New Roman" pitchFamily="18" charset="0"/>
              <a:cs typeface="Times New Roman" pitchFamily="18" charset="0"/>
            </a:endParaRPr>
          </a:p>
          <a:p>
            <a:pPr algn="just">
              <a:buNone/>
            </a:pPr>
            <a:endParaRPr lang="en-US" sz="2000" dirty="0" smtClean="0">
              <a:latin typeface="Times New Roman" pitchFamily="18" charset="0"/>
              <a:cs typeface="Times New Roman" pitchFamily="18" charset="0"/>
            </a:endParaRPr>
          </a:p>
          <a:p>
            <a:pPr>
              <a:buNone/>
            </a:pPr>
            <a:r>
              <a:rPr lang="en-US" sz="2000" dirty="0" smtClean="0"/>
              <a:t> </a:t>
            </a:r>
          </a:p>
          <a:p>
            <a:pPr>
              <a:buNone/>
            </a:pPr>
            <a:r>
              <a:rPr lang="en-US" sz="2000" dirty="0" smtClean="0"/>
              <a:t> </a:t>
            </a:r>
          </a:p>
          <a:p>
            <a:pPr>
              <a:buNone/>
            </a:pPr>
            <a:endParaRPr lang="en-US" sz="20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82000" cy="6324600"/>
          </a:xfrm>
        </p:spPr>
        <p:txBody>
          <a:bodyPr>
            <a:normAutofit/>
          </a:bodyPr>
          <a:lstStyle/>
          <a:p>
            <a:pPr lvl="0">
              <a:buNone/>
            </a:pPr>
            <a:r>
              <a:rPr lang="en-US" sz="2000" b="1" dirty="0" smtClean="0"/>
              <a:t>3.   Patient </a:t>
            </a:r>
            <a:r>
              <a:rPr lang="en-US" sz="2000" b="1" dirty="0" smtClean="0"/>
              <a:t>satisfaction about health care services: A cross sectional study of patients who visit the outpatient department of a civil hospital at </a:t>
            </a:r>
            <a:r>
              <a:rPr lang="en-US" sz="2000" b="1" dirty="0" err="1" smtClean="0"/>
              <a:t>Surendranagar</a:t>
            </a:r>
            <a:r>
              <a:rPr lang="en-US" sz="2000" b="1" dirty="0" smtClean="0"/>
              <a:t>, Gujarat</a:t>
            </a:r>
            <a:endParaRPr lang="en-US" sz="2000" dirty="0" smtClean="0"/>
          </a:p>
          <a:p>
            <a:pPr>
              <a:buNone/>
            </a:pPr>
            <a:r>
              <a:rPr lang="en-US" sz="2000" dirty="0" smtClean="0"/>
              <a:t> </a:t>
            </a:r>
          </a:p>
          <a:p>
            <a:pPr>
              <a:buNone/>
            </a:pPr>
            <a:r>
              <a:rPr lang="en-US" sz="2000" dirty="0" smtClean="0"/>
              <a:t>      A </a:t>
            </a:r>
            <a:r>
              <a:rPr lang="en-US" sz="2000" dirty="0" smtClean="0"/>
              <a:t>randomly selected 100 patients were interviewed by using pre-structured questionnaires at the end of their O.P.D. visits for 5 days from 16th- 20th January, 2012 at Civil Hospital, </a:t>
            </a:r>
            <a:r>
              <a:rPr lang="en-US" sz="2000" dirty="0" err="1" smtClean="0"/>
              <a:t>Surendranar</a:t>
            </a:r>
            <a:r>
              <a:rPr lang="en-US" sz="2000" dirty="0" smtClean="0"/>
              <a:t>.</a:t>
            </a:r>
            <a:br>
              <a:rPr lang="en-US" sz="2000" dirty="0" smtClean="0"/>
            </a:br>
            <a:r>
              <a:rPr lang="en-US" sz="2000" dirty="0" smtClean="0"/>
              <a:t/>
            </a:r>
            <a:br>
              <a:rPr lang="en-US" sz="2000" dirty="0" smtClean="0"/>
            </a:br>
            <a:r>
              <a:rPr lang="en-US" sz="2000" dirty="0" smtClean="0"/>
              <a:t>The overall opinion about the efficiency of hospital was satisfactory in 92% of patients. 68% respondents said that the time of coming to hospital and consulted by doctor was too long. Although in 75% of patients the time devoted by doctor was only between 0-5 min., the communication and explanation of disease by doctors were found satisfactory in 80% and 91% respectively. The need of investigations was necessary as per 90% of patients. Time required to locate and get medicines from pharmacy was satisfactory in nearby all patients.</a:t>
            </a:r>
          </a:p>
          <a:p>
            <a:pPr>
              <a:buNone/>
            </a:pPr>
            <a:r>
              <a:rPr lang="en-US" sz="2000" dirty="0" smtClean="0"/>
              <a:t> </a:t>
            </a:r>
          </a:p>
          <a:p>
            <a:endParaRPr lang="en-US" sz="20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153400" cy="5821363"/>
          </a:xfrm>
        </p:spPr>
        <p:txBody>
          <a:bodyPr>
            <a:normAutofit lnSpcReduction="10000"/>
          </a:bodyPr>
          <a:lstStyle/>
          <a:p>
            <a:r>
              <a:rPr lang="en-US" sz="2800" b="1" dirty="0" smtClean="0">
                <a:latin typeface="Times New Roman" pitchFamily="18" charset="0"/>
                <a:cs typeface="Times New Roman" pitchFamily="18" charset="0"/>
              </a:rPr>
              <a:t>OBJECTIVES OF THE </a:t>
            </a:r>
            <a:r>
              <a:rPr lang="en-US" sz="2800" b="1" dirty="0" smtClean="0">
                <a:latin typeface="Times New Roman" pitchFamily="18" charset="0"/>
                <a:cs typeface="Times New Roman" pitchFamily="18" charset="0"/>
              </a:rPr>
              <a:t>STUDY</a:t>
            </a:r>
          </a:p>
          <a:p>
            <a:endParaRPr lang="en-US" sz="2800" dirty="0" smtClean="0">
              <a:latin typeface="Times New Roman" pitchFamily="18" charset="0"/>
              <a:cs typeface="Times New Roman" pitchFamily="18" charset="0"/>
            </a:endParaRPr>
          </a:p>
          <a:p>
            <a:r>
              <a:rPr lang="en-US" sz="2000" b="1" dirty="0" smtClean="0"/>
              <a:t>General objective </a:t>
            </a:r>
            <a:r>
              <a:rPr lang="en-US" sz="2000" dirty="0" smtClean="0"/>
              <a:t>–to determine the patient satisfaction rate in the OPD of </a:t>
            </a:r>
            <a:r>
              <a:rPr lang="en-US" sz="2000" dirty="0" err="1" smtClean="0"/>
              <a:t>C</a:t>
            </a:r>
            <a:r>
              <a:rPr lang="en-US" sz="2000" dirty="0" err="1" smtClean="0"/>
              <a:t>hainrai</a:t>
            </a:r>
            <a:r>
              <a:rPr lang="en-US" sz="2000" dirty="0" smtClean="0"/>
              <a:t> </a:t>
            </a:r>
            <a:r>
              <a:rPr lang="en-US" sz="2000" dirty="0" smtClean="0"/>
              <a:t>female hospital.</a:t>
            </a:r>
          </a:p>
          <a:p>
            <a:pPr>
              <a:buNone/>
            </a:pPr>
            <a:r>
              <a:rPr lang="en-US" sz="2000" dirty="0" smtClean="0"/>
              <a:t> </a:t>
            </a:r>
          </a:p>
          <a:p>
            <a:r>
              <a:rPr lang="en-US" sz="2000" b="1" dirty="0" smtClean="0"/>
              <a:t>Specific objective </a:t>
            </a:r>
            <a:r>
              <a:rPr lang="en-US" sz="2000" dirty="0" smtClean="0"/>
              <a:t>– data that gives satisfaction levels in the following areas of OPD care</a:t>
            </a:r>
          </a:p>
          <a:p>
            <a:pPr>
              <a:buNone/>
            </a:pPr>
            <a:r>
              <a:rPr lang="en-US" sz="2000" dirty="0" smtClean="0"/>
              <a:t> </a:t>
            </a:r>
          </a:p>
          <a:p>
            <a:pPr lvl="0"/>
            <a:r>
              <a:rPr lang="en-US" sz="2000" dirty="0" smtClean="0"/>
              <a:t>Availability of doctor</a:t>
            </a:r>
          </a:p>
          <a:p>
            <a:pPr lvl="0"/>
            <a:r>
              <a:rPr lang="en-US" sz="2000" dirty="0" smtClean="0"/>
              <a:t>Waiting time</a:t>
            </a:r>
          </a:p>
          <a:p>
            <a:pPr lvl="0"/>
            <a:r>
              <a:rPr lang="en-US" sz="2000" dirty="0" smtClean="0"/>
              <a:t>Behavior of doctor</a:t>
            </a:r>
          </a:p>
          <a:p>
            <a:pPr lvl="0"/>
            <a:r>
              <a:rPr lang="en-US" sz="2000" dirty="0" smtClean="0"/>
              <a:t>Behavior of nurses</a:t>
            </a:r>
          </a:p>
          <a:p>
            <a:pPr lvl="0"/>
            <a:r>
              <a:rPr lang="en-US" sz="2000" dirty="0" smtClean="0"/>
              <a:t>Satisfaction with investigation</a:t>
            </a:r>
          </a:p>
          <a:p>
            <a:pPr lvl="0"/>
            <a:r>
              <a:rPr lang="en-US" sz="2000" dirty="0" smtClean="0"/>
              <a:t>Total atmosphere of OPD</a:t>
            </a:r>
          </a:p>
          <a:p>
            <a:pPr lvl="0"/>
            <a:r>
              <a:rPr lang="en-US" sz="2000" dirty="0" smtClean="0"/>
              <a:t>Overall satisfaction</a:t>
            </a:r>
          </a:p>
          <a:p>
            <a:pPr>
              <a:buNone/>
            </a:pPr>
            <a:r>
              <a:rPr lang="en-US" sz="2000" dirty="0" smtClean="0"/>
              <a:t> </a:t>
            </a:r>
          </a:p>
          <a:p>
            <a:endParaRPr lang="en-US" sz="20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458200" cy="6324600"/>
          </a:xfrm>
        </p:spPr>
        <p:txBody>
          <a:bodyPr>
            <a:normAutofit/>
          </a:bodyPr>
          <a:lstStyle/>
          <a:p>
            <a:pPr>
              <a:buNone/>
            </a:pPr>
            <a:r>
              <a:rPr lang="en-US" sz="2800" b="1" dirty="0" smtClean="0">
                <a:latin typeface="Times New Roman" pitchFamily="18" charset="0"/>
                <a:cs typeface="Times New Roman" pitchFamily="18" charset="0"/>
              </a:rPr>
              <a:t>    DATA </a:t>
            </a:r>
            <a:r>
              <a:rPr lang="en-US" sz="2800" b="1" dirty="0" smtClean="0">
                <a:latin typeface="Times New Roman" pitchFamily="18" charset="0"/>
                <a:cs typeface="Times New Roman" pitchFamily="18" charset="0"/>
              </a:rPr>
              <a:t>AND METHOD</a:t>
            </a:r>
            <a:endParaRPr lang="en-US" sz="2800" dirty="0" smtClean="0">
              <a:latin typeface="Times New Roman" pitchFamily="18" charset="0"/>
              <a:cs typeface="Times New Roman" pitchFamily="18" charset="0"/>
            </a:endParaRPr>
          </a:p>
          <a:p>
            <a:pPr>
              <a:buNone/>
            </a:pPr>
            <a:r>
              <a:rPr lang="en-US" sz="2000" dirty="0" smtClean="0"/>
              <a:t> </a:t>
            </a:r>
          </a:p>
          <a:p>
            <a:r>
              <a:rPr lang="en-US" sz="2000" b="1" dirty="0" smtClean="0">
                <a:latin typeface="Times New Roman" pitchFamily="18" charset="0"/>
                <a:cs typeface="Times New Roman" pitchFamily="18" charset="0"/>
              </a:rPr>
              <a:t> Research </a:t>
            </a:r>
            <a:r>
              <a:rPr lang="en-US" sz="2000" b="1" dirty="0" smtClean="0">
                <a:latin typeface="Times New Roman" pitchFamily="18" charset="0"/>
                <a:cs typeface="Times New Roman" pitchFamily="18" charset="0"/>
              </a:rPr>
              <a:t>design</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 </a:t>
            </a:r>
            <a:r>
              <a:rPr lang="en-US" sz="2000" dirty="0" smtClean="0">
                <a:latin typeface="Times New Roman" pitchFamily="18" charset="0"/>
                <a:cs typeface="Times New Roman" pitchFamily="18" charset="0"/>
              </a:rPr>
              <a:t>cross sectional descriptive study was done in CFH to determine patient satisfaction towards the outpatient services. </a:t>
            </a:r>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Sampling </a:t>
            </a:r>
            <a:r>
              <a:rPr lang="en-US" sz="2000" b="1" dirty="0" smtClean="0">
                <a:latin typeface="Times New Roman" pitchFamily="18" charset="0"/>
                <a:cs typeface="Times New Roman" pitchFamily="18" charset="0"/>
              </a:rPr>
              <a:t>universe</a:t>
            </a:r>
            <a:r>
              <a:rPr lang="en-US" sz="2000" dirty="0" smtClean="0">
                <a:latin typeface="Times New Roman" pitchFamily="18" charset="0"/>
                <a:cs typeface="Times New Roman" pitchFamily="18" charset="0"/>
              </a:rPr>
              <a:t>:  female hospital OPD was selected as the study area. Study population was derived from the population visiting OPD at the time of data collection</a:t>
            </a:r>
            <a:r>
              <a:rPr lang="en-US"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Sample </a:t>
            </a:r>
            <a:r>
              <a:rPr lang="en-US" sz="2000" b="1" dirty="0" smtClean="0">
                <a:latin typeface="Times New Roman" pitchFamily="18" charset="0"/>
                <a:cs typeface="Times New Roman" pitchFamily="18" charset="0"/>
              </a:rPr>
              <a:t>size:  300 patients</a:t>
            </a:r>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Study design:  </a:t>
            </a:r>
            <a:r>
              <a:rPr lang="en-US" sz="2000" dirty="0" smtClean="0">
                <a:latin typeface="Times New Roman" pitchFamily="18" charset="0"/>
                <a:cs typeface="Times New Roman" pitchFamily="18" charset="0"/>
              </a:rPr>
              <a:t>Cross sectional descriptive study</a:t>
            </a:r>
          </a:p>
          <a:p>
            <a:r>
              <a:rPr lang="en-US" sz="2000" b="1" dirty="0" smtClean="0">
                <a:latin typeface="Times New Roman" pitchFamily="18" charset="0"/>
                <a:cs typeface="Times New Roman" pitchFamily="18" charset="0"/>
              </a:rPr>
              <a:t>Sampling technique</a:t>
            </a:r>
            <a:r>
              <a:rPr lang="en-US" sz="2000" dirty="0" smtClean="0">
                <a:latin typeface="Times New Roman" pitchFamily="18" charset="0"/>
                <a:cs typeface="Times New Roman" pitchFamily="18" charset="0"/>
              </a:rPr>
              <a:t> – simple random and convenient sampling technique</a:t>
            </a:r>
          </a:p>
          <a:p>
            <a:r>
              <a:rPr lang="en-US" sz="2000" b="1" dirty="0" smtClean="0">
                <a:latin typeface="Times New Roman" pitchFamily="18" charset="0"/>
                <a:cs typeface="Times New Roman" pitchFamily="18" charset="0"/>
              </a:rPr>
              <a:t>Sampling Tool: </a:t>
            </a:r>
            <a:r>
              <a:rPr lang="en-US" sz="2000" dirty="0" smtClean="0">
                <a:latin typeface="Times New Roman" pitchFamily="18" charset="0"/>
                <a:cs typeface="Times New Roman" pitchFamily="18" charset="0"/>
              </a:rPr>
              <a:t>Questionnaire</a:t>
            </a:r>
          </a:p>
          <a:p>
            <a:r>
              <a:rPr lang="en-US" sz="2000" b="1" dirty="0" smtClean="0">
                <a:latin typeface="Times New Roman" pitchFamily="18" charset="0"/>
                <a:cs typeface="Times New Roman" pitchFamily="18" charset="0"/>
              </a:rPr>
              <a:t>Data collection</a:t>
            </a:r>
            <a:r>
              <a:rPr lang="en-US" sz="2000" dirty="0" smtClean="0">
                <a:latin typeface="Times New Roman" pitchFamily="18" charset="0"/>
                <a:cs typeface="Times New Roman" pitchFamily="18" charset="0"/>
              </a:rPr>
              <a:t>: Primary data was collected using structured questionnaire with closed ended questions.</a:t>
            </a:r>
          </a:p>
          <a:p>
            <a:r>
              <a:rPr lang="en-US" sz="2000" b="1" dirty="0" smtClean="0">
                <a:latin typeface="Times New Roman" pitchFamily="18" charset="0"/>
                <a:cs typeface="Times New Roman" pitchFamily="18" charset="0"/>
              </a:rPr>
              <a:t>Data analysis</a:t>
            </a:r>
            <a:r>
              <a:rPr lang="en-US" sz="2000" dirty="0" smtClean="0">
                <a:latin typeface="Times New Roman" pitchFamily="18" charset="0"/>
                <a:cs typeface="Times New Roman" pitchFamily="18" charset="0"/>
              </a:rPr>
              <a:t>: The acquired data is analyzed using statistical methods like simple statistical methods </a:t>
            </a:r>
          </a:p>
          <a:p>
            <a:endParaRPr lang="en-US" sz="20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05800" cy="6324600"/>
          </a:xfrm>
        </p:spPr>
        <p:txBody>
          <a:bodyPr>
            <a:normAutofit fontScale="92500" lnSpcReduction="20000"/>
          </a:bodyPr>
          <a:lstStyle/>
          <a:p>
            <a:pPr>
              <a:buNone/>
            </a:pPr>
            <a:r>
              <a:rPr lang="en-US" sz="3000" b="1" dirty="0" smtClean="0"/>
              <a:t>     </a:t>
            </a:r>
            <a:r>
              <a:rPr lang="en-US" sz="3000" b="1" dirty="0" smtClean="0">
                <a:latin typeface="Times New Roman" pitchFamily="18" charset="0"/>
                <a:cs typeface="Times New Roman" pitchFamily="18" charset="0"/>
              </a:rPr>
              <a:t>RESULTS </a:t>
            </a:r>
            <a:r>
              <a:rPr lang="en-US" sz="3000" b="1" dirty="0" smtClean="0">
                <a:latin typeface="Times New Roman" pitchFamily="18" charset="0"/>
                <a:cs typeface="Times New Roman" pitchFamily="18" charset="0"/>
              </a:rPr>
              <a:t>AND FINDINGS</a:t>
            </a:r>
            <a:endParaRPr lang="en-US" sz="3000" dirty="0" smtClean="0">
              <a:latin typeface="Times New Roman" pitchFamily="18" charset="0"/>
              <a:cs typeface="Times New Roman" pitchFamily="18" charset="0"/>
            </a:endParaRPr>
          </a:p>
          <a:p>
            <a:pPr>
              <a:buNone/>
            </a:pPr>
            <a:r>
              <a:rPr lang="en-US" sz="2000" dirty="0" smtClean="0"/>
              <a:t> </a:t>
            </a:r>
          </a:p>
          <a:p>
            <a:pPr>
              <a:buNone/>
            </a:pPr>
            <a:r>
              <a:rPr lang="en-US" sz="2000" dirty="0" smtClean="0"/>
              <a:t>       Patients </a:t>
            </a:r>
            <a:r>
              <a:rPr lang="en-US" sz="2000" dirty="0" smtClean="0"/>
              <a:t>visiting OPD were interviewed .patients were asked seven questions and answers were rated as followed</a:t>
            </a:r>
          </a:p>
          <a:p>
            <a:pPr lvl="0">
              <a:buNone/>
            </a:pPr>
            <a:r>
              <a:rPr lang="en-US" sz="2000" dirty="0" smtClean="0"/>
              <a:t> </a:t>
            </a:r>
            <a:r>
              <a:rPr lang="en-US" sz="2000" dirty="0" smtClean="0"/>
              <a:t>1.  Satisfied</a:t>
            </a:r>
            <a:endParaRPr lang="en-US" sz="2000" dirty="0" smtClean="0"/>
          </a:p>
          <a:p>
            <a:pPr lvl="0">
              <a:buNone/>
            </a:pPr>
            <a:r>
              <a:rPr lang="en-US" sz="2000" dirty="0" smtClean="0"/>
              <a:t> 2.  Somewhat </a:t>
            </a:r>
            <a:r>
              <a:rPr lang="en-US" sz="2000" dirty="0" smtClean="0"/>
              <a:t>satisfied</a:t>
            </a:r>
          </a:p>
          <a:p>
            <a:pPr lvl="0">
              <a:buNone/>
            </a:pPr>
            <a:r>
              <a:rPr lang="en-US" sz="2000" dirty="0" smtClean="0"/>
              <a:t> 3.  Neutral</a:t>
            </a:r>
            <a:endParaRPr lang="en-US" sz="2000" dirty="0" smtClean="0"/>
          </a:p>
          <a:p>
            <a:pPr lvl="0">
              <a:buNone/>
            </a:pPr>
            <a:r>
              <a:rPr lang="en-US" sz="2000" dirty="0" smtClean="0"/>
              <a:t> 4.  Somewhat </a:t>
            </a:r>
            <a:r>
              <a:rPr lang="en-US" sz="2000" dirty="0" smtClean="0"/>
              <a:t>dissatisfied</a:t>
            </a:r>
          </a:p>
          <a:p>
            <a:pPr lvl="0">
              <a:buNone/>
            </a:pPr>
            <a:r>
              <a:rPr lang="en-US" sz="2000" dirty="0" smtClean="0"/>
              <a:t> 5.  Dissatisfied</a:t>
            </a:r>
            <a:endParaRPr lang="en-US" sz="2000" dirty="0" smtClean="0"/>
          </a:p>
          <a:p>
            <a:pPr lvl="0">
              <a:buNone/>
            </a:pPr>
            <a:r>
              <a:rPr lang="en-US" sz="2000" dirty="0" smtClean="0"/>
              <a:t> 6.  Not applicable</a:t>
            </a:r>
          </a:p>
          <a:p>
            <a:pPr lvl="0">
              <a:buNone/>
            </a:pPr>
            <a:endParaRPr lang="en-US" sz="2000" dirty="0" smtClean="0"/>
          </a:p>
          <a:p>
            <a:pPr>
              <a:buNone/>
            </a:pPr>
            <a:r>
              <a:rPr lang="en-US" sz="2000" dirty="0" smtClean="0"/>
              <a:t>      Questions </a:t>
            </a:r>
            <a:r>
              <a:rPr lang="en-US" sz="2000" dirty="0" smtClean="0"/>
              <a:t>asked were as </a:t>
            </a:r>
            <a:r>
              <a:rPr lang="en-US" sz="2000" dirty="0" smtClean="0"/>
              <a:t>follows</a:t>
            </a:r>
          </a:p>
          <a:p>
            <a:pPr>
              <a:buNone/>
            </a:pPr>
            <a:endParaRPr lang="en-US" sz="2000" dirty="0" smtClean="0"/>
          </a:p>
          <a:p>
            <a:pPr lvl="0"/>
            <a:r>
              <a:rPr lang="en-US" sz="2000" dirty="0" smtClean="0"/>
              <a:t>Are you satisfied with the availability of doctor while visiting OPD?</a:t>
            </a:r>
          </a:p>
          <a:p>
            <a:pPr lvl="0"/>
            <a:r>
              <a:rPr lang="en-US" sz="2000" dirty="0" smtClean="0"/>
              <a:t>Are you satisfied with the waiting time in OPD?</a:t>
            </a:r>
          </a:p>
          <a:p>
            <a:pPr lvl="0"/>
            <a:r>
              <a:rPr lang="en-US" sz="2000" dirty="0" smtClean="0"/>
              <a:t>Are you satisfied with the behavior of doctors?</a:t>
            </a:r>
          </a:p>
          <a:p>
            <a:pPr lvl="0"/>
            <a:r>
              <a:rPr lang="en-US" sz="2000" dirty="0" smtClean="0"/>
              <a:t>Are you satisfied with the behavior of nurses</a:t>
            </a:r>
          </a:p>
          <a:p>
            <a:pPr lvl="0"/>
            <a:r>
              <a:rPr lang="en-US" sz="2000" dirty="0" smtClean="0"/>
              <a:t>Are you satisfied with the investigation?</a:t>
            </a:r>
          </a:p>
          <a:p>
            <a:pPr lvl="0"/>
            <a:r>
              <a:rPr lang="en-US" sz="2000" dirty="0" smtClean="0"/>
              <a:t>Are you satisfied with the atmosphere of OPD</a:t>
            </a:r>
          </a:p>
          <a:p>
            <a:pPr lvl="0"/>
            <a:r>
              <a:rPr lang="en-US" sz="2000" dirty="0" smtClean="0"/>
              <a:t>Are you overall satisfied with OPD services?</a:t>
            </a:r>
          </a:p>
          <a:p>
            <a:pPr>
              <a:buNone/>
            </a:pPr>
            <a:r>
              <a:rPr lang="en-US" sz="2000" dirty="0" smtClean="0"/>
              <a:t> </a:t>
            </a:r>
          </a:p>
          <a:p>
            <a:endParaRPr lang="en-US" sz="20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610600" cy="6400800"/>
          </a:xfrm>
        </p:spPr>
        <p:txBody>
          <a:bodyPr>
            <a:normAutofit/>
          </a:bodyPr>
          <a:lstStyle/>
          <a:p>
            <a:pPr lvl="0">
              <a:buNone/>
            </a:pPr>
            <a:r>
              <a:rPr lang="en-US" sz="2800" b="1" dirty="0" smtClean="0">
                <a:latin typeface="Times New Roman" pitchFamily="18" charset="0"/>
                <a:cs typeface="Times New Roman" pitchFamily="18" charset="0"/>
              </a:rPr>
              <a:t> </a:t>
            </a:r>
          </a:p>
          <a:p>
            <a:pPr lvl="0">
              <a:buNone/>
            </a:pPr>
            <a:r>
              <a:rPr lang="en-US" sz="28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     1.   Satisfaction </a:t>
            </a:r>
            <a:r>
              <a:rPr lang="en-US" sz="2800" b="1" dirty="0" smtClean="0">
                <a:latin typeface="Times New Roman" pitchFamily="18" charset="0"/>
                <a:cs typeface="Times New Roman" pitchFamily="18" charset="0"/>
              </a:rPr>
              <a:t>with Availability of </a:t>
            </a:r>
            <a:r>
              <a:rPr lang="en-US" sz="2800" b="1" dirty="0" smtClean="0">
                <a:latin typeface="Times New Roman" pitchFamily="18" charset="0"/>
                <a:cs typeface="Times New Roman" pitchFamily="18" charset="0"/>
              </a:rPr>
              <a:t>doctor</a:t>
            </a:r>
          </a:p>
          <a:p>
            <a:pPr lvl="0">
              <a:buNone/>
            </a:pPr>
            <a:endParaRPr lang="en-US" sz="2800" b="1" dirty="0" smtClean="0">
              <a:latin typeface="Times New Roman" pitchFamily="18" charset="0"/>
              <a:cs typeface="Times New Roman" pitchFamily="18" charset="0"/>
            </a:endParaRPr>
          </a:p>
          <a:p>
            <a:pPr>
              <a:buNone/>
            </a:pPr>
            <a:r>
              <a:rPr lang="en-US" sz="2800" dirty="0" smtClean="0"/>
              <a:t> </a:t>
            </a:r>
          </a:p>
          <a:p>
            <a:pPr lvl="0">
              <a:buNone/>
            </a:pPr>
            <a:endParaRPr lang="en-US" sz="2800" b="1" dirty="0" smtClean="0">
              <a:latin typeface="Times New Roman" pitchFamily="18" charset="0"/>
              <a:cs typeface="Times New Roman" pitchFamily="18" charset="0"/>
            </a:endParaRPr>
          </a:p>
          <a:p>
            <a:pPr lvl="0">
              <a:buNone/>
            </a:pPr>
            <a:r>
              <a:rPr lang="en-US" sz="2800" b="1"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graphicFrame>
        <p:nvGraphicFramePr>
          <p:cNvPr id="5" name="Chart 4"/>
          <p:cNvGraphicFramePr/>
          <p:nvPr/>
        </p:nvGraphicFramePr>
        <p:xfrm>
          <a:off x="1447800" y="1219200"/>
          <a:ext cx="6400800" cy="4343400"/>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1676400" y="5562600"/>
            <a:ext cx="6248400" cy="707886"/>
          </a:xfrm>
          <a:prstGeom prst="rect">
            <a:avLst/>
          </a:prstGeom>
        </p:spPr>
        <p:txBody>
          <a:bodyPr wrap="square">
            <a:spAutoFit/>
          </a:bodyPr>
          <a:lstStyle/>
          <a:p>
            <a:pPr algn="ctr"/>
            <a:r>
              <a:rPr lang="en-US" sz="2000" b="1" dirty="0" smtClean="0"/>
              <a:t>Figure 5. Patient satisfaction with availability of doctor in OPD in percentage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610600" cy="6400800"/>
          </a:xfrm>
        </p:spPr>
        <p:txBody>
          <a:bodyPr>
            <a:normAutofit fontScale="25000" lnSpcReduction="20000"/>
          </a:bodyPr>
          <a:lstStyle/>
          <a:p>
            <a:pPr>
              <a:buNone/>
            </a:pPr>
            <a:r>
              <a:rPr lang="en-US" sz="11200" b="1" dirty="0" smtClean="0">
                <a:latin typeface="Times New Roman" pitchFamily="18" charset="0"/>
                <a:cs typeface="Times New Roman" pitchFamily="18" charset="0"/>
              </a:rPr>
              <a:t>TABLE OF CONTENTS</a:t>
            </a:r>
            <a:endParaRPr lang="en-US" sz="11200" b="1" dirty="0" smtClean="0">
              <a:latin typeface="Times New Roman" pitchFamily="18" charset="0"/>
              <a:cs typeface="Times New Roman" pitchFamily="18" charset="0"/>
            </a:endParaRPr>
          </a:p>
          <a:p>
            <a:pPr>
              <a:buNone/>
            </a:pPr>
            <a:endParaRPr lang="en-US" sz="8000" b="1" dirty="0" smtClean="0">
              <a:latin typeface="Times New Roman" pitchFamily="18" charset="0"/>
              <a:cs typeface="Times New Roman" pitchFamily="18" charset="0"/>
            </a:endParaRPr>
          </a:p>
          <a:p>
            <a:pPr>
              <a:lnSpc>
                <a:spcPct val="120000"/>
              </a:lnSpc>
              <a:buNone/>
            </a:pPr>
            <a:r>
              <a:rPr lang="en-US" sz="8000" b="1" dirty="0" smtClean="0">
                <a:latin typeface="Times New Roman" pitchFamily="18" charset="0"/>
                <a:cs typeface="Times New Roman" pitchFamily="18" charset="0"/>
              </a:rPr>
              <a:t>       </a:t>
            </a:r>
            <a:endParaRPr lang="en-US" sz="8000" b="1" dirty="0" smtClean="0">
              <a:latin typeface="Times New Roman" pitchFamily="18" charset="0"/>
              <a:cs typeface="Times New Roman" pitchFamily="18" charset="0"/>
            </a:endParaRPr>
          </a:p>
          <a:p>
            <a:pPr>
              <a:lnSpc>
                <a:spcPct val="120000"/>
              </a:lnSpc>
              <a:buNone/>
            </a:pPr>
            <a:r>
              <a:rPr lang="en-US" sz="8000" b="1" dirty="0" smtClean="0">
                <a:latin typeface="Times New Roman" pitchFamily="18" charset="0"/>
                <a:cs typeface="Times New Roman" pitchFamily="18" charset="0"/>
              </a:rPr>
              <a:t> </a:t>
            </a:r>
            <a:r>
              <a:rPr lang="en-US" sz="8000" b="1" dirty="0" smtClean="0">
                <a:latin typeface="Times New Roman" pitchFamily="18" charset="0"/>
                <a:cs typeface="Times New Roman" pitchFamily="18" charset="0"/>
              </a:rPr>
              <a:t>       </a:t>
            </a:r>
            <a:r>
              <a:rPr lang="en-US" sz="8000" b="1" dirty="0" smtClean="0">
                <a:latin typeface="Times New Roman" pitchFamily="18" charset="0"/>
                <a:cs typeface="Times New Roman" pitchFamily="18" charset="0"/>
              </a:rPr>
              <a:t> </a:t>
            </a:r>
            <a:r>
              <a:rPr lang="en-US" sz="8000" b="1" dirty="0" err="1">
                <a:latin typeface="Times New Roman" pitchFamily="18" charset="0"/>
                <a:cs typeface="Times New Roman" pitchFamily="18" charset="0"/>
              </a:rPr>
              <a:t>S.No</a:t>
            </a:r>
            <a:r>
              <a:rPr lang="en-US" sz="8000" b="1" dirty="0">
                <a:latin typeface="Times New Roman" pitchFamily="18" charset="0"/>
                <a:cs typeface="Times New Roman" pitchFamily="18" charset="0"/>
              </a:rPr>
              <a:t>         </a:t>
            </a:r>
            <a:r>
              <a:rPr lang="en-US" sz="8000" b="1" dirty="0" smtClean="0">
                <a:latin typeface="Times New Roman" pitchFamily="18" charset="0"/>
                <a:cs typeface="Times New Roman" pitchFamily="18" charset="0"/>
              </a:rPr>
              <a:t>                           </a:t>
            </a:r>
            <a:r>
              <a:rPr lang="en-US" sz="8000" b="1" dirty="0" smtClean="0">
                <a:latin typeface="Times New Roman" pitchFamily="18" charset="0"/>
                <a:cs typeface="Times New Roman" pitchFamily="18" charset="0"/>
              </a:rPr>
              <a:t>Content</a:t>
            </a:r>
            <a:endParaRPr lang="en-US" sz="8000" b="1" dirty="0" smtClean="0">
              <a:latin typeface="Times New Roman" pitchFamily="18" charset="0"/>
              <a:cs typeface="Times New Roman" pitchFamily="18" charset="0"/>
            </a:endParaRPr>
          </a:p>
          <a:p>
            <a:pPr>
              <a:lnSpc>
                <a:spcPct val="120000"/>
              </a:lnSpc>
              <a:buNone/>
            </a:pPr>
            <a:endParaRPr lang="en-US" sz="8000" dirty="0">
              <a:latin typeface="Times New Roman" pitchFamily="18" charset="0"/>
              <a:cs typeface="Times New Roman" pitchFamily="18" charset="0"/>
            </a:endParaRPr>
          </a:p>
          <a:p>
            <a:pPr lvl="0">
              <a:lnSpc>
                <a:spcPct val="120000"/>
              </a:lnSpc>
              <a:buNone/>
            </a:pPr>
            <a:r>
              <a:rPr lang="en-US" sz="8000" dirty="0">
                <a:latin typeface="Times New Roman" pitchFamily="18" charset="0"/>
                <a:cs typeface="Times New Roman" pitchFamily="18" charset="0"/>
              </a:rPr>
              <a:t>  </a:t>
            </a:r>
            <a:r>
              <a:rPr lang="en-US" sz="8000" dirty="0" smtClean="0">
                <a:latin typeface="Times New Roman" pitchFamily="18" charset="0"/>
                <a:cs typeface="Times New Roman" pitchFamily="18" charset="0"/>
              </a:rPr>
              <a:t>        1. </a:t>
            </a:r>
            <a:r>
              <a:rPr lang="en-US" sz="8000" dirty="0">
                <a:latin typeface="Times New Roman" pitchFamily="18" charset="0"/>
                <a:cs typeface="Times New Roman" pitchFamily="18" charset="0"/>
              </a:rPr>
              <a:t>	</a:t>
            </a:r>
            <a:r>
              <a:rPr lang="en-US" sz="8000" dirty="0" smtClean="0">
                <a:latin typeface="Times New Roman" pitchFamily="18" charset="0"/>
                <a:cs typeface="Times New Roman" pitchFamily="18" charset="0"/>
              </a:rPr>
              <a:t>                                   </a:t>
            </a:r>
            <a:r>
              <a:rPr lang="en-US" sz="8000" dirty="0" smtClean="0">
                <a:latin typeface="Times New Roman" pitchFamily="18" charset="0"/>
                <a:cs typeface="Times New Roman" pitchFamily="18" charset="0"/>
              </a:rPr>
              <a:t>Introduction</a:t>
            </a:r>
          </a:p>
          <a:p>
            <a:pPr lvl="0">
              <a:lnSpc>
                <a:spcPct val="120000"/>
              </a:lnSpc>
              <a:buNone/>
            </a:pPr>
            <a:r>
              <a:rPr lang="en-US" sz="8000" dirty="0">
                <a:latin typeface="Times New Roman" pitchFamily="18" charset="0"/>
                <a:cs typeface="Times New Roman" pitchFamily="18" charset="0"/>
              </a:rPr>
              <a:t> </a:t>
            </a:r>
            <a:r>
              <a:rPr lang="en-US" sz="8000" dirty="0" smtClean="0">
                <a:latin typeface="Times New Roman" pitchFamily="18" charset="0"/>
                <a:cs typeface="Times New Roman" pitchFamily="18" charset="0"/>
              </a:rPr>
              <a:t>        </a:t>
            </a:r>
            <a:r>
              <a:rPr lang="en-US" sz="8000" dirty="0" smtClean="0">
                <a:latin typeface="Times New Roman" pitchFamily="18" charset="0"/>
                <a:cs typeface="Times New Roman" pitchFamily="18" charset="0"/>
              </a:rPr>
              <a:t> </a:t>
            </a:r>
            <a:r>
              <a:rPr lang="en-US" sz="8000" dirty="0" smtClean="0">
                <a:latin typeface="Times New Roman" pitchFamily="18" charset="0"/>
                <a:cs typeface="Times New Roman" pitchFamily="18" charset="0"/>
              </a:rPr>
              <a:t>2.                                     Rationale </a:t>
            </a:r>
            <a:r>
              <a:rPr lang="en-US" sz="8000" dirty="0">
                <a:latin typeface="Times New Roman" pitchFamily="18" charset="0"/>
                <a:cs typeface="Times New Roman" pitchFamily="18" charset="0"/>
              </a:rPr>
              <a:t>of </a:t>
            </a:r>
            <a:r>
              <a:rPr lang="en-US" sz="8000" dirty="0" smtClean="0">
                <a:latin typeface="Times New Roman" pitchFamily="18" charset="0"/>
                <a:cs typeface="Times New Roman" pitchFamily="18" charset="0"/>
              </a:rPr>
              <a:t>study</a:t>
            </a:r>
          </a:p>
          <a:p>
            <a:pPr lvl="0">
              <a:lnSpc>
                <a:spcPct val="120000"/>
              </a:lnSpc>
              <a:buNone/>
            </a:pPr>
            <a:r>
              <a:rPr lang="en-US" sz="8000" dirty="0" smtClean="0">
                <a:latin typeface="Times New Roman" pitchFamily="18" charset="0"/>
                <a:cs typeface="Times New Roman" pitchFamily="18" charset="0"/>
              </a:rPr>
              <a:t> </a:t>
            </a:r>
            <a:r>
              <a:rPr lang="en-US" sz="8000" dirty="0" smtClean="0">
                <a:latin typeface="Times New Roman" pitchFamily="18" charset="0"/>
                <a:cs typeface="Times New Roman" pitchFamily="18" charset="0"/>
              </a:rPr>
              <a:t>        </a:t>
            </a:r>
            <a:r>
              <a:rPr lang="en-US" sz="8000" dirty="0" smtClean="0">
                <a:latin typeface="Times New Roman" pitchFamily="18" charset="0"/>
                <a:cs typeface="Times New Roman" pitchFamily="18" charset="0"/>
              </a:rPr>
              <a:t> </a:t>
            </a:r>
            <a:r>
              <a:rPr lang="en-US" sz="8000" dirty="0" smtClean="0">
                <a:latin typeface="Times New Roman" pitchFamily="18" charset="0"/>
                <a:cs typeface="Times New Roman" pitchFamily="18" charset="0"/>
              </a:rPr>
              <a:t>3.                                     Review </a:t>
            </a:r>
            <a:r>
              <a:rPr lang="en-US" sz="8000" dirty="0">
                <a:latin typeface="Times New Roman" pitchFamily="18" charset="0"/>
                <a:cs typeface="Times New Roman" pitchFamily="18" charset="0"/>
              </a:rPr>
              <a:t>of </a:t>
            </a:r>
            <a:r>
              <a:rPr lang="en-US" sz="8000" dirty="0" smtClean="0">
                <a:latin typeface="Times New Roman" pitchFamily="18" charset="0"/>
                <a:cs typeface="Times New Roman" pitchFamily="18" charset="0"/>
              </a:rPr>
              <a:t>literature</a:t>
            </a:r>
          </a:p>
          <a:p>
            <a:pPr lvl="0">
              <a:lnSpc>
                <a:spcPct val="120000"/>
              </a:lnSpc>
              <a:buNone/>
            </a:pPr>
            <a:r>
              <a:rPr lang="en-US" sz="8000" dirty="0">
                <a:latin typeface="Times New Roman" pitchFamily="18" charset="0"/>
                <a:cs typeface="Times New Roman" pitchFamily="18" charset="0"/>
              </a:rPr>
              <a:t> </a:t>
            </a:r>
            <a:r>
              <a:rPr lang="en-US" sz="8000" dirty="0" smtClean="0">
                <a:latin typeface="Times New Roman" pitchFamily="18" charset="0"/>
                <a:cs typeface="Times New Roman" pitchFamily="18" charset="0"/>
              </a:rPr>
              <a:t>         </a:t>
            </a:r>
            <a:r>
              <a:rPr lang="en-US" sz="8000" dirty="0" smtClean="0">
                <a:latin typeface="Times New Roman" pitchFamily="18" charset="0"/>
                <a:cs typeface="Times New Roman" pitchFamily="18" charset="0"/>
              </a:rPr>
              <a:t>4</a:t>
            </a:r>
            <a:r>
              <a:rPr lang="en-US" sz="8000" dirty="0" smtClean="0">
                <a:latin typeface="Times New Roman" pitchFamily="18" charset="0"/>
                <a:cs typeface="Times New Roman" pitchFamily="18" charset="0"/>
              </a:rPr>
              <a:t>.                                     </a:t>
            </a:r>
            <a:r>
              <a:rPr lang="en-US" sz="8000" dirty="0" smtClean="0">
                <a:latin typeface="Times New Roman" pitchFamily="18" charset="0"/>
                <a:cs typeface="Times New Roman" pitchFamily="18" charset="0"/>
              </a:rPr>
              <a:t>Objectives</a:t>
            </a:r>
            <a:endParaRPr lang="en-US" sz="8000" dirty="0" smtClean="0">
              <a:latin typeface="Times New Roman" pitchFamily="18" charset="0"/>
              <a:cs typeface="Times New Roman" pitchFamily="18" charset="0"/>
            </a:endParaRPr>
          </a:p>
          <a:p>
            <a:pPr lvl="0">
              <a:lnSpc>
                <a:spcPct val="120000"/>
              </a:lnSpc>
              <a:buNone/>
            </a:pPr>
            <a:r>
              <a:rPr lang="en-US" sz="8000" dirty="0">
                <a:latin typeface="Times New Roman" pitchFamily="18" charset="0"/>
                <a:cs typeface="Times New Roman" pitchFamily="18" charset="0"/>
              </a:rPr>
              <a:t> </a:t>
            </a:r>
            <a:r>
              <a:rPr lang="en-US" sz="8000" dirty="0" smtClean="0">
                <a:latin typeface="Times New Roman" pitchFamily="18" charset="0"/>
                <a:cs typeface="Times New Roman" pitchFamily="18" charset="0"/>
              </a:rPr>
              <a:t>         5.                                     </a:t>
            </a:r>
            <a:r>
              <a:rPr lang="en-US" sz="8000" dirty="0">
                <a:latin typeface="Times New Roman" pitchFamily="18" charset="0"/>
                <a:cs typeface="Times New Roman" pitchFamily="18" charset="0"/>
              </a:rPr>
              <a:t>Results and </a:t>
            </a:r>
            <a:r>
              <a:rPr lang="en-US" sz="8000" dirty="0" smtClean="0">
                <a:latin typeface="Times New Roman" pitchFamily="18" charset="0"/>
                <a:cs typeface="Times New Roman" pitchFamily="18" charset="0"/>
              </a:rPr>
              <a:t>findings</a:t>
            </a:r>
            <a:endParaRPr lang="en-US" sz="8000" dirty="0">
              <a:latin typeface="Times New Roman" pitchFamily="18" charset="0"/>
              <a:cs typeface="Times New Roman" pitchFamily="18" charset="0"/>
            </a:endParaRPr>
          </a:p>
          <a:p>
            <a:pPr lvl="0">
              <a:lnSpc>
                <a:spcPct val="120000"/>
              </a:lnSpc>
              <a:buNone/>
            </a:pPr>
            <a:r>
              <a:rPr lang="en-US" sz="8000" dirty="0" smtClean="0">
                <a:latin typeface="Times New Roman" pitchFamily="18" charset="0"/>
                <a:cs typeface="Times New Roman" pitchFamily="18" charset="0"/>
              </a:rPr>
              <a:t>          6.                                     </a:t>
            </a:r>
            <a:r>
              <a:rPr lang="en-US" sz="8000" dirty="0" smtClean="0">
                <a:latin typeface="Times New Roman" pitchFamily="18" charset="0"/>
                <a:cs typeface="Times New Roman" pitchFamily="18" charset="0"/>
              </a:rPr>
              <a:t>Discussions</a:t>
            </a:r>
            <a:endParaRPr lang="en-US" sz="8000" dirty="0">
              <a:latin typeface="Times New Roman" pitchFamily="18" charset="0"/>
              <a:cs typeface="Times New Roman" pitchFamily="18" charset="0"/>
            </a:endParaRPr>
          </a:p>
          <a:p>
            <a:pPr lvl="0">
              <a:lnSpc>
                <a:spcPct val="120000"/>
              </a:lnSpc>
              <a:buNone/>
            </a:pPr>
            <a:r>
              <a:rPr lang="en-US" sz="8000" dirty="0" smtClean="0">
                <a:latin typeface="Times New Roman" pitchFamily="18" charset="0"/>
                <a:cs typeface="Times New Roman" pitchFamily="18" charset="0"/>
              </a:rPr>
              <a:t>          7.                                     </a:t>
            </a:r>
            <a:r>
              <a:rPr lang="en-US" sz="8000" dirty="0" smtClean="0">
                <a:latin typeface="Times New Roman" pitchFamily="18" charset="0"/>
                <a:cs typeface="Times New Roman" pitchFamily="18" charset="0"/>
              </a:rPr>
              <a:t>Results</a:t>
            </a:r>
            <a:endParaRPr lang="en-US" sz="8000" dirty="0">
              <a:latin typeface="Times New Roman" pitchFamily="18" charset="0"/>
              <a:cs typeface="Times New Roman" pitchFamily="18" charset="0"/>
            </a:endParaRPr>
          </a:p>
          <a:p>
            <a:pPr lvl="0">
              <a:lnSpc>
                <a:spcPct val="120000"/>
              </a:lnSpc>
              <a:buNone/>
            </a:pPr>
            <a:r>
              <a:rPr lang="en-US" sz="8000" dirty="0" smtClean="0">
                <a:latin typeface="Times New Roman" pitchFamily="18" charset="0"/>
                <a:cs typeface="Times New Roman" pitchFamily="18" charset="0"/>
              </a:rPr>
              <a:t>          8.                                    Strengths and limitations</a:t>
            </a:r>
          </a:p>
          <a:p>
            <a:pPr>
              <a:lnSpc>
                <a:spcPct val="120000"/>
              </a:lnSpc>
              <a:buNone/>
            </a:pPr>
            <a:r>
              <a:rPr lang="en-US" sz="8000" dirty="0" smtClean="0">
                <a:latin typeface="Times New Roman" pitchFamily="18" charset="0"/>
                <a:cs typeface="Times New Roman" pitchFamily="18" charset="0"/>
              </a:rPr>
              <a:t>          9.                                     Conclusion and recommendations</a:t>
            </a:r>
          </a:p>
          <a:p>
            <a:pPr>
              <a:lnSpc>
                <a:spcPct val="120000"/>
              </a:lnSpc>
              <a:buNone/>
            </a:pPr>
            <a:r>
              <a:rPr lang="en-US" sz="8000" dirty="0" smtClean="0">
                <a:latin typeface="Times New Roman" pitchFamily="18" charset="0"/>
                <a:cs typeface="Times New Roman" pitchFamily="18" charset="0"/>
              </a:rPr>
              <a:t>         11.                                    References</a:t>
            </a:r>
          </a:p>
          <a:p>
            <a:pPr>
              <a:lnSpc>
                <a:spcPct val="120000"/>
              </a:lnSpc>
              <a:buNone/>
            </a:pPr>
            <a:r>
              <a:rPr lang="en-US" sz="8000" dirty="0" smtClean="0">
                <a:latin typeface="Times New Roman" pitchFamily="18" charset="0"/>
                <a:cs typeface="Times New Roman" pitchFamily="18" charset="0"/>
              </a:rPr>
              <a:t>         12.                                    Annexure\</a:t>
            </a:r>
          </a:p>
          <a:p>
            <a:pPr>
              <a:buNone/>
            </a:pPr>
            <a:r>
              <a:rPr lang="en-US" sz="8000" b="1" dirty="0">
                <a:latin typeface="Times New Roman" pitchFamily="18" charset="0"/>
                <a:cs typeface="Times New Roman" pitchFamily="18" charset="0"/>
              </a:rPr>
              <a:t> </a:t>
            </a:r>
            <a:endParaRPr lang="en-US" sz="8000" dirty="0">
              <a:latin typeface="Times New Roman" pitchFamily="18" charset="0"/>
              <a:cs typeface="Times New Roman" pitchFamily="18" charset="0"/>
            </a:endParaRPr>
          </a:p>
          <a:p>
            <a:pPr>
              <a:buNone/>
            </a:pPr>
            <a:r>
              <a:rPr lang="en-US" sz="8000" b="1" dirty="0"/>
              <a:t> </a:t>
            </a:r>
            <a:endParaRPr lang="en-US" sz="8000" dirty="0"/>
          </a:p>
          <a:p>
            <a:endParaRPr lang="en-US" sz="8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324600"/>
          </a:xfrm>
        </p:spPr>
        <p:txBody>
          <a:bodyPr>
            <a:normAutofit/>
          </a:bodyPr>
          <a:lstStyle/>
          <a:p>
            <a:pPr lvl="0">
              <a:buNone/>
            </a:pPr>
            <a:endParaRPr lang="en-US" sz="2800" b="1" dirty="0" smtClean="0">
              <a:latin typeface="Times New Roman" pitchFamily="18" charset="0"/>
              <a:cs typeface="Times New Roman" pitchFamily="18" charset="0"/>
            </a:endParaRPr>
          </a:p>
          <a:p>
            <a:pPr lvl="0">
              <a:buNone/>
            </a:pPr>
            <a:r>
              <a:rPr lang="en-US" sz="2800" b="1" dirty="0" smtClean="0">
                <a:latin typeface="Times New Roman" pitchFamily="18" charset="0"/>
                <a:cs typeface="Times New Roman" pitchFamily="18" charset="0"/>
              </a:rPr>
              <a:t>       2</a:t>
            </a:r>
            <a:r>
              <a:rPr lang="en-US" sz="2800" dirty="0" smtClean="0">
                <a:latin typeface="Times New Roman" pitchFamily="18" charset="0"/>
                <a:cs typeface="Times New Roman" pitchFamily="18" charset="0"/>
              </a:rPr>
              <a:t>. </a:t>
            </a:r>
            <a:r>
              <a:rPr lang="en-US" sz="2800" b="1" dirty="0" smtClean="0"/>
              <a:t>Satisfaction with waiting time</a:t>
            </a:r>
            <a:endParaRPr lang="en-US" sz="2800" dirty="0" smtClean="0"/>
          </a:p>
          <a:p>
            <a:pPr>
              <a:buNone/>
            </a:pPr>
            <a:endParaRPr lang="en-US" sz="2800" dirty="0">
              <a:latin typeface="Times New Roman" pitchFamily="18" charset="0"/>
              <a:cs typeface="Times New Roman" pitchFamily="18" charset="0"/>
            </a:endParaRPr>
          </a:p>
        </p:txBody>
      </p:sp>
      <p:graphicFrame>
        <p:nvGraphicFramePr>
          <p:cNvPr id="5" name="Chart 4"/>
          <p:cNvGraphicFramePr/>
          <p:nvPr/>
        </p:nvGraphicFramePr>
        <p:xfrm>
          <a:off x="1143000" y="1524000"/>
          <a:ext cx="6781800" cy="4038600"/>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1676400" y="5486400"/>
            <a:ext cx="6324600" cy="707886"/>
          </a:xfrm>
          <a:prstGeom prst="rect">
            <a:avLst/>
          </a:prstGeom>
        </p:spPr>
        <p:txBody>
          <a:bodyPr wrap="square">
            <a:spAutoFit/>
          </a:bodyPr>
          <a:lstStyle/>
          <a:p>
            <a:pPr algn="ctr"/>
            <a:r>
              <a:rPr lang="en-US" sz="2000" b="1" dirty="0" smtClean="0"/>
              <a:t>Figure 6. Patient satisfaction with waiting time in OPD in percentage</a:t>
            </a:r>
            <a:endParaRPr lang="en-US" sz="20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l"/>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 </a:t>
            </a:r>
            <a:r>
              <a:rPr lang="en-US" sz="3100" b="1" dirty="0" smtClean="0">
                <a:latin typeface="Times New Roman" pitchFamily="18" charset="0"/>
                <a:cs typeface="Times New Roman" pitchFamily="18" charset="0"/>
              </a:rPr>
              <a:t>      3.   Satisfaction </a:t>
            </a:r>
            <a:r>
              <a:rPr lang="en-US" sz="3100" b="1" dirty="0" smtClean="0">
                <a:latin typeface="Times New Roman" pitchFamily="18" charset="0"/>
                <a:cs typeface="Times New Roman" pitchFamily="18" charset="0"/>
              </a:rPr>
              <a:t>with Behavior of doctor</a:t>
            </a:r>
            <a:r>
              <a:rPr lang="en-US" dirty="0" smtClean="0"/>
              <a:t/>
            </a:r>
            <a:br>
              <a:rPr lang="en-US" dirty="0" smtClean="0"/>
            </a:br>
            <a:endParaRPr lang="en-US" dirty="0"/>
          </a:p>
        </p:txBody>
      </p:sp>
      <p:graphicFrame>
        <p:nvGraphicFramePr>
          <p:cNvPr id="5" name="Content Placeholder 4"/>
          <p:cNvGraphicFramePr>
            <a:graphicFrameLocks noGrp="1"/>
          </p:cNvGraphicFramePr>
          <p:nvPr>
            <p:ph idx="1"/>
          </p:nvPr>
        </p:nvGraphicFramePr>
        <p:xfrm>
          <a:off x="1295400" y="1600201"/>
          <a:ext cx="7086600" cy="3886199"/>
        </p:xfrm>
        <a:graphic>
          <a:graphicData uri="http://schemas.openxmlformats.org/drawingml/2006/chart">
            <c:chart xmlns:c="http://schemas.openxmlformats.org/drawingml/2006/chart" xmlns:r="http://schemas.openxmlformats.org/officeDocument/2006/relationships" r:id="rId2"/>
          </a:graphicData>
        </a:graphic>
      </p:graphicFrame>
      <p:sp>
        <p:nvSpPr>
          <p:cNvPr id="38913" name="Rectangle 1"/>
          <p:cNvSpPr>
            <a:spLocks noChangeArrowheads="1"/>
          </p:cNvSpPr>
          <p:nvPr/>
        </p:nvSpPr>
        <p:spPr bwMode="auto">
          <a:xfrm>
            <a:off x="228600" y="5486400"/>
            <a:ext cx="86868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ea typeface="Calibri" pitchFamily="34" charset="0"/>
                <a:cs typeface="Times New Roman" pitchFamily="18" charset="0"/>
              </a:rPr>
              <a:t>Figure 7. Patient satisfaction with behavior of</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ea typeface="Calibri" pitchFamily="34" charset="0"/>
                <a:cs typeface="Times New Roman" pitchFamily="18" charset="0"/>
              </a:rPr>
              <a:t> doctors in OPD in percentage</a:t>
            </a:r>
            <a:endParaRPr kumimoji="0" lang="en-US" sz="2000" b="0" i="0" u="none" strike="noStrike" cap="none" normalizeH="0" baseline="0" dirty="0" smtClean="0">
              <a:ln>
                <a:noFill/>
              </a:ln>
              <a:solidFill>
                <a:schemeClr val="tx1"/>
              </a:solidFill>
              <a:effectLst/>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l"/>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 </a:t>
            </a:r>
            <a:r>
              <a:rPr lang="en-US" sz="3100" b="1" dirty="0" smtClean="0">
                <a:latin typeface="Times New Roman" pitchFamily="18" charset="0"/>
                <a:cs typeface="Times New Roman" pitchFamily="18" charset="0"/>
              </a:rPr>
              <a:t>       4. Satisfaction </a:t>
            </a:r>
            <a:r>
              <a:rPr lang="en-US" sz="3100" b="1" dirty="0" smtClean="0">
                <a:latin typeface="Times New Roman" pitchFamily="18" charset="0"/>
                <a:cs typeface="Times New Roman" pitchFamily="18" charset="0"/>
              </a:rPr>
              <a:t>with Behavior of nurses</a:t>
            </a:r>
            <a:r>
              <a:rPr lang="en-US" dirty="0" smtClean="0"/>
              <a:t/>
            </a:r>
            <a:br>
              <a:rPr lang="en-US" dirty="0" smtClean="0"/>
            </a:br>
            <a:endParaRPr lang="en-US" dirty="0"/>
          </a:p>
        </p:txBody>
      </p:sp>
      <p:graphicFrame>
        <p:nvGraphicFramePr>
          <p:cNvPr id="5" name="Content Placeholder 4"/>
          <p:cNvGraphicFramePr>
            <a:graphicFrameLocks noGrp="1"/>
          </p:cNvGraphicFramePr>
          <p:nvPr>
            <p:ph idx="1"/>
          </p:nvPr>
        </p:nvGraphicFramePr>
        <p:xfrm>
          <a:off x="1143000" y="1600201"/>
          <a:ext cx="7162800" cy="3886200"/>
        </p:xfrm>
        <a:graphic>
          <a:graphicData uri="http://schemas.openxmlformats.org/drawingml/2006/chart">
            <c:chart xmlns:c="http://schemas.openxmlformats.org/drawingml/2006/chart" xmlns:r="http://schemas.openxmlformats.org/officeDocument/2006/relationships" r:id="rId2"/>
          </a:graphicData>
        </a:graphic>
      </p:graphicFrame>
      <p:sp>
        <p:nvSpPr>
          <p:cNvPr id="39937" name="Rectangle 1"/>
          <p:cNvSpPr>
            <a:spLocks noChangeArrowheads="1"/>
          </p:cNvSpPr>
          <p:nvPr/>
        </p:nvSpPr>
        <p:spPr bwMode="auto">
          <a:xfrm>
            <a:off x="0" y="5562600"/>
            <a:ext cx="9144000" cy="9848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ea typeface="Calibri" pitchFamily="34" charset="0"/>
                <a:cs typeface="Times New Roman" pitchFamily="18" charset="0"/>
              </a:rPr>
              <a:t>Figure 8. Patient satisfaction with behavior of nurses in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ea typeface="Calibri" pitchFamily="34" charset="0"/>
                <a:cs typeface="Times New Roman" pitchFamily="18" charset="0"/>
              </a:rPr>
              <a:t> OPD in percentage</a:t>
            </a:r>
            <a:endParaRPr kumimoji="0" lang="en-US" sz="2000" b="0" i="0" u="none" strike="noStrike" cap="none" normalizeH="0" baseline="0" dirty="0" smtClean="0">
              <a:ln>
                <a:noFill/>
              </a:ln>
              <a:solidFill>
                <a:schemeClr val="tx1"/>
              </a:solidFill>
              <a:effectLs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l"/>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         5. Atmosphere </a:t>
            </a:r>
            <a:r>
              <a:rPr lang="en-US" sz="3100" b="1" dirty="0" smtClean="0">
                <a:latin typeface="Times New Roman" pitchFamily="18" charset="0"/>
                <a:cs typeface="Times New Roman" pitchFamily="18" charset="0"/>
              </a:rPr>
              <a:t>of OPD</a:t>
            </a:r>
            <a:r>
              <a:rPr lang="en-US" dirty="0" smtClean="0"/>
              <a:t/>
            </a:r>
            <a:br>
              <a:rPr lang="en-US" dirty="0" smtClean="0"/>
            </a:br>
            <a:endParaRPr lang="en-US" dirty="0"/>
          </a:p>
        </p:txBody>
      </p:sp>
      <p:graphicFrame>
        <p:nvGraphicFramePr>
          <p:cNvPr id="5" name="Content Placeholder 4"/>
          <p:cNvGraphicFramePr>
            <a:graphicFrameLocks noGrp="1"/>
          </p:cNvGraphicFramePr>
          <p:nvPr>
            <p:ph idx="1"/>
          </p:nvPr>
        </p:nvGraphicFramePr>
        <p:xfrm>
          <a:off x="1219200" y="1600201"/>
          <a:ext cx="7010400" cy="3809999"/>
        </p:xfrm>
        <a:graphic>
          <a:graphicData uri="http://schemas.openxmlformats.org/drawingml/2006/chart">
            <c:chart xmlns:c="http://schemas.openxmlformats.org/drawingml/2006/chart" xmlns:r="http://schemas.openxmlformats.org/officeDocument/2006/relationships" r:id="rId2"/>
          </a:graphicData>
        </a:graphic>
      </p:graphicFrame>
      <p:sp>
        <p:nvSpPr>
          <p:cNvPr id="40961" name="Rectangle 1"/>
          <p:cNvSpPr>
            <a:spLocks noChangeArrowheads="1"/>
          </p:cNvSpPr>
          <p:nvPr/>
        </p:nvSpPr>
        <p:spPr bwMode="auto">
          <a:xfrm>
            <a:off x="304800" y="5410200"/>
            <a:ext cx="86106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Figure 9. Patient satisfaction with atmosphere of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OPD in percentage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l"/>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        6.</a:t>
            </a:r>
            <a:r>
              <a:rPr lang="en-US" sz="3100" b="1" dirty="0" smtClean="0">
                <a:latin typeface="Times New Roman" pitchFamily="18" charset="0"/>
                <a:cs typeface="Times New Roman" pitchFamily="18" charset="0"/>
              </a:rPr>
              <a:t> Satisfaction with investigation</a:t>
            </a:r>
            <a:r>
              <a:rPr lang="en-US" dirty="0" smtClean="0"/>
              <a:t/>
            </a:r>
            <a:br>
              <a:rPr lang="en-US" dirty="0" smtClean="0"/>
            </a:br>
            <a:endParaRPr lang="en-US" dirty="0"/>
          </a:p>
        </p:txBody>
      </p:sp>
      <p:graphicFrame>
        <p:nvGraphicFramePr>
          <p:cNvPr id="5" name="Content Placeholder 4"/>
          <p:cNvGraphicFramePr>
            <a:graphicFrameLocks noGrp="1"/>
          </p:cNvGraphicFramePr>
          <p:nvPr>
            <p:ph idx="1"/>
          </p:nvPr>
        </p:nvGraphicFramePr>
        <p:xfrm>
          <a:off x="1143000" y="1600201"/>
          <a:ext cx="7086600" cy="4038599"/>
        </p:xfrm>
        <a:graphic>
          <a:graphicData uri="http://schemas.openxmlformats.org/drawingml/2006/chart">
            <c:chart xmlns:c="http://schemas.openxmlformats.org/drawingml/2006/chart" xmlns:r="http://schemas.openxmlformats.org/officeDocument/2006/relationships" r:id="rId2"/>
          </a:graphicData>
        </a:graphic>
      </p:graphicFrame>
      <p:sp>
        <p:nvSpPr>
          <p:cNvPr id="41985" name="Rectangle 1"/>
          <p:cNvSpPr>
            <a:spLocks noChangeArrowheads="1"/>
          </p:cNvSpPr>
          <p:nvPr/>
        </p:nvSpPr>
        <p:spPr bwMode="auto">
          <a:xfrm>
            <a:off x="304800" y="5715000"/>
            <a:ext cx="88392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ea typeface="Calibri" pitchFamily="34" charset="0"/>
                <a:cs typeface="Times New Roman" pitchFamily="18" charset="0"/>
              </a:rPr>
              <a:t>Figure 9. Patient satisfaction with investigation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ea typeface="Calibri" pitchFamily="34" charset="0"/>
                <a:cs typeface="Times New Roman" pitchFamily="18" charset="0"/>
              </a:rPr>
              <a:t> in OPD in percentage</a:t>
            </a:r>
            <a:endParaRPr kumimoji="0" lang="en-US" sz="2000" b="0" i="0" u="none" strike="noStrike" cap="none" normalizeH="0" baseline="0" dirty="0" smtClean="0">
              <a:ln>
                <a:noFill/>
              </a:ln>
              <a:solidFill>
                <a:schemeClr val="tx1"/>
              </a:solidFill>
              <a:effectLst/>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l"/>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       7.</a:t>
            </a:r>
            <a:r>
              <a:rPr lang="en-US" sz="3100" b="1" dirty="0" smtClean="0">
                <a:latin typeface="Times New Roman" pitchFamily="18" charset="0"/>
                <a:cs typeface="Times New Roman" pitchFamily="18" charset="0"/>
              </a:rPr>
              <a:t> Overall satisfaction</a:t>
            </a:r>
            <a:r>
              <a:rPr lang="en-US" dirty="0" smtClean="0"/>
              <a:t/>
            </a:r>
            <a:br>
              <a:rPr lang="en-US" dirty="0" smtClean="0"/>
            </a:br>
            <a:endParaRPr lang="en-US" dirty="0"/>
          </a:p>
        </p:txBody>
      </p:sp>
      <p:graphicFrame>
        <p:nvGraphicFramePr>
          <p:cNvPr id="5" name="Content Placeholder 4"/>
          <p:cNvGraphicFramePr>
            <a:graphicFrameLocks noGrp="1"/>
          </p:cNvGraphicFramePr>
          <p:nvPr>
            <p:ph idx="1"/>
          </p:nvPr>
        </p:nvGraphicFramePr>
        <p:xfrm>
          <a:off x="1066800" y="1600201"/>
          <a:ext cx="7239000" cy="4038599"/>
        </p:xfrm>
        <a:graphic>
          <a:graphicData uri="http://schemas.openxmlformats.org/drawingml/2006/chart">
            <c:chart xmlns:c="http://schemas.openxmlformats.org/drawingml/2006/chart" xmlns:r="http://schemas.openxmlformats.org/officeDocument/2006/relationships" r:id="rId2"/>
          </a:graphicData>
        </a:graphic>
      </p:graphicFrame>
      <p:sp>
        <p:nvSpPr>
          <p:cNvPr id="43009" name="Rectangle 1"/>
          <p:cNvSpPr>
            <a:spLocks noChangeArrowheads="1"/>
          </p:cNvSpPr>
          <p:nvPr/>
        </p:nvSpPr>
        <p:spPr bwMode="auto">
          <a:xfrm>
            <a:off x="152400" y="5715000"/>
            <a:ext cx="91440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ea typeface="Calibri" pitchFamily="34" charset="0"/>
                <a:cs typeface="Times New Roman" pitchFamily="18" charset="0"/>
              </a:rPr>
              <a:t>Figure 10. Overall satisfaction in OPD in percentage</a:t>
            </a:r>
            <a:r>
              <a:rPr kumimoji="0" lang="en-US" sz="2000" b="0" i="0" u="none" strike="noStrike" cap="none" normalizeH="0" baseline="0" dirty="0" smtClean="0">
                <a:ln>
                  <a:noFill/>
                </a:ln>
                <a:solidFill>
                  <a:srgbClr val="000000"/>
                </a:solidFill>
                <a:effectLst/>
                <a:ea typeface="Times New Roman" pitchFamily="18" charset="0"/>
                <a:cs typeface="Times New Roman" pitchFamily="18" charset="0"/>
              </a:rPr>
              <a:t> </a:t>
            </a:r>
            <a:endParaRPr kumimoji="0" lang="en-US" sz="2000" b="0" i="0" u="none" strike="noStrike" cap="none" normalizeH="0" baseline="0" dirty="0" smtClean="0">
              <a:ln>
                <a:noFill/>
              </a:ln>
              <a:solidFill>
                <a:schemeClr val="tx1"/>
              </a:solidFill>
              <a:effectLst/>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458200" cy="6019800"/>
          </a:xfrm>
        </p:spPr>
        <p:txBody>
          <a:bodyPr>
            <a:normAutofit lnSpcReduction="10000"/>
          </a:bodyPr>
          <a:lstStyle/>
          <a:p>
            <a:pPr>
              <a:buNone/>
            </a:pPr>
            <a:r>
              <a:rPr lang="en-US" sz="2000" b="1" dirty="0" smtClean="0"/>
              <a:t>     </a:t>
            </a:r>
            <a:r>
              <a:rPr lang="en-US" sz="2800" b="1" dirty="0" smtClean="0">
                <a:latin typeface="Times New Roman" pitchFamily="18" charset="0"/>
                <a:cs typeface="Times New Roman" pitchFamily="18" charset="0"/>
              </a:rPr>
              <a:t>RESULTS</a:t>
            </a:r>
            <a:endParaRPr lang="en-US" sz="2800" dirty="0" smtClean="0">
              <a:latin typeface="Times New Roman" pitchFamily="18" charset="0"/>
              <a:cs typeface="Times New Roman" pitchFamily="18" charset="0"/>
            </a:endParaRPr>
          </a:p>
          <a:p>
            <a:pPr>
              <a:buNone/>
            </a:pPr>
            <a:r>
              <a:rPr lang="en-US" sz="2000" dirty="0" smtClean="0"/>
              <a:t> </a:t>
            </a:r>
          </a:p>
          <a:p>
            <a:r>
              <a:rPr lang="en-US" sz="2000" dirty="0" smtClean="0"/>
              <a:t>A total of 300 patients were selected in the study to know their satisfaction rate on various parameters like availability of doctor, waiting time, behavior of doctor, behavior of nurse, atmosphere of OPD, satisfaction with investigation, and overall satisfaction.</a:t>
            </a:r>
          </a:p>
          <a:p>
            <a:r>
              <a:rPr lang="en-US" sz="2000" dirty="0" smtClean="0"/>
              <a:t> It was found that most of the respondents were young .The major reason of choosing the public health facility was inexpensiveness, infrastructure, and proximity of health facility.</a:t>
            </a:r>
          </a:p>
          <a:p>
            <a:r>
              <a:rPr lang="en-US" sz="2000" dirty="0" smtClean="0"/>
              <a:t> Measuring patient satisfaction they more satisfied with various facilities provided. It was also observed that the patients were more satisfied with the behavior of doctors and staff.</a:t>
            </a:r>
          </a:p>
          <a:p>
            <a:r>
              <a:rPr lang="en-US" sz="2000" dirty="0" smtClean="0"/>
              <a:t>However they were somewhat satisfied with the waiting time but it was acceptable to them. Overall most of the patients were satisfied with the treatment and atmosphere of OPD.</a:t>
            </a:r>
          </a:p>
          <a:p>
            <a:pPr>
              <a:buNone/>
            </a:pPr>
            <a:r>
              <a:rPr lang="en-US" sz="2000" dirty="0" smtClean="0"/>
              <a:t> </a:t>
            </a:r>
          </a:p>
          <a:p>
            <a:pPr>
              <a:buNone/>
            </a:pPr>
            <a:r>
              <a:rPr lang="en-US" sz="2000" dirty="0" smtClean="0"/>
              <a:t> </a:t>
            </a:r>
          </a:p>
          <a:p>
            <a:pPr>
              <a:buNone/>
            </a:pPr>
            <a:r>
              <a:rPr lang="en-US" sz="2000" dirty="0" smtClean="0"/>
              <a:t> </a:t>
            </a:r>
          </a:p>
          <a:p>
            <a:pPr>
              <a:buNone/>
            </a:pPr>
            <a:r>
              <a:rPr lang="en-US" sz="2000" b="1" dirty="0" smtClean="0"/>
              <a:t> </a:t>
            </a:r>
            <a:endParaRPr lang="en-US" sz="2000" dirty="0" smtClean="0"/>
          </a:p>
          <a:p>
            <a:endParaRPr lang="en-US" sz="20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34400" cy="1143000"/>
          </a:xfrm>
        </p:spPr>
        <p:txBody>
          <a:bodyPr>
            <a:normAutofit fontScale="90000"/>
          </a:bodyPr>
          <a:lstStyle/>
          <a:p>
            <a:pPr algn="l"/>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  LIMITATIONS</a:t>
            </a:r>
            <a:br>
              <a:rPr lang="en-US" sz="3100" b="1" dirty="0" smtClean="0">
                <a:latin typeface="Times New Roman" pitchFamily="18" charset="0"/>
                <a:cs typeface="Times New Roman" pitchFamily="18" charset="0"/>
              </a:rPr>
            </a:br>
            <a:r>
              <a:rPr lang="en-US" dirty="0" smtClean="0"/>
              <a:t/>
            </a:r>
            <a:br>
              <a:rPr lang="en-US" dirty="0" smtClean="0"/>
            </a:br>
            <a:endParaRPr lang="en-US" dirty="0"/>
          </a:p>
        </p:txBody>
      </p:sp>
      <p:sp>
        <p:nvSpPr>
          <p:cNvPr id="3" name="Content Placeholder 2"/>
          <p:cNvSpPr>
            <a:spLocks noGrp="1"/>
          </p:cNvSpPr>
          <p:nvPr>
            <p:ph idx="1"/>
          </p:nvPr>
        </p:nvSpPr>
        <p:spPr>
          <a:xfrm>
            <a:off x="228600" y="1295400"/>
            <a:ext cx="8610600" cy="5334000"/>
          </a:xfrm>
        </p:spPr>
        <p:txBody>
          <a:bodyPr>
            <a:normAutofit fontScale="92500" lnSpcReduction="20000"/>
          </a:bodyPr>
          <a:lstStyle/>
          <a:p>
            <a:r>
              <a:rPr lang="en-US" sz="2200" dirty="0" smtClean="0">
                <a:latin typeface="Times New Roman" pitchFamily="18" charset="0"/>
                <a:cs typeface="Times New Roman" pitchFamily="18" charset="0"/>
              </a:rPr>
              <a:t>This study has to be collected within limited timeframe with limited resources .Therefore many important variable and questions could not be included.</a:t>
            </a:r>
          </a:p>
          <a:p>
            <a:r>
              <a:rPr lang="en-US" sz="2200" dirty="0" smtClean="0">
                <a:latin typeface="Times New Roman" pitchFamily="18" charset="0"/>
                <a:cs typeface="Times New Roman" pitchFamily="18" charset="0"/>
              </a:rPr>
              <a:t>Result and output of the study depends upon the data collection. Only fully trained, honest and skilled data collection collectors can maintain the sanctity of the data. Any bias collector would be able to tamper the data collection effect the outcome of final result.</a:t>
            </a:r>
          </a:p>
          <a:p>
            <a:pPr>
              <a:buNone/>
            </a:pPr>
            <a:r>
              <a:rPr lang="en-US" sz="2200" dirty="0" smtClean="0">
                <a:latin typeface="Times New Roman" pitchFamily="18" charset="0"/>
                <a:cs typeface="Times New Roman" pitchFamily="18" charset="0"/>
              </a:rPr>
              <a:t> </a:t>
            </a:r>
          </a:p>
          <a:p>
            <a:pPr>
              <a:buNone/>
            </a:pPr>
            <a:r>
              <a:rPr lang="en-US" sz="2200" dirty="0" smtClean="0">
                <a:latin typeface="Times New Roman" pitchFamily="18" charset="0"/>
                <a:cs typeface="Times New Roman" pitchFamily="18" charset="0"/>
              </a:rPr>
              <a:t>      Other </a:t>
            </a:r>
            <a:r>
              <a:rPr lang="en-US" sz="2200" dirty="0" smtClean="0">
                <a:latin typeface="Times New Roman" pitchFamily="18" charset="0"/>
                <a:cs typeface="Times New Roman" pitchFamily="18" charset="0"/>
              </a:rPr>
              <a:t>limitations are as </a:t>
            </a:r>
            <a:r>
              <a:rPr lang="en-US" sz="2200" dirty="0" smtClean="0">
                <a:latin typeface="Times New Roman" pitchFamily="18" charset="0"/>
                <a:cs typeface="Times New Roman" pitchFamily="18" charset="0"/>
              </a:rPr>
              <a:t>follows</a:t>
            </a:r>
          </a:p>
          <a:p>
            <a:pPr>
              <a:buNone/>
            </a:pPr>
            <a:endParaRPr lang="en-US" sz="2200" dirty="0" smtClean="0">
              <a:latin typeface="Times New Roman" pitchFamily="18" charset="0"/>
              <a:cs typeface="Times New Roman" pitchFamily="18" charset="0"/>
            </a:endParaRPr>
          </a:p>
          <a:p>
            <a:pPr lvl="0"/>
            <a:r>
              <a:rPr lang="en-US" sz="2200" dirty="0" smtClean="0"/>
              <a:t>The study is subjected to the understanding, bias and prejudices of respondents.</a:t>
            </a:r>
          </a:p>
          <a:p>
            <a:pPr lvl="0"/>
            <a:r>
              <a:rPr lang="en-US" sz="2200" dirty="0" smtClean="0"/>
              <a:t>Although participants were assured of confidentiality, it may still be possible that they either over or underreported their level of satisfaction. </a:t>
            </a:r>
          </a:p>
          <a:p>
            <a:pPr lvl="0"/>
            <a:r>
              <a:rPr lang="en-US" sz="2200" dirty="0" smtClean="0"/>
              <a:t>Low response rates: this was due to the fact that most of the patients were of rural background and were illiterate and unable to read questionnaire ,for such patients questionnaire was being interviewed</a:t>
            </a:r>
          </a:p>
          <a:p>
            <a:pPr lvl="0"/>
            <a:r>
              <a:rPr lang="en-US" sz="2200" dirty="0" smtClean="0"/>
              <a:t>Some of the patients were being brought to the hospital by ASHA workers so their responses were influenced by them</a:t>
            </a:r>
          </a:p>
          <a:p>
            <a:pPr>
              <a:buNone/>
            </a:pPr>
            <a:r>
              <a:rPr lang="en-US" sz="2000" b="1" dirty="0" smtClean="0"/>
              <a:t> </a:t>
            </a:r>
            <a:endParaRPr lang="en-US" sz="2000" dirty="0" smtClean="0"/>
          </a:p>
          <a:p>
            <a:pPr>
              <a:buNone/>
            </a:pPr>
            <a:endParaRPr lang="en-US" sz="20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CONCLUSION </a:t>
            </a:r>
            <a:r>
              <a:rPr lang="en-US" sz="3100" b="1" dirty="0" smtClean="0">
                <a:latin typeface="Times New Roman" pitchFamily="18" charset="0"/>
                <a:cs typeface="Times New Roman" pitchFamily="18" charset="0"/>
              </a:rPr>
              <a:t>AND RECOMMENDATIONS</a:t>
            </a:r>
            <a:r>
              <a:rPr lang="en-US" dirty="0" smtClean="0"/>
              <a:t/>
            </a:r>
            <a:br>
              <a:rPr lang="en-US" dirty="0" smtClean="0"/>
            </a:br>
            <a:endParaRPr lang="en-US" dirty="0"/>
          </a:p>
        </p:txBody>
      </p:sp>
      <p:sp>
        <p:nvSpPr>
          <p:cNvPr id="3" name="Content Placeholder 2"/>
          <p:cNvSpPr>
            <a:spLocks noGrp="1"/>
          </p:cNvSpPr>
          <p:nvPr>
            <p:ph idx="1"/>
          </p:nvPr>
        </p:nvSpPr>
        <p:spPr>
          <a:xfrm>
            <a:off x="304800" y="1371600"/>
            <a:ext cx="8382000" cy="4953000"/>
          </a:xfrm>
        </p:spPr>
        <p:txBody>
          <a:bodyPr>
            <a:normAutofit lnSpcReduction="10000"/>
          </a:bodyPr>
          <a:lstStyle/>
          <a:p>
            <a:pPr>
              <a:buNone/>
            </a:pPr>
            <a:r>
              <a:rPr lang="en-US" sz="2000" dirty="0" smtClean="0">
                <a:latin typeface="Times New Roman" pitchFamily="18" charset="0"/>
                <a:cs typeface="Times New Roman" pitchFamily="18" charset="0"/>
              </a:rPr>
              <a:t>      In </a:t>
            </a:r>
            <a:r>
              <a:rPr lang="en-US" sz="2000" dirty="0" smtClean="0">
                <a:latin typeface="Times New Roman" pitchFamily="18" charset="0"/>
                <a:cs typeface="Times New Roman" pitchFamily="18" charset="0"/>
              </a:rPr>
              <a:t>present scenario where the hospital is recognized as a social institute and patient is the only reason for its existence, the hospital must strive for patient oriented services. Assessing the overall scenario of OPD, it can be recommended that needs to bring out some simple changes to improve patient satisfaction. These include: </a:t>
            </a:r>
            <a:endParaRPr lang="en-US" sz="2000" dirty="0" smtClean="0">
              <a:latin typeface="Times New Roman" pitchFamily="18" charset="0"/>
              <a:cs typeface="Times New Roman" pitchFamily="18" charset="0"/>
            </a:endParaRPr>
          </a:p>
          <a:p>
            <a:pPr>
              <a:buNone/>
            </a:pP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1. </a:t>
            </a:r>
            <a:r>
              <a:rPr lang="en-US" sz="2000" dirty="0" smtClean="0">
                <a:latin typeface="Times New Roman" pitchFamily="18" charset="0"/>
                <a:cs typeface="Times New Roman" pitchFamily="18" charset="0"/>
              </a:rPr>
              <a:t>  Introducing </a:t>
            </a:r>
            <a:r>
              <a:rPr lang="en-US" sz="2000" dirty="0" smtClean="0">
                <a:latin typeface="Times New Roman" pitchFamily="18" charset="0"/>
                <a:cs typeface="Times New Roman" pitchFamily="18" charset="0"/>
              </a:rPr>
              <a:t>simpler methods of registration so that waiting time can be reduced. </a:t>
            </a:r>
          </a:p>
          <a:p>
            <a:pPr marL="457200" indent="-457200">
              <a:buNone/>
            </a:pPr>
            <a:r>
              <a:rPr lang="en-US" sz="2000" dirty="0" smtClean="0">
                <a:latin typeface="Times New Roman" pitchFamily="18" charset="0"/>
                <a:cs typeface="Times New Roman" pitchFamily="18" charset="0"/>
              </a:rPr>
              <a:t>2.  Amenities </a:t>
            </a:r>
            <a:r>
              <a:rPr lang="en-US" sz="2000" dirty="0" smtClean="0">
                <a:latin typeface="Times New Roman" pitchFamily="18" charset="0"/>
                <a:cs typeface="Times New Roman" pitchFamily="18" charset="0"/>
              </a:rPr>
              <a:t>like drinking water and clean </a:t>
            </a:r>
            <a:r>
              <a:rPr lang="en-US" sz="2000" dirty="0" smtClean="0">
                <a:latin typeface="Times New Roman" pitchFamily="18" charset="0"/>
                <a:cs typeface="Times New Roman" pitchFamily="18" charset="0"/>
              </a:rPr>
              <a:t>toilets</a:t>
            </a:r>
          </a:p>
          <a:p>
            <a:pPr>
              <a:buNone/>
            </a:pPr>
            <a:r>
              <a:rPr lang="en-US" sz="2000" dirty="0" smtClean="0"/>
              <a:t>3.   Investigation </a:t>
            </a:r>
            <a:r>
              <a:rPr lang="en-US" sz="2000" dirty="0" smtClean="0"/>
              <a:t>reports given in proper format so that they are acceptable </a:t>
            </a:r>
            <a:r>
              <a:rPr lang="en-US" sz="2000" dirty="0" smtClean="0"/>
              <a:t> outside </a:t>
            </a:r>
            <a:r>
              <a:rPr lang="en-US" sz="2000" dirty="0" smtClean="0"/>
              <a:t>hospital too</a:t>
            </a:r>
          </a:p>
          <a:p>
            <a:pPr>
              <a:buNone/>
            </a:pPr>
            <a:r>
              <a:rPr lang="en-US" sz="2000" dirty="0" smtClean="0"/>
              <a:t>4. </a:t>
            </a:r>
            <a:r>
              <a:rPr lang="en-US" sz="2000" dirty="0" smtClean="0"/>
              <a:t>  Waiting </a:t>
            </a:r>
            <a:r>
              <a:rPr lang="en-US" sz="2000" dirty="0" smtClean="0"/>
              <a:t>area should be more spacious</a:t>
            </a:r>
          </a:p>
          <a:p>
            <a:pPr>
              <a:buNone/>
            </a:pPr>
            <a:r>
              <a:rPr lang="en-US" sz="2000" dirty="0" smtClean="0"/>
              <a:t>5. </a:t>
            </a:r>
            <a:r>
              <a:rPr lang="en-US" sz="2000" dirty="0" smtClean="0"/>
              <a:t>  Regarding </a:t>
            </a:r>
            <a:r>
              <a:rPr lang="en-US" sz="2000" dirty="0" smtClean="0"/>
              <a:t>the design of OPD, the registration counter and enquiry desk </a:t>
            </a:r>
            <a:r>
              <a:rPr lang="en-US" sz="2000" dirty="0" smtClean="0"/>
              <a:t> should </a:t>
            </a:r>
            <a:r>
              <a:rPr lang="en-US" sz="2000" dirty="0" smtClean="0"/>
              <a:t>be open and near to the entrance of OPD, all diagnostic departments should be near to the consultancy rooms.</a:t>
            </a:r>
          </a:p>
          <a:p>
            <a:endParaRPr lang="en-US" sz="20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458200" cy="5791200"/>
          </a:xfrm>
        </p:spPr>
        <p:txBody>
          <a:bodyPr>
            <a:normAutofit/>
          </a:bodyPr>
          <a:lstStyle/>
          <a:p>
            <a:pPr>
              <a:buNone/>
            </a:pPr>
            <a:r>
              <a:rPr lang="en-US" sz="2000" dirty="0" smtClean="0">
                <a:latin typeface="Times New Roman" pitchFamily="18" charset="0"/>
                <a:cs typeface="Times New Roman" pitchFamily="18" charset="0"/>
              </a:rPr>
              <a:t>6. </a:t>
            </a:r>
            <a:r>
              <a:rPr lang="en-US" sz="2000" dirty="0" smtClean="0">
                <a:latin typeface="Times New Roman" pitchFamily="18" charset="0"/>
                <a:cs typeface="Times New Roman" pitchFamily="18" charset="0"/>
              </a:rPr>
              <a:t> Hospital </a:t>
            </a:r>
            <a:r>
              <a:rPr lang="en-US" sz="2000" dirty="0" smtClean="0">
                <a:latin typeface="Times New Roman" pitchFamily="18" charset="0"/>
                <a:cs typeface="Times New Roman" pitchFamily="18" charset="0"/>
              </a:rPr>
              <a:t>authorities should appoint more senior and qualified staff in the OPD.</a:t>
            </a:r>
          </a:p>
          <a:p>
            <a:pPr>
              <a:buNone/>
            </a:pPr>
            <a:r>
              <a:rPr lang="en-US" sz="2000" dirty="0" smtClean="0">
                <a:latin typeface="Times New Roman" pitchFamily="18" charset="0"/>
                <a:cs typeface="Times New Roman" pitchFamily="18" charset="0"/>
              </a:rPr>
              <a:t>7. </a:t>
            </a:r>
            <a:r>
              <a:rPr lang="en-US" sz="2000" dirty="0" smtClean="0">
                <a:latin typeface="Times New Roman" pitchFamily="18" charset="0"/>
                <a:cs typeface="Times New Roman" pitchFamily="18" charset="0"/>
              </a:rPr>
              <a:t> There </a:t>
            </a:r>
            <a:r>
              <a:rPr lang="en-US" sz="2000" dirty="0" smtClean="0">
                <a:latin typeface="Times New Roman" pitchFamily="18" charset="0"/>
                <a:cs typeface="Times New Roman" pitchFamily="18" charset="0"/>
              </a:rPr>
              <a:t>should be proper parking space for the OPD.</a:t>
            </a:r>
          </a:p>
          <a:p>
            <a:pPr>
              <a:buNone/>
            </a:pPr>
            <a:r>
              <a:rPr lang="en-US" sz="2000" dirty="0" smtClean="0">
                <a:latin typeface="Times New Roman" pitchFamily="18" charset="0"/>
                <a:cs typeface="Times New Roman" pitchFamily="18" charset="0"/>
              </a:rPr>
              <a:t>8. </a:t>
            </a:r>
            <a:r>
              <a:rPr lang="en-US" sz="2000" dirty="0" smtClean="0">
                <a:latin typeface="Times New Roman" pitchFamily="18" charset="0"/>
                <a:cs typeface="Times New Roman" pitchFamily="18" charset="0"/>
              </a:rPr>
              <a:t> When </a:t>
            </a:r>
            <a:r>
              <a:rPr lang="en-US" sz="2000" dirty="0" smtClean="0">
                <a:latin typeface="Times New Roman" pitchFamily="18" charset="0"/>
                <a:cs typeface="Times New Roman" pitchFamily="18" charset="0"/>
              </a:rPr>
              <a:t>there are more patients in waiting area of OPD, then the seats are not enough for patients in OPD. So, more chairs can be placed in the waiting area to accommodate all waiting patient.</a:t>
            </a:r>
          </a:p>
          <a:p>
            <a:pPr>
              <a:buNone/>
            </a:pPr>
            <a:r>
              <a:rPr lang="en-US" sz="2000" dirty="0" smtClean="0">
                <a:latin typeface="Times New Roman" pitchFamily="18" charset="0"/>
                <a:cs typeface="Times New Roman" pitchFamily="18" charset="0"/>
              </a:rPr>
              <a:t>9. </a:t>
            </a:r>
            <a:r>
              <a:rPr lang="en-US" sz="2000" dirty="0" smtClean="0">
                <a:latin typeface="Times New Roman" pitchFamily="18" charset="0"/>
                <a:cs typeface="Times New Roman" pitchFamily="18" charset="0"/>
              </a:rPr>
              <a:t> Housekeeping </a:t>
            </a:r>
            <a:r>
              <a:rPr lang="en-US" sz="2000" dirty="0" smtClean="0">
                <a:latin typeface="Times New Roman" pitchFamily="18" charset="0"/>
                <a:cs typeface="Times New Roman" pitchFamily="18" charset="0"/>
              </a:rPr>
              <a:t>supervisors have to take strict steps for cleaning of the room and toilets by giving morning, afternoon, evening and night surprise visits, by putting a chart on the back of the front gate of the room/toilets, which should have column of date day and signature of housekeeper/in charge.</a:t>
            </a:r>
          </a:p>
          <a:p>
            <a:pPr>
              <a:buNone/>
            </a:pPr>
            <a:r>
              <a:rPr lang="en-US" sz="2000" dirty="0" smtClean="0">
                <a:latin typeface="Times New Roman" pitchFamily="18" charset="0"/>
                <a:cs typeface="Times New Roman" pitchFamily="18" charset="0"/>
              </a:rPr>
              <a:t>10</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With so many activities simultaneously occurring within a short span of time of 4 to 5 hours in a busy OPD, the prime requirement is coordination and control. All the departments in OPD should work in coordination to ensure shorter waiting time and queues at the departments and hence patient comfort</a:t>
            </a:r>
          </a:p>
          <a:p>
            <a:endParaRPr lang="en-US"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534400" cy="5897563"/>
          </a:xfrm>
        </p:spPr>
        <p:txBody>
          <a:bodyPr>
            <a:normAutofit/>
          </a:bodyPr>
          <a:lstStyle/>
          <a:p>
            <a:pPr>
              <a:buNone/>
            </a:pPr>
            <a:r>
              <a:rPr lang="en-US" sz="2800" b="1" dirty="0" smtClean="0">
                <a:latin typeface="Times New Roman" pitchFamily="18" charset="0"/>
                <a:cs typeface="Times New Roman" pitchFamily="18" charset="0"/>
              </a:rPr>
              <a:t>LIST OF ABBREVATIONS</a:t>
            </a:r>
            <a:endParaRPr lang="en-US" sz="2800" dirty="0" smtClean="0">
              <a:latin typeface="Times New Roman" pitchFamily="18" charset="0"/>
              <a:cs typeface="Times New Roman" pitchFamily="18" charset="0"/>
            </a:endParaRPr>
          </a:p>
          <a:p>
            <a:pPr>
              <a:buNone/>
            </a:pPr>
            <a:r>
              <a:rPr lang="en-US" b="1" dirty="0" smtClean="0"/>
              <a:t> </a:t>
            </a:r>
            <a:endParaRPr lang="en-US" sz="2200" dirty="0" smtClean="0"/>
          </a:p>
          <a:p>
            <a:r>
              <a:rPr lang="en-US" sz="2000" dirty="0" smtClean="0">
                <a:latin typeface="Times New Roman" pitchFamily="18" charset="0"/>
                <a:cs typeface="Times New Roman" pitchFamily="18" charset="0"/>
              </a:rPr>
              <a:t>OPD – </a:t>
            </a:r>
            <a:r>
              <a:rPr lang="en-US" sz="2000" dirty="0" smtClean="0">
                <a:latin typeface="Times New Roman" pitchFamily="18" charset="0"/>
                <a:cs typeface="Times New Roman" pitchFamily="18" charset="0"/>
              </a:rPr>
              <a:t> Out </a:t>
            </a:r>
            <a:r>
              <a:rPr lang="en-US" sz="2000" dirty="0" smtClean="0">
                <a:latin typeface="Times New Roman" pitchFamily="18" charset="0"/>
                <a:cs typeface="Times New Roman" pitchFamily="18" charset="0"/>
              </a:rPr>
              <a:t>patient department</a:t>
            </a:r>
          </a:p>
          <a:p>
            <a:r>
              <a:rPr lang="en-US" sz="2000" dirty="0" smtClean="0">
                <a:latin typeface="Times New Roman" pitchFamily="18" charset="0"/>
                <a:cs typeface="Times New Roman" pitchFamily="18" charset="0"/>
              </a:rPr>
              <a:t>CFH – </a:t>
            </a:r>
            <a:r>
              <a:rPr lang="en-US" sz="2000" dirty="0" smtClean="0">
                <a:latin typeface="Times New Roman" pitchFamily="18" charset="0"/>
                <a:cs typeface="Times New Roman" pitchFamily="18" charset="0"/>
              </a:rPr>
              <a:t>  female </a:t>
            </a:r>
            <a:r>
              <a:rPr lang="en-US" sz="2000" dirty="0" smtClean="0">
                <a:latin typeface="Times New Roman" pitchFamily="18" charset="0"/>
                <a:cs typeface="Times New Roman" pitchFamily="18" charset="0"/>
              </a:rPr>
              <a:t>hospital</a:t>
            </a:r>
          </a:p>
          <a:p>
            <a:r>
              <a:rPr lang="en-US" sz="2000" dirty="0" smtClean="0">
                <a:latin typeface="Times New Roman" pitchFamily="18" charset="0"/>
                <a:cs typeface="Times New Roman" pitchFamily="18" charset="0"/>
              </a:rPr>
              <a:t>MOH </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Ministry of health</a:t>
            </a:r>
          </a:p>
          <a:p>
            <a:r>
              <a:rPr lang="en-US" sz="2000" dirty="0" smtClean="0">
                <a:latin typeface="Times New Roman" pitchFamily="18" charset="0"/>
                <a:cs typeface="Times New Roman" pitchFamily="18" charset="0"/>
              </a:rPr>
              <a:t>WHO -   World </a:t>
            </a:r>
            <a:r>
              <a:rPr lang="en-US" sz="2000" dirty="0" smtClean="0">
                <a:latin typeface="Times New Roman" pitchFamily="18" charset="0"/>
                <a:cs typeface="Times New Roman" pitchFamily="18" charset="0"/>
              </a:rPr>
              <a:t>health organization</a:t>
            </a:r>
          </a:p>
          <a:p>
            <a:r>
              <a:rPr lang="en-US" sz="2000" dirty="0" smtClean="0">
                <a:latin typeface="Times New Roman" pitchFamily="18" charset="0"/>
                <a:cs typeface="Times New Roman" pitchFamily="18" charset="0"/>
              </a:rPr>
              <a:t>JACHO- joint commission on accreditation of healthcare organization</a:t>
            </a:r>
          </a:p>
          <a:p>
            <a:r>
              <a:rPr lang="en-US" sz="2000" dirty="0" smtClean="0">
                <a:latin typeface="Times New Roman" pitchFamily="18" charset="0"/>
                <a:cs typeface="Times New Roman" pitchFamily="18" charset="0"/>
              </a:rPr>
              <a:t>OPD -     Out </a:t>
            </a:r>
            <a:r>
              <a:rPr lang="en-US" sz="2000" dirty="0" smtClean="0">
                <a:latin typeface="Times New Roman" pitchFamily="18" charset="0"/>
                <a:cs typeface="Times New Roman" pitchFamily="18" charset="0"/>
              </a:rPr>
              <a:t>patient department</a:t>
            </a:r>
          </a:p>
          <a:p>
            <a:r>
              <a:rPr lang="en-US" sz="2000" dirty="0" smtClean="0">
                <a:latin typeface="Times New Roman" pitchFamily="18" charset="0"/>
                <a:cs typeface="Times New Roman" pitchFamily="18" charset="0"/>
              </a:rPr>
              <a:t>CMO-    Chief </a:t>
            </a:r>
            <a:r>
              <a:rPr lang="en-US" sz="2000" dirty="0" smtClean="0">
                <a:latin typeface="Times New Roman" pitchFamily="18" charset="0"/>
                <a:cs typeface="Times New Roman" pitchFamily="18" charset="0"/>
              </a:rPr>
              <a:t>medical officer</a:t>
            </a:r>
          </a:p>
          <a:p>
            <a:r>
              <a:rPr lang="en-US" sz="2000" dirty="0" smtClean="0">
                <a:latin typeface="Times New Roman" pitchFamily="18" charset="0"/>
                <a:cs typeface="Times New Roman" pitchFamily="18" charset="0"/>
              </a:rPr>
              <a:t>HR- </a:t>
            </a:r>
            <a:r>
              <a:rPr lang="en-US" sz="2000" dirty="0" smtClean="0">
                <a:latin typeface="Times New Roman" pitchFamily="18" charset="0"/>
                <a:cs typeface="Times New Roman" pitchFamily="18" charset="0"/>
              </a:rPr>
              <a:t>       Human </a:t>
            </a:r>
            <a:r>
              <a:rPr lang="en-US" sz="2000" dirty="0" smtClean="0">
                <a:latin typeface="Times New Roman" pitchFamily="18" charset="0"/>
                <a:cs typeface="Times New Roman" pitchFamily="18" charset="0"/>
              </a:rPr>
              <a:t>Resource </a:t>
            </a:r>
          </a:p>
          <a:p>
            <a:r>
              <a:rPr lang="en-US" sz="2000" dirty="0" smtClean="0">
                <a:latin typeface="Times New Roman" pitchFamily="18" charset="0"/>
                <a:cs typeface="Times New Roman" pitchFamily="18" charset="0"/>
              </a:rPr>
              <a:t>ICU </a:t>
            </a:r>
            <a:r>
              <a:rPr lang="en-US" sz="2000" dirty="0" smtClean="0">
                <a:latin typeface="Times New Roman" pitchFamily="18" charset="0"/>
                <a:cs typeface="Times New Roman" pitchFamily="18" charset="0"/>
              </a:rPr>
              <a:t>-      Intensive </a:t>
            </a:r>
            <a:r>
              <a:rPr lang="en-US" sz="2000" dirty="0" smtClean="0">
                <a:latin typeface="Times New Roman" pitchFamily="18" charset="0"/>
                <a:cs typeface="Times New Roman" pitchFamily="18" charset="0"/>
              </a:rPr>
              <a:t>Care Unit </a:t>
            </a:r>
          </a:p>
          <a:p>
            <a:r>
              <a:rPr lang="en-US" sz="2000" dirty="0" smtClean="0">
                <a:latin typeface="Times New Roman" pitchFamily="18" charset="0"/>
                <a:cs typeface="Times New Roman" pitchFamily="18" charset="0"/>
              </a:rPr>
              <a:t>IPD- </a:t>
            </a:r>
            <a:r>
              <a:rPr lang="en-US" sz="2000" dirty="0" smtClean="0">
                <a:latin typeface="Times New Roman" pitchFamily="18" charset="0"/>
                <a:cs typeface="Times New Roman" pitchFamily="18" charset="0"/>
              </a:rPr>
              <a:t>      In-Patient </a:t>
            </a:r>
            <a:r>
              <a:rPr lang="en-US" sz="2000" dirty="0" smtClean="0">
                <a:latin typeface="Times New Roman" pitchFamily="18" charset="0"/>
                <a:cs typeface="Times New Roman" pitchFamily="18" charset="0"/>
              </a:rPr>
              <a:t>Department </a:t>
            </a:r>
          </a:p>
          <a:p>
            <a:r>
              <a:rPr lang="en-US" sz="2000" dirty="0" smtClean="0">
                <a:latin typeface="Times New Roman" pitchFamily="18" charset="0"/>
                <a:cs typeface="Times New Roman" pitchFamily="18" charset="0"/>
              </a:rPr>
              <a:t>MRD - </a:t>
            </a:r>
            <a:r>
              <a:rPr lang="en-US" sz="2000" dirty="0" smtClean="0">
                <a:latin typeface="Times New Roman" pitchFamily="18" charset="0"/>
                <a:cs typeface="Times New Roman" pitchFamily="18" charset="0"/>
              </a:rPr>
              <a:t>  Medical </a:t>
            </a:r>
            <a:r>
              <a:rPr lang="en-US" sz="2000" dirty="0" smtClean="0">
                <a:latin typeface="Times New Roman" pitchFamily="18" charset="0"/>
                <a:cs typeface="Times New Roman" pitchFamily="18" charset="0"/>
              </a:rPr>
              <a:t>Record Department</a:t>
            </a:r>
          </a:p>
          <a:p>
            <a:pPr>
              <a:buNone/>
            </a:pPr>
            <a:r>
              <a:rPr lang="en-US" sz="2000" b="1" dirty="0" smtClean="0"/>
              <a:t> </a:t>
            </a:r>
            <a:endParaRPr lang="en-US" sz="2000" dirty="0" smtClean="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10600" cy="6324600"/>
          </a:xfrm>
        </p:spPr>
        <p:txBody>
          <a:bodyPr>
            <a:normAutofit/>
          </a:bodyPr>
          <a:lstStyle/>
          <a:p>
            <a:pPr>
              <a:buNone/>
            </a:pPr>
            <a:r>
              <a:rPr lang="en-US" sz="2000" b="1" dirty="0" smtClean="0">
                <a:latin typeface="Times New Roman" pitchFamily="18" charset="0"/>
                <a:cs typeface="Times New Roman" pitchFamily="18" charset="0"/>
              </a:rPr>
              <a:t>     REFERENCES</a:t>
            </a:r>
          </a:p>
          <a:p>
            <a:pPr>
              <a:buNone/>
            </a:pPr>
            <a:endParaRPr lang="en-US" sz="2000" dirty="0" smtClean="0">
              <a:latin typeface="Times New Roman" pitchFamily="18" charset="0"/>
              <a:cs typeface="Times New Roman" pitchFamily="18" charset="0"/>
            </a:endParaRPr>
          </a:p>
          <a:p>
            <a:pPr>
              <a:buNone/>
            </a:pPr>
            <a:r>
              <a:rPr lang="en-US" sz="2000" dirty="0" smtClean="0"/>
              <a:t> [1</a:t>
            </a:r>
            <a:r>
              <a:rPr lang="en-US" sz="2000" dirty="0" smtClean="0"/>
              <a:t>]   </a:t>
            </a:r>
            <a:r>
              <a:rPr lang="en-US" sz="2000" dirty="0" err="1" smtClean="0"/>
              <a:t>Zahida</a:t>
            </a:r>
            <a:r>
              <a:rPr lang="en-US" sz="2000" dirty="0" smtClean="0"/>
              <a:t> </a:t>
            </a:r>
            <a:r>
              <a:rPr lang="en-US" sz="2000" dirty="0" err="1" smtClean="0"/>
              <a:t>abro,Dr</a:t>
            </a:r>
            <a:r>
              <a:rPr lang="en-US" sz="2000" dirty="0" smtClean="0"/>
              <a:t> </a:t>
            </a:r>
            <a:r>
              <a:rPr lang="en-US" sz="2000" dirty="0" err="1" smtClean="0"/>
              <a:t>Amanat</a:t>
            </a:r>
            <a:r>
              <a:rPr lang="en-US" sz="2000" dirty="0" smtClean="0"/>
              <a:t> </a:t>
            </a:r>
            <a:r>
              <a:rPr lang="en-US" sz="2000" dirty="0" err="1" smtClean="0"/>
              <a:t>ali</a:t>
            </a:r>
            <a:r>
              <a:rPr lang="en-US" sz="2000" dirty="0" smtClean="0"/>
              <a:t>,(2012) ,health care facilities and patient satisfaction</a:t>
            </a:r>
            <a:r>
              <a:rPr lang="en-US" sz="2000" b="1" dirty="0" smtClean="0"/>
              <a:t>,      </a:t>
            </a:r>
            <a:r>
              <a:rPr lang="en-US" sz="2000" dirty="0" smtClean="0"/>
              <a:t>interdisciplinary journal of contemporary research in business</a:t>
            </a:r>
          </a:p>
          <a:p>
            <a:pPr>
              <a:buNone/>
            </a:pPr>
            <a:r>
              <a:rPr lang="en-US" sz="2000" dirty="0" smtClean="0"/>
              <a:t>[2</a:t>
            </a:r>
            <a:r>
              <a:rPr lang="en-US" sz="2000" dirty="0" smtClean="0"/>
              <a:t>]    </a:t>
            </a:r>
            <a:r>
              <a:rPr lang="en-US" sz="2000" dirty="0" err="1" smtClean="0"/>
              <a:t>Anjum</a:t>
            </a:r>
            <a:r>
              <a:rPr lang="en-US" sz="2000" dirty="0" smtClean="0"/>
              <a:t> </a:t>
            </a:r>
            <a:r>
              <a:rPr lang="en-US" sz="2000" dirty="0" err="1" smtClean="0"/>
              <a:t>javed</a:t>
            </a:r>
            <a:r>
              <a:rPr lang="en-US" sz="2000" dirty="0" smtClean="0"/>
              <a:t>,(2005),Patient satisfaction towards outpatient department in Pakistan institute of medical sciences)</a:t>
            </a:r>
            <a:endParaRPr lang="en-US" sz="2000" b="1" dirty="0" smtClean="0"/>
          </a:p>
          <a:p>
            <a:pPr>
              <a:buNone/>
            </a:pPr>
            <a:r>
              <a:rPr lang="en-US" sz="2000" dirty="0" smtClean="0"/>
              <a:t>[3</a:t>
            </a:r>
            <a:r>
              <a:rPr lang="en-US" sz="2000" dirty="0" smtClean="0"/>
              <a:t>]    </a:t>
            </a:r>
            <a:r>
              <a:rPr lang="en-US" sz="2000" dirty="0" err="1" smtClean="0"/>
              <a:t>Sodani</a:t>
            </a:r>
            <a:r>
              <a:rPr lang="en-US" sz="2000" dirty="0" smtClean="0"/>
              <a:t> </a:t>
            </a:r>
            <a:r>
              <a:rPr lang="en-US" sz="2000" dirty="0" smtClean="0"/>
              <a:t>PR, Kumar RK,(2010) , Measuring patient satisfaction: a case study to </a:t>
            </a:r>
            <a:r>
              <a:rPr lang="en-US" sz="2000" dirty="0" smtClean="0"/>
              <a:t> improve </a:t>
            </a:r>
            <a:r>
              <a:rPr lang="en-US" sz="2000" dirty="0" smtClean="0"/>
              <a:t>quality of care at public health facilities, Indian J community </a:t>
            </a:r>
            <a:r>
              <a:rPr lang="en-US" sz="2000" dirty="0" smtClean="0"/>
              <a:t>med</a:t>
            </a:r>
            <a:endParaRPr lang="en-US" sz="2000" b="1" dirty="0" smtClean="0"/>
          </a:p>
          <a:p>
            <a:pPr>
              <a:buNone/>
            </a:pPr>
            <a:r>
              <a:rPr lang="en-US" sz="2000" dirty="0" smtClean="0"/>
              <a:t> </a:t>
            </a:r>
            <a:r>
              <a:rPr lang="en-US" sz="2000" dirty="0" smtClean="0"/>
              <a:t>[4</a:t>
            </a:r>
            <a:r>
              <a:rPr lang="en-US" sz="2000" dirty="0" smtClean="0"/>
              <a:t>]   Dr</a:t>
            </a:r>
            <a:r>
              <a:rPr lang="en-US" sz="2000" dirty="0" smtClean="0"/>
              <a:t>. S.K </a:t>
            </a:r>
            <a:r>
              <a:rPr lang="en-US" sz="2000" dirty="0" err="1" smtClean="0"/>
              <a:t>Jawahar</a:t>
            </a:r>
            <a:r>
              <a:rPr lang="en-US" sz="2000" dirty="0" smtClean="0"/>
              <a:t>,(2007),A study of patient satisfaction in super specialty hospital, Indian journal of medicine)</a:t>
            </a:r>
            <a:endParaRPr lang="en-US" sz="2000" b="1" dirty="0" smtClean="0"/>
          </a:p>
          <a:p>
            <a:pPr>
              <a:buNone/>
            </a:pPr>
            <a:r>
              <a:rPr lang="en-US" sz="2000" dirty="0" smtClean="0"/>
              <a:t>[5] </a:t>
            </a:r>
            <a:r>
              <a:rPr lang="en-US" sz="2000" dirty="0" smtClean="0"/>
              <a:t>   </a:t>
            </a:r>
            <a:r>
              <a:rPr lang="en-US" sz="2000" dirty="0" err="1" smtClean="0"/>
              <a:t>Zahida</a:t>
            </a:r>
            <a:r>
              <a:rPr lang="en-US" sz="2000" dirty="0" smtClean="0"/>
              <a:t> </a:t>
            </a:r>
            <a:r>
              <a:rPr lang="en-US" sz="2000" dirty="0" err="1" smtClean="0"/>
              <a:t>abro,Dr</a:t>
            </a:r>
            <a:r>
              <a:rPr lang="en-US" sz="2000" dirty="0" smtClean="0"/>
              <a:t> </a:t>
            </a:r>
            <a:r>
              <a:rPr lang="en-US" sz="2000" dirty="0" err="1" smtClean="0"/>
              <a:t>Amanat</a:t>
            </a:r>
            <a:r>
              <a:rPr lang="en-US" sz="2000" dirty="0" smtClean="0"/>
              <a:t> </a:t>
            </a:r>
            <a:r>
              <a:rPr lang="en-US" sz="2000" dirty="0" err="1" smtClean="0"/>
              <a:t>ali</a:t>
            </a:r>
            <a:r>
              <a:rPr lang="en-US" sz="2000" dirty="0" smtClean="0"/>
              <a:t>,(2012),Health care facilities and patient satisfaction,</a:t>
            </a:r>
            <a:r>
              <a:rPr lang="en-US" sz="2000" b="1" dirty="0" smtClean="0"/>
              <a:t>      </a:t>
            </a:r>
            <a:r>
              <a:rPr lang="en-US" sz="2000" dirty="0" smtClean="0"/>
              <a:t>Interdisciplinary journal of contemporary research in business)</a:t>
            </a:r>
          </a:p>
          <a:p>
            <a:pPr>
              <a:buNone/>
            </a:pPr>
            <a:r>
              <a:rPr lang="en-US" sz="2000" dirty="0" smtClean="0"/>
              <a:t>[6</a:t>
            </a:r>
            <a:r>
              <a:rPr lang="en-US" sz="2000" dirty="0" smtClean="0"/>
              <a:t>]   Dr</a:t>
            </a:r>
            <a:r>
              <a:rPr lang="en-US" sz="2000" dirty="0" smtClean="0"/>
              <a:t>. Neeta, </a:t>
            </a:r>
            <a:r>
              <a:rPr lang="en-US" sz="2000" dirty="0" err="1" smtClean="0"/>
              <a:t>Bhushan</a:t>
            </a:r>
            <a:r>
              <a:rPr lang="en-US" sz="2000" dirty="0" smtClean="0"/>
              <a:t> pal,(2010),Determining patient satisfaction rate in tertiary care hospital)</a:t>
            </a:r>
            <a:endParaRPr lang="en-US" sz="2000" b="1" dirty="0" smtClean="0"/>
          </a:p>
          <a:p>
            <a:pPr>
              <a:buNone/>
            </a:pPr>
            <a:r>
              <a:rPr lang="en-US" sz="2000" dirty="0" smtClean="0"/>
              <a:t>[7</a:t>
            </a:r>
            <a:r>
              <a:rPr lang="en-US" sz="2000" dirty="0" smtClean="0"/>
              <a:t>]   </a:t>
            </a:r>
            <a:r>
              <a:rPr lang="en-US" sz="2000" dirty="0" err="1" smtClean="0"/>
              <a:t>Zahida</a:t>
            </a:r>
            <a:r>
              <a:rPr lang="en-US" sz="2000" dirty="0" smtClean="0"/>
              <a:t> </a:t>
            </a:r>
            <a:r>
              <a:rPr lang="en-US" sz="2000" dirty="0" err="1" smtClean="0"/>
              <a:t>abro,Dr</a:t>
            </a:r>
            <a:r>
              <a:rPr lang="en-US" sz="2000" dirty="0" smtClean="0"/>
              <a:t> </a:t>
            </a:r>
            <a:r>
              <a:rPr lang="en-US" sz="2000" dirty="0" err="1" smtClean="0"/>
              <a:t>Amanat</a:t>
            </a:r>
            <a:r>
              <a:rPr lang="en-US" sz="2000" dirty="0" smtClean="0"/>
              <a:t> </a:t>
            </a:r>
            <a:r>
              <a:rPr lang="en-US" sz="2000" dirty="0" err="1" smtClean="0"/>
              <a:t>ali</a:t>
            </a:r>
            <a:r>
              <a:rPr lang="en-US" sz="2000" dirty="0" smtClean="0"/>
              <a:t>,(2012),Health care facilities and patient satisfaction,      Interdisciplinary journal of contemporary research in business)</a:t>
            </a:r>
            <a:endParaRPr lang="en-US" sz="2000" b="1" dirty="0" smtClean="0"/>
          </a:p>
          <a:p>
            <a:pPr>
              <a:buNone/>
            </a:pPr>
            <a:r>
              <a:rPr lang="en-US" sz="2000" dirty="0" smtClean="0"/>
              <a:t>[8</a:t>
            </a:r>
            <a:r>
              <a:rPr lang="en-US" sz="2000" dirty="0" smtClean="0"/>
              <a:t>]   </a:t>
            </a:r>
            <a:r>
              <a:rPr lang="en-US" sz="2000" dirty="0" err="1" smtClean="0"/>
              <a:t>Talluru</a:t>
            </a:r>
            <a:r>
              <a:rPr lang="en-US" sz="2000" dirty="0" smtClean="0"/>
              <a:t> </a:t>
            </a:r>
            <a:r>
              <a:rPr lang="en-US" sz="2000" dirty="0" err="1" smtClean="0"/>
              <a:t>shrinivas</a:t>
            </a:r>
            <a:r>
              <a:rPr lang="en-US" sz="2000" dirty="0" smtClean="0"/>
              <a:t>,(2012),Patient satisfaction a comparative study, Journal of academy of hospital administration)</a:t>
            </a:r>
            <a:endParaRPr lang="en-US" sz="2000" b="1" dirty="0" smtClean="0"/>
          </a:p>
          <a:p>
            <a:endParaRPr lang="en-US" sz="20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458200" cy="5821363"/>
          </a:xfrm>
        </p:spPr>
        <p:txBody>
          <a:bodyPr>
            <a:normAutofit/>
          </a:bodyPr>
          <a:lstStyle/>
          <a:p>
            <a:pPr>
              <a:buNone/>
            </a:pPr>
            <a:r>
              <a:rPr lang="en-US" sz="2000" dirty="0" smtClean="0"/>
              <a:t>[9] </a:t>
            </a:r>
            <a:r>
              <a:rPr lang="en-US" sz="2000" dirty="0" smtClean="0"/>
              <a:t>  </a:t>
            </a:r>
            <a:r>
              <a:rPr lang="en-US" sz="2000" dirty="0" err="1" smtClean="0"/>
              <a:t>Santhat</a:t>
            </a:r>
            <a:r>
              <a:rPr lang="en-US" sz="2000" dirty="0" smtClean="0"/>
              <a:t> </a:t>
            </a:r>
            <a:r>
              <a:rPr lang="en-US" sz="2000" dirty="0" err="1" smtClean="0"/>
              <a:t>Sermsri</a:t>
            </a:r>
            <a:r>
              <a:rPr lang="en-US" sz="2000" dirty="0" smtClean="0"/>
              <a:t> </a:t>
            </a:r>
            <a:r>
              <a:rPr lang="en-US" sz="2000" dirty="0" err="1" smtClean="0"/>
              <a:t>Jiraporn</a:t>
            </a:r>
            <a:r>
              <a:rPr lang="en-US" sz="2000" dirty="0" smtClean="0"/>
              <a:t> </a:t>
            </a:r>
            <a:r>
              <a:rPr lang="en-US" sz="2000" dirty="0" err="1" smtClean="0"/>
              <a:t>Chompikul</a:t>
            </a:r>
            <a:r>
              <a:rPr lang="en-US" sz="2000" dirty="0" smtClean="0"/>
              <a:t> ,(2007), Patient Satisfaction with Health Services at the Out-Patient Department Clinic of </a:t>
            </a:r>
            <a:r>
              <a:rPr lang="en-US" sz="2000" dirty="0" err="1" smtClean="0"/>
              <a:t>Wangmamyen</a:t>
            </a:r>
            <a:r>
              <a:rPr lang="en-US" sz="2000" dirty="0" smtClean="0"/>
              <a:t> Community Hospital, </a:t>
            </a:r>
            <a:r>
              <a:rPr lang="en-US" sz="2000" dirty="0" err="1" smtClean="0"/>
              <a:t>Sakeao</a:t>
            </a:r>
            <a:r>
              <a:rPr lang="en-US" sz="2000" dirty="0" smtClean="0"/>
              <a:t> Thailand, Journal of public health)</a:t>
            </a:r>
          </a:p>
          <a:p>
            <a:pPr>
              <a:buNone/>
            </a:pPr>
            <a:r>
              <a:rPr lang="en-US" sz="2000" dirty="0" smtClean="0"/>
              <a:t>[10</a:t>
            </a:r>
            <a:r>
              <a:rPr lang="en-US" sz="2000" dirty="0" smtClean="0"/>
              <a:t>]  </a:t>
            </a:r>
            <a:r>
              <a:rPr lang="en-US" sz="2000" dirty="0" err="1" smtClean="0"/>
              <a:t>Narayan</a:t>
            </a:r>
            <a:r>
              <a:rPr lang="en-US" sz="2000" dirty="0" smtClean="0"/>
              <a:t> </a:t>
            </a:r>
            <a:r>
              <a:rPr lang="en-US" sz="2000" dirty="0" err="1" smtClean="0"/>
              <a:t>shreshtha</a:t>
            </a:r>
            <a:r>
              <a:rPr lang="en-US" sz="2000" dirty="0" smtClean="0"/>
              <a:t>,(2012),Measuring patient satisfaction in traditional </a:t>
            </a:r>
            <a:r>
              <a:rPr lang="en-US" sz="2000" dirty="0" smtClean="0"/>
              <a:t> medicine </a:t>
            </a:r>
            <a:r>
              <a:rPr lang="en-US" sz="2000" dirty="0" smtClean="0"/>
              <a:t>hospital Nepal, Journal of public health and development)</a:t>
            </a:r>
            <a:endParaRPr lang="en-US" sz="2000" b="1" dirty="0" smtClean="0"/>
          </a:p>
          <a:p>
            <a:pPr>
              <a:buNone/>
            </a:pPr>
            <a:r>
              <a:rPr lang="en-US" sz="2000" dirty="0" smtClean="0"/>
              <a:t>[</a:t>
            </a:r>
            <a:r>
              <a:rPr lang="en-US" sz="2000" dirty="0" smtClean="0"/>
              <a:t>11] </a:t>
            </a:r>
            <a:r>
              <a:rPr lang="en-US" sz="2000" dirty="0" smtClean="0"/>
              <a:t> </a:t>
            </a:r>
            <a:r>
              <a:rPr lang="en-US" sz="2000" dirty="0" err="1" smtClean="0"/>
              <a:t>Oluwagbenga</a:t>
            </a:r>
            <a:r>
              <a:rPr lang="en-US" sz="2000" dirty="0" smtClean="0"/>
              <a:t> </a:t>
            </a:r>
            <a:r>
              <a:rPr lang="en-US" sz="2000" dirty="0" err="1" smtClean="0"/>
              <a:t>Ogunfowokan</a:t>
            </a:r>
            <a:r>
              <a:rPr lang="en-US" sz="2000" dirty="0" smtClean="0"/>
              <a:t>;  Muhammad Mora (2008) , Time, expectation and  satisfaction : patients' experience at National Hospital Abuja, Nigeria, African Primary Health Care and Family Medicine</a:t>
            </a:r>
            <a:endParaRPr lang="en-US" sz="2000" b="1" dirty="0" smtClean="0"/>
          </a:p>
          <a:p>
            <a:pPr>
              <a:buNone/>
            </a:pPr>
            <a:r>
              <a:rPr lang="en-US" sz="2000" dirty="0" smtClean="0"/>
              <a:t>[</a:t>
            </a:r>
            <a:r>
              <a:rPr lang="en-US" sz="2000" dirty="0" smtClean="0"/>
              <a:t>12] </a:t>
            </a:r>
            <a:r>
              <a:rPr lang="en-US" sz="2000" dirty="0" smtClean="0"/>
              <a:t> </a:t>
            </a:r>
            <a:r>
              <a:rPr lang="en-US" sz="2000" dirty="0" err="1" smtClean="0"/>
              <a:t>Ketan</a:t>
            </a:r>
            <a:r>
              <a:rPr lang="en-US" sz="2000" dirty="0" smtClean="0"/>
              <a:t> </a:t>
            </a:r>
            <a:r>
              <a:rPr lang="en-US" sz="2000" dirty="0" err="1" smtClean="0"/>
              <a:t>pujari</a:t>
            </a:r>
            <a:r>
              <a:rPr lang="en-US" sz="2000" dirty="0" smtClean="0"/>
              <a:t>(2009) ),Determining quality of care in Apollo hospital)</a:t>
            </a:r>
          </a:p>
          <a:p>
            <a:pPr>
              <a:buNone/>
            </a:pPr>
            <a:r>
              <a:rPr lang="en-US" sz="2000" dirty="0" smtClean="0"/>
              <a:t>[</a:t>
            </a:r>
            <a:r>
              <a:rPr lang="en-US" sz="2000" dirty="0" smtClean="0"/>
              <a:t>13</a:t>
            </a:r>
            <a:r>
              <a:rPr lang="en-US" sz="2000" dirty="0" smtClean="0"/>
              <a:t>]  </a:t>
            </a:r>
            <a:r>
              <a:rPr lang="en-US" sz="2000" dirty="0" err="1" smtClean="0"/>
              <a:t>Oluwagbenga</a:t>
            </a:r>
            <a:r>
              <a:rPr lang="en-US" sz="2000" dirty="0" smtClean="0"/>
              <a:t> </a:t>
            </a:r>
            <a:r>
              <a:rPr lang="en-US" sz="2000" dirty="0" err="1" smtClean="0"/>
              <a:t>Ogunfowokan</a:t>
            </a:r>
            <a:r>
              <a:rPr lang="en-US" sz="2000" dirty="0" smtClean="0"/>
              <a:t>, Muhammad Mora (2011), Time, expectation and   satisfaction: patients' experience at National Hospital Abuja, Nigeria, journal for hospital administration) </a:t>
            </a:r>
            <a:endParaRPr lang="en-US" sz="2000" b="1" dirty="0" smtClean="0"/>
          </a:p>
          <a:p>
            <a:pPr>
              <a:buNone/>
            </a:pPr>
            <a:r>
              <a:rPr lang="en-US" sz="2000" dirty="0" smtClean="0"/>
              <a:t>[</a:t>
            </a:r>
            <a:r>
              <a:rPr lang="en-US" sz="2000" dirty="0" smtClean="0"/>
              <a:t>14</a:t>
            </a:r>
            <a:r>
              <a:rPr lang="en-US" sz="2000" dirty="0" smtClean="0"/>
              <a:t>]  </a:t>
            </a:r>
            <a:r>
              <a:rPr lang="en-US" sz="2000" dirty="0" err="1" smtClean="0"/>
              <a:t>Ketaki</a:t>
            </a:r>
            <a:r>
              <a:rPr lang="en-US" sz="2000" dirty="0" smtClean="0"/>
              <a:t> </a:t>
            </a:r>
            <a:r>
              <a:rPr lang="en-US" sz="2000" dirty="0" err="1" smtClean="0"/>
              <a:t>pujari</a:t>
            </a:r>
            <a:r>
              <a:rPr lang="en-US" sz="2000" dirty="0" smtClean="0"/>
              <a:t>(2009), Determining quality of care in Apollo hospital)</a:t>
            </a:r>
            <a:endParaRPr lang="en-US" sz="2000" b="1" dirty="0" smtClean="0"/>
          </a:p>
          <a:p>
            <a:pPr>
              <a:buNone/>
            </a:pPr>
            <a:r>
              <a:rPr lang="en-US" sz="2000" dirty="0" smtClean="0"/>
              <a:t>[15</a:t>
            </a:r>
            <a:r>
              <a:rPr lang="en-US" sz="2000" dirty="0" smtClean="0"/>
              <a:t>]  </a:t>
            </a:r>
            <a:r>
              <a:rPr lang="en-US" sz="2000" dirty="0" err="1" smtClean="0"/>
              <a:t>Arpita</a:t>
            </a:r>
            <a:r>
              <a:rPr lang="en-US" sz="2000" dirty="0" smtClean="0"/>
              <a:t> </a:t>
            </a:r>
            <a:r>
              <a:rPr lang="en-US" sz="2000" dirty="0" smtClean="0"/>
              <a:t>B et.al(2003),Study of patient satisfaction in a tertiary referral </a:t>
            </a:r>
            <a:r>
              <a:rPr lang="en-US" sz="2000" dirty="0" err="1" smtClean="0"/>
              <a:t>hospital,Journal</a:t>
            </a:r>
            <a:r>
              <a:rPr lang="en-US" sz="2000" dirty="0" smtClean="0"/>
              <a:t> of the academy of hospital administration)</a:t>
            </a:r>
          </a:p>
          <a:p>
            <a:endParaRPr lang="en-US" sz="20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smtClean="0">
                <a:latin typeface="Times New Roman" pitchFamily="18" charset="0"/>
                <a:cs typeface="Times New Roman" pitchFamily="18" charset="0"/>
              </a:rPr>
              <a:t>ANNEXURE</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295400"/>
            <a:ext cx="8534400" cy="5181600"/>
          </a:xfrm>
        </p:spPr>
        <p:txBody>
          <a:bodyPr>
            <a:normAutofit fontScale="47500" lnSpcReduction="20000"/>
          </a:bodyPr>
          <a:lstStyle/>
          <a:p>
            <a:pPr>
              <a:buNone/>
            </a:pPr>
            <a:r>
              <a:rPr lang="en-US" b="1" dirty="0" smtClean="0"/>
              <a:t>      Questionnaire</a:t>
            </a:r>
            <a:endParaRPr lang="en-US" dirty="0" smtClean="0"/>
          </a:p>
          <a:p>
            <a:pPr>
              <a:buNone/>
            </a:pPr>
            <a:r>
              <a:rPr lang="en-US" dirty="0" smtClean="0"/>
              <a:t> </a:t>
            </a:r>
          </a:p>
          <a:p>
            <a:pPr lvl="0">
              <a:buNone/>
            </a:pPr>
            <a:r>
              <a:rPr lang="en-US" dirty="0" smtClean="0">
                <a:latin typeface="Times New Roman" pitchFamily="18" charset="0"/>
                <a:cs typeface="Times New Roman" pitchFamily="18" charset="0"/>
              </a:rPr>
              <a:t>1.   Name </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p>
          <a:p>
            <a:pPr lvl="0">
              <a:buNone/>
            </a:pPr>
            <a:r>
              <a:rPr lang="en-US" dirty="0" smtClean="0">
                <a:latin typeface="Times New Roman" pitchFamily="18" charset="0"/>
                <a:cs typeface="Times New Roman" pitchFamily="18" charset="0"/>
              </a:rPr>
              <a:t> 2.   Age</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p>
          <a:p>
            <a:pPr lvl="0">
              <a:buNone/>
            </a:pPr>
            <a:r>
              <a:rPr lang="en-US" dirty="0" smtClean="0">
                <a:latin typeface="Times New Roman" pitchFamily="18" charset="0"/>
                <a:cs typeface="Times New Roman" pitchFamily="18" charset="0"/>
              </a:rPr>
              <a:t> 3.   Availability </a:t>
            </a:r>
            <a:r>
              <a:rPr lang="en-US" dirty="0" smtClean="0">
                <a:latin typeface="Times New Roman" pitchFamily="18" charset="0"/>
                <a:cs typeface="Times New Roman" pitchFamily="18" charset="0"/>
              </a:rPr>
              <a:t>of doctor</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    Satisfied</a:t>
            </a:r>
          </a:p>
          <a:p>
            <a:r>
              <a:rPr lang="en-US" dirty="0" smtClean="0">
                <a:latin typeface="Times New Roman" pitchFamily="18" charset="0"/>
                <a:cs typeface="Times New Roman" pitchFamily="18" charset="0"/>
              </a:rPr>
              <a:t>    Somewhat satisfied</a:t>
            </a:r>
          </a:p>
          <a:p>
            <a:r>
              <a:rPr lang="en-US" dirty="0" smtClean="0">
                <a:latin typeface="Times New Roman" pitchFamily="18" charset="0"/>
                <a:cs typeface="Times New Roman" pitchFamily="18" charset="0"/>
              </a:rPr>
              <a:t>     Neutral</a:t>
            </a:r>
          </a:p>
          <a:p>
            <a:r>
              <a:rPr lang="en-US" dirty="0" smtClean="0">
                <a:latin typeface="Times New Roman" pitchFamily="18" charset="0"/>
                <a:cs typeface="Times New Roman" pitchFamily="18" charset="0"/>
              </a:rPr>
              <a:t>     Somewhat dissatisfied</a:t>
            </a:r>
          </a:p>
          <a:p>
            <a:r>
              <a:rPr lang="en-US" dirty="0" smtClean="0">
                <a:latin typeface="Times New Roman" pitchFamily="18" charset="0"/>
                <a:cs typeface="Times New Roman" pitchFamily="18" charset="0"/>
              </a:rPr>
              <a:t>     Dissatisfied</a:t>
            </a:r>
          </a:p>
          <a:p>
            <a:r>
              <a:rPr lang="en-US" dirty="0" smtClean="0">
                <a:latin typeface="Times New Roman" pitchFamily="18" charset="0"/>
                <a:cs typeface="Times New Roman" pitchFamily="18" charset="0"/>
              </a:rPr>
              <a:t>     Not applicable</a:t>
            </a:r>
          </a:p>
          <a:p>
            <a:pPr>
              <a:buNone/>
            </a:pPr>
            <a:r>
              <a:rPr lang="en-US" dirty="0" smtClean="0">
                <a:latin typeface="Times New Roman" pitchFamily="18" charset="0"/>
                <a:cs typeface="Times New Roman" pitchFamily="18" charset="0"/>
              </a:rPr>
              <a:t> </a:t>
            </a:r>
          </a:p>
          <a:p>
            <a:pPr lvl="0">
              <a:buNone/>
            </a:pPr>
            <a:r>
              <a:rPr lang="en-US" dirty="0" smtClean="0">
                <a:latin typeface="Times New Roman" pitchFamily="18" charset="0"/>
                <a:cs typeface="Times New Roman" pitchFamily="18" charset="0"/>
              </a:rPr>
              <a:t> 4.   Waiting </a:t>
            </a:r>
            <a:r>
              <a:rPr lang="en-US" dirty="0" smtClean="0">
                <a:latin typeface="Times New Roman" pitchFamily="18" charset="0"/>
                <a:cs typeface="Times New Roman" pitchFamily="18" charset="0"/>
              </a:rPr>
              <a:t>time</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    Satisfied</a:t>
            </a:r>
          </a:p>
          <a:p>
            <a:r>
              <a:rPr lang="en-US" dirty="0" smtClean="0">
                <a:latin typeface="Times New Roman" pitchFamily="18" charset="0"/>
                <a:cs typeface="Times New Roman" pitchFamily="18" charset="0"/>
              </a:rPr>
              <a:t>    Somewhat satisfied</a:t>
            </a:r>
            <a:endParaRPr lang="en-US"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idx="1"/>
          </p:nvPr>
        </p:nvSpPr>
        <p:spPr>
          <a:xfrm>
            <a:off x="152400" y="228600"/>
            <a:ext cx="8763000" cy="6324600"/>
          </a:xfrm>
        </p:spPr>
        <p:txBody>
          <a:bodyPr>
            <a:normAutofit fontScale="47500" lnSpcReduction="20000"/>
          </a:bodyPr>
          <a:lstStyle/>
          <a:p>
            <a:r>
              <a:rPr lang="en-US" dirty="0" smtClean="0"/>
              <a:t> </a:t>
            </a:r>
            <a:r>
              <a:rPr lang="en-US" dirty="0" smtClean="0"/>
              <a:t> </a:t>
            </a:r>
            <a:r>
              <a:rPr lang="en-US" dirty="0" smtClean="0"/>
              <a:t>   Neutral</a:t>
            </a:r>
            <a:endParaRPr lang="en-US" dirty="0" smtClean="0"/>
          </a:p>
          <a:p>
            <a:r>
              <a:rPr lang="en-US" dirty="0" smtClean="0"/>
              <a:t>     Somewhat dissatisfied</a:t>
            </a:r>
          </a:p>
          <a:p>
            <a:r>
              <a:rPr lang="en-US" dirty="0" smtClean="0"/>
              <a:t>     Dissatisfied</a:t>
            </a:r>
          </a:p>
          <a:p>
            <a:r>
              <a:rPr lang="en-US" dirty="0" smtClean="0"/>
              <a:t>     Not applicable</a:t>
            </a:r>
          </a:p>
          <a:p>
            <a:pPr>
              <a:buNone/>
            </a:pPr>
            <a:r>
              <a:rPr lang="en-US" dirty="0" smtClean="0"/>
              <a:t> </a:t>
            </a:r>
          </a:p>
          <a:p>
            <a:pPr lvl="0">
              <a:buNone/>
            </a:pPr>
            <a:r>
              <a:rPr lang="en-US" dirty="0" smtClean="0"/>
              <a:t>5.       Behavior </a:t>
            </a:r>
            <a:r>
              <a:rPr lang="en-US" dirty="0" smtClean="0"/>
              <a:t>of doctor</a:t>
            </a:r>
          </a:p>
          <a:p>
            <a:pPr>
              <a:buNone/>
            </a:pPr>
            <a:r>
              <a:rPr lang="en-US" dirty="0" smtClean="0"/>
              <a:t> </a:t>
            </a:r>
          </a:p>
          <a:p>
            <a:pPr>
              <a:buNone/>
            </a:pPr>
            <a:r>
              <a:rPr lang="en-US" dirty="0" smtClean="0"/>
              <a:t> </a:t>
            </a:r>
          </a:p>
          <a:p>
            <a:r>
              <a:rPr lang="en-US" dirty="0" smtClean="0"/>
              <a:t>    Satisfied</a:t>
            </a:r>
          </a:p>
          <a:p>
            <a:r>
              <a:rPr lang="en-US" dirty="0" smtClean="0"/>
              <a:t>    Somewhat satisfied</a:t>
            </a:r>
          </a:p>
          <a:p>
            <a:r>
              <a:rPr lang="en-US" dirty="0" smtClean="0"/>
              <a:t>     Neutral</a:t>
            </a:r>
          </a:p>
          <a:p>
            <a:r>
              <a:rPr lang="en-US" dirty="0" smtClean="0"/>
              <a:t>     Somewhat dissatisfied</a:t>
            </a:r>
          </a:p>
          <a:p>
            <a:r>
              <a:rPr lang="en-US" dirty="0" smtClean="0"/>
              <a:t>     Dissatisfied</a:t>
            </a:r>
          </a:p>
          <a:p>
            <a:r>
              <a:rPr lang="en-US" dirty="0" smtClean="0"/>
              <a:t>     Not applicable</a:t>
            </a:r>
          </a:p>
          <a:p>
            <a:pPr>
              <a:buNone/>
            </a:pPr>
            <a:r>
              <a:rPr lang="en-US" dirty="0" smtClean="0"/>
              <a:t> </a:t>
            </a:r>
          </a:p>
          <a:p>
            <a:pPr lvl="0">
              <a:buNone/>
            </a:pPr>
            <a:r>
              <a:rPr lang="en-US" dirty="0" smtClean="0"/>
              <a:t>6.        Behavior </a:t>
            </a:r>
            <a:r>
              <a:rPr lang="en-US" dirty="0" smtClean="0"/>
              <a:t>of nurses</a:t>
            </a:r>
          </a:p>
          <a:p>
            <a:pPr>
              <a:buNone/>
            </a:pPr>
            <a:r>
              <a:rPr lang="en-US" dirty="0" smtClean="0"/>
              <a:t> </a:t>
            </a:r>
          </a:p>
          <a:p>
            <a:r>
              <a:rPr lang="en-US" dirty="0" smtClean="0"/>
              <a:t>    Satisfied</a:t>
            </a:r>
          </a:p>
          <a:p>
            <a:r>
              <a:rPr lang="en-US" dirty="0" smtClean="0"/>
              <a:t>    Somewhat satisfied</a:t>
            </a:r>
          </a:p>
          <a:p>
            <a:r>
              <a:rPr lang="en-US" dirty="0" smtClean="0"/>
              <a:t>     Neutral</a:t>
            </a:r>
          </a:p>
          <a:p>
            <a:r>
              <a:rPr lang="en-US" dirty="0" smtClean="0"/>
              <a:t>     Somewhat dissatisfied</a:t>
            </a:r>
          </a:p>
          <a:p>
            <a:r>
              <a:rPr lang="en-US" dirty="0" smtClean="0"/>
              <a:t>     Dissatisfied</a:t>
            </a:r>
          </a:p>
          <a:p>
            <a:r>
              <a:rPr lang="en-US" dirty="0" smtClean="0"/>
              <a:t>     Not applicable</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248400"/>
          </a:xfrm>
        </p:spPr>
        <p:txBody>
          <a:bodyPr>
            <a:normAutofit/>
          </a:bodyPr>
          <a:lstStyle/>
          <a:p>
            <a:pPr lvl="0">
              <a:buNone/>
            </a:pPr>
            <a:r>
              <a:rPr lang="en-US" sz="1600" dirty="0" smtClean="0">
                <a:latin typeface="Times New Roman" pitchFamily="18" charset="0"/>
                <a:cs typeface="Times New Roman" pitchFamily="18" charset="0"/>
              </a:rPr>
              <a:t>7. </a:t>
            </a:r>
            <a:r>
              <a:rPr lang="en-US" sz="1600" dirty="0" smtClean="0">
                <a:latin typeface="Times New Roman" pitchFamily="18" charset="0"/>
                <a:cs typeface="Times New Roman" pitchFamily="18" charset="0"/>
              </a:rPr>
              <a:t>Atmosphere of OPD</a:t>
            </a:r>
          </a:p>
          <a:p>
            <a:pPr>
              <a:buNone/>
            </a:pPr>
            <a:r>
              <a:rPr lang="en-US" sz="1600" dirty="0" smtClean="0">
                <a:latin typeface="Times New Roman" pitchFamily="18" charset="0"/>
                <a:cs typeface="Times New Roman" pitchFamily="18" charset="0"/>
              </a:rPr>
              <a:t> </a:t>
            </a:r>
          </a:p>
          <a:p>
            <a:r>
              <a:rPr lang="en-US" sz="1600" dirty="0" smtClean="0">
                <a:latin typeface="Times New Roman" pitchFamily="18" charset="0"/>
                <a:cs typeface="Times New Roman" pitchFamily="18" charset="0"/>
              </a:rPr>
              <a:t>    Satisfied</a:t>
            </a:r>
          </a:p>
          <a:p>
            <a:r>
              <a:rPr lang="en-US" sz="1600" dirty="0" smtClean="0">
                <a:latin typeface="Times New Roman" pitchFamily="18" charset="0"/>
                <a:cs typeface="Times New Roman" pitchFamily="18" charset="0"/>
              </a:rPr>
              <a:t>    Somewhat satisfied</a:t>
            </a:r>
          </a:p>
          <a:p>
            <a:r>
              <a:rPr lang="en-US" sz="1600" dirty="0" smtClean="0">
                <a:latin typeface="Times New Roman" pitchFamily="18" charset="0"/>
                <a:cs typeface="Times New Roman" pitchFamily="18" charset="0"/>
              </a:rPr>
              <a:t>     Neutral</a:t>
            </a:r>
          </a:p>
          <a:p>
            <a:r>
              <a:rPr lang="en-US" sz="1600" dirty="0" smtClean="0">
                <a:latin typeface="Times New Roman" pitchFamily="18" charset="0"/>
                <a:cs typeface="Times New Roman" pitchFamily="18" charset="0"/>
              </a:rPr>
              <a:t>     Somewhat dissatisfied</a:t>
            </a:r>
          </a:p>
          <a:p>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Dissatisfied</a:t>
            </a:r>
          </a:p>
          <a:p>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Not applicable</a:t>
            </a:r>
          </a:p>
          <a:p>
            <a:pPr>
              <a:buNone/>
            </a:pPr>
            <a:r>
              <a:rPr lang="en-US" sz="1600" dirty="0" smtClean="0">
                <a:latin typeface="Times New Roman" pitchFamily="18" charset="0"/>
                <a:cs typeface="Times New Roman" pitchFamily="18" charset="0"/>
              </a:rPr>
              <a:t> </a:t>
            </a:r>
          </a:p>
          <a:p>
            <a:pPr lvl="0">
              <a:buNone/>
            </a:pPr>
            <a:r>
              <a:rPr lang="en-US" sz="1600" dirty="0" smtClean="0">
                <a:latin typeface="Times New Roman" pitchFamily="18" charset="0"/>
                <a:cs typeface="Times New Roman" pitchFamily="18" charset="0"/>
              </a:rPr>
              <a:t>8. Satisfaction </a:t>
            </a:r>
            <a:r>
              <a:rPr lang="en-US" sz="1600" dirty="0" smtClean="0">
                <a:latin typeface="Times New Roman" pitchFamily="18" charset="0"/>
                <a:cs typeface="Times New Roman" pitchFamily="18" charset="0"/>
              </a:rPr>
              <a:t>with investigation</a:t>
            </a:r>
          </a:p>
          <a:p>
            <a:pPr>
              <a:buNone/>
            </a:pPr>
            <a:r>
              <a:rPr lang="en-US" sz="1600" dirty="0" smtClean="0">
                <a:latin typeface="Times New Roman" pitchFamily="18" charset="0"/>
                <a:cs typeface="Times New Roman" pitchFamily="18" charset="0"/>
              </a:rPr>
              <a:t> </a:t>
            </a:r>
          </a:p>
          <a:p>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Satisfied</a:t>
            </a:r>
          </a:p>
          <a:p>
            <a:r>
              <a:rPr lang="en-US" sz="1600" dirty="0" smtClean="0">
                <a:latin typeface="Times New Roman" pitchFamily="18" charset="0"/>
                <a:cs typeface="Times New Roman" pitchFamily="18" charset="0"/>
              </a:rPr>
              <a:t>    Somewhat satisfied</a:t>
            </a:r>
          </a:p>
          <a:p>
            <a:r>
              <a:rPr lang="en-US" sz="1600" dirty="0" smtClean="0">
                <a:latin typeface="Times New Roman" pitchFamily="18" charset="0"/>
                <a:cs typeface="Times New Roman" pitchFamily="18" charset="0"/>
              </a:rPr>
              <a:t>     Neutral</a:t>
            </a:r>
          </a:p>
          <a:p>
            <a:r>
              <a:rPr lang="en-US" sz="1600" dirty="0" smtClean="0">
                <a:latin typeface="Times New Roman" pitchFamily="18" charset="0"/>
                <a:cs typeface="Times New Roman" pitchFamily="18" charset="0"/>
              </a:rPr>
              <a:t>     Somewhat dissatisfied</a:t>
            </a:r>
          </a:p>
          <a:p>
            <a:r>
              <a:rPr lang="en-US" sz="1600" dirty="0" smtClean="0">
                <a:latin typeface="Times New Roman" pitchFamily="18" charset="0"/>
                <a:cs typeface="Times New Roman" pitchFamily="18" charset="0"/>
              </a:rPr>
              <a:t>     Dissatisfied</a:t>
            </a:r>
          </a:p>
          <a:p>
            <a:r>
              <a:rPr lang="en-US" sz="1600" dirty="0" smtClean="0">
                <a:latin typeface="Times New Roman" pitchFamily="18" charset="0"/>
                <a:cs typeface="Times New Roman" pitchFamily="18" charset="0"/>
              </a:rPr>
              <a:t>     Not applicable</a:t>
            </a:r>
          </a:p>
          <a:p>
            <a:pPr>
              <a:buNone/>
            </a:pPr>
            <a:r>
              <a:rPr lang="en-US" sz="1600" dirty="0" smtClean="0">
                <a:latin typeface="Times New Roman" pitchFamily="18" charset="0"/>
                <a:cs typeface="Times New Roman" pitchFamily="18" charset="0"/>
              </a:rPr>
              <a:t> </a:t>
            </a:r>
            <a:endParaRPr lang="en-US" sz="16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5745163"/>
          </a:xfrm>
        </p:spPr>
        <p:txBody>
          <a:bodyPr>
            <a:normAutofit/>
          </a:bodyPr>
          <a:lstStyle/>
          <a:p>
            <a:pPr marL="457200" lvl="0" indent="-457200">
              <a:buAutoNum type="arabicPeriod" startAt="9"/>
            </a:pPr>
            <a:r>
              <a:rPr lang="en-US" sz="1600" dirty="0" smtClean="0">
                <a:latin typeface="Times New Roman" pitchFamily="18" charset="0"/>
                <a:cs typeface="Times New Roman" pitchFamily="18" charset="0"/>
              </a:rPr>
              <a:t>Overall satisfaction</a:t>
            </a:r>
          </a:p>
          <a:p>
            <a:pPr marL="457200" lvl="0" indent="-457200">
              <a:buNone/>
            </a:pPr>
            <a:r>
              <a:rPr lang="en-US" sz="1600" dirty="0" smtClean="0">
                <a:latin typeface="Times New Roman" pitchFamily="18" charset="0"/>
                <a:cs typeface="Times New Roman" pitchFamily="18" charset="0"/>
              </a:rPr>
              <a:t> </a:t>
            </a:r>
          </a:p>
          <a:p>
            <a:r>
              <a:rPr lang="en-US" sz="1600" dirty="0" smtClean="0">
                <a:latin typeface="Times New Roman" pitchFamily="18" charset="0"/>
                <a:cs typeface="Times New Roman" pitchFamily="18" charset="0"/>
              </a:rPr>
              <a:t>    Satisfied</a:t>
            </a:r>
          </a:p>
          <a:p>
            <a:r>
              <a:rPr lang="en-US" sz="1600" dirty="0" smtClean="0">
                <a:latin typeface="Times New Roman" pitchFamily="18" charset="0"/>
                <a:cs typeface="Times New Roman" pitchFamily="18" charset="0"/>
              </a:rPr>
              <a:t>    Somewhat satisfied</a:t>
            </a:r>
          </a:p>
          <a:p>
            <a:r>
              <a:rPr lang="en-US" sz="1600" dirty="0" smtClean="0">
                <a:latin typeface="Times New Roman" pitchFamily="18" charset="0"/>
                <a:cs typeface="Times New Roman" pitchFamily="18" charset="0"/>
              </a:rPr>
              <a:t>     Neutral</a:t>
            </a:r>
          </a:p>
          <a:p>
            <a:r>
              <a:rPr lang="en-US" sz="1600" dirty="0" smtClean="0">
                <a:latin typeface="Times New Roman" pitchFamily="18" charset="0"/>
                <a:cs typeface="Times New Roman" pitchFamily="18" charset="0"/>
              </a:rPr>
              <a:t>     Somewhat dissatisfied</a:t>
            </a:r>
          </a:p>
          <a:p>
            <a:r>
              <a:rPr lang="en-US" sz="1600" dirty="0" smtClean="0">
                <a:latin typeface="Times New Roman" pitchFamily="18" charset="0"/>
                <a:cs typeface="Times New Roman" pitchFamily="18" charset="0"/>
              </a:rPr>
              <a:t>     Dissatisfied</a:t>
            </a:r>
          </a:p>
          <a:p>
            <a:r>
              <a:rPr lang="en-US" sz="1600" dirty="0" smtClean="0">
                <a:latin typeface="Times New Roman" pitchFamily="18" charset="0"/>
                <a:cs typeface="Times New Roman" pitchFamily="18" charset="0"/>
              </a:rPr>
              <a:t>     Not applicable</a:t>
            </a:r>
          </a:p>
          <a:p>
            <a:pPr>
              <a:buNone/>
            </a:pPr>
            <a:r>
              <a:rPr lang="en-US" sz="1600" dirty="0" smtClean="0">
                <a:latin typeface="Times New Roman" pitchFamily="18" charset="0"/>
                <a:cs typeface="Times New Roman" pitchFamily="18" charset="0"/>
              </a:rPr>
              <a:t> </a:t>
            </a:r>
          </a:p>
          <a:p>
            <a:pPr>
              <a:buNone/>
            </a:pPr>
            <a:r>
              <a:rPr lang="en-US" sz="2000" b="1" dirty="0" smtClean="0"/>
              <a:t> </a:t>
            </a:r>
            <a:endParaRPr lang="en-US" sz="2000" dirty="0" smtClean="0"/>
          </a:p>
          <a:p>
            <a:pPr>
              <a:buNone/>
            </a:pPr>
            <a:endParaRPr lang="en-US" sz="2000"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5897563"/>
          </a:xfrm>
        </p:spPr>
        <p:txBody>
          <a:bodyPr>
            <a:normAutofit/>
          </a:bodyPr>
          <a:lstStyle/>
          <a:p>
            <a:pPr algn="ctr">
              <a:buNone/>
            </a:pPr>
            <a:endParaRPr lang="en-US" sz="9600" dirty="0" smtClean="0"/>
          </a:p>
          <a:p>
            <a:pPr algn="ctr">
              <a:buNone/>
            </a:pPr>
            <a:r>
              <a:rPr lang="en-US" sz="9600" dirty="0" smtClean="0"/>
              <a:t>Thank you</a:t>
            </a:r>
            <a:endParaRPr lang="en-US" sz="9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a:bodyPr>
          <a:lstStyle/>
          <a:p>
            <a:pPr>
              <a:buNone/>
            </a:pPr>
            <a:r>
              <a:rPr lang="en-US" b="1" dirty="0" smtClean="0"/>
              <a:t>   </a:t>
            </a:r>
            <a:r>
              <a:rPr lang="en-US" sz="2800" b="1" dirty="0" smtClean="0">
                <a:latin typeface="Times New Roman" pitchFamily="18" charset="0"/>
                <a:cs typeface="Times New Roman" pitchFamily="18" charset="0"/>
              </a:rPr>
              <a:t>ORGANIZATION PROFILE</a:t>
            </a:r>
          </a:p>
          <a:p>
            <a:pPr>
              <a:buNone/>
            </a:pPr>
            <a:endParaRPr lang="en-US" sz="2800" dirty="0" smtClean="0">
              <a:latin typeface="Times New Roman" pitchFamily="18" charset="0"/>
              <a:cs typeface="Times New Roman" pitchFamily="18" charset="0"/>
            </a:endParaRPr>
          </a:p>
          <a:p>
            <a:pPr>
              <a:buNone/>
            </a:pPr>
            <a:r>
              <a:rPr lang="en-US" sz="2200" dirty="0" smtClean="0"/>
              <a:t>     </a:t>
            </a:r>
            <a:r>
              <a:rPr lang="en-US" sz="2000" dirty="0" err="1" smtClean="0">
                <a:latin typeface="Times New Roman" pitchFamily="18" charset="0"/>
                <a:cs typeface="Times New Roman" pitchFamily="18" charset="0"/>
              </a:rPr>
              <a:t>Chainrai</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female hospital is unit of district hospital Haridwar, Uttrakhand. There are 3 hospitals as unit of district hospital 1. </a:t>
            </a:r>
            <a:r>
              <a:rPr lang="en-US" sz="2000" dirty="0" err="1" smtClean="0">
                <a:latin typeface="Times New Roman" pitchFamily="18" charset="0"/>
                <a:cs typeface="Times New Roman" pitchFamily="18" charset="0"/>
              </a:rPr>
              <a:t>Jila</a:t>
            </a:r>
            <a:r>
              <a:rPr lang="en-US" sz="2000" dirty="0" smtClean="0">
                <a:latin typeface="Times New Roman" pitchFamily="18" charset="0"/>
                <a:cs typeface="Times New Roman" pitchFamily="18" charset="0"/>
              </a:rPr>
              <a:t> hospital 2. </a:t>
            </a:r>
            <a:r>
              <a:rPr lang="en-US" sz="2000" dirty="0" err="1" smtClean="0">
                <a:latin typeface="Times New Roman" pitchFamily="18" charset="0"/>
                <a:cs typeface="Times New Roman" pitchFamily="18" charset="0"/>
              </a:rPr>
              <a:t>Mela</a:t>
            </a:r>
            <a:r>
              <a:rPr lang="en-US" sz="2000" dirty="0" smtClean="0">
                <a:latin typeface="Times New Roman" pitchFamily="18" charset="0"/>
                <a:cs typeface="Times New Roman" pitchFamily="18" charset="0"/>
              </a:rPr>
              <a:t> hospital 3.  mahila </a:t>
            </a:r>
            <a:r>
              <a:rPr lang="en-US" sz="2000" dirty="0" err="1" smtClean="0">
                <a:latin typeface="Times New Roman" pitchFamily="18" charset="0"/>
                <a:cs typeface="Times New Roman" pitchFamily="18" charset="0"/>
              </a:rPr>
              <a:t>jila</a:t>
            </a:r>
            <a:r>
              <a:rPr lang="en-US" sz="2000" dirty="0" smtClean="0">
                <a:latin typeface="Times New Roman" pitchFamily="18" charset="0"/>
                <a:cs typeface="Times New Roman" pitchFamily="18" charset="0"/>
              </a:rPr>
              <a:t> hospital. A district hospital is major health care facility of its region.  hospital is established in the year 1932. Situated in the heart of city it caters health to women especially in gynecology and obstetrics. It also runs many programmes as directed by the state for improving maternal and child health.</a:t>
            </a:r>
          </a:p>
          <a:p>
            <a:pPr>
              <a:buNone/>
            </a:pPr>
            <a:r>
              <a:rPr lang="en-US" sz="2000" dirty="0" smtClean="0">
                <a:latin typeface="Times New Roman" pitchFamily="18" charset="0"/>
                <a:cs typeface="Times New Roman" pitchFamily="18" charset="0"/>
              </a:rPr>
              <a:t> </a:t>
            </a:r>
          </a:p>
          <a:p>
            <a:pPr>
              <a:buNone/>
            </a:pPr>
            <a:r>
              <a:rPr lang="en-US" dirty="0" smtClean="0"/>
              <a:t>   </a:t>
            </a:r>
            <a:r>
              <a:rPr lang="en-US" sz="2800" b="1" dirty="0" smtClean="0">
                <a:latin typeface="Times New Roman" pitchFamily="18" charset="0"/>
                <a:cs typeface="Times New Roman" pitchFamily="18" charset="0"/>
              </a:rPr>
              <a:t>LOCATION </a:t>
            </a:r>
            <a:r>
              <a:rPr lang="en-US" sz="2800" b="1" dirty="0" smtClean="0">
                <a:latin typeface="Times New Roman" pitchFamily="18" charset="0"/>
                <a:cs typeface="Times New Roman" pitchFamily="18" charset="0"/>
              </a:rPr>
              <a:t>OF </a:t>
            </a:r>
            <a:r>
              <a:rPr lang="en-US" sz="2800" b="1" dirty="0" smtClean="0">
                <a:latin typeface="Times New Roman" pitchFamily="18" charset="0"/>
                <a:cs typeface="Times New Roman" pitchFamily="18" charset="0"/>
              </a:rPr>
              <a:t>HOSPITAL</a:t>
            </a:r>
          </a:p>
          <a:p>
            <a:pPr>
              <a:buNone/>
            </a:pPr>
            <a:endParaRPr lang="en-US" b="1" dirty="0" smtClean="0"/>
          </a:p>
          <a:p>
            <a:r>
              <a:rPr lang="en-US" sz="2000" dirty="0" err="1" smtClean="0">
                <a:latin typeface="Times New Roman" pitchFamily="18" charset="0"/>
                <a:cs typeface="Times New Roman" pitchFamily="18" charset="0"/>
              </a:rPr>
              <a:t>Chainrai</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female hospital</a:t>
            </a:r>
          </a:p>
          <a:p>
            <a:r>
              <a:rPr lang="en-US" sz="2000" dirty="0" smtClean="0">
                <a:latin typeface="Times New Roman" pitchFamily="18" charset="0"/>
                <a:cs typeface="Times New Roman" pitchFamily="18" charset="0"/>
              </a:rPr>
              <a:t>Haridwar (Uttrakhand)</a:t>
            </a:r>
          </a:p>
          <a:p>
            <a:pPr>
              <a:buNone/>
            </a:pPr>
            <a:endParaRPr lang="en-US"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05800" cy="6248400"/>
          </a:xfrm>
        </p:spPr>
        <p:txBody>
          <a:bodyPr/>
          <a:lstStyle/>
          <a:p>
            <a:pPr>
              <a:buNone/>
            </a:pPr>
            <a:r>
              <a:rPr lang="en-US" dirty="0" smtClean="0"/>
              <a:t>    </a:t>
            </a:r>
            <a:r>
              <a:rPr lang="en-US" sz="2800" b="1" dirty="0" smtClean="0">
                <a:latin typeface="Times New Roman" pitchFamily="18" charset="0"/>
                <a:cs typeface="Times New Roman" pitchFamily="18" charset="0"/>
              </a:rPr>
              <a:t>SPECIALITY</a:t>
            </a:r>
          </a:p>
          <a:p>
            <a:pPr>
              <a:buNone/>
            </a:pPr>
            <a:endParaRPr lang="en-US" dirty="0" smtClean="0"/>
          </a:p>
          <a:p>
            <a:r>
              <a:rPr lang="en-US" sz="2000" dirty="0" smtClean="0">
                <a:latin typeface="Times New Roman" pitchFamily="18" charset="0"/>
                <a:cs typeface="Times New Roman" pitchFamily="18" charset="0"/>
              </a:rPr>
              <a:t>Specialized in providing health to women specially in the field of obstetrics and gynec and run many programmes as directed by state for improving maternal and child health.</a:t>
            </a:r>
          </a:p>
          <a:p>
            <a:r>
              <a:rPr lang="en-US" sz="2000" dirty="0" smtClean="0">
                <a:latin typeface="Times New Roman" pitchFamily="18" charset="0"/>
                <a:cs typeface="Times New Roman" pitchFamily="18" charset="0"/>
              </a:rPr>
              <a:t>Staff consists of 8 doctors dedicated in providing health to female section of the society</a:t>
            </a:r>
            <a:endParaRPr lang="en-US"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477000"/>
          </a:xfrm>
        </p:spPr>
        <p:txBody>
          <a:bodyPr>
            <a:normAutofit/>
          </a:bodyPr>
          <a:lstStyle/>
          <a:p>
            <a:pPr>
              <a:lnSpc>
                <a:spcPct val="120000"/>
              </a:lnSpc>
              <a:buNone/>
            </a:pPr>
            <a:r>
              <a:rPr lang="en-US" b="1" dirty="0" smtClean="0"/>
              <a:t>  </a:t>
            </a:r>
            <a:r>
              <a:rPr lang="en-US" sz="2800" b="1" dirty="0" smtClean="0">
                <a:latin typeface="Times New Roman" pitchFamily="18" charset="0"/>
                <a:cs typeface="Times New Roman" pitchFamily="18" charset="0"/>
              </a:rPr>
              <a:t>INTRODUCTION</a:t>
            </a:r>
          </a:p>
          <a:p>
            <a:pPr>
              <a:buNone/>
            </a:pPr>
            <a:endParaRPr lang="en-US" sz="2800" b="1" dirty="0" smtClean="0">
              <a:latin typeface="Times New Roman" pitchFamily="18" charset="0"/>
              <a:cs typeface="Times New Roman" pitchFamily="18" charset="0"/>
            </a:endParaRPr>
          </a:p>
          <a:p>
            <a:pPr>
              <a:lnSpc>
                <a:spcPct val="110000"/>
              </a:lnSpc>
            </a:pPr>
            <a:r>
              <a:rPr lang="en-US" sz="2000" dirty="0" smtClean="0">
                <a:latin typeface="Times New Roman" pitchFamily="18" charset="0"/>
                <a:cs typeface="Times New Roman" pitchFamily="18" charset="0"/>
              </a:rPr>
              <a:t>“A hospital is integral part of a social and medical organization, the function of which is to provide for the population complete health care both curative as well as preventive. A hospital is also centre for training of health workers and biological research</a:t>
            </a:r>
            <a:r>
              <a:rPr lang="en-US" sz="2000" dirty="0" smtClean="0">
                <a:latin typeface="Times New Roman" pitchFamily="18" charset="0"/>
                <a:cs typeface="Times New Roman" pitchFamily="18" charset="0"/>
              </a:rPr>
              <a:t>”.</a:t>
            </a:r>
          </a:p>
          <a:p>
            <a:pPr>
              <a:lnSpc>
                <a:spcPct val="150000"/>
              </a:lnSpc>
            </a:pPr>
            <a:endParaRPr lang="en-US" sz="2000" dirty="0" smtClean="0">
              <a:latin typeface="Times New Roman" pitchFamily="18" charset="0"/>
              <a:cs typeface="Times New Roman" pitchFamily="18" charset="0"/>
            </a:endParaRPr>
          </a:p>
          <a:p>
            <a:pPr>
              <a:lnSpc>
                <a:spcPct val="110000"/>
              </a:lnSpc>
            </a:pPr>
            <a:r>
              <a:rPr lang="en-US" sz="2000" dirty="0" smtClean="0">
                <a:latin typeface="Times New Roman" pitchFamily="18" charset="0"/>
                <a:cs typeface="Times New Roman" pitchFamily="18" charset="0"/>
              </a:rPr>
              <a:t>Health care comes under the basic need of human being it is responsibility of the state to provide these facilities through health care units to prevent from common and fatal diseases to the society. </a:t>
            </a:r>
            <a:endParaRPr lang="en-US" sz="2000" dirty="0" smtClean="0">
              <a:latin typeface="Times New Roman" pitchFamily="18" charset="0"/>
              <a:cs typeface="Times New Roman" pitchFamily="18" charset="0"/>
            </a:endParaRPr>
          </a:p>
          <a:p>
            <a:pPr>
              <a:lnSpc>
                <a:spcPct val="150000"/>
              </a:lnSpc>
            </a:pP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Person centered health care respects the dignity and value of each person. It is entirely desirable and proper that the views of patient/clients should be sought on their experiences and expectations of health care.</a:t>
            </a:r>
          </a:p>
          <a:p>
            <a:endParaRPr lang="en-US" sz="2800" dirty="0" smtClean="0">
              <a:latin typeface="Times New Roman" pitchFamily="18" charset="0"/>
              <a:cs typeface="Times New Roman" pitchFamily="18" charset="0"/>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fontScale="92500" lnSpcReduction="10000"/>
          </a:bodyPr>
          <a:lstStyle/>
          <a:p>
            <a:pPr>
              <a:lnSpc>
                <a:spcPct val="160000"/>
              </a:lnSpc>
              <a:buNone/>
            </a:pPr>
            <a:r>
              <a:rPr lang="en-US" sz="2000" b="1" dirty="0" smtClean="0"/>
              <a:t>      Patient Satisfaction</a:t>
            </a:r>
          </a:p>
          <a:p>
            <a:pPr>
              <a:buNone/>
            </a:pPr>
            <a:endParaRPr lang="en-US" sz="2000" dirty="0" smtClean="0"/>
          </a:p>
          <a:p>
            <a:pPr>
              <a:buNone/>
            </a:pPr>
            <a:r>
              <a:rPr lang="en-US" sz="2000" dirty="0" smtClean="0"/>
              <a:t> </a:t>
            </a:r>
            <a:r>
              <a:rPr lang="en-US" sz="2000" dirty="0" smtClean="0"/>
              <a:t>      A </a:t>
            </a:r>
            <a:r>
              <a:rPr lang="en-US" sz="2000" dirty="0" smtClean="0"/>
              <a:t>patient is the main user of a hospital. He is a person in distress. He expects from the hospital</a:t>
            </a:r>
          </a:p>
          <a:p>
            <a:pPr lvl="0">
              <a:buNone/>
            </a:pPr>
            <a:r>
              <a:rPr lang="en-US" sz="2000" dirty="0" smtClean="0"/>
              <a:t>     1.  Comfort</a:t>
            </a:r>
            <a:endParaRPr lang="en-US" sz="2000" dirty="0" smtClean="0"/>
          </a:p>
          <a:p>
            <a:pPr lvl="0">
              <a:buNone/>
            </a:pPr>
            <a:r>
              <a:rPr lang="en-US" sz="2000" dirty="0" smtClean="0"/>
              <a:t>     2.  Care</a:t>
            </a:r>
            <a:r>
              <a:rPr lang="en-US" sz="2000" dirty="0" smtClean="0"/>
              <a:t>, and</a:t>
            </a:r>
          </a:p>
          <a:p>
            <a:pPr lvl="0">
              <a:buNone/>
            </a:pPr>
            <a:r>
              <a:rPr lang="en-US" sz="2000" dirty="0" smtClean="0"/>
              <a:t>     3.  Cure.</a:t>
            </a:r>
          </a:p>
          <a:p>
            <a:pPr lvl="0">
              <a:buNone/>
            </a:pPr>
            <a:endParaRPr lang="en-US" sz="2000" dirty="0" smtClean="0"/>
          </a:p>
          <a:p>
            <a:pPr>
              <a:buNone/>
            </a:pPr>
            <a:r>
              <a:rPr lang="en-US" sz="2000" dirty="0" smtClean="0"/>
              <a:t>      His </a:t>
            </a:r>
            <a:r>
              <a:rPr lang="en-US" sz="2000" dirty="0" smtClean="0"/>
              <a:t>distress is more if</a:t>
            </a:r>
            <a:r>
              <a:rPr lang="en-US" sz="2000" baseline="30000" dirty="0" smtClean="0"/>
              <a:t>8</a:t>
            </a:r>
            <a:endParaRPr lang="en-US" sz="2000" dirty="0" smtClean="0"/>
          </a:p>
          <a:p>
            <a:pPr lvl="0"/>
            <a:r>
              <a:rPr lang="en-US" sz="2000" dirty="0" smtClean="0"/>
              <a:t>he is not attended to, but left alone</a:t>
            </a:r>
          </a:p>
          <a:p>
            <a:pPr lvl="0"/>
            <a:r>
              <a:rPr lang="en-US" sz="2000" dirty="0" smtClean="0"/>
              <a:t>the attending personnel do not ask him what his trouble is</a:t>
            </a:r>
          </a:p>
          <a:p>
            <a:pPr lvl="0"/>
            <a:r>
              <a:rPr lang="en-US" sz="2000" dirty="0" smtClean="0"/>
              <a:t>the attending personnel do not listen to him when he is explaining his problem</a:t>
            </a:r>
          </a:p>
          <a:p>
            <a:pPr lvl="0"/>
            <a:r>
              <a:rPr lang="en-US" sz="2000" dirty="0" smtClean="0"/>
              <a:t>his troubles (complaints) are not taken seriously (patients are some times told that they are exaggerating their problems)</a:t>
            </a:r>
          </a:p>
          <a:p>
            <a:pPr lvl="0"/>
            <a:r>
              <a:rPr lang="en-US" sz="2000" dirty="0" smtClean="0"/>
              <a:t>he does not get quick relief</a:t>
            </a:r>
          </a:p>
          <a:p>
            <a:pPr lvl="0"/>
            <a:r>
              <a:rPr lang="en-US" sz="2000" dirty="0" smtClean="0"/>
              <a:t>he is not told what is being done about him</a:t>
            </a:r>
          </a:p>
          <a:p>
            <a:pPr lvl="0"/>
            <a:r>
              <a:rPr lang="en-US" sz="2000" dirty="0" smtClean="0"/>
              <a:t>he is not told what he can expect in terms of attention and cure</a:t>
            </a:r>
          </a:p>
          <a:p>
            <a:pPr lvl="0"/>
            <a:r>
              <a:rPr lang="en-US" sz="2000" dirty="0" smtClean="0"/>
              <a:t>there is an atmosphere of pain and distress around him, particularly in general wards</a:t>
            </a:r>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324600"/>
          </a:xfrm>
        </p:spPr>
        <p:txBody>
          <a:bodyPr>
            <a:normAutofit/>
          </a:bodyPr>
          <a:lstStyle/>
          <a:p>
            <a:pPr>
              <a:lnSpc>
                <a:spcPct val="150000"/>
              </a:lnSpc>
              <a:buNone/>
            </a:pPr>
            <a:r>
              <a:rPr lang="en-US" sz="2000" b="1" dirty="0" smtClean="0">
                <a:latin typeface="Times New Roman" pitchFamily="18" charset="0"/>
                <a:cs typeface="Times New Roman" pitchFamily="18" charset="0"/>
              </a:rPr>
              <a:t>     Factors </a:t>
            </a:r>
            <a:r>
              <a:rPr lang="en-US" sz="2000" b="1" dirty="0" smtClean="0">
                <a:latin typeface="Times New Roman" pitchFamily="18" charset="0"/>
                <a:cs typeface="Times New Roman" pitchFamily="18" charset="0"/>
              </a:rPr>
              <a:t>Influencing Patient </a:t>
            </a:r>
            <a:r>
              <a:rPr lang="en-US" sz="2000" b="1" dirty="0" smtClean="0">
                <a:latin typeface="Times New Roman" pitchFamily="18" charset="0"/>
                <a:cs typeface="Times New Roman" pitchFamily="18" charset="0"/>
              </a:rPr>
              <a:t>Satisfaction</a:t>
            </a: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Every </a:t>
            </a:r>
            <a:r>
              <a:rPr lang="en-US" sz="2000" dirty="0" smtClean="0">
                <a:latin typeface="Times New Roman" pitchFamily="18" charset="0"/>
                <a:cs typeface="Times New Roman" pitchFamily="18" charset="0"/>
              </a:rPr>
              <a:t>human being carries a particular set of thoughts, feelings and needs. The wishing list might be of value for those who want to know the real person within the patient. One must admit that there are a lot of things which could be altered. By getting to know the patients a little more to get their views on the care one ought to come closer to what the patients consider as a good care</a:t>
            </a:r>
            <a:r>
              <a:rPr lang="en-US" sz="2000" baseline="30000" dirty="0" smtClean="0">
                <a:latin typeface="Times New Roman" pitchFamily="18" charset="0"/>
                <a:cs typeface="Times New Roman" pitchFamily="18" charset="0"/>
              </a:rPr>
              <a:t>10</a:t>
            </a:r>
            <a:r>
              <a:rPr lang="en-US" sz="2000" dirty="0" smtClean="0">
                <a:latin typeface="Times New Roman" pitchFamily="18" charset="0"/>
                <a:cs typeface="Times New Roman" pitchFamily="18" charset="0"/>
              </a:rPr>
              <a:t>.</a:t>
            </a:r>
          </a:p>
          <a:p>
            <a:pPr>
              <a:buNone/>
            </a:pP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It </a:t>
            </a:r>
            <a:r>
              <a:rPr lang="en-US" sz="2000" dirty="0" smtClean="0">
                <a:latin typeface="Times New Roman" pitchFamily="18" charset="0"/>
                <a:cs typeface="Times New Roman" pitchFamily="18" charset="0"/>
              </a:rPr>
              <a:t>can be said that there are five determinants of patient satisfaction, they </a:t>
            </a:r>
            <a:r>
              <a:rPr lang="en-US" sz="2000" dirty="0" smtClean="0">
                <a:latin typeface="Times New Roman" pitchFamily="18" charset="0"/>
                <a:cs typeface="Times New Roman" pitchFamily="18" charset="0"/>
              </a:rPr>
              <a:t>are</a:t>
            </a:r>
          </a:p>
          <a:p>
            <a:pPr>
              <a:buNone/>
            </a:pPr>
            <a:endParaRPr lang="en-US" sz="2000" dirty="0" smtClean="0">
              <a:latin typeface="Times New Roman" pitchFamily="18" charset="0"/>
              <a:cs typeface="Times New Roman" pitchFamily="18" charset="0"/>
            </a:endParaRPr>
          </a:p>
          <a:p>
            <a:pPr lvl="0"/>
            <a:r>
              <a:rPr lang="en-US" sz="2000" b="1" dirty="0" smtClean="0">
                <a:latin typeface="Times New Roman" pitchFamily="18" charset="0"/>
                <a:cs typeface="Times New Roman" pitchFamily="18" charset="0"/>
              </a:rPr>
              <a:t>Reliability</a:t>
            </a:r>
            <a:r>
              <a:rPr lang="en-US" sz="2000" dirty="0" smtClean="0">
                <a:latin typeface="Times New Roman" pitchFamily="18" charset="0"/>
                <a:cs typeface="Times New Roman" pitchFamily="18" charset="0"/>
              </a:rPr>
              <a:t>: the ability to perform promised service dependably and accurately.</a:t>
            </a:r>
          </a:p>
          <a:p>
            <a:pPr lvl="0"/>
            <a:r>
              <a:rPr lang="en-US" sz="2000" b="1" dirty="0" smtClean="0">
                <a:latin typeface="Times New Roman" pitchFamily="18" charset="0"/>
                <a:cs typeface="Times New Roman" pitchFamily="18" charset="0"/>
              </a:rPr>
              <a:t>Responsiveness</a:t>
            </a:r>
            <a:r>
              <a:rPr lang="en-US" sz="2000" dirty="0" smtClean="0">
                <a:latin typeface="Times New Roman" pitchFamily="18" charset="0"/>
                <a:cs typeface="Times New Roman" pitchFamily="18" charset="0"/>
              </a:rPr>
              <a:t>: the willingness to help the patients and provide prompt service.</a:t>
            </a:r>
          </a:p>
          <a:p>
            <a:pPr lvl="0"/>
            <a:r>
              <a:rPr lang="en-US" sz="2000" b="1" dirty="0" smtClean="0">
                <a:latin typeface="Times New Roman" pitchFamily="18" charset="0"/>
                <a:cs typeface="Times New Roman" pitchFamily="18" charset="0"/>
              </a:rPr>
              <a:t>Assurance</a:t>
            </a:r>
            <a:r>
              <a:rPr lang="en-US" sz="2000" dirty="0" smtClean="0">
                <a:latin typeface="Times New Roman" pitchFamily="18" charset="0"/>
                <a:cs typeface="Times New Roman" pitchFamily="18" charset="0"/>
              </a:rPr>
              <a:t>: The knowledge and courtesy of employees and their ability to convey trust and confidence.</a:t>
            </a:r>
          </a:p>
          <a:p>
            <a:pPr lvl="0"/>
            <a:r>
              <a:rPr lang="en-US" sz="2000" b="1" dirty="0" smtClean="0">
                <a:latin typeface="Times New Roman" pitchFamily="18" charset="0"/>
                <a:cs typeface="Times New Roman" pitchFamily="18" charset="0"/>
              </a:rPr>
              <a:t>Empathy</a:t>
            </a:r>
            <a:r>
              <a:rPr lang="en-US" sz="2000" dirty="0" smtClean="0">
                <a:latin typeface="Times New Roman" pitchFamily="18" charset="0"/>
                <a:cs typeface="Times New Roman" pitchFamily="18" charset="0"/>
              </a:rPr>
              <a:t>: the provision of caring and individualized attention to patients.</a:t>
            </a:r>
          </a:p>
          <a:p>
            <a:pPr lvl="0"/>
            <a:r>
              <a:rPr lang="en-US" sz="2000" b="1" dirty="0" smtClean="0">
                <a:latin typeface="Times New Roman" pitchFamily="18" charset="0"/>
                <a:cs typeface="Times New Roman" pitchFamily="18" charset="0"/>
              </a:rPr>
              <a:t>Tangibles</a:t>
            </a:r>
            <a:r>
              <a:rPr lang="en-US" sz="2000" dirty="0" smtClean="0">
                <a:latin typeface="Times New Roman" pitchFamily="18" charset="0"/>
                <a:cs typeface="Times New Roman" pitchFamily="18" charset="0"/>
              </a:rPr>
              <a:t>: the appearance of physical facilities, equipment, personal and communication materials.</a:t>
            </a:r>
          </a:p>
          <a:p>
            <a:endParaRPr lang="en-US"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458200" cy="5745163"/>
          </a:xfrm>
        </p:spPr>
        <p:txBody>
          <a:bodyPr>
            <a:normAutofit/>
          </a:bodyPr>
          <a:lstStyle/>
          <a:p>
            <a:pPr>
              <a:buNone/>
            </a:pPr>
            <a:r>
              <a:rPr lang="en-US" sz="2000" b="1" dirty="0" smtClean="0"/>
              <a:t>      </a:t>
            </a:r>
            <a:r>
              <a:rPr lang="en-US" sz="2800" b="1" dirty="0" smtClean="0">
                <a:latin typeface="Times New Roman" pitchFamily="18" charset="0"/>
                <a:cs typeface="Times New Roman" pitchFamily="18" charset="0"/>
              </a:rPr>
              <a:t> STAFF</a:t>
            </a:r>
            <a:endParaRPr lang="en-US" sz="2800" dirty="0" smtClean="0">
              <a:latin typeface="Times New Roman" pitchFamily="18" charset="0"/>
              <a:cs typeface="Times New Roman" pitchFamily="18" charset="0"/>
            </a:endParaRPr>
          </a:p>
          <a:p>
            <a:pPr>
              <a:buNone/>
            </a:pPr>
            <a:r>
              <a:rPr lang="en-US" sz="2000" dirty="0" smtClean="0"/>
              <a:t> </a:t>
            </a:r>
          </a:p>
          <a:p>
            <a:r>
              <a:rPr lang="en-US" sz="2000" dirty="0" smtClean="0"/>
              <a:t>Staff consists of 8 doctors, four sisters and 11 staff nurses, 4 ward boys and two drivers totally dedicated in providing health services to the patients.</a:t>
            </a:r>
          </a:p>
          <a:p>
            <a:pPr>
              <a:buNone/>
            </a:pPr>
            <a:r>
              <a:rPr lang="en-US" sz="2000" dirty="0" smtClean="0"/>
              <a:t> </a:t>
            </a:r>
          </a:p>
          <a:p>
            <a:endParaRPr lang="en-US" sz="2000" dirty="0" smtClean="0"/>
          </a:p>
          <a:p>
            <a:pPr>
              <a:buNone/>
            </a:pPr>
            <a:r>
              <a:rPr lang="en-US" sz="2000" b="1" dirty="0" smtClean="0"/>
              <a:t>      </a:t>
            </a:r>
            <a:r>
              <a:rPr lang="en-US" sz="2800" b="1" dirty="0" smtClean="0">
                <a:latin typeface="Times New Roman" pitchFamily="18" charset="0"/>
                <a:cs typeface="Times New Roman" pitchFamily="18" charset="0"/>
              </a:rPr>
              <a:t>TIMINGS </a:t>
            </a:r>
            <a:r>
              <a:rPr lang="en-US" sz="2800" b="1" dirty="0" smtClean="0">
                <a:latin typeface="Times New Roman" pitchFamily="18" charset="0"/>
                <a:cs typeface="Times New Roman" pitchFamily="18" charset="0"/>
              </a:rPr>
              <a:t>OF OPD</a:t>
            </a:r>
            <a:endParaRPr lang="en-US" sz="2800" dirty="0" smtClean="0">
              <a:latin typeface="Times New Roman" pitchFamily="18" charset="0"/>
              <a:cs typeface="Times New Roman" pitchFamily="18" charset="0"/>
            </a:endParaRPr>
          </a:p>
          <a:p>
            <a:pPr>
              <a:buNone/>
            </a:pPr>
            <a:r>
              <a:rPr lang="en-US" sz="2000" b="1" dirty="0" smtClean="0"/>
              <a:t> </a:t>
            </a:r>
            <a:endParaRPr lang="en-US" sz="2000" dirty="0" smtClean="0"/>
          </a:p>
          <a:p>
            <a:r>
              <a:rPr lang="en-US" sz="2000" dirty="0" smtClean="0"/>
              <a:t>OPD works from 9am to 3pm on six days in a week basis</a:t>
            </a:r>
          </a:p>
          <a:p>
            <a:r>
              <a:rPr lang="en-US" sz="2000" dirty="0" smtClean="0"/>
              <a:t>Daily around more than 60 patients get benefited from the OPD. </a:t>
            </a:r>
          </a:p>
          <a:p>
            <a:r>
              <a:rPr lang="en-US" sz="2000" dirty="0" smtClean="0"/>
              <a:t>OPD counter is the first point of contact for the patients where patients get their medical card made.</a:t>
            </a:r>
          </a:p>
          <a:p>
            <a:r>
              <a:rPr lang="en-US" sz="2000" dirty="0" smtClean="0"/>
              <a:t>A card of Rs 13 is being made which is then valid for 15 days.</a:t>
            </a:r>
          </a:p>
          <a:p>
            <a:pPr>
              <a:buNone/>
            </a:pPr>
            <a:r>
              <a:rPr lang="en-US" sz="2000" dirty="0" smtClean="0"/>
              <a:t> </a:t>
            </a:r>
          </a:p>
          <a:p>
            <a:endParaRPr lang="en-US" sz="20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1301</TotalTime>
  <Words>1485</Words>
  <Application>Microsoft Office PowerPoint</Application>
  <PresentationFormat>On-screen Show (4:3)</PresentationFormat>
  <Paragraphs>318</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“DETERMINING PATIENT SATISFACTION RATE IN OPD” IN “CHAINRAI FEMALE HOSPITAL”</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         3.   Satisfaction with Behavior of doctor </vt:lpstr>
      <vt:lpstr>           4. Satisfaction with Behavior of nurses </vt:lpstr>
      <vt:lpstr>           5. Atmosphere of OPD </vt:lpstr>
      <vt:lpstr>          6. Satisfaction with investigation </vt:lpstr>
      <vt:lpstr>          7. Overall satisfaction </vt:lpstr>
      <vt:lpstr>Slide 26</vt:lpstr>
      <vt:lpstr>     LIMITATIONS  </vt:lpstr>
      <vt:lpstr> CONCLUSION AND RECOMMENDATIONS </vt:lpstr>
      <vt:lpstr>Slide 29</vt:lpstr>
      <vt:lpstr>Slide 30</vt:lpstr>
      <vt:lpstr>Slide 31</vt:lpstr>
      <vt:lpstr>ANNEXURE</vt:lpstr>
      <vt:lpstr>Slide 33</vt:lpstr>
      <vt:lpstr>Slide 34</vt:lpstr>
      <vt:lpstr>Slide 35</vt:lpstr>
      <vt:lpstr>Slide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Tom Kulesa</dc:creator>
  <cp:lastModifiedBy>priya bist</cp:lastModifiedBy>
  <cp:revision>120</cp:revision>
  <cp:lastPrinted>2001-08-23T18:14:21Z</cp:lastPrinted>
  <dcterms:created xsi:type="dcterms:W3CDTF">1998-05-19T01:12:00Z</dcterms:created>
  <dcterms:modified xsi:type="dcterms:W3CDTF">2013-05-30T19:01:50Z</dcterms:modified>
</cp:coreProperties>
</file>