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charts/chart6.xml" ContentType="application/vnd.openxmlformats-officedocument.drawingml.chart+xml"/>
  <Override PartName="/ppt/diagrams/layout1.xml" ContentType="application/vnd.openxmlformats-officedocument.drawingml.diagramLayout+xml"/>
  <Override PartName="/ppt/diagrams/data2.xml" ContentType="application/vnd.openxmlformats-officedocument.drawingml.diagramData+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7" r:id="rId2"/>
    <p:sldId id="258" r:id="rId3"/>
    <p:sldId id="259" r:id="rId4"/>
    <p:sldId id="260"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86" r:id="rId21"/>
    <p:sldId id="277" r:id="rId22"/>
    <p:sldId id="284" r:id="rId23"/>
    <p:sldId id="281" r:id="rId24"/>
    <p:sldId id="285" r:id="rId25"/>
    <p:sldId id="287" r:id="rId26"/>
    <p:sldId id="283"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70"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Rishabh\Desktop\gangaram\FINAL%20DATA%20COLLECTION%20BILLING%2097.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sakshi\Desktop\Book1.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Rishabh\Desktop\gangaram\FINAL%20DATA%20COLLECTION%20BILLING%2097.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sakshi\Desktop\Book1.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Rishabh\Desktop\gangaram\FINAL%20DATA%20COLLECTION%20BILLING%2097.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sakshi\Desktop\Book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44"/>
  <c:chart>
    <c:plotArea>
      <c:layout/>
      <c:scatterChart>
        <c:scatterStyle val="lineMarker"/>
        <c:ser>
          <c:idx val="0"/>
          <c:order val="0"/>
          <c:spPr>
            <a:ln w="47625">
              <a:noFill/>
            </a:ln>
          </c:spPr>
          <c:yVal>
            <c:numRef>
              <c:f>'total collectiion'!$G$2:$G$118</c:f>
              <c:numCache>
                <c:formatCode>hh:mm</c:formatCode>
                <c:ptCount val="117"/>
                <c:pt idx="0">
                  <c:v>2.0833333333333936E-3</c:v>
                </c:pt>
                <c:pt idx="1">
                  <c:v>5.5555555555556468E-3</c:v>
                </c:pt>
                <c:pt idx="2">
                  <c:v>2.7777777777777983E-3</c:v>
                </c:pt>
                <c:pt idx="3">
                  <c:v>4.8611111111110938E-3</c:v>
                </c:pt>
                <c:pt idx="4">
                  <c:v>2.0833333333333402E-3</c:v>
                </c:pt>
                <c:pt idx="5">
                  <c:v>4.1666666666666519E-3</c:v>
                </c:pt>
                <c:pt idx="6">
                  <c:v>1.1111111111111236E-2</c:v>
                </c:pt>
                <c:pt idx="7">
                  <c:v>1.0416666666666683E-2</c:v>
                </c:pt>
                <c:pt idx="8">
                  <c:v>5.4166666666666932E-2</c:v>
                </c:pt>
                <c:pt idx="9">
                  <c:v>4.1666666666666519E-3</c:v>
                </c:pt>
                <c:pt idx="10">
                  <c:v>8.3333333333333228E-3</c:v>
                </c:pt>
                <c:pt idx="11">
                  <c:v>1.8055555555555568E-2</c:v>
                </c:pt>
                <c:pt idx="12">
                  <c:v>4.1666666666666519E-3</c:v>
                </c:pt>
                <c:pt idx="13">
                  <c:v>9.7222222222221877E-3</c:v>
                </c:pt>
                <c:pt idx="14">
                  <c:v>1.1111111111111132E-2</c:v>
                </c:pt>
                <c:pt idx="15">
                  <c:v>4.1666666666667629E-3</c:v>
                </c:pt>
                <c:pt idx="16">
                  <c:v>5.5555555555555358E-3</c:v>
                </c:pt>
                <c:pt idx="17">
                  <c:v>4.1666666666666519E-3</c:v>
                </c:pt>
                <c:pt idx="19">
                  <c:v>6.2500000000000073E-3</c:v>
                </c:pt>
                <c:pt idx="20">
                  <c:v>3.4722222222222212E-3</c:v>
                </c:pt>
                <c:pt idx="21">
                  <c:v>6.9444444444445742E-3</c:v>
                </c:pt>
                <c:pt idx="22">
                  <c:v>4.8611111111111693E-3</c:v>
                </c:pt>
                <c:pt idx="23">
                  <c:v>1.3888888888888946E-3</c:v>
                </c:pt>
                <c:pt idx="24">
                  <c:v>4.8611111111110513E-3</c:v>
                </c:pt>
                <c:pt idx="25">
                  <c:v>1.0416666666666683E-2</c:v>
                </c:pt>
                <c:pt idx="26">
                  <c:v>1.1111111111111132E-2</c:v>
                </c:pt>
                <c:pt idx="27">
                  <c:v>1.0416666666666631E-2</c:v>
                </c:pt>
                <c:pt idx="28">
                  <c:v>2.0833333333333936E-3</c:v>
                </c:pt>
                <c:pt idx="29">
                  <c:v>2.7777777777777983E-3</c:v>
                </c:pt>
                <c:pt idx="30">
                  <c:v>9.7222222222222727E-3</c:v>
                </c:pt>
                <c:pt idx="31">
                  <c:v>9.7222222222221877E-3</c:v>
                </c:pt>
                <c:pt idx="32">
                  <c:v>7.6388888888889363E-3</c:v>
                </c:pt>
                <c:pt idx="33">
                  <c:v>2.0833333333332752E-3</c:v>
                </c:pt>
                <c:pt idx="34">
                  <c:v>4.1666666666666519E-3</c:v>
                </c:pt>
                <c:pt idx="35">
                  <c:v>1.0416666666666631E-2</c:v>
                </c:pt>
                <c:pt idx="37">
                  <c:v>6.2500000000000073E-3</c:v>
                </c:pt>
                <c:pt idx="38">
                  <c:v>3.4722222222222212E-3</c:v>
                </c:pt>
                <c:pt idx="39">
                  <c:v>6.2499999999999127E-3</c:v>
                </c:pt>
                <c:pt idx="40">
                  <c:v>4.1666666666667629E-3</c:v>
                </c:pt>
                <c:pt idx="41">
                  <c:v>2.0833333333332192E-3</c:v>
                </c:pt>
                <c:pt idx="42">
                  <c:v>9.0277777777778012E-3</c:v>
                </c:pt>
                <c:pt idx="43">
                  <c:v>6.9444444444444571E-3</c:v>
                </c:pt>
                <c:pt idx="44">
                  <c:v>5.5555555555555358E-3</c:v>
                </c:pt>
                <c:pt idx="45">
                  <c:v>5.5555555555555358E-3</c:v>
                </c:pt>
                <c:pt idx="46">
                  <c:v>2.0833333333333936E-3</c:v>
                </c:pt>
                <c:pt idx="47">
                  <c:v>1.3194444444444453E-2</c:v>
                </c:pt>
                <c:pt idx="48">
                  <c:v>1.7361111111111219E-2</c:v>
                </c:pt>
                <c:pt idx="49">
                  <c:v>2.2222222222222292E-2</c:v>
                </c:pt>
                <c:pt idx="50">
                  <c:v>1.1111111111111183E-2</c:v>
                </c:pt>
                <c:pt idx="51">
                  <c:v>1.2499999999999956E-2</c:v>
                </c:pt>
                <c:pt idx="52">
                  <c:v>1.5277777777777817E-2</c:v>
                </c:pt>
                <c:pt idx="53">
                  <c:v>5.5555555555555358E-3</c:v>
                </c:pt>
                <c:pt idx="54">
                  <c:v>3.4722222222222212E-3</c:v>
                </c:pt>
                <c:pt idx="55">
                  <c:v>4.1666666666666519E-3</c:v>
                </c:pt>
                <c:pt idx="56">
                  <c:v>2.0833333333334487E-3</c:v>
                </c:pt>
                <c:pt idx="57">
                  <c:v>4.8611111111110938E-3</c:v>
                </c:pt>
                <c:pt idx="58">
                  <c:v>4.1666666666666519E-3</c:v>
                </c:pt>
                <c:pt idx="59">
                  <c:v>2.0833333333333936E-3</c:v>
                </c:pt>
                <c:pt idx="60">
                  <c:v>2.7777777777777983E-3</c:v>
                </c:pt>
                <c:pt idx="61">
                  <c:v>3.4722222222222212E-3</c:v>
                </c:pt>
                <c:pt idx="62">
                  <c:v>2.0833333333333402E-3</c:v>
                </c:pt>
                <c:pt idx="63">
                  <c:v>6.2500000000000073E-3</c:v>
                </c:pt>
                <c:pt idx="65">
                  <c:v>7.6388888888889363E-3</c:v>
                </c:pt>
                <c:pt idx="66">
                  <c:v>1.8749999999999933E-2</c:v>
                </c:pt>
                <c:pt idx="67">
                  <c:v>7.6388888888889363E-3</c:v>
                </c:pt>
                <c:pt idx="68">
                  <c:v>2.0833333333333402E-3</c:v>
                </c:pt>
                <c:pt idx="69">
                  <c:v>7.6388888888889363E-3</c:v>
                </c:pt>
                <c:pt idx="70">
                  <c:v>4.1666666666666519E-3</c:v>
                </c:pt>
                <c:pt idx="71">
                  <c:v>5.5555555555556468E-3</c:v>
                </c:pt>
                <c:pt idx="72">
                  <c:v>6.2499999999999613E-3</c:v>
                </c:pt>
                <c:pt idx="73">
                  <c:v>3.4722222222222741E-3</c:v>
                </c:pt>
                <c:pt idx="74">
                  <c:v>4.1666666666666519E-3</c:v>
                </c:pt>
                <c:pt idx="75">
                  <c:v>6.94444444444451E-3</c:v>
                </c:pt>
                <c:pt idx="76">
                  <c:v>6.9444444444444571E-3</c:v>
                </c:pt>
                <c:pt idx="77">
                  <c:v>6.2500000000000073E-3</c:v>
                </c:pt>
                <c:pt idx="78">
                  <c:v>1.3888888888888935E-2</c:v>
                </c:pt>
                <c:pt idx="79">
                  <c:v>2.7777777777777983E-3</c:v>
                </c:pt>
                <c:pt idx="80">
                  <c:v>3.4722222222222741E-3</c:v>
                </c:pt>
                <c:pt idx="81">
                  <c:v>1.0416666666666631E-2</c:v>
                </c:pt>
                <c:pt idx="82">
                  <c:v>3.4722222222222741E-3</c:v>
                </c:pt>
                <c:pt idx="83">
                  <c:v>6.2499999999999613E-3</c:v>
                </c:pt>
                <c:pt idx="84">
                  <c:v>3.4722222222222212E-3</c:v>
                </c:pt>
                <c:pt idx="85">
                  <c:v>6.2500000000001157E-3</c:v>
                </c:pt>
                <c:pt idx="86">
                  <c:v>5.5555555555555358E-3</c:v>
                </c:pt>
                <c:pt idx="87">
                  <c:v>2.7777777777777983E-3</c:v>
                </c:pt>
                <c:pt idx="88">
                  <c:v>2.7777777777777983E-3</c:v>
                </c:pt>
                <c:pt idx="89">
                  <c:v>2.7777777777777983E-3</c:v>
                </c:pt>
                <c:pt idx="90">
                  <c:v>2.7777777777777983E-3</c:v>
                </c:pt>
                <c:pt idx="91">
                  <c:v>3.4722222222222212E-3</c:v>
                </c:pt>
                <c:pt idx="92">
                  <c:v>2.7777777777777983E-3</c:v>
                </c:pt>
                <c:pt idx="93">
                  <c:v>5.5555555555555905E-3</c:v>
                </c:pt>
                <c:pt idx="94">
                  <c:v>1.3888888888888946E-3</c:v>
                </c:pt>
                <c:pt idx="95">
                  <c:v>1.2499999999999956E-2</c:v>
                </c:pt>
                <c:pt idx="96">
                  <c:v>2.0833333333332752E-3</c:v>
                </c:pt>
                <c:pt idx="97">
                  <c:v>2.0833333333332752E-3</c:v>
                </c:pt>
                <c:pt idx="98">
                  <c:v>4.1666666666666519E-3</c:v>
                </c:pt>
                <c:pt idx="99">
                  <c:v>8.3333333333333228E-3</c:v>
                </c:pt>
                <c:pt idx="100">
                  <c:v>7.6388888888889363E-3</c:v>
                </c:pt>
                <c:pt idx="101">
                  <c:v>6.94444444444451E-3</c:v>
                </c:pt>
                <c:pt idx="102">
                  <c:v>4.8611111111110513E-3</c:v>
                </c:pt>
                <c:pt idx="103">
                  <c:v>2.0833333333333936E-3</c:v>
                </c:pt>
                <c:pt idx="104">
                  <c:v>2.2222222222222292E-2</c:v>
                </c:pt>
                <c:pt idx="105">
                  <c:v>5.5555555555555358E-3</c:v>
                </c:pt>
                <c:pt idx="106">
                  <c:v>2.7777777777777983E-3</c:v>
                </c:pt>
                <c:pt idx="107">
                  <c:v>2.7777777777777983E-3</c:v>
                </c:pt>
                <c:pt idx="108">
                  <c:v>7.6388888888889363E-3</c:v>
                </c:pt>
                <c:pt idx="109">
                  <c:v>2.7777777777777983E-3</c:v>
                </c:pt>
                <c:pt idx="110">
                  <c:v>2.7777777777777983E-3</c:v>
                </c:pt>
                <c:pt idx="111">
                  <c:v>3.4722222222222212E-3</c:v>
                </c:pt>
                <c:pt idx="112">
                  <c:v>2.0833333333333402E-3</c:v>
                </c:pt>
                <c:pt idx="113">
                  <c:v>2.0833333333333402E-3</c:v>
                </c:pt>
                <c:pt idx="114">
                  <c:v>1.3888888888890034E-3</c:v>
                </c:pt>
                <c:pt idx="115">
                  <c:v>1.3888888888888946E-3</c:v>
                </c:pt>
                <c:pt idx="116">
                  <c:v>2.7777777777777983E-3</c:v>
                </c:pt>
              </c:numCache>
            </c:numRef>
          </c:yVal>
        </c:ser>
        <c:axId val="64170624"/>
        <c:axId val="64722048"/>
      </c:scatterChart>
      <c:valAx>
        <c:axId val="64170624"/>
        <c:scaling>
          <c:orientation val="minMax"/>
        </c:scaling>
        <c:axPos val="b"/>
        <c:title>
          <c:tx>
            <c:rich>
              <a:bodyPr/>
              <a:lstStyle/>
              <a:p>
                <a:pPr>
                  <a:defRPr/>
                </a:pPr>
                <a:r>
                  <a:rPr lang="en-IN" dirty="0"/>
                  <a:t>Number of samples</a:t>
                </a:r>
              </a:p>
            </c:rich>
          </c:tx>
          <c:layout/>
        </c:title>
        <c:tickLblPos val="nextTo"/>
        <c:crossAx val="64722048"/>
        <c:crosses val="autoZero"/>
        <c:crossBetween val="midCat"/>
      </c:valAx>
      <c:valAx>
        <c:axId val="64722048"/>
        <c:scaling>
          <c:orientation val="minMax"/>
        </c:scaling>
        <c:axPos val="l"/>
        <c:majorGridlines/>
        <c:title>
          <c:tx>
            <c:rich>
              <a:bodyPr rot="0" vert="horz"/>
              <a:lstStyle/>
              <a:p>
                <a:pPr>
                  <a:defRPr/>
                </a:pPr>
                <a:r>
                  <a:rPr lang="en-IN" dirty="0"/>
                  <a:t>Time</a:t>
                </a:r>
              </a:p>
              <a:p>
                <a:pPr>
                  <a:defRPr/>
                </a:pPr>
                <a:r>
                  <a:rPr lang="en-US" dirty="0"/>
                  <a:t>In minutes</a:t>
                </a:r>
                <a:endParaRPr lang="en-IN" dirty="0"/>
              </a:p>
            </c:rich>
          </c:tx>
          <c:layout/>
        </c:title>
        <c:numFmt formatCode="hh:mm" sourceLinked="1"/>
        <c:tickLblPos val="nextTo"/>
        <c:crossAx val="64170624"/>
        <c:crosses val="autoZero"/>
        <c:crossBetween val="midCat"/>
      </c:valAx>
    </c:plotArea>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4"/>
  <c:chart>
    <c:plotArea>
      <c:layout/>
      <c:barChart>
        <c:barDir val="col"/>
        <c:grouping val="clustered"/>
        <c:ser>
          <c:idx val="0"/>
          <c:order val="0"/>
          <c:tx>
            <c:strRef>
              <c:f>Sheet2!$K$87</c:f>
              <c:strCache>
                <c:ptCount val="1"/>
                <c:pt idx="0">
                  <c:v>Time in mins</c:v>
                </c:pt>
              </c:strCache>
            </c:strRef>
          </c:tx>
          <c:dLbls>
            <c:txPr>
              <a:bodyPr/>
              <a:lstStyle/>
              <a:p>
                <a:pPr>
                  <a:defRPr>
                    <a:solidFill>
                      <a:srgbClr val="002060"/>
                    </a:solidFill>
                  </a:defRPr>
                </a:pPr>
                <a:endParaRPr lang="en-US"/>
              </a:p>
            </c:txPr>
            <c:showVal val="1"/>
          </c:dLbls>
          <c:cat>
            <c:strRef>
              <c:f>Sheet2!$H$88:$J$90</c:f>
              <c:strCache>
                <c:ptCount val="3"/>
                <c:pt idx="0">
                  <c:v>Average through the day</c:v>
                </c:pt>
                <c:pt idx="1">
                  <c:v>Average in morning</c:v>
                </c:pt>
                <c:pt idx="2">
                  <c:v>Average in afternoon</c:v>
                </c:pt>
              </c:strCache>
            </c:strRef>
          </c:cat>
          <c:val>
            <c:numRef>
              <c:f>Sheet2!$K$88:$K$90</c:f>
              <c:numCache>
                <c:formatCode>General</c:formatCode>
                <c:ptCount val="3"/>
                <c:pt idx="0">
                  <c:v>5</c:v>
                </c:pt>
                <c:pt idx="1">
                  <c:v>5</c:v>
                </c:pt>
                <c:pt idx="2">
                  <c:v>10</c:v>
                </c:pt>
              </c:numCache>
            </c:numRef>
          </c:val>
        </c:ser>
        <c:ser>
          <c:idx val="1"/>
          <c:order val="1"/>
          <c:tx>
            <c:strRef>
              <c:f>Sheet2!$L$87</c:f>
              <c:strCache>
                <c:ptCount val="1"/>
              </c:strCache>
            </c:strRef>
          </c:tx>
          <c:cat>
            <c:strRef>
              <c:f>Sheet2!$H$88:$J$90</c:f>
              <c:strCache>
                <c:ptCount val="3"/>
                <c:pt idx="0">
                  <c:v>Average through the day</c:v>
                </c:pt>
                <c:pt idx="1">
                  <c:v>Average in morning</c:v>
                </c:pt>
                <c:pt idx="2">
                  <c:v>Average in afternoon</c:v>
                </c:pt>
              </c:strCache>
            </c:strRef>
          </c:cat>
          <c:val>
            <c:numRef>
              <c:f>Sheet2!$L$88:$L$90</c:f>
              <c:numCache>
                <c:formatCode>General</c:formatCode>
                <c:ptCount val="3"/>
              </c:numCache>
            </c:numRef>
          </c:val>
        </c:ser>
        <c:axId val="65873792"/>
        <c:axId val="65875328"/>
      </c:barChart>
      <c:catAx>
        <c:axId val="65873792"/>
        <c:scaling>
          <c:orientation val="minMax"/>
        </c:scaling>
        <c:axPos val="b"/>
        <c:tickLblPos val="nextTo"/>
        <c:crossAx val="65875328"/>
        <c:crosses val="autoZero"/>
        <c:auto val="1"/>
        <c:lblAlgn val="ctr"/>
        <c:lblOffset val="100"/>
      </c:catAx>
      <c:valAx>
        <c:axId val="65875328"/>
        <c:scaling>
          <c:orientation val="minMax"/>
        </c:scaling>
        <c:axPos val="l"/>
        <c:majorGridlines/>
        <c:numFmt formatCode="General" sourceLinked="1"/>
        <c:tickLblPos val="nextTo"/>
        <c:crossAx val="65873792"/>
        <c:crosses val="autoZero"/>
        <c:crossBetween val="between"/>
      </c:valAx>
    </c:plotArea>
    <c:legend>
      <c:legendPos val="r"/>
      <c:legendEntry>
        <c:idx val="1"/>
        <c:delete val="1"/>
      </c:legendEntry>
      <c:layout/>
    </c:legend>
    <c:plotVisOnly val="1"/>
  </c:chart>
  <c:txPr>
    <a:bodyPr/>
    <a:lstStyle/>
    <a:p>
      <a:pPr>
        <a:defRPr sz="1600" b="1">
          <a:solidFill>
            <a:schemeClr val="bg1"/>
          </a:solidFill>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45"/>
  <c:chart>
    <c:plotArea>
      <c:layout/>
      <c:scatterChart>
        <c:scatterStyle val="lineMarker"/>
        <c:ser>
          <c:idx val="0"/>
          <c:order val="0"/>
          <c:spPr>
            <a:ln w="47625">
              <a:noFill/>
            </a:ln>
          </c:spPr>
          <c:yVal>
            <c:numRef>
              <c:f>'total collectiion'!$H$2:$H$118</c:f>
              <c:numCache>
                <c:formatCode>hh:mm</c:formatCode>
                <c:ptCount val="117"/>
                <c:pt idx="0">
                  <c:v>3.4027777777777934E-2</c:v>
                </c:pt>
                <c:pt idx="1">
                  <c:v>6.9444444444444501E-3</c:v>
                </c:pt>
                <c:pt idx="2">
                  <c:v>1.6666666666666701E-2</c:v>
                </c:pt>
                <c:pt idx="3">
                  <c:v>0.15833333333333427</c:v>
                </c:pt>
                <c:pt idx="4">
                  <c:v>2.2916666666666641E-2</c:v>
                </c:pt>
                <c:pt idx="5">
                  <c:v>3.8888888888888917E-2</c:v>
                </c:pt>
                <c:pt idx="6">
                  <c:v>1.3888888888888975E-2</c:v>
                </c:pt>
                <c:pt idx="7">
                  <c:v>1.6666666666666701E-2</c:v>
                </c:pt>
                <c:pt idx="8">
                  <c:v>0.19027777777777788</c:v>
                </c:pt>
                <c:pt idx="9">
                  <c:v>1.3194444444444399E-2</c:v>
                </c:pt>
                <c:pt idx="10">
                  <c:v>0.2319444444444457</c:v>
                </c:pt>
                <c:pt idx="11">
                  <c:v>8.3333333333333228E-3</c:v>
                </c:pt>
                <c:pt idx="13">
                  <c:v>2.5694444444444471E-2</c:v>
                </c:pt>
                <c:pt idx="14">
                  <c:v>3.4722222222223344E-3</c:v>
                </c:pt>
                <c:pt idx="15">
                  <c:v>2.7777777777777944E-3</c:v>
                </c:pt>
                <c:pt idx="16">
                  <c:v>1.3888888888888928E-3</c:v>
                </c:pt>
                <c:pt idx="17">
                  <c:v>3.4722222222222099E-3</c:v>
                </c:pt>
                <c:pt idx="18">
                  <c:v>6.9444444444444501E-3</c:v>
                </c:pt>
                <c:pt idx="19">
                  <c:v>1.8055555555555505E-2</c:v>
                </c:pt>
                <c:pt idx="20">
                  <c:v>9.0277777777777457E-3</c:v>
                </c:pt>
                <c:pt idx="21">
                  <c:v>2.0833333333333367E-2</c:v>
                </c:pt>
                <c:pt idx="22">
                  <c:v>0.12430555555555572</c:v>
                </c:pt>
                <c:pt idx="23">
                  <c:v>1.250000000000008E-2</c:v>
                </c:pt>
                <c:pt idx="24">
                  <c:v>0.18750000000000044</c:v>
                </c:pt>
                <c:pt idx="25">
                  <c:v>0.10625000000000009</c:v>
                </c:pt>
                <c:pt idx="26">
                  <c:v>2.7777777777777944E-3</c:v>
                </c:pt>
                <c:pt idx="27">
                  <c:v>0.20833333333333398</c:v>
                </c:pt>
                <c:pt idx="28">
                  <c:v>6.8055555555555466E-2</c:v>
                </c:pt>
                <c:pt idx="29">
                  <c:v>0.2</c:v>
                </c:pt>
                <c:pt idx="30">
                  <c:v>1.8749999999999989E-2</c:v>
                </c:pt>
                <c:pt idx="31">
                  <c:v>2.5000000000000046E-2</c:v>
                </c:pt>
                <c:pt idx="32">
                  <c:v>0.13194444444444553</c:v>
                </c:pt>
                <c:pt idx="33">
                  <c:v>2.4305555555555591E-2</c:v>
                </c:pt>
                <c:pt idx="36">
                  <c:v>0.20486111111111124</c:v>
                </c:pt>
                <c:pt idx="38">
                  <c:v>0.14305555555555538</c:v>
                </c:pt>
                <c:pt idx="39">
                  <c:v>9.0972222222222343E-2</c:v>
                </c:pt>
                <c:pt idx="40">
                  <c:v>4.8611111111109828E-3</c:v>
                </c:pt>
                <c:pt idx="41">
                  <c:v>7.1527777777777857E-2</c:v>
                </c:pt>
                <c:pt idx="42">
                  <c:v>0.13055555555555537</c:v>
                </c:pt>
                <c:pt idx="44">
                  <c:v>6.6666666666666707E-2</c:v>
                </c:pt>
                <c:pt idx="45">
                  <c:v>0.17708333333333398</c:v>
                </c:pt>
                <c:pt idx="46">
                  <c:v>1.8749999999999989E-2</c:v>
                </c:pt>
                <c:pt idx="47">
                  <c:v>2.0833333333333412E-2</c:v>
                </c:pt>
                <c:pt idx="48">
                  <c:v>1.3888888888888928E-3</c:v>
                </c:pt>
                <c:pt idx="49">
                  <c:v>0.35416666666666802</c:v>
                </c:pt>
                <c:pt idx="50">
                  <c:v>6.3888888888888939E-2</c:v>
                </c:pt>
                <c:pt idx="51">
                  <c:v>3.0555555555555614E-2</c:v>
                </c:pt>
                <c:pt idx="52">
                  <c:v>2.5000000000000046E-2</c:v>
                </c:pt>
                <c:pt idx="54">
                  <c:v>3.819444444444442E-2</c:v>
                </c:pt>
                <c:pt idx="55">
                  <c:v>0.14652777777777781</c:v>
                </c:pt>
                <c:pt idx="56">
                  <c:v>4.6527777777777696E-2</c:v>
                </c:pt>
                <c:pt idx="57">
                  <c:v>4.3055555555555375E-2</c:v>
                </c:pt>
                <c:pt idx="58">
                  <c:v>7.1527777777777787E-2</c:v>
                </c:pt>
                <c:pt idx="59">
                  <c:v>7.7083333333333767E-2</c:v>
                </c:pt>
                <c:pt idx="60">
                  <c:v>1.1111111111111141E-2</c:v>
                </c:pt>
                <c:pt idx="61">
                  <c:v>0.21388888888888891</c:v>
                </c:pt>
                <c:pt idx="62">
                  <c:v>6.2500000000000047E-3</c:v>
                </c:pt>
                <c:pt idx="63">
                  <c:v>0.11527777777777776</c:v>
                </c:pt>
                <c:pt idx="65">
                  <c:v>2.4305555555555591E-2</c:v>
                </c:pt>
                <c:pt idx="66">
                  <c:v>0.15486111111111184</c:v>
                </c:pt>
                <c:pt idx="67">
                  <c:v>1.5972222222222165E-2</c:v>
                </c:pt>
                <c:pt idx="68">
                  <c:v>6.9444444444444501E-3</c:v>
                </c:pt>
                <c:pt idx="69">
                  <c:v>2.0833333333333412E-2</c:v>
                </c:pt>
                <c:pt idx="70">
                  <c:v>7.0833333333333665E-2</c:v>
                </c:pt>
                <c:pt idx="71">
                  <c:v>2.1527777777777854E-2</c:v>
                </c:pt>
                <c:pt idx="72">
                  <c:v>3.7500000000000054E-2</c:v>
                </c:pt>
                <c:pt idx="73">
                  <c:v>0.15138888888888891</c:v>
                </c:pt>
                <c:pt idx="74">
                  <c:v>0.24861111111111175</c:v>
                </c:pt>
                <c:pt idx="75">
                  <c:v>1.0416666666666682E-2</c:v>
                </c:pt>
                <c:pt idx="76">
                  <c:v>3.4027777777777934E-2</c:v>
                </c:pt>
                <c:pt idx="77">
                  <c:v>2.2916666666666641E-2</c:v>
                </c:pt>
                <c:pt idx="78">
                  <c:v>0.24236111111111144</c:v>
                </c:pt>
                <c:pt idx="79">
                  <c:v>0.17916666666666659</c:v>
                </c:pt>
                <c:pt idx="80">
                  <c:v>4.7916666666666823E-2</c:v>
                </c:pt>
                <c:pt idx="81">
                  <c:v>9.7916666666666707E-2</c:v>
                </c:pt>
                <c:pt idx="82">
                  <c:v>9.0277777777777457E-3</c:v>
                </c:pt>
                <c:pt idx="83">
                  <c:v>2.0833333333333412E-2</c:v>
                </c:pt>
                <c:pt idx="84">
                  <c:v>0.12986111111111109</c:v>
                </c:pt>
                <c:pt idx="85">
                  <c:v>4.8611111111110938E-3</c:v>
                </c:pt>
                <c:pt idx="86">
                  <c:v>0.17708333333333404</c:v>
                </c:pt>
                <c:pt idx="88">
                  <c:v>1.3888888888889027E-2</c:v>
                </c:pt>
                <c:pt idx="89">
                  <c:v>1.8055555555555609E-2</c:v>
                </c:pt>
                <c:pt idx="90">
                  <c:v>1.0416666666666739E-2</c:v>
                </c:pt>
                <c:pt idx="91">
                  <c:v>4.8611111111110938E-3</c:v>
                </c:pt>
                <c:pt idx="92">
                  <c:v>2.2916666666666693E-2</c:v>
                </c:pt>
                <c:pt idx="93">
                  <c:v>6.9444444444444501E-3</c:v>
                </c:pt>
                <c:pt idx="95">
                  <c:v>0.12152777777777779</c:v>
                </c:pt>
                <c:pt idx="96">
                  <c:v>1.597222222222228E-2</c:v>
                </c:pt>
                <c:pt idx="97">
                  <c:v>6.5972222222222404E-2</c:v>
                </c:pt>
                <c:pt idx="98">
                  <c:v>0.11388888888888885</c:v>
                </c:pt>
                <c:pt idx="99">
                  <c:v>1.5972222222222165E-2</c:v>
                </c:pt>
                <c:pt idx="100">
                  <c:v>3.6805555555555612E-2</c:v>
                </c:pt>
                <c:pt idx="101">
                  <c:v>9.0277777777778012E-3</c:v>
                </c:pt>
                <c:pt idx="102">
                  <c:v>4.2361111111111502E-2</c:v>
                </c:pt>
                <c:pt idx="103">
                  <c:v>1.5972222222222165E-2</c:v>
                </c:pt>
                <c:pt idx="104">
                  <c:v>0.24583333333333407</c:v>
                </c:pt>
                <c:pt idx="105">
                  <c:v>2.7083333333333452E-2</c:v>
                </c:pt>
                <c:pt idx="106">
                  <c:v>7.6388888888889173E-3</c:v>
                </c:pt>
                <c:pt idx="107">
                  <c:v>3.4722222222222099E-3</c:v>
                </c:pt>
                <c:pt idx="108">
                  <c:v>1.8749999999999933E-2</c:v>
                </c:pt>
                <c:pt idx="109">
                  <c:v>1.0416666666666739E-2</c:v>
                </c:pt>
                <c:pt idx="110">
                  <c:v>7.4305555555555639E-2</c:v>
                </c:pt>
                <c:pt idx="112">
                  <c:v>2.5694444444444471E-2</c:v>
                </c:pt>
                <c:pt idx="113">
                  <c:v>1.3888888888888928E-3</c:v>
                </c:pt>
                <c:pt idx="114">
                  <c:v>1.3888888888887836E-3</c:v>
                </c:pt>
                <c:pt idx="115">
                  <c:v>0</c:v>
                </c:pt>
                <c:pt idx="116">
                  <c:v>1.3888888888888911E-2</c:v>
                </c:pt>
              </c:numCache>
            </c:numRef>
          </c:yVal>
        </c:ser>
        <c:axId val="65883136"/>
        <c:axId val="65922176"/>
      </c:scatterChart>
      <c:valAx>
        <c:axId val="65883136"/>
        <c:scaling>
          <c:orientation val="minMax"/>
        </c:scaling>
        <c:axPos val="b"/>
        <c:title>
          <c:tx>
            <c:rich>
              <a:bodyPr/>
              <a:lstStyle/>
              <a:p>
                <a:pPr>
                  <a:defRPr/>
                </a:pPr>
                <a:r>
                  <a:rPr lang="en-IN"/>
                  <a:t>Number of samples</a:t>
                </a:r>
              </a:p>
            </c:rich>
          </c:tx>
          <c:layout/>
        </c:title>
        <c:tickLblPos val="nextTo"/>
        <c:crossAx val="65922176"/>
        <c:crosses val="autoZero"/>
        <c:crossBetween val="midCat"/>
      </c:valAx>
      <c:valAx>
        <c:axId val="65922176"/>
        <c:scaling>
          <c:orientation val="minMax"/>
        </c:scaling>
        <c:axPos val="l"/>
        <c:majorGridlines/>
        <c:title>
          <c:tx>
            <c:rich>
              <a:bodyPr rot="0" vert="horz"/>
              <a:lstStyle/>
              <a:p>
                <a:pPr>
                  <a:defRPr/>
                </a:pPr>
                <a:r>
                  <a:rPr lang="en-IN"/>
                  <a:t>Time in Hours</a:t>
                </a:r>
              </a:p>
            </c:rich>
          </c:tx>
          <c:layout/>
        </c:title>
        <c:numFmt formatCode="hh:mm" sourceLinked="1"/>
        <c:tickLblPos val="nextTo"/>
        <c:crossAx val="65883136"/>
        <c:crosses val="autoZero"/>
        <c:crossBetween val="midCat"/>
      </c:valAx>
    </c:plotArea>
    <c:plotVisOnly val="1"/>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style val="5"/>
  <c:chart>
    <c:plotArea>
      <c:layout>
        <c:manualLayout>
          <c:layoutTarget val="inner"/>
          <c:xMode val="edge"/>
          <c:yMode val="edge"/>
          <c:x val="9.3085739282589716E-2"/>
          <c:y val="2.8252405949256338E-2"/>
          <c:w val="0.69215179352581047"/>
          <c:h val="0.7196103091280257"/>
        </c:manualLayout>
      </c:layout>
      <c:barChart>
        <c:barDir val="col"/>
        <c:grouping val="clustered"/>
        <c:ser>
          <c:idx val="0"/>
          <c:order val="0"/>
          <c:tx>
            <c:strRef>
              <c:f>Sheet2!$K$114</c:f>
              <c:strCache>
                <c:ptCount val="1"/>
                <c:pt idx="0">
                  <c:v>time in hrs</c:v>
                </c:pt>
              </c:strCache>
            </c:strRef>
          </c:tx>
          <c:dLbls>
            <c:dLbl>
              <c:idx val="1"/>
              <c:layout>
                <c:manualLayout>
                  <c:x val="0"/>
                  <c:y val="-3.2407407407407496E-2"/>
                </c:manualLayout>
              </c:layout>
              <c:showVal val="1"/>
            </c:dLbl>
            <c:dLbl>
              <c:idx val="2"/>
              <c:layout>
                <c:manualLayout>
                  <c:x val="-2.7777777777777887E-3"/>
                  <c:y val="-2.7777777777777912E-2"/>
                </c:manualLayout>
              </c:layout>
              <c:showVal val="1"/>
            </c:dLbl>
            <c:showVal val="1"/>
          </c:dLbls>
          <c:cat>
            <c:strRef>
              <c:f>Sheet2!$H$115:$J$118</c:f>
              <c:strCache>
                <c:ptCount val="4"/>
                <c:pt idx="1">
                  <c:v>Average through the day</c:v>
                </c:pt>
                <c:pt idx="2">
                  <c:v>Average in morning</c:v>
                </c:pt>
                <c:pt idx="3">
                  <c:v>Average in afternoon</c:v>
                </c:pt>
              </c:strCache>
            </c:strRef>
          </c:cat>
          <c:val>
            <c:numRef>
              <c:f>Sheet2!$K$115:$K$118</c:f>
              <c:numCache>
                <c:formatCode>h:mm</c:formatCode>
                <c:ptCount val="4"/>
                <c:pt idx="1">
                  <c:v>4.5138888888888895E-2</c:v>
                </c:pt>
                <c:pt idx="2">
                  <c:v>3.4722222222222231E-2</c:v>
                </c:pt>
                <c:pt idx="3">
                  <c:v>5.7638888888888892E-2</c:v>
                </c:pt>
              </c:numCache>
            </c:numRef>
          </c:val>
        </c:ser>
        <c:ser>
          <c:idx val="1"/>
          <c:order val="1"/>
          <c:tx>
            <c:strRef>
              <c:f>Sheet2!$L$114</c:f>
              <c:strCache>
                <c:ptCount val="1"/>
              </c:strCache>
            </c:strRef>
          </c:tx>
          <c:cat>
            <c:strRef>
              <c:f>Sheet2!$H$115:$J$118</c:f>
              <c:strCache>
                <c:ptCount val="4"/>
                <c:pt idx="1">
                  <c:v>Average through the day</c:v>
                </c:pt>
                <c:pt idx="2">
                  <c:v>Average in morning</c:v>
                </c:pt>
                <c:pt idx="3">
                  <c:v>Average in afternoon</c:v>
                </c:pt>
              </c:strCache>
            </c:strRef>
          </c:cat>
          <c:val>
            <c:numRef>
              <c:f>Sheet2!$L$115:$L$118</c:f>
              <c:numCache>
                <c:formatCode>General</c:formatCode>
                <c:ptCount val="4"/>
              </c:numCache>
            </c:numRef>
          </c:val>
        </c:ser>
        <c:axId val="66209664"/>
        <c:axId val="66211200"/>
      </c:barChart>
      <c:catAx>
        <c:axId val="66209664"/>
        <c:scaling>
          <c:orientation val="minMax"/>
        </c:scaling>
        <c:axPos val="b"/>
        <c:tickLblPos val="nextTo"/>
        <c:crossAx val="66211200"/>
        <c:crosses val="autoZero"/>
        <c:auto val="1"/>
        <c:lblAlgn val="ctr"/>
        <c:lblOffset val="100"/>
      </c:catAx>
      <c:valAx>
        <c:axId val="66211200"/>
        <c:scaling>
          <c:orientation val="minMax"/>
        </c:scaling>
        <c:axPos val="l"/>
        <c:majorGridlines/>
        <c:numFmt formatCode="General" sourceLinked="1"/>
        <c:tickLblPos val="nextTo"/>
        <c:crossAx val="66209664"/>
        <c:crosses val="autoZero"/>
        <c:crossBetween val="between"/>
      </c:valAx>
    </c:plotArea>
    <c:legend>
      <c:legendPos val="r"/>
      <c:legendEntry>
        <c:idx val="1"/>
        <c:delete val="1"/>
      </c:legendEntry>
      <c:layout/>
    </c:legend>
    <c:plotVisOnly val="1"/>
  </c:chart>
  <c:txPr>
    <a:bodyPr/>
    <a:lstStyle/>
    <a:p>
      <a:pPr>
        <a:defRPr sz="18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style val="46"/>
  <c:chart>
    <c:plotArea>
      <c:layout>
        <c:manualLayout>
          <c:layoutTarget val="inner"/>
          <c:xMode val="edge"/>
          <c:yMode val="edge"/>
          <c:x val="0.22567104111986003"/>
          <c:y val="5.5555555555555455E-2"/>
          <c:w val="0.73265135608049536"/>
          <c:h val="0.8036267862350539"/>
        </c:manualLayout>
      </c:layout>
      <c:scatterChart>
        <c:scatterStyle val="lineMarker"/>
        <c:ser>
          <c:idx val="0"/>
          <c:order val="0"/>
          <c:spPr>
            <a:ln w="47625">
              <a:noFill/>
            </a:ln>
          </c:spPr>
          <c:yVal>
            <c:numRef>
              <c:f>'total collectiion'!$I$2:$I$118</c:f>
              <c:numCache>
                <c:formatCode>hh:mm</c:formatCode>
                <c:ptCount val="117"/>
                <c:pt idx="0">
                  <c:v>3.6111111111111212E-2</c:v>
                </c:pt>
                <c:pt idx="1">
                  <c:v>1.250000000000008E-2</c:v>
                </c:pt>
                <c:pt idx="2">
                  <c:v>1.9444444444444441E-2</c:v>
                </c:pt>
                <c:pt idx="3">
                  <c:v>0.16319444444444506</c:v>
                </c:pt>
                <c:pt idx="4">
                  <c:v>2.499999999999997E-2</c:v>
                </c:pt>
                <c:pt idx="5">
                  <c:v>4.3055555555555375E-2</c:v>
                </c:pt>
                <c:pt idx="6">
                  <c:v>2.5000000000000081E-2</c:v>
                </c:pt>
                <c:pt idx="7">
                  <c:v>2.7083333333333452E-2</c:v>
                </c:pt>
                <c:pt idx="8">
                  <c:v>0.24444444444444599</c:v>
                </c:pt>
                <c:pt idx="9">
                  <c:v>1.7361111111111063E-2</c:v>
                </c:pt>
                <c:pt idx="10">
                  <c:v>0.24027777777777776</c:v>
                </c:pt>
                <c:pt idx="11">
                  <c:v>2.6388888888888795E-2</c:v>
                </c:pt>
                <c:pt idx="13">
                  <c:v>3.5416666666666652E-2</c:v>
                </c:pt>
                <c:pt idx="14">
                  <c:v>1.4583333333333401E-2</c:v>
                </c:pt>
                <c:pt idx="15">
                  <c:v>6.9444444444445681E-3</c:v>
                </c:pt>
                <c:pt idx="16">
                  <c:v>6.9444444444444501E-3</c:v>
                </c:pt>
                <c:pt idx="17">
                  <c:v>7.6388888888888834E-3</c:v>
                </c:pt>
                <c:pt idx="18">
                  <c:v>6.2500000000000914E-3</c:v>
                </c:pt>
                <c:pt idx="19">
                  <c:v>2.4305555555555476E-2</c:v>
                </c:pt>
                <c:pt idx="20">
                  <c:v>1.2499999999999956E-2</c:v>
                </c:pt>
                <c:pt idx="21">
                  <c:v>2.7777777777778019E-2</c:v>
                </c:pt>
                <c:pt idx="22">
                  <c:v>0.12916666666666665</c:v>
                </c:pt>
                <c:pt idx="23">
                  <c:v>1.3888888888889027E-2</c:v>
                </c:pt>
                <c:pt idx="24">
                  <c:v>0.19236111111111109</c:v>
                </c:pt>
                <c:pt idx="25">
                  <c:v>0.11666666666666679</c:v>
                </c:pt>
                <c:pt idx="26">
                  <c:v>1.3888888888888911E-2</c:v>
                </c:pt>
                <c:pt idx="27">
                  <c:v>0.21875000000000044</c:v>
                </c:pt>
                <c:pt idx="28">
                  <c:v>7.0138888888888917E-2</c:v>
                </c:pt>
                <c:pt idx="29">
                  <c:v>0.2027777777777777</c:v>
                </c:pt>
                <c:pt idx="30">
                  <c:v>2.8472222222222242E-2</c:v>
                </c:pt>
                <c:pt idx="31">
                  <c:v>3.472222222222221E-2</c:v>
                </c:pt>
                <c:pt idx="32">
                  <c:v>0.13958333333333392</c:v>
                </c:pt>
                <c:pt idx="33">
                  <c:v>2.6388888888888847E-2</c:v>
                </c:pt>
                <c:pt idx="35">
                  <c:v>0</c:v>
                </c:pt>
                <c:pt idx="36">
                  <c:v>0.16666666666666669</c:v>
                </c:pt>
                <c:pt idx="38">
                  <c:v>0.1465277777777777</c:v>
                </c:pt>
                <c:pt idx="39">
                  <c:v>9.7222222222222224E-2</c:v>
                </c:pt>
                <c:pt idx="40">
                  <c:v>9.0277777777777457E-3</c:v>
                </c:pt>
                <c:pt idx="41">
                  <c:v>7.3611111111111113E-2</c:v>
                </c:pt>
                <c:pt idx="42">
                  <c:v>0.13958333333333392</c:v>
                </c:pt>
                <c:pt idx="43">
                  <c:v>6.2499999999999518E-3</c:v>
                </c:pt>
                <c:pt idx="44">
                  <c:v>7.2222222222222424E-2</c:v>
                </c:pt>
                <c:pt idx="45">
                  <c:v>0.18263888888888891</c:v>
                </c:pt>
                <c:pt idx="46">
                  <c:v>2.0833333333333412E-2</c:v>
                </c:pt>
                <c:pt idx="47">
                  <c:v>3.4027777777777934E-2</c:v>
                </c:pt>
                <c:pt idx="48">
                  <c:v>1.8749999999999989E-2</c:v>
                </c:pt>
                <c:pt idx="49">
                  <c:v>0.37638888888889216</c:v>
                </c:pt>
                <c:pt idx="50">
                  <c:v>7.5000000000000094E-2</c:v>
                </c:pt>
                <c:pt idx="51">
                  <c:v>4.3055555555555375E-2</c:v>
                </c:pt>
                <c:pt idx="52">
                  <c:v>4.0277777777777767E-2</c:v>
                </c:pt>
                <c:pt idx="54">
                  <c:v>4.166666666666663E-2</c:v>
                </c:pt>
                <c:pt idx="55">
                  <c:v>0.15069444444444538</c:v>
                </c:pt>
                <c:pt idx="56">
                  <c:v>4.8611111111111174E-2</c:v>
                </c:pt>
                <c:pt idx="57">
                  <c:v>4.7916666666666823E-2</c:v>
                </c:pt>
                <c:pt idx="58">
                  <c:v>7.5694444444444522E-2</c:v>
                </c:pt>
                <c:pt idx="59">
                  <c:v>7.9166666666666913E-2</c:v>
                </c:pt>
                <c:pt idx="60">
                  <c:v>1.3888888888888975E-2</c:v>
                </c:pt>
                <c:pt idx="61">
                  <c:v>0.21736111111111175</c:v>
                </c:pt>
                <c:pt idx="62">
                  <c:v>8.3333333333333228E-3</c:v>
                </c:pt>
                <c:pt idx="63">
                  <c:v>0.12152777777777773</c:v>
                </c:pt>
                <c:pt idx="64">
                  <c:v>0.1965277777777778</c:v>
                </c:pt>
                <c:pt idx="65">
                  <c:v>3.1944444444444497E-2</c:v>
                </c:pt>
                <c:pt idx="66">
                  <c:v>0.17361111111111124</c:v>
                </c:pt>
                <c:pt idx="67">
                  <c:v>2.3611111111111086E-2</c:v>
                </c:pt>
                <c:pt idx="68">
                  <c:v>9.0277777777777457E-3</c:v>
                </c:pt>
                <c:pt idx="69">
                  <c:v>2.8472222222222242E-2</c:v>
                </c:pt>
                <c:pt idx="70">
                  <c:v>7.5000000000000011E-2</c:v>
                </c:pt>
                <c:pt idx="71">
                  <c:v>2.7083333333333452E-2</c:v>
                </c:pt>
                <c:pt idx="72">
                  <c:v>4.3749999999999963E-2</c:v>
                </c:pt>
                <c:pt idx="73">
                  <c:v>0.15486111111111181</c:v>
                </c:pt>
                <c:pt idx="74">
                  <c:v>0.25277777777777782</c:v>
                </c:pt>
                <c:pt idx="75">
                  <c:v>1.7361111111111167E-2</c:v>
                </c:pt>
                <c:pt idx="76">
                  <c:v>4.0972222222222333E-2</c:v>
                </c:pt>
                <c:pt idx="77">
                  <c:v>2.9166666666666598E-2</c:v>
                </c:pt>
                <c:pt idx="78">
                  <c:v>0.25624999999999992</c:v>
                </c:pt>
                <c:pt idx="79">
                  <c:v>0.18194444444444577</c:v>
                </c:pt>
                <c:pt idx="80">
                  <c:v>5.1388888888888977E-2</c:v>
                </c:pt>
                <c:pt idx="81">
                  <c:v>0.10833333333333336</c:v>
                </c:pt>
                <c:pt idx="82">
                  <c:v>1.2500000000000023E-2</c:v>
                </c:pt>
                <c:pt idx="83">
                  <c:v>2.7083333333333359E-2</c:v>
                </c:pt>
                <c:pt idx="84">
                  <c:v>0.13333333333333341</c:v>
                </c:pt>
                <c:pt idx="85">
                  <c:v>1.1111111111111203E-2</c:v>
                </c:pt>
                <c:pt idx="86">
                  <c:v>0.18263888888888891</c:v>
                </c:pt>
                <c:pt idx="88">
                  <c:v>1.6666666666666725E-2</c:v>
                </c:pt>
                <c:pt idx="89">
                  <c:v>2.0833333333333412E-2</c:v>
                </c:pt>
                <c:pt idx="90">
                  <c:v>1.3194444444444509E-2</c:v>
                </c:pt>
                <c:pt idx="91">
                  <c:v>8.3333333333333228E-3</c:v>
                </c:pt>
                <c:pt idx="92">
                  <c:v>2.5694444444444471E-2</c:v>
                </c:pt>
                <c:pt idx="93">
                  <c:v>1.2500000000000023E-2</c:v>
                </c:pt>
                <c:pt idx="95">
                  <c:v>0.13402777777777775</c:v>
                </c:pt>
                <c:pt idx="96">
                  <c:v>1.8055555555555561E-2</c:v>
                </c:pt>
                <c:pt idx="97">
                  <c:v>6.8055555555555466E-2</c:v>
                </c:pt>
                <c:pt idx="98">
                  <c:v>0.11805555555555552</c:v>
                </c:pt>
                <c:pt idx="99">
                  <c:v>2.4305555555555476E-2</c:v>
                </c:pt>
                <c:pt idx="100">
                  <c:v>4.4444444444444502E-2</c:v>
                </c:pt>
                <c:pt idx="101">
                  <c:v>1.597222222222228E-2</c:v>
                </c:pt>
                <c:pt idx="102">
                  <c:v>4.7222222222222332E-2</c:v>
                </c:pt>
                <c:pt idx="103">
                  <c:v>1.8055555555555561E-2</c:v>
                </c:pt>
                <c:pt idx="104">
                  <c:v>0.26805555555555555</c:v>
                </c:pt>
                <c:pt idx="105">
                  <c:v>3.2638888888888891E-2</c:v>
                </c:pt>
                <c:pt idx="106">
                  <c:v>1.0416666666666682E-2</c:v>
                </c:pt>
                <c:pt idx="107">
                  <c:v>6.2500000000000047E-3</c:v>
                </c:pt>
                <c:pt idx="108">
                  <c:v>2.6388888888888847E-2</c:v>
                </c:pt>
                <c:pt idx="109">
                  <c:v>1.3194444444444509E-2</c:v>
                </c:pt>
                <c:pt idx="110">
                  <c:v>7.7083333333333823E-2</c:v>
                </c:pt>
                <c:pt idx="112">
                  <c:v>2.7777777777778019E-2</c:v>
                </c:pt>
                <c:pt idx="113">
                  <c:v>3.4722222222222099E-3</c:v>
                </c:pt>
                <c:pt idx="114">
                  <c:v>2.7777777777777944E-3</c:v>
                </c:pt>
                <c:pt idx="115">
                  <c:v>1.3888888888888928E-3</c:v>
                </c:pt>
                <c:pt idx="116">
                  <c:v>1.6666666666666621E-2</c:v>
                </c:pt>
              </c:numCache>
            </c:numRef>
          </c:yVal>
        </c:ser>
        <c:axId val="66246528"/>
        <c:axId val="66252800"/>
      </c:scatterChart>
      <c:valAx>
        <c:axId val="66246528"/>
        <c:scaling>
          <c:orientation val="minMax"/>
        </c:scaling>
        <c:axPos val="b"/>
        <c:title>
          <c:tx>
            <c:rich>
              <a:bodyPr/>
              <a:lstStyle/>
              <a:p>
                <a:pPr>
                  <a:defRPr/>
                </a:pPr>
                <a:r>
                  <a:rPr lang="en-IN" dirty="0"/>
                  <a:t>Number of samples</a:t>
                </a:r>
              </a:p>
            </c:rich>
          </c:tx>
          <c:layout/>
        </c:title>
        <c:tickLblPos val="nextTo"/>
        <c:crossAx val="66252800"/>
        <c:crosses val="autoZero"/>
        <c:crossBetween val="midCat"/>
      </c:valAx>
      <c:valAx>
        <c:axId val="66252800"/>
        <c:scaling>
          <c:orientation val="minMax"/>
        </c:scaling>
        <c:axPos val="l"/>
        <c:majorGridlines/>
        <c:title>
          <c:tx>
            <c:rich>
              <a:bodyPr rot="0" vert="horz"/>
              <a:lstStyle/>
              <a:p>
                <a:pPr>
                  <a:defRPr/>
                </a:pPr>
                <a:r>
                  <a:rPr lang="en-IN" dirty="0"/>
                  <a:t>Time</a:t>
                </a:r>
              </a:p>
              <a:p>
                <a:pPr>
                  <a:defRPr/>
                </a:pPr>
                <a:r>
                  <a:rPr lang="en-IN" dirty="0"/>
                  <a:t> in hours</a:t>
                </a:r>
              </a:p>
              <a:p>
                <a:pPr>
                  <a:defRPr/>
                </a:pPr>
                <a:endParaRPr lang="en-IN" dirty="0"/>
              </a:p>
            </c:rich>
          </c:tx>
          <c:layout>
            <c:manualLayout>
              <c:xMode val="edge"/>
              <c:yMode val="edge"/>
              <c:x val="7.7285651793526124E-4"/>
              <c:y val="0.35399895785085933"/>
            </c:manualLayout>
          </c:layout>
        </c:title>
        <c:numFmt formatCode="hh:mm" sourceLinked="1"/>
        <c:tickLblPos val="nextTo"/>
        <c:crossAx val="66246528"/>
        <c:crosses val="autoZero"/>
        <c:crossBetween val="midCat"/>
      </c:valAx>
    </c:plotArea>
    <c:plotVisOnly val="1"/>
  </c:chart>
  <c:txPr>
    <a:bodyPr/>
    <a:lstStyle/>
    <a:p>
      <a:pPr>
        <a:defRPr sz="1800"/>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style val="6"/>
  <c:chart>
    <c:plotArea>
      <c:layout/>
      <c:barChart>
        <c:barDir val="col"/>
        <c:grouping val="clustered"/>
        <c:ser>
          <c:idx val="0"/>
          <c:order val="0"/>
          <c:tx>
            <c:strRef>
              <c:f>Sheet2!$F$124</c:f>
              <c:strCache>
                <c:ptCount val="1"/>
                <c:pt idx="0">
                  <c:v>time in hrs</c:v>
                </c:pt>
              </c:strCache>
            </c:strRef>
          </c:tx>
          <c:dLbls>
            <c:txPr>
              <a:bodyPr/>
              <a:lstStyle/>
              <a:p>
                <a:pPr>
                  <a:defRPr>
                    <a:solidFill>
                      <a:schemeClr val="tx1"/>
                    </a:solidFill>
                  </a:defRPr>
                </a:pPr>
                <a:endParaRPr lang="en-US"/>
              </a:p>
            </c:txPr>
            <c:showVal val="1"/>
          </c:dLbls>
          <c:cat>
            <c:strRef>
              <c:f>Sheet2!$C$125:$E$128</c:f>
              <c:strCache>
                <c:ptCount val="4"/>
                <c:pt idx="1">
                  <c:v>Average through the day</c:v>
                </c:pt>
                <c:pt idx="2">
                  <c:v>Average in morning</c:v>
                </c:pt>
                <c:pt idx="3">
                  <c:v>Average in afternoon</c:v>
                </c:pt>
              </c:strCache>
            </c:strRef>
          </c:cat>
          <c:val>
            <c:numRef>
              <c:f>Sheet2!$F$125:$F$128</c:f>
              <c:numCache>
                <c:formatCode>h:mm</c:formatCode>
                <c:ptCount val="4"/>
                <c:pt idx="1">
                  <c:v>6.3888888888888884E-2</c:v>
                </c:pt>
                <c:pt idx="2">
                  <c:v>4.8611111111111119E-2</c:v>
                </c:pt>
                <c:pt idx="3">
                  <c:v>6.5972222222222279E-2</c:v>
                </c:pt>
              </c:numCache>
            </c:numRef>
          </c:val>
        </c:ser>
        <c:ser>
          <c:idx val="1"/>
          <c:order val="1"/>
          <c:tx>
            <c:strRef>
              <c:f>Sheet2!$G$124</c:f>
              <c:strCache>
                <c:ptCount val="1"/>
              </c:strCache>
            </c:strRef>
          </c:tx>
          <c:cat>
            <c:strRef>
              <c:f>Sheet2!$C$125:$E$128</c:f>
              <c:strCache>
                <c:ptCount val="4"/>
                <c:pt idx="1">
                  <c:v>Average through the day</c:v>
                </c:pt>
                <c:pt idx="2">
                  <c:v>Average in morning</c:v>
                </c:pt>
                <c:pt idx="3">
                  <c:v>Average in afternoon</c:v>
                </c:pt>
              </c:strCache>
            </c:strRef>
          </c:cat>
          <c:val>
            <c:numRef>
              <c:f>Sheet2!$G$125:$G$128</c:f>
              <c:numCache>
                <c:formatCode>General</c:formatCode>
                <c:ptCount val="4"/>
              </c:numCache>
            </c:numRef>
          </c:val>
        </c:ser>
        <c:axId val="66480768"/>
        <c:axId val="66511232"/>
      </c:barChart>
      <c:catAx>
        <c:axId val="66480768"/>
        <c:scaling>
          <c:orientation val="minMax"/>
        </c:scaling>
        <c:axPos val="b"/>
        <c:tickLblPos val="nextTo"/>
        <c:crossAx val="66511232"/>
        <c:crosses val="autoZero"/>
        <c:auto val="1"/>
        <c:lblAlgn val="ctr"/>
        <c:lblOffset val="100"/>
      </c:catAx>
      <c:valAx>
        <c:axId val="66511232"/>
        <c:scaling>
          <c:orientation val="minMax"/>
        </c:scaling>
        <c:axPos val="l"/>
        <c:majorGridlines/>
        <c:numFmt formatCode="General" sourceLinked="1"/>
        <c:tickLblPos val="nextTo"/>
        <c:crossAx val="66480768"/>
        <c:crosses val="autoZero"/>
        <c:crossBetween val="between"/>
      </c:valAx>
    </c:plotArea>
    <c:legend>
      <c:legendPos val="r"/>
      <c:legendEntry>
        <c:idx val="1"/>
        <c:delete val="1"/>
      </c:legendEntry>
      <c:layout/>
    </c:legend>
    <c:plotVisOnly val="1"/>
  </c:chart>
  <c:txPr>
    <a:bodyPr/>
    <a:lstStyle/>
    <a:p>
      <a:pPr>
        <a:defRPr sz="1600" b="1">
          <a:solidFill>
            <a:schemeClr val="bg1"/>
          </a:solidFill>
        </a:defRPr>
      </a:pPr>
      <a:endParaRPr lang="en-US"/>
    </a:p>
  </c:txPr>
  <c:externalData r:id="rId1"/>
</c:chartSpace>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067A0B-772A-4147-9552-46EDEE441542}" type="doc">
      <dgm:prSet loTypeId="urn:microsoft.com/office/officeart/2005/8/layout/chevron2" loCatId="list" qsTypeId="urn:microsoft.com/office/officeart/2005/8/quickstyle/simple1" qsCatId="simple" csTypeId="urn:microsoft.com/office/officeart/2005/8/colors/colorful2" csCatId="colorful" phldr="1"/>
      <dgm:spPr/>
      <dgm:t>
        <a:bodyPr/>
        <a:lstStyle/>
        <a:p>
          <a:endParaRPr lang="en-IN"/>
        </a:p>
      </dgm:t>
    </dgm:pt>
    <dgm:pt modelId="{40CAC649-2D70-40B1-B644-D32698FE0357}">
      <dgm:prSet phldrT="[Text]"/>
      <dgm:spPr/>
      <dgm:t>
        <a:bodyPr/>
        <a:lstStyle/>
        <a:p>
          <a:r>
            <a:rPr lang="en-US" dirty="0" smtClean="0"/>
            <a:t>1</a:t>
          </a:r>
          <a:endParaRPr lang="en-IN" dirty="0"/>
        </a:p>
      </dgm:t>
    </dgm:pt>
    <dgm:pt modelId="{B629E914-680A-4FD3-A314-A568BACC9814}" type="parTrans" cxnId="{A5E946DE-2E56-4E16-BA54-21B4F7739921}">
      <dgm:prSet/>
      <dgm:spPr/>
      <dgm:t>
        <a:bodyPr/>
        <a:lstStyle/>
        <a:p>
          <a:endParaRPr lang="en-IN"/>
        </a:p>
      </dgm:t>
    </dgm:pt>
    <dgm:pt modelId="{B850F25D-F961-4624-99CA-0B2CB6039708}" type="sibTrans" cxnId="{A5E946DE-2E56-4E16-BA54-21B4F7739921}">
      <dgm:prSet/>
      <dgm:spPr/>
      <dgm:t>
        <a:bodyPr/>
        <a:lstStyle/>
        <a:p>
          <a:endParaRPr lang="en-IN"/>
        </a:p>
      </dgm:t>
    </dgm:pt>
    <dgm:pt modelId="{5A96CA38-626C-48F9-9084-FCE29371CDF8}">
      <dgm:prSet phldrT="[Text]"/>
      <dgm:spPr/>
      <dgm:t>
        <a:bodyPr/>
        <a:lstStyle/>
        <a:p>
          <a:r>
            <a:rPr lang="en-US" dirty="0" smtClean="0"/>
            <a:t>File is sent to billing department from wards.</a:t>
          </a:r>
          <a:endParaRPr lang="en-IN" dirty="0"/>
        </a:p>
      </dgm:t>
    </dgm:pt>
    <dgm:pt modelId="{4BCC067E-5066-40C4-BA15-309AE845767D}" type="parTrans" cxnId="{74DA1838-331E-43CE-9608-2A156FFA3E25}">
      <dgm:prSet/>
      <dgm:spPr/>
      <dgm:t>
        <a:bodyPr/>
        <a:lstStyle/>
        <a:p>
          <a:endParaRPr lang="en-IN"/>
        </a:p>
      </dgm:t>
    </dgm:pt>
    <dgm:pt modelId="{82E8E79D-F153-4C86-B95D-7C73B8A8ACB3}" type="sibTrans" cxnId="{74DA1838-331E-43CE-9608-2A156FFA3E25}">
      <dgm:prSet/>
      <dgm:spPr/>
      <dgm:t>
        <a:bodyPr/>
        <a:lstStyle/>
        <a:p>
          <a:endParaRPr lang="en-IN"/>
        </a:p>
      </dgm:t>
    </dgm:pt>
    <dgm:pt modelId="{B99D886A-DADA-4EF5-B1E0-212BC94DC787}">
      <dgm:prSet phldrT="[Text]"/>
      <dgm:spPr/>
      <dgm:t>
        <a:bodyPr/>
        <a:lstStyle/>
        <a:p>
          <a:r>
            <a:rPr lang="en-US" dirty="0" smtClean="0"/>
            <a:t>2</a:t>
          </a:r>
          <a:endParaRPr lang="en-IN" dirty="0"/>
        </a:p>
      </dgm:t>
    </dgm:pt>
    <dgm:pt modelId="{D9FDF033-F185-49A4-9A87-7E22095463C5}" type="parTrans" cxnId="{531AB47C-C10B-449C-B75F-0EEBCCE12AB0}">
      <dgm:prSet/>
      <dgm:spPr/>
      <dgm:t>
        <a:bodyPr/>
        <a:lstStyle/>
        <a:p>
          <a:endParaRPr lang="en-IN"/>
        </a:p>
      </dgm:t>
    </dgm:pt>
    <dgm:pt modelId="{4FF25AB5-B3FD-477D-9A93-5E24136166FF}" type="sibTrans" cxnId="{531AB47C-C10B-449C-B75F-0EEBCCE12AB0}">
      <dgm:prSet/>
      <dgm:spPr/>
      <dgm:t>
        <a:bodyPr/>
        <a:lstStyle/>
        <a:p>
          <a:endParaRPr lang="en-IN"/>
        </a:p>
      </dgm:t>
    </dgm:pt>
    <dgm:pt modelId="{5F11966E-5A0B-4BD4-86B5-22458C6B881F}">
      <dgm:prSet phldrT="[Text]"/>
      <dgm:spPr/>
      <dgm:t>
        <a:bodyPr/>
        <a:lstStyle/>
        <a:p>
          <a:r>
            <a:rPr lang="en-US" dirty="0" smtClean="0"/>
            <a:t>Received at the first counter(C-1) where an entry is made for the received file, noting down the registration number and room number.</a:t>
          </a:r>
          <a:endParaRPr lang="en-IN" dirty="0"/>
        </a:p>
      </dgm:t>
    </dgm:pt>
    <dgm:pt modelId="{9370EA53-2585-4C7C-B0D6-507C8EF36046}" type="parTrans" cxnId="{34B3C19A-11D1-4FD8-91AD-334643886B68}">
      <dgm:prSet/>
      <dgm:spPr/>
      <dgm:t>
        <a:bodyPr/>
        <a:lstStyle/>
        <a:p>
          <a:endParaRPr lang="en-IN"/>
        </a:p>
      </dgm:t>
    </dgm:pt>
    <dgm:pt modelId="{0C57056F-E6CF-4B81-88AC-852098F219EF}" type="sibTrans" cxnId="{34B3C19A-11D1-4FD8-91AD-334643886B68}">
      <dgm:prSet/>
      <dgm:spPr/>
      <dgm:t>
        <a:bodyPr/>
        <a:lstStyle/>
        <a:p>
          <a:endParaRPr lang="en-IN"/>
        </a:p>
      </dgm:t>
    </dgm:pt>
    <dgm:pt modelId="{C622FC20-6DFD-451B-B7C1-0312F13D8F3C}">
      <dgm:prSet phldrT="[Text]"/>
      <dgm:spPr/>
      <dgm:t>
        <a:bodyPr/>
        <a:lstStyle/>
        <a:p>
          <a:r>
            <a:rPr lang="en-US" dirty="0" smtClean="0"/>
            <a:t>3</a:t>
          </a:r>
          <a:endParaRPr lang="en-IN" dirty="0"/>
        </a:p>
      </dgm:t>
    </dgm:pt>
    <dgm:pt modelId="{7ED0EE91-2221-4F4D-99FD-D8B4CA554776}" type="parTrans" cxnId="{6E132105-D9AB-43CB-A953-92BBD7875E3F}">
      <dgm:prSet/>
      <dgm:spPr/>
      <dgm:t>
        <a:bodyPr/>
        <a:lstStyle/>
        <a:p>
          <a:endParaRPr lang="en-IN"/>
        </a:p>
      </dgm:t>
    </dgm:pt>
    <dgm:pt modelId="{F230B564-D150-4DC0-BA28-6080DA8D0025}" type="sibTrans" cxnId="{6E132105-D9AB-43CB-A953-92BBD7875E3F}">
      <dgm:prSet/>
      <dgm:spPr/>
      <dgm:t>
        <a:bodyPr/>
        <a:lstStyle/>
        <a:p>
          <a:endParaRPr lang="en-IN"/>
        </a:p>
      </dgm:t>
    </dgm:pt>
    <dgm:pt modelId="{2C4A4205-9E1E-41CD-9426-224ACF5B102C}">
      <dgm:prSet phldrT="[Text]"/>
      <dgm:spPr/>
      <dgm:t>
        <a:bodyPr/>
        <a:lstStyle/>
        <a:p>
          <a:r>
            <a:rPr lang="en-US" dirty="0" smtClean="0"/>
            <a:t>Passed on to the accountants (c-2,c-3,c-4)who prepare the bill.</a:t>
          </a:r>
          <a:endParaRPr lang="en-IN" dirty="0"/>
        </a:p>
      </dgm:t>
    </dgm:pt>
    <dgm:pt modelId="{3E70ABA3-E258-4A8B-889E-CA38C085F088}" type="parTrans" cxnId="{BA4E6730-33FD-457D-8368-7281042349C4}">
      <dgm:prSet/>
      <dgm:spPr/>
      <dgm:t>
        <a:bodyPr/>
        <a:lstStyle/>
        <a:p>
          <a:endParaRPr lang="en-IN"/>
        </a:p>
      </dgm:t>
    </dgm:pt>
    <dgm:pt modelId="{C86FD139-CC8D-497F-8386-106D14F0D5CD}" type="sibTrans" cxnId="{BA4E6730-33FD-457D-8368-7281042349C4}">
      <dgm:prSet/>
      <dgm:spPr/>
      <dgm:t>
        <a:bodyPr/>
        <a:lstStyle/>
        <a:p>
          <a:endParaRPr lang="en-IN"/>
        </a:p>
      </dgm:t>
    </dgm:pt>
    <dgm:pt modelId="{E199A858-16D3-4713-B79D-EDA3089611EF}">
      <dgm:prSet phldrT="[Text]"/>
      <dgm:spPr/>
      <dgm:t>
        <a:bodyPr/>
        <a:lstStyle/>
        <a:p>
          <a:r>
            <a:rPr lang="en-US" dirty="0" smtClean="0"/>
            <a:t>4</a:t>
          </a:r>
          <a:endParaRPr lang="en-IN" dirty="0"/>
        </a:p>
      </dgm:t>
    </dgm:pt>
    <dgm:pt modelId="{9C292B38-3745-45B2-B952-B5E90C2DE2BF}" type="parTrans" cxnId="{81D6D4C9-9F20-4938-83FC-69741934F0FF}">
      <dgm:prSet/>
      <dgm:spPr/>
      <dgm:t>
        <a:bodyPr/>
        <a:lstStyle/>
        <a:p>
          <a:endParaRPr lang="en-IN"/>
        </a:p>
      </dgm:t>
    </dgm:pt>
    <dgm:pt modelId="{AFA9DA35-1B79-4A61-A4C9-248B7E3AFB04}" type="sibTrans" cxnId="{81D6D4C9-9F20-4938-83FC-69741934F0FF}">
      <dgm:prSet/>
      <dgm:spPr/>
      <dgm:t>
        <a:bodyPr/>
        <a:lstStyle/>
        <a:p>
          <a:endParaRPr lang="en-IN"/>
        </a:p>
      </dgm:t>
    </dgm:pt>
    <dgm:pt modelId="{E4CD4A9C-02CF-437D-87F7-7473BD72FE1C}">
      <dgm:prSet phldrT="[Text]"/>
      <dgm:spPr/>
      <dgm:t>
        <a:bodyPr/>
        <a:lstStyle/>
        <a:p>
          <a:r>
            <a:rPr lang="en-US" dirty="0" smtClean="0"/>
            <a:t>It is then checked up by the supervisor to avoid any errors and finalizing the file.(c-5,c-6)</a:t>
          </a:r>
          <a:endParaRPr lang="en-IN" dirty="0"/>
        </a:p>
      </dgm:t>
    </dgm:pt>
    <dgm:pt modelId="{4A2F9792-72BB-4D90-9C67-F4A7F4229294}" type="parTrans" cxnId="{4DF0F98F-9BC9-4BAA-8E62-1C2062254AF1}">
      <dgm:prSet/>
      <dgm:spPr/>
      <dgm:t>
        <a:bodyPr/>
        <a:lstStyle/>
        <a:p>
          <a:endParaRPr lang="en-IN"/>
        </a:p>
      </dgm:t>
    </dgm:pt>
    <dgm:pt modelId="{BCC83568-FA52-402A-92B3-E9DC38DB4593}" type="sibTrans" cxnId="{4DF0F98F-9BC9-4BAA-8E62-1C2062254AF1}">
      <dgm:prSet/>
      <dgm:spPr/>
      <dgm:t>
        <a:bodyPr/>
        <a:lstStyle/>
        <a:p>
          <a:endParaRPr lang="en-IN"/>
        </a:p>
      </dgm:t>
    </dgm:pt>
    <dgm:pt modelId="{261699C2-E35C-4AD6-BEFF-A0FBDB4F0F78}">
      <dgm:prSet phldrT="[Text]"/>
      <dgm:spPr/>
      <dgm:t>
        <a:bodyPr/>
        <a:lstStyle/>
        <a:p>
          <a:r>
            <a:rPr lang="en-US" dirty="0" smtClean="0"/>
            <a:t>5</a:t>
          </a:r>
          <a:endParaRPr lang="en-IN" dirty="0"/>
        </a:p>
      </dgm:t>
    </dgm:pt>
    <dgm:pt modelId="{B1B0C5F3-1A61-4F8C-B131-645B2F4C959E}" type="parTrans" cxnId="{6B26E5C9-4246-41C6-A9E6-A4959626ADDE}">
      <dgm:prSet/>
      <dgm:spPr/>
      <dgm:t>
        <a:bodyPr/>
        <a:lstStyle/>
        <a:p>
          <a:endParaRPr lang="en-IN"/>
        </a:p>
      </dgm:t>
    </dgm:pt>
    <dgm:pt modelId="{B3EBFF55-42D9-4492-876C-11BD0174B6D3}" type="sibTrans" cxnId="{6B26E5C9-4246-41C6-A9E6-A4959626ADDE}">
      <dgm:prSet/>
      <dgm:spPr/>
      <dgm:t>
        <a:bodyPr/>
        <a:lstStyle/>
        <a:p>
          <a:endParaRPr lang="en-IN"/>
        </a:p>
      </dgm:t>
    </dgm:pt>
    <dgm:pt modelId="{39BD1E20-989F-4003-97CE-3A0EF2FBD0AB}">
      <dgm:prSet phldrT="[Text]"/>
      <dgm:spPr/>
      <dgm:t>
        <a:bodyPr/>
        <a:lstStyle/>
        <a:p>
          <a:r>
            <a:rPr lang="en-US" dirty="0" smtClean="0"/>
            <a:t>Passed onto the counters(c-7,c-8) and patient given the final bill and queries, if any,  are cleared.</a:t>
          </a:r>
          <a:endParaRPr lang="en-IN" dirty="0"/>
        </a:p>
      </dgm:t>
    </dgm:pt>
    <dgm:pt modelId="{7010F6CD-189D-4F49-8294-D0768B335B23}" type="parTrans" cxnId="{21365EF2-7DF5-418B-A5F8-09C9751981A1}">
      <dgm:prSet/>
      <dgm:spPr/>
      <dgm:t>
        <a:bodyPr/>
        <a:lstStyle/>
        <a:p>
          <a:endParaRPr lang="en-IN"/>
        </a:p>
      </dgm:t>
    </dgm:pt>
    <dgm:pt modelId="{160A1494-0BDF-43BB-8ECC-BD3146AD10BA}" type="sibTrans" cxnId="{21365EF2-7DF5-418B-A5F8-09C9751981A1}">
      <dgm:prSet/>
      <dgm:spPr/>
      <dgm:t>
        <a:bodyPr/>
        <a:lstStyle/>
        <a:p>
          <a:endParaRPr lang="en-IN"/>
        </a:p>
      </dgm:t>
    </dgm:pt>
    <dgm:pt modelId="{136F993A-D18C-41DD-82F2-2CE902A9B2D8}">
      <dgm:prSet phldrT="[Text]"/>
      <dgm:spPr/>
      <dgm:t>
        <a:bodyPr/>
        <a:lstStyle/>
        <a:p>
          <a:r>
            <a:rPr lang="en-US" dirty="0" smtClean="0"/>
            <a:t>6</a:t>
          </a:r>
          <a:endParaRPr lang="en-IN" dirty="0"/>
        </a:p>
      </dgm:t>
    </dgm:pt>
    <dgm:pt modelId="{1CC298E2-41F9-4284-A1B6-04A38A92333E}" type="parTrans" cxnId="{C78B060E-AE15-4391-A31B-3E6824C87AE4}">
      <dgm:prSet/>
      <dgm:spPr/>
      <dgm:t>
        <a:bodyPr/>
        <a:lstStyle/>
        <a:p>
          <a:endParaRPr lang="en-IN"/>
        </a:p>
      </dgm:t>
    </dgm:pt>
    <dgm:pt modelId="{191A5E98-E632-4371-BFA6-A9932340F7DC}" type="sibTrans" cxnId="{C78B060E-AE15-4391-A31B-3E6824C87AE4}">
      <dgm:prSet/>
      <dgm:spPr/>
      <dgm:t>
        <a:bodyPr/>
        <a:lstStyle/>
        <a:p>
          <a:endParaRPr lang="en-IN"/>
        </a:p>
      </dgm:t>
    </dgm:pt>
    <dgm:pt modelId="{4DBCA7CD-9975-4ECB-81A0-F02727233411}">
      <dgm:prSet phldrT="[Text]"/>
      <dgm:spPr/>
      <dgm:t>
        <a:bodyPr/>
        <a:lstStyle/>
        <a:p>
          <a:r>
            <a:rPr lang="en-US" dirty="0" smtClean="0"/>
            <a:t>The file then sent to cashier (counter-18)via a staff where attendant pays the remaining due.</a:t>
          </a:r>
          <a:endParaRPr lang="en-IN" dirty="0"/>
        </a:p>
      </dgm:t>
    </dgm:pt>
    <dgm:pt modelId="{74DFCDD6-EDA9-487E-A78F-D8EC70B2AC52}" type="parTrans" cxnId="{EBF49FAD-CBBE-46E8-8408-41EE79F422F0}">
      <dgm:prSet/>
      <dgm:spPr/>
      <dgm:t>
        <a:bodyPr/>
        <a:lstStyle/>
        <a:p>
          <a:endParaRPr lang="en-IN"/>
        </a:p>
      </dgm:t>
    </dgm:pt>
    <dgm:pt modelId="{FC9BEB06-8A62-41D2-ACFA-A2C00BBC8841}" type="sibTrans" cxnId="{EBF49FAD-CBBE-46E8-8408-41EE79F422F0}">
      <dgm:prSet/>
      <dgm:spPr/>
      <dgm:t>
        <a:bodyPr/>
        <a:lstStyle/>
        <a:p>
          <a:endParaRPr lang="en-IN"/>
        </a:p>
      </dgm:t>
    </dgm:pt>
    <dgm:pt modelId="{FC24D4BC-19E1-4B47-A792-38A24AE6BD2A}" type="pres">
      <dgm:prSet presAssocID="{93067A0B-772A-4147-9552-46EDEE441542}" presName="linearFlow" presStyleCnt="0">
        <dgm:presLayoutVars>
          <dgm:dir/>
          <dgm:animLvl val="lvl"/>
          <dgm:resizeHandles val="exact"/>
        </dgm:presLayoutVars>
      </dgm:prSet>
      <dgm:spPr/>
      <dgm:t>
        <a:bodyPr/>
        <a:lstStyle/>
        <a:p>
          <a:endParaRPr lang="en-IN"/>
        </a:p>
      </dgm:t>
    </dgm:pt>
    <dgm:pt modelId="{4E085022-E00C-485F-98ED-08F4DBA56239}" type="pres">
      <dgm:prSet presAssocID="{40CAC649-2D70-40B1-B644-D32698FE0357}" presName="composite" presStyleCnt="0"/>
      <dgm:spPr/>
    </dgm:pt>
    <dgm:pt modelId="{A23F8072-98C6-4724-81E9-72F7CBEA36A5}" type="pres">
      <dgm:prSet presAssocID="{40CAC649-2D70-40B1-B644-D32698FE0357}" presName="parentText" presStyleLbl="alignNode1" presStyleIdx="0" presStyleCnt="6">
        <dgm:presLayoutVars>
          <dgm:chMax val="1"/>
          <dgm:bulletEnabled val="1"/>
        </dgm:presLayoutVars>
      </dgm:prSet>
      <dgm:spPr/>
      <dgm:t>
        <a:bodyPr/>
        <a:lstStyle/>
        <a:p>
          <a:endParaRPr lang="en-IN"/>
        </a:p>
      </dgm:t>
    </dgm:pt>
    <dgm:pt modelId="{78B0BF5B-FAFB-4227-86CD-B04CEE3B528A}" type="pres">
      <dgm:prSet presAssocID="{40CAC649-2D70-40B1-B644-D32698FE0357}" presName="descendantText" presStyleLbl="alignAcc1" presStyleIdx="0" presStyleCnt="6">
        <dgm:presLayoutVars>
          <dgm:bulletEnabled val="1"/>
        </dgm:presLayoutVars>
      </dgm:prSet>
      <dgm:spPr/>
      <dgm:t>
        <a:bodyPr/>
        <a:lstStyle/>
        <a:p>
          <a:endParaRPr lang="en-IN"/>
        </a:p>
      </dgm:t>
    </dgm:pt>
    <dgm:pt modelId="{100350B4-CC5D-4DCB-A2A8-1BDF14951D86}" type="pres">
      <dgm:prSet presAssocID="{B850F25D-F961-4624-99CA-0B2CB6039708}" presName="sp" presStyleCnt="0"/>
      <dgm:spPr/>
    </dgm:pt>
    <dgm:pt modelId="{B4731BC0-4E6A-4E6C-97C5-3CBD0D25C40B}" type="pres">
      <dgm:prSet presAssocID="{B99D886A-DADA-4EF5-B1E0-212BC94DC787}" presName="composite" presStyleCnt="0"/>
      <dgm:spPr/>
    </dgm:pt>
    <dgm:pt modelId="{CCE6992C-4DE4-4730-9DEF-C0DDE40C4323}" type="pres">
      <dgm:prSet presAssocID="{B99D886A-DADA-4EF5-B1E0-212BC94DC787}" presName="parentText" presStyleLbl="alignNode1" presStyleIdx="1" presStyleCnt="6">
        <dgm:presLayoutVars>
          <dgm:chMax val="1"/>
          <dgm:bulletEnabled val="1"/>
        </dgm:presLayoutVars>
      </dgm:prSet>
      <dgm:spPr/>
      <dgm:t>
        <a:bodyPr/>
        <a:lstStyle/>
        <a:p>
          <a:endParaRPr lang="en-IN"/>
        </a:p>
      </dgm:t>
    </dgm:pt>
    <dgm:pt modelId="{DD955962-89B4-4C90-B231-D7942C5BDC29}" type="pres">
      <dgm:prSet presAssocID="{B99D886A-DADA-4EF5-B1E0-212BC94DC787}" presName="descendantText" presStyleLbl="alignAcc1" presStyleIdx="1" presStyleCnt="6">
        <dgm:presLayoutVars>
          <dgm:bulletEnabled val="1"/>
        </dgm:presLayoutVars>
      </dgm:prSet>
      <dgm:spPr/>
      <dgm:t>
        <a:bodyPr/>
        <a:lstStyle/>
        <a:p>
          <a:endParaRPr lang="en-IN"/>
        </a:p>
      </dgm:t>
    </dgm:pt>
    <dgm:pt modelId="{7BD274FA-647B-42E9-91DE-0FA74AF0A031}" type="pres">
      <dgm:prSet presAssocID="{4FF25AB5-B3FD-477D-9A93-5E24136166FF}" presName="sp" presStyleCnt="0"/>
      <dgm:spPr/>
    </dgm:pt>
    <dgm:pt modelId="{CDE7CC6B-049F-45C5-8238-421A8696F105}" type="pres">
      <dgm:prSet presAssocID="{C622FC20-6DFD-451B-B7C1-0312F13D8F3C}" presName="composite" presStyleCnt="0"/>
      <dgm:spPr/>
    </dgm:pt>
    <dgm:pt modelId="{06F68CF4-D906-4FE6-98BA-4143167CAF9A}" type="pres">
      <dgm:prSet presAssocID="{C622FC20-6DFD-451B-B7C1-0312F13D8F3C}" presName="parentText" presStyleLbl="alignNode1" presStyleIdx="2" presStyleCnt="6">
        <dgm:presLayoutVars>
          <dgm:chMax val="1"/>
          <dgm:bulletEnabled val="1"/>
        </dgm:presLayoutVars>
      </dgm:prSet>
      <dgm:spPr/>
      <dgm:t>
        <a:bodyPr/>
        <a:lstStyle/>
        <a:p>
          <a:endParaRPr lang="en-IN"/>
        </a:p>
      </dgm:t>
    </dgm:pt>
    <dgm:pt modelId="{E19A81B7-27E9-4E6D-9267-D1903046B313}" type="pres">
      <dgm:prSet presAssocID="{C622FC20-6DFD-451B-B7C1-0312F13D8F3C}" presName="descendantText" presStyleLbl="alignAcc1" presStyleIdx="2" presStyleCnt="6">
        <dgm:presLayoutVars>
          <dgm:bulletEnabled val="1"/>
        </dgm:presLayoutVars>
      </dgm:prSet>
      <dgm:spPr/>
      <dgm:t>
        <a:bodyPr/>
        <a:lstStyle/>
        <a:p>
          <a:endParaRPr lang="en-IN"/>
        </a:p>
      </dgm:t>
    </dgm:pt>
    <dgm:pt modelId="{82B64B7A-EF48-4F1C-9DA4-F4886E383E40}" type="pres">
      <dgm:prSet presAssocID="{F230B564-D150-4DC0-BA28-6080DA8D0025}" presName="sp" presStyleCnt="0"/>
      <dgm:spPr/>
    </dgm:pt>
    <dgm:pt modelId="{2A18A83E-4681-435E-A78A-E7B2F0446E3D}" type="pres">
      <dgm:prSet presAssocID="{E199A858-16D3-4713-B79D-EDA3089611EF}" presName="composite" presStyleCnt="0"/>
      <dgm:spPr/>
    </dgm:pt>
    <dgm:pt modelId="{F0C22F9B-82D4-436D-9B1F-31DC6C5DFFD9}" type="pres">
      <dgm:prSet presAssocID="{E199A858-16D3-4713-B79D-EDA3089611EF}" presName="parentText" presStyleLbl="alignNode1" presStyleIdx="3" presStyleCnt="6">
        <dgm:presLayoutVars>
          <dgm:chMax val="1"/>
          <dgm:bulletEnabled val="1"/>
        </dgm:presLayoutVars>
      </dgm:prSet>
      <dgm:spPr/>
      <dgm:t>
        <a:bodyPr/>
        <a:lstStyle/>
        <a:p>
          <a:endParaRPr lang="en-IN"/>
        </a:p>
      </dgm:t>
    </dgm:pt>
    <dgm:pt modelId="{482EFB59-AC85-4E8D-AACD-C5B07C2B765D}" type="pres">
      <dgm:prSet presAssocID="{E199A858-16D3-4713-B79D-EDA3089611EF}" presName="descendantText" presStyleLbl="alignAcc1" presStyleIdx="3" presStyleCnt="6">
        <dgm:presLayoutVars>
          <dgm:bulletEnabled val="1"/>
        </dgm:presLayoutVars>
      </dgm:prSet>
      <dgm:spPr/>
      <dgm:t>
        <a:bodyPr/>
        <a:lstStyle/>
        <a:p>
          <a:endParaRPr lang="en-IN"/>
        </a:p>
      </dgm:t>
    </dgm:pt>
    <dgm:pt modelId="{B100E339-EE3E-4416-B86D-C04F8100C66A}" type="pres">
      <dgm:prSet presAssocID="{AFA9DA35-1B79-4A61-A4C9-248B7E3AFB04}" presName="sp" presStyleCnt="0"/>
      <dgm:spPr/>
    </dgm:pt>
    <dgm:pt modelId="{432DE54B-D559-4E00-AB7C-04302E8FBD39}" type="pres">
      <dgm:prSet presAssocID="{261699C2-E35C-4AD6-BEFF-A0FBDB4F0F78}" presName="composite" presStyleCnt="0"/>
      <dgm:spPr/>
    </dgm:pt>
    <dgm:pt modelId="{4E31020B-7EF0-4F42-8E03-25000F7360E8}" type="pres">
      <dgm:prSet presAssocID="{261699C2-E35C-4AD6-BEFF-A0FBDB4F0F78}" presName="parentText" presStyleLbl="alignNode1" presStyleIdx="4" presStyleCnt="6">
        <dgm:presLayoutVars>
          <dgm:chMax val="1"/>
          <dgm:bulletEnabled val="1"/>
        </dgm:presLayoutVars>
      </dgm:prSet>
      <dgm:spPr/>
      <dgm:t>
        <a:bodyPr/>
        <a:lstStyle/>
        <a:p>
          <a:endParaRPr lang="en-IN"/>
        </a:p>
      </dgm:t>
    </dgm:pt>
    <dgm:pt modelId="{E489FD19-1B75-4A93-AD6A-2902A0935E7D}" type="pres">
      <dgm:prSet presAssocID="{261699C2-E35C-4AD6-BEFF-A0FBDB4F0F78}" presName="descendantText" presStyleLbl="alignAcc1" presStyleIdx="4" presStyleCnt="6">
        <dgm:presLayoutVars>
          <dgm:bulletEnabled val="1"/>
        </dgm:presLayoutVars>
      </dgm:prSet>
      <dgm:spPr/>
      <dgm:t>
        <a:bodyPr/>
        <a:lstStyle/>
        <a:p>
          <a:endParaRPr lang="en-IN"/>
        </a:p>
      </dgm:t>
    </dgm:pt>
    <dgm:pt modelId="{A754B74D-7286-47D1-9D11-D76AE7E1F2FA}" type="pres">
      <dgm:prSet presAssocID="{B3EBFF55-42D9-4492-876C-11BD0174B6D3}" presName="sp" presStyleCnt="0"/>
      <dgm:spPr/>
    </dgm:pt>
    <dgm:pt modelId="{20D17ABC-8C65-40D5-99EB-755B122CD8A2}" type="pres">
      <dgm:prSet presAssocID="{136F993A-D18C-41DD-82F2-2CE902A9B2D8}" presName="composite" presStyleCnt="0"/>
      <dgm:spPr/>
    </dgm:pt>
    <dgm:pt modelId="{07F340E6-0532-44FA-B8D8-D2C0B132F6A1}" type="pres">
      <dgm:prSet presAssocID="{136F993A-D18C-41DD-82F2-2CE902A9B2D8}" presName="parentText" presStyleLbl="alignNode1" presStyleIdx="5" presStyleCnt="6">
        <dgm:presLayoutVars>
          <dgm:chMax val="1"/>
          <dgm:bulletEnabled val="1"/>
        </dgm:presLayoutVars>
      </dgm:prSet>
      <dgm:spPr/>
      <dgm:t>
        <a:bodyPr/>
        <a:lstStyle/>
        <a:p>
          <a:endParaRPr lang="en-IN"/>
        </a:p>
      </dgm:t>
    </dgm:pt>
    <dgm:pt modelId="{FBC6577C-CD5F-44CE-BF58-73ED40817188}" type="pres">
      <dgm:prSet presAssocID="{136F993A-D18C-41DD-82F2-2CE902A9B2D8}" presName="descendantText" presStyleLbl="alignAcc1" presStyleIdx="5" presStyleCnt="6">
        <dgm:presLayoutVars>
          <dgm:bulletEnabled val="1"/>
        </dgm:presLayoutVars>
      </dgm:prSet>
      <dgm:spPr/>
      <dgm:t>
        <a:bodyPr/>
        <a:lstStyle/>
        <a:p>
          <a:endParaRPr lang="en-IN"/>
        </a:p>
      </dgm:t>
    </dgm:pt>
  </dgm:ptLst>
  <dgm:cxnLst>
    <dgm:cxn modelId="{A5E946DE-2E56-4E16-BA54-21B4F7739921}" srcId="{93067A0B-772A-4147-9552-46EDEE441542}" destId="{40CAC649-2D70-40B1-B644-D32698FE0357}" srcOrd="0" destOrd="0" parTransId="{B629E914-680A-4FD3-A314-A568BACC9814}" sibTransId="{B850F25D-F961-4624-99CA-0B2CB6039708}"/>
    <dgm:cxn modelId="{F4ABC9E7-020B-400C-B8FD-E1F9AE720419}" type="presOf" srcId="{93067A0B-772A-4147-9552-46EDEE441542}" destId="{FC24D4BC-19E1-4B47-A792-38A24AE6BD2A}" srcOrd="0" destOrd="0" presId="urn:microsoft.com/office/officeart/2005/8/layout/chevron2"/>
    <dgm:cxn modelId="{6B26E5C9-4246-41C6-A9E6-A4959626ADDE}" srcId="{93067A0B-772A-4147-9552-46EDEE441542}" destId="{261699C2-E35C-4AD6-BEFF-A0FBDB4F0F78}" srcOrd="4" destOrd="0" parTransId="{B1B0C5F3-1A61-4F8C-B131-645B2F4C959E}" sibTransId="{B3EBFF55-42D9-4492-876C-11BD0174B6D3}"/>
    <dgm:cxn modelId="{4CC4B1C0-FB1F-4AB1-907B-2183B6F34CBF}" type="presOf" srcId="{39BD1E20-989F-4003-97CE-3A0EF2FBD0AB}" destId="{E489FD19-1B75-4A93-AD6A-2902A0935E7D}" srcOrd="0" destOrd="0" presId="urn:microsoft.com/office/officeart/2005/8/layout/chevron2"/>
    <dgm:cxn modelId="{9755342C-93C5-482A-9A72-76E2DB905E34}" type="presOf" srcId="{136F993A-D18C-41DD-82F2-2CE902A9B2D8}" destId="{07F340E6-0532-44FA-B8D8-D2C0B132F6A1}" srcOrd="0" destOrd="0" presId="urn:microsoft.com/office/officeart/2005/8/layout/chevron2"/>
    <dgm:cxn modelId="{11C0DD5E-4C6E-4E29-999F-8AF6E52E5D29}" type="presOf" srcId="{261699C2-E35C-4AD6-BEFF-A0FBDB4F0F78}" destId="{4E31020B-7EF0-4F42-8E03-25000F7360E8}" srcOrd="0" destOrd="0" presId="urn:microsoft.com/office/officeart/2005/8/layout/chevron2"/>
    <dgm:cxn modelId="{6E132105-D9AB-43CB-A953-92BBD7875E3F}" srcId="{93067A0B-772A-4147-9552-46EDEE441542}" destId="{C622FC20-6DFD-451B-B7C1-0312F13D8F3C}" srcOrd="2" destOrd="0" parTransId="{7ED0EE91-2221-4F4D-99FD-D8B4CA554776}" sibTransId="{F230B564-D150-4DC0-BA28-6080DA8D0025}"/>
    <dgm:cxn modelId="{170929A5-B988-4A31-86C4-3E34E4BDA96F}" type="presOf" srcId="{2C4A4205-9E1E-41CD-9426-224ACF5B102C}" destId="{E19A81B7-27E9-4E6D-9267-D1903046B313}" srcOrd="0" destOrd="0" presId="urn:microsoft.com/office/officeart/2005/8/layout/chevron2"/>
    <dgm:cxn modelId="{DB37941A-85F6-47EB-A872-B3DF3AD6D0C3}" type="presOf" srcId="{5A96CA38-626C-48F9-9084-FCE29371CDF8}" destId="{78B0BF5B-FAFB-4227-86CD-B04CEE3B528A}" srcOrd="0" destOrd="0" presId="urn:microsoft.com/office/officeart/2005/8/layout/chevron2"/>
    <dgm:cxn modelId="{4928186A-49D5-4120-A82A-FD22E253FDF3}" type="presOf" srcId="{C622FC20-6DFD-451B-B7C1-0312F13D8F3C}" destId="{06F68CF4-D906-4FE6-98BA-4143167CAF9A}" srcOrd="0" destOrd="0" presId="urn:microsoft.com/office/officeart/2005/8/layout/chevron2"/>
    <dgm:cxn modelId="{34B3C19A-11D1-4FD8-91AD-334643886B68}" srcId="{B99D886A-DADA-4EF5-B1E0-212BC94DC787}" destId="{5F11966E-5A0B-4BD4-86B5-22458C6B881F}" srcOrd="0" destOrd="0" parTransId="{9370EA53-2585-4C7C-B0D6-507C8EF36046}" sibTransId="{0C57056F-E6CF-4B81-88AC-852098F219EF}"/>
    <dgm:cxn modelId="{EBF49FAD-CBBE-46E8-8408-41EE79F422F0}" srcId="{136F993A-D18C-41DD-82F2-2CE902A9B2D8}" destId="{4DBCA7CD-9975-4ECB-81A0-F02727233411}" srcOrd="0" destOrd="0" parTransId="{74DFCDD6-EDA9-487E-A78F-D8EC70B2AC52}" sibTransId="{FC9BEB06-8A62-41D2-ACFA-A2C00BBC8841}"/>
    <dgm:cxn modelId="{1ACF31BC-C632-46D8-8506-6C85FD8BF3C3}" type="presOf" srcId="{4DBCA7CD-9975-4ECB-81A0-F02727233411}" destId="{FBC6577C-CD5F-44CE-BF58-73ED40817188}" srcOrd="0" destOrd="0" presId="urn:microsoft.com/office/officeart/2005/8/layout/chevron2"/>
    <dgm:cxn modelId="{531AB47C-C10B-449C-B75F-0EEBCCE12AB0}" srcId="{93067A0B-772A-4147-9552-46EDEE441542}" destId="{B99D886A-DADA-4EF5-B1E0-212BC94DC787}" srcOrd="1" destOrd="0" parTransId="{D9FDF033-F185-49A4-9A87-7E22095463C5}" sibTransId="{4FF25AB5-B3FD-477D-9A93-5E24136166FF}"/>
    <dgm:cxn modelId="{4DF0F98F-9BC9-4BAA-8E62-1C2062254AF1}" srcId="{E199A858-16D3-4713-B79D-EDA3089611EF}" destId="{E4CD4A9C-02CF-437D-87F7-7473BD72FE1C}" srcOrd="0" destOrd="0" parTransId="{4A2F9792-72BB-4D90-9C67-F4A7F4229294}" sibTransId="{BCC83568-FA52-402A-92B3-E9DC38DB4593}"/>
    <dgm:cxn modelId="{21365EF2-7DF5-418B-A5F8-09C9751981A1}" srcId="{261699C2-E35C-4AD6-BEFF-A0FBDB4F0F78}" destId="{39BD1E20-989F-4003-97CE-3A0EF2FBD0AB}" srcOrd="0" destOrd="0" parTransId="{7010F6CD-189D-4F49-8294-D0768B335B23}" sibTransId="{160A1494-0BDF-43BB-8ECC-BD3146AD10BA}"/>
    <dgm:cxn modelId="{81D6D4C9-9F20-4938-83FC-69741934F0FF}" srcId="{93067A0B-772A-4147-9552-46EDEE441542}" destId="{E199A858-16D3-4713-B79D-EDA3089611EF}" srcOrd="3" destOrd="0" parTransId="{9C292B38-3745-45B2-B952-B5E90C2DE2BF}" sibTransId="{AFA9DA35-1B79-4A61-A4C9-248B7E3AFB04}"/>
    <dgm:cxn modelId="{802FA8F5-21A4-4379-B914-9B75126BD32C}" type="presOf" srcId="{5F11966E-5A0B-4BD4-86B5-22458C6B881F}" destId="{DD955962-89B4-4C90-B231-D7942C5BDC29}" srcOrd="0" destOrd="0" presId="urn:microsoft.com/office/officeart/2005/8/layout/chevron2"/>
    <dgm:cxn modelId="{75A25A92-C48A-46F2-B682-F1A01F5008BB}" type="presOf" srcId="{40CAC649-2D70-40B1-B644-D32698FE0357}" destId="{A23F8072-98C6-4724-81E9-72F7CBEA36A5}" srcOrd="0" destOrd="0" presId="urn:microsoft.com/office/officeart/2005/8/layout/chevron2"/>
    <dgm:cxn modelId="{C78B060E-AE15-4391-A31B-3E6824C87AE4}" srcId="{93067A0B-772A-4147-9552-46EDEE441542}" destId="{136F993A-D18C-41DD-82F2-2CE902A9B2D8}" srcOrd="5" destOrd="0" parTransId="{1CC298E2-41F9-4284-A1B6-04A38A92333E}" sibTransId="{191A5E98-E632-4371-BFA6-A9932340F7DC}"/>
    <dgm:cxn modelId="{4ACC3AF6-CCD9-4A1B-8052-63B90FCAE980}" type="presOf" srcId="{B99D886A-DADA-4EF5-B1E0-212BC94DC787}" destId="{CCE6992C-4DE4-4730-9DEF-C0DDE40C4323}" srcOrd="0" destOrd="0" presId="urn:microsoft.com/office/officeart/2005/8/layout/chevron2"/>
    <dgm:cxn modelId="{2869132E-4C3B-42FF-97E8-06708213C485}" type="presOf" srcId="{E199A858-16D3-4713-B79D-EDA3089611EF}" destId="{F0C22F9B-82D4-436D-9B1F-31DC6C5DFFD9}" srcOrd="0" destOrd="0" presId="urn:microsoft.com/office/officeart/2005/8/layout/chevron2"/>
    <dgm:cxn modelId="{C83B5901-0B83-43AB-9BA4-AE20563BE648}" type="presOf" srcId="{E4CD4A9C-02CF-437D-87F7-7473BD72FE1C}" destId="{482EFB59-AC85-4E8D-AACD-C5B07C2B765D}" srcOrd="0" destOrd="0" presId="urn:microsoft.com/office/officeart/2005/8/layout/chevron2"/>
    <dgm:cxn modelId="{74DA1838-331E-43CE-9608-2A156FFA3E25}" srcId="{40CAC649-2D70-40B1-B644-D32698FE0357}" destId="{5A96CA38-626C-48F9-9084-FCE29371CDF8}" srcOrd="0" destOrd="0" parTransId="{4BCC067E-5066-40C4-BA15-309AE845767D}" sibTransId="{82E8E79D-F153-4C86-B95D-7C73B8A8ACB3}"/>
    <dgm:cxn modelId="{BA4E6730-33FD-457D-8368-7281042349C4}" srcId="{C622FC20-6DFD-451B-B7C1-0312F13D8F3C}" destId="{2C4A4205-9E1E-41CD-9426-224ACF5B102C}" srcOrd="0" destOrd="0" parTransId="{3E70ABA3-E258-4A8B-889E-CA38C085F088}" sibTransId="{C86FD139-CC8D-497F-8386-106D14F0D5CD}"/>
    <dgm:cxn modelId="{19490769-2B4C-4732-A93E-20BF13B616F1}" type="presParOf" srcId="{FC24D4BC-19E1-4B47-A792-38A24AE6BD2A}" destId="{4E085022-E00C-485F-98ED-08F4DBA56239}" srcOrd="0" destOrd="0" presId="urn:microsoft.com/office/officeart/2005/8/layout/chevron2"/>
    <dgm:cxn modelId="{4507E7D2-A729-4C31-9EDE-07CE2804C4FD}" type="presParOf" srcId="{4E085022-E00C-485F-98ED-08F4DBA56239}" destId="{A23F8072-98C6-4724-81E9-72F7CBEA36A5}" srcOrd="0" destOrd="0" presId="urn:microsoft.com/office/officeart/2005/8/layout/chevron2"/>
    <dgm:cxn modelId="{660F07B1-28CF-46E0-9E37-C4DB2B90DAAC}" type="presParOf" srcId="{4E085022-E00C-485F-98ED-08F4DBA56239}" destId="{78B0BF5B-FAFB-4227-86CD-B04CEE3B528A}" srcOrd="1" destOrd="0" presId="urn:microsoft.com/office/officeart/2005/8/layout/chevron2"/>
    <dgm:cxn modelId="{CFF88CB8-9F97-4FD5-9771-07233B9A269C}" type="presParOf" srcId="{FC24D4BC-19E1-4B47-A792-38A24AE6BD2A}" destId="{100350B4-CC5D-4DCB-A2A8-1BDF14951D86}" srcOrd="1" destOrd="0" presId="urn:microsoft.com/office/officeart/2005/8/layout/chevron2"/>
    <dgm:cxn modelId="{28987CE1-EE1B-492B-8F11-ECE638415267}" type="presParOf" srcId="{FC24D4BC-19E1-4B47-A792-38A24AE6BD2A}" destId="{B4731BC0-4E6A-4E6C-97C5-3CBD0D25C40B}" srcOrd="2" destOrd="0" presId="urn:microsoft.com/office/officeart/2005/8/layout/chevron2"/>
    <dgm:cxn modelId="{4F1A63B5-D00F-4199-9DC2-2BB556A9453E}" type="presParOf" srcId="{B4731BC0-4E6A-4E6C-97C5-3CBD0D25C40B}" destId="{CCE6992C-4DE4-4730-9DEF-C0DDE40C4323}" srcOrd="0" destOrd="0" presId="urn:microsoft.com/office/officeart/2005/8/layout/chevron2"/>
    <dgm:cxn modelId="{7972AF4E-3E04-4525-A0F0-432CA1B36E24}" type="presParOf" srcId="{B4731BC0-4E6A-4E6C-97C5-3CBD0D25C40B}" destId="{DD955962-89B4-4C90-B231-D7942C5BDC29}" srcOrd="1" destOrd="0" presId="urn:microsoft.com/office/officeart/2005/8/layout/chevron2"/>
    <dgm:cxn modelId="{EE073765-B4CE-4634-8C82-4334D559A389}" type="presParOf" srcId="{FC24D4BC-19E1-4B47-A792-38A24AE6BD2A}" destId="{7BD274FA-647B-42E9-91DE-0FA74AF0A031}" srcOrd="3" destOrd="0" presId="urn:microsoft.com/office/officeart/2005/8/layout/chevron2"/>
    <dgm:cxn modelId="{477376D5-B07B-4B75-B1DF-74E527F668AC}" type="presParOf" srcId="{FC24D4BC-19E1-4B47-A792-38A24AE6BD2A}" destId="{CDE7CC6B-049F-45C5-8238-421A8696F105}" srcOrd="4" destOrd="0" presId="urn:microsoft.com/office/officeart/2005/8/layout/chevron2"/>
    <dgm:cxn modelId="{48E8F44E-080C-44B2-9940-941A766E9DDE}" type="presParOf" srcId="{CDE7CC6B-049F-45C5-8238-421A8696F105}" destId="{06F68CF4-D906-4FE6-98BA-4143167CAF9A}" srcOrd="0" destOrd="0" presId="urn:microsoft.com/office/officeart/2005/8/layout/chevron2"/>
    <dgm:cxn modelId="{F4DE7298-1D99-4E43-91A3-44E80D2CF29B}" type="presParOf" srcId="{CDE7CC6B-049F-45C5-8238-421A8696F105}" destId="{E19A81B7-27E9-4E6D-9267-D1903046B313}" srcOrd="1" destOrd="0" presId="urn:microsoft.com/office/officeart/2005/8/layout/chevron2"/>
    <dgm:cxn modelId="{E027AE79-5A74-4445-A816-55752609CA59}" type="presParOf" srcId="{FC24D4BC-19E1-4B47-A792-38A24AE6BD2A}" destId="{82B64B7A-EF48-4F1C-9DA4-F4886E383E40}" srcOrd="5" destOrd="0" presId="urn:microsoft.com/office/officeart/2005/8/layout/chevron2"/>
    <dgm:cxn modelId="{76A186B0-B9F0-42BC-87DF-745A3810EF63}" type="presParOf" srcId="{FC24D4BC-19E1-4B47-A792-38A24AE6BD2A}" destId="{2A18A83E-4681-435E-A78A-E7B2F0446E3D}" srcOrd="6" destOrd="0" presId="urn:microsoft.com/office/officeart/2005/8/layout/chevron2"/>
    <dgm:cxn modelId="{72746C29-1B7A-4B2F-A37F-003318D3DDD0}" type="presParOf" srcId="{2A18A83E-4681-435E-A78A-E7B2F0446E3D}" destId="{F0C22F9B-82D4-436D-9B1F-31DC6C5DFFD9}" srcOrd="0" destOrd="0" presId="urn:microsoft.com/office/officeart/2005/8/layout/chevron2"/>
    <dgm:cxn modelId="{C3E5060E-1AB8-48E7-A8DC-1A62AA16134E}" type="presParOf" srcId="{2A18A83E-4681-435E-A78A-E7B2F0446E3D}" destId="{482EFB59-AC85-4E8D-AACD-C5B07C2B765D}" srcOrd="1" destOrd="0" presId="urn:microsoft.com/office/officeart/2005/8/layout/chevron2"/>
    <dgm:cxn modelId="{A85799AD-C43E-4343-B7DD-7D00868C1AA4}" type="presParOf" srcId="{FC24D4BC-19E1-4B47-A792-38A24AE6BD2A}" destId="{B100E339-EE3E-4416-B86D-C04F8100C66A}" srcOrd="7" destOrd="0" presId="urn:microsoft.com/office/officeart/2005/8/layout/chevron2"/>
    <dgm:cxn modelId="{E2951E3E-337E-4D5B-8020-F55B4F32D109}" type="presParOf" srcId="{FC24D4BC-19E1-4B47-A792-38A24AE6BD2A}" destId="{432DE54B-D559-4E00-AB7C-04302E8FBD39}" srcOrd="8" destOrd="0" presId="urn:microsoft.com/office/officeart/2005/8/layout/chevron2"/>
    <dgm:cxn modelId="{C207A3F9-5D76-4F49-A5AB-BAD3A1A175BB}" type="presParOf" srcId="{432DE54B-D559-4E00-AB7C-04302E8FBD39}" destId="{4E31020B-7EF0-4F42-8E03-25000F7360E8}" srcOrd="0" destOrd="0" presId="urn:microsoft.com/office/officeart/2005/8/layout/chevron2"/>
    <dgm:cxn modelId="{8B806014-C1DB-4D97-A0FE-704CA727EF27}" type="presParOf" srcId="{432DE54B-D559-4E00-AB7C-04302E8FBD39}" destId="{E489FD19-1B75-4A93-AD6A-2902A0935E7D}" srcOrd="1" destOrd="0" presId="urn:microsoft.com/office/officeart/2005/8/layout/chevron2"/>
    <dgm:cxn modelId="{4601A80F-EC4A-4B28-977F-94A5CDD007C7}" type="presParOf" srcId="{FC24D4BC-19E1-4B47-A792-38A24AE6BD2A}" destId="{A754B74D-7286-47D1-9D11-D76AE7E1F2FA}" srcOrd="9" destOrd="0" presId="urn:microsoft.com/office/officeart/2005/8/layout/chevron2"/>
    <dgm:cxn modelId="{1D988167-862C-44FC-902E-583678467F8A}" type="presParOf" srcId="{FC24D4BC-19E1-4B47-A792-38A24AE6BD2A}" destId="{20D17ABC-8C65-40D5-99EB-755B122CD8A2}" srcOrd="10" destOrd="0" presId="urn:microsoft.com/office/officeart/2005/8/layout/chevron2"/>
    <dgm:cxn modelId="{E1B9E8B6-FEEF-4D8E-BC2E-66F8D15462B0}" type="presParOf" srcId="{20D17ABC-8C65-40D5-99EB-755B122CD8A2}" destId="{07F340E6-0532-44FA-B8D8-D2C0B132F6A1}" srcOrd="0" destOrd="0" presId="urn:microsoft.com/office/officeart/2005/8/layout/chevron2"/>
    <dgm:cxn modelId="{79180401-7AB0-4598-95C0-6727AC0B4209}" type="presParOf" srcId="{20D17ABC-8C65-40D5-99EB-755B122CD8A2}" destId="{FBC6577C-CD5F-44CE-BF58-73ED40817188}"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CD80446-CC49-4AA8-96D2-CD2A1CF6EA23}" type="doc">
      <dgm:prSet loTypeId="urn:microsoft.com/office/officeart/2005/8/layout/bProcess2" loCatId="process" qsTypeId="urn:microsoft.com/office/officeart/2005/8/quickstyle/simple3" qsCatId="simple" csTypeId="urn:microsoft.com/office/officeart/2005/8/colors/colorful1" csCatId="colorful" phldr="1"/>
      <dgm:spPr/>
    </dgm:pt>
    <dgm:pt modelId="{B442628B-8A2F-428F-B0B7-09F287908AD0}">
      <dgm:prSet phldrT="[Text]"/>
      <dgm:spPr/>
      <dgm:t>
        <a:bodyPr/>
        <a:lstStyle/>
        <a:p>
          <a:r>
            <a:rPr lang="en-US" b="1" dirty="0" smtClean="0"/>
            <a:t>Doctors order a discharge</a:t>
          </a:r>
          <a:endParaRPr lang="en-IN" b="1" dirty="0"/>
        </a:p>
      </dgm:t>
    </dgm:pt>
    <dgm:pt modelId="{369CFCBE-B186-4F68-9DBB-B5672BD469B2}" type="parTrans" cxnId="{CF5A790B-B923-460A-849B-F7E6BB64CA41}">
      <dgm:prSet/>
      <dgm:spPr/>
      <dgm:t>
        <a:bodyPr/>
        <a:lstStyle/>
        <a:p>
          <a:endParaRPr lang="en-IN" b="1"/>
        </a:p>
      </dgm:t>
    </dgm:pt>
    <dgm:pt modelId="{59D69C5B-D400-4A4D-A987-C310A2136CD5}" type="sibTrans" cxnId="{CF5A790B-B923-460A-849B-F7E6BB64CA41}">
      <dgm:prSet/>
      <dgm:spPr/>
      <dgm:t>
        <a:bodyPr/>
        <a:lstStyle/>
        <a:p>
          <a:endParaRPr lang="en-IN" b="1" dirty="0"/>
        </a:p>
      </dgm:t>
    </dgm:pt>
    <dgm:pt modelId="{623EBA50-B594-4681-8FFE-2637794EF30A}">
      <dgm:prSet phldrT="[Text]" custT="1"/>
      <dgm:spPr/>
      <dgm:t>
        <a:bodyPr/>
        <a:lstStyle/>
        <a:p>
          <a:r>
            <a:rPr lang="en-US" sz="1400" b="1" dirty="0" smtClean="0"/>
            <a:t>File sent to billing department</a:t>
          </a:r>
          <a:endParaRPr lang="en-IN" sz="1400" b="1" dirty="0"/>
        </a:p>
      </dgm:t>
    </dgm:pt>
    <dgm:pt modelId="{BC99DE36-C6A8-4E4C-954D-7D3F21FA923B}" type="parTrans" cxnId="{7E1DD1E8-D808-41A1-9706-66ABBD7D2F9F}">
      <dgm:prSet/>
      <dgm:spPr/>
      <dgm:t>
        <a:bodyPr/>
        <a:lstStyle/>
        <a:p>
          <a:endParaRPr lang="en-IN" b="1"/>
        </a:p>
      </dgm:t>
    </dgm:pt>
    <dgm:pt modelId="{AB8270B7-D2A7-4DAE-BCF7-E1D6ABD75E5F}" type="sibTrans" cxnId="{7E1DD1E8-D808-41A1-9706-66ABBD7D2F9F}">
      <dgm:prSet/>
      <dgm:spPr/>
      <dgm:t>
        <a:bodyPr/>
        <a:lstStyle/>
        <a:p>
          <a:endParaRPr lang="en-IN" b="1" dirty="0"/>
        </a:p>
      </dgm:t>
    </dgm:pt>
    <dgm:pt modelId="{31216866-A195-4826-9F7E-1DD10684DEF1}">
      <dgm:prSet phldrT="[Text]" custT="1"/>
      <dgm:spPr/>
      <dgm:t>
        <a:bodyPr/>
        <a:lstStyle/>
        <a:p>
          <a:r>
            <a:rPr lang="en-US" sz="1400" b="1" dirty="0" smtClean="0"/>
            <a:t>After preparation of file call made to respective ward</a:t>
          </a:r>
          <a:endParaRPr lang="en-IN" sz="1400" b="1" dirty="0"/>
        </a:p>
      </dgm:t>
    </dgm:pt>
    <dgm:pt modelId="{AF0AB3A8-F4BB-475C-9DB0-C0E093D49C3E}" type="parTrans" cxnId="{5B22083E-6B0C-49A9-906F-07C17CC4DC16}">
      <dgm:prSet/>
      <dgm:spPr/>
      <dgm:t>
        <a:bodyPr/>
        <a:lstStyle/>
        <a:p>
          <a:endParaRPr lang="en-IN" b="1"/>
        </a:p>
      </dgm:t>
    </dgm:pt>
    <dgm:pt modelId="{883C8987-68A3-4FB3-876B-FF37E57CB899}" type="sibTrans" cxnId="{5B22083E-6B0C-49A9-906F-07C17CC4DC16}">
      <dgm:prSet/>
      <dgm:spPr/>
      <dgm:t>
        <a:bodyPr/>
        <a:lstStyle/>
        <a:p>
          <a:endParaRPr lang="en-IN" b="1" dirty="0"/>
        </a:p>
      </dgm:t>
    </dgm:pt>
    <dgm:pt modelId="{6F4FB740-1262-47C1-A318-14D0A16CEDCC}">
      <dgm:prSet phldrT="[Text]" custT="1"/>
      <dgm:spPr/>
      <dgm:t>
        <a:bodyPr/>
        <a:lstStyle/>
        <a:p>
          <a:r>
            <a:rPr lang="en-US" sz="1500" b="1" dirty="0" smtClean="0"/>
            <a:t>Payment is made at the cashier </a:t>
          </a:r>
        </a:p>
        <a:p>
          <a:r>
            <a:rPr lang="en-US" sz="1500" b="1" dirty="0" smtClean="0"/>
            <a:t>Discharge summary is handed over to the patient</a:t>
          </a:r>
          <a:endParaRPr lang="en-IN" sz="1500" b="1" dirty="0"/>
        </a:p>
      </dgm:t>
    </dgm:pt>
    <dgm:pt modelId="{27793594-BEAA-42D6-AA69-19D7B1DA1495}" type="parTrans" cxnId="{201788EC-EAF9-47CE-B045-1DF88A850519}">
      <dgm:prSet/>
      <dgm:spPr/>
      <dgm:t>
        <a:bodyPr/>
        <a:lstStyle/>
        <a:p>
          <a:endParaRPr lang="en-IN" b="1"/>
        </a:p>
      </dgm:t>
    </dgm:pt>
    <dgm:pt modelId="{01B57A62-0E1E-4E4B-8DA8-44885697E73C}" type="sibTrans" cxnId="{201788EC-EAF9-47CE-B045-1DF88A850519}">
      <dgm:prSet/>
      <dgm:spPr/>
      <dgm:t>
        <a:bodyPr/>
        <a:lstStyle/>
        <a:p>
          <a:endParaRPr lang="en-IN" b="1" dirty="0"/>
        </a:p>
      </dgm:t>
    </dgm:pt>
    <dgm:pt modelId="{BF439F50-C0CB-49EC-BF49-44C97342A0BD}">
      <dgm:prSet phldrT="[Text]" custT="1"/>
      <dgm:spPr/>
      <dgm:t>
        <a:bodyPr/>
        <a:lstStyle/>
        <a:p>
          <a:r>
            <a:rPr lang="en-US" sz="1600" b="1" dirty="0" smtClean="0"/>
            <a:t>Attendants told final amount to be paid, if any, and queries cleared</a:t>
          </a:r>
          <a:endParaRPr lang="en-IN" sz="1600" b="1" dirty="0"/>
        </a:p>
      </dgm:t>
    </dgm:pt>
    <dgm:pt modelId="{B408AA2B-0656-41A5-98BF-1B074C482E09}" type="parTrans" cxnId="{45A30723-D45A-4F05-AA51-7B61EE4666C9}">
      <dgm:prSet/>
      <dgm:spPr/>
      <dgm:t>
        <a:bodyPr/>
        <a:lstStyle/>
        <a:p>
          <a:endParaRPr lang="en-IN" b="1"/>
        </a:p>
      </dgm:t>
    </dgm:pt>
    <dgm:pt modelId="{510B34AF-D3B7-4AE3-9A9A-807ED648069D}" type="sibTrans" cxnId="{45A30723-D45A-4F05-AA51-7B61EE4666C9}">
      <dgm:prSet/>
      <dgm:spPr/>
      <dgm:t>
        <a:bodyPr/>
        <a:lstStyle/>
        <a:p>
          <a:endParaRPr lang="en-IN" b="1" dirty="0"/>
        </a:p>
      </dgm:t>
    </dgm:pt>
    <dgm:pt modelId="{32BC7673-B4B6-45EF-A23E-AB9772B06D7E}">
      <dgm:prSet phldrT="[Text]" custT="1"/>
      <dgm:spPr/>
      <dgm:t>
        <a:bodyPr/>
        <a:lstStyle/>
        <a:p>
          <a:r>
            <a:rPr lang="en-US" sz="1400" b="1" dirty="0" smtClean="0"/>
            <a:t>Discharge summary is prepared </a:t>
          </a:r>
          <a:endParaRPr lang="en-IN" sz="1400" b="1" dirty="0"/>
        </a:p>
      </dgm:t>
    </dgm:pt>
    <dgm:pt modelId="{53C94431-E7AB-4A4C-A664-BD321459CA7F}" type="parTrans" cxnId="{84B47943-809D-4462-B366-01722903B010}">
      <dgm:prSet/>
      <dgm:spPr/>
      <dgm:t>
        <a:bodyPr/>
        <a:lstStyle/>
        <a:p>
          <a:endParaRPr lang="en-IN" b="1"/>
        </a:p>
      </dgm:t>
    </dgm:pt>
    <dgm:pt modelId="{E10887E2-214E-43F3-A4A3-18EC30EB7F00}" type="sibTrans" cxnId="{84B47943-809D-4462-B366-01722903B010}">
      <dgm:prSet/>
      <dgm:spPr/>
      <dgm:t>
        <a:bodyPr/>
        <a:lstStyle/>
        <a:p>
          <a:endParaRPr lang="en-IN" b="1" dirty="0"/>
        </a:p>
      </dgm:t>
    </dgm:pt>
    <dgm:pt modelId="{FA169560-A2F2-4CD3-B441-8049B8A397AE}">
      <dgm:prSet phldrT="[Text]" custT="1"/>
      <dgm:spPr/>
      <dgm:t>
        <a:bodyPr/>
        <a:lstStyle/>
        <a:p>
          <a:r>
            <a:rPr lang="en-US" sz="1400" b="1" dirty="0" smtClean="0"/>
            <a:t>Pharmacy Refunds are taken care of</a:t>
          </a:r>
          <a:endParaRPr lang="en-IN" sz="1400" b="1" dirty="0"/>
        </a:p>
      </dgm:t>
    </dgm:pt>
    <dgm:pt modelId="{118068EC-C225-464A-9FAF-60AE3AADF0AE}" type="parTrans" cxnId="{C13E76D2-AC2E-47AB-BA07-7DDCB2FB0C2F}">
      <dgm:prSet/>
      <dgm:spPr/>
      <dgm:t>
        <a:bodyPr/>
        <a:lstStyle/>
        <a:p>
          <a:endParaRPr lang="en-IN" b="1"/>
        </a:p>
      </dgm:t>
    </dgm:pt>
    <dgm:pt modelId="{01A02833-9BEF-42EE-8DD8-0DBC2C8170CB}" type="sibTrans" cxnId="{C13E76D2-AC2E-47AB-BA07-7DDCB2FB0C2F}">
      <dgm:prSet/>
      <dgm:spPr/>
      <dgm:t>
        <a:bodyPr/>
        <a:lstStyle/>
        <a:p>
          <a:endParaRPr lang="en-IN" b="1" dirty="0"/>
        </a:p>
      </dgm:t>
    </dgm:pt>
    <dgm:pt modelId="{D88FFC86-CE9D-4F1E-A5EC-CB64AAFDAC45}">
      <dgm:prSet phldrT="[Text]" custT="1"/>
      <dgm:spPr/>
      <dgm:t>
        <a:bodyPr/>
        <a:lstStyle/>
        <a:p>
          <a:r>
            <a:rPr lang="en-US" sz="1500" b="1" dirty="0" smtClean="0"/>
            <a:t>Patient is ready to leave</a:t>
          </a:r>
          <a:endParaRPr lang="en-IN" sz="1500" b="1" dirty="0"/>
        </a:p>
      </dgm:t>
    </dgm:pt>
    <dgm:pt modelId="{087B6BB0-A142-4EB3-AE72-F8A46ADE65BA}" type="parTrans" cxnId="{DB1F7E2D-3774-4DB5-862A-30A82248BEA4}">
      <dgm:prSet/>
      <dgm:spPr/>
      <dgm:t>
        <a:bodyPr/>
        <a:lstStyle/>
        <a:p>
          <a:endParaRPr lang="en-IN" b="1"/>
        </a:p>
      </dgm:t>
    </dgm:pt>
    <dgm:pt modelId="{F32F7E57-6B5E-455C-84A7-BB9164145A4D}" type="sibTrans" cxnId="{DB1F7E2D-3774-4DB5-862A-30A82248BEA4}">
      <dgm:prSet/>
      <dgm:spPr/>
      <dgm:t>
        <a:bodyPr/>
        <a:lstStyle/>
        <a:p>
          <a:endParaRPr lang="en-IN" b="1"/>
        </a:p>
      </dgm:t>
    </dgm:pt>
    <dgm:pt modelId="{709A1E84-DEEF-482E-AEF0-F9CE421A73FD}" type="pres">
      <dgm:prSet presAssocID="{9CD80446-CC49-4AA8-96D2-CD2A1CF6EA23}" presName="diagram" presStyleCnt="0">
        <dgm:presLayoutVars>
          <dgm:dir/>
          <dgm:resizeHandles/>
        </dgm:presLayoutVars>
      </dgm:prSet>
      <dgm:spPr/>
    </dgm:pt>
    <dgm:pt modelId="{CBB19B4C-53FF-4FEA-8F4B-44154C6312D2}" type="pres">
      <dgm:prSet presAssocID="{B442628B-8A2F-428F-B0B7-09F287908AD0}" presName="firstNode" presStyleLbl="node1" presStyleIdx="0" presStyleCnt="8">
        <dgm:presLayoutVars>
          <dgm:bulletEnabled val="1"/>
        </dgm:presLayoutVars>
      </dgm:prSet>
      <dgm:spPr/>
      <dgm:t>
        <a:bodyPr/>
        <a:lstStyle/>
        <a:p>
          <a:endParaRPr lang="en-IN"/>
        </a:p>
      </dgm:t>
    </dgm:pt>
    <dgm:pt modelId="{26F87927-4A69-47ED-891D-E41D37642252}" type="pres">
      <dgm:prSet presAssocID="{59D69C5B-D400-4A4D-A987-C310A2136CD5}" presName="sibTrans" presStyleLbl="sibTrans2D1" presStyleIdx="0" presStyleCnt="7"/>
      <dgm:spPr/>
      <dgm:t>
        <a:bodyPr/>
        <a:lstStyle/>
        <a:p>
          <a:endParaRPr lang="en-IN"/>
        </a:p>
      </dgm:t>
    </dgm:pt>
    <dgm:pt modelId="{9B067295-13F6-448B-92D6-A7CFDA118AD7}" type="pres">
      <dgm:prSet presAssocID="{32BC7673-B4B6-45EF-A23E-AB9772B06D7E}" presName="middleNode" presStyleCnt="0"/>
      <dgm:spPr/>
    </dgm:pt>
    <dgm:pt modelId="{F09C19CD-6968-499C-B111-A66A7E8595FE}" type="pres">
      <dgm:prSet presAssocID="{32BC7673-B4B6-45EF-A23E-AB9772B06D7E}" presName="padding" presStyleLbl="node1" presStyleIdx="0" presStyleCnt="8"/>
      <dgm:spPr/>
    </dgm:pt>
    <dgm:pt modelId="{17EF06F5-6565-473E-B609-E62352BF38DB}" type="pres">
      <dgm:prSet presAssocID="{32BC7673-B4B6-45EF-A23E-AB9772B06D7E}" presName="shape" presStyleLbl="node1" presStyleIdx="1" presStyleCnt="8" custScaleX="260487" custScaleY="126313">
        <dgm:presLayoutVars>
          <dgm:bulletEnabled val="1"/>
        </dgm:presLayoutVars>
      </dgm:prSet>
      <dgm:spPr/>
      <dgm:t>
        <a:bodyPr/>
        <a:lstStyle/>
        <a:p>
          <a:endParaRPr lang="en-IN"/>
        </a:p>
      </dgm:t>
    </dgm:pt>
    <dgm:pt modelId="{53AD4626-B35A-4D80-BAD6-79D65FF9E876}" type="pres">
      <dgm:prSet presAssocID="{E10887E2-214E-43F3-A4A3-18EC30EB7F00}" presName="sibTrans" presStyleLbl="sibTrans2D1" presStyleIdx="1" presStyleCnt="7"/>
      <dgm:spPr/>
      <dgm:t>
        <a:bodyPr/>
        <a:lstStyle/>
        <a:p>
          <a:endParaRPr lang="en-IN"/>
        </a:p>
      </dgm:t>
    </dgm:pt>
    <dgm:pt modelId="{808AB005-56FC-4DEC-B48F-768650F24409}" type="pres">
      <dgm:prSet presAssocID="{FA169560-A2F2-4CD3-B441-8049B8A397AE}" presName="middleNode" presStyleCnt="0"/>
      <dgm:spPr/>
    </dgm:pt>
    <dgm:pt modelId="{2070EB29-6506-4395-8C22-5A0906DE3432}" type="pres">
      <dgm:prSet presAssocID="{FA169560-A2F2-4CD3-B441-8049B8A397AE}" presName="padding" presStyleLbl="node1" presStyleIdx="1" presStyleCnt="8"/>
      <dgm:spPr/>
    </dgm:pt>
    <dgm:pt modelId="{A32D8C28-E55C-4199-9806-83F1A4BFCE70}" type="pres">
      <dgm:prSet presAssocID="{FA169560-A2F2-4CD3-B441-8049B8A397AE}" presName="shape" presStyleLbl="node1" presStyleIdx="2" presStyleCnt="8" custScaleX="253536" custScaleY="136650" custLinFactNeighborX="6842" custLinFactNeighborY="-881">
        <dgm:presLayoutVars>
          <dgm:bulletEnabled val="1"/>
        </dgm:presLayoutVars>
      </dgm:prSet>
      <dgm:spPr/>
      <dgm:t>
        <a:bodyPr/>
        <a:lstStyle/>
        <a:p>
          <a:endParaRPr lang="en-IN"/>
        </a:p>
      </dgm:t>
    </dgm:pt>
    <dgm:pt modelId="{745ECA50-75B7-45F0-9E92-BCD812153CC3}" type="pres">
      <dgm:prSet presAssocID="{01A02833-9BEF-42EE-8DD8-0DBC2C8170CB}" presName="sibTrans" presStyleLbl="sibTrans2D1" presStyleIdx="2" presStyleCnt="7"/>
      <dgm:spPr/>
      <dgm:t>
        <a:bodyPr/>
        <a:lstStyle/>
        <a:p>
          <a:endParaRPr lang="en-IN"/>
        </a:p>
      </dgm:t>
    </dgm:pt>
    <dgm:pt modelId="{8BB2FD5C-2D27-49C5-B2BA-69273DA18A37}" type="pres">
      <dgm:prSet presAssocID="{623EBA50-B594-4681-8FFE-2637794EF30A}" presName="middleNode" presStyleCnt="0"/>
      <dgm:spPr/>
    </dgm:pt>
    <dgm:pt modelId="{A9E61DA8-2920-4A28-ADCC-AF605E3DA8C2}" type="pres">
      <dgm:prSet presAssocID="{623EBA50-B594-4681-8FFE-2637794EF30A}" presName="padding" presStyleLbl="node1" presStyleIdx="2" presStyleCnt="8"/>
      <dgm:spPr/>
    </dgm:pt>
    <dgm:pt modelId="{0C2FE1F9-F5AF-4F70-9D63-8DD4FD714288}" type="pres">
      <dgm:prSet presAssocID="{623EBA50-B594-4681-8FFE-2637794EF30A}" presName="shape" presStyleLbl="node1" presStyleIdx="3" presStyleCnt="8" custScaleX="208784" custScaleY="138266">
        <dgm:presLayoutVars>
          <dgm:bulletEnabled val="1"/>
        </dgm:presLayoutVars>
      </dgm:prSet>
      <dgm:spPr/>
      <dgm:t>
        <a:bodyPr/>
        <a:lstStyle/>
        <a:p>
          <a:endParaRPr lang="en-IN"/>
        </a:p>
      </dgm:t>
    </dgm:pt>
    <dgm:pt modelId="{74D5DA8D-6DD2-4419-9E44-7F97675A7728}" type="pres">
      <dgm:prSet presAssocID="{AB8270B7-D2A7-4DAE-BCF7-E1D6ABD75E5F}" presName="sibTrans" presStyleLbl="sibTrans2D1" presStyleIdx="3" presStyleCnt="7"/>
      <dgm:spPr/>
      <dgm:t>
        <a:bodyPr/>
        <a:lstStyle/>
        <a:p>
          <a:endParaRPr lang="en-IN"/>
        </a:p>
      </dgm:t>
    </dgm:pt>
    <dgm:pt modelId="{3756E38D-77C1-43CF-841C-B210B58CEAE1}" type="pres">
      <dgm:prSet presAssocID="{31216866-A195-4826-9F7E-1DD10684DEF1}" presName="middleNode" presStyleCnt="0"/>
      <dgm:spPr/>
    </dgm:pt>
    <dgm:pt modelId="{9BB7EAF4-EE63-4D22-9612-3A5ECFD47B64}" type="pres">
      <dgm:prSet presAssocID="{31216866-A195-4826-9F7E-1DD10684DEF1}" presName="padding" presStyleLbl="node1" presStyleIdx="3" presStyleCnt="8"/>
      <dgm:spPr/>
    </dgm:pt>
    <dgm:pt modelId="{7FEE3554-9E80-4303-B411-0B2C146F2935}" type="pres">
      <dgm:prSet presAssocID="{31216866-A195-4826-9F7E-1DD10684DEF1}" presName="shape" presStyleLbl="node1" presStyleIdx="4" presStyleCnt="8" custScaleX="226901" custScaleY="155186">
        <dgm:presLayoutVars>
          <dgm:bulletEnabled val="1"/>
        </dgm:presLayoutVars>
      </dgm:prSet>
      <dgm:spPr/>
      <dgm:t>
        <a:bodyPr/>
        <a:lstStyle/>
        <a:p>
          <a:endParaRPr lang="en-IN"/>
        </a:p>
      </dgm:t>
    </dgm:pt>
    <dgm:pt modelId="{224EA9C4-6BD9-4530-A51D-F812CFA17772}" type="pres">
      <dgm:prSet presAssocID="{883C8987-68A3-4FB3-876B-FF37E57CB899}" presName="sibTrans" presStyleLbl="sibTrans2D1" presStyleIdx="4" presStyleCnt="7"/>
      <dgm:spPr/>
      <dgm:t>
        <a:bodyPr/>
        <a:lstStyle/>
        <a:p>
          <a:endParaRPr lang="en-IN"/>
        </a:p>
      </dgm:t>
    </dgm:pt>
    <dgm:pt modelId="{2ABD4718-28E5-4D7F-9E11-F5DF4FE37379}" type="pres">
      <dgm:prSet presAssocID="{BF439F50-C0CB-49EC-BF49-44C97342A0BD}" presName="middleNode" presStyleCnt="0"/>
      <dgm:spPr/>
    </dgm:pt>
    <dgm:pt modelId="{D7BAE650-38BE-4194-A95C-FC5D4EDBCCE9}" type="pres">
      <dgm:prSet presAssocID="{BF439F50-C0CB-49EC-BF49-44C97342A0BD}" presName="padding" presStyleLbl="node1" presStyleIdx="4" presStyleCnt="8"/>
      <dgm:spPr/>
    </dgm:pt>
    <dgm:pt modelId="{7D217D29-03C6-49C3-BC78-6EB8A974CB1F}" type="pres">
      <dgm:prSet presAssocID="{BF439F50-C0CB-49EC-BF49-44C97342A0BD}" presName="shape" presStyleLbl="node1" presStyleIdx="5" presStyleCnt="8" custScaleX="317138" custScaleY="198511">
        <dgm:presLayoutVars>
          <dgm:bulletEnabled val="1"/>
        </dgm:presLayoutVars>
      </dgm:prSet>
      <dgm:spPr/>
      <dgm:t>
        <a:bodyPr/>
        <a:lstStyle/>
        <a:p>
          <a:endParaRPr lang="en-IN"/>
        </a:p>
      </dgm:t>
    </dgm:pt>
    <dgm:pt modelId="{8BBB1879-FD76-4932-8560-476246E43293}" type="pres">
      <dgm:prSet presAssocID="{510B34AF-D3B7-4AE3-9A9A-807ED648069D}" presName="sibTrans" presStyleLbl="sibTrans2D1" presStyleIdx="5" presStyleCnt="7"/>
      <dgm:spPr/>
      <dgm:t>
        <a:bodyPr/>
        <a:lstStyle/>
        <a:p>
          <a:endParaRPr lang="en-IN"/>
        </a:p>
      </dgm:t>
    </dgm:pt>
    <dgm:pt modelId="{E795D87F-02DC-4557-9737-089C205EA97B}" type="pres">
      <dgm:prSet presAssocID="{6F4FB740-1262-47C1-A318-14D0A16CEDCC}" presName="middleNode" presStyleCnt="0"/>
      <dgm:spPr/>
    </dgm:pt>
    <dgm:pt modelId="{65DF84A7-019C-4F6B-855E-366E46A2C76B}" type="pres">
      <dgm:prSet presAssocID="{6F4FB740-1262-47C1-A318-14D0A16CEDCC}" presName="padding" presStyleLbl="node1" presStyleIdx="5" presStyleCnt="8"/>
      <dgm:spPr/>
    </dgm:pt>
    <dgm:pt modelId="{4C7789F0-F811-4099-B18D-6FA01129D956}" type="pres">
      <dgm:prSet presAssocID="{6F4FB740-1262-47C1-A318-14D0A16CEDCC}" presName="shape" presStyleLbl="node1" presStyleIdx="6" presStyleCnt="8" custScaleX="290702" custScaleY="272073">
        <dgm:presLayoutVars>
          <dgm:bulletEnabled val="1"/>
        </dgm:presLayoutVars>
      </dgm:prSet>
      <dgm:spPr/>
      <dgm:t>
        <a:bodyPr/>
        <a:lstStyle/>
        <a:p>
          <a:endParaRPr lang="en-IN"/>
        </a:p>
      </dgm:t>
    </dgm:pt>
    <dgm:pt modelId="{A7F4B245-0DFC-41A2-BD83-99CEBDDFA683}" type="pres">
      <dgm:prSet presAssocID="{01B57A62-0E1E-4E4B-8DA8-44885697E73C}" presName="sibTrans" presStyleLbl="sibTrans2D1" presStyleIdx="6" presStyleCnt="7"/>
      <dgm:spPr/>
      <dgm:t>
        <a:bodyPr/>
        <a:lstStyle/>
        <a:p>
          <a:endParaRPr lang="en-IN"/>
        </a:p>
      </dgm:t>
    </dgm:pt>
    <dgm:pt modelId="{86984B2D-BC8F-4020-9D7C-2463745BBCAC}" type="pres">
      <dgm:prSet presAssocID="{D88FFC86-CE9D-4F1E-A5EC-CB64AAFDAC45}" presName="lastNode" presStyleLbl="node1" presStyleIdx="7" presStyleCnt="8">
        <dgm:presLayoutVars>
          <dgm:bulletEnabled val="1"/>
        </dgm:presLayoutVars>
      </dgm:prSet>
      <dgm:spPr/>
      <dgm:t>
        <a:bodyPr/>
        <a:lstStyle/>
        <a:p>
          <a:endParaRPr lang="en-IN"/>
        </a:p>
      </dgm:t>
    </dgm:pt>
  </dgm:ptLst>
  <dgm:cxnLst>
    <dgm:cxn modelId="{201788EC-EAF9-47CE-B045-1DF88A850519}" srcId="{9CD80446-CC49-4AA8-96D2-CD2A1CF6EA23}" destId="{6F4FB740-1262-47C1-A318-14D0A16CEDCC}" srcOrd="6" destOrd="0" parTransId="{27793594-BEAA-42D6-AA69-19D7B1DA1495}" sibTransId="{01B57A62-0E1E-4E4B-8DA8-44885697E73C}"/>
    <dgm:cxn modelId="{8D6FB0C1-A65E-48E6-A043-9EAD4220B6E3}" type="presOf" srcId="{BF439F50-C0CB-49EC-BF49-44C97342A0BD}" destId="{7D217D29-03C6-49C3-BC78-6EB8A974CB1F}" srcOrd="0" destOrd="0" presId="urn:microsoft.com/office/officeart/2005/8/layout/bProcess2"/>
    <dgm:cxn modelId="{ACF784DF-101A-4915-B07C-9CEE0D0C0A71}" type="presOf" srcId="{9CD80446-CC49-4AA8-96D2-CD2A1CF6EA23}" destId="{709A1E84-DEEF-482E-AEF0-F9CE421A73FD}" srcOrd="0" destOrd="0" presId="urn:microsoft.com/office/officeart/2005/8/layout/bProcess2"/>
    <dgm:cxn modelId="{7E1DD1E8-D808-41A1-9706-66ABBD7D2F9F}" srcId="{9CD80446-CC49-4AA8-96D2-CD2A1CF6EA23}" destId="{623EBA50-B594-4681-8FFE-2637794EF30A}" srcOrd="3" destOrd="0" parTransId="{BC99DE36-C6A8-4E4C-954D-7D3F21FA923B}" sibTransId="{AB8270B7-D2A7-4DAE-BCF7-E1D6ABD75E5F}"/>
    <dgm:cxn modelId="{CF5A790B-B923-460A-849B-F7E6BB64CA41}" srcId="{9CD80446-CC49-4AA8-96D2-CD2A1CF6EA23}" destId="{B442628B-8A2F-428F-B0B7-09F287908AD0}" srcOrd="0" destOrd="0" parTransId="{369CFCBE-B186-4F68-9DBB-B5672BD469B2}" sibTransId="{59D69C5B-D400-4A4D-A987-C310A2136CD5}"/>
    <dgm:cxn modelId="{8C5A9FF3-222D-4C44-B807-6A3E2B0C996A}" type="presOf" srcId="{D88FFC86-CE9D-4F1E-A5EC-CB64AAFDAC45}" destId="{86984B2D-BC8F-4020-9D7C-2463745BBCAC}" srcOrd="0" destOrd="0" presId="urn:microsoft.com/office/officeart/2005/8/layout/bProcess2"/>
    <dgm:cxn modelId="{5B22083E-6B0C-49A9-906F-07C17CC4DC16}" srcId="{9CD80446-CC49-4AA8-96D2-CD2A1CF6EA23}" destId="{31216866-A195-4826-9F7E-1DD10684DEF1}" srcOrd="4" destOrd="0" parTransId="{AF0AB3A8-F4BB-475C-9DB0-C0E093D49C3E}" sibTransId="{883C8987-68A3-4FB3-876B-FF37E57CB899}"/>
    <dgm:cxn modelId="{C13E76D2-AC2E-47AB-BA07-7DDCB2FB0C2F}" srcId="{9CD80446-CC49-4AA8-96D2-CD2A1CF6EA23}" destId="{FA169560-A2F2-4CD3-B441-8049B8A397AE}" srcOrd="2" destOrd="0" parTransId="{118068EC-C225-464A-9FAF-60AE3AADF0AE}" sibTransId="{01A02833-9BEF-42EE-8DD8-0DBC2C8170CB}"/>
    <dgm:cxn modelId="{EDC55305-5F94-418F-8F28-7D80E9D1B37D}" type="presOf" srcId="{01A02833-9BEF-42EE-8DD8-0DBC2C8170CB}" destId="{745ECA50-75B7-45F0-9E92-BCD812153CC3}" srcOrd="0" destOrd="0" presId="urn:microsoft.com/office/officeart/2005/8/layout/bProcess2"/>
    <dgm:cxn modelId="{F8B8C11D-AC55-4CF4-A5C9-825A48B0ABB5}" type="presOf" srcId="{E10887E2-214E-43F3-A4A3-18EC30EB7F00}" destId="{53AD4626-B35A-4D80-BAD6-79D65FF9E876}" srcOrd="0" destOrd="0" presId="urn:microsoft.com/office/officeart/2005/8/layout/bProcess2"/>
    <dgm:cxn modelId="{492A3892-7E51-4647-B9B5-92556DA7072A}" type="presOf" srcId="{FA169560-A2F2-4CD3-B441-8049B8A397AE}" destId="{A32D8C28-E55C-4199-9806-83F1A4BFCE70}" srcOrd="0" destOrd="0" presId="urn:microsoft.com/office/officeart/2005/8/layout/bProcess2"/>
    <dgm:cxn modelId="{F4542407-D4AB-46C3-8F59-2D2611FDC20C}" type="presOf" srcId="{B442628B-8A2F-428F-B0B7-09F287908AD0}" destId="{CBB19B4C-53FF-4FEA-8F4B-44154C6312D2}" srcOrd="0" destOrd="0" presId="urn:microsoft.com/office/officeart/2005/8/layout/bProcess2"/>
    <dgm:cxn modelId="{DB1F7E2D-3774-4DB5-862A-30A82248BEA4}" srcId="{9CD80446-CC49-4AA8-96D2-CD2A1CF6EA23}" destId="{D88FFC86-CE9D-4F1E-A5EC-CB64AAFDAC45}" srcOrd="7" destOrd="0" parTransId="{087B6BB0-A142-4EB3-AE72-F8A46ADE65BA}" sibTransId="{F32F7E57-6B5E-455C-84A7-BB9164145A4D}"/>
    <dgm:cxn modelId="{284C63B5-26ED-42EC-92BB-BFCD18FC2399}" type="presOf" srcId="{59D69C5B-D400-4A4D-A987-C310A2136CD5}" destId="{26F87927-4A69-47ED-891D-E41D37642252}" srcOrd="0" destOrd="0" presId="urn:microsoft.com/office/officeart/2005/8/layout/bProcess2"/>
    <dgm:cxn modelId="{4B672B85-75E2-435A-AD94-9AC7B825CE48}" type="presOf" srcId="{510B34AF-D3B7-4AE3-9A9A-807ED648069D}" destId="{8BBB1879-FD76-4932-8560-476246E43293}" srcOrd="0" destOrd="0" presId="urn:microsoft.com/office/officeart/2005/8/layout/bProcess2"/>
    <dgm:cxn modelId="{755CAE1E-4CBF-470D-9BEA-316F3A9EAB81}" type="presOf" srcId="{883C8987-68A3-4FB3-876B-FF37E57CB899}" destId="{224EA9C4-6BD9-4530-A51D-F812CFA17772}" srcOrd="0" destOrd="0" presId="urn:microsoft.com/office/officeart/2005/8/layout/bProcess2"/>
    <dgm:cxn modelId="{CB6F2507-76A1-40A3-9C7A-5505AEBBB185}" type="presOf" srcId="{01B57A62-0E1E-4E4B-8DA8-44885697E73C}" destId="{A7F4B245-0DFC-41A2-BD83-99CEBDDFA683}" srcOrd="0" destOrd="0" presId="urn:microsoft.com/office/officeart/2005/8/layout/bProcess2"/>
    <dgm:cxn modelId="{A7E10FB9-0008-4B55-8C75-EB765A773C02}" type="presOf" srcId="{6F4FB740-1262-47C1-A318-14D0A16CEDCC}" destId="{4C7789F0-F811-4099-B18D-6FA01129D956}" srcOrd="0" destOrd="0" presId="urn:microsoft.com/office/officeart/2005/8/layout/bProcess2"/>
    <dgm:cxn modelId="{84B47943-809D-4462-B366-01722903B010}" srcId="{9CD80446-CC49-4AA8-96D2-CD2A1CF6EA23}" destId="{32BC7673-B4B6-45EF-A23E-AB9772B06D7E}" srcOrd="1" destOrd="0" parTransId="{53C94431-E7AB-4A4C-A664-BD321459CA7F}" sibTransId="{E10887E2-214E-43F3-A4A3-18EC30EB7F00}"/>
    <dgm:cxn modelId="{33D41E48-E211-4BA3-B8AF-BF868E67C23E}" type="presOf" srcId="{623EBA50-B594-4681-8FFE-2637794EF30A}" destId="{0C2FE1F9-F5AF-4F70-9D63-8DD4FD714288}" srcOrd="0" destOrd="0" presId="urn:microsoft.com/office/officeart/2005/8/layout/bProcess2"/>
    <dgm:cxn modelId="{C10E34E7-C3C3-4FA7-BB48-3FF0C24C63F9}" type="presOf" srcId="{31216866-A195-4826-9F7E-1DD10684DEF1}" destId="{7FEE3554-9E80-4303-B411-0B2C146F2935}" srcOrd="0" destOrd="0" presId="urn:microsoft.com/office/officeart/2005/8/layout/bProcess2"/>
    <dgm:cxn modelId="{45A30723-D45A-4F05-AA51-7B61EE4666C9}" srcId="{9CD80446-CC49-4AA8-96D2-CD2A1CF6EA23}" destId="{BF439F50-C0CB-49EC-BF49-44C97342A0BD}" srcOrd="5" destOrd="0" parTransId="{B408AA2B-0656-41A5-98BF-1B074C482E09}" sibTransId="{510B34AF-D3B7-4AE3-9A9A-807ED648069D}"/>
    <dgm:cxn modelId="{A1D63AEA-8E73-422F-BB58-F26BE32F7A3A}" type="presOf" srcId="{32BC7673-B4B6-45EF-A23E-AB9772B06D7E}" destId="{17EF06F5-6565-473E-B609-E62352BF38DB}" srcOrd="0" destOrd="0" presId="urn:microsoft.com/office/officeart/2005/8/layout/bProcess2"/>
    <dgm:cxn modelId="{0DE32F50-3B1D-414E-9A36-05EBC67AF951}" type="presOf" srcId="{AB8270B7-D2A7-4DAE-BCF7-E1D6ABD75E5F}" destId="{74D5DA8D-6DD2-4419-9E44-7F97675A7728}" srcOrd="0" destOrd="0" presId="urn:microsoft.com/office/officeart/2005/8/layout/bProcess2"/>
    <dgm:cxn modelId="{B0CC3F9C-455E-493B-B033-AD2C24092510}" type="presParOf" srcId="{709A1E84-DEEF-482E-AEF0-F9CE421A73FD}" destId="{CBB19B4C-53FF-4FEA-8F4B-44154C6312D2}" srcOrd="0" destOrd="0" presId="urn:microsoft.com/office/officeart/2005/8/layout/bProcess2"/>
    <dgm:cxn modelId="{25C91383-9009-4AAA-A3B7-D7DF8AB818D9}" type="presParOf" srcId="{709A1E84-DEEF-482E-AEF0-F9CE421A73FD}" destId="{26F87927-4A69-47ED-891D-E41D37642252}" srcOrd="1" destOrd="0" presId="urn:microsoft.com/office/officeart/2005/8/layout/bProcess2"/>
    <dgm:cxn modelId="{7702B754-E163-4091-9D4D-71937FD73CE9}" type="presParOf" srcId="{709A1E84-DEEF-482E-AEF0-F9CE421A73FD}" destId="{9B067295-13F6-448B-92D6-A7CFDA118AD7}" srcOrd="2" destOrd="0" presId="urn:microsoft.com/office/officeart/2005/8/layout/bProcess2"/>
    <dgm:cxn modelId="{1F6221C5-D8DC-4BFD-AE09-A38C93F81A46}" type="presParOf" srcId="{9B067295-13F6-448B-92D6-A7CFDA118AD7}" destId="{F09C19CD-6968-499C-B111-A66A7E8595FE}" srcOrd="0" destOrd="0" presId="urn:microsoft.com/office/officeart/2005/8/layout/bProcess2"/>
    <dgm:cxn modelId="{146287E0-51D7-4421-AC7F-D48FCD33D11F}" type="presParOf" srcId="{9B067295-13F6-448B-92D6-A7CFDA118AD7}" destId="{17EF06F5-6565-473E-B609-E62352BF38DB}" srcOrd="1" destOrd="0" presId="urn:microsoft.com/office/officeart/2005/8/layout/bProcess2"/>
    <dgm:cxn modelId="{C9F3901F-6B7E-432D-AC03-76DFDB2200C6}" type="presParOf" srcId="{709A1E84-DEEF-482E-AEF0-F9CE421A73FD}" destId="{53AD4626-B35A-4D80-BAD6-79D65FF9E876}" srcOrd="3" destOrd="0" presId="urn:microsoft.com/office/officeart/2005/8/layout/bProcess2"/>
    <dgm:cxn modelId="{910018C8-B3C1-4279-AC56-D79327969B0B}" type="presParOf" srcId="{709A1E84-DEEF-482E-AEF0-F9CE421A73FD}" destId="{808AB005-56FC-4DEC-B48F-768650F24409}" srcOrd="4" destOrd="0" presId="urn:microsoft.com/office/officeart/2005/8/layout/bProcess2"/>
    <dgm:cxn modelId="{83355018-C34A-4629-8474-AA3EF136CC39}" type="presParOf" srcId="{808AB005-56FC-4DEC-B48F-768650F24409}" destId="{2070EB29-6506-4395-8C22-5A0906DE3432}" srcOrd="0" destOrd="0" presId="urn:microsoft.com/office/officeart/2005/8/layout/bProcess2"/>
    <dgm:cxn modelId="{6EA131E2-03C1-48E1-B28F-64C4F5BA1F41}" type="presParOf" srcId="{808AB005-56FC-4DEC-B48F-768650F24409}" destId="{A32D8C28-E55C-4199-9806-83F1A4BFCE70}" srcOrd="1" destOrd="0" presId="urn:microsoft.com/office/officeart/2005/8/layout/bProcess2"/>
    <dgm:cxn modelId="{3E076E25-280A-4BBA-91E4-0B99B11B1640}" type="presParOf" srcId="{709A1E84-DEEF-482E-AEF0-F9CE421A73FD}" destId="{745ECA50-75B7-45F0-9E92-BCD812153CC3}" srcOrd="5" destOrd="0" presId="urn:microsoft.com/office/officeart/2005/8/layout/bProcess2"/>
    <dgm:cxn modelId="{CE1ED6DC-9699-4F35-B75F-08213269DFB2}" type="presParOf" srcId="{709A1E84-DEEF-482E-AEF0-F9CE421A73FD}" destId="{8BB2FD5C-2D27-49C5-B2BA-69273DA18A37}" srcOrd="6" destOrd="0" presId="urn:microsoft.com/office/officeart/2005/8/layout/bProcess2"/>
    <dgm:cxn modelId="{2B31F832-C0DC-4E32-95D1-718C4D59CD7B}" type="presParOf" srcId="{8BB2FD5C-2D27-49C5-B2BA-69273DA18A37}" destId="{A9E61DA8-2920-4A28-ADCC-AF605E3DA8C2}" srcOrd="0" destOrd="0" presId="urn:microsoft.com/office/officeart/2005/8/layout/bProcess2"/>
    <dgm:cxn modelId="{64CC6157-E1C0-4A83-B844-A27BE75DD873}" type="presParOf" srcId="{8BB2FD5C-2D27-49C5-B2BA-69273DA18A37}" destId="{0C2FE1F9-F5AF-4F70-9D63-8DD4FD714288}" srcOrd="1" destOrd="0" presId="urn:microsoft.com/office/officeart/2005/8/layout/bProcess2"/>
    <dgm:cxn modelId="{8BDCA83C-61B1-4535-83B4-943496CB279D}" type="presParOf" srcId="{709A1E84-DEEF-482E-AEF0-F9CE421A73FD}" destId="{74D5DA8D-6DD2-4419-9E44-7F97675A7728}" srcOrd="7" destOrd="0" presId="urn:microsoft.com/office/officeart/2005/8/layout/bProcess2"/>
    <dgm:cxn modelId="{8E875B36-2E9B-473B-B245-62DE4234AAB0}" type="presParOf" srcId="{709A1E84-DEEF-482E-AEF0-F9CE421A73FD}" destId="{3756E38D-77C1-43CF-841C-B210B58CEAE1}" srcOrd="8" destOrd="0" presId="urn:microsoft.com/office/officeart/2005/8/layout/bProcess2"/>
    <dgm:cxn modelId="{BFEBA33E-3EA4-49EF-865D-DAC784328663}" type="presParOf" srcId="{3756E38D-77C1-43CF-841C-B210B58CEAE1}" destId="{9BB7EAF4-EE63-4D22-9612-3A5ECFD47B64}" srcOrd="0" destOrd="0" presId="urn:microsoft.com/office/officeart/2005/8/layout/bProcess2"/>
    <dgm:cxn modelId="{C677FEEF-8B73-46F3-8B37-61B5EAF0241D}" type="presParOf" srcId="{3756E38D-77C1-43CF-841C-B210B58CEAE1}" destId="{7FEE3554-9E80-4303-B411-0B2C146F2935}" srcOrd="1" destOrd="0" presId="urn:microsoft.com/office/officeart/2005/8/layout/bProcess2"/>
    <dgm:cxn modelId="{17050CB2-FC49-4DC4-8A00-39FA3A065D5A}" type="presParOf" srcId="{709A1E84-DEEF-482E-AEF0-F9CE421A73FD}" destId="{224EA9C4-6BD9-4530-A51D-F812CFA17772}" srcOrd="9" destOrd="0" presId="urn:microsoft.com/office/officeart/2005/8/layout/bProcess2"/>
    <dgm:cxn modelId="{D282E77B-6606-4639-9276-F8C954F5C9C8}" type="presParOf" srcId="{709A1E84-DEEF-482E-AEF0-F9CE421A73FD}" destId="{2ABD4718-28E5-4D7F-9E11-F5DF4FE37379}" srcOrd="10" destOrd="0" presId="urn:microsoft.com/office/officeart/2005/8/layout/bProcess2"/>
    <dgm:cxn modelId="{40DED899-2F2E-4907-9061-882D63E0DC09}" type="presParOf" srcId="{2ABD4718-28E5-4D7F-9E11-F5DF4FE37379}" destId="{D7BAE650-38BE-4194-A95C-FC5D4EDBCCE9}" srcOrd="0" destOrd="0" presId="urn:microsoft.com/office/officeart/2005/8/layout/bProcess2"/>
    <dgm:cxn modelId="{9B667F09-FEBE-4D23-A089-3A14CCDAB2B2}" type="presParOf" srcId="{2ABD4718-28E5-4D7F-9E11-F5DF4FE37379}" destId="{7D217D29-03C6-49C3-BC78-6EB8A974CB1F}" srcOrd="1" destOrd="0" presId="urn:microsoft.com/office/officeart/2005/8/layout/bProcess2"/>
    <dgm:cxn modelId="{FDFB1543-670F-44CA-B926-8996052F31E6}" type="presParOf" srcId="{709A1E84-DEEF-482E-AEF0-F9CE421A73FD}" destId="{8BBB1879-FD76-4932-8560-476246E43293}" srcOrd="11" destOrd="0" presId="urn:microsoft.com/office/officeart/2005/8/layout/bProcess2"/>
    <dgm:cxn modelId="{0DCD67BC-766E-4461-87B1-0B532910BF4A}" type="presParOf" srcId="{709A1E84-DEEF-482E-AEF0-F9CE421A73FD}" destId="{E795D87F-02DC-4557-9737-089C205EA97B}" srcOrd="12" destOrd="0" presId="urn:microsoft.com/office/officeart/2005/8/layout/bProcess2"/>
    <dgm:cxn modelId="{DE4E541A-A7D1-400D-A9CA-1F13CD81ED66}" type="presParOf" srcId="{E795D87F-02DC-4557-9737-089C205EA97B}" destId="{65DF84A7-019C-4F6B-855E-366E46A2C76B}" srcOrd="0" destOrd="0" presId="urn:microsoft.com/office/officeart/2005/8/layout/bProcess2"/>
    <dgm:cxn modelId="{91FA0A81-AEB5-43E1-96AB-24D4BCA82B32}" type="presParOf" srcId="{E795D87F-02DC-4557-9737-089C205EA97B}" destId="{4C7789F0-F811-4099-B18D-6FA01129D956}" srcOrd="1" destOrd="0" presId="urn:microsoft.com/office/officeart/2005/8/layout/bProcess2"/>
    <dgm:cxn modelId="{171C0329-0249-4D73-A049-395EA7EEEF09}" type="presParOf" srcId="{709A1E84-DEEF-482E-AEF0-F9CE421A73FD}" destId="{A7F4B245-0DFC-41A2-BD83-99CEBDDFA683}" srcOrd="13" destOrd="0" presId="urn:microsoft.com/office/officeart/2005/8/layout/bProcess2"/>
    <dgm:cxn modelId="{F516CCFF-1804-4D04-BB04-6CC764AD327F}" type="presParOf" srcId="{709A1E84-DEEF-482E-AEF0-F9CE421A73FD}" destId="{86984B2D-BC8F-4020-9D7C-2463745BBCAC}" srcOrd="14" destOrd="0" presId="urn:microsoft.com/office/officeart/2005/8/layout/b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23F8072-98C6-4724-81E9-72F7CBEA36A5}">
      <dsp:nvSpPr>
        <dsp:cNvPr id="0" name=""/>
        <dsp:cNvSpPr/>
      </dsp:nvSpPr>
      <dsp:spPr>
        <a:xfrm rot="5400000">
          <a:off x="-136038" y="136988"/>
          <a:ext cx="906921" cy="634844"/>
        </a:xfrm>
        <a:prstGeom prst="chevron">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1</a:t>
          </a:r>
          <a:endParaRPr lang="en-IN" sz="1700" kern="1200" dirty="0"/>
        </a:p>
      </dsp:txBody>
      <dsp:txXfrm rot="5400000">
        <a:off x="-136038" y="136988"/>
        <a:ext cx="906921" cy="634844"/>
      </dsp:txXfrm>
    </dsp:sp>
    <dsp:sp modelId="{78B0BF5B-FAFB-4227-86CD-B04CEE3B528A}">
      <dsp:nvSpPr>
        <dsp:cNvPr id="0" name=""/>
        <dsp:cNvSpPr/>
      </dsp:nvSpPr>
      <dsp:spPr>
        <a:xfrm rot="5400000">
          <a:off x="4137473" y="-3501677"/>
          <a:ext cx="589498" cy="7594755"/>
        </a:xfrm>
        <a:prstGeom prst="round2Same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smtClean="0"/>
            <a:t>File is sent to billing department from wards.</a:t>
          </a:r>
          <a:endParaRPr lang="en-IN" sz="1800" kern="1200" dirty="0"/>
        </a:p>
      </dsp:txBody>
      <dsp:txXfrm rot="5400000">
        <a:off x="4137473" y="-3501677"/>
        <a:ext cx="589498" cy="7594755"/>
      </dsp:txXfrm>
    </dsp:sp>
    <dsp:sp modelId="{CCE6992C-4DE4-4730-9DEF-C0DDE40C4323}">
      <dsp:nvSpPr>
        <dsp:cNvPr id="0" name=""/>
        <dsp:cNvSpPr/>
      </dsp:nvSpPr>
      <dsp:spPr>
        <a:xfrm rot="5400000">
          <a:off x="-136038" y="945824"/>
          <a:ext cx="906921" cy="634844"/>
        </a:xfrm>
        <a:prstGeom prst="chevron">
          <a:avLst/>
        </a:prstGeom>
        <a:solidFill>
          <a:schemeClr val="accent2">
            <a:hueOff val="936304"/>
            <a:satOff val="-1168"/>
            <a:lumOff val="275"/>
            <a:alphaOff val="0"/>
          </a:schemeClr>
        </a:solidFill>
        <a:ln w="25400" cap="flat" cmpd="sng" algn="ctr">
          <a:solidFill>
            <a:schemeClr val="accent2">
              <a:hueOff val="936304"/>
              <a:satOff val="-1168"/>
              <a:lumOff val="275"/>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2</a:t>
          </a:r>
          <a:endParaRPr lang="en-IN" sz="1700" kern="1200" dirty="0"/>
        </a:p>
      </dsp:txBody>
      <dsp:txXfrm rot="5400000">
        <a:off x="-136038" y="945824"/>
        <a:ext cx="906921" cy="634844"/>
      </dsp:txXfrm>
    </dsp:sp>
    <dsp:sp modelId="{DD955962-89B4-4C90-B231-D7942C5BDC29}">
      <dsp:nvSpPr>
        <dsp:cNvPr id="0" name=""/>
        <dsp:cNvSpPr/>
      </dsp:nvSpPr>
      <dsp:spPr>
        <a:xfrm rot="5400000">
          <a:off x="4137473" y="-2692841"/>
          <a:ext cx="589498" cy="7594755"/>
        </a:xfrm>
        <a:prstGeom prst="round2SameRect">
          <a:avLst/>
        </a:prstGeom>
        <a:solidFill>
          <a:schemeClr val="lt1">
            <a:alpha val="90000"/>
            <a:hueOff val="0"/>
            <a:satOff val="0"/>
            <a:lumOff val="0"/>
            <a:alphaOff val="0"/>
          </a:schemeClr>
        </a:solidFill>
        <a:ln w="25400" cap="flat" cmpd="sng" algn="ctr">
          <a:solidFill>
            <a:schemeClr val="accent2">
              <a:hueOff val="936304"/>
              <a:satOff val="-1168"/>
              <a:lumOff val="27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smtClean="0"/>
            <a:t>Received at the first counter(C-1) where an entry is made for the received file, noting down the registration number and room number.</a:t>
          </a:r>
          <a:endParaRPr lang="en-IN" sz="1800" kern="1200" dirty="0"/>
        </a:p>
      </dsp:txBody>
      <dsp:txXfrm rot="5400000">
        <a:off x="4137473" y="-2692841"/>
        <a:ext cx="589498" cy="7594755"/>
      </dsp:txXfrm>
    </dsp:sp>
    <dsp:sp modelId="{06F68CF4-D906-4FE6-98BA-4143167CAF9A}">
      <dsp:nvSpPr>
        <dsp:cNvPr id="0" name=""/>
        <dsp:cNvSpPr/>
      </dsp:nvSpPr>
      <dsp:spPr>
        <a:xfrm rot="5400000">
          <a:off x="-136038" y="1754659"/>
          <a:ext cx="906921" cy="634844"/>
        </a:xfrm>
        <a:prstGeom prst="chevron">
          <a:avLst/>
        </a:prstGeom>
        <a:solidFill>
          <a:schemeClr val="accent2">
            <a:hueOff val="1872608"/>
            <a:satOff val="-2336"/>
            <a:lumOff val="549"/>
            <a:alphaOff val="0"/>
          </a:schemeClr>
        </a:solidFill>
        <a:ln w="25400" cap="flat" cmpd="sng" algn="ctr">
          <a:solidFill>
            <a:schemeClr val="accent2">
              <a:hueOff val="1872608"/>
              <a:satOff val="-2336"/>
              <a:lumOff val="54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3</a:t>
          </a:r>
          <a:endParaRPr lang="en-IN" sz="1700" kern="1200" dirty="0"/>
        </a:p>
      </dsp:txBody>
      <dsp:txXfrm rot="5400000">
        <a:off x="-136038" y="1754659"/>
        <a:ext cx="906921" cy="634844"/>
      </dsp:txXfrm>
    </dsp:sp>
    <dsp:sp modelId="{E19A81B7-27E9-4E6D-9267-D1903046B313}">
      <dsp:nvSpPr>
        <dsp:cNvPr id="0" name=""/>
        <dsp:cNvSpPr/>
      </dsp:nvSpPr>
      <dsp:spPr>
        <a:xfrm rot="5400000">
          <a:off x="4137473" y="-1884006"/>
          <a:ext cx="589498" cy="7594755"/>
        </a:xfrm>
        <a:prstGeom prst="round2SameRect">
          <a:avLst/>
        </a:prstGeom>
        <a:solidFill>
          <a:schemeClr val="lt1">
            <a:alpha val="90000"/>
            <a:hueOff val="0"/>
            <a:satOff val="0"/>
            <a:lumOff val="0"/>
            <a:alphaOff val="0"/>
          </a:schemeClr>
        </a:solidFill>
        <a:ln w="25400" cap="flat" cmpd="sng" algn="ctr">
          <a:solidFill>
            <a:schemeClr val="accent2">
              <a:hueOff val="1872608"/>
              <a:satOff val="-2336"/>
              <a:lumOff val="54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smtClean="0"/>
            <a:t>Passed on to the accountants (c-2,c-3,c-4)who prepare the bill.</a:t>
          </a:r>
          <a:endParaRPr lang="en-IN" sz="1800" kern="1200" dirty="0"/>
        </a:p>
      </dsp:txBody>
      <dsp:txXfrm rot="5400000">
        <a:off x="4137473" y="-1884006"/>
        <a:ext cx="589498" cy="7594755"/>
      </dsp:txXfrm>
    </dsp:sp>
    <dsp:sp modelId="{F0C22F9B-82D4-436D-9B1F-31DC6C5DFFD9}">
      <dsp:nvSpPr>
        <dsp:cNvPr id="0" name=""/>
        <dsp:cNvSpPr/>
      </dsp:nvSpPr>
      <dsp:spPr>
        <a:xfrm rot="5400000">
          <a:off x="-136038" y="2563495"/>
          <a:ext cx="906921" cy="634844"/>
        </a:xfrm>
        <a:prstGeom prst="chevron">
          <a:avLst/>
        </a:prstGeom>
        <a:solidFill>
          <a:schemeClr val="accent2">
            <a:hueOff val="2808911"/>
            <a:satOff val="-3503"/>
            <a:lumOff val="824"/>
            <a:alphaOff val="0"/>
          </a:schemeClr>
        </a:solidFill>
        <a:ln w="25400" cap="flat" cmpd="sng" algn="ctr">
          <a:solidFill>
            <a:schemeClr val="accent2">
              <a:hueOff val="2808911"/>
              <a:satOff val="-3503"/>
              <a:lumOff val="824"/>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4</a:t>
          </a:r>
          <a:endParaRPr lang="en-IN" sz="1700" kern="1200" dirty="0"/>
        </a:p>
      </dsp:txBody>
      <dsp:txXfrm rot="5400000">
        <a:off x="-136038" y="2563495"/>
        <a:ext cx="906921" cy="634844"/>
      </dsp:txXfrm>
    </dsp:sp>
    <dsp:sp modelId="{482EFB59-AC85-4E8D-AACD-C5B07C2B765D}">
      <dsp:nvSpPr>
        <dsp:cNvPr id="0" name=""/>
        <dsp:cNvSpPr/>
      </dsp:nvSpPr>
      <dsp:spPr>
        <a:xfrm rot="5400000">
          <a:off x="4137473" y="-1075171"/>
          <a:ext cx="589498" cy="7594755"/>
        </a:xfrm>
        <a:prstGeom prst="round2SameRect">
          <a:avLst/>
        </a:prstGeom>
        <a:solidFill>
          <a:schemeClr val="lt1">
            <a:alpha val="90000"/>
            <a:hueOff val="0"/>
            <a:satOff val="0"/>
            <a:lumOff val="0"/>
            <a:alphaOff val="0"/>
          </a:schemeClr>
        </a:solidFill>
        <a:ln w="25400" cap="flat" cmpd="sng" algn="ctr">
          <a:solidFill>
            <a:schemeClr val="accent2">
              <a:hueOff val="2808911"/>
              <a:satOff val="-3503"/>
              <a:lumOff val="82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smtClean="0"/>
            <a:t>It is then checked up by the supervisor to avoid any errors and finalizing the file.(c-5,c-6)</a:t>
          </a:r>
          <a:endParaRPr lang="en-IN" sz="1800" kern="1200" dirty="0"/>
        </a:p>
      </dsp:txBody>
      <dsp:txXfrm rot="5400000">
        <a:off x="4137473" y="-1075171"/>
        <a:ext cx="589498" cy="7594755"/>
      </dsp:txXfrm>
    </dsp:sp>
    <dsp:sp modelId="{4E31020B-7EF0-4F42-8E03-25000F7360E8}">
      <dsp:nvSpPr>
        <dsp:cNvPr id="0" name=""/>
        <dsp:cNvSpPr/>
      </dsp:nvSpPr>
      <dsp:spPr>
        <a:xfrm rot="5400000">
          <a:off x="-136038" y="3372330"/>
          <a:ext cx="906921" cy="634844"/>
        </a:xfrm>
        <a:prstGeom prst="chevron">
          <a:avLst/>
        </a:prstGeom>
        <a:solidFill>
          <a:schemeClr val="accent2">
            <a:hueOff val="3745215"/>
            <a:satOff val="-4671"/>
            <a:lumOff val="1098"/>
            <a:alphaOff val="0"/>
          </a:schemeClr>
        </a:solidFill>
        <a:ln w="25400" cap="flat" cmpd="sng" algn="ctr">
          <a:solidFill>
            <a:schemeClr val="accent2">
              <a:hueOff val="3745215"/>
              <a:satOff val="-4671"/>
              <a:lumOff val="109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5</a:t>
          </a:r>
          <a:endParaRPr lang="en-IN" sz="1700" kern="1200" dirty="0"/>
        </a:p>
      </dsp:txBody>
      <dsp:txXfrm rot="5400000">
        <a:off x="-136038" y="3372330"/>
        <a:ext cx="906921" cy="634844"/>
      </dsp:txXfrm>
    </dsp:sp>
    <dsp:sp modelId="{E489FD19-1B75-4A93-AD6A-2902A0935E7D}">
      <dsp:nvSpPr>
        <dsp:cNvPr id="0" name=""/>
        <dsp:cNvSpPr/>
      </dsp:nvSpPr>
      <dsp:spPr>
        <a:xfrm rot="5400000">
          <a:off x="4137473" y="-266335"/>
          <a:ext cx="589498" cy="7594755"/>
        </a:xfrm>
        <a:prstGeom prst="round2SameRect">
          <a:avLst/>
        </a:prstGeom>
        <a:solidFill>
          <a:schemeClr val="lt1">
            <a:alpha val="90000"/>
            <a:hueOff val="0"/>
            <a:satOff val="0"/>
            <a:lumOff val="0"/>
            <a:alphaOff val="0"/>
          </a:schemeClr>
        </a:solidFill>
        <a:ln w="25400" cap="flat" cmpd="sng" algn="ctr">
          <a:solidFill>
            <a:schemeClr val="accent2">
              <a:hueOff val="3745215"/>
              <a:satOff val="-4671"/>
              <a:lumOff val="109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smtClean="0"/>
            <a:t>Passed onto the counters(c-7,c-8) and patient given the final bill and queries, if any,  are cleared.</a:t>
          </a:r>
          <a:endParaRPr lang="en-IN" sz="1800" kern="1200" dirty="0"/>
        </a:p>
      </dsp:txBody>
      <dsp:txXfrm rot="5400000">
        <a:off x="4137473" y="-266335"/>
        <a:ext cx="589498" cy="7594755"/>
      </dsp:txXfrm>
    </dsp:sp>
    <dsp:sp modelId="{07F340E6-0532-44FA-B8D8-D2C0B132F6A1}">
      <dsp:nvSpPr>
        <dsp:cNvPr id="0" name=""/>
        <dsp:cNvSpPr/>
      </dsp:nvSpPr>
      <dsp:spPr>
        <a:xfrm rot="5400000">
          <a:off x="-136038" y="4181166"/>
          <a:ext cx="906921" cy="634844"/>
        </a:xfrm>
        <a:prstGeom prst="chevron">
          <a:avLst/>
        </a:prstGeom>
        <a:solidFill>
          <a:schemeClr val="accent2">
            <a:hueOff val="4681519"/>
            <a:satOff val="-5839"/>
            <a:lumOff val="1373"/>
            <a:alphaOff val="0"/>
          </a:schemeClr>
        </a:solidFill>
        <a:ln w="25400" cap="flat" cmpd="sng" algn="ctr">
          <a:solidFill>
            <a:schemeClr val="accent2">
              <a:hueOff val="4681519"/>
              <a:satOff val="-5839"/>
              <a:lumOff val="137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6</a:t>
          </a:r>
          <a:endParaRPr lang="en-IN" sz="1700" kern="1200" dirty="0"/>
        </a:p>
      </dsp:txBody>
      <dsp:txXfrm rot="5400000">
        <a:off x="-136038" y="4181166"/>
        <a:ext cx="906921" cy="634844"/>
      </dsp:txXfrm>
    </dsp:sp>
    <dsp:sp modelId="{FBC6577C-CD5F-44CE-BF58-73ED40817188}">
      <dsp:nvSpPr>
        <dsp:cNvPr id="0" name=""/>
        <dsp:cNvSpPr/>
      </dsp:nvSpPr>
      <dsp:spPr>
        <a:xfrm rot="5400000">
          <a:off x="4137473" y="542499"/>
          <a:ext cx="589498" cy="7594755"/>
        </a:xfrm>
        <a:prstGeom prst="round2SameRect">
          <a:avLst/>
        </a:prstGeom>
        <a:solidFill>
          <a:schemeClr val="lt1">
            <a:alpha val="90000"/>
            <a:hueOff val="0"/>
            <a:satOff val="0"/>
            <a:lumOff val="0"/>
            <a:alphaOff val="0"/>
          </a:schemeClr>
        </a:solidFill>
        <a:ln w="25400" cap="flat" cmpd="sng" algn="ctr">
          <a:solidFill>
            <a:schemeClr val="accent2">
              <a:hueOff val="4681519"/>
              <a:satOff val="-5839"/>
              <a:lumOff val="137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smtClean="0"/>
            <a:t>The file then sent to cashier (counter-18)via a staff where attendant pays the remaining due.</a:t>
          </a:r>
          <a:endParaRPr lang="en-IN" sz="1800" kern="1200" dirty="0"/>
        </a:p>
      </dsp:txBody>
      <dsp:txXfrm rot="5400000">
        <a:off x="4137473" y="542499"/>
        <a:ext cx="589498" cy="7594755"/>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BB19B4C-53FF-4FEA-8F4B-44154C6312D2}">
      <dsp:nvSpPr>
        <dsp:cNvPr id="0" name=""/>
        <dsp:cNvSpPr/>
      </dsp:nvSpPr>
      <dsp:spPr>
        <a:xfrm>
          <a:off x="828141" y="448687"/>
          <a:ext cx="1236761" cy="1236761"/>
        </a:xfrm>
        <a:prstGeom prst="ellipse">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smtClean="0"/>
            <a:t>Doctors order a discharge</a:t>
          </a:r>
          <a:endParaRPr lang="en-IN" sz="1600" b="1" kern="1200" dirty="0"/>
        </a:p>
      </dsp:txBody>
      <dsp:txXfrm>
        <a:off x="828141" y="448687"/>
        <a:ext cx="1236761" cy="1236761"/>
      </dsp:txXfrm>
    </dsp:sp>
    <dsp:sp modelId="{26F87927-4A69-47ED-891D-E41D37642252}">
      <dsp:nvSpPr>
        <dsp:cNvPr id="0" name=""/>
        <dsp:cNvSpPr/>
      </dsp:nvSpPr>
      <dsp:spPr>
        <a:xfrm rot="10800000">
          <a:off x="1230088" y="1842361"/>
          <a:ext cx="432866" cy="229419"/>
        </a:xfrm>
        <a:prstGeom prst="triangle">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17EF06F5-6565-473E-B609-E62352BF38DB}">
      <dsp:nvSpPr>
        <dsp:cNvPr id="0" name=""/>
        <dsp:cNvSpPr/>
      </dsp:nvSpPr>
      <dsp:spPr>
        <a:xfrm>
          <a:off x="372117" y="2215706"/>
          <a:ext cx="2148809" cy="1041981"/>
        </a:xfrm>
        <a:prstGeom prst="ellipse">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Discharge summary is prepared </a:t>
          </a:r>
          <a:endParaRPr lang="en-IN" sz="1400" b="1" kern="1200" dirty="0"/>
        </a:p>
      </dsp:txBody>
      <dsp:txXfrm>
        <a:off x="372117" y="2215706"/>
        <a:ext cx="2148809" cy="1041981"/>
      </dsp:txXfrm>
    </dsp:sp>
    <dsp:sp modelId="{53AD4626-B35A-4D80-BAD6-79D65FF9E876}">
      <dsp:nvSpPr>
        <dsp:cNvPr id="0" name=""/>
        <dsp:cNvSpPr/>
      </dsp:nvSpPr>
      <dsp:spPr>
        <a:xfrm rot="10683325">
          <a:off x="1257806" y="3438350"/>
          <a:ext cx="432866" cy="229419"/>
        </a:xfrm>
        <a:prstGeom prst="triangle">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A32D8C28-E55C-4199-9806-83F1A4BFCE70}">
      <dsp:nvSpPr>
        <dsp:cNvPr id="0" name=""/>
        <dsp:cNvSpPr/>
      </dsp:nvSpPr>
      <dsp:spPr>
        <a:xfrm>
          <a:off x="457228" y="3835431"/>
          <a:ext cx="2091469" cy="1127253"/>
        </a:xfrm>
        <a:prstGeom prst="ellipse">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Pharmacy Refunds are taken care of</a:t>
          </a:r>
          <a:endParaRPr lang="en-IN" sz="1400" b="1" kern="1200" dirty="0"/>
        </a:p>
      </dsp:txBody>
      <dsp:txXfrm>
        <a:off x="457228" y="3835431"/>
        <a:ext cx="2091469" cy="1127253"/>
      </dsp:txXfrm>
    </dsp:sp>
    <dsp:sp modelId="{745ECA50-75B7-45F0-9E92-BCD812153CC3}">
      <dsp:nvSpPr>
        <dsp:cNvPr id="0" name=""/>
        <dsp:cNvSpPr/>
      </dsp:nvSpPr>
      <dsp:spPr>
        <a:xfrm rot="5408485">
          <a:off x="2857518" y="4288225"/>
          <a:ext cx="432866" cy="229419"/>
        </a:xfrm>
        <a:prstGeom prst="triangle">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0C2FE1F9-F5AF-4F70-9D63-8DD4FD714288}">
      <dsp:nvSpPr>
        <dsp:cNvPr id="0" name=""/>
        <dsp:cNvSpPr/>
      </dsp:nvSpPr>
      <dsp:spPr>
        <a:xfrm>
          <a:off x="3586224" y="3836033"/>
          <a:ext cx="1722301" cy="1140583"/>
        </a:xfrm>
        <a:prstGeom prst="ellipse">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File sent to billing department</a:t>
          </a:r>
          <a:endParaRPr lang="en-IN" sz="1400" b="1" kern="1200" dirty="0"/>
        </a:p>
      </dsp:txBody>
      <dsp:txXfrm>
        <a:off x="3586224" y="3836033"/>
        <a:ext cx="1722301" cy="1140583"/>
      </dsp:txXfrm>
    </dsp:sp>
    <dsp:sp modelId="{74D5DA8D-6DD2-4419-9E44-7F97675A7728}">
      <dsp:nvSpPr>
        <dsp:cNvPr id="0" name=""/>
        <dsp:cNvSpPr/>
      </dsp:nvSpPr>
      <dsp:spPr>
        <a:xfrm>
          <a:off x="4230941" y="3474352"/>
          <a:ext cx="432866" cy="229419"/>
        </a:xfrm>
        <a:prstGeom prst="triangle">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7FEE3554-9E80-4303-B411-0B2C146F2935}">
      <dsp:nvSpPr>
        <dsp:cNvPr id="0" name=""/>
        <dsp:cNvSpPr/>
      </dsp:nvSpPr>
      <dsp:spPr>
        <a:xfrm>
          <a:off x="3511499" y="2074917"/>
          <a:ext cx="1871751" cy="1280160"/>
        </a:xfrm>
        <a:prstGeom prst="ellipse">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After preparation of file call made to respective ward</a:t>
          </a:r>
          <a:endParaRPr lang="en-IN" sz="1400" b="1" kern="1200" dirty="0"/>
        </a:p>
      </dsp:txBody>
      <dsp:txXfrm>
        <a:off x="3511499" y="2074917"/>
        <a:ext cx="1871751" cy="1280160"/>
      </dsp:txXfrm>
    </dsp:sp>
    <dsp:sp modelId="{224EA9C4-6BD9-4530-A51D-F812CFA17772}">
      <dsp:nvSpPr>
        <dsp:cNvPr id="0" name=""/>
        <dsp:cNvSpPr/>
      </dsp:nvSpPr>
      <dsp:spPr>
        <a:xfrm>
          <a:off x="4230941" y="1737281"/>
          <a:ext cx="432866" cy="229419"/>
        </a:xfrm>
        <a:prstGeom prst="triangle">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7D217D29-03C6-49C3-BC78-6EB8A974CB1F}">
      <dsp:nvSpPr>
        <dsp:cNvPr id="0" name=""/>
        <dsp:cNvSpPr/>
      </dsp:nvSpPr>
      <dsp:spPr>
        <a:xfrm>
          <a:off x="3139307" y="4493"/>
          <a:ext cx="2616135" cy="1637557"/>
        </a:xfrm>
        <a:prstGeom prst="ellipse">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smtClean="0"/>
            <a:t>Attendants told final amount to be paid, if any, and queries cleared</a:t>
          </a:r>
          <a:endParaRPr lang="en-IN" sz="1600" b="1" kern="1200" dirty="0"/>
        </a:p>
      </dsp:txBody>
      <dsp:txXfrm>
        <a:off x="3139307" y="4493"/>
        <a:ext cx="2616135" cy="1637557"/>
      </dsp:txXfrm>
    </dsp:sp>
    <dsp:sp modelId="{8BBB1879-FD76-4932-8560-476246E43293}">
      <dsp:nvSpPr>
        <dsp:cNvPr id="0" name=""/>
        <dsp:cNvSpPr/>
      </dsp:nvSpPr>
      <dsp:spPr>
        <a:xfrm rot="5732686">
          <a:off x="5850135" y="865750"/>
          <a:ext cx="432866" cy="229419"/>
        </a:xfrm>
        <a:prstGeom prst="triangle">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4C7789F0-F811-4099-B18D-6FA01129D956}">
      <dsp:nvSpPr>
        <dsp:cNvPr id="0" name=""/>
        <dsp:cNvSpPr/>
      </dsp:nvSpPr>
      <dsp:spPr>
        <a:xfrm>
          <a:off x="6373823" y="4493"/>
          <a:ext cx="2398059" cy="2244384"/>
        </a:xfrm>
        <a:prstGeom prst="ellipse">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b="1" kern="1200" dirty="0" smtClean="0"/>
            <a:t>Payment is made at the cashier </a:t>
          </a:r>
        </a:p>
        <a:p>
          <a:pPr lvl="0" algn="ctr" defTabSz="666750">
            <a:lnSpc>
              <a:spcPct val="90000"/>
            </a:lnSpc>
            <a:spcBef>
              <a:spcPct val="0"/>
            </a:spcBef>
            <a:spcAft>
              <a:spcPct val="35000"/>
            </a:spcAft>
          </a:pPr>
          <a:r>
            <a:rPr lang="en-US" sz="1500" b="1" kern="1200" dirty="0" smtClean="0"/>
            <a:t>Discharge summary is handed over to the patient</a:t>
          </a:r>
          <a:endParaRPr lang="en-IN" sz="1500" b="1" kern="1200" dirty="0"/>
        </a:p>
      </dsp:txBody>
      <dsp:txXfrm>
        <a:off x="6373823" y="4493"/>
        <a:ext cx="2398059" cy="2244384"/>
      </dsp:txXfrm>
    </dsp:sp>
    <dsp:sp modelId="{A7F4B245-0DFC-41A2-BD83-99CEBDDFA683}">
      <dsp:nvSpPr>
        <dsp:cNvPr id="0" name=""/>
        <dsp:cNvSpPr/>
      </dsp:nvSpPr>
      <dsp:spPr>
        <a:xfrm rot="10800000">
          <a:off x="7356419" y="2357095"/>
          <a:ext cx="432866" cy="229419"/>
        </a:xfrm>
        <a:prstGeom prst="triangle">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86984B2D-BC8F-4020-9D7C-2463745BBCAC}">
      <dsp:nvSpPr>
        <dsp:cNvPr id="0" name=""/>
        <dsp:cNvSpPr/>
      </dsp:nvSpPr>
      <dsp:spPr>
        <a:xfrm>
          <a:off x="6954472" y="2681745"/>
          <a:ext cx="1236761" cy="1236761"/>
        </a:xfrm>
        <a:prstGeom prst="ellipse">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b="1" kern="1200" dirty="0" smtClean="0"/>
            <a:t>Patient is ready to leave</a:t>
          </a:r>
          <a:endParaRPr lang="en-IN" sz="1500" b="1" kern="1200" dirty="0"/>
        </a:p>
      </dsp:txBody>
      <dsp:txXfrm>
        <a:off x="6954472" y="2681745"/>
        <a:ext cx="1236761" cy="1236761"/>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2">
  <dgm:title val=""/>
  <dgm:desc val=""/>
  <dgm:catLst>
    <dgm:cat type="process" pri="24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dgm:varLst>
    <dgm:choose name="Name0">
      <dgm:if name="Name1" func="var" arg="dir" op="equ" val="norm">
        <dgm:alg type="snake">
          <dgm:param type="grDir" val="tL"/>
          <dgm:param type="flowDir" val="col"/>
          <dgm:param type="contDir" val="revDir"/>
        </dgm:alg>
      </dgm:if>
      <dgm:else name="Name2">
        <dgm:alg type="snake">
          <dgm:param type="grDir" val="tR"/>
          <dgm:param type="flowDir" val="col"/>
          <dgm:param type="contDir" val="revDir"/>
        </dgm:alg>
      </dgm:else>
    </dgm:choose>
    <dgm:shape xmlns:r="http://schemas.openxmlformats.org/officeDocument/2006/relationships" r:blip="">
      <dgm:adjLst/>
    </dgm:shape>
    <dgm:presOf/>
    <dgm:constrLst>
      <dgm:constr type="w" for="ch" forName="firstNode" refType="w"/>
      <dgm:constr type="w" for="ch" forName="lastNode" refType="w" refFor="ch" refForName="firstNode" op="equ"/>
      <dgm:constr type="w" for="ch" forName="middleNode" refType="w" refFor="ch" refForName="firstNode" op="equ"/>
      <dgm:constr type="h" for="ch" ptType="sibTrans" refType="w" refFor="ch" refForName="middleNode" op="equ" fact="0.35"/>
      <dgm:constr type="sp" refType="w" refFor="ch" refForName="middleNode" fact="0.5"/>
      <dgm:constr type="connDist" for="des" ptType="sibTrans" op="equ"/>
      <dgm:constr type="primFontSz" for="ch" forName="firstNode" val="65"/>
      <dgm:constr type="primFontSz" for="ch" forName="lastNode" refType="primFontSz" refFor="ch" refForName="firstNode" op="equ"/>
      <dgm:constr type="primFontSz" for="des" forName="shape" val="65"/>
      <dgm:constr type="primFontSz" for="des" forName="shape" refType="primFontSz" refFor="ch" refForName="firstNode" op="lte"/>
      <dgm:constr type="primFontSz" for="des" forName="shape" refType="primFontSz" refFor="ch" refForName="lastNode" op="lte"/>
    </dgm:constrLst>
    <dgm:ruleLst/>
    <dgm:forEach name="Name3" axis="ch" ptType="node">
      <dgm:choose name="Name4">
        <dgm:if name="Name5" axis="self" ptType="node" func="pos" op="equ" val="1">
          <dgm:layoutNode name="fir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if name="Name6" axis="self" ptType="node" func="revPos" op="equ" val="1">
          <dgm:layoutNode name="la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7">
          <dgm:layoutNode name="middleNode">
            <dgm:alg type="composite"/>
            <dgm:shape xmlns:r="http://schemas.openxmlformats.org/officeDocument/2006/relationships" r:blip="">
              <dgm:adjLst/>
            </dgm:shape>
            <dgm:presOf/>
            <dgm:constrLst>
              <dgm:constr type="h" refType="w"/>
              <dgm:constr type="w" for="ch" forName="padding" refType="w"/>
              <dgm:constr type="h" for="ch" forName="padding" refType="h"/>
              <dgm:constr type="w" for="ch" forName="shape" refType="w" fact="0.667"/>
              <dgm:constr type="h" for="ch" forName="shape" refType="h" fact="0.667"/>
              <dgm:constr type="ctrX" for="ch" forName="shape" refType="w" fact="0.5"/>
              <dgm:constr type="ctrY" for="ch" forName="shape" refType="h" fact="0.5"/>
            </dgm:constrLst>
            <dgm:ruleLst/>
            <dgm:layoutNode name="padding">
              <dgm:alg type="sp"/>
              <dgm:shape xmlns:r="http://schemas.openxmlformats.org/officeDocument/2006/relationships" type="ellipse" r:blip="" hideGeom="1">
                <dgm:adjLst/>
              </dgm:shape>
              <dgm:presOf/>
              <dgm:constrLst/>
              <dgm:ruleLst/>
            </dgm:layoutNode>
            <dgm:layoutNode name="shap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else>
      </dgm:choose>
      <dgm:forEach name="Name8" axis="followSib" ptType="sibTrans" cnt="1">
        <dgm:layoutNode name="sibTrans">
          <dgm:choose name="Name9">
            <dgm:if name="Name10" func="var" arg="dir" op="equ" val="norm">
              <dgm:choose name="Name11">
                <dgm:if name="Name12" axis="self" ptType="sibTrans" func="pos" op="equ" val="1">
                  <dgm:alg type="conn">
                    <dgm:param type="begPts" val="auto"/>
                    <dgm:param type="endPts" val="auto"/>
                    <dgm:param type="srcNode" val="firstNode"/>
                    <dgm:param type="dstNode" val="shape"/>
                  </dgm:alg>
                </dgm:if>
                <dgm:if name="Name13" axis="self" ptType="sibTrans" func="revPos" op="equ" val="1">
                  <dgm:alg type="conn">
                    <dgm:param type="begPts" val="auto"/>
                    <dgm:param type="endPts" val="auto"/>
                    <dgm:param type="srcNode" val="shape"/>
                    <dgm:param type="dstNode" val="lastNode"/>
                  </dgm:alg>
                </dgm:if>
                <dgm:else name="Name14">
                  <dgm:alg type="conn">
                    <dgm:param type="begPts" val="auto"/>
                    <dgm:param type="endPts" val="auto"/>
                    <dgm:param type="srcNode" val="shape"/>
                    <dgm:param type="dstNode" val="shape"/>
                  </dgm:alg>
                </dgm:else>
              </dgm:choose>
            </dgm:if>
            <dgm:else name="Name15">
              <dgm:choose name="Name16">
                <dgm:if name="Name17" axis="self" ptType="sibTrans" func="pos" op="equ" val="1">
                  <dgm:alg type="conn">
                    <dgm:param type="begPts" val="auto"/>
                    <dgm:param type="endPts" val="auto"/>
                    <dgm:param type="srcNode" val="firstNode"/>
                    <dgm:param type="dstNode" val="shape"/>
                  </dgm:alg>
                </dgm:if>
                <dgm:if name="Name18" axis="self" ptType="sibTrans" func="revPos" op="equ" val="1">
                  <dgm:alg type="conn">
                    <dgm:param type="begPts" val="auto"/>
                    <dgm:param type="endPts" val="auto"/>
                    <dgm:param type="srcNode" val="shape"/>
                    <dgm:param type="dstNode" val="lastNode"/>
                  </dgm:alg>
                </dgm:if>
                <dgm:else name="Name19">
                  <dgm:alg type="conn">
                    <dgm:param type="begPts" val="auto"/>
                    <dgm:param type="endPts" val="auto"/>
                    <dgm:param type="srcNode" val="shape"/>
                    <dgm:param type="dstNode" val="shape"/>
                  </dgm:alg>
                </dgm:else>
              </dgm:choose>
            </dgm:else>
          </dgm:choose>
          <dgm:shape xmlns:r="http://schemas.openxmlformats.org/officeDocument/2006/relationships" rot="90" type="triangle" r:blip="">
            <dgm:adjLst/>
          </dgm:shape>
          <dgm:presOf axis="self"/>
          <dgm:constrLst>
            <dgm:constr type="w" refType="h"/>
            <dgm:constr type="connDist"/>
            <dgm:constr type="begPad" refType="connDist" fact="0.25"/>
            <dgm:constr type="endPad" refType="connDist" fact="0.22"/>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BFA4DB-94B6-4DD5-87C5-DD7F297266E3}" type="datetimeFigureOut">
              <a:rPr lang="en-US" smtClean="0"/>
              <a:pPr/>
              <a:t>5/17/2013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C36300E-01E0-4B67-8D96-578E3D968F3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Patient is sent to</a:t>
            </a:r>
            <a:r>
              <a:rPr lang="en-US" baseline="0" dirty="0" smtClean="0"/>
              <a:t> the billing department when he should actually reach there only when call goes from the billing department.</a:t>
            </a:r>
            <a:endParaRPr lang="en-IN" dirty="0"/>
          </a:p>
        </p:txBody>
      </p:sp>
      <p:sp>
        <p:nvSpPr>
          <p:cNvPr id="4" name="Slide Number Placeholder 3"/>
          <p:cNvSpPr>
            <a:spLocks noGrp="1"/>
          </p:cNvSpPr>
          <p:nvPr>
            <p:ph type="sldNum" sz="quarter" idx="10"/>
          </p:nvPr>
        </p:nvSpPr>
        <p:spPr/>
        <p:txBody>
          <a:bodyPr/>
          <a:lstStyle/>
          <a:p>
            <a:fld id="{C068834E-E8E2-4668-939F-14B0BF214937}" type="slidenum">
              <a:rPr lang="en-IN" smtClean="0"/>
              <a:pPr/>
              <a:t>21</a:t>
            </a:fld>
            <a:endParaRPr lang="en-IN"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5163A59-1B1A-4D53-8AB5-93826D0E059D}" type="datetimeFigureOut">
              <a:rPr lang="en-US" smtClean="0"/>
              <a:pPr/>
              <a:t>5/17/2013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45CCAE-8AFB-4E0E-B47F-CEEFB0C1C35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163A59-1B1A-4D53-8AB5-93826D0E059D}" type="datetimeFigureOut">
              <a:rPr lang="en-US" smtClean="0"/>
              <a:pPr/>
              <a:t>5/17/2013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45CCAE-8AFB-4E0E-B47F-CEEFB0C1C35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163A59-1B1A-4D53-8AB5-93826D0E059D}" type="datetimeFigureOut">
              <a:rPr lang="en-US" smtClean="0"/>
              <a:pPr/>
              <a:t>5/17/2013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45CCAE-8AFB-4E0E-B47F-CEEFB0C1C35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163A59-1B1A-4D53-8AB5-93826D0E059D}" type="datetimeFigureOut">
              <a:rPr lang="en-US" smtClean="0"/>
              <a:pPr/>
              <a:t>5/17/2013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45CCAE-8AFB-4E0E-B47F-CEEFB0C1C35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163A59-1B1A-4D53-8AB5-93826D0E059D}" type="datetimeFigureOut">
              <a:rPr lang="en-US" smtClean="0"/>
              <a:pPr/>
              <a:t>5/17/2013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45CCAE-8AFB-4E0E-B47F-CEEFB0C1C35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5163A59-1B1A-4D53-8AB5-93826D0E059D}" type="datetimeFigureOut">
              <a:rPr lang="en-US" smtClean="0"/>
              <a:pPr/>
              <a:t>5/17/2013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45CCAE-8AFB-4E0E-B47F-CEEFB0C1C35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163A59-1B1A-4D53-8AB5-93826D0E059D}" type="datetimeFigureOut">
              <a:rPr lang="en-US" smtClean="0"/>
              <a:pPr/>
              <a:t>5/17/2013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45CCAE-8AFB-4E0E-B47F-CEEFB0C1C35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5163A59-1B1A-4D53-8AB5-93826D0E059D}" type="datetimeFigureOut">
              <a:rPr lang="en-US" smtClean="0"/>
              <a:pPr/>
              <a:t>5/17/2013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45CCAE-8AFB-4E0E-B47F-CEEFB0C1C35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163A59-1B1A-4D53-8AB5-93826D0E059D}" type="datetimeFigureOut">
              <a:rPr lang="en-US" smtClean="0"/>
              <a:pPr/>
              <a:t>5/17/2013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45CCAE-8AFB-4E0E-B47F-CEEFB0C1C35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163A59-1B1A-4D53-8AB5-93826D0E059D}" type="datetimeFigureOut">
              <a:rPr lang="en-US" smtClean="0"/>
              <a:pPr/>
              <a:t>5/17/2013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45CCAE-8AFB-4E0E-B47F-CEEFB0C1C35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163A59-1B1A-4D53-8AB5-93826D0E059D}" type="datetimeFigureOut">
              <a:rPr lang="en-US" smtClean="0"/>
              <a:pPr/>
              <a:t>5/17/2013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45CCAE-8AFB-4E0E-B47F-CEEFB0C1C35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163A59-1B1A-4D53-8AB5-93826D0E059D}" type="datetimeFigureOut">
              <a:rPr lang="en-US" smtClean="0"/>
              <a:pPr/>
              <a:t>5/17/2013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45CCAE-8AFB-4E0E-B47F-CEEFB0C1C35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295400" y="130175"/>
            <a:ext cx="8458200" cy="1470025"/>
          </a:xfrm>
          <a:noFill/>
        </p:spPr>
        <p:txBody>
          <a:bodyPr>
            <a:normAutofit fontScale="90000"/>
          </a:bodyPr>
          <a:lstStyle/>
          <a:p>
            <a:pPr fontAlgn="auto">
              <a:spcAft>
                <a:spcPts val="0"/>
              </a:spcAft>
              <a:defRPr/>
            </a:pPr>
            <a:r>
              <a:rPr lang="en-US" dirty="0" smtClean="0">
                <a:solidFill>
                  <a:schemeClr val="bg1"/>
                </a:solidFill>
              </a:rPr>
              <a:t/>
            </a:r>
            <a:br>
              <a:rPr lang="en-US" dirty="0" smtClean="0">
                <a:solidFill>
                  <a:schemeClr val="bg1"/>
                </a:solidFill>
              </a:rPr>
            </a:br>
            <a:r>
              <a:rPr lang="en-US" dirty="0" smtClean="0">
                <a:solidFill>
                  <a:schemeClr val="bg1"/>
                </a:solidFill>
              </a:rPr>
              <a:t>Time motion study in billing department </a:t>
            </a:r>
            <a:br>
              <a:rPr lang="en-US" dirty="0" smtClean="0">
                <a:solidFill>
                  <a:schemeClr val="bg1"/>
                </a:solidFill>
              </a:rPr>
            </a:br>
            <a:endParaRPr lang="en-IN" dirty="0">
              <a:solidFill>
                <a:schemeClr val="bg1"/>
              </a:solidFill>
            </a:endParaRPr>
          </a:p>
        </p:txBody>
      </p:sp>
      <p:sp>
        <p:nvSpPr>
          <p:cNvPr id="5123" name="Subtitle 8"/>
          <p:cNvSpPr>
            <a:spLocks noGrp="1"/>
          </p:cNvSpPr>
          <p:nvPr>
            <p:ph type="subTitle" idx="1"/>
          </p:nvPr>
        </p:nvSpPr>
        <p:spPr>
          <a:xfrm>
            <a:off x="3962400" y="4572000"/>
            <a:ext cx="4953000" cy="1752600"/>
          </a:xfrm>
          <a:solidFill>
            <a:schemeClr val="tx2"/>
          </a:solidFill>
        </p:spPr>
        <p:txBody>
          <a:bodyPr/>
          <a:lstStyle/>
          <a:p>
            <a:pPr marL="63500"/>
            <a:r>
              <a:rPr lang="en-US" dirty="0" smtClean="0">
                <a:solidFill>
                  <a:schemeClr val="bg1"/>
                </a:solidFill>
              </a:rPr>
              <a:t>Presented By:</a:t>
            </a:r>
          </a:p>
          <a:p>
            <a:pPr marL="63500"/>
            <a:r>
              <a:rPr lang="en-US" dirty="0" smtClean="0">
                <a:solidFill>
                  <a:schemeClr val="bg1"/>
                </a:solidFill>
              </a:rPr>
              <a:t>Sakshi Arora</a:t>
            </a:r>
          </a:p>
          <a:p>
            <a:pPr marL="63500"/>
            <a:r>
              <a:rPr lang="en-US" dirty="0" smtClean="0">
                <a:solidFill>
                  <a:schemeClr val="bg1"/>
                </a:solidFill>
              </a:rPr>
              <a:t>PG/11/084</a:t>
            </a:r>
          </a:p>
        </p:txBody>
      </p:sp>
      <p:sp>
        <p:nvSpPr>
          <p:cNvPr id="4" name="TextBox 3"/>
          <p:cNvSpPr txBox="1"/>
          <p:nvPr/>
        </p:nvSpPr>
        <p:spPr>
          <a:xfrm>
            <a:off x="457200" y="5581471"/>
            <a:ext cx="3048000" cy="461665"/>
          </a:xfrm>
          <a:prstGeom prst="rect">
            <a:avLst/>
          </a:prstGeom>
          <a:noFill/>
        </p:spPr>
        <p:txBody>
          <a:bodyPr wrap="square" rtlCol="0">
            <a:spAutoFit/>
          </a:bodyPr>
          <a:lstStyle/>
          <a:p>
            <a:endParaRPr lang="en-IN" sz="2400" dirty="0">
              <a:solidFill>
                <a:srgbClr val="C0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381000"/>
            <a:ext cx="8229600" cy="1066800"/>
          </a:xfrm>
          <a:solidFill>
            <a:schemeClr val="tx2">
              <a:lumMod val="40000"/>
              <a:lumOff val="60000"/>
            </a:schemeClr>
          </a:solidFill>
        </p:spPr>
        <p:txBody>
          <a:bodyPr/>
          <a:lstStyle/>
          <a:p>
            <a:r>
              <a:rPr lang="en-US" dirty="0" smtClean="0"/>
              <a:t>Methodology :</a:t>
            </a:r>
            <a:endParaRPr lang="en-IN" dirty="0" smtClean="0"/>
          </a:p>
        </p:txBody>
      </p:sp>
      <p:sp>
        <p:nvSpPr>
          <p:cNvPr id="3" name="Content Placeholder 2"/>
          <p:cNvSpPr>
            <a:spLocks noGrp="1"/>
          </p:cNvSpPr>
          <p:nvPr>
            <p:ph idx="1"/>
          </p:nvPr>
        </p:nvSpPr>
        <p:spPr>
          <a:xfrm>
            <a:off x="152400" y="1847850"/>
            <a:ext cx="8763000" cy="3790950"/>
          </a:xfrm>
          <a:solidFill>
            <a:schemeClr val="tx2">
              <a:lumMod val="40000"/>
              <a:lumOff val="60000"/>
            </a:schemeClr>
          </a:solidFill>
        </p:spPr>
        <p:txBody>
          <a:bodyPr>
            <a:normAutofit/>
          </a:bodyPr>
          <a:lstStyle/>
          <a:p>
            <a:pPr marL="514350" indent="-514350" fontAlgn="auto">
              <a:spcAft>
                <a:spcPts val="0"/>
              </a:spcAft>
              <a:buClr>
                <a:schemeClr val="tx1"/>
              </a:buClr>
              <a:buFont typeface="Arial" pitchFamily="34" charset="0"/>
              <a:buAutoNum type="arabicPeriod"/>
              <a:defRPr/>
            </a:pPr>
            <a:r>
              <a:rPr lang="en-US" sz="2400" dirty="0" smtClean="0"/>
              <a:t>Sample Size: 117 samples (25 TPA, 92 cash) collected across different days of the week and different time of the day.</a:t>
            </a:r>
          </a:p>
          <a:p>
            <a:pPr marL="514350" indent="-514350" fontAlgn="auto">
              <a:spcAft>
                <a:spcPts val="0"/>
              </a:spcAft>
              <a:buClr>
                <a:schemeClr val="tx1"/>
              </a:buClr>
              <a:buFont typeface="Arial" pitchFamily="34" charset="0"/>
              <a:buAutoNum type="arabicPeriod"/>
              <a:defRPr/>
            </a:pPr>
            <a:r>
              <a:rPr lang="en-US" sz="2400" dirty="0" smtClean="0"/>
              <a:t>Study design: cross sectional descriptive</a:t>
            </a:r>
          </a:p>
          <a:p>
            <a:pPr marL="514350" indent="-514350" fontAlgn="auto">
              <a:spcAft>
                <a:spcPts val="0"/>
              </a:spcAft>
              <a:buClr>
                <a:schemeClr val="tx1"/>
              </a:buClr>
              <a:buFont typeface="Arial" pitchFamily="34" charset="0"/>
              <a:buAutoNum type="arabicPeriod"/>
              <a:defRPr/>
            </a:pPr>
            <a:r>
              <a:rPr lang="en-US" sz="2400" dirty="0" smtClean="0"/>
              <a:t>Sampling procedure: </a:t>
            </a:r>
            <a:r>
              <a:rPr lang="en-US" sz="2400" dirty="0" smtClean="0"/>
              <a:t>Convenience </a:t>
            </a:r>
            <a:r>
              <a:rPr lang="en-US" sz="2400" dirty="0" smtClean="0"/>
              <a:t>Sampling</a:t>
            </a:r>
          </a:p>
          <a:p>
            <a:pPr marL="514350" indent="-514350" fontAlgn="auto">
              <a:spcAft>
                <a:spcPts val="0"/>
              </a:spcAft>
              <a:buClr>
                <a:schemeClr val="tx1"/>
              </a:buClr>
              <a:buFont typeface="Arial" pitchFamily="34" charset="0"/>
              <a:buAutoNum type="arabicPeriod"/>
              <a:defRPr/>
            </a:pPr>
            <a:r>
              <a:rPr lang="en-US" sz="2400" dirty="0" smtClean="0"/>
              <a:t>Tools of data collection: Observational study noting down the time taken at every step.</a:t>
            </a:r>
          </a:p>
          <a:p>
            <a:pPr marL="365760" indent="-256032" fontAlgn="auto">
              <a:spcAft>
                <a:spcPts val="0"/>
              </a:spcAft>
              <a:buClr>
                <a:schemeClr val="accent3"/>
              </a:buClr>
              <a:buFont typeface="Georgia"/>
              <a:buChar char="•"/>
              <a:defRPr/>
            </a:pPr>
            <a:endParaRPr lang="en-IN"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381000"/>
            <a:ext cx="8229600" cy="1066800"/>
          </a:xfrm>
          <a:solidFill>
            <a:schemeClr val="tx2">
              <a:lumMod val="40000"/>
              <a:lumOff val="60000"/>
            </a:schemeClr>
          </a:solidFill>
        </p:spPr>
        <p:txBody>
          <a:bodyPr/>
          <a:lstStyle/>
          <a:p>
            <a:r>
              <a:rPr lang="en-US" dirty="0" smtClean="0"/>
              <a:t>Data findings:</a:t>
            </a:r>
            <a:endParaRPr lang="en-IN" dirty="0" smtClean="0"/>
          </a:p>
        </p:txBody>
      </p:sp>
      <p:sp>
        <p:nvSpPr>
          <p:cNvPr id="3" name="Content Placeholder 2"/>
          <p:cNvSpPr>
            <a:spLocks noGrp="1"/>
          </p:cNvSpPr>
          <p:nvPr>
            <p:ph idx="1"/>
          </p:nvPr>
        </p:nvSpPr>
        <p:spPr>
          <a:xfrm>
            <a:off x="228600" y="1752600"/>
            <a:ext cx="8686800" cy="4343400"/>
          </a:xfrm>
          <a:solidFill>
            <a:schemeClr val="tx2">
              <a:lumMod val="40000"/>
              <a:lumOff val="60000"/>
            </a:schemeClr>
          </a:solidFill>
        </p:spPr>
        <p:txBody>
          <a:bodyPr>
            <a:normAutofit/>
          </a:bodyPr>
          <a:lstStyle/>
          <a:p>
            <a:pPr marL="365125" indent="-20638" fontAlgn="auto">
              <a:spcAft>
                <a:spcPts val="0"/>
              </a:spcAft>
              <a:buClr>
                <a:schemeClr val="accent3"/>
              </a:buClr>
              <a:buFont typeface="Georgia"/>
              <a:buNone/>
              <a:defRPr/>
            </a:pPr>
            <a:r>
              <a:rPr lang="en-US" sz="2800" dirty="0" smtClean="0"/>
              <a:t>Of the samples reviewed across the time frame the time was observed for:</a:t>
            </a:r>
          </a:p>
          <a:p>
            <a:pPr marL="624078" indent="-514350" fontAlgn="auto">
              <a:spcAft>
                <a:spcPts val="0"/>
              </a:spcAft>
              <a:buClr>
                <a:schemeClr val="tx1"/>
              </a:buClr>
              <a:buFont typeface="+mj-lt"/>
              <a:buAutoNum type="arabicPeriod"/>
              <a:defRPr/>
            </a:pPr>
            <a:r>
              <a:rPr lang="en-US" sz="2800" b="1" dirty="0" smtClean="0">
                <a:solidFill>
                  <a:srgbClr val="FF0000"/>
                </a:solidFill>
              </a:rPr>
              <a:t>Time taken between file received and processed</a:t>
            </a:r>
          </a:p>
          <a:p>
            <a:pPr marL="624078" indent="-514350" fontAlgn="auto">
              <a:spcAft>
                <a:spcPts val="0"/>
              </a:spcAft>
              <a:buClr>
                <a:schemeClr val="tx1"/>
              </a:buClr>
              <a:buFont typeface="+mj-lt"/>
              <a:buAutoNum type="arabicPeriod"/>
              <a:defRPr/>
            </a:pPr>
            <a:r>
              <a:rPr lang="en-US" sz="2800" b="1" dirty="0" smtClean="0">
                <a:solidFill>
                  <a:srgbClr val="002060"/>
                </a:solidFill>
              </a:rPr>
              <a:t>Time taken between processed file and final payment.</a:t>
            </a:r>
          </a:p>
          <a:p>
            <a:pPr marL="624078" indent="-514350" fontAlgn="auto">
              <a:spcAft>
                <a:spcPts val="0"/>
              </a:spcAft>
              <a:buClr>
                <a:schemeClr val="tx1"/>
              </a:buClr>
              <a:buFont typeface="+mj-lt"/>
              <a:buAutoNum type="arabicPeriod"/>
              <a:defRPr/>
            </a:pPr>
            <a:r>
              <a:rPr lang="en-US" sz="2800" b="1" dirty="0" smtClean="0">
                <a:solidFill>
                  <a:srgbClr val="7030A0"/>
                </a:solidFill>
              </a:rPr>
              <a:t>Total time taken from file received and final payment.</a:t>
            </a:r>
            <a:endParaRPr lang="en-IN" sz="2800" dirty="0">
              <a:solidFill>
                <a:srgbClr val="7030A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457200" y="228600"/>
            <a:ext cx="8229600" cy="1066800"/>
          </a:xfrm>
          <a:solidFill>
            <a:schemeClr val="tx2">
              <a:lumMod val="40000"/>
              <a:lumOff val="60000"/>
            </a:schemeClr>
          </a:solidFill>
        </p:spPr>
        <p:txBody>
          <a:bodyPr>
            <a:normAutofit fontScale="90000"/>
          </a:bodyPr>
          <a:lstStyle/>
          <a:p>
            <a:pPr fontAlgn="auto">
              <a:spcAft>
                <a:spcPts val="0"/>
              </a:spcAft>
              <a:defRPr/>
            </a:pPr>
            <a:r>
              <a:rPr lang="en-US" dirty="0" smtClean="0">
                <a:solidFill>
                  <a:srgbClr val="C00000"/>
                </a:solidFill>
              </a:rPr>
              <a:t/>
            </a:r>
            <a:br>
              <a:rPr lang="en-US" dirty="0" smtClean="0">
                <a:solidFill>
                  <a:srgbClr val="C00000"/>
                </a:solidFill>
              </a:rPr>
            </a:br>
            <a:r>
              <a:rPr lang="en-US" dirty="0" smtClean="0"/>
              <a:t>Time taken between file received and processed:</a:t>
            </a:r>
            <a:br>
              <a:rPr lang="en-US" dirty="0" smtClean="0"/>
            </a:br>
            <a:endParaRPr lang="en-IN" dirty="0"/>
          </a:p>
        </p:txBody>
      </p:sp>
      <p:graphicFrame>
        <p:nvGraphicFramePr>
          <p:cNvPr id="4" name="Chart 3"/>
          <p:cNvGraphicFramePr/>
          <p:nvPr/>
        </p:nvGraphicFramePr>
        <p:xfrm>
          <a:off x="0" y="1600200"/>
          <a:ext cx="9144000" cy="5257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8229600" cy="1066800"/>
          </a:xfrm>
          <a:solidFill>
            <a:schemeClr val="tx2">
              <a:lumMod val="20000"/>
              <a:lumOff val="80000"/>
            </a:schemeClr>
          </a:solidFill>
        </p:spPr>
        <p:txBody>
          <a:bodyPr>
            <a:normAutofit fontScale="90000"/>
          </a:bodyPr>
          <a:lstStyle/>
          <a:p>
            <a:pPr fontAlgn="auto">
              <a:spcAft>
                <a:spcPts val="0"/>
              </a:spcAft>
              <a:defRPr/>
            </a:pPr>
            <a:r>
              <a:rPr lang="en-US" dirty="0" smtClean="0">
                <a:solidFill>
                  <a:srgbClr val="C00000"/>
                </a:solidFill>
              </a:rPr>
              <a:t/>
            </a:r>
            <a:br>
              <a:rPr lang="en-US" dirty="0" smtClean="0">
                <a:solidFill>
                  <a:srgbClr val="C00000"/>
                </a:solidFill>
              </a:rPr>
            </a:br>
            <a:r>
              <a:rPr lang="en-US" dirty="0" smtClean="0">
                <a:solidFill>
                  <a:srgbClr val="C00000"/>
                </a:solidFill>
              </a:rPr>
              <a:t>Time taken between file received and processed:</a:t>
            </a:r>
            <a:r>
              <a:rPr lang="en-US" dirty="0" smtClean="0"/>
              <a:t/>
            </a:r>
            <a:br>
              <a:rPr lang="en-US" dirty="0" smtClean="0"/>
            </a:br>
            <a:endParaRPr lang="en-IN" dirty="0"/>
          </a:p>
        </p:txBody>
      </p:sp>
      <p:graphicFrame>
        <p:nvGraphicFramePr>
          <p:cNvPr id="5" name="Chart 4"/>
          <p:cNvGraphicFramePr/>
          <p:nvPr/>
        </p:nvGraphicFramePr>
        <p:xfrm>
          <a:off x="381000" y="2057400"/>
          <a:ext cx="8458200" cy="4419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228600"/>
            <a:ext cx="9144000" cy="1066800"/>
          </a:xfrm>
          <a:solidFill>
            <a:schemeClr val="tx2">
              <a:lumMod val="40000"/>
              <a:lumOff val="60000"/>
            </a:schemeClr>
          </a:solidFill>
        </p:spPr>
        <p:txBody>
          <a:bodyPr>
            <a:normAutofit fontScale="90000"/>
          </a:bodyPr>
          <a:lstStyle/>
          <a:p>
            <a:pPr fontAlgn="auto">
              <a:spcAft>
                <a:spcPts val="0"/>
              </a:spcAft>
              <a:defRPr/>
            </a:pPr>
            <a:r>
              <a:rPr lang="en-US" dirty="0" smtClean="0"/>
              <a:t>Time taken between file processed and final payment:</a:t>
            </a:r>
            <a:endParaRPr lang="en-IN" dirty="0"/>
          </a:p>
        </p:txBody>
      </p:sp>
      <p:graphicFrame>
        <p:nvGraphicFramePr>
          <p:cNvPr id="8" name="Chart 7"/>
          <p:cNvGraphicFramePr/>
          <p:nvPr/>
        </p:nvGraphicFramePr>
        <p:xfrm>
          <a:off x="0" y="1828800"/>
          <a:ext cx="9144000" cy="5029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40000"/>
              <a:lumOff val="60000"/>
            </a:schemeClr>
          </a:solidFill>
        </p:spPr>
        <p:txBody>
          <a:bodyPr>
            <a:normAutofit fontScale="90000"/>
          </a:bodyPr>
          <a:lstStyle/>
          <a:p>
            <a:pPr fontAlgn="auto">
              <a:spcAft>
                <a:spcPts val="0"/>
              </a:spcAft>
              <a:defRPr/>
            </a:pPr>
            <a:r>
              <a:rPr lang="en-US" dirty="0" smtClean="0"/>
              <a:t>Time taken between file processed and financial final:</a:t>
            </a:r>
            <a:endParaRPr lang="en-IN" dirty="0"/>
          </a:p>
        </p:txBody>
      </p:sp>
      <p:graphicFrame>
        <p:nvGraphicFramePr>
          <p:cNvPr id="6" name="Chart 5"/>
          <p:cNvGraphicFramePr/>
          <p:nvPr/>
        </p:nvGraphicFramePr>
        <p:xfrm>
          <a:off x="228600" y="1752600"/>
          <a:ext cx="8686800" cy="5105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0" y="1676400"/>
          <a:ext cx="9144000" cy="5181600"/>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p:cNvSpPr>
            <a:spLocks noGrp="1"/>
          </p:cNvSpPr>
          <p:nvPr>
            <p:ph type="title"/>
          </p:nvPr>
        </p:nvSpPr>
        <p:spPr>
          <a:xfrm>
            <a:off x="457200" y="228600"/>
            <a:ext cx="8229600" cy="1066800"/>
          </a:xfrm>
          <a:solidFill>
            <a:schemeClr val="tx2">
              <a:lumMod val="40000"/>
              <a:lumOff val="60000"/>
            </a:schemeClr>
          </a:solidFill>
        </p:spPr>
        <p:txBody>
          <a:bodyPr>
            <a:normAutofit fontScale="90000"/>
          </a:bodyPr>
          <a:lstStyle/>
          <a:p>
            <a:pPr fontAlgn="auto">
              <a:spcAft>
                <a:spcPts val="0"/>
              </a:spcAft>
              <a:defRPr/>
            </a:pPr>
            <a:r>
              <a:rPr lang="en-US" dirty="0" smtClean="0"/>
              <a:t/>
            </a:r>
            <a:br>
              <a:rPr lang="en-US" dirty="0" smtClean="0"/>
            </a:br>
            <a:r>
              <a:rPr lang="en-US" dirty="0" smtClean="0"/>
              <a:t>Total time taken from file received and final payment.</a:t>
            </a:r>
            <a:r>
              <a:rPr lang="en-IN" dirty="0" smtClean="0"/>
              <a:t/>
            </a:r>
            <a:br>
              <a:rPr lang="en-IN" dirty="0" smtClean="0"/>
            </a:br>
            <a:endParaRPr lang="en-IN"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8229600" cy="1143000"/>
          </a:xfrm>
          <a:solidFill>
            <a:schemeClr val="tx2">
              <a:lumMod val="40000"/>
              <a:lumOff val="60000"/>
            </a:schemeClr>
          </a:solidFill>
        </p:spPr>
        <p:txBody>
          <a:bodyPr>
            <a:normAutofit fontScale="90000"/>
          </a:bodyPr>
          <a:lstStyle/>
          <a:p>
            <a:pPr fontAlgn="auto">
              <a:spcAft>
                <a:spcPts val="0"/>
              </a:spcAft>
              <a:defRPr/>
            </a:pPr>
            <a:r>
              <a:rPr lang="en-US" dirty="0" smtClean="0"/>
              <a:t/>
            </a:r>
            <a:br>
              <a:rPr lang="en-US" dirty="0" smtClean="0"/>
            </a:br>
            <a:r>
              <a:rPr lang="en-US" b="1" dirty="0" smtClean="0">
                <a:solidFill>
                  <a:srgbClr val="7030A0"/>
                </a:solidFill>
              </a:rPr>
              <a:t>Total time taken from file received and final payment:</a:t>
            </a:r>
            <a:r>
              <a:rPr lang="en-IN" dirty="0" smtClean="0"/>
              <a:t/>
            </a:r>
            <a:br>
              <a:rPr lang="en-IN" dirty="0" smtClean="0"/>
            </a:br>
            <a:endParaRPr lang="en-IN" dirty="0"/>
          </a:p>
        </p:txBody>
      </p:sp>
      <p:graphicFrame>
        <p:nvGraphicFramePr>
          <p:cNvPr id="6" name="Chart 5"/>
          <p:cNvGraphicFramePr/>
          <p:nvPr/>
        </p:nvGraphicFramePr>
        <p:xfrm>
          <a:off x="533400" y="2057400"/>
          <a:ext cx="8229600" cy="4419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66800"/>
          </a:xfrm>
          <a:solidFill>
            <a:schemeClr val="tx2">
              <a:lumMod val="40000"/>
              <a:lumOff val="60000"/>
            </a:schemeClr>
          </a:solidFill>
        </p:spPr>
        <p:txBody>
          <a:bodyPr/>
          <a:lstStyle/>
          <a:p>
            <a:r>
              <a:rPr lang="en-US" dirty="0" smtClean="0"/>
              <a:t>Observations:</a:t>
            </a:r>
            <a:endParaRPr lang="en-IN" dirty="0"/>
          </a:p>
        </p:txBody>
      </p:sp>
      <p:sp>
        <p:nvSpPr>
          <p:cNvPr id="3" name="Content Placeholder 2"/>
          <p:cNvSpPr>
            <a:spLocks noGrp="1"/>
          </p:cNvSpPr>
          <p:nvPr>
            <p:ph idx="1"/>
          </p:nvPr>
        </p:nvSpPr>
        <p:spPr>
          <a:xfrm>
            <a:off x="457200" y="1600200"/>
            <a:ext cx="8229600" cy="4419599"/>
          </a:xfrm>
          <a:solidFill>
            <a:schemeClr val="tx2">
              <a:lumMod val="40000"/>
              <a:lumOff val="60000"/>
            </a:schemeClr>
          </a:solidFill>
        </p:spPr>
        <p:txBody>
          <a:bodyPr>
            <a:normAutofit/>
          </a:bodyPr>
          <a:lstStyle/>
          <a:p>
            <a:pPr marL="60325" indent="0"/>
            <a:r>
              <a:rPr lang="en-US" sz="2400" dirty="0" smtClean="0"/>
              <a:t>Time taken on an average for preparation of file is 5 minutes and final payment is 1 hour 30 minutes.</a:t>
            </a:r>
          </a:p>
          <a:p>
            <a:pPr marL="60325" indent="0"/>
            <a:endParaRPr lang="en-US" sz="2400" dirty="0" smtClean="0"/>
          </a:p>
          <a:p>
            <a:pPr marL="60325" indent="0"/>
            <a:r>
              <a:rPr lang="en-US" sz="2400" dirty="0" smtClean="0"/>
              <a:t>Incorrect billing done (specific discounts/rates not followed as per agreement with the corporate/TPA), Patient signature not taken on the final bills.</a:t>
            </a:r>
          </a:p>
          <a:p>
            <a:pPr marL="60325" indent="0"/>
            <a:endParaRPr lang="en-US" sz="2400" dirty="0" smtClean="0"/>
          </a:p>
          <a:p>
            <a:pPr marL="60325" indent="0"/>
            <a:r>
              <a:rPr lang="en-US" sz="2400" dirty="0" smtClean="0"/>
              <a:t>Improper recording of the details (name, address, bill no., bill date/IPD no., admission date,  discharged  date,  sex  etc.),  Bills  not  signed  by  the  concerned  authority  in  the hospitals.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066800"/>
          </a:xfrm>
          <a:solidFill>
            <a:schemeClr val="tx2">
              <a:lumMod val="40000"/>
              <a:lumOff val="60000"/>
            </a:schemeClr>
          </a:solidFill>
        </p:spPr>
        <p:txBody>
          <a:bodyPr/>
          <a:lstStyle/>
          <a:p>
            <a:r>
              <a:rPr lang="en-US" dirty="0" smtClean="0"/>
              <a:t>Bottle necks:</a:t>
            </a:r>
            <a:endParaRPr lang="en-IN" dirty="0"/>
          </a:p>
        </p:txBody>
      </p:sp>
      <p:sp>
        <p:nvSpPr>
          <p:cNvPr id="3" name="Content Placeholder 2"/>
          <p:cNvSpPr>
            <a:spLocks noGrp="1"/>
          </p:cNvSpPr>
          <p:nvPr>
            <p:ph idx="1"/>
          </p:nvPr>
        </p:nvSpPr>
        <p:spPr>
          <a:xfrm>
            <a:off x="228600" y="1828800"/>
            <a:ext cx="8686800" cy="4038600"/>
          </a:xfrm>
          <a:solidFill>
            <a:schemeClr val="tx2">
              <a:lumMod val="40000"/>
              <a:lumOff val="60000"/>
            </a:schemeClr>
          </a:solidFill>
        </p:spPr>
        <p:txBody>
          <a:bodyPr>
            <a:noAutofit/>
          </a:bodyPr>
          <a:lstStyle/>
          <a:p>
            <a:pPr marL="53975" indent="7938">
              <a:buNone/>
            </a:pPr>
            <a:r>
              <a:rPr lang="en-US" sz="2400" b="1" dirty="0" smtClean="0"/>
              <a:t>Reason for major delays are-</a:t>
            </a:r>
          </a:p>
          <a:p>
            <a:pPr marL="53975" indent="7938">
              <a:buNone/>
            </a:pPr>
            <a:endParaRPr lang="en-US" sz="2400" b="1" dirty="0" smtClean="0"/>
          </a:p>
          <a:p>
            <a:pPr>
              <a:buNone/>
            </a:pPr>
            <a:r>
              <a:rPr lang="en-IN" sz="2400" dirty="0" smtClean="0"/>
              <a:t>Reasons for prolonged time in afternoon:</a:t>
            </a:r>
            <a:endParaRPr lang="en-US" sz="2400" dirty="0" smtClean="0"/>
          </a:p>
          <a:p>
            <a:pPr>
              <a:buNone/>
            </a:pPr>
            <a:r>
              <a:rPr lang="en-IN" sz="2400" dirty="0" smtClean="0"/>
              <a:t> </a:t>
            </a:r>
            <a:endParaRPr lang="en-US" sz="2400" dirty="0" smtClean="0"/>
          </a:p>
          <a:p>
            <a:pPr>
              <a:buNone/>
            </a:pPr>
            <a:r>
              <a:rPr lang="en-IN" sz="2400" dirty="0" smtClean="0"/>
              <a:t>1. Fluctuating number of staff due to lunch breaks at varied periods in the afternoon.</a:t>
            </a:r>
            <a:endParaRPr lang="en-US" sz="2400" dirty="0" smtClean="0"/>
          </a:p>
          <a:p>
            <a:pPr>
              <a:buNone/>
            </a:pPr>
            <a:r>
              <a:rPr lang="en-IN" sz="2400" dirty="0" smtClean="0"/>
              <a:t> </a:t>
            </a:r>
            <a:endParaRPr lang="en-US" sz="2400" dirty="0" smtClean="0"/>
          </a:p>
          <a:p>
            <a:pPr>
              <a:buNone/>
            </a:pPr>
            <a:r>
              <a:rPr lang="en-IN" sz="2400" dirty="0" smtClean="0"/>
              <a:t>2. Increased work load in the afternoon- there are more discharges in the afternoon compared to morning.</a:t>
            </a:r>
            <a:endParaRPr lang="en-US" sz="2400" dirty="0" smtClean="0"/>
          </a:p>
          <a:p>
            <a:pPr>
              <a:buNone/>
            </a:pPr>
            <a:r>
              <a:rPr lang="en-IN" sz="2400" dirty="0" smtClean="0"/>
              <a:t> </a:t>
            </a:r>
            <a:endParaRPr lang="en-US" sz="2400" dirty="0" smtClean="0"/>
          </a:p>
          <a:p>
            <a:pPr marL="623887" indent="-514350">
              <a:buNone/>
            </a:pPr>
            <a:endParaRPr lang="en-US" sz="2800" dirty="0" smtClean="0"/>
          </a:p>
          <a:p>
            <a:pPr marL="623887" indent="-514350">
              <a:buNone/>
            </a:pPr>
            <a:endParaRPr lang="en-IN"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noFill/>
        </p:spPr>
        <p:txBody>
          <a:bodyPr/>
          <a:lstStyle/>
          <a:p>
            <a:r>
              <a:rPr lang="en-US" dirty="0" smtClean="0">
                <a:solidFill>
                  <a:schemeClr val="bg1"/>
                </a:solidFill>
              </a:rPr>
              <a:t>Introduction of the department:</a:t>
            </a:r>
            <a:endParaRPr lang="en-IN" dirty="0" smtClean="0">
              <a:solidFill>
                <a:schemeClr val="bg1"/>
              </a:solidFill>
            </a:endParaRPr>
          </a:p>
        </p:txBody>
      </p:sp>
      <p:sp>
        <p:nvSpPr>
          <p:cNvPr id="3" name="Content Placeholder 2"/>
          <p:cNvSpPr>
            <a:spLocks noGrp="1"/>
          </p:cNvSpPr>
          <p:nvPr>
            <p:ph idx="1"/>
          </p:nvPr>
        </p:nvSpPr>
        <p:spPr>
          <a:solidFill>
            <a:schemeClr val="tx2">
              <a:lumMod val="40000"/>
              <a:lumOff val="60000"/>
            </a:schemeClr>
          </a:solidFill>
        </p:spPr>
        <p:txBody>
          <a:bodyPr>
            <a:normAutofit/>
          </a:bodyPr>
          <a:lstStyle/>
          <a:p>
            <a:pPr marL="365760" indent="-256032" fontAlgn="auto">
              <a:spcAft>
                <a:spcPts val="0"/>
              </a:spcAft>
              <a:buClr>
                <a:schemeClr val="accent3"/>
              </a:buClr>
              <a:buFont typeface="Georgia"/>
              <a:buNone/>
              <a:defRPr/>
            </a:pPr>
            <a:endParaRPr lang="en-US" dirty="0" smtClean="0"/>
          </a:p>
          <a:p>
            <a:pPr marL="365125" indent="-20638" fontAlgn="auto">
              <a:spcAft>
                <a:spcPts val="0"/>
              </a:spcAft>
              <a:buClr>
                <a:schemeClr val="accent3"/>
              </a:buClr>
              <a:buFont typeface="Georgia"/>
              <a:buNone/>
              <a:defRPr/>
            </a:pPr>
            <a:r>
              <a:rPr lang="en-US" dirty="0" smtClean="0"/>
              <a:t>The department is divided into 3 functional zones:</a:t>
            </a:r>
          </a:p>
          <a:p>
            <a:pPr marL="624078" indent="-514350" fontAlgn="auto">
              <a:spcAft>
                <a:spcPts val="0"/>
              </a:spcAft>
              <a:buClr>
                <a:schemeClr val="tx1"/>
              </a:buClr>
              <a:buFont typeface="Georgia"/>
              <a:buAutoNum type="arabicPeriod"/>
              <a:defRPr/>
            </a:pPr>
            <a:r>
              <a:rPr lang="en-US" dirty="0" smtClean="0"/>
              <a:t>First room for billing of semi private and private rooms.</a:t>
            </a:r>
          </a:p>
          <a:p>
            <a:pPr marL="624078" indent="-514350" fontAlgn="auto">
              <a:spcAft>
                <a:spcPts val="0"/>
              </a:spcAft>
              <a:buClr>
                <a:schemeClr val="tx1"/>
              </a:buClr>
              <a:buFont typeface="Georgia"/>
              <a:buAutoNum type="arabicPeriod"/>
              <a:defRPr/>
            </a:pPr>
            <a:r>
              <a:rPr lang="en-US" dirty="0" smtClean="0"/>
              <a:t>Second room for TPA</a:t>
            </a:r>
          </a:p>
          <a:p>
            <a:pPr marL="624078" indent="-514350" fontAlgn="auto">
              <a:spcAft>
                <a:spcPts val="0"/>
              </a:spcAft>
              <a:buClr>
                <a:schemeClr val="tx1"/>
              </a:buClr>
              <a:buFont typeface="Georgia"/>
              <a:buAutoNum type="arabicPeriod"/>
              <a:defRPr/>
            </a:pPr>
            <a:r>
              <a:rPr lang="en-US" dirty="0" smtClean="0"/>
              <a:t>Third room for corporates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solidFill>
            <a:schemeClr val="tx2">
              <a:lumMod val="40000"/>
              <a:lumOff val="60000"/>
            </a:schemeClr>
          </a:solidFill>
        </p:spPr>
        <p:txBody>
          <a:bodyPr>
            <a:noAutofit/>
          </a:bodyPr>
          <a:lstStyle/>
          <a:p>
            <a:pPr>
              <a:buNone/>
            </a:pPr>
            <a:r>
              <a:rPr lang="en-IN" sz="2400" dirty="0" smtClean="0"/>
              <a:t>3. Daily compiling and completion of billing reports and data entry into system happens in the afternoon, thus requires a dedicated staff for the same.</a:t>
            </a:r>
            <a:endParaRPr lang="en-US" sz="2400" dirty="0" smtClean="0"/>
          </a:p>
          <a:p>
            <a:pPr>
              <a:buNone/>
            </a:pPr>
            <a:r>
              <a:rPr lang="en-IN" sz="2400" dirty="0" smtClean="0"/>
              <a:t> </a:t>
            </a:r>
            <a:endParaRPr lang="en-US" sz="2400" dirty="0" smtClean="0"/>
          </a:p>
          <a:p>
            <a:pPr>
              <a:buNone/>
            </a:pPr>
            <a:r>
              <a:rPr lang="en-IN" sz="2400" dirty="0" smtClean="0"/>
              <a:t>4. Response to any queries which require a confirmation from wards/doctors on the bills levied takes more time in the afternoon rather than in the morning. This might be owing to the busy schedules of ward in charge and doctors.</a:t>
            </a:r>
            <a:endParaRPr lang="en-US" sz="2400" dirty="0" smtClean="0"/>
          </a:p>
          <a:p>
            <a:pPr>
              <a:buNone/>
            </a:pPr>
            <a:r>
              <a:rPr lang="en-IN" sz="2400" dirty="0" smtClean="0"/>
              <a:t> </a:t>
            </a:r>
            <a:endParaRPr lang="en-US" sz="2400" dirty="0" smtClean="0"/>
          </a:p>
          <a:p>
            <a:pPr>
              <a:buNone/>
            </a:pPr>
            <a:endParaRPr lang="en-US"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723698"/>
            <a:ext cx="8229600" cy="4324350"/>
          </a:xfrm>
          <a:solidFill>
            <a:schemeClr val="tx2">
              <a:lumMod val="40000"/>
              <a:lumOff val="60000"/>
            </a:schemeClr>
          </a:solidFill>
        </p:spPr>
        <p:txBody>
          <a:bodyPr>
            <a:normAutofit/>
          </a:bodyPr>
          <a:lstStyle/>
          <a:p>
            <a:pPr marL="60325" indent="-12700">
              <a:buNone/>
            </a:pPr>
            <a:r>
              <a:rPr lang="en-US" sz="2400" dirty="0" smtClean="0"/>
              <a:t>5. Patient taking time to arrange in the money apart from deposits.</a:t>
            </a:r>
          </a:p>
          <a:p>
            <a:pPr marL="60325" indent="-12700">
              <a:buNone/>
            </a:pPr>
            <a:endParaRPr lang="en-US" sz="2400" dirty="0" smtClean="0"/>
          </a:p>
          <a:p>
            <a:pPr marL="60325" indent="-12700">
              <a:buNone/>
            </a:pPr>
            <a:r>
              <a:rPr lang="en-US" sz="2400" dirty="0" smtClean="0"/>
              <a:t>6. Communication gap between billing department and wards.</a:t>
            </a:r>
          </a:p>
          <a:p>
            <a:pPr>
              <a:buNone/>
            </a:pPr>
            <a:endParaRPr lang="en-US" sz="2400" dirty="0" smtClean="0"/>
          </a:p>
          <a:p>
            <a:pPr>
              <a:buNone/>
            </a:pPr>
            <a:r>
              <a:rPr lang="en-US" sz="2400" dirty="0" smtClean="0"/>
              <a:t>7. Incompletion of the forms.</a:t>
            </a:r>
          </a:p>
          <a:p>
            <a:pPr>
              <a:buNone/>
            </a:pPr>
            <a:endParaRPr lang="en-US" sz="2400" dirty="0" smtClean="0"/>
          </a:p>
          <a:p>
            <a:pPr>
              <a:buNone/>
            </a:pPr>
            <a:endParaRPr lang="en-US" sz="2400" dirty="0" smtClean="0"/>
          </a:p>
          <a:p>
            <a:pPr>
              <a:buNone/>
            </a:pPr>
            <a:r>
              <a:rPr lang="en-US" sz="2400" dirty="0" smtClean="0"/>
              <a:t>	</a:t>
            </a:r>
          </a:p>
        </p:txBody>
      </p:sp>
      <p:sp>
        <p:nvSpPr>
          <p:cNvPr id="4" name="Title 1"/>
          <p:cNvSpPr txBox="1">
            <a:spLocks/>
          </p:cNvSpPr>
          <p:nvPr/>
        </p:nvSpPr>
        <p:spPr bwMode="auto">
          <a:xfrm>
            <a:off x="381000" y="304800"/>
            <a:ext cx="8229600" cy="1066800"/>
          </a:xfrm>
          <a:prstGeom prst="rect">
            <a:avLst/>
          </a:prstGeom>
          <a:solidFill>
            <a:schemeClr val="tx2">
              <a:lumMod val="40000"/>
              <a:lumOff val="60000"/>
            </a:schemeClr>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4000" b="0" i="0" u="none" strike="noStrike" kern="1200" cap="none" spc="0" normalizeH="0" baseline="0" noProof="0" dirty="0" smtClean="0">
                <a:ln>
                  <a:noFill/>
                </a:ln>
                <a:effectLst/>
                <a:uLnTx/>
                <a:uFillTx/>
                <a:latin typeface="+mj-lt"/>
                <a:ea typeface="+mj-ea"/>
                <a:cs typeface="+mj-cs"/>
              </a:rPr>
              <a:t>Contd..</a:t>
            </a:r>
            <a:endParaRPr kumimoji="0" lang="en-IN" sz="4000" b="0" i="0" u="none" strike="noStrike" kern="1200" cap="none" spc="0" normalizeH="0" baseline="0" noProof="0" dirty="0">
              <a:ln>
                <a:noFill/>
              </a:ln>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a:xfrm>
            <a:off x="457200" y="1600200"/>
            <a:ext cx="8229600" cy="4953000"/>
          </a:xfrm>
          <a:solidFill>
            <a:schemeClr val="tx2">
              <a:lumMod val="40000"/>
              <a:lumOff val="60000"/>
            </a:schemeClr>
          </a:solidFill>
        </p:spPr>
        <p:txBody>
          <a:bodyPr>
            <a:normAutofit/>
          </a:bodyPr>
          <a:lstStyle/>
          <a:p>
            <a:pPr algn="just">
              <a:buNone/>
            </a:pPr>
            <a:r>
              <a:rPr lang="en-US" sz="2400" dirty="0" smtClean="0"/>
              <a:t>8. Pharmacy bill total frequently doesn’t match with the total bill, because of refunds, and creates a lot of fuss at the billing counter example: </a:t>
            </a:r>
          </a:p>
          <a:p>
            <a:pPr algn="just">
              <a:buNone/>
            </a:pPr>
            <a:endParaRPr lang="en-US" sz="2400" dirty="0" smtClean="0"/>
          </a:p>
          <a:p>
            <a:pPr marL="60325" indent="0" algn="just"/>
            <a:r>
              <a:rPr lang="en-US" sz="2400" dirty="0" smtClean="0"/>
              <a:t>Medication for a patient is ordered but not used and subsequently goes for refunds.</a:t>
            </a:r>
          </a:p>
          <a:p>
            <a:pPr marL="60325" indent="0" algn="just"/>
            <a:r>
              <a:rPr lang="en-US" sz="2400" dirty="0" smtClean="0"/>
              <a:t>In the bill it doesn’t reflect if in case the whole thing has gone for refund but reflected only if something out of the total strip is used.</a:t>
            </a:r>
          </a:p>
          <a:p>
            <a:pPr marL="60325" indent="0" algn="just"/>
            <a:r>
              <a:rPr lang="en-US" sz="2400" dirty="0" smtClean="0"/>
              <a:t>But patient has total refund slips which on matching leads to confusion.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40000"/>
              <a:lumOff val="60000"/>
            </a:schemeClr>
          </a:solidFill>
        </p:spPr>
        <p:txBody>
          <a:bodyPr>
            <a:normAutofit/>
          </a:bodyPr>
          <a:lstStyle/>
          <a:p>
            <a:r>
              <a:rPr lang="en-IN" sz="4000" dirty="0" smtClean="0"/>
              <a:t>Recommendations</a:t>
            </a:r>
            <a:endParaRPr lang="en-IN" sz="4000" dirty="0"/>
          </a:p>
        </p:txBody>
      </p:sp>
      <p:sp>
        <p:nvSpPr>
          <p:cNvPr id="3" name="Content Placeholder 2"/>
          <p:cNvSpPr>
            <a:spLocks noGrp="1"/>
          </p:cNvSpPr>
          <p:nvPr>
            <p:ph idx="1"/>
          </p:nvPr>
        </p:nvSpPr>
        <p:spPr>
          <a:solidFill>
            <a:schemeClr val="tx2">
              <a:lumMod val="40000"/>
              <a:lumOff val="60000"/>
            </a:schemeClr>
          </a:solidFill>
        </p:spPr>
        <p:txBody>
          <a:bodyPr>
            <a:normAutofit/>
          </a:bodyPr>
          <a:lstStyle/>
          <a:p>
            <a:pPr marL="623887" indent="-514350" algn="just"/>
            <a:r>
              <a:rPr lang="en-US" sz="2400" dirty="0" smtClean="0"/>
              <a:t>Increase the deposit from patients front.</a:t>
            </a:r>
          </a:p>
          <a:p>
            <a:pPr marL="623887" indent="-514350" algn="just"/>
            <a:endParaRPr lang="en-US" sz="2400" dirty="0" smtClean="0"/>
          </a:p>
          <a:p>
            <a:pPr marL="623887" indent="-514350" algn="just"/>
            <a:r>
              <a:rPr lang="en-US" sz="2400" dirty="0" smtClean="0"/>
              <a:t>We have the estimates for each treatment but still in the end we end up taking something from patient instead of refunding them something.</a:t>
            </a:r>
          </a:p>
          <a:p>
            <a:pPr marL="623887" indent="-514350" algn="just"/>
            <a:endParaRPr lang="en-US" sz="2400" dirty="0" smtClean="0"/>
          </a:p>
          <a:p>
            <a:pPr marL="623887" indent="-514350" algn="just"/>
            <a:r>
              <a:rPr lang="en-US" sz="2400" dirty="0" smtClean="0"/>
              <a:t>Lets have a relook  at the treatments where in the payments are generally more than the deposits on a regular basis. </a:t>
            </a:r>
          </a:p>
          <a:p>
            <a:pPr>
              <a:buNone/>
            </a:pPr>
            <a:endParaRPr lang="en-IN" sz="24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solidFill>
            <a:schemeClr val="tx2">
              <a:lumMod val="40000"/>
              <a:lumOff val="60000"/>
            </a:schemeClr>
          </a:solidFill>
        </p:spPr>
        <p:txBody>
          <a:bodyPr>
            <a:normAutofit/>
          </a:bodyPr>
          <a:lstStyle/>
          <a:p>
            <a:pPr algn="just"/>
            <a:r>
              <a:rPr lang="en-US" sz="2400" dirty="0" smtClean="0"/>
              <a:t>Sensitize the doctors and nurses towards proper preparation of discharge summary and forms so as to reduce the cases of ‘file return’ which lead to increase in discharge time.</a:t>
            </a:r>
          </a:p>
          <a:p>
            <a:pPr algn="just">
              <a:buNone/>
            </a:pPr>
            <a:endParaRPr lang="en-US" sz="2400" dirty="0" smtClean="0"/>
          </a:p>
          <a:p>
            <a:pPr algn="just"/>
            <a:r>
              <a:rPr lang="en-US" sz="2400" dirty="0" smtClean="0"/>
              <a:t>Better communication and streamlining of line of communication from both the sides and just not streamlining but making it a part of job description of the associated staff.</a:t>
            </a:r>
          </a:p>
          <a:p>
            <a:pPr algn="just"/>
            <a:endParaRPr lang="en-US" sz="2400" dirty="0" smtClean="0"/>
          </a:p>
          <a:p>
            <a:pPr algn="just"/>
            <a:endParaRPr lang="en-US"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40000"/>
              <a:lumOff val="60000"/>
            </a:schemeClr>
          </a:solidFill>
        </p:spPr>
        <p:txBody>
          <a:bodyPr/>
          <a:lstStyle/>
          <a:p>
            <a:r>
              <a:rPr lang="en-US" dirty="0" smtClean="0"/>
              <a:t>Conclusion</a:t>
            </a:r>
            <a:endParaRPr lang="en-US" dirty="0"/>
          </a:p>
        </p:txBody>
      </p:sp>
      <p:sp>
        <p:nvSpPr>
          <p:cNvPr id="3" name="Content Placeholder 2"/>
          <p:cNvSpPr>
            <a:spLocks noGrp="1"/>
          </p:cNvSpPr>
          <p:nvPr>
            <p:ph idx="1"/>
          </p:nvPr>
        </p:nvSpPr>
        <p:spPr>
          <a:solidFill>
            <a:schemeClr val="tx2">
              <a:lumMod val="40000"/>
              <a:lumOff val="60000"/>
            </a:schemeClr>
          </a:solidFill>
        </p:spPr>
        <p:txBody>
          <a:bodyPr>
            <a:noAutofit/>
          </a:bodyPr>
          <a:lstStyle/>
          <a:p>
            <a:r>
              <a:rPr lang="en-US" sz="2400" dirty="0" smtClean="0"/>
              <a:t>Billing process is an integral part of discharge process.</a:t>
            </a:r>
          </a:p>
          <a:p>
            <a:r>
              <a:rPr lang="en-IN" sz="2400" dirty="0" smtClean="0"/>
              <a:t>If there is no unnecessary delay in billing process, it will lead to faster discharge process contributing to increased patient satisfaction.</a:t>
            </a:r>
            <a:endParaRPr lang="en-US" sz="2400" dirty="0" smtClean="0"/>
          </a:p>
          <a:p>
            <a:r>
              <a:rPr lang="en-IN" sz="2400" dirty="0" smtClean="0"/>
              <a:t>A fast discharge process can ensure early availability of patient beds, which in turn, can reduce the waiting time of patient admissions or even reduce the incidence of patient rejection due to unavailability of beds.</a:t>
            </a:r>
            <a:endParaRPr lang="en-US" sz="2400" dirty="0" smtClean="0"/>
          </a:p>
          <a:p>
            <a:endParaRPr lang="en-US" sz="2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3"/>
          <p:cNvSpPr>
            <a:spLocks noGrp="1"/>
          </p:cNvSpPr>
          <p:nvPr>
            <p:ph type="ctrTitle"/>
          </p:nvPr>
        </p:nvSpPr>
        <p:spPr>
          <a:xfrm>
            <a:off x="457200" y="2401888"/>
            <a:ext cx="8458200" cy="1470025"/>
          </a:xfrm>
        </p:spPr>
        <p:txBody>
          <a:bodyPr>
            <a:normAutofit fontScale="90000"/>
          </a:bodyPr>
          <a:lstStyle/>
          <a:p>
            <a:r>
              <a:rPr lang="en-US" sz="9600" dirty="0" smtClean="0">
                <a:latin typeface="Edwardian Script ITC" pitchFamily="66" charset="0"/>
              </a:rPr>
              <a:t>Thank You</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p:cNvSpPr/>
          <p:nvPr/>
        </p:nvSpPr>
        <p:spPr>
          <a:xfrm>
            <a:off x="533400" y="2362200"/>
            <a:ext cx="533400" cy="685800"/>
          </a:xfrm>
          <a:prstGeom prst="rect">
            <a:avLst/>
          </a:prstGeom>
          <a:blipFill>
            <a:blip r:embed="rId2" cstate="print"/>
            <a:tile tx="0" ty="0" sx="100000" sy="100000" flip="none" algn="tl"/>
          </a:blip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9" name="Rectangle 28"/>
          <p:cNvSpPr/>
          <p:nvPr/>
        </p:nvSpPr>
        <p:spPr>
          <a:xfrm>
            <a:off x="6934200" y="2362200"/>
            <a:ext cx="609600" cy="685800"/>
          </a:xfrm>
          <a:prstGeom prst="rect">
            <a:avLst/>
          </a:prstGeom>
          <a:blipFill>
            <a:blip r:embed="rId2" cstate="print"/>
            <a:tile tx="0" ty="0" sx="100000" sy="100000" flip="none" algn="tl"/>
          </a:blip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 name="Rectangle 3"/>
          <p:cNvSpPr/>
          <p:nvPr/>
        </p:nvSpPr>
        <p:spPr>
          <a:xfrm>
            <a:off x="5562600" y="3048000"/>
            <a:ext cx="3505200" cy="1524000"/>
          </a:xfrm>
          <a:prstGeom prst="rect">
            <a:avLst/>
          </a:prstGeom>
          <a:blipFill>
            <a:blip r:embed="rId3" cstate="print"/>
            <a:tile tx="0" ty="0" sx="100000" sy="100000" flip="none" algn="tl"/>
          </a:bli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Rectangle 4"/>
          <p:cNvSpPr/>
          <p:nvPr/>
        </p:nvSpPr>
        <p:spPr>
          <a:xfrm>
            <a:off x="3962400" y="3048000"/>
            <a:ext cx="1600200" cy="1524000"/>
          </a:xfrm>
          <a:prstGeom prst="rect">
            <a:avLst/>
          </a:prstGeom>
          <a:blipFill>
            <a:blip r:embed="rId4" cstate="print"/>
            <a:tile tx="0" ty="0" sx="100000" sy="100000" flip="none" algn="tl"/>
          </a:bli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 name="Rectangle 5"/>
          <p:cNvSpPr/>
          <p:nvPr/>
        </p:nvSpPr>
        <p:spPr>
          <a:xfrm>
            <a:off x="304800" y="3003332"/>
            <a:ext cx="1600200" cy="1524000"/>
          </a:xfrm>
          <a:prstGeom prst="rect">
            <a:avLst/>
          </a:prstGeom>
          <a:blipFill>
            <a:blip r:embed="rId5" cstate="print"/>
            <a:tile tx="0" ty="0" sx="100000" sy="100000" flip="none" algn="tl"/>
          </a:bli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8" name="Straight Arrow Connector 7"/>
          <p:cNvCxnSpPr/>
          <p:nvPr/>
        </p:nvCxnSpPr>
        <p:spPr>
          <a:xfrm rot="5400000">
            <a:off x="6629400" y="4419600"/>
            <a:ext cx="13716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a:off x="4115594" y="4418806"/>
            <a:ext cx="13716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a:off x="457994" y="4418806"/>
            <a:ext cx="13716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6705600" y="5410200"/>
            <a:ext cx="2133600" cy="646331"/>
          </a:xfrm>
          <a:prstGeom prst="rect">
            <a:avLst/>
          </a:prstGeom>
          <a:noFill/>
        </p:spPr>
        <p:txBody>
          <a:bodyPr wrap="square" rtlCol="0">
            <a:spAutoFit/>
          </a:bodyPr>
          <a:lstStyle/>
          <a:p>
            <a:r>
              <a:rPr lang="en-US" dirty="0" smtClean="0"/>
              <a:t>Room for bills preparation</a:t>
            </a:r>
            <a:endParaRPr lang="en-IN" dirty="0"/>
          </a:p>
        </p:txBody>
      </p:sp>
      <p:sp>
        <p:nvSpPr>
          <p:cNvPr id="12" name="TextBox 11"/>
          <p:cNvSpPr txBox="1"/>
          <p:nvPr/>
        </p:nvSpPr>
        <p:spPr>
          <a:xfrm>
            <a:off x="4038600" y="5373469"/>
            <a:ext cx="2133600" cy="369332"/>
          </a:xfrm>
          <a:prstGeom prst="rect">
            <a:avLst/>
          </a:prstGeom>
          <a:noFill/>
        </p:spPr>
        <p:txBody>
          <a:bodyPr wrap="square" rtlCol="0">
            <a:spAutoFit/>
          </a:bodyPr>
          <a:lstStyle/>
          <a:p>
            <a:r>
              <a:rPr lang="en-US" dirty="0" smtClean="0"/>
              <a:t>TPA approval</a:t>
            </a:r>
            <a:endParaRPr lang="en-IN" dirty="0"/>
          </a:p>
        </p:txBody>
      </p:sp>
      <p:sp>
        <p:nvSpPr>
          <p:cNvPr id="13" name="TextBox 12"/>
          <p:cNvSpPr txBox="1"/>
          <p:nvPr/>
        </p:nvSpPr>
        <p:spPr>
          <a:xfrm>
            <a:off x="152400" y="5334000"/>
            <a:ext cx="2590800" cy="369332"/>
          </a:xfrm>
          <a:prstGeom prst="rect">
            <a:avLst/>
          </a:prstGeom>
          <a:noFill/>
        </p:spPr>
        <p:txBody>
          <a:bodyPr wrap="square" rtlCol="0">
            <a:spAutoFit/>
          </a:bodyPr>
          <a:lstStyle/>
          <a:p>
            <a:r>
              <a:rPr lang="en-US" dirty="0" smtClean="0"/>
              <a:t>Corporate Approval</a:t>
            </a:r>
            <a:endParaRPr lang="en-IN" dirty="0"/>
          </a:p>
        </p:txBody>
      </p:sp>
      <p:sp>
        <p:nvSpPr>
          <p:cNvPr id="14" name="Title 1"/>
          <p:cNvSpPr>
            <a:spLocks noGrp="1"/>
          </p:cNvSpPr>
          <p:nvPr>
            <p:ph type="title"/>
          </p:nvPr>
        </p:nvSpPr>
        <p:spPr>
          <a:xfrm>
            <a:off x="533400" y="381000"/>
            <a:ext cx="8229600" cy="1066800"/>
          </a:xfrm>
          <a:solidFill>
            <a:schemeClr val="tx2">
              <a:lumMod val="60000"/>
              <a:lumOff val="40000"/>
            </a:schemeClr>
          </a:solidFill>
        </p:spPr>
        <p:txBody>
          <a:bodyPr vert="horz" lIns="91440" tIns="45720" rIns="91440" bIns="45720" rtlCol="0" anchor="ctr">
            <a:normAutofit/>
          </a:bodyPr>
          <a:lstStyle/>
          <a:p>
            <a:r>
              <a:rPr lang="en-US" dirty="0" smtClean="0"/>
              <a:t>Layout</a:t>
            </a:r>
            <a:endParaRPr lang="en-IN" dirty="0" smtClean="0"/>
          </a:p>
        </p:txBody>
      </p:sp>
      <p:sp>
        <p:nvSpPr>
          <p:cNvPr id="28" name="Rectangle 27"/>
          <p:cNvSpPr/>
          <p:nvPr/>
        </p:nvSpPr>
        <p:spPr>
          <a:xfrm>
            <a:off x="533400" y="2039004"/>
            <a:ext cx="7010400" cy="457200"/>
          </a:xfrm>
          <a:prstGeom prst="rect">
            <a:avLst/>
          </a:prstGeom>
          <a:blipFill>
            <a:blip r:embed="rId2" cstate="print"/>
            <a:tile tx="0" ty="0" sx="100000" sy="100000" flip="none" algn="tl"/>
          </a:blip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grpSp>
        <p:nvGrpSpPr>
          <p:cNvPr id="2" name="Group 26"/>
          <p:cNvGrpSpPr/>
          <p:nvPr/>
        </p:nvGrpSpPr>
        <p:grpSpPr>
          <a:xfrm>
            <a:off x="533400" y="1981200"/>
            <a:ext cx="7011988" cy="1067594"/>
            <a:chOff x="762000" y="2133600"/>
            <a:chExt cx="6783388" cy="915194"/>
          </a:xfrm>
        </p:grpSpPr>
        <p:cxnSp>
          <p:nvCxnSpPr>
            <p:cNvPr id="16" name="Straight Connector 15"/>
            <p:cNvCxnSpPr/>
            <p:nvPr/>
          </p:nvCxnSpPr>
          <p:spPr>
            <a:xfrm rot="5400000" flipH="1" flipV="1">
              <a:off x="6705600" y="2819400"/>
              <a:ext cx="457200" cy="1588"/>
            </a:xfrm>
            <a:prstGeom prst="line">
              <a:avLst/>
            </a:prstGeom>
            <a:ln/>
          </p:spPr>
          <p:style>
            <a:lnRef idx="3">
              <a:schemeClr val="dk1"/>
            </a:lnRef>
            <a:fillRef idx="0">
              <a:schemeClr val="dk1"/>
            </a:fillRef>
            <a:effectRef idx="2">
              <a:schemeClr val="dk1"/>
            </a:effectRef>
            <a:fontRef idx="minor">
              <a:schemeClr val="tx1"/>
            </a:fontRef>
          </p:style>
        </p:cxnSp>
        <p:cxnSp>
          <p:nvCxnSpPr>
            <p:cNvPr id="19" name="Straight Connector 18"/>
            <p:cNvCxnSpPr/>
            <p:nvPr/>
          </p:nvCxnSpPr>
          <p:spPr>
            <a:xfrm rot="5400000" flipH="1" flipV="1">
              <a:off x="7086600" y="2590800"/>
              <a:ext cx="914400" cy="1588"/>
            </a:xfrm>
            <a:prstGeom prst="line">
              <a:avLst/>
            </a:prstGeom>
            <a:ln/>
          </p:spPr>
          <p:style>
            <a:lnRef idx="3">
              <a:schemeClr val="dk1"/>
            </a:lnRef>
            <a:fillRef idx="0">
              <a:schemeClr val="dk1"/>
            </a:fillRef>
            <a:effectRef idx="2">
              <a:schemeClr val="dk1"/>
            </a:effectRef>
            <a:fontRef idx="minor">
              <a:schemeClr val="tx1"/>
            </a:fontRef>
          </p:style>
        </p:cxnSp>
        <p:cxnSp>
          <p:nvCxnSpPr>
            <p:cNvPr id="21" name="Straight Connector 20"/>
            <p:cNvCxnSpPr/>
            <p:nvPr/>
          </p:nvCxnSpPr>
          <p:spPr>
            <a:xfrm>
              <a:off x="762000" y="2133600"/>
              <a:ext cx="6783388" cy="1588"/>
            </a:xfrm>
            <a:prstGeom prst="line">
              <a:avLst/>
            </a:prstGeom>
            <a:ln/>
          </p:spPr>
          <p:style>
            <a:lnRef idx="3">
              <a:schemeClr val="dk1"/>
            </a:lnRef>
            <a:fillRef idx="0">
              <a:schemeClr val="dk1"/>
            </a:fillRef>
            <a:effectRef idx="2">
              <a:schemeClr val="dk1"/>
            </a:effectRef>
            <a:fontRef idx="minor">
              <a:schemeClr val="tx1"/>
            </a:fontRef>
          </p:style>
        </p:cxnSp>
        <p:cxnSp>
          <p:nvCxnSpPr>
            <p:cNvPr id="23" name="Straight Connector 22"/>
            <p:cNvCxnSpPr/>
            <p:nvPr/>
          </p:nvCxnSpPr>
          <p:spPr>
            <a:xfrm rot="5400000" flipH="1" flipV="1">
              <a:off x="305594" y="2590006"/>
              <a:ext cx="914400" cy="1588"/>
            </a:xfrm>
            <a:prstGeom prst="line">
              <a:avLst/>
            </a:prstGeom>
            <a:ln/>
          </p:spPr>
          <p:style>
            <a:lnRef idx="3">
              <a:schemeClr val="dk1"/>
            </a:lnRef>
            <a:fillRef idx="0">
              <a:schemeClr val="dk1"/>
            </a:fillRef>
            <a:effectRef idx="2">
              <a:schemeClr val="dk1"/>
            </a:effectRef>
            <a:fontRef idx="minor">
              <a:schemeClr val="tx1"/>
            </a:fontRef>
          </p:style>
        </p:cxnSp>
        <p:cxnSp>
          <p:nvCxnSpPr>
            <p:cNvPr id="24" name="Straight Connector 23"/>
            <p:cNvCxnSpPr/>
            <p:nvPr/>
          </p:nvCxnSpPr>
          <p:spPr>
            <a:xfrm rot="5400000" flipH="1" flipV="1">
              <a:off x="1067594" y="2818606"/>
              <a:ext cx="457200" cy="1588"/>
            </a:xfrm>
            <a:prstGeom prst="line">
              <a:avLst/>
            </a:prstGeom>
            <a:ln/>
          </p:spPr>
          <p:style>
            <a:lnRef idx="3">
              <a:schemeClr val="dk1"/>
            </a:lnRef>
            <a:fillRef idx="0">
              <a:schemeClr val="dk1"/>
            </a:fillRef>
            <a:effectRef idx="2">
              <a:schemeClr val="dk1"/>
            </a:effectRef>
            <a:fontRef idx="minor">
              <a:schemeClr val="tx1"/>
            </a:fontRef>
          </p:style>
        </p:cxnSp>
        <p:cxnSp>
          <p:nvCxnSpPr>
            <p:cNvPr id="25" name="Straight Connector 24"/>
            <p:cNvCxnSpPr/>
            <p:nvPr/>
          </p:nvCxnSpPr>
          <p:spPr>
            <a:xfrm>
              <a:off x="1295400" y="2590800"/>
              <a:ext cx="5638800" cy="1588"/>
            </a:xfrm>
            <a:prstGeom prst="line">
              <a:avLst/>
            </a:prstGeom>
            <a:ln/>
          </p:spPr>
          <p:style>
            <a:lnRef idx="3">
              <a:schemeClr val="dk1"/>
            </a:lnRef>
            <a:fillRef idx="0">
              <a:schemeClr val="dk1"/>
            </a:fillRef>
            <a:effectRef idx="2">
              <a:schemeClr val="dk1"/>
            </a:effectRef>
            <a:fontRef idx="minor">
              <a:schemeClr val="tx1"/>
            </a:fontRef>
          </p:style>
        </p:cxnSp>
      </p:grpSp>
      <p:sp>
        <p:nvSpPr>
          <p:cNvPr id="31" name="TextBox 30"/>
          <p:cNvSpPr txBox="1"/>
          <p:nvPr/>
        </p:nvSpPr>
        <p:spPr>
          <a:xfrm>
            <a:off x="5181600" y="2057400"/>
            <a:ext cx="3962400" cy="369332"/>
          </a:xfrm>
          <a:prstGeom prst="rect">
            <a:avLst/>
          </a:prstGeom>
          <a:noFill/>
        </p:spPr>
        <p:txBody>
          <a:bodyPr wrap="square" rtlCol="0">
            <a:spAutoFit/>
          </a:bodyPr>
          <a:lstStyle/>
          <a:p>
            <a:r>
              <a:rPr lang="en-US" b="1" dirty="0" smtClean="0"/>
              <a:t>Way to basement</a:t>
            </a:r>
            <a:endParaRPr lang="en-IN" b="1" dirty="0"/>
          </a:p>
        </p:txBody>
      </p:sp>
      <p:cxnSp>
        <p:nvCxnSpPr>
          <p:cNvPr id="32" name="Straight Arrow Connector 31"/>
          <p:cNvCxnSpPr/>
          <p:nvPr/>
        </p:nvCxnSpPr>
        <p:spPr>
          <a:xfrm rot="16200000" flipV="1">
            <a:off x="6896894" y="2856706"/>
            <a:ext cx="533400" cy="1588"/>
          </a:xfrm>
          <a:prstGeom prst="straightConnector1">
            <a:avLst/>
          </a:prstGeom>
          <a:ln w="28575">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rot="10800000">
            <a:off x="838200" y="2286000"/>
            <a:ext cx="4268788" cy="1588"/>
          </a:xfrm>
          <a:prstGeom prst="straightConnector1">
            <a:avLst/>
          </a:prstGeom>
          <a:ln w="28575">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rot="5400000">
            <a:off x="648494" y="2932906"/>
            <a:ext cx="533400" cy="1588"/>
          </a:xfrm>
          <a:prstGeom prst="straightConnector1">
            <a:avLst/>
          </a:prstGeom>
          <a:ln w="28575">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2"/>
          <p:cNvGrpSpPr/>
          <p:nvPr/>
        </p:nvGrpSpPr>
        <p:grpSpPr>
          <a:xfrm>
            <a:off x="228598" y="1219200"/>
            <a:ext cx="8686804" cy="5181600"/>
            <a:chOff x="228598" y="1219200"/>
            <a:chExt cx="8686804" cy="5181600"/>
          </a:xfrm>
        </p:grpSpPr>
        <p:cxnSp>
          <p:nvCxnSpPr>
            <p:cNvPr id="5" name="Straight Connector 4"/>
            <p:cNvCxnSpPr/>
            <p:nvPr/>
          </p:nvCxnSpPr>
          <p:spPr>
            <a:xfrm rot="16200000" flipH="1">
              <a:off x="-2324101" y="3848099"/>
              <a:ext cx="5105400" cy="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228600" y="1219200"/>
              <a:ext cx="8686802" cy="76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6200000" flipH="1">
              <a:off x="6362701" y="3771900"/>
              <a:ext cx="5105400" cy="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228600" y="6324600"/>
              <a:ext cx="8686802" cy="76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5" name="Straight Connector 14"/>
          <p:cNvCxnSpPr/>
          <p:nvPr/>
        </p:nvCxnSpPr>
        <p:spPr>
          <a:xfrm rot="5400000">
            <a:off x="6553200" y="1981200"/>
            <a:ext cx="1524000" cy="1588"/>
          </a:xfrm>
          <a:prstGeom prst="line">
            <a:avLst/>
          </a:prstGeom>
          <a:ln w="5715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7315200" y="2743200"/>
            <a:ext cx="1600200" cy="1588"/>
          </a:xfrm>
          <a:prstGeom prst="line">
            <a:avLst/>
          </a:prstGeom>
          <a:ln w="5715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a:off x="1067594" y="5638006"/>
            <a:ext cx="1524000" cy="1588"/>
          </a:xfrm>
          <a:prstGeom prst="line">
            <a:avLst/>
          </a:prstGeom>
          <a:ln w="5715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0800000">
            <a:off x="228600" y="4847898"/>
            <a:ext cx="1601788" cy="1588"/>
          </a:xfrm>
          <a:prstGeom prst="line">
            <a:avLst/>
          </a:prstGeom>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1828800" y="4861034"/>
            <a:ext cx="1447800" cy="7620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3" name="Rectangle 22"/>
          <p:cNvSpPr/>
          <p:nvPr/>
        </p:nvSpPr>
        <p:spPr>
          <a:xfrm>
            <a:off x="228600" y="1295400"/>
            <a:ext cx="6705600" cy="914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4" name="Rectangle 23"/>
          <p:cNvSpPr/>
          <p:nvPr/>
        </p:nvSpPr>
        <p:spPr>
          <a:xfrm>
            <a:off x="228600" y="2209800"/>
            <a:ext cx="1066800" cy="2667000"/>
          </a:xfrm>
          <a:prstGeom prst="rect">
            <a:avLst/>
          </a:prstGeom>
          <a:ln w="57150">
            <a:solidFill>
              <a:schemeClr val="accent3">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dirty="0"/>
          </a:p>
        </p:txBody>
      </p:sp>
      <p:cxnSp>
        <p:nvCxnSpPr>
          <p:cNvPr id="25" name="Straight Connector 24"/>
          <p:cNvCxnSpPr/>
          <p:nvPr/>
        </p:nvCxnSpPr>
        <p:spPr>
          <a:xfrm rot="5400000">
            <a:off x="6020594" y="5561806"/>
            <a:ext cx="1524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0800000">
            <a:off x="6781800" y="4799012"/>
            <a:ext cx="2133600" cy="1589"/>
          </a:xfrm>
          <a:prstGeom prst="line">
            <a:avLst/>
          </a:prstGeom>
          <a:ln w="5715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5334000" y="5562600"/>
            <a:ext cx="1447800" cy="7620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9" name="Right Arrow 28"/>
          <p:cNvSpPr/>
          <p:nvPr/>
        </p:nvSpPr>
        <p:spPr>
          <a:xfrm rot="13821150">
            <a:off x="3302646" y="5730994"/>
            <a:ext cx="533400" cy="381000"/>
          </a:xfrm>
          <a:prstGeom prst="rightArrow">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IN" dirty="0"/>
          </a:p>
        </p:txBody>
      </p:sp>
      <p:sp>
        <p:nvSpPr>
          <p:cNvPr id="30" name="Right Arrow 29"/>
          <p:cNvSpPr/>
          <p:nvPr/>
        </p:nvSpPr>
        <p:spPr>
          <a:xfrm rot="15296591">
            <a:off x="869927" y="3338095"/>
            <a:ext cx="2716441" cy="411972"/>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IN" dirty="0"/>
          </a:p>
        </p:txBody>
      </p:sp>
      <p:sp>
        <p:nvSpPr>
          <p:cNvPr id="31" name="Right Arrow 30"/>
          <p:cNvSpPr/>
          <p:nvPr/>
        </p:nvSpPr>
        <p:spPr>
          <a:xfrm rot="17042264">
            <a:off x="1761866" y="3295237"/>
            <a:ext cx="2716441" cy="411972"/>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IN" dirty="0"/>
          </a:p>
        </p:txBody>
      </p:sp>
      <p:sp>
        <p:nvSpPr>
          <p:cNvPr id="32" name="Right Arrow 31"/>
          <p:cNvSpPr/>
          <p:nvPr/>
        </p:nvSpPr>
        <p:spPr>
          <a:xfrm rot="18124776">
            <a:off x="2373885" y="3309157"/>
            <a:ext cx="2969692" cy="411972"/>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IN" dirty="0"/>
          </a:p>
        </p:txBody>
      </p:sp>
      <p:sp>
        <p:nvSpPr>
          <p:cNvPr id="33" name="Curved Right Arrow 32"/>
          <p:cNvSpPr/>
          <p:nvPr/>
        </p:nvSpPr>
        <p:spPr>
          <a:xfrm rot="16200000">
            <a:off x="3469222" y="537952"/>
            <a:ext cx="1047352" cy="4355297"/>
          </a:xfrm>
          <a:prstGeom prst="curved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IN" dirty="0">
              <a:solidFill>
                <a:schemeClr val="tx1"/>
              </a:solidFill>
            </a:endParaRPr>
          </a:p>
        </p:txBody>
      </p:sp>
      <p:sp>
        <p:nvSpPr>
          <p:cNvPr id="34" name="Curved Right Arrow 33"/>
          <p:cNvSpPr/>
          <p:nvPr/>
        </p:nvSpPr>
        <p:spPr>
          <a:xfrm rot="19620264">
            <a:off x="3088347" y="2234492"/>
            <a:ext cx="1716871" cy="4545798"/>
          </a:xfrm>
          <a:prstGeom prst="curvedRightArrow">
            <a:avLst>
              <a:gd name="adj1" fmla="val 26275"/>
              <a:gd name="adj2" fmla="val 40743"/>
              <a:gd name="adj3" fmla="val 26322"/>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IN" dirty="0">
              <a:solidFill>
                <a:schemeClr val="tx1"/>
              </a:solidFill>
            </a:endParaRPr>
          </a:p>
        </p:txBody>
      </p:sp>
      <p:sp>
        <p:nvSpPr>
          <p:cNvPr id="35" name="Striped Right Arrow 34"/>
          <p:cNvSpPr/>
          <p:nvPr/>
        </p:nvSpPr>
        <p:spPr>
          <a:xfrm>
            <a:off x="6019800" y="1600200"/>
            <a:ext cx="1447800" cy="609600"/>
          </a:xfrm>
          <a:prstGeom prst="stripedRightArrow">
            <a:avLst/>
          </a:prstGeom>
          <a:solidFill>
            <a:srgbClr val="C00000"/>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IN" dirty="0"/>
          </a:p>
        </p:txBody>
      </p:sp>
      <p:sp>
        <p:nvSpPr>
          <p:cNvPr id="36" name="Striped Right Arrow 35"/>
          <p:cNvSpPr/>
          <p:nvPr/>
        </p:nvSpPr>
        <p:spPr>
          <a:xfrm rot="8695985">
            <a:off x="529009" y="3213057"/>
            <a:ext cx="5971126" cy="781354"/>
          </a:xfrm>
          <a:prstGeom prst="stripedRightArrow">
            <a:avLst/>
          </a:prstGeom>
          <a:solidFill>
            <a:srgbClr val="C00000"/>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IN" dirty="0"/>
          </a:p>
        </p:txBody>
      </p:sp>
      <p:sp>
        <p:nvSpPr>
          <p:cNvPr id="37" name="Striped Right Arrow 36"/>
          <p:cNvSpPr/>
          <p:nvPr/>
        </p:nvSpPr>
        <p:spPr>
          <a:xfrm rot="10800000">
            <a:off x="1371600" y="5562600"/>
            <a:ext cx="4572000" cy="689103"/>
          </a:xfrm>
          <a:prstGeom prst="stripedRightArrow">
            <a:avLst>
              <a:gd name="adj1" fmla="val 54637"/>
              <a:gd name="adj2" fmla="val 50000"/>
            </a:avLst>
          </a:prstGeom>
          <a:solidFill>
            <a:srgbClr val="C00000"/>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IN" dirty="0"/>
          </a:p>
        </p:txBody>
      </p:sp>
      <p:sp>
        <p:nvSpPr>
          <p:cNvPr id="38" name="Striped Right Arrow 37"/>
          <p:cNvSpPr/>
          <p:nvPr/>
        </p:nvSpPr>
        <p:spPr>
          <a:xfrm rot="18070091">
            <a:off x="5087607" y="3740869"/>
            <a:ext cx="4249102" cy="751221"/>
          </a:xfrm>
          <a:prstGeom prst="stripedRightArrow">
            <a:avLst/>
          </a:prstGeom>
          <a:solidFill>
            <a:srgbClr val="C00000"/>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IN" dirty="0"/>
          </a:p>
        </p:txBody>
      </p:sp>
      <p:sp>
        <p:nvSpPr>
          <p:cNvPr id="39" name="TextBox 38"/>
          <p:cNvSpPr txBox="1"/>
          <p:nvPr/>
        </p:nvSpPr>
        <p:spPr>
          <a:xfrm>
            <a:off x="2438400" y="5105400"/>
            <a:ext cx="685800" cy="369332"/>
          </a:xfrm>
          <a:prstGeom prst="rect">
            <a:avLst/>
          </a:prstGeom>
          <a:noFill/>
        </p:spPr>
        <p:txBody>
          <a:bodyPr wrap="square" rtlCol="0">
            <a:spAutoFit/>
          </a:bodyPr>
          <a:lstStyle/>
          <a:p>
            <a:r>
              <a:rPr lang="en-US" b="1" dirty="0" smtClean="0"/>
              <a:t>C-1</a:t>
            </a:r>
            <a:endParaRPr lang="en-IN" b="1" dirty="0"/>
          </a:p>
        </p:txBody>
      </p:sp>
      <p:sp>
        <p:nvSpPr>
          <p:cNvPr id="40" name="TextBox 39"/>
          <p:cNvSpPr txBox="1"/>
          <p:nvPr/>
        </p:nvSpPr>
        <p:spPr>
          <a:xfrm>
            <a:off x="1600200" y="1676400"/>
            <a:ext cx="685800" cy="369332"/>
          </a:xfrm>
          <a:prstGeom prst="rect">
            <a:avLst/>
          </a:prstGeom>
          <a:noFill/>
        </p:spPr>
        <p:txBody>
          <a:bodyPr wrap="square" rtlCol="0">
            <a:spAutoFit/>
          </a:bodyPr>
          <a:lstStyle/>
          <a:p>
            <a:r>
              <a:rPr lang="en-US" b="1" dirty="0" smtClean="0"/>
              <a:t>C-2</a:t>
            </a:r>
            <a:endParaRPr lang="en-IN" b="1" dirty="0"/>
          </a:p>
        </p:txBody>
      </p:sp>
      <p:sp>
        <p:nvSpPr>
          <p:cNvPr id="41" name="TextBox 40"/>
          <p:cNvSpPr txBox="1"/>
          <p:nvPr/>
        </p:nvSpPr>
        <p:spPr>
          <a:xfrm>
            <a:off x="3048000" y="1656536"/>
            <a:ext cx="685800" cy="369332"/>
          </a:xfrm>
          <a:prstGeom prst="rect">
            <a:avLst/>
          </a:prstGeom>
          <a:noFill/>
        </p:spPr>
        <p:txBody>
          <a:bodyPr wrap="square" rtlCol="0">
            <a:spAutoFit/>
          </a:bodyPr>
          <a:lstStyle/>
          <a:p>
            <a:r>
              <a:rPr lang="en-US" b="1" dirty="0" smtClean="0"/>
              <a:t>C-3</a:t>
            </a:r>
            <a:endParaRPr lang="en-IN" b="1" dirty="0"/>
          </a:p>
        </p:txBody>
      </p:sp>
      <p:sp>
        <p:nvSpPr>
          <p:cNvPr id="42" name="TextBox 41"/>
          <p:cNvSpPr txBox="1"/>
          <p:nvPr/>
        </p:nvSpPr>
        <p:spPr>
          <a:xfrm>
            <a:off x="4343400" y="1688068"/>
            <a:ext cx="685800" cy="369332"/>
          </a:xfrm>
          <a:prstGeom prst="rect">
            <a:avLst/>
          </a:prstGeom>
          <a:noFill/>
        </p:spPr>
        <p:txBody>
          <a:bodyPr wrap="square" rtlCol="0">
            <a:spAutoFit/>
          </a:bodyPr>
          <a:lstStyle/>
          <a:p>
            <a:r>
              <a:rPr lang="en-US" b="1" dirty="0" smtClean="0"/>
              <a:t>C-4</a:t>
            </a:r>
            <a:endParaRPr lang="en-IN" b="1" dirty="0"/>
          </a:p>
        </p:txBody>
      </p:sp>
      <p:sp>
        <p:nvSpPr>
          <p:cNvPr id="43" name="TextBox 42"/>
          <p:cNvSpPr txBox="1"/>
          <p:nvPr/>
        </p:nvSpPr>
        <p:spPr>
          <a:xfrm>
            <a:off x="5683468" y="1723698"/>
            <a:ext cx="685800" cy="369332"/>
          </a:xfrm>
          <a:prstGeom prst="rect">
            <a:avLst/>
          </a:prstGeom>
          <a:noFill/>
        </p:spPr>
        <p:txBody>
          <a:bodyPr wrap="square" rtlCol="0">
            <a:spAutoFit/>
          </a:bodyPr>
          <a:lstStyle/>
          <a:p>
            <a:r>
              <a:rPr lang="en-US" b="1" dirty="0" smtClean="0"/>
              <a:t>C-5</a:t>
            </a:r>
            <a:endParaRPr lang="en-IN" b="1" dirty="0"/>
          </a:p>
        </p:txBody>
      </p:sp>
      <p:sp>
        <p:nvSpPr>
          <p:cNvPr id="44" name="TextBox 43"/>
          <p:cNvSpPr txBox="1"/>
          <p:nvPr/>
        </p:nvSpPr>
        <p:spPr>
          <a:xfrm>
            <a:off x="5791200" y="5879068"/>
            <a:ext cx="685800" cy="369332"/>
          </a:xfrm>
          <a:prstGeom prst="rect">
            <a:avLst/>
          </a:prstGeom>
          <a:noFill/>
        </p:spPr>
        <p:txBody>
          <a:bodyPr wrap="square" rtlCol="0">
            <a:spAutoFit/>
          </a:bodyPr>
          <a:lstStyle/>
          <a:p>
            <a:r>
              <a:rPr lang="en-US" b="1" dirty="0" smtClean="0"/>
              <a:t>C-6</a:t>
            </a:r>
            <a:endParaRPr lang="en-IN" b="1" dirty="0"/>
          </a:p>
        </p:txBody>
      </p:sp>
      <p:sp>
        <p:nvSpPr>
          <p:cNvPr id="45" name="TextBox 44"/>
          <p:cNvSpPr txBox="1"/>
          <p:nvPr/>
        </p:nvSpPr>
        <p:spPr>
          <a:xfrm>
            <a:off x="7848600" y="1752600"/>
            <a:ext cx="685800" cy="369332"/>
          </a:xfrm>
          <a:prstGeom prst="rect">
            <a:avLst/>
          </a:prstGeom>
          <a:noFill/>
        </p:spPr>
        <p:txBody>
          <a:bodyPr wrap="square" rtlCol="0">
            <a:spAutoFit/>
          </a:bodyPr>
          <a:lstStyle/>
          <a:p>
            <a:r>
              <a:rPr lang="en-US" b="1" dirty="0" smtClean="0"/>
              <a:t>C-7</a:t>
            </a:r>
            <a:endParaRPr lang="en-IN" b="1" dirty="0"/>
          </a:p>
        </p:txBody>
      </p:sp>
      <p:sp>
        <p:nvSpPr>
          <p:cNvPr id="46" name="TextBox 45"/>
          <p:cNvSpPr txBox="1"/>
          <p:nvPr/>
        </p:nvSpPr>
        <p:spPr>
          <a:xfrm>
            <a:off x="457200" y="5715000"/>
            <a:ext cx="685800" cy="369332"/>
          </a:xfrm>
          <a:prstGeom prst="rect">
            <a:avLst/>
          </a:prstGeom>
          <a:noFill/>
        </p:spPr>
        <p:txBody>
          <a:bodyPr wrap="square" rtlCol="0">
            <a:spAutoFit/>
          </a:bodyPr>
          <a:lstStyle/>
          <a:p>
            <a:r>
              <a:rPr lang="en-US" b="1" dirty="0" smtClean="0"/>
              <a:t>C-8</a:t>
            </a:r>
            <a:endParaRPr lang="en-IN" b="1" dirty="0"/>
          </a:p>
        </p:txBody>
      </p:sp>
      <p:sp>
        <p:nvSpPr>
          <p:cNvPr id="47" name="Title 1"/>
          <p:cNvSpPr>
            <a:spLocks noGrp="1"/>
          </p:cNvSpPr>
          <p:nvPr>
            <p:ph type="title"/>
          </p:nvPr>
        </p:nvSpPr>
        <p:spPr>
          <a:xfrm>
            <a:off x="381000" y="76200"/>
            <a:ext cx="8229600" cy="1066800"/>
          </a:xfrm>
          <a:solidFill>
            <a:schemeClr val="tx2">
              <a:lumMod val="60000"/>
              <a:lumOff val="40000"/>
            </a:schemeClr>
          </a:solidFill>
        </p:spPr>
        <p:txBody>
          <a:bodyPr vert="horz" lIns="91440" tIns="45720" rIns="91440" bIns="45720" rtlCol="0" anchor="ctr">
            <a:normAutofit/>
          </a:bodyPr>
          <a:lstStyle/>
          <a:p>
            <a:r>
              <a:rPr lang="en-US" dirty="0" smtClean="0"/>
              <a:t>Work flow</a:t>
            </a:r>
            <a:endParaRPr lang="en-IN" dirty="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dissolve">
                                      <p:cBhvr>
                                        <p:cTn id="7" dur="500"/>
                                        <p:tgtEl>
                                          <p:spTgt spid="29"/>
                                        </p:tgtEl>
                                      </p:cBhvr>
                                    </p:animEffect>
                                  </p:childTnLst>
                                  <p:subTnLst>
                                    <p:set>
                                      <p:cBhvr override="childStyle">
                                        <p:cTn dur="1" fill="hold" display="0" masterRel="nextClick" afterEffect="1"/>
                                        <p:tgtEl>
                                          <p:spTgt spid="29"/>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dissolve">
                                      <p:cBhvr>
                                        <p:cTn id="12" dur="500"/>
                                        <p:tgtEl>
                                          <p:spTgt spid="32"/>
                                        </p:tgtEl>
                                      </p:cBhvr>
                                    </p:animEffect>
                                  </p:childTnLst>
                                  <p:subTnLst>
                                    <p:set>
                                      <p:cBhvr override="childStyle">
                                        <p:cTn dur="1" fill="hold" display="0" masterRel="nextClick" afterEffect="1"/>
                                        <p:tgtEl>
                                          <p:spTgt spid="32"/>
                                        </p:tgtEl>
                                        <p:attrNameLst>
                                          <p:attrName>style.visibility</p:attrName>
                                        </p:attrNameLst>
                                      </p:cBhvr>
                                      <p:to>
                                        <p:strVal val="hidden"/>
                                      </p:to>
                                    </p:set>
                                  </p:subTnLst>
                                </p:cTn>
                              </p:par>
                              <p:par>
                                <p:cTn id="13" presetID="9" presetClass="entr" presetSubtype="0" fill="hold" grpId="0" nodeType="withEffect">
                                  <p:stCondLst>
                                    <p:cond delay="0"/>
                                  </p:stCondLst>
                                  <p:childTnLst>
                                    <p:set>
                                      <p:cBhvr>
                                        <p:cTn id="14" dur="1" fill="hold">
                                          <p:stCondLst>
                                            <p:cond delay="0"/>
                                          </p:stCondLst>
                                        </p:cTn>
                                        <p:tgtEl>
                                          <p:spTgt spid="31"/>
                                        </p:tgtEl>
                                        <p:attrNameLst>
                                          <p:attrName>style.visibility</p:attrName>
                                        </p:attrNameLst>
                                      </p:cBhvr>
                                      <p:to>
                                        <p:strVal val="visible"/>
                                      </p:to>
                                    </p:set>
                                    <p:animEffect transition="in" filter="dissolve">
                                      <p:cBhvr>
                                        <p:cTn id="15" dur="500"/>
                                        <p:tgtEl>
                                          <p:spTgt spid="31"/>
                                        </p:tgtEl>
                                      </p:cBhvr>
                                    </p:animEffect>
                                  </p:childTnLst>
                                  <p:subTnLst>
                                    <p:set>
                                      <p:cBhvr override="childStyle">
                                        <p:cTn dur="1" fill="hold" display="0" masterRel="nextClick" afterEffect="1"/>
                                        <p:tgtEl>
                                          <p:spTgt spid="31"/>
                                        </p:tgtEl>
                                        <p:attrNameLst>
                                          <p:attrName>style.visibility</p:attrName>
                                        </p:attrNameLst>
                                      </p:cBhvr>
                                      <p:to>
                                        <p:strVal val="hidden"/>
                                      </p:to>
                                    </p:set>
                                  </p:subTnLst>
                                </p:cTn>
                              </p:par>
                              <p:par>
                                <p:cTn id="16" presetID="9" presetClass="entr" presetSubtype="0" fill="hold" grpId="0" nodeType="withEffect">
                                  <p:stCondLst>
                                    <p:cond delay="0"/>
                                  </p:stCondLst>
                                  <p:childTnLst>
                                    <p:set>
                                      <p:cBhvr>
                                        <p:cTn id="17" dur="1" fill="hold">
                                          <p:stCondLst>
                                            <p:cond delay="0"/>
                                          </p:stCondLst>
                                        </p:cTn>
                                        <p:tgtEl>
                                          <p:spTgt spid="30"/>
                                        </p:tgtEl>
                                        <p:attrNameLst>
                                          <p:attrName>style.visibility</p:attrName>
                                        </p:attrNameLst>
                                      </p:cBhvr>
                                      <p:to>
                                        <p:strVal val="visible"/>
                                      </p:to>
                                    </p:set>
                                    <p:animEffect transition="in" filter="dissolve">
                                      <p:cBhvr>
                                        <p:cTn id="18" dur="500"/>
                                        <p:tgtEl>
                                          <p:spTgt spid="30"/>
                                        </p:tgtEl>
                                      </p:cBhvr>
                                    </p:animEffect>
                                  </p:childTnLst>
                                  <p:subTnLst>
                                    <p:set>
                                      <p:cBhvr override="childStyle">
                                        <p:cTn dur="1" fill="hold" display="0" masterRel="nextClick" afterEffect="1"/>
                                        <p:tgtEl>
                                          <p:spTgt spid="30"/>
                                        </p:tgtEl>
                                        <p:attrNameLst>
                                          <p:attrName>style.visibility</p:attrName>
                                        </p:attrNameLst>
                                      </p:cBhvr>
                                      <p:to>
                                        <p:strVal val="hidden"/>
                                      </p:to>
                                    </p:set>
                                  </p:sub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33"/>
                                        </p:tgtEl>
                                        <p:attrNameLst>
                                          <p:attrName>style.visibility</p:attrName>
                                        </p:attrNameLst>
                                      </p:cBhvr>
                                      <p:to>
                                        <p:strVal val="visible"/>
                                      </p:to>
                                    </p:set>
                                    <p:animEffect transition="in" filter="dissolve">
                                      <p:cBhvr>
                                        <p:cTn id="23" dur="500"/>
                                        <p:tgtEl>
                                          <p:spTgt spid="33"/>
                                        </p:tgtEl>
                                      </p:cBhvr>
                                    </p:animEffect>
                                  </p:childTnLst>
                                  <p:subTnLst>
                                    <p:set>
                                      <p:cBhvr override="childStyle">
                                        <p:cTn dur="1" fill="hold" display="0" masterRel="nextClick" afterEffect="1"/>
                                        <p:tgtEl>
                                          <p:spTgt spid="33"/>
                                        </p:tgtEl>
                                        <p:attrNameLst>
                                          <p:attrName>style.visibility</p:attrName>
                                        </p:attrNameLst>
                                      </p:cBhvr>
                                      <p:to>
                                        <p:strVal val="hidden"/>
                                      </p:to>
                                    </p:set>
                                  </p:subTnLst>
                                </p:cTn>
                              </p:par>
                              <p:par>
                                <p:cTn id="24" presetID="9" presetClass="entr" presetSubtype="0" fill="hold" grpId="0" nodeType="withEffect">
                                  <p:stCondLst>
                                    <p:cond delay="0"/>
                                  </p:stCondLst>
                                  <p:childTnLst>
                                    <p:set>
                                      <p:cBhvr>
                                        <p:cTn id="25" dur="1" fill="hold">
                                          <p:stCondLst>
                                            <p:cond delay="0"/>
                                          </p:stCondLst>
                                        </p:cTn>
                                        <p:tgtEl>
                                          <p:spTgt spid="34"/>
                                        </p:tgtEl>
                                        <p:attrNameLst>
                                          <p:attrName>style.visibility</p:attrName>
                                        </p:attrNameLst>
                                      </p:cBhvr>
                                      <p:to>
                                        <p:strVal val="visible"/>
                                      </p:to>
                                    </p:set>
                                    <p:animEffect transition="in" filter="dissolve">
                                      <p:cBhvr>
                                        <p:cTn id="26" dur="500"/>
                                        <p:tgtEl>
                                          <p:spTgt spid="34"/>
                                        </p:tgtEl>
                                      </p:cBhvr>
                                    </p:animEffect>
                                  </p:childTnLst>
                                  <p:subTnLst>
                                    <p:set>
                                      <p:cBhvr override="childStyle">
                                        <p:cTn dur="1" fill="hold" display="0" masterRel="nextClick" afterEffect="1"/>
                                        <p:tgtEl>
                                          <p:spTgt spid="34"/>
                                        </p:tgtEl>
                                        <p:attrNameLst>
                                          <p:attrName>style.visibility</p:attrName>
                                        </p:attrNameLst>
                                      </p:cBhvr>
                                      <p:to>
                                        <p:strVal val="hidden"/>
                                      </p:to>
                                    </p:set>
                                  </p:sub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37"/>
                                        </p:tgtEl>
                                        <p:attrNameLst>
                                          <p:attrName>style.visibility</p:attrName>
                                        </p:attrNameLst>
                                      </p:cBhvr>
                                      <p:to>
                                        <p:strVal val="visible"/>
                                      </p:to>
                                    </p:set>
                                    <p:animEffect transition="in" filter="dissolve">
                                      <p:cBhvr>
                                        <p:cTn id="31" dur="500"/>
                                        <p:tgtEl>
                                          <p:spTgt spid="37"/>
                                        </p:tgtEl>
                                      </p:cBhvr>
                                    </p:animEffect>
                                  </p:childTnLst>
                                  <p:subTnLst>
                                    <p:set>
                                      <p:cBhvr override="childStyle">
                                        <p:cTn dur="1" fill="hold" display="0" masterRel="nextClick" afterEffect="1"/>
                                        <p:tgtEl>
                                          <p:spTgt spid="37"/>
                                        </p:tgtEl>
                                        <p:attrNameLst>
                                          <p:attrName>style.visibility</p:attrName>
                                        </p:attrNameLst>
                                      </p:cBhvr>
                                      <p:to>
                                        <p:strVal val="hidden"/>
                                      </p:to>
                                    </p:set>
                                  </p:subTnLst>
                                </p:cTn>
                              </p:par>
                              <p:par>
                                <p:cTn id="32" presetID="9" presetClass="entr" presetSubtype="0" fill="hold" grpId="0" nodeType="withEffect">
                                  <p:stCondLst>
                                    <p:cond delay="0"/>
                                  </p:stCondLst>
                                  <p:childTnLst>
                                    <p:set>
                                      <p:cBhvr>
                                        <p:cTn id="33" dur="1" fill="hold">
                                          <p:stCondLst>
                                            <p:cond delay="0"/>
                                          </p:stCondLst>
                                        </p:cTn>
                                        <p:tgtEl>
                                          <p:spTgt spid="36"/>
                                        </p:tgtEl>
                                        <p:attrNameLst>
                                          <p:attrName>style.visibility</p:attrName>
                                        </p:attrNameLst>
                                      </p:cBhvr>
                                      <p:to>
                                        <p:strVal val="visible"/>
                                      </p:to>
                                    </p:set>
                                    <p:animEffect transition="in" filter="dissolve">
                                      <p:cBhvr>
                                        <p:cTn id="34" dur="500"/>
                                        <p:tgtEl>
                                          <p:spTgt spid="36"/>
                                        </p:tgtEl>
                                      </p:cBhvr>
                                    </p:animEffect>
                                  </p:childTnLst>
                                  <p:subTnLst>
                                    <p:set>
                                      <p:cBhvr override="childStyle">
                                        <p:cTn dur="1" fill="hold" display="0" masterRel="nextClick" afterEffect="1"/>
                                        <p:tgtEl>
                                          <p:spTgt spid="36"/>
                                        </p:tgtEl>
                                        <p:attrNameLst>
                                          <p:attrName>style.visibility</p:attrName>
                                        </p:attrNameLst>
                                      </p:cBhvr>
                                      <p:to>
                                        <p:strVal val="hidden"/>
                                      </p:to>
                                    </p:set>
                                  </p:subTnLst>
                                </p:cTn>
                              </p:par>
                              <p:par>
                                <p:cTn id="35" presetID="9" presetClass="entr" presetSubtype="0" fill="hold" grpId="0" nodeType="withEffect">
                                  <p:stCondLst>
                                    <p:cond delay="0"/>
                                  </p:stCondLst>
                                  <p:childTnLst>
                                    <p:set>
                                      <p:cBhvr>
                                        <p:cTn id="36" dur="1" fill="hold">
                                          <p:stCondLst>
                                            <p:cond delay="0"/>
                                          </p:stCondLst>
                                        </p:cTn>
                                        <p:tgtEl>
                                          <p:spTgt spid="35"/>
                                        </p:tgtEl>
                                        <p:attrNameLst>
                                          <p:attrName>style.visibility</p:attrName>
                                        </p:attrNameLst>
                                      </p:cBhvr>
                                      <p:to>
                                        <p:strVal val="visible"/>
                                      </p:to>
                                    </p:set>
                                    <p:animEffect transition="in" filter="dissolve">
                                      <p:cBhvr>
                                        <p:cTn id="37" dur="500"/>
                                        <p:tgtEl>
                                          <p:spTgt spid="35"/>
                                        </p:tgtEl>
                                      </p:cBhvr>
                                    </p:animEffect>
                                  </p:childTnLst>
                                  <p:subTnLst>
                                    <p:set>
                                      <p:cBhvr override="childStyle">
                                        <p:cTn dur="1" fill="hold" display="0" masterRel="nextClick" afterEffect="1"/>
                                        <p:tgtEl>
                                          <p:spTgt spid="35"/>
                                        </p:tgtEl>
                                        <p:attrNameLst>
                                          <p:attrName>style.visibility</p:attrName>
                                        </p:attrNameLst>
                                      </p:cBhvr>
                                      <p:to>
                                        <p:strVal val="hidden"/>
                                      </p:to>
                                    </p:set>
                                  </p:subTnLst>
                                </p:cTn>
                              </p:par>
                              <p:par>
                                <p:cTn id="38" presetID="9" presetClass="entr" presetSubtype="0" fill="hold" grpId="0" nodeType="withEffect">
                                  <p:stCondLst>
                                    <p:cond delay="0"/>
                                  </p:stCondLst>
                                  <p:childTnLst>
                                    <p:set>
                                      <p:cBhvr>
                                        <p:cTn id="39" dur="1" fill="hold">
                                          <p:stCondLst>
                                            <p:cond delay="0"/>
                                          </p:stCondLst>
                                        </p:cTn>
                                        <p:tgtEl>
                                          <p:spTgt spid="38"/>
                                        </p:tgtEl>
                                        <p:attrNameLst>
                                          <p:attrName>style.visibility</p:attrName>
                                        </p:attrNameLst>
                                      </p:cBhvr>
                                      <p:to>
                                        <p:strVal val="visible"/>
                                      </p:to>
                                    </p:set>
                                    <p:animEffect transition="in" filter="dissolve">
                                      <p:cBhvr>
                                        <p:cTn id="40" dur="500"/>
                                        <p:tgtEl>
                                          <p:spTgt spid="38"/>
                                        </p:tgtEl>
                                      </p:cBhvr>
                                    </p:animEffect>
                                  </p:childTnLst>
                                  <p:subTnLst>
                                    <p:set>
                                      <p:cBhvr override="childStyle">
                                        <p:cTn dur="1" fill="hold" display="0" masterRel="nextClick" afterEffect="1"/>
                                        <p:tgtEl>
                                          <p:spTgt spid="38"/>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04800" y="304800"/>
            <a:ext cx="8229600" cy="1066800"/>
          </a:xfrm>
          <a:solidFill>
            <a:schemeClr val="tx2">
              <a:lumMod val="60000"/>
              <a:lumOff val="40000"/>
            </a:schemeClr>
          </a:solidFill>
        </p:spPr>
        <p:txBody>
          <a:bodyPr/>
          <a:lstStyle/>
          <a:p>
            <a:r>
              <a:rPr lang="en-US" dirty="0" smtClean="0"/>
              <a:t>Work flow:</a:t>
            </a:r>
            <a:endParaRPr lang="en-IN" dirty="0" smtClean="0"/>
          </a:p>
        </p:txBody>
      </p:sp>
      <p:graphicFrame>
        <p:nvGraphicFramePr>
          <p:cNvPr id="4" name="Diagram 3"/>
          <p:cNvGraphicFramePr/>
          <p:nvPr/>
        </p:nvGraphicFramePr>
        <p:xfrm>
          <a:off x="228600" y="1600200"/>
          <a:ext cx="8229600" cy="495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66800"/>
          </a:xfrm>
          <a:solidFill>
            <a:schemeClr val="tx2">
              <a:lumMod val="60000"/>
              <a:lumOff val="40000"/>
            </a:schemeClr>
          </a:solidFill>
        </p:spPr>
        <p:txBody>
          <a:bodyPr>
            <a:normAutofit fontScale="90000"/>
          </a:bodyPr>
          <a:lstStyle/>
          <a:p>
            <a:pPr fontAlgn="auto">
              <a:spcAft>
                <a:spcPts val="0"/>
              </a:spcAft>
              <a:defRPr/>
            </a:pPr>
            <a:r>
              <a:rPr lang="en-US" dirty="0" smtClean="0"/>
              <a:t>Time and pattern of the department:</a:t>
            </a:r>
            <a:endParaRPr lang="en-IN" dirty="0"/>
          </a:p>
        </p:txBody>
      </p:sp>
      <p:sp>
        <p:nvSpPr>
          <p:cNvPr id="8195" name="Content Placeholder 2"/>
          <p:cNvSpPr>
            <a:spLocks noGrp="1"/>
          </p:cNvSpPr>
          <p:nvPr>
            <p:ph idx="1"/>
          </p:nvPr>
        </p:nvSpPr>
        <p:spPr>
          <a:xfrm>
            <a:off x="457200" y="2133600"/>
            <a:ext cx="8229600" cy="4324350"/>
          </a:xfrm>
          <a:solidFill>
            <a:schemeClr val="tx2">
              <a:lumMod val="40000"/>
              <a:lumOff val="60000"/>
            </a:schemeClr>
          </a:solidFill>
        </p:spPr>
        <p:txBody>
          <a:bodyPr>
            <a:normAutofit/>
          </a:bodyPr>
          <a:lstStyle/>
          <a:p>
            <a:r>
              <a:rPr lang="en-US" sz="2400" dirty="0" smtClean="0"/>
              <a:t>Duration of operations- it is functional 24 hours.</a:t>
            </a:r>
          </a:p>
          <a:p>
            <a:endParaRPr lang="en-US" sz="2400" dirty="0" smtClean="0"/>
          </a:p>
          <a:p>
            <a:r>
              <a:rPr lang="en-US" sz="2400" dirty="0" smtClean="0"/>
              <a:t>Location of department- located in the second basement.</a:t>
            </a:r>
          </a:p>
          <a:p>
            <a:endParaRPr lang="en-US" sz="2400" dirty="0" smtClean="0"/>
          </a:p>
          <a:p>
            <a:endParaRPr lang="en-IN" sz="24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3"/>
          <p:cNvSpPr>
            <a:spLocks noGrp="1"/>
          </p:cNvSpPr>
          <p:nvPr>
            <p:ph type="ctrTitle"/>
          </p:nvPr>
        </p:nvSpPr>
        <p:spPr>
          <a:xfrm>
            <a:off x="457200" y="2401888"/>
            <a:ext cx="8458200" cy="1470025"/>
          </a:xfrm>
          <a:solidFill>
            <a:schemeClr val="tx2">
              <a:lumMod val="60000"/>
              <a:lumOff val="40000"/>
            </a:schemeClr>
          </a:solidFill>
        </p:spPr>
        <p:txBody>
          <a:bodyPr/>
          <a:lstStyle/>
          <a:p>
            <a:r>
              <a:rPr lang="en-US" dirty="0" smtClean="0"/>
              <a:t>The study</a:t>
            </a:r>
            <a:endParaRPr lang="en-IN" dirty="0" smtClean="0"/>
          </a:p>
        </p:txBody>
      </p:sp>
      <p:sp>
        <p:nvSpPr>
          <p:cNvPr id="10243" name="Subtitle 4"/>
          <p:cNvSpPr>
            <a:spLocks noGrp="1"/>
          </p:cNvSpPr>
          <p:nvPr>
            <p:ph type="subTitle" idx="1"/>
          </p:nvPr>
        </p:nvSpPr>
        <p:spPr>
          <a:xfrm>
            <a:off x="457200" y="3900488"/>
            <a:ext cx="4953000" cy="1752600"/>
          </a:xfrm>
        </p:spPr>
        <p:txBody>
          <a:bodyPr/>
          <a:lstStyle/>
          <a:p>
            <a:pPr marL="63500"/>
            <a:endParaRPr lang="en-IN"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457200"/>
            <a:ext cx="8229600" cy="1066800"/>
          </a:xfrm>
          <a:solidFill>
            <a:schemeClr val="tx2">
              <a:lumMod val="40000"/>
              <a:lumOff val="60000"/>
            </a:schemeClr>
          </a:solidFill>
        </p:spPr>
        <p:txBody>
          <a:bodyPr/>
          <a:lstStyle/>
          <a:p>
            <a:r>
              <a:rPr lang="en-US" dirty="0" smtClean="0"/>
              <a:t>Objectives of the study:</a:t>
            </a:r>
            <a:endParaRPr lang="en-IN" dirty="0" smtClean="0"/>
          </a:p>
        </p:txBody>
      </p:sp>
      <p:sp>
        <p:nvSpPr>
          <p:cNvPr id="3" name="Content Placeholder 2"/>
          <p:cNvSpPr>
            <a:spLocks noGrp="1"/>
          </p:cNvSpPr>
          <p:nvPr>
            <p:ph idx="1"/>
          </p:nvPr>
        </p:nvSpPr>
        <p:spPr>
          <a:xfrm>
            <a:off x="76200" y="1905000"/>
            <a:ext cx="8915400" cy="4495800"/>
          </a:xfrm>
          <a:solidFill>
            <a:schemeClr val="tx2">
              <a:lumMod val="40000"/>
              <a:lumOff val="60000"/>
            </a:schemeClr>
          </a:solidFill>
        </p:spPr>
        <p:txBody>
          <a:bodyPr>
            <a:normAutofit fontScale="85000" lnSpcReduction="10000"/>
          </a:bodyPr>
          <a:lstStyle/>
          <a:p>
            <a:pPr marL="0" indent="0">
              <a:buNone/>
            </a:pPr>
            <a:r>
              <a:rPr lang="en-US" sz="2400" b="1" dirty="0" smtClean="0"/>
              <a:t>General Objective:</a:t>
            </a:r>
            <a:endParaRPr lang="en-US" sz="2400" dirty="0" smtClean="0"/>
          </a:p>
          <a:p>
            <a:pPr marL="0" indent="0">
              <a:buNone/>
            </a:pPr>
            <a:r>
              <a:rPr lang="en-US" sz="2400" b="1" dirty="0" smtClean="0"/>
              <a:t> </a:t>
            </a:r>
            <a:endParaRPr lang="en-US" sz="2400" dirty="0" smtClean="0"/>
          </a:p>
          <a:p>
            <a:pPr marL="0" indent="0">
              <a:buNone/>
            </a:pPr>
            <a:r>
              <a:rPr lang="en-IN" sz="2400" dirty="0" smtClean="0"/>
              <a:t>To observe and record the functioning of various Billing counters/Insurance counters, to determine factors influencing the delayed billing services</a:t>
            </a:r>
            <a:endParaRPr lang="en-US" sz="2400" dirty="0" smtClean="0"/>
          </a:p>
          <a:p>
            <a:pPr marL="0" indent="0">
              <a:buNone/>
            </a:pPr>
            <a:r>
              <a:rPr lang="en-US" sz="2400" b="1" dirty="0" smtClean="0"/>
              <a:t> </a:t>
            </a:r>
            <a:endParaRPr lang="en-US" sz="2400" dirty="0" smtClean="0"/>
          </a:p>
          <a:p>
            <a:pPr marL="0" indent="0">
              <a:buNone/>
            </a:pPr>
            <a:endParaRPr lang="en-US" sz="2400" dirty="0" smtClean="0"/>
          </a:p>
          <a:p>
            <a:pPr marL="0" indent="0">
              <a:buNone/>
            </a:pPr>
            <a:r>
              <a:rPr lang="en-US" sz="2400" b="1" dirty="0" smtClean="0"/>
              <a:t>Specific Objectives:</a:t>
            </a:r>
          </a:p>
          <a:p>
            <a:pPr marL="0" indent="0">
              <a:buNone/>
            </a:pPr>
            <a:endParaRPr lang="en-US" sz="2400" dirty="0" smtClean="0"/>
          </a:p>
          <a:p>
            <a:pPr marL="0" indent="0">
              <a:buNone/>
            </a:pPr>
            <a:r>
              <a:rPr lang="en-US" sz="2400" dirty="0" smtClean="0"/>
              <a:t>a)  To identify time taken for the file to be processed in the billing department.</a:t>
            </a:r>
          </a:p>
          <a:p>
            <a:pPr marL="0" indent="0">
              <a:buNone/>
            </a:pPr>
            <a:r>
              <a:rPr lang="en-US" sz="2400" dirty="0" smtClean="0"/>
              <a:t>b)  To determine the time taken between file received and final financial clearance.</a:t>
            </a:r>
          </a:p>
          <a:p>
            <a:pPr marL="0" indent="0">
              <a:buNone/>
            </a:pPr>
            <a:r>
              <a:rPr lang="en-US" sz="2400" dirty="0" smtClean="0"/>
              <a:t>c)  To study and analyze the problems of the patients occurring during billing clearance in hospitals.</a:t>
            </a:r>
          </a:p>
          <a:p>
            <a:pPr marL="0" indent="0">
              <a:buNone/>
            </a:pPr>
            <a:r>
              <a:rPr lang="en-US" sz="2400" dirty="0" smtClean="0"/>
              <a:t>d) Recommend changes, if necessary.</a:t>
            </a:r>
            <a:r>
              <a:rPr lang="en-IN" sz="2400" dirty="0" smtClean="0"/>
              <a:t> </a:t>
            </a:r>
            <a:endParaRPr 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66800"/>
          </a:xfrm>
          <a:solidFill>
            <a:schemeClr val="tx2">
              <a:lumMod val="40000"/>
              <a:lumOff val="60000"/>
            </a:schemeClr>
          </a:solidFill>
        </p:spPr>
        <p:txBody>
          <a:bodyPr>
            <a:normAutofit fontScale="90000"/>
          </a:bodyPr>
          <a:lstStyle/>
          <a:p>
            <a:pPr fontAlgn="auto">
              <a:spcAft>
                <a:spcPts val="0"/>
              </a:spcAft>
              <a:defRPr/>
            </a:pPr>
            <a:r>
              <a:rPr lang="en-US" dirty="0" smtClean="0"/>
              <a:t>Process mapping of the discharge process:</a:t>
            </a:r>
            <a:endParaRPr lang="en-IN" dirty="0"/>
          </a:p>
        </p:txBody>
      </p:sp>
      <p:graphicFrame>
        <p:nvGraphicFramePr>
          <p:cNvPr id="4" name="Diagram 3"/>
          <p:cNvGraphicFramePr/>
          <p:nvPr/>
        </p:nvGraphicFramePr>
        <p:xfrm>
          <a:off x="-152400" y="1828800"/>
          <a:ext cx="914400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368</TotalTime>
  <Words>870</Words>
  <Application>Microsoft Office PowerPoint</Application>
  <PresentationFormat>On-screen Show (4:3)</PresentationFormat>
  <Paragraphs>139</Paragraphs>
  <Slides>26</Slides>
  <Notes>1</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 Time motion study in billing department  </vt:lpstr>
      <vt:lpstr>Introduction of the department:</vt:lpstr>
      <vt:lpstr>Layout</vt:lpstr>
      <vt:lpstr>Work flow</vt:lpstr>
      <vt:lpstr>Work flow:</vt:lpstr>
      <vt:lpstr>Time and pattern of the department:</vt:lpstr>
      <vt:lpstr>The study</vt:lpstr>
      <vt:lpstr>Objectives of the study:</vt:lpstr>
      <vt:lpstr>Process mapping of the discharge process:</vt:lpstr>
      <vt:lpstr>Methodology :</vt:lpstr>
      <vt:lpstr>Data findings:</vt:lpstr>
      <vt:lpstr> Time taken between file received and processed: </vt:lpstr>
      <vt:lpstr> Time taken between file received and processed: </vt:lpstr>
      <vt:lpstr>Time taken between file processed and final payment:</vt:lpstr>
      <vt:lpstr>Time taken between file processed and financial final:</vt:lpstr>
      <vt:lpstr> Total time taken from file received and final payment. </vt:lpstr>
      <vt:lpstr> Total time taken from file received and final payment: </vt:lpstr>
      <vt:lpstr>Observations:</vt:lpstr>
      <vt:lpstr>Bottle necks:</vt:lpstr>
      <vt:lpstr>Slide 20</vt:lpstr>
      <vt:lpstr>Slide 21</vt:lpstr>
      <vt:lpstr>Slide 22</vt:lpstr>
      <vt:lpstr>Recommendations</vt:lpstr>
      <vt:lpstr>Slide 24</vt:lpstr>
      <vt:lpstr>Conclusion</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sakshi</dc:creator>
  <cp:lastModifiedBy>sakshi</cp:lastModifiedBy>
  <cp:revision>8</cp:revision>
  <dcterms:created xsi:type="dcterms:W3CDTF">2013-05-01T13:36:15Z</dcterms:created>
  <dcterms:modified xsi:type="dcterms:W3CDTF">2013-05-17T05:34:05Z</dcterms:modified>
</cp:coreProperties>
</file>