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66" r:id="rId2"/>
    <p:sldId id="267" r:id="rId3"/>
    <p:sldId id="268" r:id="rId4"/>
    <p:sldId id="278" r:id="rId5"/>
    <p:sldId id="284" r:id="rId6"/>
    <p:sldId id="285" r:id="rId7"/>
    <p:sldId id="279" r:id="rId8"/>
    <p:sldId id="271" r:id="rId9"/>
    <p:sldId id="272" r:id="rId10"/>
    <p:sldId id="273" r:id="rId11"/>
    <p:sldId id="274" r:id="rId12"/>
    <p:sldId id="275" r:id="rId13"/>
    <p:sldId id="276" r:id="rId14"/>
    <p:sldId id="283" r:id="rId15"/>
    <p:sldId id="277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66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4175783948059182"/>
          <c:y val="5.0593292135951574E-2"/>
          <c:w val="0.62666321315098994"/>
          <c:h val="0.7535946376956077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Karnal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Consultation 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Panchkula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Consultation 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Consultation 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2.3499999999999988</c:v>
                </c:pt>
              </c:numCache>
            </c:numRef>
          </c:val>
        </c:ser>
        <c:axId val="95592832"/>
        <c:axId val="95594368"/>
      </c:barChart>
      <c:catAx>
        <c:axId val="95592832"/>
        <c:scaling>
          <c:orientation val="minMax"/>
        </c:scaling>
        <c:axPos val="b"/>
        <c:tickLblPos val="nextTo"/>
        <c:crossAx val="95594368"/>
        <c:crosses val="autoZero"/>
        <c:auto val="1"/>
        <c:lblAlgn val="ctr"/>
        <c:lblOffset val="100"/>
      </c:catAx>
      <c:valAx>
        <c:axId val="95594368"/>
        <c:scaling>
          <c:orientation val="minMax"/>
        </c:scaling>
        <c:axPos val="l"/>
        <c:majorGridlines/>
        <c:numFmt formatCode="General" sourceLinked="1"/>
        <c:tickLblPos val="nextTo"/>
        <c:crossAx val="955928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2523509561304836"/>
          <c:y val="6.7967788117394429E-2"/>
          <c:w val="0.69698709536308157"/>
          <c:h val="0.759678720715466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Karnal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Dispensing 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34.379999999999995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Panchkula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Dispensing 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39.65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Average Dispensing 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37.01</c:v>
                </c:pt>
              </c:numCache>
            </c:numRef>
          </c:val>
        </c:ser>
        <c:axId val="95840512"/>
        <c:axId val="95854592"/>
      </c:barChart>
      <c:catAx>
        <c:axId val="95840512"/>
        <c:scaling>
          <c:orientation val="minMax"/>
        </c:scaling>
        <c:axPos val="b"/>
        <c:tickLblPos val="nextTo"/>
        <c:crossAx val="95854592"/>
        <c:crosses val="autoZero"/>
        <c:auto val="1"/>
        <c:lblAlgn val="ctr"/>
        <c:lblOffset val="100"/>
      </c:catAx>
      <c:valAx>
        <c:axId val="95854592"/>
        <c:scaling>
          <c:orientation val="minMax"/>
        </c:scaling>
        <c:axPos val="l"/>
        <c:majorGridlines/>
        <c:numFmt formatCode="General" sourceLinked="1"/>
        <c:tickLblPos val="nextTo"/>
        <c:crossAx val="958405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Rajgir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Diagnosis</c:v>
                </c:pt>
                <c:pt idx="1">
                  <c:v>Duration of Therapy</c:v>
                </c:pt>
                <c:pt idx="2">
                  <c:v>Frequency of Doses</c:v>
                </c:pt>
                <c:pt idx="3">
                  <c:v>Dosage Form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11.53</c:v>
                </c:pt>
                <c:pt idx="1">
                  <c:v>80.760000000000005</c:v>
                </c:pt>
                <c:pt idx="2">
                  <c:v>72.3</c:v>
                </c:pt>
                <c:pt idx="3">
                  <c:v>46.92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Islampur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Diagnosis</c:v>
                </c:pt>
                <c:pt idx="1">
                  <c:v>Duration of Therapy</c:v>
                </c:pt>
                <c:pt idx="2">
                  <c:v>Frequency of Doses</c:v>
                </c:pt>
                <c:pt idx="3">
                  <c:v>Dosage Form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</c:v>
                </c:pt>
                <c:pt idx="1">
                  <c:v>70.73</c:v>
                </c:pt>
                <c:pt idx="2">
                  <c:v>75.599999999999994</c:v>
                </c:pt>
                <c:pt idx="3">
                  <c:v>30.479999999999993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Diagnosis</c:v>
                </c:pt>
                <c:pt idx="1">
                  <c:v>Duration of Therapy</c:v>
                </c:pt>
                <c:pt idx="2">
                  <c:v>Frequency of Doses</c:v>
                </c:pt>
                <c:pt idx="3">
                  <c:v>Dosage Form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8.7650000000000006</c:v>
                </c:pt>
                <c:pt idx="1">
                  <c:v>75.745000000000005</c:v>
                </c:pt>
                <c:pt idx="2">
                  <c:v>73.950000000000017</c:v>
                </c:pt>
                <c:pt idx="3">
                  <c:v>38.700000000000003</c:v>
                </c:pt>
              </c:numCache>
            </c:numRef>
          </c:val>
        </c:ser>
        <c:axId val="95453952"/>
        <c:axId val="95455488"/>
      </c:barChart>
      <c:catAx>
        <c:axId val="95453952"/>
        <c:scaling>
          <c:orientation val="minMax"/>
        </c:scaling>
        <c:axPos val="b"/>
        <c:tickLblPos val="nextTo"/>
        <c:crossAx val="95455488"/>
        <c:crosses val="autoZero"/>
        <c:auto val="1"/>
        <c:lblAlgn val="ctr"/>
        <c:lblOffset val="100"/>
      </c:catAx>
      <c:valAx>
        <c:axId val="95455488"/>
        <c:scaling>
          <c:orientation val="minMax"/>
        </c:scaling>
        <c:axPos val="l"/>
        <c:majorGridlines/>
        <c:numFmt formatCode="General" sourceLinked="1"/>
        <c:tickLblPos val="nextTo"/>
        <c:crossAx val="9545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51298665791727"/>
          <c:y val="0.34526547911019312"/>
          <c:w val="0.17359812445319345"/>
          <c:h val="0.22750161352781723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Rajgir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Unavailable Drug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40.760000000000012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Islampur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Unavailable Drug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43.84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Unavailable Drug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42.3</c:v>
                </c:pt>
              </c:numCache>
            </c:numRef>
          </c:val>
        </c:ser>
        <c:axId val="95734016"/>
        <c:axId val="95760384"/>
      </c:barChart>
      <c:catAx>
        <c:axId val="95734016"/>
        <c:scaling>
          <c:orientation val="minMax"/>
        </c:scaling>
        <c:axPos val="b"/>
        <c:tickLblPos val="nextTo"/>
        <c:crossAx val="95760384"/>
        <c:crosses val="autoZero"/>
        <c:auto val="1"/>
        <c:lblAlgn val="ctr"/>
        <c:lblOffset val="100"/>
      </c:catAx>
      <c:valAx>
        <c:axId val="95760384"/>
        <c:scaling>
          <c:orientation val="minMax"/>
        </c:scaling>
        <c:axPos val="l"/>
        <c:majorGridlines/>
        <c:numFmt formatCode="General" sourceLinked="1"/>
        <c:tickLblPos val="nextTo"/>
        <c:crossAx val="95734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Rajgir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Patients buy from outside</c:v>
                </c:pt>
                <c:pt idx="1">
                  <c:v>No. of medicine buy from outside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92.3</c:v>
                </c:pt>
                <c:pt idx="1">
                  <c:v>36.630000000000003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Islampur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Patients buy from outside</c:v>
                </c:pt>
                <c:pt idx="1">
                  <c:v>No. of medicine buy from outside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87.8</c:v>
                </c:pt>
                <c:pt idx="1">
                  <c:v>46.57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Patients buy from outside</c:v>
                </c:pt>
                <c:pt idx="1">
                  <c:v>No. of medicine buy from outside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90.05</c:v>
                </c:pt>
                <c:pt idx="1">
                  <c:v>41.6</c:v>
                </c:pt>
              </c:numCache>
            </c:numRef>
          </c:val>
        </c:ser>
        <c:axId val="98513664"/>
        <c:axId val="98515200"/>
      </c:barChart>
      <c:catAx>
        <c:axId val="98513664"/>
        <c:scaling>
          <c:orientation val="minMax"/>
        </c:scaling>
        <c:axPos val="b"/>
        <c:tickLblPos val="nextTo"/>
        <c:crossAx val="98515200"/>
        <c:crosses val="autoZero"/>
        <c:auto val="1"/>
        <c:lblAlgn val="ctr"/>
        <c:lblOffset val="100"/>
      </c:catAx>
      <c:valAx>
        <c:axId val="98515200"/>
        <c:scaling>
          <c:orientation val="minMax"/>
        </c:scaling>
        <c:axPos val="l"/>
        <c:majorGridlines/>
        <c:numFmt formatCode="General" sourceLinked="1"/>
        <c:tickLblPos val="nextTo"/>
        <c:crossAx val="985136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Disadvantage of generic drug</c:v>
                </c:pt>
                <c:pt idx="1">
                  <c:v>Lower in Efficacy</c:v>
                </c:pt>
                <c:pt idx="2">
                  <c:v>Poor Quality</c:v>
                </c:pt>
                <c:pt idx="3">
                  <c:v>Side-effect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75</c:v>
                </c:pt>
                <c:pt idx="2">
                  <c:v>67</c:v>
                </c:pt>
                <c:pt idx="3">
                  <c:v>25</c:v>
                </c:pt>
              </c:numCache>
            </c:numRef>
          </c:val>
        </c:ser>
        <c:axId val="100031872"/>
        <c:axId val="100033664"/>
      </c:barChart>
      <c:catAx>
        <c:axId val="100031872"/>
        <c:scaling>
          <c:orientation val="minMax"/>
        </c:scaling>
        <c:axPos val="b"/>
        <c:tickLblPos val="nextTo"/>
        <c:crossAx val="100033664"/>
        <c:crosses val="autoZero"/>
        <c:auto val="1"/>
        <c:lblAlgn val="ctr"/>
        <c:lblOffset val="100"/>
      </c:catAx>
      <c:valAx>
        <c:axId val="100033664"/>
        <c:scaling>
          <c:orientation val="minMax"/>
        </c:scaling>
        <c:axPos val="l"/>
        <c:majorGridlines/>
        <c:numFmt formatCode="General" sourceLinked="1"/>
        <c:tickLblPos val="nextTo"/>
        <c:crossAx val="100031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B5668-46B0-4256-AB3E-0D25971498C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D4F6D-158C-4052-9726-76C31910D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CBE73-2CDC-436B-9C0D-AFC59388AFA0}" type="slidenum">
              <a:rPr lang="en-US"/>
              <a:pPr/>
              <a:t>3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7913" y="642938"/>
            <a:ext cx="2078037" cy="1558925"/>
          </a:xfrm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800" y="3236913"/>
            <a:ext cx="5888038" cy="5221287"/>
          </a:xfrm>
        </p:spPr>
        <p:txBody>
          <a:bodyPr/>
          <a:lstStyle/>
          <a:p>
            <a:pPr marL="152400" indent="-152400">
              <a:lnSpc>
                <a:spcPct val="80000"/>
              </a:lnSpc>
            </a:pPr>
            <a:endParaRPr lang="en-US" sz="7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DB9FB0-4061-40B7-A1D4-5CFA38A807E4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D117EE-0827-4075-840E-D31A610B7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77200" cy="175259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Rational Use of Drug in Bihar: A Study on Sub-divisional &amp;Referral Hospital in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Rajgir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Islampur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800600"/>
            <a:ext cx="6096000" cy="1676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Archit Sinha</a:t>
            </a: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Institute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Health Management Research </a:t>
            </a: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Delhi(pg/11/016)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Patient Care Indicator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228600" y="1219200"/>
          <a:ext cx="434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4648200" y="1219200"/>
          <a:ext cx="411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438400"/>
            <a:ext cx="15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2286000"/>
            <a:ext cx="7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(</a:t>
            </a:r>
            <a:r>
              <a:rPr lang="en-US" sz="1200" b="1" dirty="0" smtClean="0">
                <a:latin typeface="+mj-lt"/>
                <a:cs typeface="Times New Roman" pitchFamily="18" charset="0"/>
              </a:rPr>
              <a:t>min)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8200" y="33528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(sec)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Knowledge of Patient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295400"/>
          <a:ext cx="7315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7000" y="5943600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Incorrect or Don’t Know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286000"/>
            <a:ext cx="30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Percent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of Essential Drugs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1397000"/>
          <a:ext cx="5943600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1981200"/>
            <a:ext cx="38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Percent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Out of Pocket Expenditure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685800" y="1295400"/>
          <a:ext cx="8001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2133600"/>
            <a:ext cx="30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PERCENT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Perception about Generic Drug among doctors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/>
          <p:cNvGraphicFramePr/>
          <p:nvPr/>
        </p:nvGraphicFramePr>
        <p:xfrm>
          <a:off x="1447800" y="1676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2286000"/>
            <a:ext cx="22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Percent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Observation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219200"/>
            <a:ext cx="701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Lack of coordination between pharmacy and doctors.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There were 75 &amp; 65 different medicines which patients have to buy from outside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Rajgir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Islampur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respectively.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Significant difference between no. of OPD patient registered and the no. of patient registered at pharmacy ( addition of allopathic, homeopathic &amp; ayurvedic).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724400"/>
          <a:ext cx="6934200" cy="1864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67100"/>
                <a:gridCol w="3467100"/>
              </a:tblGrid>
              <a:tr h="46609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Hospital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Difference(%)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60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Sub-division(</a:t>
                      </a:r>
                      <a:r>
                        <a:rPr lang="en-US" dirty="0" err="1" smtClean="0"/>
                        <a:t>Rajgir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Referral(</a:t>
                      </a:r>
                      <a:r>
                        <a:rPr lang="en-US" dirty="0" err="1" smtClean="0"/>
                        <a:t>Islampur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34.36%</a:t>
                      </a:r>
                      <a:endParaRPr lang="en-US" dirty="0"/>
                    </a:p>
                  </a:txBody>
                  <a:tcPr/>
                </a:tc>
              </a:tr>
              <a:tr h="46609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25.68%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524000"/>
            <a:ext cx="6934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Regular in-service training(online)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Drug Management Information System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Dawaii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Suchna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Helpline( Drug Information Helpline)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Generic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Aushadhalaya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Increase awareness about Generic Drug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Bernard MT Condensed" pitchFamily="18" charset="0"/>
              </a:rPr>
              <a:t>Your Prescription</a:t>
            </a:r>
            <a:br>
              <a:rPr lang="en-US" b="1" dirty="0" smtClean="0">
                <a:latin typeface="Bernard MT Condensed" pitchFamily="18" charset="0"/>
              </a:rPr>
            </a:br>
            <a:r>
              <a:rPr lang="en-US" b="1" dirty="0" smtClean="0">
                <a:latin typeface="Bernard MT Condensed" pitchFamily="18" charset="0"/>
              </a:rPr>
              <a:t>             Your Choice</a:t>
            </a:r>
            <a:endParaRPr lang="en-US" b="1" dirty="0">
              <a:latin typeface="Bernard MT Condensed" pitchFamily="18" charset="0"/>
            </a:endParaRPr>
          </a:p>
        </p:txBody>
      </p:sp>
      <p:pic>
        <p:nvPicPr>
          <p:cNvPr id="3" name="Picture 2" descr="capsu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752600"/>
            <a:ext cx="1457325" cy="3133725"/>
          </a:xfrm>
          <a:prstGeom prst="rect">
            <a:avLst/>
          </a:prstGeom>
        </p:spPr>
      </p:pic>
      <p:pic>
        <p:nvPicPr>
          <p:cNvPr id="4" name="Picture 3" descr="capsu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7467600" y="1752600"/>
            <a:ext cx="1457325" cy="3133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1200" y="251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GENERIC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2514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BRANDED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7162800" y="1828800"/>
            <a:ext cx="228600" cy="2819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16764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Generic drugs are:</a:t>
            </a:r>
          </a:p>
          <a:p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Bioequivalent to their branded form</a:t>
            </a:r>
          </a:p>
          <a:p>
            <a:pPr>
              <a:buFont typeface="Arial" pitchFamily="34" charset="0"/>
              <a:buChar char="•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Approved by FDA</a:t>
            </a:r>
          </a:p>
          <a:p>
            <a:pPr>
              <a:buFont typeface="Arial" pitchFamily="34" charset="0"/>
              <a:buChar char="•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Safe</a:t>
            </a:r>
          </a:p>
          <a:p>
            <a:pPr>
              <a:buFont typeface="Arial" pitchFamily="34" charset="0"/>
              <a:buChar char="•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Effective</a:t>
            </a:r>
          </a:p>
          <a:p>
            <a:pPr>
              <a:buFont typeface="Arial" pitchFamily="34" charset="0"/>
              <a:buChar char="•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Cheaper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52578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lonna MT" pitchFamily="82" charset="0"/>
              </a:rPr>
              <a:t>You Are Getting The Chance</a:t>
            </a:r>
          </a:p>
          <a:p>
            <a:pPr algn="ctr"/>
            <a:r>
              <a:rPr lang="en-US" sz="2400" b="1" dirty="0" smtClean="0">
                <a:latin typeface="Colonna MT" pitchFamily="82" charset="0"/>
              </a:rPr>
              <a:t> To Help Those </a:t>
            </a:r>
          </a:p>
          <a:p>
            <a:pPr algn="ctr"/>
            <a:r>
              <a:rPr lang="en-US" sz="2400" b="1" dirty="0" smtClean="0">
                <a:latin typeface="Colonna MT" pitchFamily="82" charset="0"/>
              </a:rPr>
              <a:t>   Who Treat You Like GOD… </a:t>
            </a:r>
            <a:endParaRPr lang="en-US" sz="2400" b="1" dirty="0">
              <a:latin typeface="Colonna MT" pitchFamily="82" charset="0"/>
            </a:endParaRPr>
          </a:p>
        </p:txBody>
      </p:sp>
      <p:sp>
        <p:nvSpPr>
          <p:cNvPr id="15" name="Left-Right Arrow 14"/>
          <p:cNvSpPr/>
          <p:nvPr/>
        </p:nvSpPr>
        <p:spPr>
          <a:xfrm>
            <a:off x="6019800" y="1752600"/>
            <a:ext cx="259080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doc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2209800"/>
            <a:ext cx="1847850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8382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Rational Use of Drugs defined as: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Patients receive medicines appropriate to their need.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doses that meet their own individual needs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an adequate period of time and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lowest cost to them and community.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WHO conference Nairobi, 1985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Oval 2"/>
          <p:cNvSpPr>
            <a:spLocks noChangeArrowheads="1"/>
          </p:cNvSpPr>
          <p:nvPr/>
        </p:nvSpPr>
        <p:spPr bwMode="auto">
          <a:xfrm>
            <a:off x="2590800" y="5257800"/>
            <a:ext cx="4495800" cy="838200"/>
          </a:xfrm>
          <a:prstGeom prst="ellipse">
            <a:avLst/>
          </a:prstGeom>
          <a:solidFill>
            <a:srgbClr val="FF9933"/>
          </a:solidFill>
          <a:ln w="948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fr-CA" sz="2400">
              <a:latin typeface="Gill Sans MT" pitchFamily="34" charset="0"/>
            </a:endParaRPr>
          </a:p>
        </p:txBody>
      </p:sp>
      <p:sp>
        <p:nvSpPr>
          <p:cNvPr id="192515" name="Oval 3"/>
          <p:cNvSpPr>
            <a:spLocks noChangeArrowheads="1"/>
          </p:cNvSpPr>
          <p:nvPr/>
        </p:nvSpPr>
        <p:spPr bwMode="auto">
          <a:xfrm>
            <a:off x="6564313" y="2971800"/>
            <a:ext cx="2438400" cy="1828800"/>
          </a:xfrm>
          <a:prstGeom prst="ellipse">
            <a:avLst/>
          </a:prstGeom>
          <a:solidFill>
            <a:srgbClr val="C59F98"/>
          </a:solidFill>
          <a:ln w="948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6" name="Oval 4"/>
          <p:cNvSpPr>
            <a:spLocks noChangeArrowheads="1"/>
          </p:cNvSpPr>
          <p:nvPr/>
        </p:nvSpPr>
        <p:spPr bwMode="auto">
          <a:xfrm>
            <a:off x="2286000" y="1447800"/>
            <a:ext cx="4800600" cy="990600"/>
          </a:xfrm>
          <a:prstGeom prst="ellipse">
            <a:avLst/>
          </a:prstGeom>
          <a:solidFill>
            <a:srgbClr val="FF9933"/>
          </a:solidFill>
          <a:ln w="948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7" name="Oval 5"/>
          <p:cNvSpPr>
            <a:spLocks noChangeArrowheads="1"/>
          </p:cNvSpPr>
          <p:nvPr/>
        </p:nvSpPr>
        <p:spPr bwMode="auto">
          <a:xfrm>
            <a:off x="76200" y="2886075"/>
            <a:ext cx="2667000" cy="1914525"/>
          </a:xfrm>
          <a:prstGeom prst="ellipse">
            <a:avLst/>
          </a:prstGeom>
          <a:solidFill>
            <a:srgbClr val="C59F98"/>
          </a:solidFill>
          <a:ln w="948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8" name="Line 6"/>
          <p:cNvSpPr>
            <a:spLocks noChangeShapeType="1"/>
          </p:cNvSpPr>
          <p:nvPr/>
        </p:nvSpPr>
        <p:spPr bwMode="auto">
          <a:xfrm>
            <a:off x="4719638" y="2628900"/>
            <a:ext cx="0" cy="509588"/>
          </a:xfrm>
          <a:prstGeom prst="line">
            <a:avLst/>
          </a:prstGeom>
          <a:noFill/>
          <a:ln w="31432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9" name="Line 7"/>
          <p:cNvSpPr>
            <a:spLocks noChangeShapeType="1"/>
          </p:cNvSpPr>
          <p:nvPr/>
        </p:nvSpPr>
        <p:spPr bwMode="auto">
          <a:xfrm flipV="1">
            <a:off x="4724400" y="4486275"/>
            <a:ext cx="0" cy="506413"/>
          </a:xfrm>
          <a:prstGeom prst="line">
            <a:avLst/>
          </a:prstGeom>
          <a:noFill/>
          <a:ln w="31432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2786063" y="3752850"/>
            <a:ext cx="609600" cy="0"/>
          </a:xfrm>
          <a:prstGeom prst="line">
            <a:avLst/>
          </a:prstGeom>
          <a:noFill/>
          <a:ln w="31432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21" name="Line 9"/>
          <p:cNvSpPr>
            <a:spLocks noChangeShapeType="1"/>
          </p:cNvSpPr>
          <p:nvPr/>
        </p:nvSpPr>
        <p:spPr bwMode="auto">
          <a:xfrm flipH="1">
            <a:off x="5867400" y="3733800"/>
            <a:ext cx="609600" cy="14288"/>
          </a:xfrm>
          <a:prstGeom prst="line">
            <a:avLst/>
          </a:prstGeom>
          <a:noFill/>
          <a:ln w="31432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3505200" y="3352800"/>
            <a:ext cx="2233613" cy="914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>
              <a:buClr>
                <a:srgbClr val="BABABA"/>
              </a:buClr>
              <a:buSzPct val="90000"/>
              <a:buFont typeface="Monotype Sorts" pitchFamily="2" charset="2"/>
              <a:buNone/>
            </a:pPr>
            <a:r>
              <a:rPr lang="en-US" sz="2800" b="1">
                <a:solidFill>
                  <a:schemeClr val="bg1"/>
                </a:solidFill>
                <a:latin typeface="Gill Sans MT" pitchFamily="34" charset="0"/>
              </a:rPr>
              <a:t>Rational Drug Use</a:t>
            </a:r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304800" y="3200400"/>
            <a:ext cx="2209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 eaLnBrk="1" hangingPunct="1">
              <a:spcBef>
                <a:spcPct val="30000"/>
              </a:spcBef>
            </a:pPr>
            <a:r>
              <a:rPr lang="en-US" sz="2400" b="1" dirty="0">
                <a:latin typeface="Gill Sans MT" pitchFamily="34" charset="0"/>
              </a:rPr>
              <a:t>Prescriber, Dispenser  &amp; their workplaces</a:t>
            </a:r>
          </a:p>
        </p:txBody>
      </p:sp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1836738" y="4970463"/>
            <a:ext cx="19843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>
              <a:buClr>
                <a:srgbClr val="BABABA"/>
              </a:buClr>
              <a:buSzPct val="90000"/>
              <a:buFont typeface="Monotype Sorts" pitchFamily="2" charset="2"/>
              <a:buNone/>
            </a:pPr>
            <a:endParaRPr lang="fr-CA" sz="2400">
              <a:latin typeface="Gill Sans MT" pitchFamily="34" charset="0"/>
            </a:endParaRP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3124200" y="5486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 eaLnBrk="1" hangingPunct="1"/>
            <a:r>
              <a:rPr lang="en-US" sz="2400" b="1">
                <a:latin typeface="Gill Sans MT" pitchFamily="34" charset="0"/>
              </a:rPr>
              <a:t>Drug Supply System  </a:t>
            </a:r>
          </a:p>
          <a:p>
            <a:pPr algn="ctr" defTabSz="382588">
              <a:buClr>
                <a:srgbClr val="BABABA"/>
              </a:buClr>
              <a:buSzPct val="90000"/>
              <a:buFont typeface="Monotype Sorts" pitchFamily="2" charset="2"/>
              <a:buNone/>
            </a:pPr>
            <a:endParaRPr lang="en-US" sz="2000" b="1" i="1">
              <a:latin typeface="Gill Sans MT" pitchFamily="34" charset="0"/>
            </a:endParaRPr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6745288" y="3429000"/>
            <a:ext cx="21558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 eaLnBrk="1" hangingPunct="1">
              <a:spcBef>
                <a:spcPct val="30000"/>
              </a:spcBef>
            </a:pPr>
            <a:r>
              <a:rPr lang="en-US" sz="2400" b="1">
                <a:latin typeface="Gill Sans MT" pitchFamily="34" charset="0"/>
              </a:rPr>
              <a:t>Patient &amp; community</a:t>
            </a:r>
          </a:p>
        </p:txBody>
      </p:sp>
      <p:sp>
        <p:nvSpPr>
          <p:cNvPr id="192527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Factors Influence Use of Medicines</a:t>
            </a:r>
            <a:endParaRPr lang="en-US" baseline="30000" dirty="0"/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2338388" y="1620838"/>
            <a:ext cx="464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defTabSz="382588" eaLnBrk="1" hangingPunct="1">
              <a:spcBef>
                <a:spcPct val="30000"/>
              </a:spcBef>
            </a:pPr>
            <a:r>
              <a:rPr lang="en-US" sz="2400" b="1" dirty="0">
                <a:latin typeface="Gill Sans MT" pitchFamily="34" charset="0"/>
              </a:rPr>
              <a:t>Policy, Legal and Regulatory framework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1403866"/>
            <a:ext cx="8991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understand the prescribing pattern and their affect on rational use of drug.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evaluate the out of pocket expenditure by patient due to non availability of medicines at Government facilities.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assess the knowledge of patients about the medicine dispensed to them.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provide the base line for the intervention.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assess the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perception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doctors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about generic drug.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Indictors of rational use of drug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686800" cy="54403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1 Prescribing indicators</a:t>
            </a:r>
            <a:endParaRPr lang="en-US" sz="2800" dirty="0" smtClean="0"/>
          </a:p>
          <a:p>
            <a:pPr lvl="1"/>
            <a:r>
              <a:rPr lang="en-US" sz="2400" dirty="0" smtClean="0"/>
              <a:t>1.1 Average number of drugs consultation</a:t>
            </a:r>
          </a:p>
          <a:p>
            <a:pPr lvl="1"/>
            <a:r>
              <a:rPr lang="en-US" sz="2400" dirty="0" smtClean="0"/>
              <a:t>1.2 Drugs prescribed by generic name (%)</a:t>
            </a:r>
          </a:p>
          <a:p>
            <a:pPr lvl="1"/>
            <a:r>
              <a:rPr lang="en-US" sz="2400" dirty="0" smtClean="0"/>
              <a:t>1.3 Consultation resulting in an antibiotic prescription (%)</a:t>
            </a:r>
          </a:p>
          <a:p>
            <a:pPr lvl="1"/>
            <a:r>
              <a:rPr lang="en-US" sz="2400" dirty="0" smtClean="0"/>
              <a:t>1.4 Consultation resulting in an injection prescription (%)</a:t>
            </a:r>
          </a:p>
          <a:p>
            <a:pPr lvl="1"/>
            <a:r>
              <a:rPr lang="en-US" sz="2400" dirty="0" smtClean="0"/>
              <a:t>1.5 Drugs prescribed from Essential Drugs List </a:t>
            </a:r>
            <a:r>
              <a:rPr lang="en-US" sz="2400" dirty="0" smtClean="0"/>
              <a:t>(%)</a:t>
            </a:r>
          </a:p>
          <a:p>
            <a:r>
              <a:rPr lang="en-US" b="1" dirty="0" smtClean="0"/>
              <a:t>2 Patient care indicators</a:t>
            </a:r>
            <a:endParaRPr lang="en-US" dirty="0" smtClean="0"/>
          </a:p>
          <a:p>
            <a:pPr lvl="1"/>
            <a:r>
              <a:rPr lang="en-US" dirty="0" smtClean="0"/>
              <a:t>2.1 Average consulting time</a:t>
            </a:r>
          </a:p>
          <a:p>
            <a:pPr lvl="1"/>
            <a:r>
              <a:rPr lang="en-US" dirty="0" smtClean="0"/>
              <a:t>2.2 Average dispensing time</a:t>
            </a:r>
          </a:p>
          <a:p>
            <a:pPr lvl="1"/>
            <a:r>
              <a:rPr lang="en-US" dirty="0" smtClean="0"/>
              <a:t>2.3 Drugs actually dispensed (%)</a:t>
            </a:r>
          </a:p>
          <a:p>
            <a:pPr lvl="1"/>
            <a:r>
              <a:rPr lang="en-US" dirty="0" smtClean="0"/>
              <a:t>2.4 Drugs adequately labeled (%)</a:t>
            </a:r>
          </a:p>
          <a:p>
            <a:pPr lvl="1"/>
            <a:r>
              <a:rPr lang="en-US" dirty="0" smtClean="0"/>
              <a:t>2.5 Patient’s knowledge of correct dosage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305800" cy="5592763"/>
          </a:xfrm>
        </p:spPr>
        <p:txBody>
          <a:bodyPr/>
          <a:lstStyle/>
          <a:p>
            <a:r>
              <a:rPr lang="en-US" b="1" dirty="0" smtClean="0"/>
              <a:t>3 Health facility indicators</a:t>
            </a:r>
            <a:endParaRPr lang="en-US" dirty="0" smtClean="0"/>
          </a:p>
          <a:p>
            <a:pPr lvl="1"/>
            <a:r>
              <a:rPr lang="en-US" dirty="0" smtClean="0"/>
              <a:t>3.1 Availability of Essential Drugs </a:t>
            </a:r>
          </a:p>
          <a:p>
            <a:pPr lvl="1"/>
            <a:r>
              <a:rPr lang="en-US" dirty="0" smtClean="0"/>
              <a:t>3.2 Availability of key </a:t>
            </a:r>
            <a:r>
              <a:rPr lang="en-US" dirty="0" smtClean="0"/>
              <a:t>drugs</a:t>
            </a:r>
          </a:p>
          <a:p>
            <a:pPr lvl="1"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4 Out of Pocket Expenditure</a:t>
            </a:r>
            <a:endParaRPr lang="en-US" dirty="0" smtClean="0"/>
          </a:p>
          <a:p>
            <a:pPr lvl="1"/>
            <a:r>
              <a:rPr lang="en-US" dirty="0" smtClean="0"/>
              <a:t>4.1 Number of medicines buys from outside pharmacy</a:t>
            </a:r>
          </a:p>
          <a:p>
            <a:pPr lvl="1"/>
            <a:r>
              <a:rPr lang="en-US" dirty="0" smtClean="0"/>
              <a:t>4.2 Average out of pocket expenditure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066800"/>
            <a:ext cx="7162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Type: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Retrospective study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Population: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OPD patients at Sub-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divisonal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Rajgir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&amp; Referral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Islampur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Sample Size: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260 OPD patient had been interviewed and their prescription was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analysed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Sampling Method: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Systematic sampling method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Technique: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Interview &amp; Observation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Tool: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Questionnaire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24000"/>
          <a:ext cx="8001000" cy="4707082"/>
        </p:xfrm>
        <a:graphic>
          <a:graphicData uri="http://schemas.openxmlformats.org/drawingml/2006/table">
            <a:tbl>
              <a:tblPr/>
              <a:tblGrid>
                <a:gridCol w="4617460"/>
                <a:gridCol w="1691770"/>
                <a:gridCol w="1691770"/>
              </a:tblGrid>
              <a:tr h="838200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Table 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1: Details of prescription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4974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Particulars</a:t>
                      </a:r>
                      <a:endParaRPr lang="en-US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Rajgir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Islampur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number of prescriptions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number of drugs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prescribed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438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35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Average number of drugs per prescription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3.37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Prescribing Indicator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399" y="1295400"/>
          <a:ext cx="8991601" cy="557218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71138"/>
                <a:gridCol w="1485568"/>
                <a:gridCol w="1563757"/>
                <a:gridCol w="1407381"/>
                <a:gridCol w="1563757"/>
              </a:tblGrid>
              <a:tr h="8061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Rajgir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Islampur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957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Particulars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Percentage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Percentage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7524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Drugs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not prescribed with Generic Name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27.83%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39.04%</a:t>
                      </a:r>
                      <a:endParaRPr lang="en-US" dirty="0"/>
                    </a:p>
                  </a:txBody>
                  <a:tcPr/>
                </a:tc>
              </a:tr>
              <a:tr h="7524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Prescription with at least 1 drug without Generic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78.46%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80.76%</a:t>
                      </a:r>
                      <a:endParaRPr lang="en-US" dirty="0"/>
                    </a:p>
                  </a:txBody>
                  <a:tcPr/>
                </a:tc>
              </a:tr>
              <a:tr h="7524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Prescription prescribed with an antibiotic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83.07%</a:t>
                      </a:r>
                      <a:endParaRPr lang="en-US" dirty="0"/>
                    </a:p>
                  </a:txBody>
                  <a:tcPr/>
                </a:tc>
              </a:tr>
              <a:tr h="6986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Medicine not from EML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37.2%</a:t>
                      </a:r>
                      <a:endParaRPr lang="en-US" dirty="0"/>
                    </a:p>
                  </a:txBody>
                  <a:tcPr/>
                </a:tc>
              </a:tr>
              <a:tr h="7524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Prescription with at least  1 drug not from EML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75.38%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74.61%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5546</TotalTime>
  <Words>591</Words>
  <Application>Microsoft Office PowerPoint</Application>
  <PresentationFormat>On-screen Show (4:3)</PresentationFormat>
  <Paragraphs>161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Rational Use of Drug in Bihar: A Study on Sub-divisional &amp;Referral Hospital in Rajgir &amp; Islampur</vt:lpstr>
      <vt:lpstr>Slide 2</vt:lpstr>
      <vt:lpstr> Factors Influence Use of Medicines</vt:lpstr>
      <vt:lpstr>Objective</vt:lpstr>
      <vt:lpstr>Indictors of rational use of drug </vt:lpstr>
      <vt:lpstr>Slide 6</vt:lpstr>
      <vt:lpstr>Methodology</vt:lpstr>
      <vt:lpstr>Slide 8</vt:lpstr>
      <vt:lpstr>Prescribing Indicator</vt:lpstr>
      <vt:lpstr>Patient Care Indicator</vt:lpstr>
      <vt:lpstr>Knowledge of Patient</vt:lpstr>
      <vt:lpstr>Availability of Essential Drugs</vt:lpstr>
      <vt:lpstr>Out of Pocket Expenditure</vt:lpstr>
      <vt:lpstr>Perception about Generic Drug among doctors </vt:lpstr>
      <vt:lpstr>Observation</vt:lpstr>
      <vt:lpstr>Recommendations</vt:lpstr>
      <vt:lpstr>Your Prescription              Your Choice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of Patient</dc:title>
  <dc:creator>Student</dc:creator>
  <cp:lastModifiedBy>archit sinha</cp:lastModifiedBy>
  <cp:revision>61</cp:revision>
  <dcterms:created xsi:type="dcterms:W3CDTF">2012-05-25T18:21:42Z</dcterms:created>
  <dcterms:modified xsi:type="dcterms:W3CDTF">2013-05-01T02:58:49Z</dcterms:modified>
</cp:coreProperties>
</file>