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332" r:id="rId4"/>
    <p:sldId id="274" r:id="rId5"/>
    <p:sldId id="273" r:id="rId6"/>
    <p:sldId id="278" r:id="rId7"/>
    <p:sldId id="279" r:id="rId8"/>
    <p:sldId id="283" r:id="rId9"/>
    <p:sldId id="285" r:id="rId10"/>
    <p:sldId id="333" r:id="rId11"/>
    <p:sldId id="334" r:id="rId12"/>
    <p:sldId id="341" r:id="rId13"/>
    <p:sldId id="338" r:id="rId14"/>
    <p:sldId id="339" r:id="rId15"/>
    <p:sldId id="342" r:id="rId16"/>
    <p:sldId id="343" r:id="rId17"/>
    <p:sldId id="344" r:id="rId18"/>
    <p:sldId id="345" r:id="rId19"/>
    <p:sldId id="346" r:id="rId20"/>
    <p:sldId id="349" r:id="rId21"/>
    <p:sldId id="348" r:id="rId22"/>
    <p:sldId id="308" r:id="rId23"/>
    <p:sldId id="347" r:id="rId24"/>
    <p:sldId id="331" r:id="rId25"/>
    <p:sldId id="35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2EA5A37-633C-48D5-A318-F7063773E400}" type="datetimeFigureOut">
              <a:rPr lang="en-IN" smtClean="0"/>
              <a:pPr/>
              <a:t>21-05-2013</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ADFEF5F-4482-4765-B336-CCD270E0D20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transition>
    <p:push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2EA5A37-633C-48D5-A318-F7063773E400}" type="datetimeFigureOut">
              <a:rPr lang="en-IN" smtClean="0"/>
              <a:pPr/>
              <a:t>21-05-2013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2EA5A37-633C-48D5-A318-F7063773E400}" type="datetimeFigureOut">
              <a:rPr lang="en-IN" smtClean="0"/>
              <a:pPr/>
              <a:t>21-05-2013</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2EA5A37-633C-48D5-A318-F7063773E400}" type="datetimeFigureOut">
              <a:rPr lang="en-IN" smtClean="0"/>
              <a:pPr/>
              <a:t>21-05-2013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2EA5A37-633C-48D5-A318-F7063773E400}" type="datetimeFigureOut">
              <a:rPr lang="en-IN" smtClean="0"/>
              <a:pPr/>
              <a:t>21-05-2013</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ADFEF5F-4482-4765-B336-CCD270E0D20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transition>
    <p:push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2EA5A37-633C-48D5-A318-F7063773E400}" type="datetimeFigureOut">
              <a:rPr lang="en-IN" smtClean="0"/>
              <a:pPr/>
              <a:t>21-05-2013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2EA5A37-633C-48D5-A318-F7063773E400}" type="datetimeFigureOut">
              <a:rPr lang="en-IN" smtClean="0"/>
              <a:pPr/>
              <a:t>21-05-2013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2EA5A37-633C-48D5-A318-F7063773E400}" type="datetimeFigureOut">
              <a:rPr lang="en-IN" smtClean="0"/>
              <a:pPr/>
              <a:t>21-05-2013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2EA5A37-633C-48D5-A318-F7063773E400}" type="datetimeFigureOut">
              <a:rPr lang="en-IN" smtClean="0"/>
              <a:pPr/>
              <a:t>21-05-2013</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2EA5A37-633C-48D5-A318-F7063773E400}" type="datetimeFigureOut">
              <a:rPr lang="en-IN" smtClean="0"/>
              <a:pPr/>
              <a:t>21-05-2013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ADFEF5F-4482-4765-B336-CCD270E0D20E}" type="slidenum">
              <a:rPr lang="en-IN" smtClean="0"/>
              <a:pPr/>
              <a:t>‹#›</a:t>
            </a:fld>
            <a:endParaRPr lang="en-IN"/>
          </a:p>
        </p:txBody>
      </p:sp>
    </p:spTree>
  </p:cSld>
  <p:clrMapOvr>
    <a:masterClrMapping/>
  </p:clrMapOvr>
  <p:transition>
    <p:push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2EA5A37-633C-48D5-A318-F7063773E400}" type="datetimeFigureOut">
              <a:rPr lang="en-IN" smtClean="0"/>
              <a:pPr/>
              <a:t>21-05-2013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DADFEF5F-4482-4765-B336-CCD270E0D20E}"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push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2EA5A37-633C-48D5-A318-F7063773E400}" type="datetimeFigureOut">
              <a:rPr lang="en-IN" smtClean="0"/>
              <a:pPr/>
              <a:t>21-05-2013</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ADFEF5F-4482-4765-B336-CCD270E0D20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p:push dir="r"/>
  </p:transition>
  <p:timing>
    <p:tnLst>
      <p:par>
        <p:cTn id="1" dur="indefinite" restart="never" nodeType="tmRoot"/>
      </p:par>
    </p:tnLst>
  </p:timing>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ihd.mahidol.ac.th/sites/default/files/images/new/pdf/journal/sepdec2007/10.pdf" TargetMode="External"/><Relationship Id="rId2" Type="http://schemas.openxmlformats.org/officeDocument/2006/relationships/hyperlink" Target="http://www.iapsmgc.org/" TargetMode="External"/><Relationship Id="rId1" Type="http://schemas.openxmlformats.org/officeDocument/2006/relationships/slideLayout" Target="../slideLayouts/slideLayout2.xml"/><Relationship Id="rId4" Type="http://schemas.openxmlformats.org/officeDocument/2006/relationships/hyperlink" Target="http://www.rwjf.or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smtClean="0"/>
              <a:t>"A STUDY ON FRONT OFFICE OPERATIONS OF OUTPATIENT DEPARTMENT AND ITS IMPACT ON PATIENTS' SATISFACTION</a:t>
            </a:r>
            <a:endParaRPr lang="en-IN" sz="2400" dirty="0"/>
          </a:p>
        </p:txBody>
      </p:sp>
      <p:sp>
        <p:nvSpPr>
          <p:cNvPr id="3" name="Subtitle 2"/>
          <p:cNvSpPr>
            <a:spLocks noGrp="1"/>
          </p:cNvSpPr>
          <p:nvPr>
            <p:ph type="subTitle" idx="1"/>
          </p:nvPr>
        </p:nvSpPr>
        <p:spPr>
          <a:xfrm>
            <a:off x="3354442" y="3539864"/>
            <a:ext cx="5114778" cy="3129496"/>
          </a:xfrm>
        </p:spPr>
        <p:txBody>
          <a:bodyPr>
            <a:normAutofit/>
          </a:bodyPr>
          <a:lstStyle/>
          <a:p>
            <a:r>
              <a:rPr lang="en-US" b="1" dirty="0" smtClean="0"/>
              <a:t>“</a:t>
            </a:r>
          </a:p>
          <a:p>
            <a:r>
              <a:rPr lang="en-US" b="1" dirty="0" smtClean="0"/>
              <a:t> </a:t>
            </a:r>
            <a:endParaRPr lang="en-US" dirty="0" smtClean="0"/>
          </a:p>
          <a:p>
            <a:r>
              <a:rPr lang="en-IN" dirty="0" smtClean="0"/>
              <a:t> Fortis Hospital Shalimar </a:t>
            </a:r>
            <a:r>
              <a:rPr lang="en-IN" dirty="0" err="1" smtClean="0"/>
              <a:t>Bagh</a:t>
            </a:r>
            <a:endParaRPr lang="en-IN" dirty="0" smtClean="0"/>
          </a:p>
          <a:p>
            <a:r>
              <a:rPr lang="en-IN" dirty="0" smtClean="0"/>
              <a:t>Presented By</a:t>
            </a:r>
          </a:p>
          <a:p>
            <a:r>
              <a:rPr lang="en-IN" dirty="0" err="1" smtClean="0"/>
              <a:t>Shalini</a:t>
            </a:r>
            <a:r>
              <a:rPr lang="en-IN" dirty="0" smtClean="0"/>
              <a:t> </a:t>
            </a:r>
            <a:r>
              <a:rPr lang="en-IN" dirty="0" err="1" smtClean="0"/>
              <a:t>Dhody</a:t>
            </a:r>
            <a:endParaRPr lang="en-IN" dirty="0" smtClean="0"/>
          </a:p>
          <a:p>
            <a:r>
              <a:rPr lang="en-IN" dirty="0" smtClean="0"/>
              <a:t>PG/11/090</a:t>
            </a:r>
            <a:endParaRPr lang="en-IN" dirty="0"/>
          </a:p>
        </p:txBody>
      </p:sp>
    </p:spTree>
  </p:cSld>
  <p:clrMapOvr>
    <a:masterClrMapping/>
  </p:clrMapOvr>
  <p:transition>
    <p:push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2700" dirty="0" smtClean="0"/>
              <a:t>Response of the patients regarding the source of information about the hospital </a:t>
            </a:r>
            <a:endParaRPr lang="en-US" sz="2700" dirty="0"/>
          </a:p>
        </p:txBody>
      </p:sp>
      <p:graphicFrame>
        <p:nvGraphicFramePr>
          <p:cNvPr id="7" name="Content Placeholder 6"/>
          <p:cNvGraphicFramePr>
            <a:graphicFrameLocks noGrp="1"/>
          </p:cNvGraphicFramePr>
          <p:nvPr>
            <p:ph idx="1"/>
          </p:nvPr>
        </p:nvGraphicFramePr>
        <p:xfrm>
          <a:off x="899591" y="2420887"/>
          <a:ext cx="5544616" cy="3672408"/>
        </p:xfrm>
        <a:graphic>
          <a:graphicData uri="http://schemas.openxmlformats.org/drawingml/2006/table">
            <a:tbl>
              <a:tblPr>
                <a:tableStyleId>{3C2FFA5D-87B4-456A-9821-1D502468CF0F}</a:tableStyleId>
              </a:tblPr>
              <a:tblGrid>
                <a:gridCol w="2279076"/>
                <a:gridCol w="1632770"/>
                <a:gridCol w="1632770"/>
              </a:tblGrid>
              <a:tr h="734481">
                <a:tc>
                  <a:txBody>
                    <a:bodyPr/>
                    <a:lstStyle/>
                    <a:p>
                      <a:pPr algn="just" fontAlgn="b"/>
                      <a:r>
                        <a:rPr lang="en-US" sz="2400" u="none" strike="noStrike"/>
                        <a:t>Parameters </a:t>
                      </a:r>
                      <a:endParaRPr lang="en-US" sz="2400" b="1" i="0" u="none" strike="noStrike">
                        <a:solidFill>
                          <a:srgbClr val="000000"/>
                        </a:solidFill>
                        <a:latin typeface="Times New Roman"/>
                      </a:endParaRPr>
                    </a:p>
                  </a:txBody>
                  <a:tcPr marL="0" marR="0" marT="0" marB="0" anchor="b"/>
                </a:tc>
                <a:tc>
                  <a:txBody>
                    <a:bodyPr/>
                    <a:lstStyle/>
                    <a:p>
                      <a:pPr algn="just" fontAlgn="b"/>
                      <a:r>
                        <a:rPr lang="en-US" sz="2400" u="none" strike="noStrike"/>
                        <a:t>Responses</a:t>
                      </a:r>
                      <a:endParaRPr lang="en-US" sz="2400" b="1" i="0" u="none" strike="noStrike">
                        <a:solidFill>
                          <a:srgbClr val="000000"/>
                        </a:solidFill>
                        <a:latin typeface="Times New Roman"/>
                      </a:endParaRPr>
                    </a:p>
                  </a:txBody>
                  <a:tcPr marL="0" marR="0" marT="0" marB="0" anchor="b"/>
                </a:tc>
                <a:tc>
                  <a:txBody>
                    <a:bodyPr/>
                    <a:lstStyle/>
                    <a:p>
                      <a:pPr algn="just" fontAlgn="b"/>
                      <a:r>
                        <a:rPr lang="en-US" sz="2400" b="0" i="0" u="none" strike="noStrike" dirty="0" smtClean="0">
                          <a:solidFill>
                            <a:schemeClr val="dk1"/>
                          </a:solidFill>
                          <a:latin typeface="+mn-lt"/>
                        </a:rPr>
                        <a:t>Percent</a:t>
                      </a:r>
                      <a:endParaRPr lang="en-US" sz="2400" b="1" i="0" u="none" strike="noStrike" dirty="0">
                        <a:solidFill>
                          <a:srgbClr val="000000"/>
                        </a:solidFill>
                        <a:latin typeface="Times New Roman"/>
                      </a:endParaRPr>
                    </a:p>
                  </a:txBody>
                  <a:tcPr marL="0" marR="0" marT="0" marB="0" anchor="b"/>
                </a:tc>
              </a:tr>
              <a:tr h="367241">
                <a:tc>
                  <a:txBody>
                    <a:bodyPr/>
                    <a:lstStyle/>
                    <a:p>
                      <a:pPr algn="just" fontAlgn="b"/>
                      <a:r>
                        <a:rPr lang="en-US" sz="2400" u="none" strike="noStrike"/>
                        <a:t>Friends</a:t>
                      </a:r>
                      <a:endParaRPr lang="en-US" sz="2400" b="0" i="0" u="none" strike="noStrike">
                        <a:solidFill>
                          <a:srgbClr val="000000"/>
                        </a:solidFill>
                        <a:latin typeface="Times New Roman"/>
                      </a:endParaRPr>
                    </a:p>
                  </a:txBody>
                  <a:tcPr marL="0" marR="0" marT="0" marB="0" anchor="b"/>
                </a:tc>
                <a:tc>
                  <a:txBody>
                    <a:bodyPr/>
                    <a:lstStyle/>
                    <a:p>
                      <a:pPr algn="just" fontAlgn="b"/>
                      <a:r>
                        <a:rPr lang="en-US" sz="2400" u="none" strike="noStrike"/>
                        <a:t>79</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15.8</a:t>
                      </a:r>
                      <a:endParaRPr lang="en-US" sz="2400" b="0" i="0" u="none" strike="noStrike">
                        <a:solidFill>
                          <a:srgbClr val="000000"/>
                        </a:solidFill>
                        <a:latin typeface="Calibri"/>
                      </a:endParaRPr>
                    </a:p>
                  </a:txBody>
                  <a:tcPr marL="0" marR="0" marT="0" marB="0" anchor="b"/>
                </a:tc>
              </a:tr>
              <a:tr h="367241">
                <a:tc>
                  <a:txBody>
                    <a:bodyPr/>
                    <a:lstStyle/>
                    <a:p>
                      <a:pPr algn="just" fontAlgn="b"/>
                      <a:r>
                        <a:rPr lang="en-US" sz="2400" u="none" strike="noStrike"/>
                        <a:t>Brochure </a:t>
                      </a:r>
                      <a:endParaRPr lang="en-US" sz="2400" b="0" i="0" u="none" strike="noStrike">
                        <a:solidFill>
                          <a:srgbClr val="000000"/>
                        </a:solidFill>
                        <a:latin typeface="Times New Roman"/>
                      </a:endParaRPr>
                    </a:p>
                  </a:txBody>
                  <a:tcPr marL="0" marR="0" marT="0" marB="0" anchor="b"/>
                </a:tc>
                <a:tc>
                  <a:txBody>
                    <a:bodyPr/>
                    <a:lstStyle/>
                    <a:p>
                      <a:pPr algn="just" fontAlgn="b"/>
                      <a:r>
                        <a:rPr lang="en-US" sz="2400" u="none" strike="noStrike"/>
                        <a:t>124</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24.8</a:t>
                      </a:r>
                      <a:endParaRPr lang="en-US" sz="2400" b="0" i="0" u="none" strike="noStrike">
                        <a:solidFill>
                          <a:srgbClr val="000000"/>
                        </a:solidFill>
                        <a:latin typeface="Calibri"/>
                      </a:endParaRPr>
                    </a:p>
                  </a:txBody>
                  <a:tcPr marL="0" marR="0" marT="0" marB="0" anchor="b"/>
                </a:tc>
              </a:tr>
              <a:tr h="367241">
                <a:tc>
                  <a:txBody>
                    <a:bodyPr/>
                    <a:lstStyle/>
                    <a:p>
                      <a:pPr algn="just" fontAlgn="b"/>
                      <a:r>
                        <a:rPr lang="en-US" sz="2400" u="none" strike="noStrike"/>
                        <a:t>Brand Name</a:t>
                      </a:r>
                      <a:endParaRPr lang="en-US" sz="2400" b="0" i="0" u="none" strike="noStrike">
                        <a:solidFill>
                          <a:srgbClr val="000000"/>
                        </a:solidFill>
                        <a:latin typeface="Times New Roman"/>
                      </a:endParaRPr>
                    </a:p>
                  </a:txBody>
                  <a:tcPr marL="0" marR="0" marT="0" marB="0" anchor="b"/>
                </a:tc>
                <a:tc>
                  <a:txBody>
                    <a:bodyPr/>
                    <a:lstStyle/>
                    <a:p>
                      <a:pPr algn="just" fontAlgn="b"/>
                      <a:r>
                        <a:rPr lang="en-US" sz="2400" u="none" strike="noStrike"/>
                        <a:t>245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49</a:t>
                      </a:r>
                      <a:endParaRPr lang="en-US" sz="2400" b="0" i="0" u="none" strike="noStrike">
                        <a:solidFill>
                          <a:srgbClr val="000000"/>
                        </a:solidFill>
                        <a:latin typeface="Calibri"/>
                      </a:endParaRPr>
                    </a:p>
                  </a:txBody>
                  <a:tcPr marL="0" marR="0" marT="0" marB="0" anchor="b"/>
                </a:tc>
              </a:tr>
              <a:tr h="367241">
                <a:tc>
                  <a:txBody>
                    <a:bodyPr/>
                    <a:lstStyle/>
                    <a:p>
                      <a:pPr algn="just" fontAlgn="b"/>
                      <a:r>
                        <a:rPr lang="en-US" sz="2400" u="none" strike="noStrike"/>
                        <a:t>Company </a:t>
                      </a:r>
                      <a:endParaRPr lang="en-US" sz="2400" b="0" i="0" u="none" strike="noStrike">
                        <a:solidFill>
                          <a:srgbClr val="000000"/>
                        </a:solidFill>
                        <a:latin typeface="Times New Roman"/>
                      </a:endParaRPr>
                    </a:p>
                  </a:txBody>
                  <a:tcPr marL="0" marR="0" marT="0" marB="0" anchor="b"/>
                </a:tc>
                <a:tc>
                  <a:txBody>
                    <a:bodyPr/>
                    <a:lstStyle/>
                    <a:p>
                      <a:pPr algn="just" fontAlgn="b"/>
                      <a:r>
                        <a:rPr lang="en-US" sz="2400" u="none" strike="noStrike"/>
                        <a:t>32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6.4</a:t>
                      </a:r>
                      <a:endParaRPr lang="en-US" sz="2400" b="0" i="0" u="none" strike="noStrike">
                        <a:solidFill>
                          <a:srgbClr val="000000"/>
                        </a:solidFill>
                        <a:latin typeface="Calibri"/>
                      </a:endParaRPr>
                    </a:p>
                  </a:txBody>
                  <a:tcPr marL="0" marR="0" marT="0" marB="0" anchor="b"/>
                </a:tc>
              </a:tr>
              <a:tr h="734481">
                <a:tc>
                  <a:txBody>
                    <a:bodyPr/>
                    <a:lstStyle/>
                    <a:p>
                      <a:pPr algn="just" fontAlgn="b"/>
                      <a:r>
                        <a:rPr lang="en-US" sz="2400" u="none" strike="noStrike"/>
                        <a:t>Another Doctor </a:t>
                      </a:r>
                      <a:endParaRPr lang="en-US" sz="2400" b="0" i="0" u="none" strike="noStrike">
                        <a:solidFill>
                          <a:srgbClr val="000000"/>
                        </a:solidFill>
                        <a:latin typeface="Times New Roman"/>
                      </a:endParaRPr>
                    </a:p>
                  </a:txBody>
                  <a:tcPr marL="0" marR="0" marT="0" marB="0" anchor="b"/>
                </a:tc>
                <a:tc>
                  <a:txBody>
                    <a:bodyPr/>
                    <a:lstStyle/>
                    <a:p>
                      <a:pPr algn="just" fontAlgn="b"/>
                      <a:r>
                        <a:rPr lang="en-US" sz="2400" u="none" strike="noStrike"/>
                        <a:t>10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a:t>
                      </a:r>
                      <a:endParaRPr lang="en-US" sz="2400" b="0" i="0" u="none" strike="noStrike">
                        <a:solidFill>
                          <a:srgbClr val="000000"/>
                        </a:solidFill>
                        <a:latin typeface="Calibri"/>
                      </a:endParaRPr>
                    </a:p>
                  </a:txBody>
                  <a:tcPr marL="0" marR="0" marT="0" marB="0" anchor="b"/>
                </a:tc>
              </a:tr>
              <a:tr h="367241">
                <a:tc>
                  <a:txBody>
                    <a:bodyPr/>
                    <a:lstStyle/>
                    <a:p>
                      <a:pPr algn="just" fontAlgn="b"/>
                      <a:r>
                        <a:rPr lang="en-US" sz="2400" u="none" strike="noStrike"/>
                        <a:t>Others </a:t>
                      </a:r>
                      <a:endParaRPr lang="en-US" sz="2400" b="0" i="0" u="none" strike="noStrike">
                        <a:solidFill>
                          <a:srgbClr val="000000"/>
                        </a:solidFill>
                        <a:latin typeface="Times New Roman"/>
                      </a:endParaRPr>
                    </a:p>
                  </a:txBody>
                  <a:tcPr marL="0" marR="0" marT="0" marB="0" anchor="b"/>
                </a:tc>
                <a:tc>
                  <a:txBody>
                    <a:bodyPr/>
                    <a:lstStyle/>
                    <a:p>
                      <a:pPr algn="just" fontAlgn="b"/>
                      <a:r>
                        <a:rPr lang="en-US" sz="2400" u="none" strike="noStrike"/>
                        <a:t>10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a:t>
                      </a:r>
                      <a:endParaRPr lang="en-US" sz="2400" b="0" i="0" u="none" strike="noStrike">
                        <a:solidFill>
                          <a:srgbClr val="000000"/>
                        </a:solidFill>
                        <a:latin typeface="Calibri"/>
                      </a:endParaRPr>
                    </a:p>
                  </a:txBody>
                  <a:tcPr marL="0" marR="0" marT="0" marB="0" anchor="b"/>
                </a:tc>
              </a:tr>
              <a:tr h="367241">
                <a:tc>
                  <a:txBody>
                    <a:bodyPr/>
                    <a:lstStyle/>
                    <a:p>
                      <a:pPr algn="just" fontAlgn="b"/>
                      <a:r>
                        <a:rPr lang="en-US" sz="2400" u="none" strike="noStrike"/>
                        <a:t>Total </a:t>
                      </a:r>
                      <a:endParaRPr lang="en-US" sz="2400" b="0" i="0" u="none" strike="noStrike">
                        <a:solidFill>
                          <a:srgbClr val="000000"/>
                        </a:solidFill>
                        <a:latin typeface="Times New Roman"/>
                      </a:endParaRPr>
                    </a:p>
                  </a:txBody>
                  <a:tcPr marL="0" marR="0" marT="0" marB="0" anchor="b"/>
                </a:tc>
                <a:tc>
                  <a:txBody>
                    <a:bodyPr/>
                    <a:lstStyle/>
                    <a:p>
                      <a:pPr algn="just" fontAlgn="b"/>
                      <a:r>
                        <a:rPr lang="en-US" sz="2400" u="none" strike="noStrike"/>
                        <a:t>500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100</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dirty="0" smtClean="0"/>
              <a:t>Response of the patients regarding factors responsible in choosing the hospital</a:t>
            </a:r>
            <a:endParaRPr lang="en-US" sz="3100" dirty="0"/>
          </a:p>
        </p:txBody>
      </p:sp>
      <p:graphicFrame>
        <p:nvGraphicFramePr>
          <p:cNvPr id="6" name="Content Placeholder 5"/>
          <p:cNvGraphicFramePr>
            <a:graphicFrameLocks noGrp="1"/>
          </p:cNvGraphicFramePr>
          <p:nvPr>
            <p:ph idx="1"/>
          </p:nvPr>
        </p:nvGraphicFramePr>
        <p:xfrm>
          <a:off x="0" y="1484784"/>
          <a:ext cx="8064897" cy="5120640"/>
        </p:xfrm>
        <a:graphic>
          <a:graphicData uri="http://schemas.openxmlformats.org/drawingml/2006/table">
            <a:tbl>
              <a:tblPr>
                <a:tableStyleId>{3C2FFA5D-87B4-456A-9821-1D502468CF0F}</a:tableStyleId>
              </a:tblPr>
              <a:tblGrid>
                <a:gridCol w="2016225"/>
                <a:gridCol w="1512168"/>
                <a:gridCol w="1512168"/>
                <a:gridCol w="1512168"/>
                <a:gridCol w="1512168"/>
              </a:tblGrid>
              <a:tr h="695594">
                <a:tc>
                  <a:txBody>
                    <a:bodyPr/>
                    <a:lstStyle/>
                    <a:p>
                      <a:pPr algn="just" fontAlgn="b"/>
                      <a:r>
                        <a:rPr lang="en-US" sz="2400" u="none" strike="noStrike" dirty="0"/>
                        <a:t>Parameters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new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revisited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Percent</a:t>
                      </a:r>
                      <a:endParaRPr lang="en-US" sz="2400" b="0" i="0" u="none" strike="noStrike">
                        <a:solidFill>
                          <a:srgbClr val="000000"/>
                        </a:solidFill>
                        <a:latin typeface="Calibri"/>
                      </a:endParaRPr>
                    </a:p>
                  </a:txBody>
                  <a:tcPr marL="0" marR="0" marT="0" marB="0" anchor="b"/>
                </a:tc>
              </a:tr>
              <a:tr h="695594">
                <a:tc>
                  <a:txBody>
                    <a:bodyPr/>
                    <a:lstStyle/>
                    <a:p>
                      <a:pPr algn="just" fontAlgn="b"/>
                      <a:r>
                        <a:rPr lang="en-US" sz="2400" u="none" strike="noStrike" dirty="0"/>
                        <a:t>Hospital reputation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95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72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167</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33.4</a:t>
                      </a:r>
                      <a:endParaRPr lang="en-US" sz="2400" b="0" i="0" u="none" strike="noStrike">
                        <a:solidFill>
                          <a:srgbClr val="000000"/>
                        </a:solidFill>
                        <a:latin typeface="Calibri"/>
                      </a:endParaRPr>
                    </a:p>
                  </a:txBody>
                  <a:tcPr marL="0" marR="0" marT="0" marB="0" anchor="b"/>
                </a:tc>
              </a:tr>
              <a:tr h="695594">
                <a:tc>
                  <a:txBody>
                    <a:bodyPr/>
                    <a:lstStyle/>
                    <a:p>
                      <a:pPr algn="just" fontAlgn="b"/>
                      <a:r>
                        <a:rPr lang="en-US" sz="2400" u="none" strike="noStrike" dirty="0"/>
                        <a:t>Hospital facilities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63</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38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101</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20.2</a:t>
                      </a:r>
                      <a:endParaRPr lang="en-US" sz="2400" b="0" i="0" u="none" strike="noStrike">
                        <a:solidFill>
                          <a:srgbClr val="000000"/>
                        </a:solidFill>
                        <a:latin typeface="Calibri"/>
                      </a:endParaRPr>
                    </a:p>
                  </a:txBody>
                  <a:tcPr marL="0" marR="0" marT="0" marB="0" anchor="b"/>
                </a:tc>
              </a:tr>
              <a:tr h="1043391">
                <a:tc>
                  <a:txBody>
                    <a:bodyPr/>
                    <a:lstStyle/>
                    <a:p>
                      <a:pPr algn="just" fontAlgn="b"/>
                      <a:r>
                        <a:rPr lang="en-US" sz="2400" u="none" strike="noStrike" dirty="0"/>
                        <a:t>Being referred to this hospital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6</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4</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a:t>
                      </a:r>
                      <a:endParaRPr lang="en-US" sz="2400" b="0" i="0" u="none" strike="noStrike">
                        <a:solidFill>
                          <a:srgbClr val="000000"/>
                        </a:solidFill>
                        <a:latin typeface="Calibri"/>
                      </a:endParaRPr>
                    </a:p>
                  </a:txBody>
                  <a:tcPr marL="0" marR="0" marT="0" marB="0" anchor="b"/>
                </a:tc>
              </a:tr>
              <a:tr h="347797">
                <a:tc>
                  <a:txBody>
                    <a:bodyPr/>
                    <a:lstStyle/>
                    <a:p>
                      <a:pPr algn="just" fontAlgn="b"/>
                      <a:r>
                        <a:rPr lang="en-US" sz="2400" u="none" strike="noStrike" dirty="0"/>
                        <a:t>Locality</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23</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57</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80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16</a:t>
                      </a:r>
                      <a:endParaRPr lang="en-US" sz="2400" b="0" i="0" u="none" strike="noStrike">
                        <a:solidFill>
                          <a:srgbClr val="000000"/>
                        </a:solidFill>
                        <a:latin typeface="Calibri"/>
                      </a:endParaRPr>
                    </a:p>
                  </a:txBody>
                  <a:tcPr marL="0" marR="0" marT="0" marB="0" anchor="b"/>
                </a:tc>
              </a:tr>
              <a:tr h="1043391">
                <a:tc>
                  <a:txBody>
                    <a:bodyPr/>
                    <a:lstStyle/>
                    <a:p>
                      <a:pPr algn="just" fontAlgn="b"/>
                      <a:r>
                        <a:rPr lang="en-US" sz="2400" u="none" strike="noStrike" dirty="0"/>
                        <a:t>Quality Medical services</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58</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84</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142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28.4</a:t>
                      </a:r>
                      <a:endParaRPr lang="en-US" sz="2400" b="0" i="0" u="none" strike="noStrike">
                        <a:solidFill>
                          <a:srgbClr val="000000"/>
                        </a:solidFill>
                        <a:latin typeface="Calibri"/>
                      </a:endParaRPr>
                    </a:p>
                  </a:txBody>
                  <a:tcPr marL="0" marR="0" marT="0" marB="0" anchor="b"/>
                </a:tc>
              </a:tr>
              <a:tr h="347797">
                <a:tc>
                  <a:txBody>
                    <a:bodyPr/>
                    <a:lstStyle/>
                    <a:p>
                      <a:pPr algn="just" fontAlgn="b"/>
                      <a:r>
                        <a:rPr lang="en-US" sz="2400" u="none" strike="noStrike" dirty="0"/>
                        <a:t>total</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dirty="0"/>
                        <a:t> </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 </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500</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100</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dirty="0" smtClean="0"/>
              <a:t>Response of the patients regarding greeting received  by the front office staff </a:t>
            </a:r>
            <a:endParaRPr lang="en-US" sz="3100" dirty="0"/>
          </a:p>
        </p:txBody>
      </p:sp>
      <p:graphicFrame>
        <p:nvGraphicFramePr>
          <p:cNvPr id="7" name="Content Placeholder 6"/>
          <p:cNvGraphicFramePr>
            <a:graphicFrameLocks noGrp="1"/>
          </p:cNvGraphicFramePr>
          <p:nvPr>
            <p:ph idx="1"/>
          </p:nvPr>
        </p:nvGraphicFramePr>
        <p:xfrm>
          <a:off x="827585" y="2492897"/>
          <a:ext cx="6624734" cy="2592285"/>
        </p:xfrm>
        <a:graphic>
          <a:graphicData uri="http://schemas.openxmlformats.org/drawingml/2006/table">
            <a:tbl>
              <a:tblPr>
                <a:tableStyleId>{3C2FFA5D-87B4-456A-9821-1D502468CF0F}</a:tableStyleId>
              </a:tblPr>
              <a:tblGrid>
                <a:gridCol w="1617062"/>
                <a:gridCol w="1251918"/>
                <a:gridCol w="1251918"/>
                <a:gridCol w="1251918"/>
                <a:gridCol w="1251918"/>
              </a:tblGrid>
              <a:tr h="1008111">
                <a:tc>
                  <a:txBody>
                    <a:bodyPr/>
                    <a:lstStyle/>
                    <a:p>
                      <a:pPr algn="just" fontAlgn="b"/>
                      <a:r>
                        <a:rPr lang="en-US" sz="2400" u="none" strike="noStrike"/>
                        <a:t>Parameters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New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Revisited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b="0" i="0" u="none" strike="noStrike" dirty="0" smtClean="0">
                          <a:solidFill>
                            <a:schemeClr val="dk1"/>
                          </a:solidFill>
                          <a:latin typeface="+mn-lt"/>
                        </a:rPr>
                        <a:t>Percent</a:t>
                      </a:r>
                      <a:endParaRPr lang="en-US" sz="2400" b="0" i="0" u="none" strike="noStrike" dirty="0">
                        <a:solidFill>
                          <a:srgbClr val="000000"/>
                        </a:solidFill>
                        <a:latin typeface="Calibri"/>
                      </a:endParaRPr>
                    </a:p>
                  </a:txBody>
                  <a:tcPr marL="0" marR="0" marT="0" marB="0" anchor="b"/>
                </a:tc>
              </a:tr>
              <a:tr h="528058">
                <a:tc>
                  <a:txBody>
                    <a:bodyPr/>
                    <a:lstStyle/>
                    <a:p>
                      <a:pPr algn="just" fontAlgn="b"/>
                      <a:r>
                        <a:rPr lang="en-US" sz="2400" u="none" strike="noStrike"/>
                        <a:t>Yes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102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138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240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48</a:t>
                      </a:r>
                      <a:endParaRPr lang="en-US" sz="2400" b="0" i="0" u="none" strike="noStrike">
                        <a:solidFill>
                          <a:srgbClr val="000000"/>
                        </a:solidFill>
                        <a:latin typeface="Calibri"/>
                      </a:endParaRPr>
                    </a:p>
                  </a:txBody>
                  <a:tcPr marL="0" marR="0" marT="0" marB="0" anchor="b"/>
                </a:tc>
              </a:tr>
              <a:tr h="528058">
                <a:tc>
                  <a:txBody>
                    <a:bodyPr/>
                    <a:lstStyle/>
                    <a:p>
                      <a:pPr algn="just" fontAlgn="b"/>
                      <a:r>
                        <a:rPr lang="en-US" sz="2400" u="none" strike="noStrike"/>
                        <a:t>No</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129</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79</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208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41.6</a:t>
                      </a:r>
                      <a:endParaRPr lang="en-US" sz="2400" b="0" i="0" u="none" strike="noStrike">
                        <a:solidFill>
                          <a:srgbClr val="000000"/>
                        </a:solidFill>
                        <a:latin typeface="Calibri"/>
                      </a:endParaRPr>
                    </a:p>
                  </a:txBody>
                  <a:tcPr marL="0" marR="0" marT="0" marB="0" anchor="b"/>
                </a:tc>
              </a:tr>
              <a:tr h="528058">
                <a:tc>
                  <a:txBody>
                    <a:bodyPr/>
                    <a:lstStyle/>
                    <a:p>
                      <a:pPr algn="just" fontAlgn="b"/>
                      <a:r>
                        <a:rPr lang="en-US" sz="2400" u="none" strike="noStrike"/>
                        <a:t>Cant Say</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14</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38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52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10.4</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noAutofit/>
          </a:bodyPr>
          <a:lstStyle/>
          <a:p>
            <a:r>
              <a:rPr lang="en-US" sz="2800" dirty="0" smtClean="0"/>
              <a:t>Response of the patients regarding the front office staff (personal attributes)</a:t>
            </a:r>
            <a:endParaRPr lang="en-US" sz="2800" dirty="0"/>
          </a:p>
        </p:txBody>
      </p:sp>
      <p:graphicFrame>
        <p:nvGraphicFramePr>
          <p:cNvPr id="4" name="Content Placeholder 3"/>
          <p:cNvGraphicFramePr>
            <a:graphicFrameLocks noGrp="1"/>
          </p:cNvGraphicFramePr>
          <p:nvPr>
            <p:ph idx="1"/>
          </p:nvPr>
        </p:nvGraphicFramePr>
        <p:xfrm>
          <a:off x="-2" y="1609725"/>
          <a:ext cx="8892483" cy="4961608"/>
        </p:xfrm>
        <a:graphic>
          <a:graphicData uri="http://schemas.openxmlformats.org/drawingml/2006/table">
            <a:tbl>
              <a:tblPr>
                <a:tableStyleId>{3C2FFA5D-87B4-456A-9821-1D502468CF0F}</a:tableStyleId>
              </a:tblPr>
              <a:tblGrid>
                <a:gridCol w="2816479"/>
                <a:gridCol w="1519001"/>
                <a:gridCol w="1519001"/>
                <a:gridCol w="1519001"/>
                <a:gridCol w="1519001"/>
              </a:tblGrid>
              <a:tr h="440470">
                <a:tc>
                  <a:txBody>
                    <a:bodyPr/>
                    <a:lstStyle/>
                    <a:p>
                      <a:pPr algn="just" fontAlgn="b"/>
                      <a:r>
                        <a:rPr lang="en-US" sz="1600" u="none" strike="noStrike" dirty="0"/>
                        <a:t>Parameters</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New Patients</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Revisited Patients</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Total</a:t>
                      </a:r>
                      <a:endParaRPr lang="en-US" sz="1600" b="0" i="0" u="none" strike="noStrike">
                        <a:solidFill>
                          <a:srgbClr val="000000"/>
                        </a:solidFill>
                        <a:latin typeface="Calibri"/>
                      </a:endParaRPr>
                    </a:p>
                  </a:txBody>
                  <a:tcPr marL="0" marR="0" marT="0" marB="0" anchor="b"/>
                </a:tc>
                <a:tc>
                  <a:txBody>
                    <a:bodyPr/>
                    <a:lstStyle/>
                    <a:p>
                      <a:pPr algn="just" fontAlgn="b"/>
                      <a:r>
                        <a:rPr lang="en-US" sz="1600" b="0" i="0" u="none" strike="noStrike" dirty="0" smtClean="0">
                          <a:solidFill>
                            <a:schemeClr val="dk1"/>
                          </a:solidFill>
                          <a:latin typeface="+mn-lt"/>
                        </a:rPr>
                        <a:t>percent</a:t>
                      </a:r>
                      <a:endParaRPr lang="en-US" sz="1600" b="0" i="0" u="none" strike="noStrike" dirty="0">
                        <a:solidFill>
                          <a:srgbClr val="000000"/>
                        </a:solidFill>
                        <a:latin typeface="Calibri"/>
                      </a:endParaRPr>
                    </a:p>
                  </a:txBody>
                  <a:tcPr marL="0" marR="0" marT="0" marB="0" anchor="b"/>
                </a:tc>
              </a:tr>
              <a:tr h="447810">
                <a:tc>
                  <a:txBody>
                    <a:bodyPr/>
                    <a:lstStyle/>
                    <a:p>
                      <a:pPr algn="just" fontAlgn="b"/>
                      <a:r>
                        <a:rPr lang="en-US" sz="1600" u="none" strike="noStrike" dirty="0"/>
                        <a:t>Was polite and friendly (Yes)</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134</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183</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317</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63.4</a:t>
                      </a:r>
                      <a:endParaRPr lang="en-US" sz="1600" b="0" i="0" u="none" strike="noStrike">
                        <a:solidFill>
                          <a:srgbClr val="000000"/>
                        </a:solidFill>
                        <a:latin typeface="Calibri"/>
                      </a:endParaRPr>
                    </a:p>
                  </a:txBody>
                  <a:tcPr marL="0" marR="0" marT="0" marB="0" anchor="b"/>
                </a:tc>
              </a:tr>
              <a:tr h="484516">
                <a:tc>
                  <a:txBody>
                    <a:bodyPr/>
                    <a:lstStyle/>
                    <a:p>
                      <a:pPr algn="just" fontAlgn="b"/>
                      <a:r>
                        <a:rPr lang="en-US" sz="1600" u="none" strike="noStrike" dirty="0"/>
                        <a:t> Was polite and friendly (No) </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111</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72</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183</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36.6</a:t>
                      </a:r>
                      <a:endParaRPr lang="en-US" sz="1600" b="0" i="0" u="none" strike="noStrike">
                        <a:solidFill>
                          <a:srgbClr val="000000"/>
                        </a:solidFill>
                        <a:latin typeface="Calibri"/>
                      </a:endParaRPr>
                    </a:p>
                  </a:txBody>
                  <a:tcPr marL="0" marR="0" marT="0" marB="0" anchor="b"/>
                </a:tc>
              </a:tr>
              <a:tr h="389081">
                <a:tc>
                  <a:txBody>
                    <a:bodyPr/>
                    <a:lstStyle/>
                    <a:p>
                      <a:pPr algn="just" fontAlgn="b"/>
                      <a:r>
                        <a:rPr lang="en-US" sz="1600" u="none" strike="noStrike" dirty="0" err="1"/>
                        <a:t>Proffesionally</a:t>
                      </a:r>
                      <a:r>
                        <a:rPr lang="en-US" sz="1600" u="none" strike="noStrike" dirty="0"/>
                        <a:t> Dressed(Yes)</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245</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255</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500</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100</a:t>
                      </a:r>
                      <a:endParaRPr lang="en-US" sz="1600" b="0" i="0" u="none" strike="noStrike">
                        <a:solidFill>
                          <a:srgbClr val="000000"/>
                        </a:solidFill>
                        <a:latin typeface="Calibri"/>
                      </a:endParaRPr>
                    </a:p>
                  </a:txBody>
                  <a:tcPr marL="0" marR="0" marT="0" marB="0" anchor="b"/>
                </a:tc>
              </a:tr>
              <a:tr h="381740">
                <a:tc>
                  <a:txBody>
                    <a:bodyPr/>
                    <a:lstStyle/>
                    <a:p>
                      <a:pPr algn="just" fontAlgn="b"/>
                      <a:r>
                        <a:rPr lang="en-US" sz="1600" u="none" strike="noStrike" dirty="0" err="1"/>
                        <a:t>Proffesionally</a:t>
                      </a:r>
                      <a:r>
                        <a:rPr lang="en-US" sz="1600" u="none" strike="noStrike" dirty="0"/>
                        <a:t> Dressed(No)</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0</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0</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0</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0</a:t>
                      </a:r>
                      <a:endParaRPr lang="en-US" sz="1600" b="0" i="0" u="none" strike="noStrike">
                        <a:solidFill>
                          <a:srgbClr val="000000"/>
                        </a:solidFill>
                        <a:latin typeface="Calibri"/>
                      </a:endParaRPr>
                    </a:p>
                  </a:txBody>
                  <a:tcPr marL="0" marR="0" marT="0" marB="0" anchor="b"/>
                </a:tc>
              </a:tr>
              <a:tr h="208447">
                <a:tc>
                  <a:txBody>
                    <a:bodyPr/>
                    <a:lstStyle/>
                    <a:p>
                      <a:pPr algn="just" fontAlgn="b"/>
                      <a:r>
                        <a:rPr lang="en-US" sz="1600" u="none" strike="noStrike" dirty="0"/>
                        <a:t>Knowledge (Yes) </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139</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163</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302</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60.4</a:t>
                      </a:r>
                      <a:endParaRPr lang="en-US" sz="1600" b="0" i="0" u="none" strike="noStrike">
                        <a:solidFill>
                          <a:srgbClr val="000000"/>
                        </a:solidFill>
                        <a:latin typeface="Calibri"/>
                      </a:endParaRPr>
                    </a:p>
                  </a:txBody>
                  <a:tcPr marL="0" marR="0" marT="0" marB="0" anchor="b"/>
                </a:tc>
              </a:tr>
              <a:tr h="208447">
                <a:tc>
                  <a:txBody>
                    <a:bodyPr/>
                    <a:lstStyle/>
                    <a:p>
                      <a:pPr algn="just" fontAlgn="b"/>
                      <a:r>
                        <a:rPr lang="en-US" sz="1600" u="none" strike="noStrike" dirty="0"/>
                        <a:t>Knowledge (No) </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106</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92</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198</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39.6</a:t>
                      </a:r>
                      <a:endParaRPr lang="en-US" sz="1600" b="0" i="0" u="none" strike="noStrike">
                        <a:solidFill>
                          <a:srgbClr val="000000"/>
                        </a:solidFill>
                        <a:latin typeface="Calibri"/>
                      </a:endParaRPr>
                    </a:p>
                  </a:txBody>
                  <a:tcPr marL="0" marR="0" marT="0" marB="0" anchor="b"/>
                </a:tc>
              </a:tr>
              <a:tr h="359716">
                <a:tc>
                  <a:txBody>
                    <a:bodyPr/>
                    <a:lstStyle/>
                    <a:p>
                      <a:pPr algn="just" fontAlgn="b"/>
                      <a:r>
                        <a:rPr lang="en-US" sz="1600" u="none" strike="noStrike" dirty="0"/>
                        <a:t>Listen attentively (Yes) </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207</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231</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438</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87.6</a:t>
                      </a:r>
                      <a:endParaRPr lang="en-US" sz="1600" b="0" i="0" u="none" strike="noStrike">
                        <a:solidFill>
                          <a:srgbClr val="000000"/>
                        </a:solidFill>
                        <a:latin typeface="Calibri"/>
                      </a:endParaRPr>
                    </a:p>
                  </a:txBody>
                  <a:tcPr marL="0" marR="0" marT="0" marB="0" anchor="b"/>
                </a:tc>
              </a:tr>
              <a:tr h="308328">
                <a:tc>
                  <a:txBody>
                    <a:bodyPr/>
                    <a:lstStyle/>
                    <a:p>
                      <a:pPr algn="just" fontAlgn="b"/>
                      <a:r>
                        <a:rPr lang="en-US" sz="1600" u="none" strike="noStrike" dirty="0"/>
                        <a:t>Listen attentively (NO) </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38</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14</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52</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10.4</a:t>
                      </a:r>
                      <a:endParaRPr lang="en-US" sz="1600" b="0" i="0" u="none" strike="noStrike">
                        <a:solidFill>
                          <a:srgbClr val="000000"/>
                        </a:solidFill>
                        <a:latin typeface="Calibri"/>
                      </a:endParaRPr>
                    </a:p>
                  </a:txBody>
                  <a:tcPr marL="0" marR="0" marT="0" marB="0" anchor="b"/>
                </a:tc>
              </a:tr>
              <a:tr h="418447">
                <a:tc>
                  <a:txBody>
                    <a:bodyPr/>
                    <a:lstStyle/>
                    <a:p>
                      <a:pPr algn="just" fontAlgn="b"/>
                      <a:r>
                        <a:rPr lang="en-US" sz="1600" u="none" strike="noStrike" dirty="0"/>
                        <a:t>Communication skills (Yes) </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a:t>189</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173</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362</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72.4</a:t>
                      </a:r>
                      <a:endParaRPr lang="en-US" sz="1600" b="0" i="0" u="none" strike="noStrike">
                        <a:solidFill>
                          <a:srgbClr val="000000"/>
                        </a:solidFill>
                        <a:latin typeface="Calibri"/>
                      </a:endParaRPr>
                    </a:p>
                  </a:txBody>
                  <a:tcPr marL="0" marR="0" marT="0" marB="0" anchor="b"/>
                </a:tc>
              </a:tr>
              <a:tr h="440470">
                <a:tc>
                  <a:txBody>
                    <a:bodyPr/>
                    <a:lstStyle/>
                    <a:p>
                      <a:pPr algn="just" fontAlgn="b"/>
                      <a:r>
                        <a:rPr lang="en-US" sz="1600" u="none" strike="noStrike"/>
                        <a:t>Communication skills (NO) </a:t>
                      </a:r>
                      <a:endParaRPr lang="en-US" sz="1600" b="0" i="0" u="none" strike="noStrike">
                        <a:solidFill>
                          <a:srgbClr val="000000"/>
                        </a:solidFill>
                        <a:latin typeface="Times New Roman"/>
                      </a:endParaRPr>
                    </a:p>
                  </a:txBody>
                  <a:tcPr marL="0" marR="0" marT="0" marB="0" anchor="b"/>
                </a:tc>
                <a:tc>
                  <a:txBody>
                    <a:bodyPr/>
                    <a:lstStyle/>
                    <a:p>
                      <a:pPr algn="just" fontAlgn="b"/>
                      <a:r>
                        <a:rPr lang="en-US" sz="1600" u="none" strike="noStrike"/>
                        <a:t>56</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82</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138</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27.6</a:t>
                      </a:r>
                      <a:endParaRPr lang="en-US" sz="1600" b="0" i="0" u="none" strike="noStrike">
                        <a:solidFill>
                          <a:srgbClr val="000000"/>
                        </a:solidFill>
                        <a:latin typeface="Calibri"/>
                      </a:endParaRPr>
                    </a:p>
                  </a:txBody>
                  <a:tcPr marL="0" marR="0" marT="0" marB="0" anchor="b"/>
                </a:tc>
              </a:tr>
              <a:tr h="381740">
                <a:tc>
                  <a:txBody>
                    <a:bodyPr/>
                    <a:lstStyle/>
                    <a:p>
                      <a:pPr algn="just" fontAlgn="b"/>
                      <a:r>
                        <a:rPr lang="en-US" sz="1600" u="none" strike="noStrike"/>
                        <a:t>Problem handling skills (Yes) </a:t>
                      </a:r>
                      <a:endParaRPr lang="en-US" sz="1600" b="0" i="0" u="none" strike="noStrike">
                        <a:solidFill>
                          <a:srgbClr val="000000"/>
                        </a:solidFill>
                        <a:latin typeface="Times New Roman"/>
                      </a:endParaRPr>
                    </a:p>
                  </a:txBody>
                  <a:tcPr marL="0" marR="0" marT="0" marB="0" anchor="b"/>
                </a:tc>
                <a:tc>
                  <a:txBody>
                    <a:bodyPr/>
                    <a:lstStyle/>
                    <a:p>
                      <a:pPr algn="just" fontAlgn="b"/>
                      <a:r>
                        <a:rPr lang="en-US" sz="1600" u="none" strike="noStrike"/>
                        <a:t>73</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59</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132</a:t>
                      </a:r>
                      <a:endParaRPr lang="en-US" sz="1600" b="0" i="0" u="none" strike="noStrike">
                        <a:solidFill>
                          <a:srgbClr val="000000"/>
                        </a:solidFill>
                        <a:latin typeface="Calibri"/>
                      </a:endParaRPr>
                    </a:p>
                  </a:txBody>
                  <a:tcPr marL="0" marR="0" marT="0" marB="0" anchor="b"/>
                </a:tc>
                <a:tc>
                  <a:txBody>
                    <a:bodyPr/>
                    <a:lstStyle/>
                    <a:p>
                      <a:pPr algn="just" fontAlgn="b"/>
                      <a:r>
                        <a:rPr lang="en-US" sz="1600" u="none" strike="noStrike"/>
                        <a:t>26.4</a:t>
                      </a:r>
                      <a:endParaRPr lang="en-US" sz="1600" b="0" i="0" u="none" strike="noStrike">
                        <a:solidFill>
                          <a:srgbClr val="000000"/>
                        </a:solidFill>
                        <a:latin typeface="Calibri"/>
                      </a:endParaRPr>
                    </a:p>
                  </a:txBody>
                  <a:tcPr marL="0" marR="0" marT="0" marB="0" anchor="b"/>
                </a:tc>
              </a:tr>
              <a:tr h="374400">
                <a:tc>
                  <a:txBody>
                    <a:bodyPr/>
                    <a:lstStyle/>
                    <a:p>
                      <a:pPr algn="just" fontAlgn="b"/>
                      <a:r>
                        <a:rPr lang="en-US" sz="1600" u="none" strike="noStrike" dirty="0"/>
                        <a:t>Problem handling skills (No</a:t>
                      </a:r>
                      <a:endParaRPr lang="en-US" sz="1600" b="0" i="0" u="none" strike="noStrike" dirty="0">
                        <a:solidFill>
                          <a:srgbClr val="000000"/>
                        </a:solidFill>
                        <a:latin typeface="Times New Roman"/>
                      </a:endParaRPr>
                    </a:p>
                  </a:txBody>
                  <a:tcPr marL="0" marR="0" marT="0" marB="0" anchor="b"/>
                </a:tc>
                <a:tc>
                  <a:txBody>
                    <a:bodyPr/>
                    <a:lstStyle/>
                    <a:p>
                      <a:pPr algn="just" fontAlgn="b"/>
                      <a:r>
                        <a:rPr lang="en-US" sz="1600" u="none" strike="noStrike" dirty="0"/>
                        <a:t>172</a:t>
                      </a:r>
                      <a:endParaRPr lang="en-US" sz="1600" b="0" i="0" u="none" strike="noStrike" dirty="0">
                        <a:solidFill>
                          <a:srgbClr val="000000"/>
                        </a:solidFill>
                        <a:latin typeface="Calibri"/>
                      </a:endParaRPr>
                    </a:p>
                  </a:txBody>
                  <a:tcPr marL="0" marR="0" marT="0" marB="0" anchor="b"/>
                </a:tc>
                <a:tc>
                  <a:txBody>
                    <a:bodyPr/>
                    <a:lstStyle/>
                    <a:p>
                      <a:pPr algn="just" fontAlgn="b"/>
                      <a:r>
                        <a:rPr lang="en-US" sz="1600" u="none" strike="noStrike" dirty="0"/>
                        <a:t>196</a:t>
                      </a:r>
                      <a:endParaRPr lang="en-US" sz="1600" b="0" i="0" u="none" strike="noStrike" dirty="0">
                        <a:solidFill>
                          <a:srgbClr val="000000"/>
                        </a:solidFill>
                        <a:latin typeface="Calibri"/>
                      </a:endParaRPr>
                    </a:p>
                  </a:txBody>
                  <a:tcPr marL="0" marR="0" marT="0" marB="0" anchor="b"/>
                </a:tc>
                <a:tc>
                  <a:txBody>
                    <a:bodyPr/>
                    <a:lstStyle/>
                    <a:p>
                      <a:pPr algn="just" fontAlgn="b"/>
                      <a:r>
                        <a:rPr lang="en-US" sz="1600" u="none" strike="noStrike" dirty="0"/>
                        <a:t>368</a:t>
                      </a:r>
                      <a:endParaRPr lang="en-US" sz="1600" b="0" i="0" u="none" strike="noStrike" dirty="0">
                        <a:solidFill>
                          <a:srgbClr val="000000"/>
                        </a:solidFill>
                        <a:latin typeface="Calibri"/>
                      </a:endParaRPr>
                    </a:p>
                  </a:txBody>
                  <a:tcPr marL="0" marR="0" marT="0" marB="0" anchor="b"/>
                </a:tc>
                <a:tc>
                  <a:txBody>
                    <a:bodyPr/>
                    <a:lstStyle/>
                    <a:p>
                      <a:pPr algn="just" fontAlgn="b"/>
                      <a:r>
                        <a:rPr lang="en-US" sz="1600" u="none" strike="noStrike" dirty="0"/>
                        <a:t>73.6</a:t>
                      </a:r>
                      <a:endParaRPr lang="en-US" sz="16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dirty="0" smtClean="0"/>
              <a:t>Response of the patients regarding the registration process</a:t>
            </a:r>
            <a:endParaRPr lang="en-US" sz="3100" dirty="0"/>
          </a:p>
        </p:txBody>
      </p:sp>
      <p:graphicFrame>
        <p:nvGraphicFramePr>
          <p:cNvPr id="5" name="Content Placeholder 4"/>
          <p:cNvGraphicFramePr>
            <a:graphicFrameLocks noGrp="1"/>
          </p:cNvGraphicFramePr>
          <p:nvPr>
            <p:ph idx="1"/>
          </p:nvPr>
        </p:nvGraphicFramePr>
        <p:xfrm>
          <a:off x="755576" y="2276874"/>
          <a:ext cx="6624737" cy="2834494"/>
        </p:xfrm>
        <a:graphic>
          <a:graphicData uri="http://schemas.openxmlformats.org/drawingml/2006/table">
            <a:tbl>
              <a:tblPr>
                <a:tableStyleId>{3C2FFA5D-87B4-456A-9821-1D502468CF0F}</a:tableStyleId>
              </a:tblPr>
              <a:tblGrid>
                <a:gridCol w="1617061"/>
                <a:gridCol w="1251919"/>
                <a:gridCol w="1251919"/>
                <a:gridCol w="1251919"/>
                <a:gridCol w="1251919"/>
              </a:tblGrid>
              <a:tr h="864094">
                <a:tc>
                  <a:txBody>
                    <a:bodyPr/>
                    <a:lstStyle/>
                    <a:p>
                      <a:pPr algn="just" fontAlgn="b"/>
                      <a:r>
                        <a:rPr lang="en-US" sz="2400" u="none" strike="noStrike" dirty="0"/>
                        <a:t>Parameters </a:t>
                      </a:r>
                      <a:endParaRPr lang="en-US" sz="2400" b="1" i="0" u="none" strike="noStrike" dirty="0">
                        <a:solidFill>
                          <a:srgbClr val="000000"/>
                        </a:solidFill>
                        <a:latin typeface="Times New Roman"/>
                      </a:endParaRPr>
                    </a:p>
                  </a:txBody>
                  <a:tcPr marL="0" marR="0" marT="0" marB="0" anchor="b"/>
                </a:tc>
                <a:tc>
                  <a:txBody>
                    <a:bodyPr/>
                    <a:lstStyle/>
                    <a:p>
                      <a:pPr algn="just" fontAlgn="b"/>
                      <a:r>
                        <a:rPr lang="en-US" sz="2400" u="none" strike="noStrike"/>
                        <a:t>New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Revisited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smtClean="0"/>
                        <a:t>Percent</a:t>
                      </a:r>
                      <a:endParaRPr lang="en-US" sz="2400" b="0" i="0" u="none" strike="noStrike" dirty="0">
                        <a:solidFill>
                          <a:srgbClr val="000000"/>
                        </a:solidFill>
                        <a:latin typeface="Calibri"/>
                      </a:endParaRPr>
                    </a:p>
                  </a:txBody>
                  <a:tcPr marL="0" marR="0" marT="0" marB="0" anchor="b"/>
                </a:tc>
              </a:tr>
              <a:tr h="394080">
                <a:tc>
                  <a:txBody>
                    <a:bodyPr/>
                    <a:lstStyle/>
                    <a:p>
                      <a:pPr algn="just" fontAlgn="b"/>
                      <a:r>
                        <a:rPr lang="en-US" sz="2400" u="none" strike="noStrike" dirty="0"/>
                        <a:t>Poor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0</a:t>
                      </a:r>
                      <a:endParaRPr lang="en-US" sz="2400" b="0" i="0" u="none" strike="noStrike">
                        <a:solidFill>
                          <a:srgbClr val="000000"/>
                        </a:solidFill>
                        <a:latin typeface="Calibri"/>
                      </a:endParaRPr>
                    </a:p>
                  </a:txBody>
                  <a:tcPr marL="0" marR="0" marT="0" marB="0" anchor="b"/>
                </a:tc>
              </a:tr>
              <a:tr h="394080">
                <a:tc>
                  <a:txBody>
                    <a:bodyPr/>
                    <a:lstStyle/>
                    <a:p>
                      <a:pPr algn="just" fontAlgn="b"/>
                      <a:r>
                        <a:rPr lang="en-US" sz="2400" u="none" strike="noStrike" dirty="0"/>
                        <a:t>Average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79</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95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174</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34.8</a:t>
                      </a:r>
                      <a:endParaRPr lang="en-US" sz="2400" b="0" i="0" u="none" strike="noStrike">
                        <a:solidFill>
                          <a:srgbClr val="000000"/>
                        </a:solidFill>
                        <a:latin typeface="Calibri"/>
                      </a:endParaRPr>
                    </a:p>
                  </a:txBody>
                  <a:tcPr marL="0" marR="0" marT="0" marB="0" anchor="b"/>
                </a:tc>
              </a:tr>
              <a:tr h="394080">
                <a:tc>
                  <a:txBody>
                    <a:bodyPr/>
                    <a:lstStyle/>
                    <a:p>
                      <a:pPr algn="just" fontAlgn="b"/>
                      <a:r>
                        <a:rPr lang="en-US" sz="2400" u="none" strike="noStrike" dirty="0"/>
                        <a:t>Good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135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131</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266</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53.2</a:t>
                      </a:r>
                      <a:endParaRPr lang="en-US" sz="2400" b="0" i="0" u="none" strike="noStrike">
                        <a:solidFill>
                          <a:srgbClr val="000000"/>
                        </a:solidFill>
                        <a:latin typeface="Calibri"/>
                      </a:endParaRPr>
                    </a:p>
                  </a:txBody>
                  <a:tcPr marL="0" marR="0" marT="0" marB="0" anchor="b"/>
                </a:tc>
              </a:tr>
              <a:tr h="394080">
                <a:tc>
                  <a:txBody>
                    <a:bodyPr/>
                    <a:lstStyle/>
                    <a:p>
                      <a:pPr algn="just" fontAlgn="b"/>
                      <a:r>
                        <a:rPr lang="en-US" sz="2400" u="none" strike="noStrike" dirty="0"/>
                        <a:t>Excellent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a:t>31</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29</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60</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12</a:t>
                      </a:r>
                      <a:endParaRPr lang="en-US" sz="2400" b="0" i="0" u="none" strike="noStrike" dirty="0">
                        <a:solidFill>
                          <a:srgbClr val="000000"/>
                        </a:solidFill>
                        <a:latin typeface="Calibri"/>
                      </a:endParaRPr>
                    </a:p>
                  </a:txBody>
                  <a:tcPr marL="0" marR="0" marT="0" marB="0" anchor="b"/>
                </a:tc>
              </a:tr>
              <a:tr h="394080">
                <a:tc>
                  <a:txBody>
                    <a:bodyPr/>
                    <a:lstStyle/>
                    <a:p>
                      <a:pPr algn="just" fontAlgn="b"/>
                      <a:r>
                        <a:rPr lang="en-US" sz="2400" u="none" strike="noStrike" dirty="0"/>
                        <a:t>Total </a:t>
                      </a:r>
                      <a:endParaRPr lang="en-US" sz="2400" b="0" i="0" u="none" strike="noStrike" dirty="0">
                        <a:solidFill>
                          <a:srgbClr val="000000"/>
                        </a:solidFill>
                        <a:latin typeface="Times New Roman"/>
                      </a:endParaRPr>
                    </a:p>
                  </a:txBody>
                  <a:tcPr marL="0" marR="0" marT="0" marB="0" anchor="b"/>
                </a:tc>
                <a:tc>
                  <a:txBody>
                    <a:bodyPr/>
                    <a:lstStyle/>
                    <a:p>
                      <a:pPr algn="just" fontAlgn="b"/>
                      <a:r>
                        <a:rPr lang="en-US" sz="2400" u="none" strike="noStrike" dirty="0"/>
                        <a:t>245</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255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500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100</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Efficiency of BILLING Counters</a:t>
            </a:r>
            <a:endParaRPr lang="en-US" dirty="0"/>
          </a:p>
        </p:txBody>
      </p:sp>
      <p:graphicFrame>
        <p:nvGraphicFramePr>
          <p:cNvPr id="7" name="Content Placeholder 6"/>
          <p:cNvGraphicFramePr>
            <a:graphicFrameLocks noGrp="1"/>
          </p:cNvGraphicFramePr>
          <p:nvPr>
            <p:ph idx="1"/>
          </p:nvPr>
        </p:nvGraphicFramePr>
        <p:xfrm>
          <a:off x="1043610" y="2204861"/>
          <a:ext cx="6696740" cy="3240362"/>
        </p:xfrm>
        <a:graphic>
          <a:graphicData uri="http://schemas.openxmlformats.org/drawingml/2006/table">
            <a:tbl>
              <a:tblPr>
                <a:tableStyleId>{3C2FFA5D-87B4-456A-9821-1D502468CF0F}</a:tableStyleId>
              </a:tblPr>
              <a:tblGrid>
                <a:gridCol w="1614628"/>
                <a:gridCol w="1270528"/>
                <a:gridCol w="1270528"/>
                <a:gridCol w="1270528"/>
                <a:gridCol w="1270528"/>
              </a:tblGrid>
              <a:tr h="1258403">
                <a:tc>
                  <a:txBody>
                    <a:bodyPr/>
                    <a:lstStyle/>
                    <a:p>
                      <a:pPr algn="just" fontAlgn="b"/>
                      <a:r>
                        <a:rPr lang="en-US" sz="2400" u="none" strike="noStrike" dirty="0"/>
                        <a:t>Parameter</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New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Revisited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b="0" i="0" u="none" strike="noStrike" dirty="0" smtClean="0">
                          <a:solidFill>
                            <a:schemeClr val="dk1"/>
                          </a:solidFill>
                          <a:latin typeface="+mn-lt"/>
                        </a:rPr>
                        <a:t>Percent</a:t>
                      </a:r>
                      <a:endParaRPr lang="en-US" sz="2400" b="0" i="0" u="none" strike="noStrike" dirty="0">
                        <a:solidFill>
                          <a:srgbClr val="000000"/>
                        </a:solidFill>
                        <a:latin typeface="Calibri"/>
                      </a:endParaRPr>
                    </a:p>
                  </a:txBody>
                  <a:tcPr marL="0" marR="0" marT="0" marB="0" anchor="b"/>
                </a:tc>
              </a:tr>
              <a:tr h="660653">
                <a:tc>
                  <a:txBody>
                    <a:bodyPr/>
                    <a:lstStyle/>
                    <a:p>
                      <a:pPr algn="just" fontAlgn="b"/>
                      <a:r>
                        <a:rPr lang="en-US" sz="2400" u="none" strike="noStrike" dirty="0"/>
                        <a:t>Poor</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18</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14</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32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6.4</a:t>
                      </a:r>
                      <a:endParaRPr lang="en-US" sz="2400" b="0" i="0" u="none" strike="noStrike">
                        <a:solidFill>
                          <a:srgbClr val="000000"/>
                        </a:solidFill>
                        <a:latin typeface="Calibri"/>
                      </a:endParaRPr>
                    </a:p>
                  </a:txBody>
                  <a:tcPr marL="0" marR="0" marT="0" marB="0" anchor="b"/>
                </a:tc>
              </a:tr>
              <a:tr h="660653">
                <a:tc>
                  <a:txBody>
                    <a:bodyPr/>
                    <a:lstStyle/>
                    <a:p>
                      <a:pPr algn="just" fontAlgn="b"/>
                      <a:r>
                        <a:rPr lang="en-US" sz="2400" u="none" strike="noStrike" dirty="0"/>
                        <a:t>Average</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201</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212</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413</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82.6</a:t>
                      </a:r>
                      <a:endParaRPr lang="en-US" sz="2400" b="0" i="0" u="none" strike="noStrike" dirty="0">
                        <a:solidFill>
                          <a:srgbClr val="000000"/>
                        </a:solidFill>
                        <a:latin typeface="Calibri"/>
                      </a:endParaRPr>
                    </a:p>
                  </a:txBody>
                  <a:tcPr marL="0" marR="0" marT="0" marB="0" anchor="b"/>
                </a:tc>
              </a:tr>
              <a:tr h="660653">
                <a:tc>
                  <a:txBody>
                    <a:bodyPr/>
                    <a:lstStyle/>
                    <a:p>
                      <a:pPr algn="just" fontAlgn="b"/>
                      <a:r>
                        <a:rPr lang="en-US" sz="2400" u="none" strike="noStrike" dirty="0"/>
                        <a:t>Good</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26</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29</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55</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11</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Location Of OPD chambers</a:t>
            </a:r>
            <a:endParaRPr lang="en-US" dirty="0"/>
          </a:p>
        </p:txBody>
      </p:sp>
      <p:graphicFrame>
        <p:nvGraphicFramePr>
          <p:cNvPr id="7" name="Content Placeholder 6"/>
          <p:cNvGraphicFramePr>
            <a:graphicFrameLocks noGrp="1"/>
          </p:cNvGraphicFramePr>
          <p:nvPr>
            <p:ph idx="1"/>
          </p:nvPr>
        </p:nvGraphicFramePr>
        <p:xfrm>
          <a:off x="971599" y="2348878"/>
          <a:ext cx="6696746" cy="3600401"/>
        </p:xfrm>
        <a:graphic>
          <a:graphicData uri="http://schemas.openxmlformats.org/drawingml/2006/table">
            <a:tbl>
              <a:tblPr>
                <a:tableStyleId>{3C2FFA5D-87B4-456A-9821-1D502468CF0F}</a:tableStyleId>
              </a:tblPr>
              <a:tblGrid>
                <a:gridCol w="1693730"/>
                <a:gridCol w="1250754"/>
                <a:gridCol w="1250754"/>
                <a:gridCol w="1250754"/>
                <a:gridCol w="1250754"/>
              </a:tblGrid>
              <a:tr h="1543029">
                <a:tc>
                  <a:txBody>
                    <a:bodyPr/>
                    <a:lstStyle/>
                    <a:p>
                      <a:pPr algn="just" fontAlgn="b"/>
                      <a:r>
                        <a:rPr lang="en-US" sz="2400" u="none" strike="noStrike" dirty="0"/>
                        <a:t>Parameters</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New Patients</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Revisited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smtClean="0"/>
                        <a:t>Percent</a:t>
                      </a:r>
                      <a:endParaRPr lang="en-US" sz="2400" b="0" i="0" u="none" strike="noStrike" dirty="0">
                        <a:solidFill>
                          <a:srgbClr val="000000"/>
                        </a:solidFill>
                        <a:latin typeface="Calibri"/>
                      </a:endParaRPr>
                    </a:p>
                  </a:txBody>
                  <a:tcPr marL="0" marR="0" marT="0" marB="0" anchor="b"/>
                </a:tc>
              </a:tr>
              <a:tr h="1028686">
                <a:tc>
                  <a:txBody>
                    <a:bodyPr/>
                    <a:lstStyle/>
                    <a:p>
                      <a:pPr algn="just" fontAlgn="b"/>
                      <a:r>
                        <a:rPr lang="en-US" sz="2400" u="none" strike="noStrike" dirty="0"/>
                        <a:t>Well Distributed</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78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61</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139</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27.8</a:t>
                      </a:r>
                      <a:endParaRPr lang="en-US" sz="2400" b="0" i="0" u="none" strike="noStrike" dirty="0">
                        <a:solidFill>
                          <a:srgbClr val="000000"/>
                        </a:solidFill>
                        <a:latin typeface="Calibri"/>
                      </a:endParaRPr>
                    </a:p>
                  </a:txBody>
                  <a:tcPr marL="0" marR="0" marT="0" marB="0" anchor="b"/>
                </a:tc>
              </a:tr>
              <a:tr h="1028686">
                <a:tc>
                  <a:txBody>
                    <a:bodyPr/>
                    <a:lstStyle/>
                    <a:p>
                      <a:pPr algn="just" fontAlgn="b"/>
                      <a:r>
                        <a:rPr lang="en-US" sz="2400" u="none" strike="noStrike" dirty="0"/>
                        <a:t>Not Well Distributed</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167</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194</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361</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72.2</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Entertainment Options during Waiting Time</a:t>
            </a:r>
            <a:endParaRPr lang="en-US" dirty="0"/>
          </a:p>
        </p:txBody>
      </p:sp>
      <p:graphicFrame>
        <p:nvGraphicFramePr>
          <p:cNvPr id="7" name="Content Placeholder 6"/>
          <p:cNvGraphicFramePr>
            <a:graphicFrameLocks noGrp="1"/>
          </p:cNvGraphicFramePr>
          <p:nvPr>
            <p:ph idx="1"/>
          </p:nvPr>
        </p:nvGraphicFramePr>
        <p:xfrm>
          <a:off x="755574" y="2132855"/>
          <a:ext cx="6840763" cy="2952330"/>
        </p:xfrm>
        <a:graphic>
          <a:graphicData uri="http://schemas.openxmlformats.org/drawingml/2006/table">
            <a:tbl>
              <a:tblPr>
                <a:tableStyleId>{3C2FFA5D-87B4-456A-9821-1D502468CF0F}</a:tableStyleId>
              </a:tblPr>
              <a:tblGrid>
                <a:gridCol w="1735119"/>
                <a:gridCol w="1276411"/>
                <a:gridCol w="1276411"/>
                <a:gridCol w="1276411"/>
                <a:gridCol w="1276411"/>
              </a:tblGrid>
              <a:tr h="1476165">
                <a:tc>
                  <a:txBody>
                    <a:bodyPr/>
                    <a:lstStyle/>
                    <a:p>
                      <a:pPr algn="just" fontAlgn="b"/>
                      <a:r>
                        <a:rPr lang="en-US" sz="2400" u="none" strike="noStrike" dirty="0"/>
                        <a:t>Parameters</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New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Revisited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smtClean="0"/>
                        <a:t>Percent</a:t>
                      </a:r>
                      <a:endParaRPr lang="en-US" sz="2400" b="0" i="0" u="none" strike="noStrike" dirty="0">
                        <a:solidFill>
                          <a:srgbClr val="000000"/>
                        </a:solidFill>
                        <a:latin typeface="Calibri"/>
                      </a:endParaRPr>
                    </a:p>
                  </a:txBody>
                  <a:tcPr marL="0" marR="0" marT="0" marB="0" anchor="b"/>
                </a:tc>
              </a:tr>
              <a:tr h="492055">
                <a:tc>
                  <a:txBody>
                    <a:bodyPr/>
                    <a:lstStyle/>
                    <a:p>
                      <a:pPr algn="just" fontAlgn="b"/>
                      <a:r>
                        <a:rPr lang="en-US" sz="2400" u="none" strike="noStrike" dirty="0"/>
                        <a:t>Poor</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123</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158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281</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56.2</a:t>
                      </a:r>
                      <a:endParaRPr lang="en-US" sz="2400" b="0" i="0" u="none" strike="noStrike">
                        <a:solidFill>
                          <a:srgbClr val="000000"/>
                        </a:solidFill>
                        <a:latin typeface="Calibri"/>
                      </a:endParaRPr>
                    </a:p>
                  </a:txBody>
                  <a:tcPr marL="0" marR="0" marT="0" marB="0" anchor="b"/>
                </a:tc>
              </a:tr>
              <a:tr h="492055">
                <a:tc>
                  <a:txBody>
                    <a:bodyPr/>
                    <a:lstStyle/>
                    <a:p>
                      <a:pPr algn="just" fontAlgn="b"/>
                      <a:r>
                        <a:rPr lang="en-US" sz="2400" u="none" strike="noStrike" dirty="0"/>
                        <a:t>Satisfactory</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68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62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130</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26</a:t>
                      </a:r>
                      <a:endParaRPr lang="en-US" sz="2400" b="0" i="0" u="none" strike="noStrike">
                        <a:solidFill>
                          <a:srgbClr val="000000"/>
                        </a:solidFill>
                        <a:latin typeface="Calibri"/>
                      </a:endParaRPr>
                    </a:p>
                  </a:txBody>
                  <a:tcPr marL="0" marR="0" marT="0" marB="0" anchor="b"/>
                </a:tc>
              </a:tr>
              <a:tr h="492055">
                <a:tc>
                  <a:txBody>
                    <a:bodyPr/>
                    <a:lstStyle/>
                    <a:p>
                      <a:pPr algn="just" fontAlgn="b"/>
                      <a:r>
                        <a:rPr lang="en-US" sz="2400" u="none" strike="noStrike" dirty="0"/>
                        <a:t>Good</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54</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35</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89</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17.8</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dirty="0" smtClean="0"/>
              <a:t>Response of the patients regarding adequacy of the sign boards</a:t>
            </a:r>
            <a:endParaRPr lang="en-US" sz="3100" dirty="0"/>
          </a:p>
        </p:txBody>
      </p:sp>
      <p:graphicFrame>
        <p:nvGraphicFramePr>
          <p:cNvPr id="7" name="Content Placeholder 6"/>
          <p:cNvGraphicFramePr>
            <a:graphicFrameLocks noGrp="1"/>
          </p:cNvGraphicFramePr>
          <p:nvPr>
            <p:ph idx="1"/>
          </p:nvPr>
        </p:nvGraphicFramePr>
        <p:xfrm>
          <a:off x="1043608" y="2420888"/>
          <a:ext cx="6480719" cy="3384375"/>
        </p:xfrm>
        <a:graphic>
          <a:graphicData uri="http://schemas.openxmlformats.org/drawingml/2006/table">
            <a:tbl>
              <a:tblPr>
                <a:tableStyleId>{3C2FFA5D-87B4-456A-9821-1D502468CF0F}</a:tableStyleId>
              </a:tblPr>
              <a:tblGrid>
                <a:gridCol w="1514816"/>
                <a:gridCol w="1172759"/>
                <a:gridCol w="1447626"/>
                <a:gridCol w="1172759"/>
                <a:gridCol w="1172759"/>
              </a:tblGrid>
              <a:tr h="1353750">
                <a:tc>
                  <a:txBody>
                    <a:bodyPr/>
                    <a:lstStyle/>
                    <a:p>
                      <a:pPr algn="just" fontAlgn="b"/>
                      <a:r>
                        <a:rPr lang="en-US" sz="2400" u="none" strike="noStrike" dirty="0"/>
                        <a:t>Parameters</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New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Revisited Patients</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Percent</a:t>
                      </a:r>
                      <a:endParaRPr lang="en-US" sz="2400" b="0" i="0" u="none" strike="noStrike">
                        <a:solidFill>
                          <a:srgbClr val="000000"/>
                        </a:solidFill>
                        <a:latin typeface="Calibri"/>
                      </a:endParaRPr>
                    </a:p>
                  </a:txBody>
                  <a:tcPr marL="0" marR="0" marT="0" marB="0" anchor="b"/>
                </a:tc>
              </a:tr>
              <a:tr h="676875">
                <a:tc>
                  <a:txBody>
                    <a:bodyPr/>
                    <a:lstStyle/>
                    <a:p>
                      <a:pPr algn="just" fontAlgn="b"/>
                      <a:r>
                        <a:rPr lang="en-US" sz="2400" u="none" strike="noStrike"/>
                        <a:t>poor</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194</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173</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367</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73.4</a:t>
                      </a:r>
                      <a:endParaRPr lang="en-US" sz="2400" b="0" i="0" u="none" strike="noStrike">
                        <a:solidFill>
                          <a:srgbClr val="000000"/>
                        </a:solidFill>
                        <a:latin typeface="Calibri"/>
                      </a:endParaRPr>
                    </a:p>
                  </a:txBody>
                  <a:tcPr marL="0" marR="0" marT="0" marB="0" anchor="b"/>
                </a:tc>
              </a:tr>
              <a:tr h="676875">
                <a:tc>
                  <a:txBody>
                    <a:bodyPr/>
                    <a:lstStyle/>
                    <a:p>
                      <a:pPr algn="just" fontAlgn="b"/>
                      <a:r>
                        <a:rPr lang="en-US" sz="2400" u="none" strike="noStrike"/>
                        <a:t>average</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34</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56</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90</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18</a:t>
                      </a:r>
                      <a:endParaRPr lang="en-US" sz="2400" b="0" i="0" u="none" strike="noStrike" dirty="0">
                        <a:solidFill>
                          <a:srgbClr val="000000"/>
                        </a:solidFill>
                        <a:latin typeface="Calibri"/>
                      </a:endParaRPr>
                    </a:p>
                  </a:txBody>
                  <a:tcPr marL="0" marR="0" marT="0" marB="0" anchor="b"/>
                </a:tc>
              </a:tr>
              <a:tr h="676875">
                <a:tc>
                  <a:txBody>
                    <a:bodyPr/>
                    <a:lstStyle/>
                    <a:p>
                      <a:pPr algn="just" fontAlgn="b"/>
                      <a:r>
                        <a:rPr lang="en-US" sz="2400" u="none" strike="noStrike"/>
                        <a:t>good</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17</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26</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43</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dirty="0"/>
                        <a:t>8.6</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dirty="0" smtClean="0"/>
              <a:t>Response of the patients regarding overall satisfaction level besides the treatment part</a:t>
            </a:r>
            <a:endParaRPr lang="en-US" sz="3100" dirty="0"/>
          </a:p>
        </p:txBody>
      </p:sp>
      <p:graphicFrame>
        <p:nvGraphicFramePr>
          <p:cNvPr id="4" name="Content Placeholder 3"/>
          <p:cNvGraphicFramePr>
            <a:graphicFrameLocks noGrp="1"/>
          </p:cNvGraphicFramePr>
          <p:nvPr>
            <p:ph idx="1"/>
          </p:nvPr>
        </p:nvGraphicFramePr>
        <p:xfrm>
          <a:off x="179512" y="1556792"/>
          <a:ext cx="8136904" cy="4801395"/>
        </p:xfrm>
        <a:graphic>
          <a:graphicData uri="http://schemas.openxmlformats.org/drawingml/2006/table">
            <a:tbl>
              <a:tblPr>
                <a:tableStyleId>{3C2FFA5D-87B4-456A-9821-1D502468CF0F}</a:tableStyleId>
              </a:tblPr>
              <a:tblGrid>
                <a:gridCol w="2285648"/>
                <a:gridCol w="1462814"/>
                <a:gridCol w="1462814"/>
                <a:gridCol w="1462814"/>
                <a:gridCol w="1462814"/>
              </a:tblGrid>
              <a:tr h="564870">
                <a:tc>
                  <a:txBody>
                    <a:bodyPr/>
                    <a:lstStyle/>
                    <a:p>
                      <a:pPr algn="just" fontAlgn="b"/>
                      <a:r>
                        <a:rPr lang="en-US" sz="1800" u="none" strike="noStrike" dirty="0"/>
                        <a:t>Parameters</a:t>
                      </a:r>
                      <a:endParaRPr lang="en-US" sz="1800" b="0" i="0" u="none" strike="noStrike" dirty="0">
                        <a:solidFill>
                          <a:srgbClr val="000000"/>
                        </a:solidFill>
                        <a:latin typeface="Calibri"/>
                      </a:endParaRPr>
                    </a:p>
                  </a:txBody>
                  <a:tcPr marL="0" marR="0" marT="0" marB="0" anchor="b"/>
                </a:tc>
                <a:tc>
                  <a:txBody>
                    <a:bodyPr/>
                    <a:lstStyle/>
                    <a:p>
                      <a:pPr algn="just" fontAlgn="b"/>
                      <a:r>
                        <a:rPr lang="en-US" sz="1800" u="none" strike="noStrike"/>
                        <a:t>New Patient</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Revisited Patients</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Total</a:t>
                      </a:r>
                      <a:endParaRPr lang="en-US" sz="1800" b="0" i="0" u="none" strike="noStrike">
                        <a:solidFill>
                          <a:srgbClr val="000000"/>
                        </a:solidFill>
                        <a:latin typeface="Calibri"/>
                      </a:endParaRPr>
                    </a:p>
                  </a:txBody>
                  <a:tcPr marL="0" marR="0" marT="0" marB="0" anchor="b"/>
                </a:tc>
                <a:tc>
                  <a:txBody>
                    <a:bodyPr/>
                    <a:lstStyle/>
                    <a:p>
                      <a:pPr algn="just" fontAlgn="b"/>
                      <a:r>
                        <a:rPr lang="en-US" sz="1800" b="0" i="0" u="none" strike="noStrike" dirty="0" smtClean="0">
                          <a:solidFill>
                            <a:schemeClr val="dk1"/>
                          </a:solidFill>
                          <a:latin typeface="+mn-lt"/>
                        </a:rPr>
                        <a:t>Percent</a:t>
                      </a:r>
                      <a:endParaRPr lang="en-US" sz="1800" b="0" i="0" u="none" strike="noStrike" dirty="0">
                        <a:solidFill>
                          <a:srgbClr val="000000"/>
                        </a:solidFill>
                        <a:latin typeface="Calibri"/>
                      </a:endParaRPr>
                    </a:p>
                  </a:txBody>
                  <a:tcPr marL="0" marR="0" marT="0" marB="0" anchor="b"/>
                </a:tc>
              </a:tr>
              <a:tr h="564870">
                <a:tc>
                  <a:txBody>
                    <a:bodyPr/>
                    <a:lstStyle/>
                    <a:p>
                      <a:pPr algn="just" fontAlgn="b"/>
                      <a:r>
                        <a:rPr lang="en-US" sz="1800" u="none" strike="noStrike"/>
                        <a:t>Physical facilities (Yes) </a:t>
                      </a:r>
                      <a:endParaRPr lang="en-US" sz="1800" b="0" i="0" u="none" strike="noStrike">
                        <a:solidFill>
                          <a:srgbClr val="000000"/>
                        </a:solidFill>
                        <a:latin typeface="Times New Roman"/>
                      </a:endParaRPr>
                    </a:p>
                  </a:txBody>
                  <a:tcPr marL="0" marR="0" marT="0" marB="0" anchor="b"/>
                </a:tc>
                <a:tc>
                  <a:txBody>
                    <a:bodyPr/>
                    <a:lstStyle/>
                    <a:p>
                      <a:pPr algn="just" fontAlgn="b"/>
                      <a:r>
                        <a:rPr lang="en-US" sz="1800" u="none" strike="noStrike"/>
                        <a:t>73</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87</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160</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32</a:t>
                      </a:r>
                      <a:endParaRPr lang="en-US" sz="1800" b="0" i="0" u="none" strike="noStrike">
                        <a:solidFill>
                          <a:srgbClr val="000000"/>
                        </a:solidFill>
                        <a:latin typeface="Calibri"/>
                      </a:endParaRPr>
                    </a:p>
                  </a:txBody>
                  <a:tcPr marL="0" marR="0" marT="0" marB="0" anchor="b"/>
                </a:tc>
              </a:tr>
              <a:tr h="564870">
                <a:tc>
                  <a:txBody>
                    <a:bodyPr/>
                    <a:lstStyle/>
                    <a:p>
                      <a:pPr algn="just" fontAlgn="b"/>
                      <a:r>
                        <a:rPr lang="en-US" sz="1800" u="none" strike="noStrike"/>
                        <a:t>Physical facilities (NO) </a:t>
                      </a:r>
                      <a:endParaRPr lang="en-US" sz="1800" b="0" i="0" u="none" strike="noStrike">
                        <a:solidFill>
                          <a:srgbClr val="000000"/>
                        </a:solidFill>
                        <a:latin typeface="Times New Roman"/>
                      </a:endParaRPr>
                    </a:p>
                  </a:txBody>
                  <a:tcPr marL="0" marR="0" marT="0" marB="0" anchor="b"/>
                </a:tc>
                <a:tc>
                  <a:txBody>
                    <a:bodyPr/>
                    <a:lstStyle/>
                    <a:p>
                      <a:pPr algn="just" fontAlgn="b"/>
                      <a:r>
                        <a:rPr lang="en-US" sz="1800" u="none" strike="noStrike"/>
                        <a:t>172</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168</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340</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68</a:t>
                      </a:r>
                      <a:endParaRPr lang="en-US" sz="1800" b="0" i="0" u="none" strike="noStrike">
                        <a:solidFill>
                          <a:srgbClr val="000000"/>
                        </a:solidFill>
                        <a:latin typeface="Calibri"/>
                      </a:endParaRPr>
                    </a:p>
                  </a:txBody>
                  <a:tcPr marL="0" marR="0" marT="0" marB="0" anchor="b"/>
                </a:tc>
              </a:tr>
              <a:tr h="847305">
                <a:tc>
                  <a:txBody>
                    <a:bodyPr/>
                    <a:lstStyle/>
                    <a:p>
                      <a:pPr algn="just" fontAlgn="b"/>
                      <a:r>
                        <a:rPr lang="en-US" sz="1800" u="none" strike="noStrike"/>
                        <a:t>Front office administration (Yes)</a:t>
                      </a:r>
                      <a:endParaRPr lang="en-US" sz="1800" b="0" i="0" u="none" strike="noStrike">
                        <a:solidFill>
                          <a:srgbClr val="000000"/>
                        </a:solidFill>
                        <a:latin typeface="Times New Roman"/>
                      </a:endParaRPr>
                    </a:p>
                  </a:txBody>
                  <a:tcPr marL="0" marR="0" marT="0" marB="0" anchor="b"/>
                </a:tc>
                <a:tc>
                  <a:txBody>
                    <a:bodyPr/>
                    <a:lstStyle/>
                    <a:p>
                      <a:pPr algn="just" fontAlgn="b"/>
                      <a:r>
                        <a:rPr lang="en-US" sz="1800" u="none" strike="noStrike"/>
                        <a:t>189</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213</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402</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80.4</a:t>
                      </a:r>
                      <a:endParaRPr lang="en-US" sz="1800" b="0" i="0" u="none" strike="noStrike">
                        <a:solidFill>
                          <a:srgbClr val="000000"/>
                        </a:solidFill>
                        <a:latin typeface="Calibri"/>
                      </a:endParaRPr>
                    </a:p>
                  </a:txBody>
                  <a:tcPr marL="0" marR="0" marT="0" marB="0" anchor="b"/>
                </a:tc>
              </a:tr>
              <a:tr h="847305">
                <a:tc>
                  <a:txBody>
                    <a:bodyPr/>
                    <a:lstStyle/>
                    <a:p>
                      <a:pPr algn="just" fontAlgn="b"/>
                      <a:r>
                        <a:rPr lang="en-US" sz="1800" u="none" strike="noStrike"/>
                        <a:t>Front office administration (No)</a:t>
                      </a:r>
                      <a:endParaRPr lang="en-US" sz="1800" b="0" i="0" u="none" strike="noStrike">
                        <a:solidFill>
                          <a:srgbClr val="000000"/>
                        </a:solidFill>
                        <a:latin typeface="Times New Roman"/>
                      </a:endParaRPr>
                    </a:p>
                  </a:txBody>
                  <a:tcPr marL="0" marR="0" marT="0" marB="0" anchor="b"/>
                </a:tc>
                <a:tc>
                  <a:txBody>
                    <a:bodyPr/>
                    <a:lstStyle/>
                    <a:p>
                      <a:pPr algn="just" fontAlgn="b"/>
                      <a:r>
                        <a:rPr lang="en-US" sz="1800" u="none" strike="noStrike"/>
                        <a:t>56</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42</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98</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19.6</a:t>
                      </a:r>
                      <a:endParaRPr lang="en-US" sz="1800" b="0" i="0" u="none" strike="noStrike">
                        <a:solidFill>
                          <a:srgbClr val="000000"/>
                        </a:solidFill>
                        <a:latin typeface="Calibri"/>
                      </a:endParaRPr>
                    </a:p>
                  </a:txBody>
                  <a:tcPr marL="0" marR="0" marT="0" marB="0" anchor="b"/>
                </a:tc>
              </a:tr>
              <a:tr h="847305">
                <a:tc>
                  <a:txBody>
                    <a:bodyPr/>
                    <a:lstStyle/>
                    <a:p>
                      <a:pPr algn="just" fontAlgn="b"/>
                      <a:r>
                        <a:rPr lang="en-US" sz="1800" u="none" strike="noStrike"/>
                        <a:t>Hospital architecture (Yes) </a:t>
                      </a:r>
                      <a:endParaRPr lang="en-US" sz="1800" b="0" i="0" u="none" strike="noStrike">
                        <a:solidFill>
                          <a:srgbClr val="000000"/>
                        </a:solidFill>
                        <a:latin typeface="Times New Roman"/>
                      </a:endParaRPr>
                    </a:p>
                  </a:txBody>
                  <a:tcPr marL="0" marR="0" marT="0" marB="0" anchor="b"/>
                </a:tc>
                <a:tc>
                  <a:txBody>
                    <a:bodyPr/>
                    <a:lstStyle/>
                    <a:p>
                      <a:pPr algn="just" fontAlgn="b"/>
                      <a:r>
                        <a:rPr lang="en-US" sz="1800" u="none" strike="noStrike"/>
                        <a:t>218</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221</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439</a:t>
                      </a:r>
                      <a:endParaRPr lang="en-US" sz="1800" b="0" i="0" u="none" strike="noStrike">
                        <a:solidFill>
                          <a:srgbClr val="000000"/>
                        </a:solidFill>
                        <a:latin typeface="Calibri"/>
                      </a:endParaRPr>
                    </a:p>
                  </a:txBody>
                  <a:tcPr marL="0" marR="0" marT="0" marB="0" anchor="b"/>
                </a:tc>
                <a:tc>
                  <a:txBody>
                    <a:bodyPr/>
                    <a:lstStyle/>
                    <a:p>
                      <a:pPr algn="just" fontAlgn="b"/>
                      <a:r>
                        <a:rPr lang="en-US" sz="1800" u="none" strike="noStrike"/>
                        <a:t>87.8</a:t>
                      </a:r>
                      <a:endParaRPr lang="en-US" sz="1800" b="0" i="0" u="none" strike="noStrike">
                        <a:solidFill>
                          <a:srgbClr val="000000"/>
                        </a:solidFill>
                        <a:latin typeface="Calibri"/>
                      </a:endParaRPr>
                    </a:p>
                  </a:txBody>
                  <a:tcPr marL="0" marR="0" marT="0" marB="0" anchor="b"/>
                </a:tc>
              </a:tr>
              <a:tr h="564870">
                <a:tc>
                  <a:txBody>
                    <a:bodyPr/>
                    <a:lstStyle/>
                    <a:p>
                      <a:pPr algn="just" fontAlgn="b"/>
                      <a:r>
                        <a:rPr lang="en-US" sz="1800" u="none" strike="noStrike" dirty="0"/>
                        <a:t>Hospital architecture (No) </a:t>
                      </a:r>
                      <a:endParaRPr lang="en-US" sz="1800" b="0" i="0" u="none" strike="noStrike" dirty="0">
                        <a:solidFill>
                          <a:srgbClr val="000000"/>
                        </a:solidFill>
                        <a:latin typeface="Times New Roman"/>
                      </a:endParaRPr>
                    </a:p>
                  </a:txBody>
                  <a:tcPr marL="0" marR="0" marT="0" marB="0" anchor="b"/>
                </a:tc>
                <a:tc>
                  <a:txBody>
                    <a:bodyPr/>
                    <a:lstStyle/>
                    <a:p>
                      <a:pPr algn="just" fontAlgn="b"/>
                      <a:r>
                        <a:rPr lang="en-US" sz="1800" u="none" strike="noStrike" dirty="0"/>
                        <a:t>27</a:t>
                      </a:r>
                      <a:endParaRPr lang="en-US" sz="1800" b="0" i="0" u="none" strike="noStrike" dirty="0">
                        <a:solidFill>
                          <a:srgbClr val="000000"/>
                        </a:solidFill>
                        <a:latin typeface="Calibri"/>
                      </a:endParaRPr>
                    </a:p>
                  </a:txBody>
                  <a:tcPr marL="0" marR="0" marT="0" marB="0" anchor="b"/>
                </a:tc>
                <a:tc>
                  <a:txBody>
                    <a:bodyPr/>
                    <a:lstStyle/>
                    <a:p>
                      <a:pPr algn="just" fontAlgn="b"/>
                      <a:r>
                        <a:rPr lang="en-US" sz="1800" u="none" strike="noStrike" dirty="0"/>
                        <a:t>34</a:t>
                      </a:r>
                      <a:endParaRPr lang="en-US" sz="1800" b="0" i="0" u="none" strike="noStrike" dirty="0">
                        <a:solidFill>
                          <a:srgbClr val="000000"/>
                        </a:solidFill>
                        <a:latin typeface="Calibri"/>
                      </a:endParaRPr>
                    </a:p>
                  </a:txBody>
                  <a:tcPr marL="0" marR="0" marT="0" marB="0" anchor="b"/>
                </a:tc>
                <a:tc>
                  <a:txBody>
                    <a:bodyPr/>
                    <a:lstStyle/>
                    <a:p>
                      <a:pPr algn="just" fontAlgn="b"/>
                      <a:r>
                        <a:rPr lang="en-US" sz="1800" u="none" strike="noStrike" dirty="0"/>
                        <a:t>61</a:t>
                      </a:r>
                      <a:endParaRPr lang="en-US" sz="1800" b="0" i="0" u="none" strike="noStrike" dirty="0">
                        <a:solidFill>
                          <a:srgbClr val="000000"/>
                        </a:solidFill>
                        <a:latin typeface="Calibri"/>
                      </a:endParaRPr>
                    </a:p>
                  </a:txBody>
                  <a:tcPr marL="0" marR="0" marT="0" marB="0" anchor="b"/>
                </a:tc>
                <a:tc>
                  <a:txBody>
                    <a:bodyPr/>
                    <a:lstStyle/>
                    <a:p>
                      <a:pPr algn="just" fontAlgn="b"/>
                      <a:r>
                        <a:rPr lang="en-US" sz="1800" u="none" strike="noStrike" dirty="0"/>
                        <a:t>12.2</a:t>
                      </a:r>
                      <a:endParaRPr lang="en-US" sz="18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FORTIS HOSPITAL</a:t>
            </a:r>
            <a:endParaRPr lang="en-IN" dirty="0"/>
          </a:p>
        </p:txBody>
      </p:sp>
      <p:sp>
        <p:nvSpPr>
          <p:cNvPr id="3" name="Content Placeholder 2"/>
          <p:cNvSpPr>
            <a:spLocks noGrp="1"/>
          </p:cNvSpPr>
          <p:nvPr>
            <p:ph idx="1"/>
          </p:nvPr>
        </p:nvSpPr>
        <p:spPr/>
        <p:txBody>
          <a:bodyPr>
            <a:normAutofit/>
          </a:bodyPr>
          <a:lstStyle/>
          <a:p>
            <a:pPr algn="just"/>
            <a:r>
              <a:rPr lang="en-US" sz="1800" dirty="0" smtClean="0"/>
              <a:t> </a:t>
            </a:r>
            <a:r>
              <a:rPr lang="en-US" sz="2000" dirty="0" smtClean="0"/>
              <a:t>Fortis Hospital, Shalimar </a:t>
            </a:r>
            <a:r>
              <a:rPr lang="en-US" sz="2000" dirty="0" err="1" smtClean="0"/>
              <a:t>Bagh</a:t>
            </a:r>
            <a:r>
              <a:rPr lang="en-US" sz="2000" dirty="0" smtClean="0"/>
              <a:t>, New Delhi, is a 262 bed, NABH accredited multi </a:t>
            </a:r>
            <a:r>
              <a:rPr lang="en-US" sz="2000" dirty="0" err="1" smtClean="0"/>
              <a:t>speciality</a:t>
            </a:r>
            <a:r>
              <a:rPr lang="en-US" sz="2000" dirty="0" smtClean="0"/>
              <a:t> tertiary care hospital.</a:t>
            </a:r>
          </a:p>
          <a:p>
            <a:pPr algn="just"/>
            <a:r>
              <a:rPr lang="en-US" sz="2000" dirty="0" smtClean="0"/>
              <a:t>The approach, based on patient centricity, state-of-the-art emergency response, integrity, teamwork, ownership and innovation, combines compassionate patient care with clinical excellence, to achieve a single-minded objective... Saving and Enriching lives.</a:t>
            </a:r>
          </a:p>
          <a:p>
            <a:pPr algn="just"/>
            <a:r>
              <a:rPr lang="en-US" sz="2000" dirty="0" smtClean="0"/>
              <a:t>Fortis Hospital, Shalimar </a:t>
            </a:r>
            <a:r>
              <a:rPr lang="en-US" sz="2000" dirty="0" err="1" smtClean="0"/>
              <a:t>Bagh</a:t>
            </a:r>
            <a:r>
              <a:rPr lang="en-US" sz="2000" dirty="0" smtClean="0"/>
              <a:t>, is the first hospital building in India to have acquired green building certification. It has been designed as an energy efficient building that complies with the ECBC (Energy Conservation Building Code) and is undergoing TERI GRIHA (Green Rating for Integrated Habitat Assessment) green rating certification.</a:t>
            </a:r>
            <a:endParaRPr lang="en-IN" sz="2000" dirty="0"/>
          </a:p>
        </p:txBody>
      </p:sp>
    </p:spTree>
  </p:cSld>
  <p:clrMapOvr>
    <a:masterClrMapping/>
  </p:clrMapOvr>
  <p:transition>
    <p:push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 overall Rating Provided by The Patients on A Scale of 1 to 4</a:t>
            </a:r>
            <a:endParaRPr lang="en-US" sz="2800" dirty="0"/>
          </a:p>
        </p:txBody>
      </p:sp>
      <p:graphicFrame>
        <p:nvGraphicFramePr>
          <p:cNvPr id="5" name="Content Placeholder 4"/>
          <p:cNvGraphicFramePr>
            <a:graphicFrameLocks noGrp="1"/>
          </p:cNvGraphicFramePr>
          <p:nvPr>
            <p:ph idx="1"/>
          </p:nvPr>
        </p:nvGraphicFramePr>
        <p:xfrm>
          <a:off x="683565" y="2276872"/>
          <a:ext cx="7056786" cy="3240361"/>
        </p:xfrm>
        <a:graphic>
          <a:graphicData uri="http://schemas.openxmlformats.org/drawingml/2006/table">
            <a:tbl>
              <a:tblPr>
                <a:tableStyleId>{3C2FFA5D-87B4-456A-9821-1D502468CF0F}</a:tableStyleId>
              </a:tblPr>
              <a:tblGrid>
                <a:gridCol w="1727766"/>
                <a:gridCol w="1332255"/>
                <a:gridCol w="1332255"/>
                <a:gridCol w="1332255"/>
                <a:gridCol w="1332255"/>
              </a:tblGrid>
              <a:tr h="925817">
                <a:tc>
                  <a:txBody>
                    <a:bodyPr/>
                    <a:lstStyle/>
                    <a:p>
                      <a:pPr algn="just" fontAlgn="b"/>
                      <a:r>
                        <a:rPr lang="en-US" sz="2400" u="none" strike="noStrike" dirty="0"/>
                        <a:t>Rating</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New Patient</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Revisit Patient</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Total</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Percent</a:t>
                      </a:r>
                      <a:endParaRPr lang="en-US" sz="2400" b="0" i="0" u="none" strike="noStrike">
                        <a:solidFill>
                          <a:srgbClr val="000000"/>
                        </a:solidFill>
                        <a:latin typeface="Calibri"/>
                      </a:endParaRPr>
                    </a:p>
                  </a:txBody>
                  <a:tcPr marL="0" marR="0" marT="0" marB="0" anchor="b"/>
                </a:tc>
              </a:tr>
              <a:tr h="462909">
                <a:tc>
                  <a:txBody>
                    <a:bodyPr/>
                    <a:lstStyle/>
                    <a:p>
                      <a:pPr algn="just" fontAlgn="b"/>
                      <a:r>
                        <a:rPr lang="en-US" sz="2400" u="none" strike="noStrike" dirty="0"/>
                        <a:t>1(poor)</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32</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13</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45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9</a:t>
                      </a:r>
                      <a:endParaRPr lang="en-US" sz="2400" b="0" i="0" u="none" strike="noStrike">
                        <a:solidFill>
                          <a:srgbClr val="000000"/>
                        </a:solidFill>
                        <a:latin typeface="Calibri"/>
                      </a:endParaRPr>
                    </a:p>
                  </a:txBody>
                  <a:tcPr marL="0" marR="0" marT="0" marB="0" anchor="b"/>
                </a:tc>
              </a:tr>
              <a:tr h="925817">
                <a:tc>
                  <a:txBody>
                    <a:bodyPr/>
                    <a:lstStyle/>
                    <a:p>
                      <a:pPr algn="just" fontAlgn="b"/>
                      <a:r>
                        <a:rPr lang="en-US" sz="2400" u="none" strike="noStrike" dirty="0"/>
                        <a:t>2(average)</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125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91</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216</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43.2</a:t>
                      </a:r>
                      <a:endParaRPr lang="en-US" sz="2400" b="0" i="0" u="none" strike="noStrike">
                        <a:solidFill>
                          <a:srgbClr val="000000"/>
                        </a:solidFill>
                        <a:latin typeface="Calibri"/>
                      </a:endParaRPr>
                    </a:p>
                  </a:txBody>
                  <a:tcPr marL="0" marR="0" marT="0" marB="0" anchor="b"/>
                </a:tc>
              </a:tr>
              <a:tr h="462909">
                <a:tc>
                  <a:txBody>
                    <a:bodyPr/>
                    <a:lstStyle/>
                    <a:p>
                      <a:pPr algn="just" fontAlgn="b"/>
                      <a:r>
                        <a:rPr lang="en-US" sz="2400" u="none" strike="noStrike" dirty="0"/>
                        <a:t>3(good)</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a:t>45</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63</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108</a:t>
                      </a:r>
                      <a:endParaRPr lang="en-US" sz="2400" b="0" i="0" u="none" strike="noStrike">
                        <a:solidFill>
                          <a:srgbClr val="000000"/>
                        </a:solidFill>
                        <a:latin typeface="Calibri"/>
                      </a:endParaRPr>
                    </a:p>
                  </a:txBody>
                  <a:tcPr marL="0" marR="0" marT="0" marB="0" anchor="b"/>
                </a:tc>
                <a:tc>
                  <a:txBody>
                    <a:bodyPr/>
                    <a:lstStyle/>
                    <a:p>
                      <a:pPr algn="just" fontAlgn="b"/>
                      <a:r>
                        <a:rPr lang="en-US" sz="2400" u="none" strike="noStrike"/>
                        <a:t>21.6</a:t>
                      </a:r>
                      <a:endParaRPr lang="en-US" sz="2400" b="0" i="0" u="none" strike="noStrike">
                        <a:solidFill>
                          <a:srgbClr val="000000"/>
                        </a:solidFill>
                        <a:latin typeface="Calibri"/>
                      </a:endParaRPr>
                    </a:p>
                  </a:txBody>
                  <a:tcPr marL="0" marR="0" marT="0" marB="0" anchor="b"/>
                </a:tc>
              </a:tr>
              <a:tr h="462909">
                <a:tc>
                  <a:txBody>
                    <a:bodyPr/>
                    <a:lstStyle/>
                    <a:p>
                      <a:pPr algn="just" fontAlgn="b"/>
                      <a:r>
                        <a:rPr lang="en-US" sz="2400" u="none" strike="noStrike" dirty="0"/>
                        <a:t>4(excellent)</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43</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88</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131</a:t>
                      </a:r>
                      <a:endParaRPr lang="en-US" sz="2400" b="0" i="0" u="none" strike="noStrike" dirty="0">
                        <a:solidFill>
                          <a:srgbClr val="000000"/>
                        </a:solidFill>
                        <a:latin typeface="Calibri"/>
                      </a:endParaRPr>
                    </a:p>
                  </a:txBody>
                  <a:tcPr marL="0" marR="0" marT="0" marB="0" anchor="b"/>
                </a:tc>
                <a:tc>
                  <a:txBody>
                    <a:bodyPr/>
                    <a:lstStyle/>
                    <a:p>
                      <a:pPr algn="just" fontAlgn="b"/>
                      <a:r>
                        <a:rPr lang="en-US" sz="2400" u="none" strike="noStrike" dirty="0"/>
                        <a:t>26.2</a:t>
                      </a:r>
                      <a:endParaRPr lang="en-US" sz="24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Comparison between reactions of Revisited and New Patients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sz="2400" dirty="0" smtClean="0"/>
              <a:t>Choosing the Hospital :</a:t>
            </a:r>
          </a:p>
          <a:p>
            <a:pPr algn="just">
              <a:buNone/>
            </a:pPr>
            <a:r>
              <a:rPr lang="en-US" sz="2400" dirty="0" smtClean="0"/>
              <a:t>New patients are attracted by Brand name whereas Revisited ones come for Quality of Medical facility.</a:t>
            </a:r>
          </a:p>
          <a:p>
            <a:pPr lvl="0" algn="just"/>
            <a:r>
              <a:rPr lang="en-US" sz="2400" dirty="0" smtClean="0"/>
              <a:t>Front Office Staff </a:t>
            </a:r>
          </a:p>
          <a:p>
            <a:pPr algn="just">
              <a:buNone/>
            </a:pPr>
            <a:r>
              <a:rPr lang="en-US" sz="2400" dirty="0" smtClean="0"/>
              <a:t> Both the segments of patient population share similar views about performance of front office staff.</a:t>
            </a:r>
          </a:p>
          <a:p>
            <a:pPr lvl="0" algn="just"/>
            <a:r>
              <a:rPr lang="en-US" sz="2400" dirty="0" smtClean="0"/>
              <a:t>Front Office Operations</a:t>
            </a:r>
          </a:p>
          <a:p>
            <a:pPr algn="just">
              <a:buNone/>
            </a:pPr>
            <a:r>
              <a:rPr lang="en-US" sz="2400" dirty="0" smtClean="0"/>
              <a:t>There can be seen a slight difference in opinion </a:t>
            </a:r>
            <a:r>
              <a:rPr lang="en-US" sz="2400" dirty="0" err="1" smtClean="0"/>
              <a:t>w.r.t</a:t>
            </a:r>
            <a:r>
              <a:rPr lang="en-US" sz="2400" dirty="0" smtClean="0"/>
              <a:t> to being directed towards the right direction – the old patients are more dissatisfied than the new ones. Both the new and revisit population share the same view about being dissatisfied by billing process / location of OPD chambers as well as entertainment options and adequacy of sign boards</a:t>
            </a:r>
          </a:p>
          <a:p>
            <a:endParaRPr lang="en-US" dirty="0"/>
          </a:p>
        </p:txBody>
      </p:sp>
    </p:spTree>
  </p:cSld>
  <p:clrMapOvr>
    <a:masterClrMapping/>
  </p:clrMapOvr>
  <p:transition>
    <p:push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normAutofit/>
          </a:bodyPr>
          <a:lstStyle/>
          <a:p>
            <a:pPr lvl="0">
              <a:buNone/>
            </a:pPr>
            <a:endParaRPr lang="en-US" dirty="0" smtClean="0"/>
          </a:p>
          <a:p>
            <a:pPr lvl="0" algn="just"/>
            <a:r>
              <a:rPr lang="en-IN" sz="2200" dirty="0" smtClean="0"/>
              <a:t>Distribution of OPD chambers over different floors to prevent over crowding in a single area.</a:t>
            </a:r>
          </a:p>
          <a:p>
            <a:pPr lvl="0" algn="just"/>
            <a:r>
              <a:rPr lang="en-IN" sz="2200" dirty="0" smtClean="0"/>
              <a:t>Segregation of OPD Billing counters as per location of OPD.</a:t>
            </a:r>
          </a:p>
          <a:p>
            <a:pPr lvl="0" algn="just"/>
            <a:r>
              <a:rPr lang="en-IN" sz="2200" dirty="0" smtClean="0"/>
              <a:t> Training Programme for staff to become efficient in software skills and resolving disputes &amp; queries.</a:t>
            </a:r>
          </a:p>
          <a:p>
            <a:pPr lvl="0" algn="just"/>
            <a:r>
              <a:rPr lang="en-IN" sz="2200" dirty="0" smtClean="0"/>
              <a:t> Enforcing the housekeeping staff to ensure availability of quality reading material &amp; proper functioning of television sets.</a:t>
            </a:r>
          </a:p>
          <a:p>
            <a:pPr lvl="0" algn="just"/>
            <a:r>
              <a:rPr lang="en-IN" sz="2200" dirty="0" smtClean="0"/>
              <a:t>Ordering of new detailed strategically placed sign boards near OPD billing reception.</a:t>
            </a:r>
            <a:endParaRPr lang="en-IN" sz="2200" dirty="0"/>
          </a:p>
        </p:txBody>
      </p:sp>
    </p:spTree>
  </p:cSld>
  <p:clrMapOvr>
    <a:masterClrMapping/>
  </p:clrMapOvr>
  <p:transition>
    <p:push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normAutofit/>
          </a:bodyPr>
          <a:lstStyle/>
          <a:p>
            <a:pPr algn="just"/>
            <a:r>
              <a:rPr lang="en-US" sz="2000" dirty="0" smtClean="0"/>
              <a:t>GASTRO / UROLOGY / ENDOCRINOLOGY OPD CHAMBERS WERE RELOCATED ON THE 2</a:t>
            </a:r>
            <a:r>
              <a:rPr lang="en-US" sz="2000" baseline="30000" dirty="0" smtClean="0"/>
              <a:t>ND</a:t>
            </a:r>
            <a:r>
              <a:rPr lang="en-US" sz="2000" dirty="0" smtClean="0"/>
              <a:t> FLOOR </a:t>
            </a:r>
          </a:p>
          <a:p>
            <a:pPr algn="just"/>
            <a:r>
              <a:rPr lang="en-US" sz="2000" dirty="0" smtClean="0"/>
              <a:t>NEW OPD BILLING COUNTERS WERE MADE ON 2</a:t>
            </a:r>
            <a:r>
              <a:rPr lang="en-US" sz="2000" baseline="30000" dirty="0" smtClean="0"/>
              <a:t>ND</a:t>
            </a:r>
            <a:r>
              <a:rPr lang="en-US" sz="2000" dirty="0" smtClean="0"/>
              <a:t> AND 3</a:t>
            </a:r>
            <a:r>
              <a:rPr lang="en-US" sz="2000" baseline="30000" dirty="0" smtClean="0"/>
              <a:t>RD</a:t>
            </a:r>
            <a:r>
              <a:rPr lang="en-US" sz="2000" dirty="0" smtClean="0"/>
              <a:t> FLOOR FOR GASTRO/UROLOGY/ENDOCRINOLOGY WHERE AS 3</a:t>
            </a:r>
            <a:r>
              <a:rPr lang="en-US" sz="2000" baseline="30000" dirty="0" smtClean="0"/>
              <a:t>RD</a:t>
            </a:r>
            <a:r>
              <a:rPr lang="en-US" sz="2000" dirty="0" smtClean="0"/>
              <a:t> FLOOR CATERED TO CARDIAC PATIENTS.</a:t>
            </a:r>
          </a:p>
          <a:p>
            <a:pPr algn="just"/>
            <a:r>
              <a:rPr lang="en-US" sz="2000" dirty="0" smtClean="0"/>
              <a:t> DETAILED SIGNAGES WERE INTRODUCED.</a:t>
            </a:r>
          </a:p>
          <a:p>
            <a:pPr algn="just"/>
            <a:r>
              <a:rPr lang="en-US" sz="2000" dirty="0" smtClean="0"/>
              <a:t> EACH ONE TEACH ONE PROGRAM SUPPORTED TRAINING OF THE NEW STAFF.</a:t>
            </a:r>
            <a:endParaRPr lang="en-US" sz="2000" dirty="0"/>
          </a:p>
        </p:txBody>
      </p:sp>
    </p:spTree>
  </p:cSld>
  <p:clrMapOvr>
    <a:masterClrMapping/>
  </p:clrMapOvr>
  <p:transition>
    <p:push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normAutofit lnSpcReduction="10000"/>
          </a:bodyPr>
          <a:lstStyle/>
          <a:p>
            <a:r>
              <a:rPr lang="en-US" sz="2400" dirty="0" smtClean="0"/>
              <a:t>http://www.thefreelibrary.com/journal+of </a:t>
            </a:r>
          </a:p>
          <a:p>
            <a:pPr>
              <a:buNone/>
            </a:pPr>
            <a:r>
              <a:rPr lang="en-US" sz="2400" dirty="0" err="1" smtClean="0"/>
              <a:t>Healthcare+Management</a:t>
            </a:r>
            <a:r>
              <a:rPr lang="en-US" sz="2400" dirty="0" smtClean="0"/>
              <a:t>/2005/September/1p5</a:t>
            </a:r>
            <a:endParaRPr lang="en-IN" sz="2400" dirty="0" smtClean="0"/>
          </a:p>
          <a:p>
            <a:pPr lvl="0"/>
            <a:r>
              <a:rPr lang="en-US" sz="2400" dirty="0" err="1" smtClean="0"/>
              <a:t>Walpret</a:t>
            </a:r>
            <a:r>
              <a:rPr lang="en-US" sz="2400" dirty="0" smtClean="0"/>
              <a:t> B. April 2008 Managed Care, Patient Satisfaction. The Indispensible Outcome.</a:t>
            </a:r>
          </a:p>
          <a:p>
            <a:r>
              <a:rPr lang="en-US" sz="2400" dirty="0" smtClean="0"/>
              <a:t>. Dr. Sharma O.P., "Improving Patient satisfaction", Hospital Association, Vol.7, No.1,March 1970, 5 pp. </a:t>
            </a:r>
          </a:p>
          <a:p>
            <a:pPr lvl="0"/>
            <a:r>
              <a:rPr lang="en-IN" dirty="0" smtClean="0">
                <a:hlinkClick r:id="rId2"/>
              </a:rPr>
              <a:t>http://www.iapsmgc.org</a:t>
            </a:r>
            <a:endParaRPr lang="en-IN" dirty="0" smtClean="0"/>
          </a:p>
          <a:p>
            <a:pPr lvl="0"/>
            <a:r>
              <a:rPr lang="en-US" dirty="0" smtClean="0">
                <a:hlinkClick r:id="rId3"/>
              </a:rPr>
              <a:t>http://www.aihd.mahidol.ac.th/sites/default/files/images/new/pdf/journal/sepdec2007/10.pdf</a:t>
            </a:r>
            <a:endParaRPr lang="en-US" dirty="0" smtClean="0"/>
          </a:p>
          <a:p>
            <a:pPr lvl="0"/>
            <a:r>
              <a:rPr lang="en-US" dirty="0" smtClean="0">
                <a:hlinkClick r:id="rId4"/>
              </a:rPr>
              <a:t>http://www.rwjf.org/</a:t>
            </a:r>
            <a:endParaRPr lang="en-US" dirty="0" smtClean="0"/>
          </a:p>
          <a:p>
            <a:pPr lvl="0"/>
            <a:endParaRPr lang="en-IN" dirty="0" smtClean="0"/>
          </a:p>
          <a:p>
            <a:pPr>
              <a:buNone/>
            </a:pPr>
            <a:endParaRPr lang="en-IN" dirty="0" smtClean="0"/>
          </a:p>
        </p:txBody>
      </p:sp>
    </p:spTree>
  </p:cSld>
  <p:clrMapOvr>
    <a:masterClrMapping/>
  </p:clrMapOvr>
  <p:transition>
    <p:push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800" dirty="0" smtClean="0"/>
              <a:t>THANK YOU</a:t>
            </a:r>
            <a:endParaRPr lang="en-US" sz="4800" dirty="0"/>
          </a:p>
        </p:txBody>
      </p:sp>
    </p:spTree>
  </p:cSld>
  <p:clrMapOvr>
    <a:masterClrMapping/>
  </p:clrMapOvr>
  <p:transition>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Introduction</a:t>
            </a:r>
            <a:endParaRPr lang="en-IN" dirty="0"/>
          </a:p>
        </p:txBody>
      </p:sp>
      <p:sp>
        <p:nvSpPr>
          <p:cNvPr id="5" name="Subtitle 4"/>
          <p:cNvSpPr>
            <a:spLocks noGrp="1"/>
          </p:cNvSpPr>
          <p:nvPr>
            <p:ph type="subTitle" idx="1"/>
          </p:nvPr>
        </p:nvSpPr>
        <p:spPr/>
        <p:txBody>
          <a:bodyPr/>
          <a:lstStyle/>
          <a:p>
            <a:endParaRPr lang="en-IN"/>
          </a:p>
        </p:txBody>
      </p:sp>
    </p:spTree>
  </p:cSld>
  <p:clrMapOvr>
    <a:masterClrMapping/>
  </p:clrMapOvr>
  <p:transition>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Satisfaction</a:t>
            </a:r>
            <a:endParaRPr lang="en-IN" dirty="0"/>
          </a:p>
        </p:txBody>
      </p:sp>
      <p:sp>
        <p:nvSpPr>
          <p:cNvPr id="3" name="Content Placeholder 2"/>
          <p:cNvSpPr>
            <a:spLocks noGrp="1"/>
          </p:cNvSpPr>
          <p:nvPr>
            <p:ph idx="1"/>
          </p:nvPr>
        </p:nvSpPr>
        <p:spPr/>
        <p:txBody>
          <a:bodyPr>
            <a:normAutofit fontScale="70000" lnSpcReduction="20000"/>
          </a:bodyPr>
          <a:lstStyle/>
          <a:p>
            <a:r>
              <a:rPr lang="en-US" sz="2900" dirty="0" smtClean="0">
                <a:solidFill>
                  <a:schemeClr val="tx2"/>
                </a:solidFill>
                <a:latin typeface="+mj-lt"/>
                <a:ea typeface="+mj-ea"/>
                <a:cs typeface="+mj-cs"/>
              </a:rPr>
              <a:t>Robert Wood Johnson Foundation defines patient satisfaction:</a:t>
            </a:r>
          </a:p>
          <a:p>
            <a:pPr algn="ctr">
              <a:buNone/>
            </a:pPr>
            <a:r>
              <a:rPr lang="en-IN" sz="2900" i="1" dirty="0" smtClean="0">
                <a:latin typeface="+mj-lt"/>
              </a:rPr>
              <a:t>Patient satisfaction is a measurement designed to obtain reports or ratings from patients about services received from an organization, hospital, physician or health care provider</a:t>
            </a:r>
            <a:r>
              <a:rPr lang="en-IN" sz="2900" i="1" dirty="0" smtClean="0"/>
              <a:t>.</a:t>
            </a:r>
            <a:r>
              <a:rPr lang="en-US" sz="2900" dirty="0" smtClean="0">
                <a:solidFill>
                  <a:schemeClr val="tx2"/>
                </a:solidFill>
                <a:latin typeface="+mj-lt"/>
                <a:ea typeface="+mj-ea"/>
                <a:cs typeface="+mj-cs"/>
              </a:rPr>
              <a:t> </a:t>
            </a:r>
          </a:p>
          <a:p>
            <a:r>
              <a:rPr lang="en-US" sz="2900" dirty="0" smtClean="0">
                <a:solidFill>
                  <a:schemeClr val="tx2"/>
                </a:solidFill>
                <a:latin typeface="+mj-lt"/>
                <a:ea typeface="+mj-ea"/>
                <a:cs typeface="+mj-cs"/>
              </a:rPr>
              <a:t>Depends on various factors like:</a:t>
            </a:r>
          </a:p>
          <a:p>
            <a:pPr>
              <a:buFont typeface="Wingdings" pitchFamily="2" charset="2"/>
              <a:buChar char="ü"/>
            </a:pPr>
            <a:r>
              <a:rPr lang="en-US" sz="2900" dirty="0" smtClean="0">
                <a:solidFill>
                  <a:schemeClr val="tx2"/>
                </a:solidFill>
                <a:latin typeface="+mj-lt"/>
                <a:ea typeface="+mj-ea"/>
                <a:cs typeface="+mj-cs"/>
              </a:rPr>
              <a:t>On the product’s perceived performance relative to a patient’s expectations.</a:t>
            </a:r>
          </a:p>
          <a:p>
            <a:pPr>
              <a:buFont typeface="Wingdings" pitchFamily="2" charset="2"/>
              <a:buChar char="ü"/>
            </a:pPr>
            <a:r>
              <a:rPr lang="en-US" sz="2900" dirty="0" smtClean="0">
                <a:solidFill>
                  <a:schemeClr val="tx2"/>
                </a:solidFill>
                <a:latin typeface="+mj-lt"/>
                <a:ea typeface="+mj-ea"/>
                <a:cs typeface="+mj-cs"/>
              </a:rPr>
              <a:t>Effectiveness of treatment (correct Treatment)</a:t>
            </a:r>
          </a:p>
          <a:p>
            <a:pPr>
              <a:buFont typeface="Wingdings" pitchFamily="2" charset="2"/>
              <a:buChar char="ü"/>
            </a:pPr>
            <a:r>
              <a:rPr lang="en-US" sz="2900" dirty="0" smtClean="0">
                <a:solidFill>
                  <a:schemeClr val="tx2"/>
                </a:solidFill>
                <a:latin typeface="+mj-lt"/>
                <a:ea typeface="+mj-ea"/>
                <a:cs typeface="+mj-cs"/>
              </a:rPr>
              <a:t>Availability</a:t>
            </a:r>
          </a:p>
          <a:p>
            <a:pPr>
              <a:buFont typeface="Wingdings" pitchFamily="2" charset="2"/>
              <a:buChar char="ü"/>
            </a:pPr>
            <a:r>
              <a:rPr lang="en-US" sz="2900" dirty="0" smtClean="0">
                <a:solidFill>
                  <a:schemeClr val="tx2"/>
                </a:solidFill>
                <a:latin typeface="+mj-lt"/>
                <a:ea typeface="+mj-ea"/>
                <a:cs typeface="+mj-cs"/>
              </a:rPr>
              <a:t>Appropriateness</a:t>
            </a:r>
          </a:p>
          <a:p>
            <a:pPr>
              <a:buFont typeface="Wingdings" pitchFamily="2" charset="2"/>
              <a:buChar char="ü"/>
            </a:pPr>
            <a:r>
              <a:rPr lang="en-US" sz="2900" dirty="0" smtClean="0">
                <a:solidFill>
                  <a:schemeClr val="tx2"/>
                </a:solidFill>
                <a:latin typeface="+mj-lt"/>
                <a:ea typeface="+mj-ea"/>
                <a:cs typeface="+mj-cs"/>
              </a:rPr>
              <a:t>Timeliness</a:t>
            </a:r>
          </a:p>
          <a:p>
            <a:pPr>
              <a:buFont typeface="Wingdings" pitchFamily="2" charset="2"/>
              <a:buChar char="ü"/>
            </a:pPr>
            <a:r>
              <a:rPr lang="en-US" sz="2900" dirty="0" smtClean="0">
                <a:solidFill>
                  <a:schemeClr val="tx2"/>
                </a:solidFill>
                <a:latin typeface="+mj-lt"/>
                <a:ea typeface="+mj-ea"/>
                <a:cs typeface="+mj-cs"/>
              </a:rPr>
              <a:t>Respect of patient</a:t>
            </a:r>
          </a:p>
          <a:p>
            <a:pPr>
              <a:buFont typeface="Wingdings" pitchFamily="2" charset="2"/>
              <a:buChar char="ü"/>
            </a:pPr>
            <a:r>
              <a:rPr lang="en-US" sz="2900" dirty="0" smtClean="0">
                <a:solidFill>
                  <a:schemeClr val="tx2"/>
                </a:solidFill>
                <a:latin typeface="+mj-lt"/>
                <a:ea typeface="+mj-ea"/>
                <a:cs typeface="+mj-cs"/>
              </a:rPr>
              <a:t>Safety of Patient</a:t>
            </a:r>
          </a:p>
          <a:p>
            <a:pPr>
              <a:buFont typeface="Wingdings" pitchFamily="2" charset="2"/>
              <a:buChar char="ü"/>
            </a:pPr>
            <a:r>
              <a:rPr lang="en-US" sz="2900" dirty="0" smtClean="0">
                <a:solidFill>
                  <a:schemeClr val="tx2"/>
                </a:solidFill>
                <a:latin typeface="+mj-lt"/>
                <a:ea typeface="+mj-ea"/>
                <a:cs typeface="+mj-cs"/>
              </a:rPr>
              <a:t>Continuity of Care</a:t>
            </a:r>
            <a:endParaRPr lang="en-US" sz="2900" dirty="0" smtClean="0">
              <a:latin typeface="Verdana" pitchFamily="34" charset="0"/>
            </a:endParaRPr>
          </a:p>
          <a:p>
            <a:endParaRPr lang="en-IN" dirty="0"/>
          </a:p>
        </p:txBody>
      </p:sp>
    </p:spTree>
  </p:cSld>
  <p:clrMapOvr>
    <a:masterClrMapping/>
  </p:clrMapOvr>
  <p:transition>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a:t>
            </a:r>
            <a:endParaRPr lang="en-IN" dirty="0"/>
          </a:p>
        </p:txBody>
      </p:sp>
      <p:sp>
        <p:nvSpPr>
          <p:cNvPr id="3" name="Content Placeholder 2"/>
          <p:cNvSpPr>
            <a:spLocks noGrp="1"/>
          </p:cNvSpPr>
          <p:nvPr>
            <p:ph idx="1"/>
          </p:nvPr>
        </p:nvSpPr>
        <p:spPr/>
        <p:txBody>
          <a:bodyPr>
            <a:normAutofit fontScale="92500"/>
          </a:bodyPr>
          <a:lstStyle/>
          <a:p>
            <a:pPr algn="just"/>
            <a:r>
              <a:rPr lang="en-US" sz="2200" dirty="0" smtClean="0"/>
              <a:t>With the increasing competition it is very important that organization retains the customer along with making new customers.</a:t>
            </a:r>
          </a:p>
          <a:p>
            <a:pPr algn="just"/>
            <a:r>
              <a:rPr lang="en-US" sz="2200" dirty="0" smtClean="0"/>
              <a:t>As the organization is undergoing a change in management and staff , it became necessary to analyze the situation in hand</a:t>
            </a:r>
          </a:p>
          <a:p>
            <a:pPr lvl="0" algn="just"/>
            <a:r>
              <a:rPr lang="en-US" sz="2200" dirty="0" smtClean="0"/>
              <a:t>It is well known that majority of dissatisfied customers who have had a bad experience will not tell us.</a:t>
            </a:r>
          </a:p>
          <a:p>
            <a:pPr lvl="0" algn="just"/>
            <a:r>
              <a:rPr lang="en-US" sz="2200" dirty="0" smtClean="0"/>
              <a:t>The hospital is in the middle of implementation of Fortis Operating System and the OPD needs strong regulation.</a:t>
            </a:r>
            <a:endParaRPr lang="en-IN" sz="2200" dirty="0" smtClean="0"/>
          </a:p>
          <a:p>
            <a:pPr lvl="0" algn="just"/>
            <a:r>
              <a:rPr lang="en-US" sz="2200" dirty="0" smtClean="0"/>
              <a:t>Therefore the study was conducted to survey the first hand experience of the patients coming to Fortis ,Shalimar </a:t>
            </a:r>
            <a:r>
              <a:rPr lang="en-US" sz="2200" dirty="0" err="1" smtClean="0"/>
              <a:t>Bagh</a:t>
            </a:r>
            <a:r>
              <a:rPr lang="en-US" sz="2200" dirty="0" smtClean="0"/>
              <a:t> for OPD consults.</a:t>
            </a:r>
          </a:p>
          <a:p>
            <a:pPr lvl="0">
              <a:buNone/>
            </a:pPr>
            <a:endParaRPr lang="en-US" dirty="0" smtClean="0"/>
          </a:p>
          <a:p>
            <a:pPr>
              <a:buNone/>
            </a:pPr>
            <a:endParaRPr lang="en-IN" dirty="0"/>
          </a:p>
        </p:txBody>
      </p:sp>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Objectives</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US" sz="2400" b="1" dirty="0" smtClean="0"/>
              <a:t>Statement of the Problem:</a:t>
            </a:r>
            <a:r>
              <a:rPr lang="en-US" sz="2400" dirty="0" smtClean="0"/>
              <a:t> </a:t>
            </a:r>
          </a:p>
          <a:p>
            <a:pPr algn="just">
              <a:buNone/>
            </a:pPr>
            <a:r>
              <a:rPr lang="en-US" sz="2400" dirty="0" smtClean="0"/>
              <a:t>“</a:t>
            </a:r>
            <a:r>
              <a:rPr lang="en-US" sz="2400" b="1" dirty="0" smtClean="0"/>
              <a:t>A STUDY ON FRONT OFFICE OPERATIONS OF OUTPATIENT DEPARTMENT AND ITS IMPACT ON PATIENTS' SATISFACTION</a:t>
            </a:r>
            <a:r>
              <a:rPr lang="en-US" sz="2400" dirty="0" smtClean="0"/>
              <a:t>”</a:t>
            </a:r>
          </a:p>
          <a:p>
            <a:pPr algn="just">
              <a:buNone/>
            </a:pPr>
            <a:r>
              <a:rPr lang="en-US" sz="2400" dirty="0" smtClean="0"/>
              <a:t> </a:t>
            </a:r>
          </a:p>
          <a:p>
            <a:pPr algn="just"/>
            <a:r>
              <a:rPr lang="en-US" sz="2400" dirty="0" smtClean="0"/>
              <a:t>Specific Objectives :</a:t>
            </a:r>
          </a:p>
          <a:p>
            <a:pPr algn="just">
              <a:buNone/>
            </a:pPr>
            <a:r>
              <a:rPr lang="en-US" sz="2400" dirty="0" smtClean="0"/>
              <a:t> </a:t>
            </a:r>
          </a:p>
          <a:p>
            <a:pPr algn="just"/>
            <a:r>
              <a:rPr lang="en-US" sz="2400" dirty="0" smtClean="0"/>
              <a:t> To understand the front office operations. </a:t>
            </a:r>
          </a:p>
          <a:p>
            <a:pPr algn="just">
              <a:buNone/>
            </a:pPr>
            <a:r>
              <a:rPr lang="en-US" sz="2400" dirty="0" smtClean="0"/>
              <a:t> </a:t>
            </a:r>
          </a:p>
          <a:p>
            <a:pPr algn="just"/>
            <a:r>
              <a:rPr lang="en-US" sz="2400" dirty="0" smtClean="0"/>
              <a:t> To assess patients' satisfaction regarding the existing front office operations. </a:t>
            </a:r>
          </a:p>
          <a:p>
            <a:pPr algn="just">
              <a:buNone/>
            </a:pPr>
            <a:r>
              <a:rPr lang="en-US" sz="2400" dirty="0" smtClean="0"/>
              <a:t> </a:t>
            </a:r>
          </a:p>
          <a:p>
            <a:pPr algn="just"/>
            <a:r>
              <a:rPr lang="en-US" sz="2400" dirty="0" smtClean="0"/>
              <a:t> To provide recommendations to improve the front office operations.</a:t>
            </a:r>
          </a:p>
          <a:p>
            <a:pPr>
              <a:buFont typeface="Wingdings" pitchFamily="2" charset="2"/>
              <a:buChar char="ü"/>
            </a:pPr>
            <a:endParaRPr lang="en-IN" dirty="0" smtClean="0"/>
          </a:p>
          <a:p>
            <a:endParaRPr lang="en-IN" dirty="0"/>
          </a:p>
        </p:txBody>
      </p:sp>
    </p:spTree>
  </p:cSld>
  <p:clrMapOvr>
    <a:masterClrMapping/>
  </p:clrMapOvr>
  <p:transition>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Methodology</a:t>
            </a:r>
            <a:endParaRPr lang="en-IN" dirty="0"/>
          </a:p>
        </p:txBody>
      </p:sp>
      <p:sp>
        <p:nvSpPr>
          <p:cNvPr id="3" name="Content Placeholder 2"/>
          <p:cNvSpPr>
            <a:spLocks noGrp="1"/>
          </p:cNvSpPr>
          <p:nvPr>
            <p:ph idx="1"/>
          </p:nvPr>
        </p:nvSpPr>
        <p:spPr/>
        <p:txBody>
          <a:bodyPr>
            <a:normAutofit/>
          </a:bodyPr>
          <a:lstStyle/>
          <a:p>
            <a:pPr algn="just"/>
            <a:r>
              <a:rPr lang="en-US" sz="2200" b="1" dirty="0" smtClean="0"/>
              <a:t>Study Area- Fortis Hospital, Shalimar </a:t>
            </a:r>
            <a:r>
              <a:rPr lang="en-US" sz="2200" b="1" dirty="0" err="1" smtClean="0"/>
              <a:t>Bagh</a:t>
            </a:r>
            <a:r>
              <a:rPr lang="en-US" sz="2200" dirty="0" smtClean="0"/>
              <a:t>.</a:t>
            </a:r>
          </a:p>
          <a:p>
            <a:pPr algn="just"/>
            <a:r>
              <a:rPr lang="en-US" sz="2200" b="1" dirty="0" smtClean="0"/>
              <a:t>Research Tool: A</a:t>
            </a:r>
            <a:r>
              <a:rPr lang="en-US" sz="2200" dirty="0" smtClean="0"/>
              <a:t> written Patient Satisfaction Questionnaire (PSQ) was designed for data collection.</a:t>
            </a:r>
          </a:p>
          <a:p>
            <a:pPr algn="just">
              <a:buNone/>
            </a:pPr>
            <a:r>
              <a:rPr lang="en-US" sz="2200" dirty="0" smtClean="0"/>
              <a:t>    Personal Interview and observation of the patients in the hospital</a:t>
            </a:r>
            <a:r>
              <a:rPr lang="en-IN" sz="2200" dirty="0" smtClean="0"/>
              <a:t>.</a:t>
            </a:r>
            <a:r>
              <a:rPr lang="en-US" sz="2200" b="1" dirty="0" smtClean="0"/>
              <a:t> </a:t>
            </a:r>
            <a:endParaRPr lang="en-US" sz="2200" dirty="0" smtClean="0"/>
          </a:p>
          <a:p>
            <a:pPr algn="just"/>
            <a:r>
              <a:rPr lang="en-US" sz="2200" b="1" dirty="0" smtClean="0"/>
              <a:t>Research Design: </a:t>
            </a:r>
            <a:r>
              <a:rPr lang="en-IN" sz="2200" dirty="0" smtClean="0"/>
              <a:t> </a:t>
            </a:r>
            <a:r>
              <a:rPr lang="en-US" sz="2200" dirty="0" smtClean="0"/>
              <a:t>Cross-sectional and descriptive  .</a:t>
            </a:r>
          </a:p>
          <a:p>
            <a:pPr algn="just"/>
            <a:r>
              <a:rPr lang="en-US" sz="2200" b="1" dirty="0" smtClean="0"/>
              <a:t>Time of study:</a:t>
            </a:r>
            <a:r>
              <a:rPr lang="en-IN" sz="2200" dirty="0" smtClean="0"/>
              <a:t> </a:t>
            </a:r>
            <a:r>
              <a:rPr lang="en-US" sz="2200" dirty="0" smtClean="0"/>
              <a:t> 1</a:t>
            </a:r>
            <a:r>
              <a:rPr lang="en-US" sz="2200" baseline="30000" dirty="0" smtClean="0"/>
              <a:t>st</a:t>
            </a:r>
            <a:r>
              <a:rPr lang="en-US" sz="2200" dirty="0" smtClean="0"/>
              <a:t> January to </a:t>
            </a:r>
            <a:r>
              <a:rPr lang="en-US" sz="2200" dirty="0" smtClean="0"/>
              <a:t>28th</a:t>
            </a:r>
            <a:r>
              <a:rPr lang="en-US" sz="2200" baseline="30000" dirty="0" smtClean="0"/>
              <a:t>th</a:t>
            </a:r>
            <a:r>
              <a:rPr lang="en-US" sz="2200" dirty="0" smtClean="0"/>
              <a:t> February’2013</a:t>
            </a:r>
            <a:endParaRPr lang="en-US" sz="2200" dirty="0" smtClean="0"/>
          </a:p>
          <a:p>
            <a:pPr algn="just"/>
            <a:r>
              <a:rPr lang="en-US" sz="2200" b="1" dirty="0" smtClean="0"/>
              <a:t>Sample Size: </a:t>
            </a:r>
            <a:r>
              <a:rPr lang="en-US" sz="2200" dirty="0" smtClean="0"/>
              <a:t>500 patients</a:t>
            </a:r>
            <a:endParaRPr lang="en-US" sz="2200" b="1" dirty="0" smtClean="0"/>
          </a:p>
          <a:p>
            <a:pPr algn="just"/>
            <a:r>
              <a:rPr lang="en-US" sz="2200" b="1" dirty="0" smtClean="0"/>
              <a:t>Sampling Technique: </a:t>
            </a:r>
            <a:r>
              <a:rPr lang="en-US" sz="2200" dirty="0" smtClean="0"/>
              <a:t>Simple Random Sampling</a:t>
            </a:r>
            <a:endParaRPr lang="en-IN" sz="2200" dirty="0" smtClean="0"/>
          </a:p>
          <a:p>
            <a:pPr lvl="0">
              <a:buNone/>
            </a:pPr>
            <a:endParaRPr lang="en-IN" dirty="0" smtClean="0"/>
          </a:p>
          <a:p>
            <a:pPr>
              <a:buNone/>
            </a:pPr>
            <a:endParaRPr lang="en-IN" dirty="0"/>
          </a:p>
        </p:txBody>
      </p:sp>
    </p:spTree>
  </p:cSld>
  <p:clrMapOvr>
    <a:masterClrMapping/>
  </p:clrMapOvr>
  <p:transition>
    <p:push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Findings</a:t>
            </a:r>
            <a:endParaRPr lang="en-IN" dirty="0"/>
          </a:p>
        </p:txBody>
      </p:sp>
      <p:sp>
        <p:nvSpPr>
          <p:cNvPr id="5" name="Subtitle 4"/>
          <p:cNvSpPr>
            <a:spLocks noGrp="1"/>
          </p:cNvSpPr>
          <p:nvPr>
            <p:ph type="subTitle" idx="1"/>
          </p:nvPr>
        </p:nvSpPr>
        <p:spPr/>
        <p:txBody>
          <a:bodyPr/>
          <a:lstStyle/>
          <a:p>
            <a:endParaRPr lang="en-IN"/>
          </a:p>
        </p:txBody>
      </p:sp>
    </p:spTree>
  </p:cSld>
  <p:clrMapOvr>
    <a:masterClrMapping/>
  </p:clrMapOvr>
  <p:transition>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 Distribution of sample according to new and revisited patients</a:t>
            </a:r>
            <a:endParaRPr lang="en-IN" sz="2800" dirty="0"/>
          </a:p>
        </p:txBody>
      </p:sp>
      <p:graphicFrame>
        <p:nvGraphicFramePr>
          <p:cNvPr id="6" name="Content Placeholder 5"/>
          <p:cNvGraphicFramePr>
            <a:graphicFrameLocks noGrp="1"/>
          </p:cNvGraphicFramePr>
          <p:nvPr>
            <p:ph idx="1"/>
          </p:nvPr>
        </p:nvGraphicFramePr>
        <p:xfrm>
          <a:off x="1043608" y="2492895"/>
          <a:ext cx="6336704" cy="3168353"/>
        </p:xfrm>
        <a:graphic>
          <a:graphicData uri="http://schemas.openxmlformats.org/drawingml/2006/table">
            <a:tbl>
              <a:tblPr>
                <a:tableStyleId>{3C2FFA5D-87B4-456A-9821-1D502468CF0F}</a:tableStyleId>
              </a:tblPr>
              <a:tblGrid>
                <a:gridCol w="2696470"/>
                <a:gridCol w="2277808"/>
                <a:gridCol w="1362426"/>
              </a:tblGrid>
              <a:tr h="633671">
                <a:tc>
                  <a:txBody>
                    <a:bodyPr/>
                    <a:lstStyle/>
                    <a:p>
                      <a:pPr algn="just" fontAlgn="t"/>
                      <a:r>
                        <a:rPr lang="en-US" sz="2000" u="none" strike="noStrike" dirty="0"/>
                        <a:t>RESPONDENTS</a:t>
                      </a:r>
                      <a:endParaRPr lang="en-US" sz="2000" b="0" i="0" u="none" strike="noStrike" dirty="0">
                        <a:solidFill>
                          <a:srgbClr val="000000"/>
                        </a:solidFill>
                        <a:latin typeface="Times New Roman"/>
                      </a:endParaRPr>
                    </a:p>
                  </a:txBody>
                  <a:tcPr marL="0" marR="0" marT="0" marB="0"/>
                </a:tc>
                <a:tc>
                  <a:txBody>
                    <a:bodyPr/>
                    <a:lstStyle/>
                    <a:p>
                      <a:pPr algn="just" fontAlgn="t"/>
                      <a:r>
                        <a:rPr lang="en-US" sz="2000" u="none" strike="noStrike"/>
                        <a:t>NUMBER</a:t>
                      </a:r>
                      <a:endParaRPr lang="en-US" sz="2000" b="0" i="0" u="none" strike="noStrike">
                        <a:solidFill>
                          <a:srgbClr val="000000"/>
                        </a:solidFill>
                        <a:latin typeface="Times New Roman"/>
                      </a:endParaRPr>
                    </a:p>
                  </a:txBody>
                  <a:tcPr marL="0" marR="0" marT="0" marB="0"/>
                </a:tc>
                <a:tc>
                  <a:txBody>
                    <a:bodyPr/>
                    <a:lstStyle/>
                    <a:p>
                      <a:pPr algn="just" fontAlgn="b"/>
                      <a:r>
                        <a:rPr lang="en-US" sz="2000" b="0" i="0" u="none" strike="noStrike" dirty="0" smtClean="0">
                          <a:solidFill>
                            <a:schemeClr val="dk1"/>
                          </a:solidFill>
                          <a:latin typeface="+mn-lt"/>
                        </a:rPr>
                        <a:t>PERCENT</a:t>
                      </a:r>
                      <a:endParaRPr lang="en-US" sz="2000" b="0" i="0" u="none" strike="noStrike" dirty="0">
                        <a:solidFill>
                          <a:srgbClr val="000000"/>
                        </a:solidFill>
                        <a:latin typeface="Calibri"/>
                      </a:endParaRPr>
                    </a:p>
                  </a:txBody>
                  <a:tcPr marL="0" marR="0" marT="0" marB="0" anchor="b"/>
                </a:tc>
              </a:tr>
              <a:tr h="633671">
                <a:tc>
                  <a:txBody>
                    <a:bodyPr/>
                    <a:lstStyle/>
                    <a:p>
                      <a:pPr algn="just" fontAlgn="t"/>
                      <a:r>
                        <a:rPr lang="en-US" sz="2000" u="none" strike="noStrike" dirty="0"/>
                        <a:t>NEW PATIENTS</a:t>
                      </a:r>
                      <a:endParaRPr lang="en-US" sz="2000" b="0" i="0" u="none" strike="noStrike" dirty="0">
                        <a:solidFill>
                          <a:srgbClr val="000000"/>
                        </a:solidFill>
                        <a:latin typeface="Times New Roman"/>
                      </a:endParaRPr>
                    </a:p>
                  </a:txBody>
                  <a:tcPr marL="0" marR="0" marT="0" marB="0"/>
                </a:tc>
                <a:tc>
                  <a:txBody>
                    <a:bodyPr/>
                    <a:lstStyle/>
                    <a:p>
                      <a:pPr algn="just" fontAlgn="t"/>
                      <a:r>
                        <a:rPr lang="en-US" sz="2000" u="none" strike="noStrike"/>
                        <a:t>245</a:t>
                      </a:r>
                      <a:endParaRPr lang="en-US" sz="2000" b="0" i="0" u="none" strike="noStrike">
                        <a:solidFill>
                          <a:srgbClr val="000000"/>
                        </a:solidFill>
                        <a:latin typeface="Times New Roman"/>
                      </a:endParaRPr>
                    </a:p>
                  </a:txBody>
                  <a:tcPr marL="0" marR="0" marT="0" marB="0"/>
                </a:tc>
                <a:tc>
                  <a:txBody>
                    <a:bodyPr/>
                    <a:lstStyle/>
                    <a:p>
                      <a:pPr algn="just" fontAlgn="b"/>
                      <a:r>
                        <a:rPr lang="en-US" sz="2000" u="none" strike="noStrike"/>
                        <a:t>49</a:t>
                      </a:r>
                      <a:endParaRPr lang="en-US" sz="2000" b="0" i="0" u="none" strike="noStrike">
                        <a:solidFill>
                          <a:srgbClr val="000000"/>
                        </a:solidFill>
                        <a:latin typeface="Calibri"/>
                      </a:endParaRPr>
                    </a:p>
                  </a:txBody>
                  <a:tcPr marL="0" marR="0" marT="0" marB="0" anchor="b"/>
                </a:tc>
              </a:tr>
              <a:tr h="1267340">
                <a:tc>
                  <a:txBody>
                    <a:bodyPr/>
                    <a:lstStyle/>
                    <a:p>
                      <a:pPr algn="just" fontAlgn="t"/>
                      <a:r>
                        <a:rPr lang="en-US" sz="2000" u="none" strike="noStrike" dirty="0"/>
                        <a:t>REVISITED PATIENTS</a:t>
                      </a:r>
                      <a:endParaRPr lang="en-US" sz="2000" b="0" i="0" u="none" strike="noStrike" dirty="0">
                        <a:solidFill>
                          <a:srgbClr val="000000"/>
                        </a:solidFill>
                        <a:latin typeface="Times New Roman"/>
                      </a:endParaRPr>
                    </a:p>
                  </a:txBody>
                  <a:tcPr marL="0" marR="0" marT="0" marB="0"/>
                </a:tc>
                <a:tc>
                  <a:txBody>
                    <a:bodyPr/>
                    <a:lstStyle/>
                    <a:p>
                      <a:pPr algn="just" fontAlgn="t"/>
                      <a:r>
                        <a:rPr lang="en-US" sz="2000" u="none" strike="noStrike"/>
                        <a:t>255</a:t>
                      </a:r>
                      <a:endParaRPr lang="en-US" sz="2000" b="0" i="0" u="none" strike="noStrike">
                        <a:solidFill>
                          <a:srgbClr val="000000"/>
                        </a:solidFill>
                        <a:latin typeface="Times New Roman"/>
                      </a:endParaRPr>
                    </a:p>
                  </a:txBody>
                  <a:tcPr marL="0" marR="0" marT="0" marB="0"/>
                </a:tc>
                <a:tc>
                  <a:txBody>
                    <a:bodyPr/>
                    <a:lstStyle/>
                    <a:p>
                      <a:pPr algn="just" fontAlgn="b"/>
                      <a:r>
                        <a:rPr lang="en-US" sz="2000" u="none" strike="noStrike"/>
                        <a:t>51</a:t>
                      </a:r>
                      <a:endParaRPr lang="en-US" sz="2000" b="0" i="0" u="none" strike="noStrike">
                        <a:solidFill>
                          <a:srgbClr val="000000"/>
                        </a:solidFill>
                        <a:latin typeface="Calibri"/>
                      </a:endParaRPr>
                    </a:p>
                  </a:txBody>
                  <a:tcPr marL="0" marR="0" marT="0" marB="0" anchor="b"/>
                </a:tc>
              </a:tr>
              <a:tr h="633671">
                <a:tc>
                  <a:txBody>
                    <a:bodyPr/>
                    <a:lstStyle/>
                    <a:p>
                      <a:pPr algn="just" fontAlgn="t"/>
                      <a:r>
                        <a:rPr lang="en-US" sz="2000" u="none" strike="noStrike" dirty="0"/>
                        <a:t>TOTAL</a:t>
                      </a:r>
                      <a:endParaRPr lang="en-US" sz="2000" b="0" i="0" u="none" strike="noStrike" dirty="0">
                        <a:solidFill>
                          <a:srgbClr val="000000"/>
                        </a:solidFill>
                        <a:latin typeface="Times New Roman"/>
                      </a:endParaRPr>
                    </a:p>
                  </a:txBody>
                  <a:tcPr marL="0" marR="0" marT="0" marB="0"/>
                </a:tc>
                <a:tc>
                  <a:txBody>
                    <a:bodyPr/>
                    <a:lstStyle/>
                    <a:p>
                      <a:pPr algn="just" fontAlgn="b"/>
                      <a:r>
                        <a:rPr lang="en-US" sz="2000" u="none" strike="noStrike" dirty="0"/>
                        <a:t>500</a:t>
                      </a:r>
                      <a:endParaRPr lang="en-US" sz="2000" b="0" i="0" u="none" strike="noStrike" dirty="0">
                        <a:solidFill>
                          <a:srgbClr val="000000"/>
                        </a:solidFill>
                        <a:latin typeface="Calibri"/>
                      </a:endParaRPr>
                    </a:p>
                  </a:txBody>
                  <a:tcPr marL="0" marR="0" marT="0" marB="0" anchor="b"/>
                </a:tc>
                <a:tc>
                  <a:txBody>
                    <a:bodyPr/>
                    <a:lstStyle/>
                    <a:p>
                      <a:pPr algn="just" fontAlgn="b"/>
                      <a:r>
                        <a:rPr lang="en-US" sz="2000" u="none" strike="noStrike" dirty="0"/>
                        <a:t>100</a:t>
                      </a:r>
                      <a:endParaRPr lang="en-US" sz="2000" b="0" i="0" u="none" strike="noStrike" dirty="0">
                        <a:solidFill>
                          <a:srgbClr val="000000"/>
                        </a:solidFill>
                        <a:latin typeface="Calibri"/>
                      </a:endParaRPr>
                    </a:p>
                  </a:txBody>
                  <a:tcPr marL="0" marR="0" marT="0" marB="0" anchor="b"/>
                </a:tc>
              </a:tr>
            </a:tbl>
          </a:graphicData>
        </a:graphic>
      </p:graphicFrame>
    </p:spTree>
  </p:cSld>
  <p:clrMapOvr>
    <a:masterClrMapping/>
  </p:clrMapOvr>
  <p:transition>
    <p:push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1230</TotalTime>
  <Words>1229</Words>
  <Application>Microsoft Office PowerPoint</Application>
  <PresentationFormat>On-screen Show (4:3)</PresentationFormat>
  <Paragraphs>411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Opulent</vt:lpstr>
      <vt:lpstr>"A STUDY ON FRONT OFFICE OPERATIONS OF OUTPATIENT DEPARTMENT AND ITS IMPACT ON PATIENTS' SATISFACTION</vt:lpstr>
      <vt:lpstr>FORTIS HOSPITAL</vt:lpstr>
      <vt:lpstr>Introduction</vt:lpstr>
      <vt:lpstr>Patient Satisfaction</vt:lpstr>
      <vt:lpstr>Rationale </vt:lpstr>
      <vt:lpstr> Objectives</vt:lpstr>
      <vt:lpstr>Research Methodology</vt:lpstr>
      <vt:lpstr>Findings</vt:lpstr>
      <vt:lpstr> Distribution of sample according to new and revisited patients</vt:lpstr>
      <vt:lpstr> Response of the patients regarding the source of information about the hospital </vt:lpstr>
      <vt:lpstr> Response of the patients regarding factors responsible in choosing the hospital</vt:lpstr>
      <vt:lpstr> Response of the patients regarding greeting received  by the front office staff </vt:lpstr>
      <vt:lpstr>Response of the patients regarding the front office staff (personal attributes)</vt:lpstr>
      <vt:lpstr> Response of the patients regarding the registration process</vt:lpstr>
      <vt:lpstr>Efficiency of BILLING Counters</vt:lpstr>
      <vt:lpstr> Location Of OPD chambers</vt:lpstr>
      <vt:lpstr>Entertainment Options during Waiting Time</vt:lpstr>
      <vt:lpstr> Response of the patients regarding adequacy of the sign boards</vt:lpstr>
      <vt:lpstr> Response of the patients regarding overall satisfaction level besides the treatment part</vt:lpstr>
      <vt:lpstr> overall Rating Provided by The Patients on A Scale of 1 to 4</vt:lpstr>
      <vt:lpstr>Comparison between reactions of Revisited and New Patients </vt:lpstr>
      <vt:lpstr>Recommendations</vt:lpstr>
      <vt:lpstr>OUTCOMES</vt:lpstr>
      <vt:lpstr>References</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Project</dc:title>
  <dc:creator>nandini juneja</dc:creator>
  <cp:lastModifiedBy>Shalini</cp:lastModifiedBy>
  <cp:revision>125</cp:revision>
  <dcterms:created xsi:type="dcterms:W3CDTF">2013-04-10T13:32:30Z</dcterms:created>
  <dcterms:modified xsi:type="dcterms:W3CDTF">2013-05-21T06:40:19Z</dcterms:modified>
</cp:coreProperties>
</file>