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86" r:id="rId2"/>
    <p:sldId id="257" r:id="rId3"/>
    <p:sldId id="299" r:id="rId4"/>
    <p:sldId id="331" r:id="rId5"/>
    <p:sldId id="332" r:id="rId6"/>
    <p:sldId id="260" r:id="rId7"/>
    <p:sldId id="291" r:id="rId8"/>
    <p:sldId id="292" r:id="rId9"/>
    <p:sldId id="293" r:id="rId10"/>
    <p:sldId id="294" r:id="rId11"/>
    <p:sldId id="307" r:id="rId12"/>
    <p:sldId id="311" r:id="rId13"/>
    <p:sldId id="329" r:id="rId14"/>
    <p:sldId id="313" r:id="rId15"/>
    <p:sldId id="322" r:id="rId16"/>
    <p:sldId id="323" r:id="rId17"/>
    <p:sldId id="330" r:id="rId18"/>
    <p:sldId id="334" r:id="rId19"/>
    <p:sldId id="33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65" autoAdjust="0"/>
    <p:restoredTop sz="94660"/>
  </p:normalViewPr>
  <p:slideViewPr>
    <p:cSldViewPr>
      <p:cViewPr varScale="1">
        <p:scale>
          <a:sx n="69" d="100"/>
          <a:sy n="69" d="100"/>
        </p:scale>
        <p:origin x="-147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602AFC-71C0-4487-9FC6-AACF3DC0BFD7}" type="datetimeFigureOut">
              <a:rPr lang="en-US" smtClean="0"/>
              <a:pPr/>
              <a:t>5/3/2013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7D3767-646A-45A2-8665-4F61852351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7D3767-646A-45A2-8665-4F618523513F}"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CA2D2FC-DE44-4991-AB24-E333294E406B}" type="datetimeFigureOut">
              <a:rPr lang="en-US" smtClean="0"/>
              <a:pPr/>
              <a:t>5/3/2013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2D2FC-DE44-4991-AB24-E333294E406B}" type="datetimeFigureOut">
              <a:rPr lang="en-US" smtClean="0"/>
              <a:pPr/>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53200" y="6248402"/>
            <a:ext cx="2209800" cy="365125"/>
          </a:xfrm>
        </p:spPr>
        <p:txBody>
          <a:bodyPr/>
          <a:lstStyle/>
          <a:p>
            <a:fld id="{0CA2D2FC-DE44-4991-AB24-E333294E406B}" type="datetimeFigureOut">
              <a:rPr lang="en-US" smtClean="0"/>
              <a:pPr/>
              <a:t>5/3/2013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0CA2D2FC-DE44-4991-AB24-E333294E406B}" type="datetimeFigureOut">
              <a:rPr lang="en-US" smtClean="0"/>
              <a:pPr/>
              <a:t>5/3/2013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5467938-0991-4479-809A-105BF06822F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dirty="0"/>
          </a:p>
        </p:txBody>
      </p:sp>
      <p:sp>
        <p:nvSpPr>
          <p:cNvPr id="12" name="Date Placeholder 11"/>
          <p:cNvSpPr>
            <a:spLocks noGrp="1"/>
          </p:cNvSpPr>
          <p:nvPr>
            <p:ph type="dt" sz="half" idx="10"/>
          </p:nvPr>
        </p:nvSpPr>
        <p:spPr/>
        <p:txBody>
          <a:bodyPr/>
          <a:lstStyle/>
          <a:p>
            <a:fld id="{0CA2D2FC-DE44-4991-AB24-E333294E406B}" type="datetimeFigureOut">
              <a:rPr lang="en-US" smtClean="0"/>
              <a:pPr/>
              <a:t>5/3/2013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5467938-0991-4479-809A-105BF06822F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p>
            <a:fld id="{0CA2D2FC-DE44-4991-AB24-E333294E406B}" type="datetimeFigureOut">
              <a:rPr lang="en-US" smtClean="0"/>
              <a:pPr/>
              <a:t>5/3/2013</a:t>
            </a:fld>
            <a:endParaRPr lang="en-US"/>
          </a:p>
        </p:txBody>
      </p:sp>
      <p:sp>
        <p:nvSpPr>
          <p:cNvPr id="10" name="Slide Number Placeholder 9"/>
          <p:cNvSpPr>
            <a:spLocks noGrp="1"/>
          </p:cNvSpPr>
          <p:nvPr>
            <p:ph type="sldNum" sz="quarter" idx="16"/>
          </p:nvPr>
        </p:nvSpPr>
        <p:spPr/>
        <p:txBody>
          <a:bodyPr rtlCol="0"/>
          <a:lstStyle/>
          <a:p>
            <a:fld id="{15467938-0991-4479-809A-105BF06822F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p>
            <a:fld id="{0CA2D2FC-DE44-4991-AB24-E333294E406B}" type="datetimeFigureOut">
              <a:rPr lang="en-US" smtClean="0"/>
              <a:pPr/>
              <a:t>5/3/2013</a:t>
            </a:fld>
            <a:endParaRPr lang="en-US"/>
          </a:p>
        </p:txBody>
      </p:sp>
      <p:sp>
        <p:nvSpPr>
          <p:cNvPr id="12" name="Slide Number Placeholder 11"/>
          <p:cNvSpPr>
            <a:spLocks noGrp="1"/>
          </p:cNvSpPr>
          <p:nvPr>
            <p:ph type="sldNum" sz="quarter" idx="16"/>
          </p:nvPr>
        </p:nvSpPr>
        <p:spPr/>
        <p:txBody>
          <a:bodyPr rtlCol="0"/>
          <a:lstStyle/>
          <a:p>
            <a:fld id="{15467938-0991-4479-809A-105BF06822F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A2D2FC-DE44-4991-AB24-E333294E406B}" type="datetimeFigureOut">
              <a:rPr lang="en-US" smtClean="0"/>
              <a:pPr/>
              <a:t>5/3/2013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2D2FC-DE44-4991-AB24-E333294E406B}" type="datetimeFigureOut">
              <a:rPr lang="en-US" smtClean="0"/>
              <a:pPr/>
              <a:t>5/3/2013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0CA2D2FC-DE44-4991-AB24-E333294E406B}" type="datetimeFigureOut">
              <a:rPr lang="en-US" smtClean="0"/>
              <a:pPr/>
              <a:t>5/3/2013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5467938-0991-4479-809A-105BF06822F5}" type="slidenum">
              <a:rPr lang="en-US" smtClean="0"/>
              <a:pPr/>
              <a:t>‹#›</a:t>
            </a:fld>
            <a:endParaRPr lang="en-US"/>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descr="sm_pencil.png"/>
          <p:cNvPicPr>
            <a:picLocks noChangeAspect="1"/>
          </p:cNvPicPr>
          <p:nvPr/>
        </p:nvPicPr>
        <p:blipFill>
          <a:blip r:embed="rId2" cstate="print"/>
          <a:stretch>
            <a:fillRect/>
          </a:stretch>
        </p:blipFill>
        <p:spPr>
          <a:xfrm>
            <a:off x="612648" y="1755648"/>
            <a:ext cx="1615307" cy="2145615"/>
          </a:xfrm>
          <a:prstGeom prst="rect">
            <a:avLst/>
          </a:prstGeom>
          <a:ln w="50800" cap="sq" cmpd="dbl">
            <a:solidFill>
              <a:schemeClr val="accent2"/>
            </a:solidFill>
            <a:miter lim="800000"/>
          </a:ln>
        </p:spPr>
      </p:pic>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en-US" smtClean="0"/>
              <a:t>Click to edit Master title style</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Date Placeholder 11"/>
          <p:cNvSpPr>
            <a:spLocks noGrp="1"/>
          </p:cNvSpPr>
          <p:nvPr>
            <p:ph type="dt" sz="half" idx="10"/>
          </p:nvPr>
        </p:nvSpPr>
        <p:spPr>
          <a:xfrm>
            <a:off x="6248400" y="6248400"/>
            <a:ext cx="2667000" cy="365125"/>
          </a:xfrm>
        </p:spPr>
        <p:txBody>
          <a:bodyPr rtlCol="0"/>
          <a:lstStyle/>
          <a:p>
            <a:fld id="{0CA2D2FC-DE44-4991-AB24-E333294E406B}" type="datetimeFigureOut">
              <a:rPr lang="en-US" smtClean="0"/>
              <a:pPr/>
              <a:t>5/3/2013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5467938-0991-4479-809A-105BF06822F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en-US" smtClean="0"/>
              <a:t>Click icon to add picture</a:t>
            </a:r>
            <a:endParaRPr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smtClean="0"/>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fld id="{0CA2D2FC-DE44-4991-AB24-E333294E406B}" type="datetimeFigureOut">
              <a:rPr lang="en-US" smtClean="0"/>
              <a:pPr/>
              <a:t>5/3/2013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fld id="{15467938-0991-4479-809A-105BF06822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d"/>
  </p:transition>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leadershipacademy.nhs.u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ijahsp.nova.ed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8000"/>
          </a:schemeClr>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      Dissertation at INCLEN</a:t>
            </a:r>
            <a:endParaRPr lang="en-US" dirty="0"/>
          </a:p>
        </p:txBody>
      </p:sp>
      <p:sp>
        <p:nvSpPr>
          <p:cNvPr id="4" name="TextBox 3"/>
          <p:cNvSpPr txBox="1"/>
          <p:nvPr/>
        </p:nvSpPr>
        <p:spPr>
          <a:xfrm>
            <a:off x="2438400" y="609600"/>
            <a:ext cx="4876800" cy="584775"/>
          </a:xfrm>
          <a:prstGeom prst="rect">
            <a:avLst/>
          </a:prstGeom>
          <a:noFill/>
        </p:spPr>
        <p:txBody>
          <a:bodyPr wrap="square" rtlCol="0">
            <a:spAutoFit/>
          </a:bodyPr>
          <a:lstStyle/>
          <a:p>
            <a:pPr algn="ctr"/>
            <a:r>
              <a:rPr lang="en-US" sz="3200" dirty="0" smtClean="0">
                <a:solidFill>
                  <a:schemeClr val="bg1"/>
                </a:solidFill>
                <a:latin typeface="Baskerville Old Face" pitchFamily="18" charset="0"/>
              </a:rPr>
              <a:t>( 1</a:t>
            </a:r>
            <a:r>
              <a:rPr lang="en-US" sz="2800" baseline="30000" dirty="0" smtClean="0">
                <a:solidFill>
                  <a:schemeClr val="bg1"/>
                </a:solidFill>
                <a:latin typeface="Baskerville Old Face" pitchFamily="18" charset="0"/>
              </a:rPr>
              <a:t>st</a:t>
            </a:r>
            <a:r>
              <a:rPr lang="en-US" sz="2800" dirty="0" smtClean="0">
                <a:solidFill>
                  <a:schemeClr val="bg1"/>
                </a:solidFill>
                <a:latin typeface="Baskerville Old Face" pitchFamily="18" charset="0"/>
              </a:rPr>
              <a:t> </a:t>
            </a:r>
            <a:r>
              <a:rPr lang="en-US" sz="3200" dirty="0" smtClean="0">
                <a:solidFill>
                  <a:schemeClr val="bg1"/>
                </a:solidFill>
                <a:latin typeface="Baskerville Old Face" pitchFamily="18" charset="0"/>
              </a:rPr>
              <a:t> Feb– 1</a:t>
            </a:r>
            <a:r>
              <a:rPr lang="en-US" sz="3200" baseline="30000" dirty="0" smtClean="0">
                <a:solidFill>
                  <a:schemeClr val="bg1"/>
                </a:solidFill>
                <a:latin typeface="Baskerville Old Face" pitchFamily="18" charset="0"/>
              </a:rPr>
              <a:t>st</a:t>
            </a:r>
            <a:r>
              <a:rPr lang="en-US" sz="3200" dirty="0" smtClean="0">
                <a:solidFill>
                  <a:schemeClr val="bg1"/>
                </a:solidFill>
                <a:latin typeface="Baskerville Old Face" pitchFamily="18" charset="0"/>
              </a:rPr>
              <a:t> May ‘13 )</a:t>
            </a:r>
            <a:endParaRPr lang="en-US" sz="3200" dirty="0">
              <a:solidFill>
                <a:schemeClr val="bg1"/>
              </a:solidFill>
              <a:latin typeface="Baskerville Old Face" pitchFamily="18" charset="0"/>
            </a:endParaRPr>
          </a:p>
        </p:txBody>
      </p:sp>
      <p:pic>
        <p:nvPicPr>
          <p:cNvPr id="2050" name="Picture 2" descr="C:\Users\VEK's\Desktop\inclen.jpg"/>
          <p:cNvPicPr>
            <a:picLocks noChangeAspect="1" noChangeArrowheads="1"/>
          </p:cNvPicPr>
          <p:nvPr/>
        </p:nvPicPr>
        <p:blipFill>
          <a:blip r:embed="rId2" cstate="print"/>
          <a:srcRect/>
          <a:stretch>
            <a:fillRect/>
          </a:stretch>
        </p:blipFill>
        <p:spPr bwMode="auto">
          <a:xfrm>
            <a:off x="914400" y="3276600"/>
            <a:ext cx="7315200" cy="2295525"/>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sz="quarter" idx="1"/>
          </p:nvPr>
        </p:nvSpPr>
        <p:spPr>
          <a:xfrm>
            <a:off x="533400" y="1752600"/>
            <a:ext cx="8226552" cy="4876800"/>
          </a:xfrm>
        </p:spPr>
        <p:txBody>
          <a:bodyPr>
            <a:normAutofit/>
          </a:bodyPr>
          <a:lstStyle/>
          <a:p>
            <a:r>
              <a:rPr lang="en-US" sz="2800" b="1" dirty="0" smtClean="0"/>
              <a:t>Study Design</a:t>
            </a:r>
            <a:r>
              <a:rPr lang="en-US" sz="2800" dirty="0" smtClean="0"/>
              <a:t>: Qualitative, Descriptive Study</a:t>
            </a:r>
          </a:p>
          <a:p>
            <a:r>
              <a:rPr lang="en-US" sz="2800" b="1" dirty="0" smtClean="0"/>
              <a:t>Study Technique:</a:t>
            </a:r>
            <a:r>
              <a:rPr lang="en-US" sz="2800" dirty="0" smtClean="0"/>
              <a:t> Interviews with key informants, Desk Review of the existing INCLEN LAMP modules, the modules were revised and rewritten by experts. Strategies for remodeling and promotion of the program were decided in group meetings.</a:t>
            </a:r>
          </a:p>
          <a:p>
            <a:r>
              <a:rPr lang="en-US" sz="2800" b="1" dirty="0" smtClean="0"/>
              <a:t>Key informants:</a:t>
            </a:r>
            <a:r>
              <a:rPr lang="en-US" sz="2800" dirty="0" smtClean="0"/>
              <a:t> LAMP Facilitators, Program Director, Other external experts</a:t>
            </a:r>
          </a:p>
          <a:p>
            <a:endParaRPr lang="en-US"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r>
              <a:rPr lang="en-US" dirty="0" smtClean="0"/>
              <a:t>Study Tools:</a:t>
            </a:r>
          </a:p>
        </p:txBody>
      </p:sp>
      <p:sp>
        <p:nvSpPr>
          <p:cNvPr id="3" name="Content Placeholder 2"/>
          <p:cNvSpPr>
            <a:spLocks noGrp="1"/>
          </p:cNvSpPr>
          <p:nvPr>
            <p:ph idx="1"/>
          </p:nvPr>
        </p:nvSpPr>
        <p:spPr/>
        <p:txBody>
          <a:bodyPr rtlCol="0">
            <a:normAutofit/>
          </a:bodyPr>
          <a:lstStyle/>
          <a:p>
            <a:pPr>
              <a:defRPr/>
            </a:pPr>
            <a:endParaRPr lang="en-US" dirty="0" smtClean="0"/>
          </a:p>
          <a:p>
            <a:pPr>
              <a:defRPr/>
            </a:pPr>
            <a:r>
              <a:rPr lang="en-US" dirty="0" smtClean="0"/>
              <a:t>The Study Tool: </a:t>
            </a:r>
          </a:p>
          <a:p>
            <a:pPr lvl="1">
              <a:defRPr/>
            </a:pPr>
            <a:r>
              <a:rPr lang="en-US" dirty="0" smtClean="0"/>
              <a:t>Semi structured Questionnaire</a:t>
            </a:r>
          </a:p>
          <a:p>
            <a:pPr lvl="1">
              <a:buNone/>
              <a:defRPr/>
            </a:pPr>
            <a:endParaRPr lang="en-US" dirty="0" smtClean="0"/>
          </a:p>
          <a:p>
            <a:pPr lvl="1">
              <a:defRPr/>
            </a:pPr>
            <a:r>
              <a:rPr lang="en-US" dirty="0" smtClean="0"/>
              <a:t>Exercises on Leadership &amp; Team Building (for pre-testing of pivotal modules)</a:t>
            </a:r>
          </a:p>
          <a:p>
            <a:pPr fontAlgn="auto">
              <a:spcAft>
                <a:spcPts val="0"/>
              </a:spcAft>
              <a:buFont typeface="Arial" pitchFamily="34" charset="0"/>
              <a:buChar char="•"/>
              <a:defRPr/>
            </a:pPr>
            <a:endParaRPr lang="en-US" dirty="0" smtClean="0"/>
          </a:p>
          <a:p>
            <a:pPr fontAlgn="auto">
              <a:spcAft>
                <a:spcPts val="0"/>
              </a:spcAft>
              <a:buNone/>
              <a:defRPr/>
            </a:pPr>
            <a:endParaRPr lang="en-US" dirty="0" smtClean="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53400" cy="990600"/>
          </a:xfrm>
        </p:spPr>
        <p:txBody>
          <a:bodyPr rtlCol="0">
            <a:normAutofit fontScale="90000"/>
          </a:bodyPr>
          <a:lstStyle/>
          <a:p>
            <a:pPr fontAlgn="auto">
              <a:spcAft>
                <a:spcPts val="0"/>
              </a:spcAft>
              <a:defRPr/>
            </a:pPr>
            <a:r>
              <a:rPr lang="en-US" sz="4900" dirty="0" smtClean="0"/>
              <a:t>Data collection and analysis:</a:t>
            </a:r>
            <a:r>
              <a:rPr lang="en-US" dirty="0" smtClean="0"/>
              <a:t/>
            </a:r>
            <a:br>
              <a:rPr lang="en-US" dirty="0" smtClean="0"/>
            </a:br>
            <a:endParaRPr lang="en-US" dirty="0" smtClean="0"/>
          </a:p>
        </p:txBody>
      </p:sp>
      <p:sp>
        <p:nvSpPr>
          <p:cNvPr id="19459" name="Content Placeholder 2"/>
          <p:cNvSpPr>
            <a:spLocks noGrp="1"/>
          </p:cNvSpPr>
          <p:nvPr>
            <p:ph idx="1"/>
          </p:nvPr>
        </p:nvSpPr>
        <p:spPr/>
        <p:txBody>
          <a:bodyPr>
            <a:normAutofit/>
          </a:bodyPr>
          <a:lstStyle/>
          <a:p>
            <a:pPr>
              <a:buFont typeface="Arial" charset="0"/>
              <a:buNone/>
            </a:pPr>
            <a:r>
              <a:rPr lang="en-US" dirty="0" smtClean="0"/>
              <a:t>The method used in collection of data included:</a:t>
            </a:r>
          </a:p>
          <a:p>
            <a:pPr>
              <a:buFont typeface="Arial" charset="0"/>
              <a:buNone/>
            </a:pPr>
            <a:endParaRPr lang="en-US" dirty="0" smtClean="0"/>
          </a:p>
          <a:p>
            <a:pPr>
              <a:buFont typeface="Wingdings" pitchFamily="2" charset="2"/>
              <a:buChar char="q"/>
            </a:pPr>
            <a:r>
              <a:rPr lang="en-US" dirty="0" smtClean="0"/>
              <a:t>Interviews with key informants</a:t>
            </a:r>
          </a:p>
          <a:p>
            <a:pPr>
              <a:buFont typeface="Wingdings" pitchFamily="2" charset="2"/>
              <a:buChar char="q"/>
            </a:pPr>
            <a:r>
              <a:rPr lang="en-US" dirty="0" smtClean="0"/>
              <a:t>Interview with external experts in their respective fields</a:t>
            </a:r>
          </a:p>
          <a:p>
            <a:pPr>
              <a:buFont typeface="Wingdings" pitchFamily="2" charset="2"/>
              <a:buChar char="q"/>
            </a:pPr>
            <a:r>
              <a:rPr lang="en-US" dirty="0" smtClean="0"/>
              <a:t>Review meetings of core group</a:t>
            </a:r>
          </a:p>
          <a:p>
            <a:pPr>
              <a:buFont typeface="Wingdings" pitchFamily="2" charset="2"/>
              <a:buChar char="q"/>
            </a:pPr>
            <a:r>
              <a:rPr lang="en-US" dirty="0" smtClean="0"/>
              <a:t>Pre testing of reviewed modules</a:t>
            </a:r>
          </a:p>
          <a:p>
            <a:endParaRPr lang="en-US" dirty="0" smtClean="0"/>
          </a:p>
          <a:p>
            <a:endParaRPr lang="en-US" dirty="0" smtClean="0"/>
          </a:p>
          <a:p>
            <a:pPr>
              <a:buFont typeface="Arial" pitchFamily="34" charset="0"/>
              <a:buChar char="•"/>
            </a:pPr>
            <a:endParaRPr lang="en-US" dirty="0" smtClean="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Gaps identified :</a:t>
            </a:r>
            <a:endParaRPr lang="en-IN" sz="3600" dirty="0"/>
          </a:p>
        </p:txBody>
      </p:sp>
      <p:sp>
        <p:nvSpPr>
          <p:cNvPr id="3" name="Content Placeholder 2"/>
          <p:cNvSpPr>
            <a:spLocks noGrp="1"/>
          </p:cNvSpPr>
          <p:nvPr>
            <p:ph sz="quarter" idx="1"/>
          </p:nvPr>
        </p:nvSpPr>
        <p:spPr>
          <a:xfrm>
            <a:off x="609600" y="1676400"/>
            <a:ext cx="8153400" cy="4724400"/>
          </a:xfrm>
        </p:spPr>
        <p:txBody>
          <a:bodyPr>
            <a:normAutofit lnSpcReduction="10000"/>
          </a:bodyPr>
          <a:lstStyle/>
          <a:p>
            <a:pPr lvl="0"/>
            <a:r>
              <a:rPr lang="en-US" dirty="0" smtClean="0"/>
              <a:t>INCLEN-exclusive orientation</a:t>
            </a:r>
          </a:p>
          <a:p>
            <a:pPr lvl="0"/>
            <a:endParaRPr lang="en-IN" dirty="0" smtClean="0"/>
          </a:p>
          <a:p>
            <a:pPr lvl="0"/>
            <a:r>
              <a:rPr lang="en-US" dirty="0" smtClean="0"/>
              <a:t>INCLEN heavy course material</a:t>
            </a:r>
          </a:p>
          <a:p>
            <a:pPr lvl="0"/>
            <a:endParaRPr lang="en-IN" dirty="0" smtClean="0"/>
          </a:p>
          <a:p>
            <a:pPr lvl="0"/>
            <a:r>
              <a:rPr lang="en-US" dirty="0" smtClean="0"/>
              <a:t>Technically Oriented course structure</a:t>
            </a:r>
          </a:p>
          <a:p>
            <a:pPr lvl="0"/>
            <a:endParaRPr lang="en-IN" dirty="0" smtClean="0"/>
          </a:p>
          <a:p>
            <a:pPr lvl="0"/>
            <a:r>
              <a:rPr lang="en-US" dirty="0" smtClean="0"/>
              <a:t>Questionable immediate outputs</a:t>
            </a:r>
          </a:p>
          <a:p>
            <a:pPr lvl="0"/>
            <a:endParaRPr lang="en-IN" dirty="0" smtClean="0"/>
          </a:p>
          <a:p>
            <a:r>
              <a:rPr lang="en-US" dirty="0" smtClean="0"/>
              <a:t>Approach of conduct</a:t>
            </a:r>
            <a:endParaRPr lang="en-IN"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sz="quarter" idx="1"/>
          </p:nvPr>
        </p:nvSpPr>
        <p:spPr>
          <a:xfrm>
            <a:off x="612648" y="1600200"/>
            <a:ext cx="8153400" cy="5029200"/>
          </a:xfrm>
        </p:spPr>
        <p:txBody>
          <a:bodyPr>
            <a:normAutofit fontScale="85000" lnSpcReduction="20000"/>
          </a:bodyPr>
          <a:lstStyle/>
          <a:p>
            <a:r>
              <a:rPr lang="en-US" sz="3200" dirty="0" smtClean="0"/>
              <a:t>During the process of review of the training course strategies and modules and after going through much literature it is understood that leadership is not about technical perfection alone. </a:t>
            </a:r>
          </a:p>
          <a:p>
            <a:r>
              <a:rPr lang="en-US" sz="3200" dirty="0" smtClean="0"/>
              <a:t>The success of all team endeavors depends more on interpersonal understanding and coordination than just core technical prowess of independent subgroups. </a:t>
            </a:r>
          </a:p>
          <a:p>
            <a:r>
              <a:rPr lang="en-US" sz="3200" dirty="0" smtClean="0"/>
              <a:t>In 2008 a study by </a:t>
            </a:r>
            <a:r>
              <a:rPr lang="en-US" sz="3200" dirty="0" err="1" smtClean="0"/>
              <a:t>MarketWatch</a:t>
            </a:r>
            <a:r>
              <a:rPr lang="en-US" sz="3200" dirty="0" smtClean="0"/>
              <a:t> found that more than 85 percent of what we succeed at results from the ability to create a good atmosphere. </a:t>
            </a:r>
          </a:p>
          <a:p>
            <a:r>
              <a:rPr lang="en-US" sz="3200" dirty="0" smtClean="0"/>
              <a:t>Thus the new training program, and the modules, is developed for a comprehensive sensitization towards effective and sustainable leadership. </a:t>
            </a:r>
            <a:endParaRPr lang="en-IN" sz="3200" dirty="0" smtClean="0"/>
          </a:p>
          <a:p>
            <a:endParaRPr lang="en-US" sz="3200" dirty="0" smtClean="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sz="quarter" idx="1"/>
          </p:nvPr>
        </p:nvSpPr>
        <p:spPr>
          <a:xfrm>
            <a:off x="609600" y="1905000"/>
            <a:ext cx="8153400" cy="4495800"/>
          </a:xfrm>
        </p:spPr>
        <p:txBody>
          <a:bodyPr>
            <a:normAutofit/>
          </a:bodyPr>
          <a:lstStyle/>
          <a:p>
            <a:r>
              <a:rPr lang="en-IN" dirty="0" smtClean="0"/>
              <a:t>Include other topics in existing modules related with developing a comprehensive program in leadership</a:t>
            </a:r>
          </a:p>
          <a:p>
            <a:r>
              <a:rPr lang="en-IN" dirty="0" smtClean="0"/>
              <a:t>The Fact/ Reflect/ Act model should be followed in the program for effective learning</a:t>
            </a:r>
          </a:p>
          <a:p>
            <a:r>
              <a:rPr lang="en-IN" dirty="0" smtClean="0"/>
              <a:t>The program should be conducted as a workshop </a:t>
            </a:r>
          </a:p>
          <a:p>
            <a:r>
              <a:rPr lang="en-IN" sz="3200" dirty="0" smtClean="0"/>
              <a:t>The workshop shall include exercises for participatory learning</a:t>
            </a:r>
          </a:p>
          <a:p>
            <a:endParaRPr lang="en-IN" dirty="0" smtClean="0"/>
          </a:p>
          <a:p>
            <a:endParaRPr lang="en-IN" dirty="0" smtClean="0"/>
          </a:p>
          <a:p>
            <a:endParaRPr lang="en-IN" dirty="0" smtClean="0"/>
          </a:p>
          <a:p>
            <a:endParaRPr lang="en-IN"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sz="quarter" idx="1"/>
          </p:nvPr>
        </p:nvSpPr>
        <p:spPr/>
        <p:txBody>
          <a:bodyPr>
            <a:normAutofit/>
          </a:bodyPr>
          <a:lstStyle/>
          <a:p>
            <a:pPr lvl="0"/>
            <a:endParaRPr lang="en-IN" dirty="0" smtClean="0"/>
          </a:p>
          <a:p>
            <a:r>
              <a:rPr lang="en-IN" sz="2800" dirty="0" smtClean="0"/>
              <a:t>Use the partner institutes for getting recommendations of candidates </a:t>
            </a:r>
          </a:p>
          <a:p>
            <a:r>
              <a:rPr lang="en-IN" sz="2800" dirty="0" smtClean="0"/>
              <a:t>Do not levy high participation fee on candidates, option of external fund generation can be sought instead</a:t>
            </a:r>
          </a:p>
          <a:p>
            <a:endParaRPr lang="en-IN" sz="2800" dirty="0" smtClean="0"/>
          </a:p>
          <a:p>
            <a:endParaRPr lang="en-IN" dirty="0" smtClean="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a:bodyPr>
          <a:lstStyle/>
          <a:p>
            <a:pPr lvl="0"/>
            <a:r>
              <a:rPr lang="en-US" sz="2800" dirty="0" smtClean="0"/>
              <a:t>NHS Leadership Academy at </a:t>
            </a:r>
            <a:r>
              <a:rPr lang="en-US" sz="2800" dirty="0" smtClean="0">
                <a:hlinkClick r:id="rId2"/>
              </a:rPr>
              <a:t>http://www.leadershipacademy.nhs.uk/</a:t>
            </a:r>
            <a:r>
              <a:rPr lang="en-US" sz="2800" dirty="0" smtClean="0"/>
              <a:t> (Last accessed 2012 May 14)</a:t>
            </a:r>
          </a:p>
          <a:p>
            <a:pPr lvl="0"/>
            <a:r>
              <a:rPr lang="en-US" sz="2800" dirty="0" smtClean="0"/>
              <a:t>Sharma K, </a:t>
            </a:r>
            <a:r>
              <a:rPr lang="en-US" sz="2800" dirty="0" err="1" smtClean="0"/>
              <a:t>Zodpey</a:t>
            </a:r>
            <a:r>
              <a:rPr lang="en-US" sz="2800" dirty="0" smtClean="0"/>
              <a:t> S. Public health education in India: Need and demand paradox. Indian J Community Med [serial online]2011 [cited 2013 Feb 19]:36:178-81</a:t>
            </a:r>
          </a:p>
          <a:p>
            <a:r>
              <a:rPr lang="en-US" sz="2800" dirty="0" smtClean="0"/>
              <a:t>S Kumar, Three domains of Leadership Capacity Development Model Framework (unpublished).</a:t>
            </a:r>
          </a:p>
          <a:p>
            <a:pPr lvl="0"/>
            <a:endParaRPr lang="en-US" sz="2800" dirty="0"/>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sz="quarter" idx="1"/>
          </p:nvPr>
        </p:nvSpPr>
        <p:spPr/>
        <p:txBody>
          <a:bodyPr>
            <a:normAutofit/>
          </a:bodyPr>
          <a:lstStyle/>
          <a:p>
            <a:r>
              <a:rPr lang="en-US" sz="2800" dirty="0" err="1" smtClean="0"/>
              <a:t>Kutz</a:t>
            </a:r>
            <a:r>
              <a:rPr lang="en-US" sz="2800" dirty="0" smtClean="0"/>
              <a:t> RM. Necessity of Leadership Development in Allied Health Education Programs. The Internet Journal of Allied Health Sciences and Practice 2004: 2 (2) </a:t>
            </a:r>
            <a:r>
              <a:rPr lang="en-US" sz="2800" dirty="0" smtClean="0">
                <a:hlinkClick r:id="rId2"/>
              </a:rPr>
              <a:t>http://ijahsp.nova.edu</a:t>
            </a:r>
            <a:r>
              <a:rPr lang="en-US" sz="2800" dirty="0" smtClean="0"/>
              <a:t> Last accessed on 2012 April 21)</a:t>
            </a:r>
          </a:p>
          <a:p>
            <a:pPr lvl="0"/>
            <a:r>
              <a:rPr lang="en-US" sz="2800" dirty="0" err="1" smtClean="0"/>
              <a:t>Garg</a:t>
            </a:r>
            <a:r>
              <a:rPr lang="en-US" sz="2800" dirty="0" smtClean="0"/>
              <a:t> R, Gupta S. Are we really producing public health experts in </a:t>
            </a:r>
            <a:r>
              <a:rPr lang="en-US" sz="2800" dirty="0" err="1" smtClean="0"/>
              <a:t>india</a:t>
            </a:r>
            <a:r>
              <a:rPr lang="en-US" sz="2800" dirty="0" smtClean="0"/>
              <a:t>? Need for a paradigm shift in postgraduate teaching in community medicine. Indian J Community Med 2011;36:93-</a:t>
            </a:r>
          </a:p>
          <a:p>
            <a:endParaRPr lang="en-US" sz="2800"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VEK's\Desktop\images.jpg"/>
          <p:cNvPicPr>
            <a:picLocks noChangeAspect="1" noChangeArrowheads="1"/>
          </p:cNvPicPr>
          <p:nvPr/>
        </p:nvPicPr>
        <p:blipFill>
          <a:blip r:embed="rId2" cstate="print"/>
          <a:srcRect/>
          <a:stretch>
            <a:fillRect/>
          </a:stretch>
        </p:blipFill>
        <p:spPr bwMode="auto">
          <a:xfrm>
            <a:off x="533400" y="990600"/>
            <a:ext cx="8305799" cy="5486400"/>
          </a:xfrm>
          <a:prstGeom prst="rect">
            <a:avLst/>
          </a:prstGeom>
          <a:noFill/>
        </p:spPr>
      </p:pic>
      <p:sp>
        <p:nvSpPr>
          <p:cNvPr id="3" name="TextBox 2"/>
          <p:cNvSpPr txBox="1"/>
          <p:nvPr/>
        </p:nvSpPr>
        <p:spPr>
          <a:xfrm>
            <a:off x="5638800" y="152400"/>
            <a:ext cx="2585644" cy="769441"/>
          </a:xfrm>
          <a:prstGeom prst="rect">
            <a:avLst/>
          </a:prstGeom>
          <a:noFill/>
        </p:spPr>
        <p:txBody>
          <a:bodyPr wrap="none" rtlCol="0">
            <a:spAutoFit/>
          </a:bodyPr>
          <a:lstStyle/>
          <a:p>
            <a:r>
              <a:rPr lang="en-US" sz="4400" i="1" dirty="0" smtClean="0">
                <a:latin typeface="+mj-lt"/>
              </a:rPr>
              <a:t>Thank You</a:t>
            </a:r>
            <a:r>
              <a:rPr lang="en-US" sz="4400" i="1" dirty="0" smtClean="0"/>
              <a:t>!</a:t>
            </a:r>
            <a:endParaRPr lang="en-US" sz="4400" i="1"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4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8305800" cy="1981200"/>
          </a:xfrm>
          <a:solidFill>
            <a:schemeClr val="tx1">
              <a:lumMod val="65000"/>
              <a:lumOff val="35000"/>
            </a:schemeClr>
          </a:solidFill>
        </p:spPr>
        <p:txBody>
          <a:bodyPr>
            <a:noAutofit/>
          </a:bodyPr>
          <a:lstStyle/>
          <a:p>
            <a:r>
              <a:rPr lang="en-US" sz="2400" b="1" dirty="0" smtClean="0">
                <a:solidFill>
                  <a:schemeClr val="bg1"/>
                </a:solidFill>
              </a:rPr>
              <a:t>Review of the Leadership and Management Program of International Clinical Epidemiology Network (INCLEN)</a:t>
            </a:r>
            <a:endParaRPr lang="en-US" sz="2400" dirty="0">
              <a:solidFill>
                <a:schemeClr val="bg1"/>
              </a:solidFill>
            </a:endParaRPr>
          </a:p>
        </p:txBody>
      </p:sp>
      <p:sp>
        <p:nvSpPr>
          <p:cNvPr id="3" name="Subtitle 2"/>
          <p:cNvSpPr>
            <a:spLocks noGrp="1"/>
          </p:cNvSpPr>
          <p:nvPr>
            <p:ph type="subTitle" idx="1"/>
          </p:nvPr>
        </p:nvSpPr>
        <p:spPr>
          <a:solidFill>
            <a:schemeClr val="accent1">
              <a:lumMod val="75000"/>
            </a:schemeClr>
          </a:solidFill>
        </p:spPr>
        <p:txBody>
          <a:bodyPr/>
          <a:lstStyle/>
          <a:p>
            <a:r>
              <a:rPr lang="en-US" dirty="0" smtClean="0"/>
              <a:t>    Presented By: </a:t>
            </a:r>
            <a:r>
              <a:rPr lang="en-US" dirty="0" err="1" smtClean="0"/>
              <a:t>Vivek</a:t>
            </a:r>
            <a:r>
              <a:rPr lang="en-US" dirty="0" smtClean="0"/>
              <a:t> </a:t>
            </a:r>
            <a:r>
              <a:rPr lang="en-US" dirty="0" err="1" smtClean="0"/>
              <a:t>Bhatnagar</a:t>
            </a:r>
            <a:r>
              <a:rPr lang="en-US" dirty="0" smtClean="0"/>
              <a:t>(PG/11/117)</a:t>
            </a:r>
            <a:endParaRPr lang="en-US" dirty="0"/>
          </a:p>
        </p:txBody>
      </p:sp>
      <p:pic>
        <p:nvPicPr>
          <p:cNvPr id="3074" name="Picture 2" descr="C:\Users\VEK's\Desktop\INCLEN TRUST INTERNATIONAL LOGO.jpg"/>
          <p:cNvPicPr>
            <a:picLocks noChangeAspect="1" noChangeArrowheads="1"/>
          </p:cNvPicPr>
          <p:nvPr/>
        </p:nvPicPr>
        <p:blipFill>
          <a:blip r:embed="rId3" cstate="print"/>
          <a:srcRect/>
          <a:stretch>
            <a:fillRect/>
          </a:stretch>
        </p:blipFill>
        <p:spPr bwMode="auto">
          <a:xfrm>
            <a:off x="685800" y="2895600"/>
            <a:ext cx="7772400" cy="2438400"/>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Organization </a:t>
            </a:r>
            <a:endParaRPr lang="en-IN" dirty="0"/>
          </a:p>
        </p:txBody>
      </p:sp>
      <p:sp>
        <p:nvSpPr>
          <p:cNvPr id="3" name="Content Placeholder 2"/>
          <p:cNvSpPr>
            <a:spLocks noGrp="1"/>
          </p:cNvSpPr>
          <p:nvPr>
            <p:ph idx="1"/>
          </p:nvPr>
        </p:nvSpPr>
        <p:spPr/>
        <p:txBody>
          <a:bodyPr>
            <a:normAutofit/>
          </a:bodyPr>
          <a:lstStyle/>
          <a:p>
            <a:r>
              <a:rPr lang="en-US" sz="2800" dirty="0" smtClean="0"/>
              <a:t>INCLEN began in 1980 as a project of the Rockefeller Foundation</a:t>
            </a:r>
          </a:p>
          <a:p>
            <a:r>
              <a:rPr lang="en-US" sz="2800" dirty="0" smtClean="0"/>
              <a:t>Independent non-profit 501 (c) 3 organization since 1988</a:t>
            </a:r>
          </a:p>
          <a:p>
            <a:r>
              <a:rPr lang="en-US" sz="2800" dirty="0" smtClean="0"/>
              <a:t>The current global head quarter is in New Delhi, India</a:t>
            </a:r>
          </a:p>
          <a:p>
            <a:r>
              <a:rPr lang="en-US" sz="2800" dirty="0" smtClean="0"/>
              <a:t>INCLEN is a network of 90 academic medical institutions/ universities in 34 countries</a:t>
            </a:r>
            <a:endParaRPr lang="en-IN" sz="2800"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a:t>
            </a:r>
            <a:endParaRPr lang="en-US" dirty="0"/>
          </a:p>
        </p:txBody>
      </p:sp>
      <p:sp>
        <p:nvSpPr>
          <p:cNvPr id="3" name="Content Placeholder 2"/>
          <p:cNvSpPr>
            <a:spLocks noGrp="1"/>
          </p:cNvSpPr>
          <p:nvPr>
            <p:ph sz="quarter" idx="1"/>
          </p:nvPr>
        </p:nvSpPr>
        <p:spPr/>
        <p:txBody>
          <a:bodyPr/>
          <a:lstStyle/>
          <a:p>
            <a:r>
              <a:rPr lang="en-US" dirty="0" smtClean="0"/>
              <a:t>"To attain equity in health for development through essential research and training in global health and related disciplines."  </a:t>
            </a:r>
          </a:p>
          <a:p>
            <a:endParaRPr lang="en-US" dirty="0" smtClean="0"/>
          </a:p>
          <a:p>
            <a:endParaRPr lang="en-US" dirty="0" smtClean="0"/>
          </a:p>
          <a:p>
            <a:pPr>
              <a:buNone/>
            </a:pPr>
            <a:r>
              <a:rPr lang="en-US" dirty="0" smtClean="0"/>
              <a:t>   INCLEN seeks to build ‘Bridges’ between Clinicians, Public Health Researchers and Policy makers.</a:t>
            </a:r>
          </a:p>
          <a:p>
            <a:endParaRPr lang="en-US"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 </a:t>
            </a:r>
          </a:p>
        </p:txBody>
      </p:sp>
      <p:sp>
        <p:nvSpPr>
          <p:cNvPr id="3" name="Content Placeholder 2"/>
          <p:cNvSpPr>
            <a:spLocks noGrp="1"/>
          </p:cNvSpPr>
          <p:nvPr>
            <p:ph sz="quarter" idx="1"/>
          </p:nvPr>
        </p:nvSpPr>
        <p:spPr/>
        <p:txBody>
          <a:bodyPr>
            <a:normAutofit/>
          </a:bodyPr>
          <a:lstStyle/>
          <a:p>
            <a:r>
              <a:rPr lang="en-US" dirty="0" smtClean="0"/>
              <a:t>"We are dedicated to improving the health of disadvantaged populations, particularly in low- and middle-income countries, by promoting equitable healthcare based on the best evidence of effectiveness and the efficient use of resources."</a:t>
            </a:r>
          </a:p>
          <a:p>
            <a:r>
              <a:rPr lang="en-US" dirty="0" smtClean="0"/>
              <a:t>"We achieve this by using the network to conduct collaborative, inter-disciplinary research on high-priority health problems, and to train future generations of leaders in healthcare research."</a:t>
            </a:r>
          </a:p>
          <a:p>
            <a:endParaRPr lang="en-US"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00"/>
            <a:ext cx="8382000" cy="5638800"/>
          </a:xfrm>
        </p:spPr>
        <p:txBody>
          <a:bodyPr>
            <a:normAutofit/>
          </a:bodyPr>
          <a:lstStyle/>
          <a:p>
            <a:pPr>
              <a:buNone/>
            </a:pPr>
            <a:endParaRPr lang="en-US" b="1" dirty="0" smtClean="0"/>
          </a:p>
          <a:p>
            <a:r>
              <a:rPr lang="en-US" sz="2800" dirty="0" smtClean="0"/>
              <a:t>Started in 2000-2001 as an initiative to build capacity in research and set up sustainable leadership within the organization</a:t>
            </a:r>
          </a:p>
          <a:p>
            <a:r>
              <a:rPr lang="en-US" sz="2800" dirty="0" smtClean="0"/>
              <a:t>Suspended in 2005</a:t>
            </a:r>
          </a:p>
          <a:p>
            <a:r>
              <a:rPr lang="en-US" sz="2800" dirty="0" smtClean="0"/>
              <a:t>Reintroduced in 2013 under new strategic plan</a:t>
            </a:r>
          </a:p>
          <a:p>
            <a:r>
              <a:rPr lang="en-US" sz="2800" dirty="0" smtClean="0"/>
              <a:t>Revised approach in program implementation</a:t>
            </a:r>
          </a:p>
          <a:p>
            <a:r>
              <a:rPr lang="en-US" sz="2800" dirty="0" smtClean="0"/>
              <a:t>Pre and post workshop exercises along with regular two week participatory workshop </a:t>
            </a:r>
          </a:p>
          <a:p>
            <a:r>
              <a:rPr lang="en-US" sz="2800" dirty="0" smtClean="0"/>
              <a:t>Learning while doing approach</a:t>
            </a:r>
          </a:p>
          <a:p>
            <a:endParaRPr lang="en-US" dirty="0" smtClean="0"/>
          </a:p>
        </p:txBody>
      </p:sp>
      <p:sp>
        <p:nvSpPr>
          <p:cNvPr id="4" name="TextBox 3"/>
          <p:cNvSpPr txBox="1"/>
          <p:nvPr/>
        </p:nvSpPr>
        <p:spPr>
          <a:xfrm>
            <a:off x="533400" y="0"/>
            <a:ext cx="7391400" cy="1446550"/>
          </a:xfrm>
          <a:prstGeom prst="rect">
            <a:avLst/>
          </a:prstGeom>
          <a:noFill/>
        </p:spPr>
        <p:txBody>
          <a:bodyPr wrap="square" rtlCol="0">
            <a:spAutoFit/>
          </a:bodyPr>
          <a:lstStyle/>
          <a:p>
            <a:pPr>
              <a:buNone/>
            </a:pPr>
            <a:r>
              <a:rPr lang="en-US" sz="4400" dirty="0" smtClean="0">
                <a:latin typeface="+mj-lt"/>
              </a:rPr>
              <a:t>Leadership And Management Programme (LAMP)</a:t>
            </a: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09600" y="1676400"/>
            <a:ext cx="8153400" cy="5486400"/>
          </a:xfrm>
          <a:prstGeom prst="rect">
            <a:avLst/>
          </a:prstGeom>
        </p:spPr>
        <p:txBody>
          <a:bodyPr vert="horz">
            <a:normAutofit/>
          </a:bodyPr>
          <a:lstStyle/>
          <a:p>
            <a:r>
              <a:rPr lang="en-US" sz="2400" dirty="0" smtClean="0"/>
              <a:t>The LAMP was discontinued because the INCLEN Executive Office (IEO) felt not appropriate in achieving its objectives. </a:t>
            </a:r>
          </a:p>
          <a:p>
            <a:endParaRPr lang="en-US" sz="2400" dirty="0" smtClean="0"/>
          </a:p>
          <a:p>
            <a:r>
              <a:rPr lang="en-US" sz="2400" dirty="0" smtClean="0"/>
              <a:t>INCLEN decided to review and revise the program to address its weaknesses and reintroduce it under the INCLEN Institute of Global Health (IIGH) umbrella. </a:t>
            </a:r>
          </a:p>
          <a:p>
            <a:endParaRPr lang="en-US" sz="2400" dirty="0" smtClean="0"/>
          </a:p>
          <a:p>
            <a:r>
              <a:rPr lang="en-US" sz="2400" dirty="0" smtClean="0"/>
              <a:t>Therefore there was a need to assess the program and identify the gaps. This study was conducted to review the program, identify the gaps, revise it and develop a strategy to promote the program.</a:t>
            </a:r>
            <a:endParaRPr lang="en-IN" sz="2400" dirty="0"/>
          </a:p>
        </p:txBody>
      </p:sp>
      <p:sp>
        <p:nvSpPr>
          <p:cNvPr id="5" name="Title 1"/>
          <p:cNvSpPr txBox="1">
            <a:spLocks/>
          </p:cNvSpPr>
          <p:nvPr/>
        </p:nvSpPr>
        <p:spPr>
          <a:xfrm>
            <a:off x="457200" y="228600"/>
            <a:ext cx="8308848" cy="990600"/>
          </a:xfrm>
          <a:prstGeom prst="rect">
            <a:avLst/>
          </a:prstGeom>
        </p:spPr>
        <p:txBody>
          <a:bodyPr vert="horz"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smtClean="0">
                <a:ln>
                  <a:noFill/>
                </a:ln>
                <a:effectLst/>
                <a:uLnTx/>
                <a:uFillTx/>
                <a:latin typeface="+mj-lt"/>
                <a:ea typeface="+mj-ea"/>
                <a:cs typeface="+mj-cs"/>
              </a:rPr>
              <a:t>Rationale:</a:t>
            </a:r>
            <a:endParaRPr kumimoji="0" lang="en-US" sz="4400" i="0" u="none" strike="noStrike" kern="1200" cap="none" spc="0" normalizeH="0" baseline="0" noProof="0" dirty="0">
              <a:ln>
                <a:noFill/>
              </a:ln>
              <a:effectLst/>
              <a:uLnTx/>
              <a:uFillTx/>
              <a:latin typeface="+mj-lt"/>
              <a:ea typeface="+mj-ea"/>
              <a:cs typeface="+mj-cs"/>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a:xfrm>
            <a:off x="609600" y="1828800"/>
            <a:ext cx="8153400" cy="4495800"/>
          </a:xfrm>
        </p:spPr>
        <p:txBody>
          <a:bodyPr/>
          <a:lstStyle/>
          <a:p>
            <a:pPr>
              <a:buNone/>
            </a:pPr>
            <a:r>
              <a:rPr lang="en-US" b="1" u="sng" dirty="0" smtClean="0"/>
              <a:t>GENERAL OBJECTIVE:</a:t>
            </a:r>
          </a:p>
          <a:p>
            <a:pPr>
              <a:buNone/>
            </a:pPr>
            <a:endParaRPr lang="en-US" dirty="0" smtClean="0"/>
          </a:p>
          <a:p>
            <a:pPr>
              <a:buNone/>
            </a:pPr>
            <a:r>
              <a:rPr lang="en-US" dirty="0" smtClean="0"/>
              <a:t>	To review the Leadership And Management Program of INCLEN</a:t>
            </a:r>
            <a:endParaRPr lang="en-US"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Specific Objectives</a:t>
            </a:r>
            <a:r>
              <a:rPr lang="en-US" sz="4000" dirty="0" smtClean="0"/>
              <a:t>:</a:t>
            </a:r>
            <a:endParaRPr lang="en-US" sz="4000" dirty="0"/>
          </a:p>
        </p:txBody>
      </p:sp>
      <p:sp>
        <p:nvSpPr>
          <p:cNvPr id="3" name="Content Placeholder 2"/>
          <p:cNvSpPr>
            <a:spLocks noGrp="1"/>
          </p:cNvSpPr>
          <p:nvPr>
            <p:ph sz="quarter" idx="1"/>
          </p:nvPr>
        </p:nvSpPr>
        <p:spPr>
          <a:xfrm>
            <a:off x="609600" y="1828800"/>
            <a:ext cx="8226552" cy="5257800"/>
          </a:xfrm>
        </p:spPr>
        <p:txBody>
          <a:bodyPr>
            <a:normAutofit/>
          </a:bodyPr>
          <a:lstStyle/>
          <a:p>
            <a:pPr lvl="0"/>
            <a:r>
              <a:rPr lang="en-US" sz="2800" dirty="0" smtClean="0"/>
              <a:t>To review the existing modules of INCLEN’s Leadership and Management Program</a:t>
            </a:r>
          </a:p>
          <a:p>
            <a:pPr lvl="0"/>
            <a:endParaRPr lang="en-IN" sz="2800" dirty="0" smtClean="0"/>
          </a:p>
          <a:p>
            <a:pPr lvl="0"/>
            <a:r>
              <a:rPr lang="en-US" sz="2800" dirty="0" smtClean="0"/>
              <a:t>To identify gaps in the training modules and the program </a:t>
            </a:r>
          </a:p>
          <a:p>
            <a:pPr lvl="0"/>
            <a:endParaRPr lang="en-IN" sz="2800" dirty="0" smtClean="0"/>
          </a:p>
          <a:p>
            <a:pPr lvl="0"/>
            <a:r>
              <a:rPr lang="en-US" sz="2800" dirty="0" smtClean="0"/>
              <a:t>To develop marketing strategy for better response to the program within and outside INCLEN </a:t>
            </a:r>
            <a:endParaRPr lang="en-IN" sz="2800" dirty="0" smtClean="0"/>
          </a:p>
          <a:p>
            <a:pPr>
              <a:buNone/>
            </a:pPr>
            <a:endParaRPr lang="en-US" sz="2800"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941</TotalTime>
  <Words>817</Words>
  <Application>Microsoft Office PowerPoint</Application>
  <PresentationFormat>On-screen Show (4:3)</PresentationFormat>
  <Paragraphs>94</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Theme1</vt:lpstr>
      <vt:lpstr>      Dissertation at INCLEN</vt:lpstr>
      <vt:lpstr>Review of the Leadership and Management Program of International Clinical Epidemiology Network (INCLEN)</vt:lpstr>
      <vt:lpstr>Introduction- Organization </vt:lpstr>
      <vt:lpstr>Vision :</vt:lpstr>
      <vt:lpstr>Mission : </vt:lpstr>
      <vt:lpstr>Slide 6</vt:lpstr>
      <vt:lpstr>Slide 7</vt:lpstr>
      <vt:lpstr>Objectives:</vt:lpstr>
      <vt:lpstr>Specific Objectives:</vt:lpstr>
      <vt:lpstr>Methodology:</vt:lpstr>
      <vt:lpstr>Study Tools:</vt:lpstr>
      <vt:lpstr>Data collection and analysis: </vt:lpstr>
      <vt:lpstr>Gaps identified :</vt:lpstr>
      <vt:lpstr>CONCLUSION</vt:lpstr>
      <vt:lpstr>Recommendations</vt:lpstr>
      <vt:lpstr>Contd..</vt:lpstr>
      <vt:lpstr>References:</vt:lpstr>
      <vt:lpstr>Contd.</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Nagendra</dc:creator>
  <cp:lastModifiedBy>VEK's</cp:lastModifiedBy>
  <cp:revision>81</cp:revision>
  <dcterms:created xsi:type="dcterms:W3CDTF">2012-06-14T15:40:19Z</dcterms:created>
  <dcterms:modified xsi:type="dcterms:W3CDTF">2013-05-03T06:52:49Z</dcterms:modified>
</cp:coreProperties>
</file>