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8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771F4FF-EBD0-40DA-92FA-AD71798E03EA}" type="datetimeFigureOut">
              <a:rPr lang="en-IN" smtClean="0"/>
              <a:pPr/>
              <a:t>31-05-2013</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989E127-53C0-4854-8AC7-9F7700B27BE0}"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71F4FF-EBD0-40DA-92FA-AD71798E03EA}" type="datetimeFigureOut">
              <a:rPr lang="en-IN" smtClean="0"/>
              <a:pPr/>
              <a:t>31-05-2013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E989E127-53C0-4854-8AC7-9F7700B27BE0}"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71F4FF-EBD0-40DA-92FA-AD71798E03EA}" type="datetimeFigureOut">
              <a:rPr lang="en-IN" smtClean="0"/>
              <a:pPr/>
              <a:t>31-05-2013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E989E127-53C0-4854-8AC7-9F7700B27BE0}"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71F4FF-EBD0-40DA-92FA-AD71798E03EA}" type="datetimeFigureOut">
              <a:rPr lang="en-IN" smtClean="0"/>
              <a:pPr/>
              <a:t>31-05-2013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E989E127-53C0-4854-8AC7-9F7700B27BE0}" type="slidenum">
              <a:rPr lang="en-IN" smtClean="0"/>
              <a:pPr/>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71F4FF-EBD0-40DA-92FA-AD71798E03EA}" type="datetimeFigureOut">
              <a:rPr lang="en-IN" smtClean="0"/>
              <a:pPr/>
              <a:t>31-05-2013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E989E127-53C0-4854-8AC7-9F7700B27BE0}"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71F4FF-EBD0-40DA-92FA-AD71798E03EA}" type="datetimeFigureOut">
              <a:rPr lang="en-IN" smtClean="0"/>
              <a:pPr/>
              <a:t>31-05-2013</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E989E127-53C0-4854-8AC7-9F7700B27BE0}" type="slidenum">
              <a:rPr lang="en-IN" smtClean="0"/>
              <a:pPr/>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71F4FF-EBD0-40DA-92FA-AD71798E03EA}" type="datetimeFigureOut">
              <a:rPr lang="en-IN" smtClean="0"/>
              <a:pPr/>
              <a:t>31-05-2013</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E989E127-53C0-4854-8AC7-9F7700B27BE0}"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771F4FF-EBD0-40DA-92FA-AD71798E03EA}" type="datetimeFigureOut">
              <a:rPr lang="en-IN" smtClean="0"/>
              <a:pPr/>
              <a:t>31-05-2013</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E989E127-53C0-4854-8AC7-9F7700B27BE0}" type="slidenum">
              <a:rPr lang="en-IN" smtClean="0"/>
              <a:pPr/>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771F4FF-EBD0-40DA-92FA-AD71798E03EA}" type="datetimeFigureOut">
              <a:rPr lang="en-IN" smtClean="0"/>
              <a:pPr/>
              <a:t>31-05-2013</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E989E127-53C0-4854-8AC7-9F7700B27BE0}"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771F4FF-EBD0-40DA-92FA-AD71798E03EA}" type="datetimeFigureOut">
              <a:rPr lang="en-IN" smtClean="0"/>
              <a:pPr/>
              <a:t>31-05-2013</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E989E127-53C0-4854-8AC7-9F7700B27BE0}"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771F4FF-EBD0-40DA-92FA-AD71798E03EA}" type="datetimeFigureOut">
              <a:rPr lang="en-IN" smtClean="0"/>
              <a:pPr/>
              <a:t>31-05-2013</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989E127-53C0-4854-8AC7-9F7700B27BE0}"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771F4FF-EBD0-40DA-92FA-AD71798E03EA}" type="datetimeFigureOut">
              <a:rPr lang="en-IN" smtClean="0"/>
              <a:pPr/>
              <a:t>31-05-2013</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989E127-53C0-4854-8AC7-9F7700B27BE0}"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training%20manual%20for%20HK.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ncbi.nlm.nih.gov/pubmed?term=Hiransuthikul%20N%5bAuthor%5d&amp;cauthor=true&amp;cauthor_uid=17718280" TargetMode="External"/><Relationship Id="rId13" Type="http://schemas.openxmlformats.org/officeDocument/2006/relationships/hyperlink" Target="http://www.ncbi.nlm.nih.gov/pubmed?term=Sharma%20A%5bAuthor%5d&amp;cauthor=true&amp;cauthor_uid=23474579" TargetMode="External"/><Relationship Id="rId18" Type="http://schemas.openxmlformats.org/officeDocument/2006/relationships/hyperlink" Target="http://www.infectioncontroltoday.com/" TargetMode="External"/><Relationship Id="rId3" Type="http://schemas.openxmlformats.org/officeDocument/2006/relationships/hyperlink" Target="http://www.ncbi.nlm.nih.gov/pubmed?term=Mallon%20DF%5bAuthor%5d&amp;cauthor=true&amp;cauthor_uid=1406418" TargetMode="External"/><Relationship Id="rId7" Type="http://schemas.openxmlformats.org/officeDocument/2006/relationships/hyperlink" Target="http://www.ncbi.nlm.nih.gov/pubmed?term=Dawkins%20RL%5bAuthor%5d&amp;cauthor=true&amp;cauthor_uid=1406418" TargetMode="External"/><Relationship Id="rId12" Type="http://schemas.openxmlformats.org/officeDocument/2006/relationships/hyperlink" Target="http://www.ncbi.nlm.nih.gov/pubmed?term=Dancer%20SJ%5bAuthor%5d&amp;cauthor=true&amp;cauthor_uid=19726106" TargetMode="External"/><Relationship Id="rId17" Type="http://schemas.openxmlformats.org/officeDocument/2006/relationships/hyperlink" Target="http://www.virox.com/" TargetMode="External"/><Relationship Id="rId2" Type="http://schemas.openxmlformats.org/officeDocument/2006/relationships/hyperlink" Target="http://www.osha.gov/" TargetMode="External"/><Relationship Id="rId16" Type="http://schemas.openxmlformats.org/officeDocument/2006/relationships/hyperlink" Target="http://www.ncbi.nlm.nih.gov/pubmed?term=Singh%20P%5bAuthor%5d&amp;cauthor=true&amp;cauthor_uid=23474579" TargetMode="External"/><Relationship Id="rId1" Type="http://schemas.openxmlformats.org/officeDocument/2006/relationships/slideLayout" Target="../slideLayouts/slideLayout2.xml"/><Relationship Id="rId6" Type="http://schemas.openxmlformats.org/officeDocument/2006/relationships/hyperlink" Target="http://www.ncbi.nlm.nih.gov/pubmed?term=French%20MA%5bAuthor%5d&amp;cauthor=true&amp;cauthor_uid=1406418" TargetMode="External"/><Relationship Id="rId11" Type="http://schemas.openxmlformats.org/officeDocument/2006/relationships/hyperlink" Target="http://www.ncbi.nlm.nih.gov/pubmed/17718280" TargetMode="External"/><Relationship Id="rId5" Type="http://schemas.openxmlformats.org/officeDocument/2006/relationships/hyperlink" Target="http://www.ncbi.nlm.nih.gov/pubmed?term=Mallal%20SA%5bAuthor%5d&amp;cauthor=true&amp;cauthor_uid=1406418" TargetMode="External"/><Relationship Id="rId15" Type="http://schemas.openxmlformats.org/officeDocument/2006/relationships/hyperlink" Target="http://www.ncbi.nlm.nih.gov/pubmed?term=Sharma%20S%5bAuthor%5d&amp;cauthor=true&amp;cauthor_uid=23474579" TargetMode="External"/><Relationship Id="rId10" Type="http://schemas.openxmlformats.org/officeDocument/2006/relationships/hyperlink" Target="http://www.ncbi.nlm.nih.gov/pubmed?term=Jiamjarasrangsi%20W%5bAuthor%5d&amp;cauthor=true&amp;cauthor_uid=17718280" TargetMode="External"/><Relationship Id="rId4" Type="http://schemas.openxmlformats.org/officeDocument/2006/relationships/hyperlink" Target="http://www.ncbi.nlm.nih.gov/pubmed?term=Shearwood%20W%5bAuthor%5d&amp;cauthor=true&amp;cauthor_uid=1406418" TargetMode="External"/><Relationship Id="rId9" Type="http://schemas.openxmlformats.org/officeDocument/2006/relationships/hyperlink" Target="http://www.ncbi.nlm.nih.gov/pubmed?term=Tanthitippong%20A%5bAuthor%5d&amp;cauthor=true&amp;cauthor_uid=17718280" TargetMode="External"/><Relationship Id="rId14" Type="http://schemas.openxmlformats.org/officeDocument/2006/relationships/hyperlink" Target="http://www.ncbi.nlm.nih.gov/pubmed?term=Sharma%20V%5bAuthor%5d&amp;cauthor=true&amp;cauthor_uid=23474579"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470025"/>
          </a:xfrm>
        </p:spPr>
        <p:txBody>
          <a:bodyPr>
            <a:noAutofit/>
          </a:bodyPr>
          <a:lstStyle/>
          <a:p>
            <a:r>
              <a:rPr lang="en-IN" sz="2400" b="1" dirty="0" smtClean="0"/>
              <a:t>Study - To </a:t>
            </a:r>
            <a:r>
              <a:rPr lang="en-IN" sz="2400" b="1" dirty="0"/>
              <a:t>assess the effectiveness of training on knowledge and </a:t>
            </a:r>
            <a:r>
              <a:rPr lang="en-IN" sz="2400" dirty="0" smtClean="0"/>
              <a:t>awareness</a:t>
            </a:r>
            <a:r>
              <a:rPr lang="en-IN" sz="2400" b="1" dirty="0" smtClean="0"/>
              <a:t> </a:t>
            </a:r>
            <a:r>
              <a:rPr lang="en-IN" sz="2400" b="1" dirty="0"/>
              <a:t>about BMW management and infection control practices among the housekeeping staff in a District </a:t>
            </a:r>
            <a:r>
              <a:rPr lang="en-IN" sz="2400" b="1" dirty="0" err="1" smtClean="0"/>
              <a:t>Hospital,Ara,Bhojpur</a:t>
            </a:r>
            <a:endParaRPr lang="en-IN" sz="2400" dirty="0"/>
          </a:p>
        </p:txBody>
      </p:sp>
      <p:sp>
        <p:nvSpPr>
          <p:cNvPr id="3" name="Subtitle 2"/>
          <p:cNvSpPr>
            <a:spLocks noGrp="1"/>
          </p:cNvSpPr>
          <p:nvPr>
            <p:ph type="subTitle" idx="1"/>
          </p:nvPr>
        </p:nvSpPr>
        <p:spPr>
          <a:xfrm>
            <a:off x="2051720" y="5708848"/>
            <a:ext cx="6400800" cy="1752600"/>
          </a:xfrm>
        </p:spPr>
        <p:txBody>
          <a:bodyPr>
            <a:normAutofit/>
          </a:bodyPr>
          <a:lstStyle/>
          <a:p>
            <a:pPr algn="r"/>
            <a:r>
              <a:rPr lang="en-US" sz="1600" dirty="0" smtClean="0">
                <a:solidFill>
                  <a:schemeClr val="tx1"/>
                </a:solidFill>
              </a:rPr>
              <a:t>By :-</a:t>
            </a:r>
          </a:p>
          <a:p>
            <a:pPr algn="r"/>
            <a:r>
              <a:rPr lang="en-US" sz="1600" dirty="0" smtClean="0">
                <a:solidFill>
                  <a:schemeClr val="tx1"/>
                </a:solidFill>
              </a:rPr>
              <a:t>Jasmine </a:t>
            </a:r>
            <a:r>
              <a:rPr lang="en-US" sz="1600" dirty="0" err="1" smtClean="0">
                <a:solidFill>
                  <a:schemeClr val="tx1"/>
                </a:solidFill>
              </a:rPr>
              <a:t>Rekhi</a:t>
            </a:r>
            <a:endParaRPr lang="en-US" sz="1600" dirty="0" smtClean="0">
              <a:solidFill>
                <a:schemeClr val="tx1"/>
              </a:solidFill>
            </a:endParaRPr>
          </a:p>
          <a:p>
            <a:pPr algn="r"/>
            <a:r>
              <a:rPr lang="en-US" sz="1600" dirty="0" smtClean="0">
                <a:solidFill>
                  <a:schemeClr val="tx1"/>
                </a:solidFill>
              </a:rPr>
              <a:t>Roll No. – PG/11/036</a:t>
            </a:r>
          </a:p>
        </p:txBody>
      </p:sp>
      <p:pic>
        <p:nvPicPr>
          <p:cNvPr id="1026" name="Picture 2" descr="C:\Users\jasmine kaur rekhi\Desktop\5.jpg"/>
          <p:cNvPicPr>
            <a:picLocks noChangeAspect="1" noChangeArrowheads="1"/>
          </p:cNvPicPr>
          <p:nvPr/>
        </p:nvPicPr>
        <p:blipFill>
          <a:blip r:embed="rId2" cstate="print"/>
          <a:srcRect/>
          <a:stretch>
            <a:fillRect/>
          </a:stretch>
        </p:blipFill>
        <p:spPr bwMode="auto">
          <a:xfrm>
            <a:off x="2195736" y="2276872"/>
            <a:ext cx="4104456" cy="295232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IN" dirty="0" smtClean="0"/>
              <a:t>The Housekeeping Department has a distinctive role, in modern hospital administration with regards to its functions of cleaning of hospitals, infection control, sanitation, and decoration as well as the administration of the housekeeping staff. </a:t>
            </a:r>
          </a:p>
          <a:p>
            <a:r>
              <a:rPr lang="en-IN" dirty="0" smtClean="0"/>
              <a:t>The Housekeeping Department in hospitals helps in prevention and minimizing of the effect of the microorganisms in the environment by training its staff on regular basis on biomedical waste management and infection control procedures. </a:t>
            </a:r>
          </a:p>
          <a:p>
            <a:r>
              <a:rPr lang="en-IN" dirty="0" smtClean="0"/>
              <a:t>In government hospital where bed occupancy is generally always more than 80%, the awareness about BMW management and infection control should not be limited to only medical and paramedical staff. The Housekeeping department should be considered an integral part in effective waste management and infection control.</a:t>
            </a:r>
          </a:p>
        </p:txBody>
      </p:sp>
      <p:sp>
        <p:nvSpPr>
          <p:cNvPr id="2" name="Title 1"/>
          <p:cNvSpPr>
            <a:spLocks noGrp="1"/>
          </p:cNvSpPr>
          <p:nvPr>
            <p:ph type="title"/>
          </p:nvPr>
        </p:nvSpPr>
        <p:spPr/>
        <p:txBody>
          <a:bodyPr/>
          <a:lstStyle/>
          <a:p>
            <a:r>
              <a:rPr lang="en-US" dirty="0" smtClean="0"/>
              <a:t>Rationale of study</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endParaRPr lang="en-IN" dirty="0" smtClean="0"/>
          </a:p>
          <a:p>
            <a:pPr>
              <a:buNone/>
            </a:pPr>
            <a:r>
              <a:rPr lang="en-IN" b="1" dirty="0" smtClean="0"/>
              <a:t>General objective</a:t>
            </a:r>
            <a:r>
              <a:rPr lang="en-IN" dirty="0" smtClean="0"/>
              <a:t> – To assess the effectiveness of training on knowledge and perception about BMW management and infection control practices among the housekeeping staff in a District Hospital. </a:t>
            </a:r>
          </a:p>
          <a:p>
            <a:pPr>
              <a:buNone/>
            </a:pPr>
            <a:endParaRPr lang="en-IN" dirty="0" smtClean="0"/>
          </a:p>
          <a:p>
            <a:pPr>
              <a:buNone/>
            </a:pPr>
            <a:r>
              <a:rPr lang="en-IN" b="1" dirty="0" smtClean="0"/>
              <a:t>Specific objective</a:t>
            </a:r>
            <a:r>
              <a:rPr lang="en-IN" dirty="0" smtClean="0"/>
              <a:t> –</a:t>
            </a:r>
          </a:p>
          <a:p>
            <a:endParaRPr lang="en-IN" dirty="0" smtClean="0"/>
          </a:p>
          <a:p>
            <a:pPr lvl="0"/>
            <a:r>
              <a:rPr lang="en-IN" dirty="0" smtClean="0"/>
              <a:t>To assess the knowledge and perception about Biomedical waste management and infection control among Housekeeping staff of District Hospital.</a:t>
            </a:r>
          </a:p>
          <a:p>
            <a:pPr lvl="0"/>
            <a:endParaRPr lang="en-IN" dirty="0" smtClean="0"/>
          </a:p>
          <a:p>
            <a:pPr lvl="0"/>
            <a:r>
              <a:rPr lang="en-IN" dirty="0" smtClean="0"/>
              <a:t>To evaluate effectiveness of training on their knowledge and perception about the same after training.</a:t>
            </a:r>
          </a:p>
          <a:p>
            <a:endParaRPr lang="en-IN" dirty="0"/>
          </a:p>
        </p:txBody>
      </p:sp>
      <p:sp>
        <p:nvSpPr>
          <p:cNvPr id="2" name="Title 1"/>
          <p:cNvSpPr>
            <a:spLocks noGrp="1"/>
          </p:cNvSpPr>
          <p:nvPr>
            <p:ph type="title"/>
          </p:nvPr>
        </p:nvSpPr>
        <p:spPr/>
        <p:txBody>
          <a:bodyPr>
            <a:normAutofit fontScale="90000"/>
          </a:bodyPr>
          <a:lstStyle/>
          <a:p>
            <a:r>
              <a:rPr lang="en-IN" b="1" u="sng" dirty="0" smtClean="0"/>
              <a:t>Objectives of the study </a:t>
            </a:r>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IN" b="1" u="sng" dirty="0" smtClean="0"/>
              <a:t>Methodology</a:t>
            </a:r>
            <a:endParaRPr lang="en-IN" dirty="0" smtClean="0"/>
          </a:p>
          <a:p>
            <a:pPr>
              <a:buNone/>
            </a:pPr>
            <a:endParaRPr lang="en-IN" dirty="0" smtClean="0"/>
          </a:p>
          <a:p>
            <a:pPr>
              <a:buNone/>
            </a:pPr>
            <a:r>
              <a:rPr lang="en-IN" dirty="0" smtClean="0"/>
              <a:t>Materials and method</a:t>
            </a:r>
          </a:p>
          <a:p>
            <a:pPr lvl="0"/>
            <a:r>
              <a:rPr lang="en-IN" dirty="0" smtClean="0"/>
              <a:t>Study Design: Cross sectional Interventional study</a:t>
            </a:r>
          </a:p>
          <a:p>
            <a:pPr lvl="0"/>
            <a:r>
              <a:rPr lang="en-IN" dirty="0" smtClean="0"/>
              <a:t>Study Area: District Hospital, </a:t>
            </a:r>
            <a:r>
              <a:rPr lang="en-IN" dirty="0" err="1" smtClean="0"/>
              <a:t>Ara</a:t>
            </a:r>
            <a:r>
              <a:rPr lang="en-IN" dirty="0" smtClean="0"/>
              <a:t>, </a:t>
            </a:r>
            <a:r>
              <a:rPr lang="en-IN" dirty="0" err="1" smtClean="0"/>
              <a:t>Bhojpur</a:t>
            </a:r>
            <a:endParaRPr lang="en-IN" dirty="0" smtClean="0"/>
          </a:p>
          <a:p>
            <a:pPr lvl="0"/>
            <a:r>
              <a:rPr lang="en-IN" dirty="0" smtClean="0"/>
              <a:t>Study Period: 1 month (April2013)</a:t>
            </a:r>
          </a:p>
          <a:p>
            <a:pPr lvl="0"/>
            <a:r>
              <a:rPr lang="en-IN" dirty="0" smtClean="0"/>
              <a:t>Study Population: Housekeeping staff </a:t>
            </a:r>
          </a:p>
          <a:p>
            <a:pPr lvl="0"/>
            <a:r>
              <a:rPr lang="en-IN" dirty="0" smtClean="0"/>
              <a:t>Sample size : All staff of housekeeping department (32)</a:t>
            </a:r>
          </a:p>
          <a:p>
            <a:pPr lvl="0"/>
            <a:r>
              <a:rPr lang="en-IN" dirty="0" smtClean="0"/>
              <a:t>Study variables: Personnel details like name, age, sex, years of experience in present job etc. and knowledge on BMW and infection control practices.</a:t>
            </a:r>
          </a:p>
          <a:p>
            <a:pPr lvl="0"/>
            <a:r>
              <a:rPr lang="en-IN" dirty="0" smtClean="0"/>
              <a:t>Intervention tool :training using training manual covering topics on BMW management and infection control, chalk and talk, two way interaction with discussions and problem solving</a:t>
            </a:r>
          </a:p>
          <a:p>
            <a:endParaRPr lang="en-IN" dirty="0"/>
          </a:p>
        </p:txBody>
      </p:sp>
      <p:sp>
        <p:nvSpPr>
          <p:cNvPr id="2" name="Title 1"/>
          <p:cNvSpPr>
            <a:spLocks noGrp="1"/>
          </p:cNvSpPr>
          <p:nvPr>
            <p:ph type="title"/>
          </p:nvPr>
        </p:nvSpPr>
        <p:spPr/>
        <p:txBody>
          <a:bodyPr>
            <a:normAutofit fontScale="90000"/>
          </a:bodyPr>
          <a:lstStyle/>
          <a:p>
            <a:r>
              <a:rPr lang="en-IN" b="1" u="sng" dirty="0" smtClean="0"/>
              <a:t>Methodology</a:t>
            </a:r>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IN" dirty="0" smtClean="0"/>
              <a:t>Step 1: Designing of questionnaire </a:t>
            </a:r>
          </a:p>
          <a:p>
            <a:pPr>
              <a:buNone/>
            </a:pPr>
            <a:r>
              <a:rPr lang="en-IN" dirty="0" smtClean="0"/>
              <a:t>Step 2: Validation of questionnaire </a:t>
            </a:r>
          </a:p>
          <a:p>
            <a:pPr>
              <a:buNone/>
            </a:pPr>
            <a:r>
              <a:rPr lang="en-IN" dirty="0" smtClean="0"/>
              <a:t>Step 3: Pre test </a:t>
            </a:r>
          </a:p>
          <a:p>
            <a:pPr>
              <a:buNone/>
            </a:pPr>
            <a:r>
              <a:rPr lang="en-IN" dirty="0" smtClean="0"/>
              <a:t>Step 4: Intervention with training module, chalk and talk, discussion and problem solving.</a:t>
            </a:r>
          </a:p>
          <a:p>
            <a:pPr>
              <a:buNone/>
            </a:pPr>
            <a:r>
              <a:rPr lang="en-IN" dirty="0" smtClean="0"/>
              <a:t>Step 6: Post test at the end of training</a:t>
            </a:r>
          </a:p>
          <a:p>
            <a:endParaRPr lang="en-IN" dirty="0"/>
          </a:p>
        </p:txBody>
      </p:sp>
      <p:sp>
        <p:nvSpPr>
          <p:cNvPr id="2" name="Title 1"/>
          <p:cNvSpPr>
            <a:spLocks noGrp="1"/>
          </p:cNvSpPr>
          <p:nvPr>
            <p:ph type="title"/>
          </p:nvPr>
        </p:nvSpPr>
        <p:spPr/>
        <p:txBody>
          <a:bodyPr>
            <a:normAutofit fontScale="90000"/>
          </a:bodyPr>
          <a:lstStyle/>
          <a:p>
            <a:r>
              <a:rPr lang="en-IN" b="1" u="sng" dirty="0" smtClean="0"/>
              <a:t>Data collection</a:t>
            </a:r>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buNone/>
            </a:pPr>
            <a:r>
              <a:rPr lang="en-IN" dirty="0" smtClean="0"/>
              <a:t>Biomedical waste management</a:t>
            </a:r>
            <a:endParaRPr lang="en-IN" sz="2800" dirty="0" smtClean="0"/>
          </a:p>
          <a:p>
            <a:pPr lvl="1"/>
            <a:r>
              <a:rPr lang="en-IN" dirty="0" smtClean="0"/>
              <a:t>Segregation</a:t>
            </a:r>
            <a:endParaRPr lang="en-IN" sz="2400" dirty="0" smtClean="0"/>
          </a:p>
          <a:p>
            <a:pPr lvl="1"/>
            <a:r>
              <a:rPr lang="en-IN" dirty="0" smtClean="0"/>
              <a:t>Collection and storage</a:t>
            </a:r>
            <a:endParaRPr lang="en-IN" sz="2400" dirty="0" smtClean="0"/>
          </a:p>
          <a:p>
            <a:pPr lvl="1"/>
            <a:r>
              <a:rPr lang="en-IN" dirty="0" smtClean="0"/>
              <a:t>Transportation</a:t>
            </a:r>
            <a:endParaRPr lang="en-IN" sz="2400" dirty="0" smtClean="0"/>
          </a:p>
          <a:p>
            <a:pPr lvl="1"/>
            <a:r>
              <a:rPr lang="en-IN" dirty="0" smtClean="0"/>
              <a:t>Treatment and disposal</a:t>
            </a:r>
            <a:endParaRPr lang="en-IN" sz="2400" dirty="0" smtClean="0"/>
          </a:p>
          <a:p>
            <a:pPr lvl="0">
              <a:buNone/>
            </a:pPr>
            <a:r>
              <a:rPr lang="en-IN" dirty="0" smtClean="0"/>
              <a:t>Infection control</a:t>
            </a:r>
            <a:endParaRPr lang="en-IN" sz="2800" dirty="0" smtClean="0"/>
          </a:p>
          <a:p>
            <a:pPr lvl="1"/>
            <a:r>
              <a:rPr lang="en-IN" dirty="0" smtClean="0"/>
              <a:t>Hand washing</a:t>
            </a:r>
            <a:endParaRPr lang="en-IN" sz="2400" dirty="0" smtClean="0"/>
          </a:p>
          <a:p>
            <a:pPr lvl="1"/>
            <a:r>
              <a:rPr lang="en-IN" dirty="0" smtClean="0"/>
              <a:t>Personal Protective clothing</a:t>
            </a:r>
            <a:endParaRPr lang="en-IN" sz="2400" dirty="0" smtClean="0"/>
          </a:p>
          <a:p>
            <a:pPr lvl="1"/>
            <a:r>
              <a:rPr lang="en-IN" dirty="0" smtClean="0"/>
              <a:t>Use of disinfectant</a:t>
            </a:r>
            <a:endParaRPr lang="en-IN" sz="2400" dirty="0" smtClean="0"/>
          </a:p>
          <a:p>
            <a:pPr lvl="1"/>
            <a:r>
              <a:rPr lang="en-IN" dirty="0" smtClean="0"/>
              <a:t>Handling of soiled linen</a:t>
            </a:r>
            <a:endParaRPr lang="en-IN" sz="2400" dirty="0" smtClean="0"/>
          </a:p>
          <a:p>
            <a:pPr lvl="1"/>
            <a:r>
              <a:rPr lang="en-IN" dirty="0" smtClean="0"/>
              <a:t>Cleaning of floors</a:t>
            </a:r>
            <a:endParaRPr lang="en-IN" sz="2400" dirty="0" smtClean="0"/>
          </a:p>
          <a:p>
            <a:pPr lvl="1"/>
            <a:r>
              <a:rPr lang="en-IN" dirty="0" smtClean="0"/>
              <a:t>Handling of blood and body fluid spills</a:t>
            </a:r>
            <a:endParaRPr lang="en-IN" sz="2400" dirty="0" smtClean="0"/>
          </a:p>
          <a:p>
            <a:endParaRPr lang="en-IN" dirty="0"/>
          </a:p>
        </p:txBody>
      </p:sp>
      <p:sp>
        <p:nvSpPr>
          <p:cNvPr id="2" name="Title 1"/>
          <p:cNvSpPr>
            <a:spLocks noGrp="1"/>
          </p:cNvSpPr>
          <p:nvPr>
            <p:ph type="title"/>
          </p:nvPr>
        </p:nvSpPr>
        <p:spPr>
          <a:xfrm>
            <a:off x="457200" y="476672"/>
            <a:ext cx="8229600" cy="1080120"/>
          </a:xfrm>
        </p:spPr>
        <p:txBody>
          <a:bodyPr>
            <a:noAutofit/>
          </a:bodyPr>
          <a:lstStyle/>
          <a:p>
            <a:r>
              <a:rPr lang="en-IN" sz="3600" b="1" u="sng" dirty="0" smtClean="0">
                <a:hlinkClick r:id="rId2" action="ppaction://hlinkfile"/>
              </a:rPr>
              <a:t>Training</a:t>
            </a:r>
            <a:r>
              <a:rPr lang="en-IN" sz="3600" b="1" u="sng" dirty="0" smtClean="0"/>
              <a:t> covered the following topics :-</a:t>
            </a:r>
            <a:r>
              <a:rPr lang="en-IN" sz="2800" dirty="0" smtClean="0"/>
              <a:t/>
            </a:r>
            <a:br>
              <a:rPr lang="en-IN" sz="2800" dirty="0" smtClean="0"/>
            </a:br>
            <a:endParaRPr lang="en-IN"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IN" dirty="0" smtClean="0"/>
              <a:t>Tabulation of data using MS-Excel 2007 </a:t>
            </a:r>
          </a:p>
          <a:p>
            <a:pPr lvl="0"/>
            <a:r>
              <a:rPr lang="en-IN" dirty="0" smtClean="0"/>
              <a:t>Analysis using SPSS software version 16.0 </a:t>
            </a:r>
          </a:p>
          <a:p>
            <a:pPr lvl="0"/>
            <a:r>
              <a:rPr lang="en-IN" dirty="0" smtClean="0"/>
              <a:t>Statistical tools used were frequency, proportion &amp; percentages and paired sample t-test.</a:t>
            </a:r>
          </a:p>
          <a:p>
            <a:endParaRPr lang="en-IN" dirty="0"/>
          </a:p>
        </p:txBody>
      </p:sp>
      <p:sp>
        <p:nvSpPr>
          <p:cNvPr id="2" name="Title 1"/>
          <p:cNvSpPr>
            <a:spLocks noGrp="1"/>
          </p:cNvSpPr>
          <p:nvPr>
            <p:ph type="title"/>
          </p:nvPr>
        </p:nvSpPr>
        <p:spPr>
          <a:xfrm>
            <a:off x="457200" y="548680"/>
            <a:ext cx="8229600" cy="868958"/>
          </a:xfrm>
        </p:spPr>
        <p:txBody>
          <a:bodyPr>
            <a:normAutofit fontScale="90000"/>
          </a:bodyPr>
          <a:lstStyle/>
          <a:p>
            <a:r>
              <a:rPr lang="en-IN" b="1" u="sng" dirty="0" smtClean="0"/>
              <a:t>Analysis</a:t>
            </a:r>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lstStyle/>
          <a:p>
            <a:pPr lvl="0"/>
            <a:r>
              <a:rPr lang="en-IN" sz="2000" dirty="0" smtClean="0"/>
              <a:t>19% of HK staff lies in age range of 16-20 years, 47% in age range of 20-30years, 19% in age range of 30-40 years and less than 14% are above 40 years of age.</a:t>
            </a:r>
          </a:p>
          <a:p>
            <a:pPr lvl="0"/>
            <a:endParaRPr lang="en-IN" dirty="0" smtClean="0"/>
          </a:p>
          <a:p>
            <a:endParaRPr lang="en-IN" dirty="0"/>
          </a:p>
        </p:txBody>
      </p:sp>
      <p:sp>
        <p:nvSpPr>
          <p:cNvPr id="2" name="Title 1"/>
          <p:cNvSpPr>
            <a:spLocks noGrp="1"/>
          </p:cNvSpPr>
          <p:nvPr>
            <p:ph type="title"/>
          </p:nvPr>
        </p:nvSpPr>
        <p:spPr/>
        <p:txBody>
          <a:bodyPr>
            <a:normAutofit/>
          </a:bodyPr>
          <a:lstStyle/>
          <a:p>
            <a:r>
              <a:rPr lang="en-IN" b="1" u="sng" dirty="0" smtClean="0"/>
              <a:t>Results and findings</a:t>
            </a:r>
            <a:endParaRPr lang="en-IN" dirty="0"/>
          </a:p>
        </p:txBody>
      </p:sp>
      <p:pic>
        <p:nvPicPr>
          <p:cNvPr id="4" name="Picture 3"/>
          <p:cNvPicPr/>
          <p:nvPr/>
        </p:nvPicPr>
        <p:blipFill>
          <a:blip r:embed="rId2" cstate="print"/>
          <a:srcRect t="18239"/>
          <a:stretch>
            <a:fillRect/>
          </a:stretch>
        </p:blipFill>
        <p:spPr bwMode="auto">
          <a:xfrm>
            <a:off x="899592" y="2564905"/>
            <a:ext cx="7272808"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lvl="0"/>
            <a:r>
              <a:rPr lang="en-IN" sz="2400" dirty="0" smtClean="0"/>
              <a:t>Around 65% of HK staff have years of experience in current job 1 year or less than 1 year. 20% have experience of 1 to 5 years and rest have more than 5 years of experience.</a:t>
            </a:r>
          </a:p>
          <a:p>
            <a:endParaRPr lang="en-IN" dirty="0"/>
          </a:p>
        </p:txBody>
      </p:sp>
      <p:pic>
        <p:nvPicPr>
          <p:cNvPr id="4" name="Picture 3"/>
          <p:cNvPicPr/>
          <p:nvPr/>
        </p:nvPicPr>
        <p:blipFill>
          <a:blip r:embed="rId2" cstate="print"/>
          <a:srcRect t="17798"/>
          <a:stretch>
            <a:fillRect/>
          </a:stretch>
        </p:blipFill>
        <p:spPr bwMode="auto">
          <a:xfrm>
            <a:off x="971600" y="2027635"/>
            <a:ext cx="7128792" cy="37776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lvl="0"/>
            <a:r>
              <a:rPr lang="en-IN" sz="2400" dirty="0" smtClean="0"/>
              <a:t>35% of HK staff is illiterate, 50% have studied </a:t>
            </a:r>
            <a:r>
              <a:rPr lang="en-IN" sz="2400" dirty="0" err="1" smtClean="0"/>
              <a:t>upto</a:t>
            </a:r>
            <a:r>
              <a:rPr lang="en-IN" sz="2400" dirty="0" smtClean="0"/>
              <a:t> 5</a:t>
            </a:r>
            <a:r>
              <a:rPr lang="en-IN" sz="2400" baseline="30000" dirty="0" smtClean="0"/>
              <a:t>th</a:t>
            </a:r>
            <a:r>
              <a:rPr lang="en-IN" sz="2400" dirty="0" smtClean="0"/>
              <a:t> standard, 6% have studied </a:t>
            </a:r>
            <a:r>
              <a:rPr lang="en-IN" sz="2400" dirty="0" err="1" smtClean="0"/>
              <a:t>upto</a:t>
            </a:r>
            <a:r>
              <a:rPr lang="en-IN" sz="2400" dirty="0" smtClean="0"/>
              <a:t> 8</a:t>
            </a:r>
            <a:r>
              <a:rPr lang="en-IN" sz="2400" baseline="30000" dirty="0" smtClean="0"/>
              <a:t>th</a:t>
            </a:r>
            <a:r>
              <a:rPr lang="en-IN" sz="2400" dirty="0" smtClean="0"/>
              <a:t> standard and 10% are graduate. </a:t>
            </a:r>
          </a:p>
          <a:p>
            <a:endParaRPr lang="en-IN" dirty="0"/>
          </a:p>
        </p:txBody>
      </p:sp>
      <p:pic>
        <p:nvPicPr>
          <p:cNvPr id="4" name="Picture 3"/>
          <p:cNvPicPr/>
          <p:nvPr/>
        </p:nvPicPr>
        <p:blipFill>
          <a:blip r:embed="rId2" cstate="print"/>
          <a:srcRect t="18366"/>
          <a:stretch>
            <a:fillRect/>
          </a:stretch>
        </p:blipFill>
        <p:spPr bwMode="auto">
          <a:xfrm>
            <a:off x="611560" y="1844825"/>
            <a:ext cx="7776864"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lvl="0"/>
            <a:r>
              <a:rPr lang="en-IN" sz="2400" dirty="0" smtClean="0"/>
              <a:t>56% HK staff has not attended any previous training on BMW management and infection control. Rest 46% have attended similar training before.</a:t>
            </a:r>
          </a:p>
          <a:p>
            <a:endParaRPr lang="en-IN" dirty="0"/>
          </a:p>
        </p:txBody>
      </p:sp>
      <p:pic>
        <p:nvPicPr>
          <p:cNvPr id="4" name="Picture 3"/>
          <p:cNvPicPr/>
          <p:nvPr/>
        </p:nvPicPr>
        <p:blipFill>
          <a:blip r:embed="rId2" cstate="print"/>
          <a:srcRect t="18069"/>
          <a:stretch>
            <a:fillRect/>
          </a:stretch>
        </p:blipFill>
        <p:spPr bwMode="auto">
          <a:xfrm>
            <a:off x="611560" y="1988840"/>
            <a:ext cx="7632847"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67941"/>
            <a:ext cx="8229600" cy="4929411"/>
          </a:xfrm>
        </p:spPr>
        <p:txBody>
          <a:bodyPr>
            <a:normAutofit/>
          </a:bodyPr>
          <a:lstStyle/>
          <a:p>
            <a:pPr algn="ctr">
              <a:buNone/>
            </a:pPr>
            <a:r>
              <a:rPr lang="en-IN" sz="2400" u="sng" dirty="0" smtClean="0"/>
              <a:t>An Overview </a:t>
            </a:r>
          </a:p>
          <a:p>
            <a:r>
              <a:rPr lang="en-IN" sz="2400" dirty="0" err="1" smtClean="0"/>
              <a:t>Distict</a:t>
            </a:r>
            <a:r>
              <a:rPr lang="en-IN" sz="2400" dirty="0" smtClean="0"/>
              <a:t> hospital, </a:t>
            </a:r>
            <a:r>
              <a:rPr lang="en-IN" sz="2400" dirty="0" err="1" smtClean="0"/>
              <a:t>Ara</a:t>
            </a:r>
            <a:r>
              <a:rPr lang="en-IN" sz="2400" dirty="0" smtClean="0"/>
              <a:t> was constructed in 1933 and situated in the </a:t>
            </a:r>
            <a:r>
              <a:rPr lang="en-IN" sz="2400" dirty="0" err="1" smtClean="0"/>
              <a:t>Bhojpur</a:t>
            </a:r>
            <a:r>
              <a:rPr lang="en-IN" sz="2400" dirty="0" smtClean="0"/>
              <a:t> District.  The total area of hospital is 4.6 </a:t>
            </a:r>
            <a:r>
              <a:rPr lang="en-IN" sz="2400" dirty="0" err="1" smtClean="0"/>
              <a:t>lakh</a:t>
            </a:r>
            <a:r>
              <a:rPr lang="en-IN" sz="2400" dirty="0" smtClean="0"/>
              <a:t> sq. ft.. It caters to a population of more than 22 </a:t>
            </a:r>
            <a:r>
              <a:rPr lang="en-IN" sz="2400" dirty="0" err="1" smtClean="0"/>
              <a:t>lakhs</a:t>
            </a:r>
            <a:r>
              <a:rPr lang="en-IN" sz="2400" dirty="0" smtClean="0"/>
              <a:t> and is the highest referral centre in the district. Further referrals are sent to Patna Medical College Hospital (PMCH) which is about 80 </a:t>
            </a:r>
            <a:r>
              <a:rPr lang="en-IN" sz="2400" dirty="0" err="1" smtClean="0"/>
              <a:t>kms</a:t>
            </a:r>
            <a:r>
              <a:rPr lang="en-IN" sz="2400" dirty="0" smtClean="0"/>
              <a:t> from the district. It is 180 bedded hospital and first hospital in Bihar to get a ISO 9001:2008 certification.</a:t>
            </a:r>
          </a:p>
          <a:p>
            <a:pPr algn="ctr">
              <a:buNone/>
            </a:pPr>
            <a:r>
              <a:rPr lang="en-IN" sz="2000" dirty="0" smtClean="0"/>
              <a:t/>
            </a:r>
            <a:br>
              <a:rPr lang="en-IN" sz="2000" dirty="0" smtClean="0"/>
            </a:br>
            <a:endParaRPr lang="en-IN" sz="2000" dirty="0"/>
          </a:p>
        </p:txBody>
      </p:sp>
      <p:sp>
        <p:nvSpPr>
          <p:cNvPr id="2" name="Title 1"/>
          <p:cNvSpPr>
            <a:spLocks noGrp="1"/>
          </p:cNvSpPr>
          <p:nvPr>
            <p:ph type="title"/>
          </p:nvPr>
        </p:nvSpPr>
        <p:spPr>
          <a:xfrm>
            <a:off x="457200" y="975866"/>
            <a:ext cx="8229600" cy="796950"/>
          </a:xfrm>
        </p:spPr>
        <p:txBody>
          <a:bodyPr>
            <a:noAutofit/>
          </a:bodyPr>
          <a:lstStyle/>
          <a:p>
            <a:r>
              <a:rPr lang="en-IN" sz="2800" b="1" u="sng" dirty="0"/>
              <a:t>Introduction to hospital and its profile</a:t>
            </a:r>
            <a:r>
              <a:rPr lang="en-IN" sz="2800" dirty="0"/>
              <a:t/>
            </a:r>
            <a:br>
              <a:rPr lang="en-IN" sz="2800" dirty="0"/>
            </a:br>
            <a:r>
              <a:rPr lang="en-IN" sz="2800" dirty="0"/>
              <a:t>DISTRICT HOSPITAL,ARA </a:t>
            </a:r>
            <a:br>
              <a:rPr lang="en-IN" sz="2800" dirty="0"/>
            </a:br>
            <a:r>
              <a:rPr lang="en-IN" sz="2400" dirty="0"/>
              <a:t/>
            </a:r>
            <a:br>
              <a:rPr lang="en-IN" sz="2400" dirty="0"/>
            </a:br>
            <a:endParaRPr lang="en-IN"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lvl="0"/>
            <a:r>
              <a:rPr lang="en-IN" sz="2400" dirty="0" smtClean="0"/>
              <a:t>60% of HK staff not vaccinated against Hepatitis B and Tetanus and rest 40% are vaccinated.</a:t>
            </a:r>
          </a:p>
          <a:p>
            <a:endParaRPr lang="en-IN" dirty="0"/>
          </a:p>
        </p:txBody>
      </p:sp>
      <p:pic>
        <p:nvPicPr>
          <p:cNvPr id="4" name="Picture 3"/>
          <p:cNvPicPr/>
          <p:nvPr/>
        </p:nvPicPr>
        <p:blipFill>
          <a:blip r:embed="rId2" cstate="print"/>
          <a:srcRect t="17444"/>
          <a:stretch>
            <a:fillRect/>
          </a:stretch>
        </p:blipFill>
        <p:spPr bwMode="auto">
          <a:xfrm>
            <a:off x="899592" y="1556792"/>
            <a:ext cx="7560840" cy="4320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1745527" y="1481138"/>
            <a:ext cx="5652945" cy="4525962"/>
          </a:xfrm>
          <a:prstGeom prst="rect">
            <a:avLst/>
          </a:prstGeom>
          <a:noFill/>
          <a:ln w="9525">
            <a:noFill/>
            <a:miter lim="800000"/>
            <a:headEnd/>
            <a:tailEnd/>
          </a:ln>
        </p:spPr>
      </p:pic>
      <p:sp>
        <p:nvSpPr>
          <p:cNvPr id="1025" name="Rectangle 1"/>
          <p:cNvSpPr>
            <a:spLocks noChangeArrowheads="1"/>
          </p:cNvSpPr>
          <p:nvPr/>
        </p:nvSpPr>
        <p:spPr bwMode="auto">
          <a:xfrm>
            <a:off x="683568" y="1008995"/>
            <a:ext cx="80648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85% of HK staff thinks that they require training on BMW management and infection control</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lvl="0"/>
            <a:r>
              <a:rPr lang="en-IN" dirty="0" smtClean="0"/>
              <a:t>Paired sample t-test</a:t>
            </a:r>
          </a:p>
          <a:p>
            <a:pPr lvl="0"/>
            <a:endParaRPr lang="en-US" dirty="0" smtClean="0"/>
          </a:p>
          <a:p>
            <a:pPr lvl="0"/>
            <a:endParaRPr lang="en-IN" dirty="0" smtClean="0"/>
          </a:p>
          <a:p>
            <a:endParaRPr lang="en-IN" dirty="0"/>
          </a:p>
        </p:txBody>
      </p:sp>
      <p:graphicFrame>
        <p:nvGraphicFramePr>
          <p:cNvPr id="4" name="Table 3"/>
          <p:cNvGraphicFramePr>
            <a:graphicFrameLocks noGrp="1"/>
          </p:cNvGraphicFramePr>
          <p:nvPr/>
        </p:nvGraphicFramePr>
        <p:xfrm>
          <a:off x="611560" y="1268759"/>
          <a:ext cx="7632850" cy="3024337"/>
        </p:xfrm>
        <a:graphic>
          <a:graphicData uri="http://schemas.openxmlformats.org/drawingml/2006/table">
            <a:tbl>
              <a:tblPr firstRow="1" bandRow="1">
                <a:tableStyleId>{5C22544A-7EE6-4342-B048-85BDC9FD1C3A}</a:tableStyleId>
              </a:tblPr>
              <a:tblGrid>
                <a:gridCol w="1526570"/>
                <a:gridCol w="1526570"/>
                <a:gridCol w="1526570"/>
                <a:gridCol w="1526570"/>
                <a:gridCol w="1526570"/>
              </a:tblGrid>
              <a:tr h="784087">
                <a:tc>
                  <a:txBody>
                    <a:bodyPr/>
                    <a:lstStyle/>
                    <a:p>
                      <a:pPr algn="ctr"/>
                      <a:r>
                        <a:rPr lang="en-US" dirty="0" smtClean="0"/>
                        <a:t>Pair 1</a:t>
                      </a:r>
                      <a:endParaRPr lang="en-IN" dirty="0"/>
                    </a:p>
                  </a:txBody>
                  <a:tcPr/>
                </a:tc>
                <a:tc>
                  <a:txBody>
                    <a:bodyPr/>
                    <a:lstStyle/>
                    <a:p>
                      <a:pPr algn="ctr"/>
                      <a:r>
                        <a:rPr lang="en-US" dirty="0" smtClean="0"/>
                        <a:t>Mean</a:t>
                      </a:r>
                      <a:endParaRPr lang="en-IN" dirty="0"/>
                    </a:p>
                  </a:txBody>
                  <a:tcPr/>
                </a:tc>
                <a:tc>
                  <a:txBody>
                    <a:bodyPr/>
                    <a:lstStyle/>
                    <a:p>
                      <a:pPr algn="ctr"/>
                      <a:r>
                        <a:rPr lang="en-US" dirty="0" smtClean="0"/>
                        <a:t>N</a:t>
                      </a:r>
                      <a:endParaRPr lang="en-IN" dirty="0"/>
                    </a:p>
                  </a:txBody>
                  <a:tcPr/>
                </a:tc>
                <a:tc>
                  <a:txBody>
                    <a:bodyPr/>
                    <a:lstStyle/>
                    <a:p>
                      <a:pPr algn="ctr"/>
                      <a:r>
                        <a:rPr lang="en-US" dirty="0" smtClean="0"/>
                        <a:t>SD</a:t>
                      </a:r>
                      <a:endParaRPr lang="en-IN" dirty="0"/>
                    </a:p>
                  </a:txBody>
                  <a:tcPr/>
                </a:tc>
                <a:tc>
                  <a:txBody>
                    <a:bodyPr/>
                    <a:lstStyle/>
                    <a:p>
                      <a:pPr algn="ctr"/>
                      <a:r>
                        <a:rPr lang="en-US" dirty="0" smtClean="0"/>
                        <a:t>Std. error</a:t>
                      </a:r>
                      <a:r>
                        <a:rPr lang="en-US" baseline="0" dirty="0" smtClean="0"/>
                        <a:t> Mean</a:t>
                      </a:r>
                      <a:endParaRPr lang="en-IN" dirty="0"/>
                    </a:p>
                  </a:txBody>
                  <a:tcPr/>
                </a:tc>
              </a:tr>
              <a:tr h="1120125">
                <a:tc>
                  <a:txBody>
                    <a:bodyPr/>
                    <a:lstStyle/>
                    <a:p>
                      <a:pPr algn="ctr"/>
                      <a:r>
                        <a:rPr lang="en-US" dirty="0" smtClean="0"/>
                        <a:t>Total Score before training</a:t>
                      </a:r>
                      <a:endParaRPr lang="en-IN" dirty="0"/>
                    </a:p>
                  </a:txBody>
                  <a:tcPr/>
                </a:tc>
                <a:tc>
                  <a:txBody>
                    <a:bodyPr/>
                    <a:lstStyle/>
                    <a:p>
                      <a:pPr algn="ctr"/>
                      <a:r>
                        <a:rPr lang="en-US" dirty="0" smtClean="0"/>
                        <a:t>6.62</a:t>
                      </a:r>
                      <a:endParaRPr lang="en-IN" dirty="0"/>
                    </a:p>
                  </a:txBody>
                  <a:tcPr/>
                </a:tc>
                <a:tc>
                  <a:txBody>
                    <a:bodyPr/>
                    <a:lstStyle/>
                    <a:p>
                      <a:pPr algn="ctr"/>
                      <a:r>
                        <a:rPr lang="en-US" dirty="0" smtClean="0"/>
                        <a:t>32</a:t>
                      </a:r>
                      <a:endParaRPr lang="en-IN" dirty="0"/>
                    </a:p>
                  </a:txBody>
                  <a:tcPr/>
                </a:tc>
                <a:tc>
                  <a:txBody>
                    <a:bodyPr/>
                    <a:lstStyle/>
                    <a:p>
                      <a:pPr algn="ctr"/>
                      <a:r>
                        <a:rPr lang="en-US" dirty="0" smtClean="0"/>
                        <a:t>2.575</a:t>
                      </a:r>
                      <a:endParaRPr lang="en-IN" dirty="0"/>
                    </a:p>
                  </a:txBody>
                  <a:tcPr/>
                </a:tc>
                <a:tc>
                  <a:txBody>
                    <a:bodyPr/>
                    <a:lstStyle/>
                    <a:p>
                      <a:pPr algn="ctr"/>
                      <a:r>
                        <a:rPr lang="en-US" dirty="0" smtClean="0"/>
                        <a:t>.455</a:t>
                      </a:r>
                      <a:endParaRPr lang="en-IN" dirty="0"/>
                    </a:p>
                  </a:txBody>
                  <a:tcPr/>
                </a:tc>
              </a:tr>
              <a:tr h="1120125">
                <a:tc>
                  <a:txBody>
                    <a:bodyPr/>
                    <a:lstStyle/>
                    <a:p>
                      <a:pPr algn="ctr"/>
                      <a:r>
                        <a:rPr lang="en-US" dirty="0" smtClean="0"/>
                        <a:t>Total score after training</a:t>
                      </a:r>
                      <a:endParaRPr lang="en-IN" dirty="0"/>
                    </a:p>
                  </a:txBody>
                  <a:tcPr/>
                </a:tc>
                <a:tc>
                  <a:txBody>
                    <a:bodyPr/>
                    <a:lstStyle/>
                    <a:p>
                      <a:pPr algn="ctr"/>
                      <a:r>
                        <a:rPr lang="en-US" dirty="0" smtClean="0"/>
                        <a:t>10.50</a:t>
                      </a:r>
                      <a:endParaRPr lang="en-IN" dirty="0"/>
                    </a:p>
                  </a:txBody>
                  <a:tcPr/>
                </a:tc>
                <a:tc>
                  <a:txBody>
                    <a:bodyPr/>
                    <a:lstStyle/>
                    <a:p>
                      <a:pPr algn="ctr"/>
                      <a:r>
                        <a:rPr lang="en-US" dirty="0" smtClean="0"/>
                        <a:t>32</a:t>
                      </a:r>
                      <a:endParaRPr lang="en-IN" dirty="0"/>
                    </a:p>
                  </a:txBody>
                  <a:tcPr/>
                </a:tc>
                <a:tc>
                  <a:txBody>
                    <a:bodyPr/>
                    <a:lstStyle/>
                    <a:p>
                      <a:pPr algn="ctr"/>
                      <a:r>
                        <a:rPr lang="en-US" dirty="0" smtClean="0"/>
                        <a:t>3.048</a:t>
                      </a:r>
                      <a:endParaRPr lang="en-IN" dirty="0"/>
                    </a:p>
                  </a:txBody>
                  <a:tcPr/>
                </a:tc>
                <a:tc>
                  <a:txBody>
                    <a:bodyPr/>
                    <a:lstStyle/>
                    <a:p>
                      <a:pPr algn="ctr"/>
                      <a:r>
                        <a:rPr lang="en-US" dirty="0" smtClean="0"/>
                        <a:t>.539</a:t>
                      </a:r>
                      <a:endParaRPr lang="en-IN" dirty="0"/>
                    </a:p>
                  </a:txBody>
                  <a:tcPr/>
                </a:tc>
              </a:tr>
            </a:tbl>
          </a:graphicData>
        </a:graphic>
      </p:graphicFrame>
      <p:sp>
        <p:nvSpPr>
          <p:cNvPr id="5" name="Rectangle 4"/>
          <p:cNvSpPr/>
          <p:nvPr/>
        </p:nvSpPr>
        <p:spPr>
          <a:xfrm>
            <a:off x="683568" y="4553833"/>
            <a:ext cx="7776864" cy="1323439"/>
          </a:xfrm>
          <a:prstGeom prst="rect">
            <a:avLst/>
          </a:prstGeom>
        </p:spPr>
        <p:txBody>
          <a:bodyPr wrap="square">
            <a:spAutoFit/>
          </a:bodyPr>
          <a:lstStyle/>
          <a:p>
            <a:r>
              <a:rPr lang="en-IN" sz="2000" dirty="0" smtClean="0"/>
              <a:t>A paired sample t-test was conducted to compare effect on training on scores before and after training. There was significant difference in scores before training (M =6.62, SD = 2.575) and after training (M = 10.50, SD = 3.048) conditions; t (31) = -7.854, p&lt;0.005. </a:t>
            </a:r>
            <a:endParaRPr lang="en-IN"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1745527" y="1481138"/>
            <a:ext cx="5652945" cy="4525962"/>
          </a:xfrm>
          <a:prstGeom prst="rect">
            <a:avLst/>
          </a:prstGeom>
          <a:noFill/>
          <a:ln w="9525">
            <a:noFill/>
            <a:miter lim="800000"/>
            <a:headEnd/>
            <a:tailEnd/>
          </a:ln>
        </p:spPr>
      </p:pic>
      <p:sp>
        <p:nvSpPr>
          <p:cNvPr id="2" name="Title 1"/>
          <p:cNvSpPr>
            <a:spLocks noGrp="1"/>
          </p:cNvSpPr>
          <p:nvPr>
            <p:ph type="title"/>
          </p:nvPr>
        </p:nvSpPr>
        <p:spPr>
          <a:xfrm>
            <a:off x="457200" y="274638"/>
            <a:ext cx="8229600" cy="1930226"/>
          </a:xfrm>
        </p:spPr>
        <p:txBody>
          <a:bodyPr>
            <a:normAutofit fontScale="90000"/>
          </a:bodyPr>
          <a:lstStyle/>
          <a:p>
            <a:pPr lvl="0" algn="l"/>
            <a:r>
              <a:rPr lang="en-IN" sz="2000" dirty="0" smtClean="0"/>
              <a:t>Cross –tabulation Between vaccination status and education level of HK staff; years of experience in current job and attended similar training before ;suggests that education level and years of experience does not have any effect on vaccination status. HK staff who had attended similar training before has better vaccination status.</a:t>
            </a:r>
            <a:br>
              <a:rPr lang="en-IN" sz="2000" dirty="0" smtClean="0"/>
            </a:br>
            <a:endParaRPr lang="en-IN"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1745527" y="1481138"/>
            <a:ext cx="5652945" cy="4525962"/>
          </a:xfrm>
          <a:prstGeom prst="rect">
            <a:avLst/>
          </a:prstGeom>
          <a:noFill/>
          <a:ln w="9525">
            <a:noFill/>
            <a:miter lim="800000"/>
            <a:headEnd/>
            <a:tailEnd/>
          </a:ln>
        </p:spPr>
      </p:pic>
      <p:sp>
        <p:nvSpPr>
          <p:cNvPr id="2" name="Title 1"/>
          <p:cNvSpPr>
            <a:spLocks noGrp="1"/>
          </p:cNvSpPr>
          <p:nvPr>
            <p:ph type="title"/>
          </p:nvPr>
        </p:nvSpPr>
        <p:spPr>
          <a:xfrm>
            <a:off x="457200" y="274638"/>
            <a:ext cx="8229600" cy="1642194"/>
          </a:xfrm>
        </p:spPr>
        <p:txBody>
          <a:bodyPr>
            <a:noAutofit/>
          </a:bodyPr>
          <a:lstStyle/>
          <a:p>
            <a:pPr lvl="0" algn="l"/>
            <a:r>
              <a:rPr lang="en-IN" sz="2000" dirty="0" smtClean="0"/>
              <a:t>Similarly HK staff who had attended any training before scored slightly better in pre-training test on BMW management and infection control practices. Here also education level and years of experience does not have much effect on pre-training scores.</a:t>
            </a:r>
            <a:br>
              <a:rPr lang="en-IN" sz="2000" dirty="0" smtClean="0"/>
            </a:br>
            <a:endParaRPr lang="en-IN"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t="17786"/>
          <a:stretch>
            <a:fillRect/>
          </a:stretch>
        </p:blipFill>
        <p:spPr bwMode="auto">
          <a:xfrm>
            <a:off x="755576" y="1340768"/>
            <a:ext cx="7560840" cy="4680519"/>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lvl="0" algn="l">
              <a:buFont typeface="Arial" pitchFamily="34" charset="0"/>
              <a:buChar char="•"/>
            </a:pPr>
            <a:r>
              <a:rPr lang="en-IN" sz="2400" dirty="0" smtClean="0"/>
              <a:t>After training 90% HK staff considered training helpful.</a:t>
            </a:r>
            <a:br>
              <a:rPr lang="en-IN" sz="2400" dirty="0" smtClean="0"/>
            </a:br>
            <a:endParaRPr lang="en-IN"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1547812" y="2258219"/>
            <a:ext cx="6048375" cy="29718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l">
              <a:buFont typeface="Arial" pitchFamily="34" charset="0"/>
              <a:buChar char="•"/>
            </a:pPr>
            <a:r>
              <a:rPr lang="en-IN" sz="2400" dirty="0" smtClean="0"/>
              <a:t>72% of HK staff would like to attend further sessions of training</a:t>
            </a:r>
            <a:endParaRPr lang="en-IN"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IN" dirty="0" smtClean="0"/>
              <a:t>Most of the HK staff belongs to younger age group and illiterate or had studied up to 5</a:t>
            </a:r>
            <a:r>
              <a:rPr lang="en-IN" baseline="30000" dirty="0" smtClean="0"/>
              <a:t>th</a:t>
            </a:r>
            <a:r>
              <a:rPr lang="en-IN" dirty="0" smtClean="0"/>
              <a:t> standard.</a:t>
            </a:r>
          </a:p>
          <a:p>
            <a:pPr lvl="0"/>
            <a:r>
              <a:rPr lang="en-IN" dirty="0" smtClean="0"/>
              <a:t>Many had experience of working in housekeeping job 1 year or lesser than 1 year.</a:t>
            </a:r>
          </a:p>
          <a:p>
            <a:pPr lvl="0"/>
            <a:r>
              <a:rPr lang="en-IN" dirty="0" smtClean="0"/>
              <a:t>HK staff who had attended any previous training on BMW management and infection control had scored better on test on awareness and knowledge on the above topic. Similarly their vaccination status is also better.</a:t>
            </a:r>
          </a:p>
          <a:p>
            <a:pPr lvl="0"/>
            <a:r>
              <a:rPr lang="en-IN" dirty="0" smtClean="0"/>
              <a:t>The results show that training had significant effect on the knowledge and perception about BMW management and infection control practices among the HK staff.</a:t>
            </a:r>
          </a:p>
          <a:p>
            <a:pPr lvl="0"/>
            <a:r>
              <a:rPr lang="en-IN" dirty="0" smtClean="0"/>
              <a:t>Most of the staff considered the training helpful and would like to attend further sessions of training.</a:t>
            </a:r>
          </a:p>
          <a:p>
            <a:endParaRPr lang="en-IN" dirty="0"/>
          </a:p>
        </p:txBody>
      </p:sp>
      <p:sp>
        <p:nvSpPr>
          <p:cNvPr id="2" name="Title 1"/>
          <p:cNvSpPr>
            <a:spLocks noGrp="1"/>
          </p:cNvSpPr>
          <p:nvPr>
            <p:ph type="title"/>
          </p:nvPr>
        </p:nvSpPr>
        <p:spPr/>
        <p:txBody>
          <a:bodyPr>
            <a:normAutofit/>
          </a:bodyPr>
          <a:lstStyle/>
          <a:p>
            <a:r>
              <a:rPr lang="en-IN" u="sng" dirty="0" smtClean="0"/>
              <a:t>Discussion</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641379"/>
          </a:xfrm>
        </p:spPr>
        <p:txBody>
          <a:bodyPr>
            <a:normAutofit fontScale="77500" lnSpcReduction="20000"/>
          </a:bodyPr>
          <a:lstStyle/>
          <a:p>
            <a:pPr lvl="0"/>
            <a:r>
              <a:rPr lang="en-IN" dirty="0" smtClean="0"/>
              <a:t>Training is an effect method to impart knowledge on BMW management and infection control practices.</a:t>
            </a:r>
          </a:p>
          <a:p>
            <a:pPr lvl="0"/>
            <a:r>
              <a:rPr lang="en-IN" dirty="0" smtClean="0"/>
              <a:t>Training should be conducted on periodic basis as one cannot retain all information after a single session. Moreover, constant reminder through training will instil the habit of BMW management and infection control practices.</a:t>
            </a:r>
          </a:p>
          <a:p>
            <a:pPr lvl="0"/>
            <a:r>
              <a:rPr lang="en-IN" dirty="0" smtClean="0"/>
              <a:t>Training should be imparted in local language.</a:t>
            </a:r>
          </a:p>
          <a:p>
            <a:pPr lvl="0"/>
            <a:r>
              <a:rPr lang="en-IN" dirty="0" smtClean="0"/>
              <a:t>Generally HK staff is illiterate or less educated, so training material should have more of pictorial instructions rather than textual.</a:t>
            </a:r>
          </a:p>
          <a:p>
            <a:pPr lvl="0"/>
            <a:r>
              <a:rPr lang="en-IN" dirty="0" smtClean="0"/>
              <a:t>HK staff is eager to learn better practices and their role in waste management and infection control should not be underrated as CDC also states that environmental cleaning (carried out by HK staff) has an important role in decreasing HAI.</a:t>
            </a:r>
          </a:p>
          <a:p>
            <a:endParaRPr lang="en-IN" dirty="0"/>
          </a:p>
        </p:txBody>
      </p:sp>
      <p:sp>
        <p:nvSpPr>
          <p:cNvPr id="2" name="Title 1"/>
          <p:cNvSpPr>
            <a:spLocks noGrp="1"/>
          </p:cNvSpPr>
          <p:nvPr>
            <p:ph type="title"/>
          </p:nvPr>
        </p:nvSpPr>
        <p:spPr/>
        <p:txBody>
          <a:bodyPr>
            <a:normAutofit fontScale="90000"/>
          </a:bodyPr>
          <a:lstStyle/>
          <a:p>
            <a:r>
              <a:rPr lang="en-IN" u="sng" dirty="0" smtClean="0"/>
              <a:t>Conclusion and recommendations</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IN" dirty="0" smtClean="0"/>
              <a:t>Sample size is small, hence the findings cannot be generalised to all HK staff of District hospitals.</a:t>
            </a:r>
          </a:p>
          <a:p>
            <a:pPr lvl="0"/>
            <a:r>
              <a:rPr lang="en-IN" dirty="0" smtClean="0"/>
              <a:t>There was time constraint</a:t>
            </a:r>
          </a:p>
          <a:p>
            <a:pPr lvl="0"/>
            <a:r>
              <a:rPr lang="en-IN" dirty="0" smtClean="0"/>
              <a:t>Lack of existing studies for review purpose.</a:t>
            </a:r>
          </a:p>
          <a:p>
            <a:endParaRPr lang="en-IN" dirty="0"/>
          </a:p>
        </p:txBody>
      </p:sp>
      <p:sp>
        <p:nvSpPr>
          <p:cNvPr id="2" name="Title 1"/>
          <p:cNvSpPr>
            <a:spLocks noGrp="1"/>
          </p:cNvSpPr>
          <p:nvPr>
            <p:ph type="title"/>
          </p:nvPr>
        </p:nvSpPr>
        <p:spPr/>
        <p:txBody>
          <a:bodyPr>
            <a:normAutofit/>
          </a:bodyPr>
          <a:lstStyle/>
          <a:p>
            <a:r>
              <a:rPr lang="en-IN" u="sng" dirty="0" smtClean="0"/>
              <a:t>Limitations</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ctr">
              <a:buNone/>
            </a:pPr>
            <a:r>
              <a:rPr lang="en-IN" sz="2800" u="sng" dirty="0" smtClean="0"/>
              <a:t> </a:t>
            </a:r>
            <a:endParaRPr lang="en-IN" sz="2800" dirty="0" smtClean="0"/>
          </a:p>
          <a:p>
            <a:pPr lvl="0">
              <a:buNone/>
            </a:pPr>
            <a:r>
              <a:rPr lang="en-IN" sz="2800" u="sng" dirty="0" smtClean="0"/>
              <a:t>Clinical services</a:t>
            </a:r>
            <a:endParaRPr lang="en-IN" sz="2800" dirty="0" smtClean="0"/>
          </a:p>
          <a:p>
            <a:pPr lvl="0"/>
            <a:r>
              <a:rPr lang="en-IN" sz="2800" dirty="0" smtClean="0"/>
              <a:t>OPD</a:t>
            </a:r>
          </a:p>
          <a:p>
            <a:pPr lvl="0"/>
            <a:r>
              <a:rPr lang="en-IN" sz="2800" dirty="0" smtClean="0"/>
              <a:t>IPD</a:t>
            </a:r>
          </a:p>
          <a:p>
            <a:pPr lvl="0"/>
            <a:r>
              <a:rPr lang="en-IN" sz="2800" dirty="0" smtClean="0"/>
              <a:t>Emergency </a:t>
            </a:r>
          </a:p>
          <a:p>
            <a:pPr lvl="0"/>
            <a:r>
              <a:rPr lang="en-IN" sz="2800" dirty="0" smtClean="0"/>
              <a:t>Family planning</a:t>
            </a:r>
          </a:p>
          <a:p>
            <a:pPr lvl="0">
              <a:buNone/>
            </a:pPr>
            <a:endParaRPr lang="en-IN" sz="2800" dirty="0" smtClean="0"/>
          </a:p>
          <a:p>
            <a:pPr>
              <a:buNone/>
            </a:pPr>
            <a:r>
              <a:rPr lang="en-IN" sz="2800" dirty="0" smtClean="0"/>
              <a:t>Specialist services - General Medicine, General Surgery, Obstetrics and gynaecology, Paediatrics, Orthopaedics, Ophthalmology, Dermatology and </a:t>
            </a:r>
            <a:r>
              <a:rPr lang="en-IN" sz="2800" dirty="0" err="1" smtClean="0"/>
              <a:t>Venerology</a:t>
            </a:r>
            <a:r>
              <a:rPr lang="en-IN" sz="2800" dirty="0" smtClean="0"/>
              <a:t> (Skin &amp; VD), Dental Care, Physiotherapy, AYUSH, Anaesthesia</a:t>
            </a:r>
          </a:p>
          <a:p>
            <a:endParaRPr lang="en-IN" dirty="0"/>
          </a:p>
        </p:txBody>
      </p:sp>
      <p:sp>
        <p:nvSpPr>
          <p:cNvPr id="3" name="Title 2"/>
          <p:cNvSpPr>
            <a:spLocks noGrp="1"/>
          </p:cNvSpPr>
          <p:nvPr>
            <p:ph type="title"/>
          </p:nvPr>
        </p:nvSpPr>
        <p:spPr>
          <a:xfrm>
            <a:off x="457200" y="634678"/>
            <a:ext cx="8229600" cy="994122"/>
          </a:xfrm>
        </p:spPr>
        <p:txBody>
          <a:bodyPr>
            <a:normAutofit fontScale="90000"/>
          </a:bodyPr>
          <a:lstStyle/>
          <a:p>
            <a:pPr algn="ctr"/>
            <a:r>
              <a:rPr lang="en-IN" sz="4400" u="sng" dirty="0" smtClean="0"/>
              <a:t>Services provided at the Hospital</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7"/>
            <a:ext cx="8229600" cy="4536503"/>
          </a:xfrm>
        </p:spPr>
        <p:txBody>
          <a:bodyPr>
            <a:noAutofit/>
          </a:bodyPr>
          <a:lstStyle/>
          <a:p>
            <a:pPr lvl="0"/>
            <a:r>
              <a:rPr lang="en-IN" sz="1200" dirty="0" smtClean="0"/>
              <a:t>Joshi </a:t>
            </a:r>
            <a:r>
              <a:rPr lang="en-IN" sz="1200" dirty="0" err="1" smtClean="0"/>
              <a:t>D.C.,Joshi</a:t>
            </a:r>
            <a:r>
              <a:rPr lang="en-IN" sz="1200" dirty="0" smtClean="0"/>
              <a:t> M.,1</a:t>
            </a:r>
            <a:r>
              <a:rPr lang="en-IN" sz="1200" baseline="30000" dirty="0" smtClean="0"/>
              <a:t>st</a:t>
            </a:r>
            <a:r>
              <a:rPr lang="en-IN" sz="1200" dirty="0" smtClean="0"/>
              <a:t> edition, 2009, Hospital administration, </a:t>
            </a:r>
            <a:r>
              <a:rPr lang="en-IN" sz="1200" dirty="0" err="1" smtClean="0"/>
              <a:t>J.P.Brothers</a:t>
            </a:r>
            <a:r>
              <a:rPr lang="en-IN" sz="1200" dirty="0" smtClean="0"/>
              <a:t> Medical Publishers.</a:t>
            </a:r>
          </a:p>
          <a:p>
            <a:pPr lvl="0"/>
            <a:r>
              <a:rPr lang="en-IN" sz="1200" dirty="0" smtClean="0"/>
              <a:t>OSHA guidelines on housekeeping in hospitals. Available from </a:t>
            </a:r>
            <a:r>
              <a:rPr lang="en-IN" sz="1200" u="sng" dirty="0" smtClean="0">
                <a:hlinkClick r:id="rId2"/>
              </a:rPr>
              <a:t>www.osha.gov</a:t>
            </a:r>
            <a:r>
              <a:rPr lang="en-IN" sz="1200" dirty="0" smtClean="0"/>
              <a:t>. Accessed on 10/4/13.</a:t>
            </a:r>
          </a:p>
          <a:p>
            <a:pPr lvl="0"/>
            <a:r>
              <a:rPr lang="en-IN" sz="1200" dirty="0" err="1" smtClean="0"/>
              <a:t>Chandorkar</a:t>
            </a:r>
            <a:r>
              <a:rPr lang="en-IN" sz="1200" dirty="0" smtClean="0"/>
              <a:t> AG, </a:t>
            </a:r>
            <a:r>
              <a:rPr lang="en-IN" sz="1200" dirty="0" err="1" smtClean="0"/>
              <a:t>Nagoba</a:t>
            </a:r>
            <a:r>
              <a:rPr lang="en-IN" sz="1200" dirty="0" smtClean="0"/>
              <a:t> BS. 3</a:t>
            </a:r>
            <a:r>
              <a:rPr lang="en-IN" sz="1200" baseline="30000" dirty="0" smtClean="0"/>
              <a:t>rd</a:t>
            </a:r>
            <a:r>
              <a:rPr lang="en-IN" sz="1200" dirty="0" smtClean="0"/>
              <a:t> edition , 2008, Hospital waste management, </a:t>
            </a:r>
            <a:r>
              <a:rPr lang="en-IN" sz="1200" dirty="0" err="1" smtClean="0"/>
              <a:t>Paras</a:t>
            </a:r>
            <a:r>
              <a:rPr lang="en-IN" sz="1200" dirty="0" smtClean="0"/>
              <a:t> Publications.</a:t>
            </a:r>
          </a:p>
          <a:p>
            <a:pPr lvl="0"/>
            <a:r>
              <a:rPr lang="en-IN" sz="1200" dirty="0" err="1" smtClean="0"/>
              <a:t>Pravin</a:t>
            </a:r>
            <a:r>
              <a:rPr lang="en-IN" sz="1200" dirty="0" smtClean="0"/>
              <a:t> </a:t>
            </a:r>
            <a:r>
              <a:rPr lang="en-IN" sz="1200" dirty="0" err="1" smtClean="0"/>
              <a:t>l.,Azar</a:t>
            </a:r>
            <a:r>
              <a:rPr lang="en-IN" sz="1200" dirty="0" smtClean="0"/>
              <a:t> </a:t>
            </a:r>
            <a:r>
              <a:rPr lang="en-IN" sz="1200" dirty="0" err="1" smtClean="0"/>
              <a:t>F.E.,Hajeb</a:t>
            </a:r>
            <a:r>
              <a:rPr lang="en-IN" sz="1200" dirty="0" smtClean="0"/>
              <a:t> K.(2009) ‘</a:t>
            </a:r>
            <a:r>
              <a:rPr lang="en-IN" sz="1200" dirty="0" err="1" smtClean="0"/>
              <a:t>Needlestick</a:t>
            </a:r>
            <a:r>
              <a:rPr lang="en-IN" sz="1200" dirty="0" smtClean="0"/>
              <a:t> and sharps injuries among housekeeping workers in hospitals of Shiraz, Iran’, BMS Res Notes, 7;5:276.</a:t>
            </a:r>
            <a:endParaRPr lang="en-IN" sz="1200" b="1" dirty="0" smtClean="0"/>
          </a:p>
          <a:p>
            <a:pPr lvl="0"/>
            <a:r>
              <a:rPr lang="en-IN" sz="1200" u="sng" dirty="0" smtClean="0">
                <a:hlinkClick r:id="rId3"/>
              </a:rPr>
              <a:t>Mallon DF</a:t>
            </a:r>
            <a:r>
              <a:rPr lang="en-IN" sz="1200" dirty="0" smtClean="0"/>
              <a:t>, </a:t>
            </a:r>
            <a:r>
              <a:rPr lang="en-IN" sz="1200" u="sng" dirty="0" err="1" smtClean="0">
                <a:hlinkClick r:id="rId4"/>
              </a:rPr>
              <a:t>Shearwood</a:t>
            </a:r>
            <a:r>
              <a:rPr lang="en-IN" sz="1200" u="sng" dirty="0" smtClean="0">
                <a:hlinkClick r:id="rId4"/>
              </a:rPr>
              <a:t> W</a:t>
            </a:r>
            <a:r>
              <a:rPr lang="en-IN" sz="1200" dirty="0" smtClean="0"/>
              <a:t>, </a:t>
            </a:r>
            <a:r>
              <a:rPr lang="en-IN" sz="1200" u="sng" dirty="0" err="1" smtClean="0">
                <a:hlinkClick r:id="rId5"/>
              </a:rPr>
              <a:t>Mallal</a:t>
            </a:r>
            <a:r>
              <a:rPr lang="en-IN" sz="1200" u="sng" dirty="0" smtClean="0">
                <a:hlinkClick r:id="rId5"/>
              </a:rPr>
              <a:t> SA</a:t>
            </a:r>
            <a:r>
              <a:rPr lang="en-IN" sz="1200" dirty="0" smtClean="0"/>
              <a:t>, </a:t>
            </a:r>
            <a:r>
              <a:rPr lang="en-IN" sz="1200" dirty="0" smtClean="0">
                <a:hlinkClick r:id="rId6"/>
              </a:rPr>
              <a:t>French MA</a:t>
            </a:r>
            <a:r>
              <a:rPr lang="en-IN" sz="1200" dirty="0" smtClean="0"/>
              <a:t>, </a:t>
            </a:r>
            <a:r>
              <a:rPr lang="en-IN" sz="1200" u="sng" dirty="0" smtClean="0">
                <a:hlinkClick r:id="rId7"/>
              </a:rPr>
              <a:t>Dawkins RL</a:t>
            </a:r>
            <a:r>
              <a:rPr lang="en-IN" sz="1200" dirty="0" smtClean="0"/>
              <a:t>.(1992) ‘Exposure to blood borne infections in health care workers’, Medical Journal of Aust.1992 Nov 2 ;157(9):592-5</a:t>
            </a:r>
            <a:endParaRPr lang="en-IN" sz="1200" b="1" dirty="0" smtClean="0"/>
          </a:p>
          <a:p>
            <a:pPr lvl="0"/>
            <a:r>
              <a:rPr lang="en-IN" sz="1200" u="sng" dirty="0" err="1" smtClean="0">
                <a:hlinkClick r:id="rId8"/>
              </a:rPr>
              <a:t>Hiransuthikul</a:t>
            </a:r>
            <a:r>
              <a:rPr lang="en-IN" sz="1200" u="sng" dirty="0" smtClean="0">
                <a:hlinkClick r:id="rId8"/>
              </a:rPr>
              <a:t> N</a:t>
            </a:r>
            <a:r>
              <a:rPr lang="en-IN" sz="1200" dirty="0" smtClean="0"/>
              <a:t>, </a:t>
            </a:r>
            <a:r>
              <a:rPr lang="en-IN" sz="1200" u="sng" dirty="0" err="1" smtClean="0">
                <a:hlinkClick r:id="rId9"/>
              </a:rPr>
              <a:t>Tanthitippong</a:t>
            </a:r>
            <a:r>
              <a:rPr lang="en-IN" sz="1200" u="sng" dirty="0" smtClean="0">
                <a:hlinkClick r:id="rId9"/>
              </a:rPr>
              <a:t> A</a:t>
            </a:r>
            <a:r>
              <a:rPr lang="en-IN" sz="1200" dirty="0" smtClean="0"/>
              <a:t>, </a:t>
            </a:r>
            <a:r>
              <a:rPr lang="en-IN" sz="1200" u="sng" dirty="0" err="1" smtClean="0">
                <a:hlinkClick r:id="rId10"/>
              </a:rPr>
              <a:t>Jiamjarasrangsi</a:t>
            </a:r>
            <a:r>
              <a:rPr lang="en-IN" sz="1200" u="sng" dirty="0" smtClean="0">
                <a:hlinkClick r:id="rId10"/>
              </a:rPr>
              <a:t> W</a:t>
            </a:r>
            <a:r>
              <a:rPr lang="en-IN" sz="1200" dirty="0" smtClean="0"/>
              <a:t>.(2006),   ‘Occupational exposures among nurses and housekeeping personnel in King </a:t>
            </a:r>
            <a:r>
              <a:rPr lang="en-IN" sz="1200" dirty="0" err="1" smtClean="0"/>
              <a:t>Chulalongkorn</a:t>
            </a:r>
            <a:r>
              <a:rPr lang="en-IN" sz="1200" dirty="0" smtClean="0"/>
              <a:t> Memorial Hospital.’ </a:t>
            </a:r>
            <a:r>
              <a:rPr lang="en-IN" sz="1200" u="sng" dirty="0" smtClean="0">
                <a:hlinkClick r:id="rId11" tooltip="Journal of the Medical Association of Thailand = Chotmaihet thangphaet."/>
              </a:rPr>
              <a:t>Journal of Medical Association of Thailand.</a:t>
            </a:r>
            <a:r>
              <a:rPr lang="en-IN" sz="1200" dirty="0" smtClean="0"/>
              <a:t> Sep;89 </a:t>
            </a:r>
            <a:r>
              <a:rPr lang="en-IN" sz="1200" dirty="0" err="1" smtClean="0"/>
              <a:t>Suppl</a:t>
            </a:r>
            <a:r>
              <a:rPr lang="en-IN" sz="1200" dirty="0" smtClean="0"/>
              <a:t> 3:S140-9.</a:t>
            </a:r>
          </a:p>
          <a:p>
            <a:pPr lvl="0"/>
            <a:r>
              <a:rPr lang="en-IN" sz="1200" u="sng" dirty="0" smtClean="0">
                <a:hlinkClick r:id="rId12"/>
              </a:rPr>
              <a:t>Dancer SJ</a:t>
            </a:r>
            <a:r>
              <a:rPr lang="en-IN" sz="1200" dirty="0" smtClean="0"/>
              <a:t>., (2009), ‘The role of environmental cleaning in the control of hospital-acquired infection’, Journal on Hospital infection ,2009 Dec;73(4):378-85.</a:t>
            </a:r>
            <a:endParaRPr lang="en-IN" sz="1200" b="1" dirty="0" smtClean="0"/>
          </a:p>
          <a:p>
            <a:pPr lvl="0"/>
            <a:r>
              <a:rPr lang="en-IN" sz="1200" u="sng" dirty="0" smtClean="0">
                <a:hlinkClick r:id="rId13"/>
              </a:rPr>
              <a:t>Sharma A</a:t>
            </a:r>
            <a:r>
              <a:rPr lang="en-IN" sz="1200" dirty="0" smtClean="0"/>
              <a:t>, </a:t>
            </a:r>
            <a:r>
              <a:rPr lang="en-IN" sz="1200" u="sng" dirty="0" smtClean="0">
                <a:hlinkClick r:id="rId14"/>
              </a:rPr>
              <a:t>Sharma V</a:t>
            </a:r>
            <a:r>
              <a:rPr lang="en-IN" sz="1200" dirty="0" smtClean="0"/>
              <a:t>, </a:t>
            </a:r>
            <a:r>
              <a:rPr lang="en-IN" sz="1200" dirty="0" smtClean="0">
                <a:hlinkClick r:id="rId15"/>
              </a:rPr>
              <a:t>Sharma S</a:t>
            </a:r>
            <a:r>
              <a:rPr lang="en-IN" sz="1200" dirty="0" smtClean="0"/>
              <a:t>, </a:t>
            </a:r>
            <a:r>
              <a:rPr lang="en-IN" sz="1200" u="sng" dirty="0" smtClean="0">
                <a:hlinkClick r:id="rId16"/>
              </a:rPr>
              <a:t>Singh P</a:t>
            </a:r>
            <a:r>
              <a:rPr lang="en-IN" sz="1200" dirty="0" smtClean="0"/>
              <a:t>.,(2013), ‘Awareness of biomedical waste management among health care personnel in </a:t>
            </a:r>
            <a:r>
              <a:rPr lang="en-IN" sz="1200" dirty="0" err="1" smtClean="0"/>
              <a:t>jaipur</a:t>
            </a:r>
            <a:r>
              <a:rPr lang="en-IN" sz="1200" dirty="0" smtClean="0"/>
              <a:t>, India.’, Oral Health Dental Management, 2013 Mar;12(1):32-40.</a:t>
            </a:r>
          </a:p>
          <a:p>
            <a:pPr lvl="0"/>
            <a:r>
              <a:rPr lang="en-IN" sz="1200" dirty="0" err="1" smtClean="0"/>
              <a:t>Madhukar</a:t>
            </a:r>
            <a:r>
              <a:rPr lang="en-IN" sz="1200" dirty="0" smtClean="0"/>
              <a:t> S., </a:t>
            </a:r>
            <a:r>
              <a:rPr lang="en-IN" sz="1200" dirty="0" err="1" smtClean="0"/>
              <a:t>Ramesh</a:t>
            </a:r>
            <a:r>
              <a:rPr lang="en-IN" sz="1200" dirty="0" smtClean="0"/>
              <a:t> G., (2013), ‘Study about awareness and practices about health care waste management among hospital staff in a medical college, </a:t>
            </a:r>
            <a:r>
              <a:rPr lang="en-IN" sz="1200" dirty="0" err="1" smtClean="0"/>
              <a:t>Banglore</a:t>
            </a:r>
            <a:r>
              <a:rPr lang="en-IN" sz="1200" dirty="0" smtClean="0"/>
              <a:t> ‘, International Journal of Basic Medical Science,2013 Feb,3:6.</a:t>
            </a:r>
          </a:p>
          <a:p>
            <a:pPr lvl="0"/>
            <a:r>
              <a:rPr lang="en-IN" sz="1200" dirty="0" smtClean="0"/>
              <a:t>Nicole Kenny, ‘When it Comes to Infection Control, Knowledge Really IS </a:t>
            </a:r>
            <a:r>
              <a:rPr lang="en-IN" sz="1200" dirty="0" err="1" smtClean="0"/>
              <a:t>Power.</a:t>
            </a:r>
            <a:r>
              <a:rPr lang="en-IN" sz="1200" baseline="30000" dirty="0" err="1" smtClean="0"/>
              <a:t>’</a:t>
            </a:r>
            <a:r>
              <a:rPr lang="en-IN" sz="1200" dirty="0" err="1" smtClean="0"/>
              <a:t>.Available</a:t>
            </a:r>
            <a:r>
              <a:rPr lang="en-IN" sz="1200" dirty="0" smtClean="0"/>
              <a:t> on </a:t>
            </a:r>
            <a:r>
              <a:rPr lang="en-IN" sz="1200" u="sng" dirty="0" smtClean="0">
                <a:hlinkClick r:id="rId17"/>
              </a:rPr>
              <a:t>www.virox.com</a:t>
            </a:r>
            <a:r>
              <a:rPr lang="en-IN" sz="1200" dirty="0" smtClean="0"/>
              <a:t>.  Accessed on 12/4/13.</a:t>
            </a:r>
          </a:p>
          <a:p>
            <a:pPr lvl="0"/>
            <a:r>
              <a:rPr lang="en-IN" sz="1200" dirty="0" err="1" smtClean="0"/>
              <a:t>Kosobud</a:t>
            </a:r>
            <a:r>
              <a:rPr lang="en-IN" sz="1200" dirty="0" smtClean="0"/>
              <a:t> C., ‘Housekeeping Hot-spots for </a:t>
            </a:r>
            <a:r>
              <a:rPr lang="en-IN" sz="1200" dirty="0" err="1" smtClean="0"/>
              <a:t>Germs’.Available</a:t>
            </a:r>
            <a:r>
              <a:rPr lang="en-IN" sz="1200" dirty="0" smtClean="0"/>
              <a:t> on </a:t>
            </a:r>
            <a:r>
              <a:rPr lang="en-IN" sz="1200" u="sng" dirty="0" smtClean="0">
                <a:hlinkClick r:id="rId18"/>
              </a:rPr>
              <a:t>www.infectioncontroltoday.com</a:t>
            </a:r>
            <a:r>
              <a:rPr lang="en-IN" sz="1200" dirty="0" smtClean="0"/>
              <a:t>. Accessed on 12/4/13.</a:t>
            </a:r>
            <a:r>
              <a:rPr lang="en-IN" sz="1200" b="1" dirty="0" smtClean="0"/>
              <a:t> </a:t>
            </a:r>
            <a:endParaRPr lang="en-IN" sz="1200" dirty="0" smtClean="0"/>
          </a:p>
          <a:p>
            <a:endParaRPr lang="en-IN" sz="1100" dirty="0"/>
          </a:p>
        </p:txBody>
      </p:sp>
      <p:sp>
        <p:nvSpPr>
          <p:cNvPr id="2" name="Title 1"/>
          <p:cNvSpPr>
            <a:spLocks noGrp="1"/>
          </p:cNvSpPr>
          <p:nvPr>
            <p:ph type="title"/>
          </p:nvPr>
        </p:nvSpPr>
        <p:spPr>
          <a:xfrm>
            <a:off x="457200" y="274638"/>
            <a:ext cx="8229600" cy="562074"/>
          </a:xfrm>
        </p:spPr>
        <p:txBody>
          <a:bodyPr>
            <a:normAutofit fontScale="90000"/>
          </a:bodyPr>
          <a:lstStyle/>
          <a:p>
            <a:r>
              <a:rPr lang="en-IN" u="sng" dirty="0" smtClean="0"/>
              <a:t>References</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cstate="print"/>
          <a:srcRect/>
          <a:stretch>
            <a:fillRect/>
          </a:stretch>
        </p:blipFill>
        <p:spPr bwMode="auto">
          <a:xfrm>
            <a:off x="539552" y="1600200"/>
            <a:ext cx="3744415" cy="4853136"/>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Training on BMW M/M &amp; infection control </a:t>
            </a:r>
            <a:endParaRPr lang="en-IN" dirty="0"/>
          </a:p>
        </p:txBody>
      </p:sp>
      <p:pic>
        <p:nvPicPr>
          <p:cNvPr id="33796" name="Picture 4"/>
          <p:cNvPicPr>
            <a:picLocks noChangeAspect="1" noChangeArrowheads="1"/>
          </p:cNvPicPr>
          <p:nvPr/>
        </p:nvPicPr>
        <p:blipFill>
          <a:blip r:embed="rId3" cstate="print"/>
          <a:srcRect/>
          <a:stretch>
            <a:fillRect/>
          </a:stretch>
        </p:blipFill>
        <p:spPr bwMode="auto">
          <a:xfrm>
            <a:off x="4644008" y="1988840"/>
            <a:ext cx="4248472" cy="35283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2" cstate="print"/>
          <a:srcRect/>
          <a:stretch>
            <a:fillRect/>
          </a:stretch>
        </p:blipFill>
        <p:spPr bwMode="auto">
          <a:xfrm>
            <a:off x="395537" y="1340768"/>
            <a:ext cx="4176464" cy="3777283"/>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cstate="print"/>
          <a:srcRect/>
          <a:stretch>
            <a:fillRect/>
          </a:stretch>
        </p:blipFill>
        <p:spPr bwMode="auto">
          <a:xfrm>
            <a:off x="4932040" y="1412776"/>
            <a:ext cx="3960440" cy="36724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19461"/>
            <a:ext cx="8229600" cy="2365723"/>
          </a:xfrm>
        </p:spPr>
        <p:txBody>
          <a:bodyPr>
            <a:normAutofit/>
          </a:bodyPr>
          <a:lstStyle/>
          <a:p>
            <a:pPr algn="ctr">
              <a:buNone/>
            </a:pPr>
            <a:r>
              <a:rPr lang="en-US" sz="5400" dirty="0" smtClean="0"/>
              <a:t>Thank you</a:t>
            </a:r>
            <a:endParaRPr lang="en-IN" sz="5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lnSpcReduction="20000"/>
          </a:bodyPr>
          <a:lstStyle/>
          <a:p>
            <a:pPr lvl="0">
              <a:buNone/>
            </a:pPr>
            <a:r>
              <a:rPr lang="en-IN" u="sng" dirty="0" smtClean="0"/>
              <a:t>Support Services</a:t>
            </a:r>
            <a:endParaRPr lang="en-IN" dirty="0" smtClean="0"/>
          </a:p>
          <a:p>
            <a:pPr lvl="0"/>
            <a:r>
              <a:rPr lang="en-IN" dirty="0" smtClean="0"/>
              <a:t>Diagnostics -Laboratory, X-ray, Ultrasound</a:t>
            </a:r>
          </a:p>
          <a:p>
            <a:pPr lvl="0"/>
            <a:r>
              <a:rPr lang="en-IN" dirty="0" smtClean="0"/>
              <a:t>Blood Bank</a:t>
            </a:r>
          </a:p>
          <a:p>
            <a:pPr lvl="0"/>
            <a:r>
              <a:rPr lang="en-IN" dirty="0" smtClean="0"/>
              <a:t>Pharmacy</a:t>
            </a:r>
          </a:p>
          <a:p>
            <a:pPr lvl="0">
              <a:buNone/>
            </a:pPr>
            <a:r>
              <a:rPr lang="en-IN" u="sng" dirty="0" smtClean="0"/>
              <a:t>Utility Services</a:t>
            </a:r>
            <a:endParaRPr lang="en-IN" dirty="0" smtClean="0"/>
          </a:p>
          <a:p>
            <a:pPr lvl="0"/>
            <a:r>
              <a:rPr lang="en-IN" dirty="0" smtClean="0"/>
              <a:t>Housekeeping</a:t>
            </a:r>
          </a:p>
          <a:p>
            <a:pPr lvl="0"/>
            <a:r>
              <a:rPr lang="en-IN" dirty="0" smtClean="0"/>
              <a:t>Dietary</a:t>
            </a:r>
          </a:p>
          <a:p>
            <a:pPr lvl="0"/>
            <a:r>
              <a:rPr lang="en-IN" dirty="0" smtClean="0"/>
              <a:t>Linen and laundry</a:t>
            </a:r>
          </a:p>
          <a:p>
            <a:pPr lvl="0"/>
            <a:r>
              <a:rPr lang="en-IN" dirty="0" smtClean="0"/>
              <a:t>Ambulance</a:t>
            </a:r>
          </a:p>
          <a:p>
            <a:pPr lvl="0">
              <a:buNone/>
            </a:pPr>
            <a:r>
              <a:rPr lang="en-IN" u="sng" dirty="0"/>
              <a:t>General Administrative Services</a:t>
            </a:r>
            <a:endParaRPr lang="en-IN" dirty="0"/>
          </a:p>
          <a:p>
            <a:pPr lvl="0"/>
            <a:r>
              <a:rPr lang="en-IN" dirty="0"/>
              <a:t>Human Resource</a:t>
            </a:r>
          </a:p>
          <a:p>
            <a:pPr lvl="0"/>
            <a:r>
              <a:rPr lang="en-IN" dirty="0"/>
              <a:t>Material management</a:t>
            </a:r>
          </a:p>
          <a:p>
            <a:pPr lvl="0"/>
            <a:r>
              <a:rPr lang="en-IN" dirty="0"/>
              <a:t>Finance</a:t>
            </a:r>
          </a:p>
          <a:p>
            <a:pPr lvl="0"/>
            <a:r>
              <a:rPr lang="en-IN" dirty="0"/>
              <a:t>JBSY</a:t>
            </a:r>
          </a:p>
          <a:p>
            <a:pPr lvl="0"/>
            <a:r>
              <a:rPr lang="en-IN" dirty="0"/>
              <a:t>HMIS</a:t>
            </a:r>
          </a:p>
          <a:p>
            <a:endParaRPr lang="en-IN" dirty="0" smtClean="0"/>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lnSpcReduction="20000"/>
          </a:bodyPr>
          <a:lstStyle/>
          <a:p>
            <a:pPr>
              <a:buNone/>
            </a:pPr>
            <a:r>
              <a:rPr lang="en-IN" u="sng" dirty="0"/>
              <a:t>Staffing </a:t>
            </a:r>
            <a:endParaRPr lang="en-IN" dirty="0"/>
          </a:p>
          <a:p>
            <a:pPr lvl="0"/>
            <a:r>
              <a:rPr lang="en-IN" dirty="0"/>
              <a:t>Doctors – 38</a:t>
            </a:r>
          </a:p>
          <a:p>
            <a:pPr lvl="0"/>
            <a:r>
              <a:rPr lang="en-IN" dirty="0"/>
              <a:t>Nurses grade A – 6</a:t>
            </a:r>
          </a:p>
          <a:p>
            <a:pPr lvl="0"/>
            <a:r>
              <a:rPr lang="en-IN" dirty="0"/>
              <a:t>ANM’s - 10</a:t>
            </a:r>
          </a:p>
          <a:p>
            <a:pPr lvl="0"/>
            <a:r>
              <a:rPr lang="en-IN" dirty="0"/>
              <a:t>Pharmacist – 3</a:t>
            </a:r>
          </a:p>
          <a:p>
            <a:pPr lvl="0"/>
            <a:r>
              <a:rPr lang="en-IN" dirty="0"/>
              <a:t>Paramedical staff – 23</a:t>
            </a:r>
          </a:p>
          <a:p>
            <a:pPr lvl="0"/>
            <a:r>
              <a:rPr lang="en-IN" dirty="0"/>
              <a:t>Admin staff – 10</a:t>
            </a:r>
          </a:p>
          <a:p>
            <a:pPr lvl="0"/>
            <a:r>
              <a:rPr lang="en-IN" dirty="0"/>
              <a:t>Grade 4 staff – </a:t>
            </a:r>
            <a:r>
              <a:rPr lang="en-IN" dirty="0" smtClean="0"/>
              <a:t>12</a:t>
            </a:r>
          </a:p>
          <a:p>
            <a:pPr lvl="0"/>
            <a:r>
              <a:rPr lang="en-US" dirty="0" smtClean="0"/>
              <a:t>Total - 102</a:t>
            </a:r>
            <a:endParaRPr lang="en-IN" dirty="0" smtClean="0"/>
          </a:p>
          <a:p>
            <a:pPr lvl="0"/>
            <a:endParaRPr lang="en-IN" dirty="0"/>
          </a:p>
          <a:p>
            <a:pPr>
              <a:buNone/>
            </a:pPr>
            <a:r>
              <a:rPr lang="en-IN" u="sng" dirty="0"/>
              <a:t>Hospital statistics for the year 2012-2013</a:t>
            </a:r>
            <a:endParaRPr lang="en-IN" dirty="0"/>
          </a:p>
          <a:p>
            <a:r>
              <a:rPr lang="en-IN" dirty="0"/>
              <a:t>OPD – 359186</a:t>
            </a:r>
          </a:p>
          <a:p>
            <a:r>
              <a:rPr lang="en-IN" dirty="0"/>
              <a:t>IPD – 70848</a:t>
            </a:r>
          </a:p>
          <a:p>
            <a:r>
              <a:rPr lang="en-IN" dirty="0"/>
              <a:t>C –sections performed – 571</a:t>
            </a:r>
          </a:p>
          <a:p>
            <a:r>
              <a:rPr lang="en-IN" dirty="0"/>
              <a:t>Family planning – 781</a:t>
            </a:r>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0848"/>
            <a:ext cx="8229600" cy="4065315"/>
          </a:xfrm>
        </p:spPr>
        <p:txBody>
          <a:bodyPr>
            <a:normAutofit fontScale="77500" lnSpcReduction="20000"/>
          </a:bodyPr>
          <a:lstStyle/>
          <a:p>
            <a:pPr lvl="0"/>
            <a:r>
              <a:rPr lang="en-IN" dirty="0" smtClean="0"/>
              <a:t>Plan, organize, direct, control and co-ordinate day to day activities of the hospital</a:t>
            </a:r>
          </a:p>
          <a:p>
            <a:pPr lvl="0"/>
            <a:r>
              <a:rPr lang="en-IN" dirty="0" err="1" smtClean="0"/>
              <a:t>Explorating</a:t>
            </a:r>
            <a:r>
              <a:rPr lang="en-IN" dirty="0" smtClean="0"/>
              <a:t> data for quality assurance and monitoring purpose</a:t>
            </a:r>
          </a:p>
          <a:p>
            <a:pPr lvl="0"/>
            <a:r>
              <a:rPr lang="en-IN" dirty="0" smtClean="0"/>
              <a:t>Planning and implementing strategic changes to improve service delivery</a:t>
            </a:r>
          </a:p>
          <a:p>
            <a:pPr lvl="0"/>
            <a:r>
              <a:rPr lang="en-IN" dirty="0" smtClean="0"/>
              <a:t>Managing clinical, professional, clerical and administrative staff.</a:t>
            </a:r>
          </a:p>
          <a:p>
            <a:pPr lvl="0"/>
            <a:r>
              <a:rPr lang="en-IN" dirty="0" smtClean="0"/>
              <a:t>Procurement of equipment and supplies and organising stores</a:t>
            </a:r>
          </a:p>
          <a:p>
            <a:pPr lvl="0"/>
            <a:r>
              <a:rPr lang="en-IN" dirty="0" smtClean="0"/>
              <a:t>Liaise with clinical and non-clinical staff in other health facilities and partner organisations</a:t>
            </a:r>
          </a:p>
          <a:p>
            <a:pPr lvl="0"/>
            <a:r>
              <a:rPr lang="en-IN" dirty="0" smtClean="0"/>
              <a:t>Public relations</a:t>
            </a:r>
          </a:p>
          <a:p>
            <a:pPr lvl="0"/>
            <a:r>
              <a:rPr lang="en-IN" dirty="0" smtClean="0"/>
              <a:t>Implementing new policies and directives</a:t>
            </a:r>
          </a:p>
          <a:p>
            <a:endParaRPr lang="en-IN" dirty="0"/>
          </a:p>
        </p:txBody>
      </p:sp>
      <p:sp>
        <p:nvSpPr>
          <p:cNvPr id="2" name="Title 1"/>
          <p:cNvSpPr>
            <a:spLocks noGrp="1"/>
          </p:cNvSpPr>
          <p:nvPr>
            <p:ph type="title"/>
          </p:nvPr>
        </p:nvSpPr>
        <p:spPr>
          <a:xfrm>
            <a:off x="457200" y="1047874"/>
            <a:ext cx="8229600" cy="724942"/>
          </a:xfrm>
        </p:spPr>
        <p:txBody>
          <a:bodyPr>
            <a:normAutofit fontScale="90000"/>
          </a:bodyPr>
          <a:lstStyle/>
          <a:p>
            <a:r>
              <a:rPr lang="en-IN" u="sng" dirty="0" smtClean="0"/>
              <a:t>Roles and responsibilities of Hospital Manager</a:t>
            </a:r>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smtClean="0"/>
              <a:t>A Study - To assess the effectiveness of training on knowledge and perception about BMW management and infection control practices among the housekeeping staff in District Hospital, </a:t>
            </a:r>
            <a:r>
              <a:rPr lang="en-IN" b="1" dirty="0" err="1" smtClean="0"/>
              <a:t>Bhojpur</a:t>
            </a:r>
            <a:r>
              <a:rPr lang="en-IN" b="1" dirty="0" smtClean="0"/>
              <a:t>.</a:t>
            </a:r>
            <a:endParaRPr lang="en-IN" dirty="0"/>
          </a:p>
        </p:txBody>
      </p:sp>
      <p:sp>
        <p:nvSpPr>
          <p:cNvPr id="2" name="Title 1"/>
          <p:cNvSpPr>
            <a:spLocks noGrp="1"/>
          </p:cNvSpPr>
          <p:nvPr>
            <p:ph type="title"/>
          </p:nvPr>
        </p:nvSpPr>
        <p:spPr/>
        <p:txBody>
          <a:bodyPr/>
          <a:lstStyle/>
          <a:p>
            <a:r>
              <a:rPr lang="en-US" dirty="0" smtClean="0"/>
              <a:t>Dissertation Report</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smtClean="0"/>
              <a:t>Housekeeping services in a hospital is entrusted with maintaining hygiene and clean hospital environment conducive to patient care. It is a service function and an all pervasive activity which is performed in every department of the hospital.</a:t>
            </a:r>
          </a:p>
          <a:p>
            <a:r>
              <a:rPr lang="en-IN" dirty="0" smtClean="0"/>
              <a:t>But Housekeeping department is probably the most underrated of all Hospital service department. Because it not directly related to medical care like pharmacy, diagnostics, etc. and it does not generate any profit.</a:t>
            </a:r>
          </a:p>
          <a:p>
            <a:r>
              <a:rPr lang="en-IN" dirty="0" smtClean="0"/>
              <a:t> It is more neglected in government hospitals due to overcrowding, financial constraints, unwilling supervision and lack of awareness.</a:t>
            </a:r>
          </a:p>
          <a:p>
            <a:endParaRPr lang="en-IN" dirty="0"/>
          </a:p>
        </p:txBody>
      </p:sp>
      <p:sp>
        <p:nvSpPr>
          <p:cNvPr id="2" name="Title 1"/>
          <p:cNvSpPr>
            <a:spLocks noGrp="1"/>
          </p:cNvSpPr>
          <p:nvPr>
            <p:ph type="title"/>
          </p:nvPr>
        </p:nvSpPr>
        <p:spPr/>
        <p:txBody>
          <a:bodyPr/>
          <a:lstStyle/>
          <a:p>
            <a:r>
              <a:rPr lang="en-US" dirty="0" smtClean="0"/>
              <a:t>Introduction</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IN" dirty="0" smtClean="0"/>
              <a:t> Indiscriminate disposal of BMW or hospital waste and exposure to such waste possess serious threat to environment and to human health especially the Housekeeping staff who are directly involved in handling the hospital waste</a:t>
            </a:r>
            <a:r>
              <a:rPr lang="en-IN" baseline="30000" dirty="0" smtClean="0"/>
              <a:t>.</a:t>
            </a:r>
            <a:endParaRPr lang="en-IN" dirty="0" smtClean="0"/>
          </a:p>
          <a:p>
            <a:r>
              <a:rPr lang="en-IN" dirty="0" smtClean="0"/>
              <a:t>Hospital housekeeping staff faces a risk of exposure to blood or other potentially infectious materials (OPIM) through contaminated work environments and contaminated equipments. They handle infected laundry and sharp and needles. They also work with hazardous chemicals and prone to falls/trips. (OSHA)</a:t>
            </a:r>
          </a:p>
          <a:p>
            <a:r>
              <a:rPr lang="en-IN" dirty="0" smtClean="0"/>
              <a:t>Hospital housekeepers work in a potentially dangerous environment every day, and knowing how to stay safe can help them to avoid potential hazards. Needle stick and sharp injuries are not uncommon among the HK Staff.</a:t>
            </a:r>
          </a:p>
          <a:p>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153</TotalTime>
  <Words>1759</Words>
  <Application>Microsoft Office PowerPoint</Application>
  <PresentationFormat>On-screen Show (4:3)</PresentationFormat>
  <Paragraphs>171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Study - To assess the effectiveness of training on knowledge and awareness about BMW management and infection control practices among the housekeeping staff in a District Hospital,Ara,Bhojpur</vt:lpstr>
      <vt:lpstr>Introduction to hospital and its profile DISTRICT HOSPITAL,ARA   </vt:lpstr>
      <vt:lpstr>Services provided at the Hospital</vt:lpstr>
      <vt:lpstr>Slide 4</vt:lpstr>
      <vt:lpstr>Slide 5</vt:lpstr>
      <vt:lpstr>Roles and responsibilities of Hospital Manager </vt:lpstr>
      <vt:lpstr>Dissertation Report</vt:lpstr>
      <vt:lpstr>Introduction</vt:lpstr>
      <vt:lpstr>Slide 9</vt:lpstr>
      <vt:lpstr>Rationale of study</vt:lpstr>
      <vt:lpstr>Objectives of the study  </vt:lpstr>
      <vt:lpstr>Methodology </vt:lpstr>
      <vt:lpstr>Data collection </vt:lpstr>
      <vt:lpstr>Training covered the following topics :- </vt:lpstr>
      <vt:lpstr>Analysis </vt:lpstr>
      <vt:lpstr>Results and findings</vt:lpstr>
      <vt:lpstr>Slide 17</vt:lpstr>
      <vt:lpstr>Slide 18</vt:lpstr>
      <vt:lpstr>Slide 19</vt:lpstr>
      <vt:lpstr>Slide 20</vt:lpstr>
      <vt:lpstr>Slide 21</vt:lpstr>
      <vt:lpstr>Slide 22</vt:lpstr>
      <vt:lpstr>Cross –tabulation Between vaccination status and education level of HK staff; years of experience in current job and attended similar training before ;suggests that education level and years of experience does not have any effect on vaccination status. HK staff who had attended similar training before has better vaccination status. </vt:lpstr>
      <vt:lpstr>Similarly HK staff who had attended any training before scored slightly better in pre-training test on BMW management and infection control practices. Here also education level and years of experience does not have much effect on pre-training scores. </vt:lpstr>
      <vt:lpstr>After training 90% HK staff considered training helpful. </vt:lpstr>
      <vt:lpstr>72% of HK staff would like to attend further sessions of training</vt:lpstr>
      <vt:lpstr>Discussion</vt:lpstr>
      <vt:lpstr>Conclusion and recommendations</vt:lpstr>
      <vt:lpstr>Limitations</vt:lpstr>
      <vt:lpstr>References</vt:lpstr>
      <vt:lpstr>Training on BMW M/M &amp; infection control </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 To assess the effectiveness of training on knowledge and perception about BMW management and infection control practices among the housekeeping staff in a District Hospital</dc:title>
  <dc:creator>jasmine kaur rekhi</dc:creator>
  <cp:lastModifiedBy>jasmine kaur rekhi</cp:lastModifiedBy>
  <cp:revision>48</cp:revision>
  <dcterms:created xsi:type="dcterms:W3CDTF">2013-05-03T17:42:40Z</dcterms:created>
  <dcterms:modified xsi:type="dcterms:W3CDTF">2013-05-31T06:22:13Z</dcterms:modified>
</cp:coreProperties>
</file>