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9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\Documents\table%20data%20for%20SNCU%20of%207%20distt.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\Documents\table%20data%20for%20SNCU%20of%207%20distt.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\Documents\table%20data%20for%20SNCU%20of%207%20distt.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\Documents\table%20data%20for%20SNCU%20of%207%20distt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\Documents\table%20data%20for%20SNCU%20of%207%20distt.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\Documents\table%20data%20for%20SNCU%20of%207%20distt.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\Documents\table%20data%20for%20SNCU%20of%207%20distt.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\Documents\table%20data%20for%20SNCU%20of%207%20distt.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\Documents\table%20data%20for%20SNCU%20of%207%20distt.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\Documents\table%20data%20for%20SNCU%20of%207%20distt.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\Documents\table%20data%20for%20SNCU%20of%207%20distt.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\Documents\table%20data%20for%20SNCU%20of%207%20distt.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dPt>
            <c:idx val="7"/>
            <c:spPr>
              <a:solidFill>
                <a:srgbClr val="C00000"/>
              </a:solidFill>
            </c:spPr>
          </c:dPt>
          <c:cat>
            <c:strRef>
              <c:f>Sheet1!$B$2:$I$2</c:f>
              <c:strCache>
                <c:ptCount val="8"/>
                <c:pt idx="0">
                  <c:v>Rohtak</c:v>
                </c:pt>
                <c:pt idx="1">
                  <c:v>Ambala</c:v>
                </c:pt>
                <c:pt idx="2">
                  <c:v>Panchkula</c:v>
                </c:pt>
                <c:pt idx="3">
                  <c:v>Gurgaon</c:v>
                </c:pt>
                <c:pt idx="4">
                  <c:v>Mewat</c:v>
                </c:pt>
                <c:pt idx="5">
                  <c:v>Narnaul</c:v>
                </c:pt>
                <c:pt idx="6">
                  <c:v>Yamunanagar</c:v>
                </c:pt>
                <c:pt idx="7">
                  <c:v>Target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7</c:v>
                </c:pt>
                <c:pt idx="1">
                  <c:v>7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8</c:v>
                </c:pt>
                <c:pt idx="7">
                  <c:v>10</c:v>
                </c:pt>
              </c:numCache>
            </c:numRef>
          </c:val>
        </c:ser>
        <c:axId val="36831232"/>
        <c:axId val="36833152"/>
      </c:barChart>
      <c:catAx>
        <c:axId val="36831232"/>
        <c:scaling>
          <c:orientation val="minMax"/>
        </c:scaling>
        <c:axPos val="b"/>
        <c:tickLblPos val="nextTo"/>
        <c:crossAx val="36833152"/>
        <c:crosses val="autoZero"/>
        <c:auto val="1"/>
        <c:lblAlgn val="ctr"/>
        <c:lblOffset val="100"/>
      </c:catAx>
      <c:valAx>
        <c:axId val="36833152"/>
        <c:scaling>
          <c:orientation val="minMax"/>
        </c:scaling>
        <c:axPos val="l"/>
        <c:majorGridlines/>
        <c:numFmt formatCode="General" sourceLinked="1"/>
        <c:tickLblPos val="nextTo"/>
        <c:crossAx val="36831232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dPt>
            <c:idx val="7"/>
            <c:spPr>
              <a:solidFill>
                <a:srgbClr val="C00000"/>
              </a:solidFill>
            </c:spPr>
          </c:dPt>
          <c:cat>
            <c:strRef>
              <c:f>Sheet1!$B$43:$I$43</c:f>
              <c:strCache>
                <c:ptCount val="8"/>
                <c:pt idx="0">
                  <c:v>Rohtak</c:v>
                </c:pt>
                <c:pt idx="1">
                  <c:v>Ambala</c:v>
                </c:pt>
                <c:pt idx="2">
                  <c:v>Panchkula</c:v>
                </c:pt>
                <c:pt idx="3">
                  <c:v>Gurgaon</c:v>
                </c:pt>
                <c:pt idx="4">
                  <c:v>Mewat</c:v>
                </c:pt>
                <c:pt idx="5">
                  <c:v>Narnaul</c:v>
                </c:pt>
                <c:pt idx="6">
                  <c:v>Yamunanagar</c:v>
                </c:pt>
                <c:pt idx="7">
                  <c:v>Target</c:v>
                </c:pt>
              </c:strCache>
            </c:strRef>
          </c:cat>
          <c:val>
            <c:numRef>
              <c:f>Sheet1!$B$44:$I$44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4</c:v>
                </c:pt>
              </c:numCache>
            </c:numRef>
          </c:val>
        </c:ser>
        <c:axId val="62705664"/>
        <c:axId val="62814848"/>
      </c:barChart>
      <c:catAx>
        <c:axId val="62705664"/>
        <c:scaling>
          <c:orientation val="minMax"/>
        </c:scaling>
        <c:axPos val="b"/>
        <c:tickLblPos val="nextTo"/>
        <c:crossAx val="62814848"/>
        <c:crosses val="autoZero"/>
        <c:auto val="1"/>
        <c:lblAlgn val="ctr"/>
        <c:lblOffset val="100"/>
      </c:catAx>
      <c:valAx>
        <c:axId val="62814848"/>
        <c:scaling>
          <c:orientation val="minMax"/>
          <c:max val="5"/>
        </c:scaling>
        <c:axPos val="l"/>
        <c:majorGridlines/>
        <c:numFmt formatCode="General" sourceLinked="1"/>
        <c:tickLblPos val="nextTo"/>
        <c:crossAx val="62705664"/>
        <c:crosses val="autoZero"/>
        <c:crossBetween val="between"/>
        <c:majorUnit val="1"/>
        <c:minorUnit val="1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dPt>
            <c:idx val="7"/>
            <c:spPr>
              <a:solidFill>
                <a:srgbClr val="C00000"/>
              </a:solidFill>
            </c:spPr>
          </c:dPt>
          <c:cat>
            <c:strRef>
              <c:f>Sheet1!$B$47:$I$47</c:f>
              <c:strCache>
                <c:ptCount val="8"/>
                <c:pt idx="0">
                  <c:v>Rohtak</c:v>
                </c:pt>
                <c:pt idx="1">
                  <c:v>Ambala</c:v>
                </c:pt>
                <c:pt idx="2">
                  <c:v>Panchkula</c:v>
                </c:pt>
                <c:pt idx="3">
                  <c:v>Gurgaon</c:v>
                </c:pt>
                <c:pt idx="4">
                  <c:v>Mewat</c:v>
                </c:pt>
                <c:pt idx="5">
                  <c:v>Narnaul</c:v>
                </c:pt>
                <c:pt idx="6">
                  <c:v>Yamunanagar</c:v>
                </c:pt>
                <c:pt idx="7">
                  <c:v>Target</c:v>
                </c:pt>
              </c:strCache>
            </c:strRef>
          </c:cat>
          <c:val>
            <c:numRef>
              <c:f>Sheet1!$B$48:$I$48</c:f>
              <c:numCache>
                <c:formatCode>General</c:formatCode>
                <c:ptCount val="8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</c:numCache>
            </c:numRef>
          </c:val>
        </c:ser>
        <c:axId val="35619200"/>
        <c:axId val="35620736"/>
      </c:barChart>
      <c:catAx>
        <c:axId val="35619200"/>
        <c:scaling>
          <c:orientation val="minMax"/>
        </c:scaling>
        <c:axPos val="b"/>
        <c:tickLblPos val="nextTo"/>
        <c:crossAx val="35620736"/>
        <c:crosses val="autoZero"/>
        <c:auto val="1"/>
        <c:lblAlgn val="ctr"/>
        <c:lblOffset val="100"/>
      </c:catAx>
      <c:valAx>
        <c:axId val="35620736"/>
        <c:scaling>
          <c:orientation val="minMax"/>
          <c:max val="5"/>
        </c:scaling>
        <c:axPos val="l"/>
        <c:majorGridlines/>
        <c:numFmt formatCode="General" sourceLinked="1"/>
        <c:tickLblPos val="nextTo"/>
        <c:crossAx val="35619200"/>
        <c:crosses val="autoZero"/>
        <c:crossBetween val="between"/>
        <c:majorUnit val="1"/>
        <c:minorUnit val="1"/>
      </c:valAx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dPt>
            <c:idx val="7"/>
            <c:spPr>
              <a:solidFill>
                <a:srgbClr val="C00000"/>
              </a:solidFill>
            </c:spPr>
          </c:dPt>
          <c:cat>
            <c:strRef>
              <c:f>Sheet1!$A$53:$A$60</c:f>
              <c:strCache>
                <c:ptCount val="8"/>
                <c:pt idx="0">
                  <c:v>Rohtak</c:v>
                </c:pt>
                <c:pt idx="1">
                  <c:v>Ambala</c:v>
                </c:pt>
                <c:pt idx="2">
                  <c:v>Panchkula</c:v>
                </c:pt>
                <c:pt idx="3">
                  <c:v>Gurgaon</c:v>
                </c:pt>
                <c:pt idx="4">
                  <c:v>Mewat</c:v>
                </c:pt>
                <c:pt idx="5">
                  <c:v>Narnaul</c:v>
                </c:pt>
                <c:pt idx="6">
                  <c:v>Yamunanagar</c:v>
                </c:pt>
                <c:pt idx="7">
                  <c:v>Target</c:v>
                </c:pt>
              </c:strCache>
            </c:strRef>
          </c:cat>
          <c:val>
            <c:numRef>
              <c:f>Sheet1!$B$53:$B$60</c:f>
              <c:numCache>
                <c:formatCode>General</c:formatCode>
                <c:ptCount val="8"/>
                <c:pt idx="0">
                  <c:v>55</c:v>
                </c:pt>
                <c:pt idx="1">
                  <c:v>66</c:v>
                </c:pt>
                <c:pt idx="2">
                  <c:v>80</c:v>
                </c:pt>
                <c:pt idx="3">
                  <c:v>78</c:v>
                </c:pt>
                <c:pt idx="4">
                  <c:v>80</c:v>
                </c:pt>
                <c:pt idx="5">
                  <c:v>69</c:v>
                </c:pt>
                <c:pt idx="6">
                  <c:v>71</c:v>
                </c:pt>
                <c:pt idx="7">
                  <c:v>108</c:v>
                </c:pt>
              </c:numCache>
            </c:numRef>
          </c:val>
        </c:ser>
        <c:axId val="62639488"/>
        <c:axId val="73544064"/>
      </c:barChart>
      <c:catAx>
        <c:axId val="62639488"/>
        <c:scaling>
          <c:orientation val="minMax"/>
        </c:scaling>
        <c:axPos val="b"/>
        <c:tickLblPos val="nextTo"/>
        <c:crossAx val="73544064"/>
        <c:crosses val="autoZero"/>
        <c:auto val="1"/>
        <c:lblAlgn val="ctr"/>
        <c:lblOffset val="100"/>
      </c:catAx>
      <c:valAx>
        <c:axId val="73544064"/>
        <c:scaling>
          <c:orientation val="minMax"/>
          <c:max val="110"/>
          <c:min val="0"/>
        </c:scaling>
        <c:axPos val="l"/>
        <c:majorGridlines/>
        <c:numFmt formatCode="General" sourceLinked="1"/>
        <c:tickLblPos val="nextTo"/>
        <c:crossAx val="62639488"/>
        <c:crosses val="autoZero"/>
        <c:crossBetween val="between"/>
        <c:majorUnit val="10"/>
        <c:minorUnit val="4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dPt>
            <c:idx val="7"/>
            <c:spPr>
              <a:solidFill>
                <a:srgbClr val="C00000"/>
              </a:solidFill>
            </c:spPr>
          </c:dPt>
          <c:cat>
            <c:strRef>
              <c:f>Sheet1!$B$6:$I$6</c:f>
              <c:strCache>
                <c:ptCount val="8"/>
                <c:pt idx="0">
                  <c:v>Rohtak</c:v>
                </c:pt>
                <c:pt idx="1">
                  <c:v>Ambala</c:v>
                </c:pt>
                <c:pt idx="2">
                  <c:v>Panchkula</c:v>
                </c:pt>
                <c:pt idx="3">
                  <c:v>Gurgaon</c:v>
                </c:pt>
                <c:pt idx="4">
                  <c:v>Mewat</c:v>
                </c:pt>
                <c:pt idx="5">
                  <c:v>Narnaul</c:v>
                </c:pt>
                <c:pt idx="6">
                  <c:v>Yamunanagar</c:v>
                </c:pt>
                <c:pt idx="7">
                  <c:v>Target</c:v>
                </c:pt>
              </c:strCache>
            </c:strRef>
          </c:cat>
          <c:val>
            <c:numRef>
              <c:f>Sheet1!$B$7:$I$7</c:f>
              <c:numCache>
                <c:formatCode>General</c:formatCode>
                <c:ptCount val="8"/>
                <c:pt idx="0">
                  <c:v>9</c:v>
                </c:pt>
                <c:pt idx="1">
                  <c:v>13</c:v>
                </c:pt>
                <c:pt idx="2">
                  <c:v>15</c:v>
                </c:pt>
                <c:pt idx="3">
                  <c:v>13</c:v>
                </c:pt>
                <c:pt idx="4">
                  <c:v>13</c:v>
                </c:pt>
                <c:pt idx="5">
                  <c:v>12</c:v>
                </c:pt>
                <c:pt idx="6">
                  <c:v>12</c:v>
                </c:pt>
                <c:pt idx="7">
                  <c:v>15</c:v>
                </c:pt>
              </c:numCache>
            </c:numRef>
          </c:val>
        </c:ser>
        <c:axId val="36546432"/>
        <c:axId val="36834304"/>
      </c:barChart>
      <c:catAx>
        <c:axId val="36546432"/>
        <c:scaling>
          <c:orientation val="minMax"/>
        </c:scaling>
        <c:axPos val="b"/>
        <c:tickLblPos val="nextTo"/>
        <c:crossAx val="36834304"/>
        <c:crosses val="autoZero"/>
        <c:auto val="1"/>
        <c:lblAlgn val="ctr"/>
        <c:lblOffset val="100"/>
      </c:catAx>
      <c:valAx>
        <c:axId val="36834304"/>
        <c:scaling>
          <c:orientation val="minMax"/>
          <c:max val="15"/>
          <c:min val="0"/>
        </c:scaling>
        <c:axPos val="l"/>
        <c:majorGridlines/>
        <c:numFmt formatCode="General" sourceLinked="1"/>
        <c:tickLblPos val="nextTo"/>
        <c:crossAx val="36546432"/>
        <c:crosses val="autoZero"/>
        <c:crossBetween val="between"/>
        <c:majorUnit val="1"/>
        <c:minorUnit val="1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dPt>
            <c:idx val="7"/>
            <c:spPr>
              <a:solidFill>
                <a:srgbClr val="C00000"/>
              </a:solidFill>
            </c:spPr>
          </c:dPt>
          <c:cat>
            <c:strRef>
              <c:f>Sheet1!$B$11:$I$11</c:f>
              <c:strCache>
                <c:ptCount val="8"/>
                <c:pt idx="0">
                  <c:v>Rohtak</c:v>
                </c:pt>
                <c:pt idx="1">
                  <c:v>Ambala</c:v>
                </c:pt>
                <c:pt idx="2">
                  <c:v>Panchkula</c:v>
                </c:pt>
                <c:pt idx="3">
                  <c:v>Gurgaon</c:v>
                </c:pt>
                <c:pt idx="4">
                  <c:v>Mewat</c:v>
                </c:pt>
                <c:pt idx="5">
                  <c:v>Narnaul</c:v>
                </c:pt>
                <c:pt idx="6">
                  <c:v>Yamunanagar</c:v>
                </c:pt>
                <c:pt idx="7">
                  <c:v>Target</c:v>
                </c:pt>
              </c:strCache>
            </c:strRef>
          </c:cat>
          <c:val>
            <c:numRef>
              <c:f>Sheet1!$B$12:$I$12</c:f>
              <c:numCache>
                <c:formatCode>General</c:formatCode>
                <c:ptCount val="8"/>
                <c:pt idx="0">
                  <c:v>5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</c:numCache>
            </c:numRef>
          </c:val>
        </c:ser>
        <c:axId val="36488704"/>
        <c:axId val="36530432"/>
      </c:barChart>
      <c:catAx>
        <c:axId val="36488704"/>
        <c:scaling>
          <c:orientation val="minMax"/>
        </c:scaling>
        <c:axPos val="b"/>
        <c:tickLblPos val="nextTo"/>
        <c:crossAx val="36530432"/>
        <c:crosses val="autoZero"/>
        <c:auto val="1"/>
        <c:lblAlgn val="ctr"/>
        <c:lblOffset val="100"/>
      </c:catAx>
      <c:valAx>
        <c:axId val="36530432"/>
        <c:scaling>
          <c:orientation val="minMax"/>
        </c:scaling>
        <c:axPos val="l"/>
        <c:majorGridlines/>
        <c:numFmt formatCode="General" sourceLinked="1"/>
        <c:tickLblPos val="nextTo"/>
        <c:crossAx val="36488704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dPt>
            <c:idx val="7"/>
            <c:spPr>
              <a:solidFill>
                <a:srgbClr val="C00000"/>
              </a:solidFill>
            </c:spPr>
          </c:dPt>
          <c:cat>
            <c:strRef>
              <c:f>Sheet1!$B$16:$I$16</c:f>
              <c:strCache>
                <c:ptCount val="8"/>
                <c:pt idx="0">
                  <c:v>Rohtak</c:v>
                </c:pt>
                <c:pt idx="1">
                  <c:v>Ambala</c:v>
                </c:pt>
                <c:pt idx="2">
                  <c:v>Panchkula</c:v>
                </c:pt>
                <c:pt idx="3">
                  <c:v>Gurgaon</c:v>
                </c:pt>
                <c:pt idx="4">
                  <c:v>Mewat</c:v>
                </c:pt>
                <c:pt idx="5">
                  <c:v>Narnaul</c:v>
                </c:pt>
                <c:pt idx="6">
                  <c:v>Yamunanagar</c:v>
                </c:pt>
                <c:pt idx="7">
                  <c:v>Target</c:v>
                </c:pt>
              </c:strCache>
            </c:strRef>
          </c:cat>
          <c:val>
            <c:numRef>
              <c:f>Sheet1!$B$17:$I$17</c:f>
              <c:numCache>
                <c:formatCode>General</c:formatCode>
                <c:ptCount val="8"/>
                <c:pt idx="0">
                  <c:v>6</c:v>
                </c:pt>
                <c:pt idx="1">
                  <c:v>6</c:v>
                </c:pt>
                <c:pt idx="2">
                  <c:v>11</c:v>
                </c:pt>
                <c:pt idx="3">
                  <c:v>13</c:v>
                </c:pt>
                <c:pt idx="4">
                  <c:v>9</c:v>
                </c:pt>
                <c:pt idx="5">
                  <c:v>9</c:v>
                </c:pt>
                <c:pt idx="6">
                  <c:v>7</c:v>
                </c:pt>
                <c:pt idx="7">
                  <c:v>12</c:v>
                </c:pt>
              </c:numCache>
            </c:numRef>
          </c:val>
        </c:ser>
        <c:axId val="35640448"/>
        <c:axId val="35641984"/>
      </c:barChart>
      <c:catAx>
        <c:axId val="35640448"/>
        <c:scaling>
          <c:orientation val="minMax"/>
        </c:scaling>
        <c:axPos val="b"/>
        <c:tickLblPos val="nextTo"/>
        <c:crossAx val="35641984"/>
        <c:crosses val="autoZero"/>
        <c:auto val="1"/>
        <c:lblAlgn val="ctr"/>
        <c:lblOffset val="100"/>
      </c:catAx>
      <c:valAx>
        <c:axId val="35641984"/>
        <c:scaling>
          <c:orientation val="minMax"/>
        </c:scaling>
        <c:axPos val="l"/>
        <c:majorGridlines/>
        <c:numFmt formatCode="General" sourceLinked="1"/>
        <c:tickLblPos val="nextTo"/>
        <c:crossAx val="35640448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dPt>
            <c:idx val="7"/>
            <c:spPr>
              <a:solidFill>
                <a:srgbClr val="C00000"/>
              </a:solidFill>
            </c:spPr>
          </c:dPt>
          <c:cat>
            <c:strRef>
              <c:f>Sheet1!$B$20:$I$20</c:f>
              <c:strCache>
                <c:ptCount val="8"/>
                <c:pt idx="0">
                  <c:v>Rohtak</c:v>
                </c:pt>
                <c:pt idx="1">
                  <c:v>Ambala</c:v>
                </c:pt>
                <c:pt idx="2">
                  <c:v>Panchkula</c:v>
                </c:pt>
                <c:pt idx="3">
                  <c:v>Gurgaon</c:v>
                </c:pt>
                <c:pt idx="4">
                  <c:v>Mewat</c:v>
                </c:pt>
                <c:pt idx="5">
                  <c:v>Narnaul</c:v>
                </c:pt>
                <c:pt idx="6">
                  <c:v>Yamunanagar</c:v>
                </c:pt>
                <c:pt idx="7">
                  <c:v>Target</c:v>
                </c:pt>
              </c:strCache>
            </c:strRef>
          </c:cat>
          <c:val>
            <c:numRef>
              <c:f>Sheet1!$B$21:$I$21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</c:numCache>
            </c:numRef>
          </c:val>
        </c:ser>
        <c:axId val="35636352"/>
        <c:axId val="36184832"/>
      </c:barChart>
      <c:catAx>
        <c:axId val="35636352"/>
        <c:scaling>
          <c:orientation val="minMax"/>
        </c:scaling>
        <c:axPos val="b"/>
        <c:tickLblPos val="nextTo"/>
        <c:crossAx val="36184832"/>
        <c:crosses val="autoZero"/>
        <c:auto val="1"/>
        <c:lblAlgn val="ctr"/>
        <c:lblOffset val="100"/>
      </c:catAx>
      <c:valAx>
        <c:axId val="36184832"/>
        <c:scaling>
          <c:orientation val="minMax"/>
        </c:scaling>
        <c:axPos val="l"/>
        <c:majorGridlines/>
        <c:numFmt formatCode="General" sourceLinked="1"/>
        <c:tickLblPos val="nextTo"/>
        <c:crossAx val="35636352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dPt>
            <c:idx val="7"/>
            <c:spPr>
              <a:solidFill>
                <a:srgbClr val="C00000"/>
              </a:solidFill>
            </c:spPr>
          </c:dPt>
          <c:cat>
            <c:strRef>
              <c:f>Sheet1!$B$25:$I$25</c:f>
              <c:strCache>
                <c:ptCount val="8"/>
                <c:pt idx="0">
                  <c:v>Rohtak</c:v>
                </c:pt>
                <c:pt idx="1">
                  <c:v>Ambala</c:v>
                </c:pt>
                <c:pt idx="2">
                  <c:v>Panchkula</c:v>
                </c:pt>
                <c:pt idx="3">
                  <c:v>Gurgaon</c:v>
                </c:pt>
                <c:pt idx="4">
                  <c:v>Mewat</c:v>
                </c:pt>
                <c:pt idx="5">
                  <c:v>Narnaul</c:v>
                </c:pt>
                <c:pt idx="6">
                  <c:v>Yamunanagar</c:v>
                </c:pt>
                <c:pt idx="7">
                  <c:v>Target</c:v>
                </c:pt>
              </c:strCache>
            </c:strRef>
          </c:cat>
          <c:val>
            <c:numRef>
              <c:f>Sheet1!$B$26:$I$26</c:f>
              <c:numCache>
                <c:formatCode>General</c:formatCode>
                <c:ptCount val="8"/>
                <c:pt idx="0">
                  <c:v>4</c:v>
                </c:pt>
                <c:pt idx="1">
                  <c:v>5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  <c:pt idx="5">
                  <c:v>8</c:v>
                </c:pt>
                <c:pt idx="6">
                  <c:v>6</c:v>
                </c:pt>
                <c:pt idx="7">
                  <c:v>7</c:v>
                </c:pt>
              </c:numCache>
            </c:numRef>
          </c:val>
        </c:ser>
        <c:axId val="36237696"/>
        <c:axId val="36239232"/>
      </c:barChart>
      <c:catAx>
        <c:axId val="36237696"/>
        <c:scaling>
          <c:orientation val="minMax"/>
        </c:scaling>
        <c:axPos val="b"/>
        <c:tickLblPos val="nextTo"/>
        <c:crossAx val="36239232"/>
        <c:crosses val="autoZero"/>
        <c:auto val="1"/>
        <c:lblAlgn val="ctr"/>
        <c:lblOffset val="100"/>
      </c:catAx>
      <c:valAx>
        <c:axId val="36239232"/>
        <c:scaling>
          <c:orientation val="minMax"/>
        </c:scaling>
        <c:axPos val="l"/>
        <c:majorGridlines/>
        <c:numFmt formatCode="General" sourceLinked="1"/>
        <c:tickLblPos val="nextTo"/>
        <c:crossAx val="36237696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dPt>
            <c:idx val="7"/>
            <c:spPr>
              <a:solidFill>
                <a:srgbClr val="C00000"/>
              </a:solidFill>
            </c:spPr>
          </c:dPt>
          <c:cat>
            <c:strRef>
              <c:f>Sheet1!$B$30:$I$30</c:f>
              <c:strCache>
                <c:ptCount val="8"/>
                <c:pt idx="0">
                  <c:v>Rohtak</c:v>
                </c:pt>
                <c:pt idx="1">
                  <c:v>Ambala</c:v>
                </c:pt>
                <c:pt idx="2">
                  <c:v>Panchkula</c:v>
                </c:pt>
                <c:pt idx="3">
                  <c:v>Gurgaon</c:v>
                </c:pt>
                <c:pt idx="4">
                  <c:v>Mewat</c:v>
                </c:pt>
                <c:pt idx="5">
                  <c:v>Narnaul</c:v>
                </c:pt>
                <c:pt idx="6">
                  <c:v>Yamunanagar</c:v>
                </c:pt>
                <c:pt idx="7">
                  <c:v>Target</c:v>
                </c:pt>
              </c:strCache>
            </c:strRef>
          </c:cat>
          <c:val>
            <c:numRef>
              <c:f>Sheet1!$B$31:$I$31</c:f>
              <c:numCache>
                <c:formatCode>General</c:formatCode>
                <c:ptCount val="8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8</c:v>
                </c:pt>
                <c:pt idx="7">
                  <c:v>7</c:v>
                </c:pt>
              </c:numCache>
            </c:numRef>
          </c:val>
        </c:ser>
        <c:axId val="35826688"/>
        <c:axId val="35912320"/>
      </c:barChart>
      <c:catAx>
        <c:axId val="35826688"/>
        <c:scaling>
          <c:orientation val="minMax"/>
        </c:scaling>
        <c:axPos val="b"/>
        <c:tickLblPos val="nextTo"/>
        <c:crossAx val="35912320"/>
        <c:crosses val="autoZero"/>
        <c:auto val="1"/>
        <c:lblAlgn val="ctr"/>
        <c:lblOffset val="100"/>
      </c:catAx>
      <c:valAx>
        <c:axId val="35912320"/>
        <c:scaling>
          <c:orientation val="minMax"/>
          <c:max val="8"/>
          <c:min val="0"/>
        </c:scaling>
        <c:axPos val="l"/>
        <c:majorGridlines/>
        <c:numFmt formatCode="General" sourceLinked="1"/>
        <c:tickLblPos val="nextTo"/>
        <c:crossAx val="35826688"/>
        <c:crosses val="autoZero"/>
        <c:crossBetween val="between"/>
        <c:majorUnit val="1"/>
        <c:minorUnit val="1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</c:spPr>
          <c:dPt>
            <c:idx val="7"/>
            <c:spPr>
              <a:solidFill>
                <a:srgbClr val="C00000"/>
              </a:solidFill>
            </c:spPr>
          </c:dPt>
          <c:cat>
            <c:strRef>
              <c:f>Sheet1!$B$35:$I$35</c:f>
              <c:strCache>
                <c:ptCount val="8"/>
                <c:pt idx="0">
                  <c:v>Rohtak</c:v>
                </c:pt>
                <c:pt idx="1">
                  <c:v>Ambala</c:v>
                </c:pt>
                <c:pt idx="2">
                  <c:v>Panchkula</c:v>
                </c:pt>
                <c:pt idx="3">
                  <c:v>Gurgaon</c:v>
                </c:pt>
                <c:pt idx="4">
                  <c:v>Mewat</c:v>
                </c:pt>
                <c:pt idx="5">
                  <c:v>Narnaul</c:v>
                </c:pt>
                <c:pt idx="6">
                  <c:v>Yamunanagar</c:v>
                </c:pt>
                <c:pt idx="7">
                  <c:v>Target</c:v>
                </c:pt>
              </c:strCache>
            </c:strRef>
          </c:cat>
          <c:val>
            <c:numRef>
              <c:f>Sheet1!$B$36:$I$36</c:f>
              <c:numCache>
                <c:formatCode>General</c:formatCode>
                <c:ptCount val="8"/>
                <c:pt idx="0">
                  <c:v>1</c:v>
                </c:pt>
                <c:pt idx="1">
                  <c:v>6</c:v>
                </c:pt>
                <c:pt idx="2">
                  <c:v>8</c:v>
                </c:pt>
                <c:pt idx="3">
                  <c:v>7</c:v>
                </c:pt>
                <c:pt idx="4">
                  <c:v>8</c:v>
                </c:pt>
                <c:pt idx="5">
                  <c:v>7</c:v>
                </c:pt>
                <c:pt idx="6">
                  <c:v>8</c:v>
                </c:pt>
                <c:pt idx="7">
                  <c:v>8</c:v>
                </c:pt>
              </c:numCache>
            </c:numRef>
          </c:val>
        </c:ser>
        <c:axId val="73638272"/>
        <c:axId val="73640192"/>
      </c:barChart>
      <c:catAx>
        <c:axId val="73638272"/>
        <c:scaling>
          <c:orientation val="minMax"/>
        </c:scaling>
        <c:axPos val="b"/>
        <c:tickLblPos val="nextTo"/>
        <c:crossAx val="73640192"/>
        <c:crosses val="autoZero"/>
        <c:auto val="1"/>
        <c:lblAlgn val="ctr"/>
        <c:lblOffset val="100"/>
      </c:catAx>
      <c:valAx>
        <c:axId val="73640192"/>
        <c:scaling>
          <c:orientation val="minMax"/>
        </c:scaling>
        <c:axPos val="l"/>
        <c:majorGridlines/>
        <c:numFmt formatCode="General" sourceLinked="1"/>
        <c:tickLblPos val="nextTo"/>
        <c:crossAx val="73638272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dPt>
            <c:idx val="7"/>
            <c:spPr>
              <a:solidFill>
                <a:srgbClr val="C00000"/>
              </a:solidFill>
            </c:spPr>
          </c:dPt>
          <c:cat>
            <c:strRef>
              <c:f>Sheet1!$B$39:$I$39</c:f>
              <c:strCache>
                <c:ptCount val="8"/>
                <c:pt idx="0">
                  <c:v>Rohtak</c:v>
                </c:pt>
                <c:pt idx="1">
                  <c:v>Ambala</c:v>
                </c:pt>
                <c:pt idx="2">
                  <c:v>Panchkula</c:v>
                </c:pt>
                <c:pt idx="3">
                  <c:v>Gurgaon</c:v>
                </c:pt>
                <c:pt idx="4">
                  <c:v>Mewat</c:v>
                </c:pt>
                <c:pt idx="5">
                  <c:v>Narnaul</c:v>
                </c:pt>
                <c:pt idx="6">
                  <c:v>Yamunanagar</c:v>
                </c:pt>
                <c:pt idx="7">
                  <c:v>Target</c:v>
                </c:pt>
              </c:strCache>
            </c:strRef>
          </c:cat>
          <c:val>
            <c:numRef>
              <c:f>Sheet1!$B$40:$I$40</c:f>
              <c:numCache>
                <c:formatCode>General</c:formatCode>
                <c:ptCount val="8"/>
                <c:pt idx="0">
                  <c:v>8</c:v>
                </c:pt>
                <c:pt idx="1">
                  <c:v>5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  <c:pt idx="5">
                  <c:v>3</c:v>
                </c:pt>
                <c:pt idx="6">
                  <c:v>6</c:v>
                </c:pt>
                <c:pt idx="7">
                  <c:v>5</c:v>
                </c:pt>
              </c:numCache>
            </c:numRef>
          </c:val>
        </c:ser>
        <c:axId val="62418944"/>
        <c:axId val="62452096"/>
      </c:barChart>
      <c:catAx>
        <c:axId val="62418944"/>
        <c:scaling>
          <c:orientation val="minMax"/>
        </c:scaling>
        <c:axPos val="b"/>
        <c:tickLblPos val="nextTo"/>
        <c:crossAx val="62452096"/>
        <c:crosses val="autoZero"/>
        <c:auto val="1"/>
        <c:lblAlgn val="ctr"/>
        <c:lblOffset val="100"/>
      </c:catAx>
      <c:valAx>
        <c:axId val="62452096"/>
        <c:scaling>
          <c:orientation val="minMax"/>
        </c:scaling>
        <c:axPos val="l"/>
        <c:majorGridlines/>
        <c:numFmt formatCode="General" sourceLinked="1"/>
        <c:tickLblPos val="nextTo"/>
        <c:crossAx val="62418944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B941A0-6307-4EDA-990C-13092B657E36}" type="datetimeFigureOut">
              <a:rPr lang="en-IN" smtClean="0"/>
              <a:pPr/>
              <a:t>09-06-2013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CFC1F3-312B-4D73-B64A-2BB21E965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941A0-6307-4EDA-990C-13092B657E36}" type="datetimeFigureOut">
              <a:rPr lang="en-IN" smtClean="0"/>
              <a:pPr/>
              <a:t>09-06-2013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FC1F3-312B-4D73-B64A-2BB21E965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941A0-6307-4EDA-990C-13092B657E36}" type="datetimeFigureOut">
              <a:rPr lang="en-IN" smtClean="0"/>
              <a:pPr/>
              <a:t>09-06-2013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FC1F3-312B-4D73-B64A-2BB21E965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941A0-6307-4EDA-990C-13092B657E36}" type="datetimeFigureOut">
              <a:rPr lang="en-IN" smtClean="0"/>
              <a:pPr/>
              <a:t>09-06-2013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FC1F3-312B-4D73-B64A-2BB21E9651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941A0-6307-4EDA-990C-13092B657E36}" type="datetimeFigureOut">
              <a:rPr lang="en-IN" smtClean="0"/>
              <a:pPr/>
              <a:t>09-06-2013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FC1F3-312B-4D73-B64A-2BB21E9651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941A0-6307-4EDA-990C-13092B657E36}" type="datetimeFigureOut">
              <a:rPr lang="en-IN" smtClean="0"/>
              <a:pPr/>
              <a:t>09-06-2013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FC1F3-312B-4D73-B64A-2BB21E9651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941A0-6307-4EDA-990C-13092B657E36}" type="datetimeFigureOut">
              <a:rPr lang="en-IN" smtClean="0"/>
              <a:pPr/>
              <a:t>09-06-2013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FC1F3-312B-4D73-B64A-2BB21E965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941A0-6307-4EDA-990C-13092B657E36}" type="datetimeFigureOut">
              <a:rPr lang="en-IN" smtClean="0"/>
              <a:pPr/>
              <a:t>09-06-2013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FC1F3-312B-4D73-B64A-2BB21E9651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941A0-6307-4EDA-990C-13092B657E36}" type="datetimeFigureOut">
              <a:rPr lang="en-IN" smtClean="0"/>
              <a:pPr/>
              <a:t>09-06-2013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FC1F3-312B-4D73-B64A-2BB21E965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B941A0-6307-4EDA-990C-13092B657E36}" type="datetimeFigureOut">
              <a:rPr lang="en-IN" smtClean="0"/>
              <a:pPr/>
              <a:t>09-06-2013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FC1F3-312B-4D73-B64A-2BB21E965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B941A0-6307-4EDA-990C-13092B657E36}" type="datetimeFigureOut">
              <a:rPr lang="en-IN" smtClean="0"/>
              <a:pPr/>
              <a:t>09-06-2013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CFC1F3-312B-4D73-B64A-2BB21E9651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B941A0-6307-4EDA-990C-13092B657E36}" type="datetimeFigureOut">
              <a:rPr lang="en-IN" smtClean="0"/>
              <a:pPr/>
              <a:t>09-06-2013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CFC1F3-312B-4D73-B64A-2BB21E965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oname.bmp"/>
          <p:cNvPicPr>
            <a:picLocks noChangeAspect="1"/>
          </p:cNvPicPr>
          <p:nvPr/>
        </p:nvPicPr>
        <p:blipFill>
          <a:blip r:embed="rId2" cstate="print">
            <a:lum bright="33000" contrast="-48000"/>
          </a:blip>
          <a:stretch>
            <a:fillRect/>
          </a:stretch>
        </p:blipFill>
        <p:spPr>
          <a:xfrm>
            <a:off x="179512" y="109038"/>
            <a:ext cx="8784976" cy="533618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1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3195787"/>
          </a:xfrm>
        </p:spPr>
        <p:txBody>
          <a:bodyPr>
            <a:normAutofit/>
          </a:bodyPr>
          <a:lstStyle/>
          <a:p>
            <a:r>
              <a:rPr lang="en-IN" b="1" dirty="0" smtClean="0"/>
              <a:t>Assessment </a:t>
            </a:r>
            <a:r>
              <a:rPr lang="en-IN" b="1" dirty="0"/>
              <a:t>of Sick New Born Care Unit In</a:t>
            </a:r>
            <a:r>
              <a:rPr lang="en-IN" dirty="0"/>
              <a:t/>
            </a:r>
            <a:br>
              <a:rPr lang="en-IN" dirty="0"/>
            </a:br>
            <a:r>
              <a:rPr lang="en-IN" b="1" dirty="0" smtClean="0"/>
              <a:t>Haryana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1552" y="5445224"/>
            <a:ext cx="4032448" cy="1412776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smtClean="0"/>
              <a:t>By: </a:t>
            </a:r>
          </a:p>
          <a:p>
            <a:pPr algn="l"/>
            <a:r>
              <a:rPr lang="en-US" dirty="0" smtClean="0"/>
              <a:t>Dr. Ashish Kumar Verma</a:t>
            </a:r>
          </a:p>
          <a:p>
            <a:pPr algn="l"/>
            <a:r>
              <a:rPr lang="en-US" dirty="0" smtClean="0"/>
              <a:t>PG/11/017</a:t>
            </a:r>
            <a:endParaRPr lang="en-IN" dirty="0"/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/>
              <a:t>4. </a:t>
            </a:r>
            <a:r>
              <a:rPr lang="en-IN" sz="2400" b="1" dirty="0"/>
              <a:t>Physical Infrastructure and facilities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3200" b="1" dirty="0" smtClean="0"/>
              <a:t>5. Facilities </a:t>
            </a:r>
            <a:r>
              <a:rPr lang="en-IN" sz="3200" b="1" dirty="0"/>
              <a:t>For Thermoregulation </a:t>
            </a:r>
            <a:endParaRPr lang="en-IN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 smtClean="0"/>
              <a:t>6. Drugs</a:t>
            </a:r>
            <a:r>
              <a:rPr lang="en-IN" sz="3200" b="1" dirty="0"/>
              <a:t>, IV Fluids Management and Nutrition</a:t>
            </a:r>
            <a:endParaRPr lang="en-IN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Autofit/>
          </a:bodyPr>
          <a:lstStyle/>
          <a:p>
            <a:pPr algn="l"/>
            <a:r>
              <a:rPr lang="en-IN" sz="3200" b="1" dirty="0" smtClean="0"/>
              <a:t>7. Neonatal </a:t>
            </a:r>
            <a:r>
              <a:rPr lang="en-IN" sz="3200" b="1" dirty="0"/>
              <a:t>Resuscitation in Labour Rooms</a:t>
            </a:r>
            <a:endParaRPr lang="en-IN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l"/>
            <a:r>
              <a:rPr lang="en-IN" sz="3200" b="1" dirty="0" smtClean="0"/>
              <a:t>8. Infection </a:t>
            </a:r>
            <a:r>
              <a:rPr lang="en-IN" sz="3200" b="1" dirty="0"/>
              <a:t>Control Practices</a:t>
            </a:r>
            <a:endParaRPr lang="en-IN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3200" b="1" dirty="0" smtClean="0"/>
              <a:t>9. Lab </a:t>
            </a:r>
            <a:r>
              <a:rPr lang="en-IN" sz="3200" b="1" dirty="0"/>
              <a:t>Facilities</a:t>
            </a:r>
            <a:endParaRPr lang="en-IN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3200" b="1" dirty="0" smtClean="0"/>
              <a:t>10. Facilities </a:t>
            </a:r>
            <a:r>
              <a:rPr lang="en-IN" sz="3200" b="1" dirty="0"/>
              <a:t>for Neo-natal Transport</a:t>
            </a:r>
            <a:endParaRPr lang="en-IN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IN" sz="3200" b="1" dirty="0" smtClean="0"/>
              <a:t>11. Case </a:t>
            </a:r>
            <a:r>
              <a:rPr lang="en-IN" sz="3200" b="1" dirty="0"/>
              <a:t>Record </a:t>
            </a:r>
            <a:r>
              <a:rPr lang="en-IN" sz="3200" b="1" dirty="0" smtClean="0"/>
              <a:t>Maintenance</a:t>
            </a:r>
            <a:endParaRPr lang="en-IN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N" b="1" dirty="0"/>
              <a:t>Overall </a:t>
            </a:r>
            <a:r>
              <a:rPr lang="en-IN" b="1" dirty="0" smtClean="0"/>
              <a:t>Result: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832648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Mandatory </a:t>
            </a:r>
            <a:r>
              <a:rPr lang="en-IN" dirty="0"/>
              <a:t>Requirements and Facilities for Thermoregulation were not met by any of the districts</a:t>
            </a:r>
            <a:r>
              <a:rPr lang="en-IN" dirty="0" smtClean="0"/>
              <a:t>.</a:t>
            </a:r>
          </a:p>
          <a:p>
            <a:r>
              <a:rPr lang="en-IN" dirty="0" smtClean="0"/>
              <a:t>Protocols </a:t>
            </a:r>
            <a:r>
              <a:rPr lang="en-IN" dirty="0"/>
              <a:t>and processes, Human Resources, Drugs, IV Fluids Management and Nutrition, Neonatal Resuscitation in Labour Rooms, Infection Control Practices and Case Record Maintenance criteria were met by maximum districts whereas district </a:t>
            </a:r>
            <a:r>
              <a:rPr lang="en-IN" dirty="0" err="1"/>
              <a:t>Rohtak</a:t>
            </a:r>
            <a:r>
              <a:rPr lang="en-IN" dirty="0"/>
              <a:t> lacks in all. </a:t>
            </a:r>
          </a:p>
          <a:p>
            <a:r>
              <a:rPr lang="en-IN" dirty="0"/>
              <a:t>Lab Facilities need improvements in </a:t>
            </a:r>
            <a:r>
              <a:rPr lang="en-IN" dirty="0" err="1"/>
              <a:t>Narnaul</a:t>
            </a:r>
            <a:r>
              <a:rPr lang="en-IN" dirty="0"/>
              <a:t>. </a:t>
            </a:r>
            <a:r>
              <a:rPr lang="en-IN" dirty="0" err="1"/>
              <a:t>Rohtak</a:t>
            </a:r>
            <a:r>
              <a:rPr lang="en-IN" dirty="0"/>
              <a:t>, </a:t>
            </a:r>
            <a:r>
              <a:rPr lang="en-IN" dirty="0" err="1"/>
              <a:t>Kaithal</a:t>
            </a:r>
            <a:r>
              <a:rPr lang="en-IN" dirty="0"/>
              <a:t> and </a:t>
            </a:r>
            <a:r>
              <a:rPr lang="en-IN" dirty="0" err="1"/>
              <a:t>Yamunanagar</a:t>
            </a:r>
            <a:r>
              <a:rPr lang="en-IN" dirty="0"/>
              <a:t> districts need improvement in Facilities for Neo-natal Transport.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criteria in Physical Infrastructure Facilities is exceeded by district </a:t>
            </a:r>
            <a:r>
              <a:rPr lang="en-IN" dirty="0" err="1"/>
              <a:t>Gurgaon</a:t>
            </a:r>
            <a:r>
              <a:rPr lang="en-IN" dirty="0"/>
              <a:t> and </a:t>
            </a:r>
            <a:r>
              <a:rPr lang="en-IN" dirty="0" err="1"/>
              <a:t>Rohtak</a:t>
            </a:r>
            <a:r>
              <a:rPr lang="en-IN" dirty="0"/>
              <a:t> lacks far behind with score 1. Facilities for Thermoregulation also need much improvement by every district.</a:t>
            </a:r>
          </a:p>
          <a:p>
            <a:r>
              <a:rPr lang="en-IN" dirty="0"/>
              <a:t>Depending upon the </a:t>
            </a:r>
            <a:r>
              <a:rPr lang="en-IN" dirty="0" smtClean="0"/>
              <a:t>NMR- </a:t>
            </a:r>
            <a:r>
              <a:rPr lang="en-IN" dirty="0"/>
              <a:t>SNCU’s are much </a:t>
            </a:r>
            <a:r>
              <a:rPr lang="en-IN" dirty="0" smtClean="0"/>
              <a:t>required to </a:t>
            </a:r>
            <a:r>
              <a:rPr lang="en-IN" dirty="0"/>
              <a:t>prevent the deaths of newborn. </a:t>
            </a:r>
            <a:endParaRPr lang="en-IN" dirty="0" smtClean="0"/>
          </a:p>
          <a:p>
            <a:r>
              <a:rPr lang="en-IN" dirty="0" smtClean="0"/>
              <a:t>This model may be an effective tool to reduce NMR of the country.</a:t>
            </a:r>
            <a:endParaRPr lang="en-IN" dirty="0"/>
          </a:p>
          <a:p>
            <a:pPr>
              <a:buNone/>
            </a:pPr>
            <a:r>
              <a:rPr lang="en-IN" dirty="0"/>
              <a:t> 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r>
              <a:rPr lang="en-IN" dirty="0" smtClean="0"/>
              <a:t>It is </a:t>
            </a:r>
            <a:r>
              <a:rPr lang="en-IN" dirty="0"/>
              <a:t>a newborn ward </a:t>
            </a:r>
            <a:endParaRPr lang="en-IN" dirty="0" smtClean="0"/>
          </a:p>
          <a:p>
            <a:r>
              <a:rPr lang="en-US" dirty="0" smtClean="0"/>
              <a:t>8-12 Beds</a:t>
            </a:r>
          </a:p>
          <a:p>
            <a:r>
              <a:rPr lang="en-US" dirty="0" smtClean="0"/>
              <a:t>Purpose of SNCU:</a:t>
            </a:r>
          </a:p>
          <a:p>
            <a:pPr lvl="1"/>
            <a:r>
              <a:rPr lang="en-IN" dirty="0"/>
              <a:t>Care at birth </a:t>
            </a:r>
          </a:p>
          <a:p>
            <a:pPr lvl="1"/>
            <a:r>
              <a:rPr lang="en-IN" dirty="0"/>
              <a:t>Resuscitation of asphyxiated newborns</a:t>
            </a:r>
          </a:p>
          <a:p>
            <a:pPr lvl="1"/>
            <a:r>
              <a:rPr lang="en-IN" dirty="0"/>
              <a:t>Managing sick newborns (major surgical interventions)</a:t>
            </a:r>
          </a:p>
          <a:p>
            <a:pPr lvl="1"/>
            <a:r>
              <a:rPr lang="en-IN" dirty="0"/>
              <a:t>Post natal care </a:t>
            </a:r>
          </a:p>
          <a:p>
            <a:pPr lvl="1"/>
            <a:r>
              <a:rPr lang="en-IN" dirty="0"/>
              <a:t>Follow-up of high risk newborns</a:t>
            </a:r>
          </a:p>
          <a:p>
            <a:pPr lvl="1"/>
            <a:r>
              <a:rPr lang="en-IN" dirty="0"/>
              <a:t>Referral services</a:t>
            </a:r>
          </a:p>
          <a:p>
            <a:pPr lvl="1"/>
            <a:r>
              <a:rPr lang="en-IN" dirty="0"/>
              <a:t>Immunization </a:t>
            </a:r>
            <a:r>
              <a:rPr lang="en-IN" dirty="0" smtClean="0"/>
              <a:t>services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Sick Newborn Care Units (SNCU)</a:t>
            </a:r>
            <a:endParaRPr lang="en-IN" dirty="0"/>
          </a:p>
        </p:txBody>
      </p:sp>
    </p:spTree>
  </p:cSld>
  <p:clrMapOvr>
    <a:masterClrMapping/>
  </p:clrMapOvr>
  <p:transition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 fontScale="92500" lnSpcReduction="20000"/>
          </a:bodyPr>
          <a:lstStyle/>
          <a:p>
            <a:r>
              <a:rPr lang="en-IN" sz="2400" dirty="0"/>
              <a:t>District </a:t>
            </a:r>
            <a:r>
              <a:rPr lang="en-IN" sz="2400" dirty="0" err="1"/>
              <a:t>Rohtak</a:t>
            </a:r>
            <a:r>
              <a:rPr lang="en-IN" sz="2400" dirty="0"/>
              <a:t> has a very low overall score. They have to improvise in many fields like Mandatory Requirements, Protocols and </a:t>
            </a:r>
            <a:r>
              <a:rPr lang="en-IN" sz="2400" dirty="0" smtClean="0"/>
              <a:t>Processes &amp; </a:t>
            </a:r>
            <a:r>
              <a:rPr lang="en-IN" sz="2400" dirty="0"/>
              <a:t>Human </a:t>
            </a:r>
            <a:r>
              <a:rPr lang="en-IN" sz="2400" dirty="0" smtClean="0"/>
              <a:t>Resources etc.</a:t>
            </a:r>
          </a:p>
          <a:p>
            <a:pPr lvl="0"/>
            <a:r>
              <a:rPr lang="en-US" sz="2400" dirty="0"/>
              <a:t>For thermoregulation, skin to skin contact is very much necessary and adequate protocols should be provided in the SNCU.</a:t>
            </a:r>
            <a:endParaRPr lang="en-IN" sz="2400" dirty="0"/>
          </a:p>
          <a:p>
            <a:pPr lvl="0"/>
            <a:r>
              <a:rPr lang="en-US" sz="2400" dirty="0"/>
              <a:t>There should be continuous supply of water for the use in daily operations of the unit.</a:t>
            </a:r>
            <a:endParaRPr lang="en-IN" sz="2400" dirty="0"/>
          </a:p>
          <a:p>
            <a:pPr lvl="0"/>
            <a:r>
              <a:rPr lang="en-US" sz="2400" dirty="0" smtClean="0"/>
              <a:t>A </a:t>
            </a:r>
            <a:r>
              <a:rPr lang="en-US" sz="2400" dirty="0"/>
              <a:t>special area with good nursing cover and beds for </a:t>
            </a:r>
            <a:r>
              <a:rPr lang="en-US" sz="2400" dirty="0" smtClean="0"/>
              <a:t>mothers &amp; their child with asymptomatic high risk or recovering</a:t>
            </a:r>
            <a:endParaRPr lang="en-IN" sz="2400" dirty="0"/>
          </a:p>
          <a:p>
            <a:pPr lvl="0"/>
            <a:r>
              <a:rPr lang="en-US" sz="2400" dirty="0"/>
              <a:t>Round-the-clock availability of an FBNC trained doctor in the unit.</a:t>
            </a:r>
            <a:endParaRPr lang="en-IN" sz="2400" dirty="0"/>
          </a:p>
          <a:p>
            <a:pPr lvl="0"/>
            <a:r>
              <a:rPr lang="en-US" sz="2400" dirty="0" smtClean="0"/>
              <a:t>At </a:t>
            </a:r>
            <a:r>
              <a:rPr lang="en-US" sz="2400" dirty="0"/>
              <a:t>least one nurse in each shift in </a:t>
            </a:r>
            <a:r>
              <a:rPr lang="en-US" sz="2400" dirty="0" err="1" smtClean="0"/>
              <a:t>labour</a:t>
            </a:r>
            <a:r>
              <a:rPr lang="en-US" sz="2400" dirty="0" smtClean="0"/>
              <a:t>, well </a:t>
            </a:r>
            <a:r>
              <a:rPr lang="en-US" sz="2400" dirty="0"/>
              <a:t>trained in neonatal special care.</a:t>
            </a:r>
            <a:endParaRPr lang="en-IN" sz="2400" dirty="0"/>
          </a:p>
          <a:p>
            <a:pPr lvl="0"/>
            <a:r>
              <a:rPr lang="en-US" sz="2400" dirty="0"/>
              <a:t>U</a:t>
            </a:r>
            <a:r>
              <a:rPr lang="en-US" sz="2400" dirty="0" smtClean="0"/>
              <a:t>ninterrupted </a:t>
            </a:r>
            <a:r>
              <a:rPr lang="en-US" sz="2400" dirty="0"/>
              <a:t>power supply through a generator or UPS.</a:t>
            </a:r>
            <a:endParaRPr lang="en-IN" sz="2400" dirty="0"/>
          </a:p>
          <a:p>
            <a:pPr lvl="0"/>
            <a:r>
              <a:rPr lang="en-US" sz="2400" dirty="0" smtClean="0"/>
              <a:t>Training of Ambulatory staff </a:t>
            </a:r>
            <a:r>
              <a:rPr lang="en-US" sz="2400" dirty="0"/>
              <a:t>in basic neonatal resuscitation and care.</a:t>
            </a:r>
            <a:endParaRPr lang="en-IN" sz="2400" dirty="0"/>
          </a:p>
          <a:p>
            <a:endParaRPr lang="en-IN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 smtClean="0"/>
              <a:t>Recommendations</a:t>
            </a:r>
            <a:endParaRPr lang="en-IN" dirty="0"/>
          </a:p>
        </p:txBody>
      </p:sp>
    </p:spTree>
  </p:cSld>
  <p:clrMapOvr>
    <a:masterClrMapping/>
  </p:clrMapOvr>
  <p:transition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onam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38132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8691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3800" dirty="0" smtClean="0">
                <a:latin typeface="Andalus" pitchFamily="18" charset="-78"/>
                <a:cs typeface="Andalus" pitchFamily="18" charset="-78"/>
              </a:rPr>
              <a:t>Thanks..</a:t>
            </a:r>
            <a:endParaRPr lang="en-IN" sz="138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+mj-lt"/>
                <a:cs typeface="Times New Roman" pitchFamily="18" charset="0"/>
              </a:rPr>
              <a:t>provide specialized new born care 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Level-l   NBCC</a:t>
            </a:r>
            <a:endParaRPr lang="en-IN" dirty="0" smtClean="0">
              <a:latin typeface="+mj-lt"/>
              <a:cs typeface="Times New Roman" pitchFamily="18" charset="0"/>
            </a:endParaRPr>
          </a:p>
          <a:p>
            <a:pPr lvl="1"/>
            <a:r>
              <a:rPr lang="en-IN" dirty="0" smtClean="0">
                <a:latin typeface="+mj-lt"/>
                <a:cs typeface="Times New Roman" pitchFamily="18" charset="0"/>
              </a:rPr>
              <a:t>Level-</a:t>
            </a:r>
            <a:r>
              <a:rPr lang="en-IN" dirty="0" err="1" smtClean="0">
                <a:latin typeface="+mj-lt"/>
                <a:cs typeface="Times New Roman" pitchFamily="18" charset="0"/>
              </a:rPr>
              <a:t>ll</a:t>
            </a:r>
            <a:r>
              <a:rPr lang="en-IN" dirty="0" smtClean="0">
                <a:latin typeface="+mj-lt"/>
                <a:cs typeface="Times New Roman" pitchFamily="18" charset="0"/>
              </a:rPr>
              <a:t>  Warming, Resuscitation, Oxygen, Phototherapy etc</a:t>
            </a:r>
          </a:p>
          <a:p>
            <a:pPr lvl="1"/>
            <a:r>
              <a:rPr lang="en-IN" dirty="0" smtClean="0">
                <a:latin typeface="+mj-lt"/>
                <a:cs typeface="Times New Roman" pitchFamily="18" charset="0"/>
              </a:rPr>
              <a:t>level-III with facility of C-PAP</a:t>
            </a:r>
          </a:p>
          <a:p>
            <a:endParaRPr lang="en-IN" dirty="0" smtClean="0">
              <a:latin typeface="+mj-lt"/>
            </a:endParaRPr>
          </a:p>
          <a:p>
            <a:endParaRPr lang="en-IN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cs typeface="Times New Roman" pitchFamily="18" charset="0"/>
              </a:rPr>
              <a:t>SNCU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					Cont…</a:t>
            </a:r>
            <a:endParaRPr lang="en-IN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gaurav sethi\Desktop\20090804_figure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144000" cy="602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241207" y="0"/>
            <a:ext cx="4262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 smtClean="0"/>
              <a:t>NEED of SNCU</a:t>
            </a:r>
            <a:endParaRPr lang="en-IN" sz="5400" b="1" dirty="0"/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Mandatory-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i.e. all of these have to be met by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unit. for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HR,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Infrastructure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Facilities for Thermoregulation etc.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Essential-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essential for delivery of quality care by a unit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i.e. Protocols and Processes, Drugs &amp; Nutrition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NBCC,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Infection control practices, Case Record Maintenance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Desirable-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fulfillment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these requirements helps in efficient delivery of quality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care.</a:t>
            </a:r>
          </a:p>
          <a:p>
            <a:pPr lv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i.e. Lab Facility, Facilities for Neonatal Transport.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/>
              <a:t>Criteria for SNCU</a:t>
            </a:r>
            <a:endParaRPr lang="en-IN" b="1" dirty="0"/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6021288"/>
          </a:xfrm>
        </p:spPr>
        <p:txBody>
          <a:bodyPr>
            <a:no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Design: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Cross-sectional study</a:t>
            </a:r>
          </a:p>
          <a:p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Study Setting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study was conducted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Panchkula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Ambala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Rohtak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Yamunanagar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Narnaul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Mewat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Gurgaon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districts of Haryana. </a:t>
            </a:r>
          </a:p>
          <a:p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Study Population: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service providers ( Paediatricians, MOs and staff nurses). </a:t>
            </a:r>
          </a:p>
          <a:p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Study Tools: </a:t>
            </a:r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Questionnaire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for the assessment of SNCU.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interviewing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and observing the facilities in terms of infrastructure, protocols and processes, Human resources,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etc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Sampling 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Method: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Random sampling by means of lots. </a:t>
            </a: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Sample Size: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Distt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Hospitals ( 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Rohtak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Ambala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Panchkula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Kaithal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Yamunanagar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, Faridabad, 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Narnaul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Mewat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Bhiwani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Gurgaon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Collection of Data: </a:t>
            </a:r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data was collected from Hospital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records.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Primary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data was collected by interviews using structured questionnaire for service providers (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Pediatricians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and staff nurses)</a:t>
            </a:r>
          </a:p>
          <a:p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METHODOLOGY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FINDINGS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1268760"/>
            <a:ext cx="3838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1. Mandatory Requirements</a:t>
            </a:r>
            <a:r>
              <a:rPr lang="en-US" dirty="0" smtClean="0"/>
              <a:t>:</a:t>
            </a:r>
            <a:endParaRPr lang="en-IN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>
            <a:normAutofit/>
          </a:bodyPr>
          <a:lstStyle/>
          <a:p>
            <a:pPr algn="l"/>
            <a:r>
              <a:rPr lang="en-IN" sz="2400" b="1" dirty="0" smtClean="0"/>
              <a:t>2. Protocols </a:t>
            </a:r>
            <a:r>
              <a:rPr lang="en-IN" sz="2400" b="1" dirty="0"/>
              <a:t>and processes</a:t>
            </a:r>
            <a:endParaRPr lang="en-IN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143000"/>
          </a:xfrm>
        </p:spPr>
        <p:txBody>
          <a:bodyPr>
            <a:normAutofit/>
          </a:bodyPr>
          <a:lstStyle/>
          <a:p>
            <a:pPr algn="l"/>
            <a:r>
              <a:rPr lang="en-IN" sz="2400" b="1" dirty="0" smtClean="0"/>
              <a:t>3. Human Resources:</a:t>
            </a:r>
            <a:endParaRPr lang="en-IN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312</TotalTime>
  <Words>609</Words>
  <Application>Microsoft Office PowerPoint</Application>
  <PresentationFormat>On-screen Show (4:3)</PresentationFormat>
  <Paragraphs>73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Assessment of Sick New Born Care Unit In Haryana </vt:lpstr>
      <vt:lpstr>Sick Newborn Care Units (SNCU)</vt:lpstr>
      <vt:lpstr>SNCU        Cont…</vt:lpstr>
      <vt:lpstr>Slide 4</vt:lpstr>
      <vt:lpstr>Criteria for SNCU</vt:lpstr>
      <vt:lpstr>METHODOLOGY </vt:lpstr>
      <vt:lpstr>FINDINGS</vt:lpstr>
      <vt:lpstr>2. Protocols and processes</vt:lpstr>
      <vt:lpstr>3. Human Resources:</vt:lpstr>
      <vt:lpstr>4. Physical Infrastructure and facilities</vt:lpstr>
      <vt:lpstr>5. Facilities For Thermoregulation </vt:lpstr>
      <vt:lpstr>6. Drugs, IV Fluids Management and Nutrition</vt:lpstr>
      <vt:lpstr>7. Neonatal Resuscitation in Labour Rooms</vt:lpstr>
      <vt:lpstr>8. Infection Control Practices</vt:lpstr>
      <vt:lpstr>9. Lab Facilities</vt:lpstr>
      <vt:lpstr>10. Facilities for Neo-natal Transport</vt:lpstr>
      <vt:lpstr>11. Case Record Maintenance</vt:lpstr>
      <vt:lpstr>Overall Result: </vt:lpstr>
      <vt:lpstr>Conclusion </vt:lpstr>
      <vt:lpstr>Recommendations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</dc:creator>
  <cp:lastModifiedBy>ash</cp:lastModifiedBy>
  <cp:revision>18</cp:revision>
  <dcterms:created xsi:type="dcterms:W3CDTF">2013-05-04T05:36:56Z</dcterms:created>
  <dcterms:modified xsi:type="dcterms:W3CDTF">2013-06-09T08:34:26Z</dcterms:modified>
</cp:coreProperties>
</file>