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diagrams/layout1.xml" ContentType="application/vnd.openxmlformats-officedocument.drawingml.diagram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91" r:id="rId32"/>
    <p:sldId id="288" r:id="rId33"/>
    <p:sldId id="289" r:id="rId34"/>
    <p:sldId id="29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192.9.202.90\z\Self_Assessment_Toolkit%20TMH%20changed%20version.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susheel\WORK\MRD%20audit2.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192.9.202.90\z\Self_Assessment_Toolkit%20TMH%20changed%20version.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susheel\WORK\MRD%20audit2.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susheel\WORK\MRD%20audit2.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G:\susheel\WORK\MRD%20audit2.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susheel\WORK\MRD%20audit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192.9.202.90\z\Self_Assessment_Toolkit%20TMH%20changed%20version.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192.9.202.90\z\Self_Assessment_Toolkit%20TMH%20changed%20version.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192.9.202.90\z\Self_Assessment_Toolkit%20TMH%20changed%20version.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192.9.202.90\z\Self_Assessment_Toolkit%20TMH%20changed%20version.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192.9.202.90\z\Self_Assessment_Toolkit%20TMH%20changed%20version.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G:\susheel\WORK\MRD%20audit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192.9.202.90\z\Self_Assessment_Toolkit%20TMH%20changed%20version.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susheel\WORK\MRD%20audit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style val="42"/>
  <c:chart>
    <c:title>
      <c:tx>
        <c:rich>
          <a:bodyPr/>
          <a:lstStyle/>
          <a:p>
            <a:pPr>
              <a:defRPr/>
            </a:pPr>
            <a:r>
              <a:rPr lang="en-US"/>
              <a:t>Consent Forms</a:t>
            </a:r>
          </a:p>
        </c:rich>
      </c:tx>
      <c:layout/>
    </c:title>
    <c:view3D>
      <c:rotX val="30"/>
      <c:perspective val="30"/>
    </c:view3D>
    <c:plotArea>
      <c:layout/>
      <c:pie3DChart>
        <c:varyColors val="1"/>
        <c:ser>
          <c:idx val="0"/>
          <c:order val="0"/>
          <c:dLbls>
            <c:dLbl>
              <c:idx val="0"/>
              <c:layout>
                <c:manualLayout>
                  <c:x val="-0.12062729658792652"/>
                  <c:y val="6.5644054108621119E-2"/>
                </c:manualLayout>
              </c:layout>
              <c:showPercent val="1"/>
            </c:dLbl>
            <c:dLbl>
              <c:idx val="1"/>
              <c:layout>
                <c:manualLayout>
                  <c:x val="0.19855927384077046"/>
                  <c:y val="-0.14341025080198444"/>
                </c:manualLayout>
              </c:layout>
              <c:showPercent val="1"/>
            </c:dLbl>
            <c:txPr>
              <a:bodyPr/>
              <a:lstStyle/>
              <a:p>
                <a:pPr>
                  <a:defRPr sz="1600"/>
                </a:pPr>
                <a:endParaRPr lang="en-US"/>
              </a:p>
            </c:txPr>
            <c:showPercent val="1"/>
            <c:showLeaderLines val="1"/>
          </c:dLbls>
          <c:cat>
            <c:strRef>
              <c:f>Sheet3!$K$17:$K$18</c:f>
              <c:strCache>
                <c:ptCount val="2"/>
                <c:pt idx="0">
                  <c:v>Compliance</c:v>
                </c:pt>
                <c:pt idx="1">
                  <c:v>Non-Compliance</c:v>
                </c:pt>
              </c:strCache>
            </c:strRef>
          </c:cat>
          <c:val>
            <c:numRef>
              <c:f>Sheet3!$L$17:$L$18</c:f>
              <c:numCache>
                <c:formatCode>General</c:formatCode>
                <c:ptCount val="2"/>
                <c:pt idx="0">
                  <c:v>93</c:v>
                </c:pt>
                <c:pt idx="1">
                  <c:v>180</c:v>
                </c:pt>
              </c:numCache>
            </c:numRef>
          </c:val>
        </c:ser>
        <c:dLbls>
          <c:showPercent val="1"/>
        </c:dLbls>
      </c:pie3DChart>
    </c:plotArea>
    <c:legend>
      <c:legendPos val="r"/>
      <c:layout>
        <c:manualLayout>
          <c:xMode val="edge"/>
          <c:yMode val="edge"/>
          <c:x val="0.75357688243515042"/>
          <c:y val="0.32296947775570417"/>
          <c:w val="0.23343610457783701"/>
          <c:h val="0.33298221899884967"/>
        </c:manualLayout>
      </c:layout>
      <c:txPr>
        <a:bodyPr/>
        <a:lstStyle/>
        <a:p>
          <a:pPr>
            <a:defRPr sz="1400"/>
          </a:pPr>
          <a:endParaRPr lang="en-US"/>
        </a:p>
      </c:txPr>
    </c:legend>
    <c:plotVisOnly val="1"/>
  </c:chart>
  <c:txPr>
    <a:bodyPr/>
    <a:lstStyle/>
    <a:p>
      <a:pPr>
        <a:defRPr>
          <a:latin typeface="Times New Roman" pitchFamily="18" charset="0"/>
          <a:cs typeface="Times New Roman" pitchFamily="18" charset="0"/>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IN"/>
  <c:style val="42"/>
  <c:chart>
    <c:title>
      <c:tx>
        <c:rich>
          <a:bodyPr/>
          <a:lstStyle/>
          <a:p>
            <a:pPr>
              <a:defRPr/>
            </a:pPr>
            <a:r>
              <a:rPr lang="en-US"/>
              <a:t>Nursing Admission Assessment</a:t>
            </a:r>
          </a:p>
        </c:rich>
      </c:tx>
      <c:layout/>
    </c:title>
    <c:view3D>
      <c:rotX val="30"/>
      <c:perspective val="30"/>
    </c:view3D>
    <c:plotArea>
      <c:layout/>
      <c:pie3DChart>
        <c:varyColors val="1"/>
        <c:ser>
          <c:idx val="0"/>
          <c:order val="0"/>
          <c:dLbls>
            <c:dLbl>
              <c:idx val="0"/>
              <c:layout>
                <c:manualLayout>
                  <c:x val="-8.7739063867016728E-2"/>
                  <c:y val="-0.30224734284452059"/>
                </c:manualLayout>
              </c:layout>
              <c:showPercent val="1"/>
            </c:dLbl>
            <c:txPr>
              <a:bodyPr/>
              <a:lstStyle/>
              <a:p>
                <a:pPr>
                  <a:defRPr sz="1600"/>
                </a:pPr>
                <a:endParaRPr lang="en-US"/>
              </a:p>
            </c:txPr>
            <c:showPercent val="1"/>
            <c:showLeaderLines val="1"/>
          </c:dLbls>
          <c:cat>
            <c:strRef>
              <c:f>FEBRUARY!$B$136:$B$137</c:f>
              <c:strCache>
                <c:ptCount val="2"/>
                <c:pt idx="0">
                  <c:v>Compliant</c:v>
                </c:pt>
                <c:pt idx="1">
                  <c:v>Non-Compliant</c:v>
                </c:pt>
              </c:strCache>
            </c:strRef>
          </c:cat>
          <c:val>
            <c:numRef>
              <c:f>FEBRUARY!$C$136:$C$137</c:f>
              <c:numCache>
                <c:formatCode>General</c:formatCode>
                <c:ptCount val="2"/>
                <c:pt idx="0">
                  <c:v>79</c:v>
                </c:pt>
                <c:pt idx="1">
                  <c:v>11</c:v>
                </c:pt>
              </c:numCache>
            </c:numRef>
          </c:val>
        </c:ser>
        <c:dLbls>
          <c:showPercent val="1"/>
        </c:dLbls>
      </c:pie3DChart>
    </c:plotArea>
    <c:legend>
      <c:legendPos val="r"/>
      <c:layout/>
      <c:txPr>
        <a:bodyPr/>
        <a:lstStyle/>
        <a:p>
          <a:pPr>
            <a:defRPr sz="1400"/>
          </a:pPr>
          <a:endParaRPr lang="en-US"/>
        </a:p>
      </c:txPr>
    </c:legend>
    <c:plotVisOnly val="1"/>
  </c:chart>
  <c:txPr>
    <a:bodyPr/>
    <a:lstStyle/>
    <a:p>
      <a:pPr>
        <a:defRPr>
          <a:latin typeface="Times New Roman" pitchFamily="18" charset="0"/>
          <a:cs typeface="Times New Roman" pitchFamily="18" charset="0"/>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IN"/>
  <c:style val="42"/>
  <c:chart>
    <c:title>
      <c:tx>
        <c:rich>
          <a:bodyPr/>
          <a:lstStyle/>
          <a:p>
            <a:pPr>
              <a:defRPr/>
            </a:pPr>
            <a:r>
              <a:rPr lang="en-US"/>
              <a:t>Nutritional Screening</a:t>
            </a:r>
          </a:p>
        </c:rich>
      </c:tx>
      <c:layout/>
    </c:title>
    <c:view3D>
      <c:rotX val="30"/>
      <c:perspective val="30"/>
    </c:view3D>
    <c:plotArea>
      <c:layout/>
      <c:pie3DChart>
        <c:varyColors val="1"/>
        <c:ser>
          <c:idx val="0"/>
          <c:order val="0"/>
          <c:dLbls>
            <c:dLbl>
              <c:idx val="0"/>
              <c:layout>
                <c:manualLayout>
                  <c:x val="-0.15755599300087494"/>
                  <c:y val="-0.2602161708953048"/>
                </c:manualLayout>
              </c:layout>
              <c:showPercent val="1"/>
            </c:dLbl>
            <c:txPr>
              <a:bodyPr/>
              <a:lstStyle/>
              <a:p>
                <a:pPr>
                  <a:defRPr sz="1600"/>
                </a:pPr>
                <a:endParaRPr lang="en-US"/>
              </a:p>
            </c:txPr>
            <c:showPercent val="1"/>
          </c:dLbls>
          <c:cat>
            <c:strRef>
              <c:f>Sheet4!$C$73:$C$74</c:f>
              <c:strCache>
                <c:ptCount val="2"/>
                <c:pt idx="0">
                  <c:v>Compliance</c:v>
                </c:pt>
                <c:pt idx="1">
                  <c:v>Non-Compliance</c:v>
                </c:pt>
              </c:strCache>
            </c:strRef>
          </c:cat>
          <c:val>
            <c:numRef>
              <c:f>Sheet4!$D$73:$D$74</c:f>
              <c:numCache>
                <c:formatCode>General</c:formatCode>
                <c:ptCount val="2"/>
                <c:pt idx="0">
                  <c:v>230</c:v>
                </c:pt>
                <c:pt idx="1">
                  <c:v>48</c:v>
                </c:pt>
              </c:numCache>
            </c:numRef>
          </c:val>
        </c:ser>
        <c:dLbls>
          <c:showPercent val="1"/>
        </c:dLbls>
      </c:pie3DChart>
    </c:plotArea>
    <c:legend>
      <c:legendPos val="r"/>
      <c:layout>
        <c:manualLayout>
          <c:xMode val="edge"/>
          <c:yMode val="edge"/>
          <c:x val="0.71812739093887801"/>
          <c:y val="0.38735668386279337"/>
          <c:w val="0.26880071363628577"/>
          <c:h val="0.27907973572268996"/>
        </c:manualLayout>
      </c:layout>
      <c:txPr>
        <a:bodyPr/>
        <a:lstStyle/>
        <a:p>
          <a:pPr>
            <a:defRPr sz="1400"/>
          </a:pPr>
          <a:endParaRPr lang="en-US"/>
        </a:p>
      </c:txPr>
    </c:legend>
    <c:plotVisOnly val="1"/>
  </c:chart>
  <c:txPr>
    <a:bodyPr/>
    <a:lstStyle/>
    <a:p>
      <a:pPr>
        <a:defRPr>
          <a:latin typeface="Times New Roman" pitchFamily="18" charset="0"/>
          <a:cs typeface="Times New Roman" pitchFamily="18" charset="0"/>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IN"/>
  <c:style val="42"/>
  <c:chart>
    <c:title>
      <c:tx>
        <c:rich>
          <a:bodyPr/>
          <a:lstStyle/>
          <a:p>
            <a:pPr>
              <a:defRPr>
                <a:latin typeface="Times New Roman" pitchFamily="18" charset="0"/>
                <a:cs typeface="Times New Roman" pitchFamily="18" charset="0"/>
              </a:defRPr>
            </a:pPr>
            <a:r>
              <a:rPr lang="en-US">
                <a:latin typeface="Times New Roman" pitchFamily="18" charset="0"/>
                <a:cs typeface="Times New Roman" pitchFamily="18" charset="0"/>
              </a:rPr>
              <a:t>Date Time and Consultant's Signature on Progress Notes</a:t>
            </a:r>
          </a:p>
        </c:rich>
      </c:tx>
      <c:layout/>
    </c:title>
    <c:view3D>
      <c:rotX val="30"/>
      <c:perspective val="30"/>
    </c:view3D>
    <c:plotArea>
      <c:layout/>
      <c:pie3DChart>
        <c:varyColors val="1"/>
        <c:ser>
          <c:idx val="0"/>
          <c:order val="0"/>
          <c:dLbls>
            <c:dLbl>
              <c:idx val="0"/>
              <c:layout>
                <c:manualLayout>
                  <c:x val="-9.6038185775558556E-3"/>
                  <c:y val="-0.31088151481064891"/>
                </c:manualLayout>
              </c:layout>
              <c:showPercent val="1"/>
            </c:dLbl>
            <c:txPr>
              <a:bodyPr/>
              <a:lstStyle/>
              <a:p>
                <a:pPr>
                  <a:defRPr sz="1600"/>
                </a:pPr>
                <a:endParaRPr lang="en-US"/>
              </a:p>
            </c:txPr>
            <c:showPercent val="1"/>
          </c:dLbls>
          <c:cat>
            <c:strRef>
              <c:f>FEBRUARY!$B$161:$B$162</c:f>
              <c:strCache>
                <c:ptCount val="2"/>
                <c:pt idx="0">
                  <c:v>Compliant</c:v>
                </c:pt>
                <c:pt idx="1">
                  <c:v>Non-Compliant</c:v>
                </c:pt>
              </c:strCache>
            </c:strRef>
          </c:cat>
          <c:val>
            <c:numRef>
              <c:f>FEBRUARY!$C$161:$C$162</c:f>
              <c:numCache>
                <c:formatCode>General</c:formatCode>
                <c:ptCount val="2"/>
                <c:pt idx="0">
                  <c:v>88</c:v>
                </c:pt>
                <c:pt idx="1">
                  <c:v>2</c:v>
                </c:pt>
              </c:numCache>
            </c:numRef>
          </c:val>
        </c:ser>
        <c:dLbls>
          <c:showPercent val="1"/>
        </c:dLbls>
      </c:pie3DChart>
    </c:plotArea>
    <c:legend>
      <c:legendPos val="r"/>
      <c:layout>
        <c:manualLayout>
          <c:xMode val="edge"/>
          <c:yMode val="edge"/>
          <c:x val="0.73003024774342251"/>
          <c:y val="0.3980431196100489"/>
          <c:w val="0.25634114333269326"/>
          <c:h val="0.28389501312335957"/>
        </c:manualLayout>
      </c:layout>
      <c:txPr>
        <a:bodyPr/>
        <a:lstStyle/>
        <a:p>
          <a:pPr>
            <a:defRPr sz="1400">
              <a:latin typeface="Times New Roman" pitchFamily="18" charset="0"/>
              <a:cs typeface="Times New Roman" pitchFamily="18" charset="0"/>
            </a:defRPr>
          </a:pPr>
          <a:endParaRPr lang="en-US"/>
        </a:p>
      </c:txPr>
    </c:legend>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IN"/>
  <c:style val="42"/>
  <c:chart>
    <c:title>
      <c:tx>
        <c:rich>
          <a:bodyPr/>
          <a:lstStyle/>
          <a:p>
            <a:pPr>
              <a:defRPr>
                <a:latin typeface="Times New Roman" pitchFamily="18" charset="0"/>
                <a:cs typeface="Times New Roman" pitchFamily="18" charset="0"/>
              </a:defRPr>
            </a:pPr>
            <a:r>
              <a:rPr lang="en-US">
                <a:latin typeface="Times New Roman" pitchFamily="18" charset="0"/>
                <a:cs typeface="Times New Roman" pitchFamily="18" charset="0"/>
              </a:rPr>
              <a:t>Nursing Care Plan</a:t>
            </a:r>
          </a:p>
        </c:rich>
      </c:tx>
      <c:layout/>
    </c:title>
    <c:view3D>
      <c:rotX val="30"/>
      <c:perspective val="30"/>
    </c:view3D>
    <c:plotArea>
      <c:layout/>
      <c:pie3DChart>
        <c:varyColors val="1"/>
        <c:ser>
          <c:idx val="0"/>
          <c:order val="0"/>
          <c:dLbls>
            <c:dLbl>
              <c:idx val="0"/>
              <c:layout>
                <c:manualLayout>
                  <c:x val="-3.749425853018374E-2"/>
                  <c:y val="-0.35692350956130486"/>
                </c:manualLayout>
              </c:layout>
              <c:showPercent val="1"/>
            </c:dLbl>
            <c:txPr>
              <a:bodyPr/>
              <a:lstStyle/>
              <a:p>
                <a:pPr>
                  <a:defRPr sz="1600">
                    <a:latin typeface="Times New Roman" pitchFamily="18" charset="0"/>
                    <a:cs typeface="Times New Roman" pitchFamily="18" charset="0"/>
                  </a:defRPr>
                </a:pPr>
                <a:endParaRPr lang="en-US"/>
              </a:p>
            </c:txPr>
            <c:showPercent val="1"/>
          </c:dLbls>
          <c:cat>
            <c:strRef>
              <c:f>FEBRUARY!$B$176:$B$177</c:f>
              <c:strCache>
                <c:ptCount val="2"/>
                <c:pt idx="0">
                  <c:v>Compliant</c:v>
                </c:pt>
                <c:pt idx="1">
                  <c:v>Non-Compliant</c:v>
                </c:pt>
              </c:strCache>
            </c:strRef>
          </c:cat>
          <c:val>
            <c:numRef>
              <c:f>FEBRUARY!$C$176:$C$177</c:f>
              <c:numCache>
                <c:formatCode>General</c:formatCode>
                <c:ptCount val="2"/>
                <c:pt idx="0">
                  <c:v>86</c:v>
                </c:pt>
                <c:pt idx="1">
                  <c:v>4</c:v>
                </c:pt>
              </c:numCache>
            </c:numRef>
          </c:val>
        </c:ser>
        <c:dLbls>
          <c:showPercent val="1"/>
        </c:dLbls>
      </c:pie3DChart>
    </c:plotArea>
    <c:legend>
      <c:legendPos val="r"/>
      <c:layout>
        <c:manualLayout>
          <c:xMode val="edge"/>
          <c:yMode val="edge"/>
          <c:x val="0.72289402887139131"/>
          <c:y val="0.37062279715035651"/>
          <c:w val="0.26350049212598431"/>
          <c:h val="0.26630408698912644"/>
        </c:manualLayout>
      </c:layout>
      <c:txPr>
        <a:bodyPr/>
        <a:lstStyle/>
        <a:p>
          <a:pPr>
            <a:defRPr sz="1400">
              <a:latin typeface="Times New Roman" pitchFamily="18" charset="0"/>
              <a:cs typeface="Times New Roman" pitchFamily="18" charset="0"/>
            </a:defRPr>
          </a:pPr>
          <a:endParaRPr lang="en-US"/>
        </a:p>
      </c:txPr>
    </c:legend>
    <c:plotVisOnly val="1"/>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IN"/>
  <c:style val="42"/>
  <c:chart>
    <c:title>
      <c:tx>
        <c:rich>
          <a:bodyPr/>
          <a:lstStyle/>
          <a:p>
            <a:pPr>
              <a:defRPr/>
            </a:pPr>
            <a:r>
              <a:rPr lang="en-IN"/>
              <a:t>Missing Records</a:t>
            </a:r>
          </a:p>
        </c:rich>
      </c:tx>
      <c:layout/>
    </c:title>
    <c:view3D>
      <c:rotX val="30"/>
      <c:perspective val="30"/>
    </c:view3D>
    <c:plotArea>
      <c:layout/>
      <c:pie3DChart>
        <c:varyColors val="1"/>
        <c:ser>
          <c:idx val="0"/>
          <c:order val="0"/>
          <c:dLbls>
            <c:dLbl>
              <c:idx val="0"/>
              <c:layout>
                <c:manualLayout>
                  <c:x val="-1.3061196297831205E-3"/>
                  <c:y val="-0.42765638670166251"/>
                </c:manualLayout>
              </c:layout>
              <c:showPercent val="1"/>
            </c:dLbl>
            <c:txPr>
              <a:bodyPr/>
              <a:lstStyle/>
              <a:p>
                <a:pPr>
                  <a:defRPr sz="1600"/>
                </a:pPr>
                <a:endParaRPr lang="en-US"/>
              </a:p>
            </c:txPr>
            <c:showPercent val="1"/>
            <c:showLeaderLines val="1"/>
          </c:dLbls>
          <c:cat>
            <c:strRef>
              <c:f>Sheet1!$H$8:$H$9</c:f>
              <c:strCache>
                <c:ptCount val="2"/>
                <c:pt idx="0">
                  <c:v>percentage of non-missing records</c:v>
                </c:pt>
                <c:pt idx="1">
                  <c:v>percentage of missing records</c:v>
                </c:pt>
              </c:strCache>
            </c:strRef>
          </c:cat>
          <c:val>
            <c:numRef>
              <c:f>Sheet1!$I$8:$I$9</c:f>
              <c:numCache>
                <c:formatCode>General</c:formatCode>
                <c:ptCount val="2"/>
                <c:pt idx="0">
                  <c:v>273</c:v>
                </c:pt>
                <c:pt idx="1">
                  <c:v>0</c:v>
                </c:pt>
              </c:numCache>
            </c:numRef>
          </c:val>
        </c:ser>
        <c:dLbls>
          <c:showPercent val="1"/>
        </c:dLbls>
      </c:pie3DChart>
    </c:plotArea>
    <c:legend>
      <c:legendPos val="r"/>
      <c:layout>
        <c:manualLayout>
          <c:xMode val="edge"/>
          <c:yMode val="edge"/>
          <c:x val="0.67147033430031811"/>
          <c:y val="0.27847295129775496"/>
          <c:w val="0.31537177096284097"/>
          <c:h val="0.4601837270341208"/>
        </c:manualLayout>
      </c:layout>
      <c:txPr>
        <a:bodyPr/>
        <a:lstStyle/>
        <a:p>
          <a:pPr>
            <a:defRPr sz="1400"/>
          </a:pPr>
          <a:endParaRPr lang="en-US"/>
        </a:p>
      </c:txPr>
    </c:legend>
    <c:plotVisOnly val="1"/>
  </c:chart>
  <c:txPr>
    <a:bodyPr/>
    <a:lstStyle/>
    <a:p>
      <a:pPr>
        <a:defRPr>
          <a:latin typeface="Times New Roman" pitchFamily="18" charset="0"/>
          <a:cs typeface="Times New Roman" pitchFamily="18" charset="0"/>
        </a:defRPr>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IN"/>
  <c:style val="42"/>
  <c:chart>
    <c:title>
      <c:tx>
        <c:rich>
          <a:bodyPr/>
          <a:lstStyle/>
          <a:p>
            <a:pPr>
              <a:defRPr/>
            </a:pPr>
            <a:r>
              <a:rPr lang="en-US"/>
              <a:t>Trend Analysis</a:t>
            </a:r>
          </a:p>
        </c:rich>
      </c:tx>
      <c:layout/>
    </c:title>
    <c:plotArea>
      <c:layout/>
      <c:lineChart>
        <c:grouping val="standard"/>
        <c:ser>
          <c:idx val="0"/>
          <c:order val="0"/>
          <c:tx>
            <c:strRef>
              <c:f>Sheet1!$D$7</c:f>
              <c:strCache>
                <c:ptCount val="1"/>
                <c:pt idx="0">
                  <c:v>February</c:v>
                </c:pt>
              </c:strCache>
            </c:strRef>
          </c:tx>
          <c:dLbls>
            <c:txPr>
              <a:bodyPr/>
              <a:lstStyle/>
              <a:p>
                <a:pPr>
                  <a:defRPr sz="1400"/>
                </a:pPr>
                <a:endParaRPr lang="en-US"/>
              </a:p>
            </c:txPr>
            <c:showVal val="1"/>
          </c:dLbls>
          <c:cat>
            <c:strRef>
              <c:f>Sheet1!$C$8:$C$14</c:f>
              <c:strCache>
                <c:ptCount val="7"/>
                <c:pt idx="0">
                  <c:v>General Consent</c:v>
                </c:pt>
                <c:pt idx="1">
                  <c:v>Discharge Summary</c:v>
                </c:pt>
                <c:pt idx="2">
                  <c:v>Nursing Admission Assessment</c:v>
                </c:pt>
                <c:pt idx="3">
                  <c:v>Nutritional Screening</c:v>
                </c:pt>
                <c:pt idx="4">
                  <c:v>Consultant's Signature on progress notes</c:v>
                </c:pt>
                <c:pt idx="5">
                  <c:v>Nursing Care Plan</c:v>
                </c:pt>
                <c:pt idx="6">
                  <c:v>Missing Records</c:v>
                </c:pt>
              </c:strCache>
            </c:strRef>
          </c:cat>
          <c:val>
            <c:numRef>
              <c:f>Sheet1!$D$8:$D$14</c:f>
              <c:numCache>
                <c:formatCode>General</c:formatCode>
                <c:ptCount val="7"/>
                <c:pt idx="0">
                  <c:v>34</c:v>
                </c:pt>
                <c:pt idx="1">
                  <c:v>95</c:v>
                </c:pt>
                <c:pt idx="2">
                  <c:v>74</c:v>
                </c:pt>
                <c:pt idx="3">
                  <c:v>48</c:v>
                </c:pt>
                <c:pt idx="4">
                  <c:v>98</c:v>
                </c:pt>
                <c:pt idx="5">
                  <c:v>79</c:v>
                </c:pt>
                <c:pt idx="6">
                  <c:v>0</c:v>
                </c:pt>
              </c:numCache>
            </c:numRef>
          </c:val>
        </c:ser>
        <c:ser>
          <c:idx val="1"/>
          <c:order val="1"/>
          <c:tx>
            <c:strRef>
              <c:f>Sheet1!$E$7</c:f>
              <c:strCache>
                <c:ptCount val="1"/>
                <c:pt idx="0">
                  <c:v>March</c:v>
                </c:pt>
              </c:strCache>
            </c:strRef>
          </c:tx>
          <c:dLbls>
            <c:dLbl>
              <c:idx val="1"/>
              <c:layout>
                <c:manualLayout>
                  <c:x val="-2.7777777777778113E-3"/>
                  <c:y val="-5.5555555555555455E-2"/>
                </c:manualLayout>
              </c:layout>
              <c:showVal val="1"/>
            </c:dLbl>
            <c:txPr>
              <a:bodyPr/>
              <a:lstStyle/>
              <a:p>
                <a:pPr>
                  <a:defRPr sz="1400"/>
                </a:pPr>
                <a:endParaRPr lang="en-US"/>
              </a:p>
            </c:txPr>
            <c:showVal val="1"/>
          </c:dLbls>
          <c:cat>
            <c:strRef>
              <c:f>Sheet1!$C$8:$C$14</c:f>
              <c:strCache>
                <c:ptCount val="7"/>
                <c:pt idx="0">
                  <c:v>General Consent</c:v>
                </c:pt>
                <c:pt idx="1">
                  <c:v>Discharge Summary</c:v>
                </c:pt>
                <c:pt idx="2">
                  <c:v>Nursing Admission Assessment</c:v>
                </c:pt>
                <c:pt idx="3">
                  <c:v>Nutritional Screening</c:v>
                </c:pt>
                <c:pt idx="4">
                  <c:v>Consultant's Signature on progress notes</c:v>
                </c:pt>
                <c:pt idx="5">
                  <c:v>Nursing Care Plan</c:v>
                </c:pt>
                <c:pt idx="6">
                  <c:v>Missing Records</c:v>
                </c:pt>
              </c:strCache>
            </c:strRef>
          </c:cat>
          <c:val>
            <c:numRef>
              <c:f>Sheet1!$E$8:$E$14</c:f>
              <c:numCache>
                <c:formatCode>General</c:formatCode>
                <c:ptCount val="7"/>
                <c:pt idx="0">
                  <c:v>84</c:v>
                </c:pt>
                <c:pt idx="1">
                  <c:v>90</c:v>
                </c:pt>
                <c:pt idx="2">
                  <c:v>88</c:v>
                </c:pt>
                <c:pt idx="3">
                  <c:v>83</c:v>
                </c:pt>
                <c:pt idx="4">
                  <c:v>98</c:v>
                </c:pt>
                <c:pt idx="5">
                  <c:v>96</c:v>
                </c:pt>
                <c:pt idx="6">
                  <c:v>0</c:v>
                </c:pt>
              </c:numCache>
            </c:numRef>
          </c:val>
        </c:ser>
        <c:dLbls>
          <c:showVal val="1"/>
        </c:dLbls>
        <c:marker val="1"/>
        <c:axId val="66404736"/>
        <c:axId val="66406272"/>
      </c:lineChart>
      <c:catAx>
        <c:axId val="66404736"/>
        <c:scaling>
          <c:orientation val="minMax"/>
        </c:scaling>
        <c:axPos val="b"/>
        <c:majorTickMark val="none"/>
        <c:tickLblPos val="nextTo"/>
        <c:crossAx val="66406272"/>
        <c:crosses val="autoZero"/>
        <c:auto val="1"/>
        <c:lblAlgn val="ctr"/>
        <c:lblOffset val="100"/>
      </c:catAx>
      <c:valAx>
        <c:axId val="66406272"/>
        <c:scaling>
          <c:orientation val="minMax"/>
        </c:scaling>
        <c:delete val="1"/>
        <c:axPos val="l"/>
        <c:numFmt formatCode="General" sourceLinked="1"/>
        <c:majorTickMark val="none"/>
        <c:tickLblPos val="none"/>
        <c:crossAx val="66404736"/>
        <c:crosses val="autoZero"/>
        <c:crossBetween val="between"/>
      </c:valAx>
    </c:plotArea>
    <c:legend>
      <c:legendPos val="t"/>
      <c:layout/>
      <c:txPr>
        <a:bodyPr/>
        <a:lstStyle/>
        <a:p>
          <a:pPr>
            <a:defRPr sz="1600"/>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N"/>
  <c:style val="42"/>
  <c:chart>
    <c:title>
      <c:tx>
        <c:rich>
          <a:bodyPr/>
          <a:lstStyle/>
          <a:p>
            <a:pPr>
              <a:defRPr/>
            </a:pPr>
            <a:r>
              <a:rPr lang="en-US"/>
              <a:t>Discharge Summary</a:t>
            </a:r>
          </a:p>
        </c:rich>
      </c:tx>
      <c:layout/>
    </c:title>
    <c:view3D>
      <c:rotX val="30"/>
      <c:perspective val="30"/>
    </c:view3D>
    <c:plotArea>
      <c:layout/>
      <c:pie3DChart>
        <c:varyColors val="1"/>
        <c:ser>
          <c:idx val="0"/>
          <c:order val="0"/>
          <c:dLbls>
            <c:dLbl>
              <c:idx val="0"/>
              <c:layout>
                <c:manualLayout>
                  <c:x val="-5.8333508311461064E-2"/>
                  <c:y val="-0.35828054826480116"/>
                </c:manualLayout>
              </c:layout>
              <c:spPr/>
              <c:txPr>
                <a:bodyPr/>
                <a:lstStyle/>
                <a:p>
                  <a:pPr>
                    <a:defRPr sz="1600"/>
                  </a:pPr>
                  <a:endParaRPr lang="en-US"/>
                </a:p>
              </c:txPr>
              <c:showPercent val="1"/>
            </c:dLbl>
            <c:txPr>
              <a:bodyPr/>
              <a:lstStyle/>
              <a:p>
                <a:pPr>
                  <a:defRPr sz="1400"/>
                </a:pPr>
                <a:endParaRPr lang="en-US"/>
              </a:p>
            </c:txPr>
            <c:showPercent val="1"/>
          </c:dLbls>
          <c:cat>
            <c:strRef>
              <c:f>Sheet4!$C$6:$C$7</c:f>
              <c:strCache>
                <c:ptCount val="2"/>
                <c:pt idx="0">
                  <c:v>Compliance</c:v>
                </c:pt>
                <c:pt idx="1">
                  <c:v>Non-Compliance</c:v>
                </c:pt>
              </c:strCache>
            </c:strRef>
          </c:cat>
          <c:val>
            <c:numRef>
              <c:f>Sheet4!$D$6:$D$7</c:f>
              <c:numCache>
                <c:formatCode>General</c:formatCode>
                <c:ptCount val="2"/>
                <c:pt idx="0">
                  <c:v>258</c:v>
                </c:pt>
                <c:pt idx="1">
                  <c:v>15</c:v>
                </c:pt>
              </c:numCache>
            </c:numRef>
          </c:val>
        </c:ser>
        <c:dLbls>
          <c:showPercent val="1"/>
        </c:dLbls>
      </c:pie3DChart>
    </c:plotArea>
    <c:legend>
      <c:legendPos val="r"/>
      <c:layout/>
      <c:txPr>
        <a:bodyPr/>
        <a:lstStyle/>
        <a:p>
          <a:pPr>
            <a:defRPr sz="1400"/>
          </a:pPr>
          <a:endParaRPr lang="en-US"/>
        </a:p>
      </c:txPr>
    </c:legend>
    <c:plotVisOnly val="1"/>
  </c:chart>
  <c:txPr>
    <a:bodyPr/>
    <a:lstStyle/>
    <a:p>
      <a:pPr>
        <a:defRPr>
          <a:latin typeface="Times New Roman" pitchFamily="18" charset="0"/>
          <a:cs typeface="Times New Roman" pitchFamily="18"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IN"/>
  <c:style val="42"/>
  <c:chart>
    <c:title>
      <c:tx>
        <c:rich>
          <a:bodyPr/>
          <a:lstStyle/>
          <a:p>
            <a:pPr>
              <a:defRPr/>
            </a:pPr>
            <a:r>
              <a:rPr lang="en-US"/>
              <a:t>Nursing Admission Assessment</a:t>
            </a:r>
          </a:p>
        </c:rich>
      </c:tx>
      <c:layout/>
    </c:title>
    <c:view3D>
      <c:rotX val="30"/>
      <c:perspective val="30"/>
    </c:view3D>
    <c:plotArea>
      <c:layout/>
      <c:pie3DChart>
        <c:varyColors val="1"/>
        <c:ser>
          <c:idx val="0"/>
          <c:order val="0"/>
          <c:dLbls>
            <c:dLbl>
              <c:idx val="0"/>
              <c:layout>
                <c:manualLayout>
                  <c:x val="-0.15324334458192815"/>
                  <c:y val="-0.19089102751045009"/>
                </c:manualLayout>
              </c:layout>
              <c:showPercent val="1"/>
            </c:dLbl>
            <c:txPr>
              <a:bodyPr/>
              <a:lstStyle/>
              <a:p>
                <a:pPr>
                  <a:defRPr sz="1600"/>
                </a:pPr>
                <a:endParaRPr lang="en-US"/>
              </a:p>
            </c:txPr>
            <c:showPercent val="1"/>
          </c:dLbls>
          <c:cat>
            <c:strRef>
              <c:f>Sheet4!$C$12:$C$13</c:f>
              <c:strCache>
                <c:ptCount val="2"/>
                <c:pt idx="0">
                  <c:v>Compliance</c:v>
                </c:pt>
                <c:pt idx="1">
                  <c:v>Non-Compliance</c:v>
                </c:pt>
              </c:strCache>
            </c:strRef>
          </c:cat>
          <c:val>
            <c:numRef>
              <c:f>Sheet4!$D$12:$D$13</c:f>
              <c:numCache>
                <c:formatCode>General</c:formatCode>
                <c:ptCount val="2"/>
                <c:pt idx="0">
                  <c:v>201</c:v>
                </c:pt>
                <c:pt idx="1">
                  <c:v>72</c:v>
                </c:pt>
              </c:numCache>
            </c:numRef>
          </c:val>
        </c:ser>
        <c:dLbls>
          <c:showPercent val="1"/>
        </c:dLbls>
      </c:pie3DChart>
    </c:plotArea>
    <c:legend>
      <c:legendPos val="r"/>
      <c:layout/>
      <c:txPr>
        <a:bodyPr/>
        <a:lstStyle/>
        <a:p>
          <a:pPr>
            <a:defRPr sz="1400"/>
          </a:pPr>
          <a:endParaRPr lang="en-US"/>
        </a:p>
      </c:txPr>
    </c:legend>
    <c:plotVisOnly val="1"/>
  </c:chart>
  <c:txPr>
    <a:bodyPr/>
    <a:lstStyle/>
    <a:p>
      <a:pPr>
        <a:defRPr>
          <a:latin typeface="Times New Roman" pitchFamily="18" charset="0"/>
          <a:cs typeface="Times New Roman" pitchFamily="18"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IN"/>
  <c:style val="42"/>
  <c:chart>
    <c:title>
      <c:tx>
        <c:rich>
          <a:bodyPr/>
          <a:lstStyle/>
          <a:p>
            <a:pPr>
              <a:defRPr/>
            </a:pPr>
            <a:r>
              <a:rPr lang="en-US"/>
              <a:t>Nutritional Screening</a:t>
            </a:r>
          </a:p>
        </c:rich>
      </c:tx>
      <c:layout/>
    </c:title>
    <c:view3D>
      <c:rotX val="30"/>
      <c:perspective val="30"/>
    </c:view3D>
    <c:plotArea>
      <c:layout/>
      <c:pie3DChart>
        <c:varyColors val="1"/>
        <c:ser>
          <c:idx val="0"/>
          <c:order val="0"/>
          <c:dLbls>
            <c:dLbl>
              <c:idx val="0"/>
              <c:layout>
                <c:manualLayout>
                  <c:x val="-0.1998021334647832"/>
                  <c:y val="6.9491642492056924E-3"/>
                </c:manualLayout>
              </c:layout>
              <c:showPercent val="1"/>
            </c:dLbl>
            <c:dLbl>
              <c:idx val="1"/>
              <c:layout>
                <c:manualLayout>
                  <c:x val="0.17438406690102781"/>
                  <c:y val="-9.767543859649154E-2"/>
                </c:manualLayout>
              </c:layout>
              <c:showPercent val="1"/>
            </c:dLbl>
            <c:txPr>
              <a:bodyPr/>
              <a:lstStyle/>
              <a:p>
                <a:pPr>
                  <a:defRPr sz="1600"/>
                </a:pPr>
                <a:endParaRPr lang="en-US"/>
              </a:p>
            </c:txPr>
            <c:showPercent val="1"/>
          </c:dLbls>
          <c:cat>
            <c:strRef>
              <c:f>Sheet4!$C$19:$C$20</c:f>
              <c:strCache>
                <c:ptCount val="2"/>
                <c:pt idx="0">
                  <c:v>Compliance</c:v>
                </c:pt>
                <c:pt idx="1">
                  <c:v>Non-Compliance</c:v>
                </c:pt>
              </c:strCache>
            </c:strRef>
          </c:cat>
          <c:val>
            <c:numRef>
              <c:f>Sheet4!$D$19:$D$20</c:f>
              <c:numCache>
                <c:formatCode>General</c:formatCode>
                <c:ptCount val="2"/>
                <c:pt idx="0">
                  <c:v>132</c:v>
                </c:pt>
                <c:pt idx="1">
                  <c:v>141</c:v>
                </c:pt>
              </c:numCache>
            </c:numRef>
          </c:val>
        </c:ser>
        <c:dLbls>
          <c:showPercent val="1"/>
        </c:dLbls>
      </c:pie3DChart>
    </c:plotArea>
    <c:legend>
      <c:legendPos val="r"/>
      <c:layout>
        <c:manualLayout>
          <c:xMode val="edge"/>
          <c:yMode val="edge"/>
          <c:x val="0.70190235511101651"/>
          <c:y val="0.39423608233181445"/>
          <c:w val="0.28491806767397337"/>
          <c:h val="0.40720434945631784"/>
        </c:manualLayout>
      </c:layout>
      <c:txPr>
        <a:bodyPr/>
        <a:lstStyle/>
        <a:p>
          <a:pPr>
            <a:defRPr sz="1400"/>
          </a:pPr>
          <a:endParaRPr lang="en-US"/>
        </a:p>
      </c:txPr>
    </c:legend>
    <c:plotVisOnly val="1"/>
  </c:chart>
  <c:txPr>
    <a:bodyPr/>
    <a:lstStyle/>
    <a:p>
      <a:pPr>
        <a:defRPr>
          <a:latin typeface="Times New Roman" pitchFamily="18" charset="0"/>
          <a:cs typeface="Times New Roman" pitchFamily="18" charset="0"/>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IN"/>
  <c:style val="42"/>
  <c:chart>
    <c:title>
      <c:tx>
        <c:rich>
          <a:bodyPr/>
          <a:lstStyle/>
          <a:p>
            <a:pPr>
              <a:defRPr/>
            </a:pPr>
            <a:r>
              <a:rPr lang="en-US"/>
              <a:t>Date Time and Consultant's Signature on Progress Notes</a:t>
            </a:r>
          </a:p>
        </c:rich>
      </c:tx>
      <c:layout>
        <c:manualLayout>
          <c:xMode val="edge"/>
          <c:yMode val="edge"/>
          <c:x val="0.14810753875993884"/>
          <c:y val="2.6143790849673214E-2"/>
        </c:manualLayout>
      </c:layout>
    </c:title>
    <c:view3D>
      <c:rotX val="30"/>
      <c:perspective val="30"/>
    </c:view3D>
    <c:plotArea>
      <c:layout/>
      <c:pie3DChart>
        <c:varyColors val="1"/>
        <c:ser>
          <c:idx val="0"/>
          <c:order val="0"/>
          <c:dLbls>
            <c:dLbl>
              <c:idx val="0"/>
              <c:layout>
                <c:manualLayout>
                  <c:x val="-1.1989997987608808E-2"/>
                  <c:y val="-0.3160087832158251"/>
                </c:manualLayout>
              </c:layout>
              <c:showPercent val="1"/>
            </c:dLbl>
            <c:txPr>
              <a:bodyPr/>
              <a:lstStyle/>
              <a:p>
                <a:pPr>
                  <a:defRPr sz="1600"/>
                </a:pPr>
                <a:endParaRPr lang="en-US"/>
              </a:p>
            </c:txPr>
            <c:showPercent val="1"/>
          </c:dLbls>
          <c:cat>
            <c:strRef>
              <c:f>Sheet4!$C$25:$C$26</c:f>
              <c:strCache>
                <c:ptCount val="2"/>
                <c:pt idx="0">
                  <c:v>Compliance</c:v>
                </c:pt>
                <c:pt idx="1">
                  <c:v>Non-Compliance</c:v>
                </c:pt>
              </c:strCache>
            </c:strRef>
          </c:cat>
          <c:val>
            <c:numRef>
              <c:f>Sheet4!$D$25:$D$26</c:f>
              <c:numCache>
                <c:formatCode>General</c:formatCode>
                <c:ptCount val="2"/>
                <c:pt idx="0">
                  <c:v>267</c:v>
                </c:pt>
                <c:pt idx="1">
                  <c:v>6</c:v>
                </c:pt>
              </c:numCache>
            </c:numRef>
          </c:val>
        </c:ser>
        <c:dLbls>
          <c:showPercent val="1"/>
        </c:dLbls>
      </c:pie3DChart>
    </c:plotArea>
    <c:legend>
      <c:legendPos val="r"/>
      <c:layout>
        <c:manualLayout>
          <c:xMode val="edge"/>
          <c:yMode val="edge"/>
          <c:x val="0.6651387576552934"/>
          <c:y val="0.4618118813579688"/>
          <c:w val="0.32181067366579202"/>
          <c:h val="0.38857671200190891"/>
        </c:manualLayout>
      </c:layout>
      <c:txPr>
        <a:bodyPr/>
        <a:lstStyle/>
        <a:p>
          <a:pPr>
            <a:defRPr sz="1600"/>
          </a:pPr>
          <a:endParaRPr lang="en-US"/>
        </a:p>
      </c:txPr>
    </c:legend>
    <c:plotVisOnly val="1"/>
  </c:chart>
  <c:txPr>
    <a:bodyPr/>
    <a:lstStyle/>
    <a:p>
      <a:pPr>
        <a:defRPr>
          <a:latin typeface="Times New Roman" pitchFamily="18" charset="0"/>
          <a:cs typeface="Times New Roman" pitchFamily="18" charset="0"/>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IN"/>
  <c:style val="42"/>
  <c:chart>
    <c:title>
      <c:tx>
        <c:rich>
          <a:bodyPr/>
          <a:lstStyle/>
          <a:p>
            <a:pPr>
              <a:defRPr/>
            </a:pPr>
            <a:r>
              <a:rPr lang="en-US"/>
              <a:t>Nursing Care Plan</a:t>
            </a:r>
          </a:p>
        </c:rich>
      </c:tx>
      <c:layout/>
    </c:title>
    <c:view3D>
      <c:rotX val="30"/>
      <c:perspective val="30"/>
    </c:view3D>
    <c:plotArea>
      <c:layout/>
      <c:pie3DChart>
        <c:varyColors val="1"/>
        <c:ser>
          <c:idx val="0"/>
          <c:order val="0"/>
          <c:dLbls>
            <c:dLbl>
              <c:idx val="0"/>
              <c:layout>
                <c:manualLayout>
                  <c:x val="-0.18026455648267878"/>
                  <c:y val="-0.28644707699825867"/>
                </c:manualLayout>
              </c:layout>
              <c:showPercent val="1"/>
            </c:dLbl>
            <c:txPr>
              <a:bodyPr/>
              <a:lstStyle/>
              <a:p>
                <a:pPr>
                  <a:defRPr sz="1600"/>
                </a:pPr>
                <a:endParaRPr lang="en-US"/>
              </a:p>
            </c:txPr>
            <c:showPercent val="1"/>
          </c:dLbls>
          <c:cat>
            <c:strRef>
              <c:f>Sheet4!$C$38:$C$39</c:f>
              <c:strCache>
                <c:ptCount val="2"/>
                <c:pt idx="0">
                  <c:v>Compliance</c:v>
                </c:pt>
                <c:pt idx="1">
                  <c:v>Non-Compliance</c:v>
                </c:pt>
              </c:strCache>
            </c:strRef>
          </c:cat>
          <c:val>
            <c:numRef>
              <c:f>Sheet4!$D$38:$D$39</c:f>
              <c:numCache>
                <c:formatCode>General</c:formatCode>
                <c:ptCount val="2"/>
                <c:pt idx="0">
                  <c:v>216</c:v>
                </c:pt>
                <c:pt idx="1">
                  <c:v>57</c:v>
                </c:pt>
              </c:numCache>
            </c:numRef>
          </c:val>
        </c:ser>
        <c:dLbls>
          <c:showPercent val="1"/>
        </c:dLbls>
      </c:pie3DChart>
    </c:plotArea>
    <c:legend>
      <c:legendPos val="r"/>
      <c:layout>
        <c:manualLayout>
          <c:xMode val="edge"/>
          <c:yMode val="edge"/>
          <c:x val="0.73146959530456701"/>
          <c:y val="0.39143458419049065"/>
          <c:w val="0.25526341285146115"/>
          <c:h val="0.3788946533551355"/>
        </c:manualLayout>
      </c:layout>
      <c:txPr>
        <a:bodyPr/>
        <a:lstStyle/>
        <a:p>
          <a:pPr>
            <a:defRPr sz="1400"/>
          </a:pPr>
          <a:endParaRPr lang="en-US"/>
        </a:p>
      </c:txPr>
    </c:legend>
    <c:plotVisOnly val="1"/>
  </c:chart>
  <c:txPr>
    <a:bodyPr/>
    <a:lstStyle/>
    <a:p>
      <a:pPr>
        <a:defRPr>
          <a:latin typeface="Times New Roman" pitchFamily="18" charset="0"/>
          <a:cs typeface="Times New Roman" pitchFamily="18" charset="0"/>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IN"/>
  <c:style val="42"/>
  <c:chart>
    <c:title>
      <c:tx>
        <c:rich>
          <a:bodyPr/>
          <a:lstStyle/>
          <a:p>
            <a:pPr>
              <a:defRPr/>
            </a:pPr>
            <a:r>
              <a:rPr lang="en-IN"/>
              <a:t>Missing Records</a:t>
            </a:r>
          </a:p>
        </c:rich>
      </c:tx>
      <c:layout/>
    </c:title>
    <c:view3D>
      <c:rotX val="30"/>
      <c:perspective val="30"/>
    </c:view3D>
    <c:plotArea>
      <c:layout/>
      <c:pie3DChart>
        <c:varyColors val="1"/>
        <c:ser>
          <c:idx val="0"/>
          <c:order val="0"/>
          <c:dLbls>
            <c:dLbl>
              <c:idx val="0"/>
              <c:layout>
                <c:manualLayout>
                  <c:x val="-1.3061196297831201E-3"/>
                  <c:y val="-0.42765638670166239"/>
                </c:manualLayout>
              </c:layout>
              <c:showPercent val="1"/>
            </c:dLbl>
            <c:txPr>
              <a:bodyPr/>
              <a:lstStyle/>
              <a:p>
                <a:pPr>
                  <a:defRPr sz="1600"/>
                </a:pPr>
                <a:endParaRPr lang="en-US"/>
              </a:p>
            </c:txPr>
            <c:showPercent val="1"/>
            <c:showLeaderLines val="1"/>
          </c:dLbls>
          <c:cat>
            <c:strRef>
              <c:f>Sheet1!$H$8:$H$9</c:f>
              <c:strCache>
                <c:ptCount val="2"/>
                <c:pt idx="0">
                  <c:v>percentage of non-missing records</c:v>
                </c:pt>
                <c:pt idx="1">
                  <c:v>percentage of missing records</c:v>
                </c:pt>
              </c:strCache>
            </c:strRef>
          </c:cat>
          <c:val>
            <c:numRef>
              <c:f>Sheet1!$I$8:$I$9</c:f>
              <c:numCache>
                <c:formatCode>General</c:formatCode>
                <c:ptCount val="2"/>
                <c:pt idx="0">
                  <c:v>273</c:v>
                </c:pt>
                <c:pt idx="1">
                  <c:v>0</c:v>
                </c:pt>
              </c:numCache>
            </c:numRef>
          </c:val>
        </c:ser>
        <c:dLbls>
          <c:showPercent val="1"/>
        </c:dLbls>
      </c:pie3DChart>
    </c:plotArea>
    <c:legend>
      <c:legendPos val="r"/>
      <c:layout>
        <c:manualLayout>
          <c:xMode val="edge"/>
          <c:yMode val="edge"/>
          <c:x val="0.67147033430031788"/>
          <c:y val="0.27847295129775468"/>
          <c:w val="0.31537177096284058"/>
          <c:h val="0.4601837270341208"/>
        </c:manualLayout>
      </c:layout>
      <c:txPr>
        <a:bodyPr/>
        <a:lstStyle/>
        <a:p>
          <a:pPr>
            <a:defRPr sz="1400"/>
          </a:pPr>
          <a:endParaRPr lang="en-US"/>
        </a:p>
      </c:txPr>
    </c:legend>
    <c:plotVisOnly val="1"/>
  </c:chart>
  <c:txPr>
    <a:bodyPr/>
    <a:lstStyle/>
    <a:p>
      <a:pPr>
        <a:defRPr>
          <a:latin typeface="Times New Roman" pitchFamily="18" charset="0"/>
          <a:cs typeface="Times New Roman" pitchFamily="18" charset="0"/>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IN"/>
  <c:style val="42"/>
  <c:chart>
    <c:title>
      <c:tx>
        <c:rich>
          <a:bodyPr/>
          <a:lstStyle/>
          <a:p>
            <a:pPr>
              <a:defRPr/>
            </a:pPr>
            <a:r>
              <a:rPr lang="en-US"/>
              <a:t>Consent Forms</a:t>
            </a:r>
          </a:p>
        </c:rich>
      </c:tx>
      <c:layout/>
    </c:title>
    <c:view3D>
      <c:rotX val="30"/>
      <c:perspective val="30"/>
    </c:view3D>
    <c:plotArea>
      <c:layout/>
      <c:pie3DChart>
        <c:varyColors val="1"/>
        <c:ser>
          <c:idx val="0"/>
          <c:order val="0"/>
          <c:dLbls>
            <c:dLbl>
              <c:idx val="0"/>
              <c:layout>
                <c:manualLayout>
                  <c:x val="-0.12925105093570619"/>
                  <c:y val="-0.30095051876904755"/>
                </c:manualLayout>
              </c:layout>
              <c:showPercent val="1"/>
            </c:dLbl>
            <c:txPr>
              <a:bodyPr/>
              <a:lstStyle/>
              <a:p>
                <a:pPr>
                  <a:defRPr sz="1600"/>
                </a:pPr>
                <a:endParaRPr lang="en-US"/>
              </a:p>
            </c:txPr>
            <c:showPercent val="1"/>
          </c:dLbls>
          <c:cat>
            <c:strRef>
              <c:f>Sheet4!$C$50:$C$51</c:f>
              <c:strCache>
                <c:ptCount val="2"/>
                <c:pt idx="0">
                  <c:v>Compliance</c:v>
                </c:pt>
                <c:pt idx="1">
                  <c:v>Non-Compliance</c:v>
                </c:pt>
              </c:strCache>
            </c:strRef>
          </c:cat>
          <c:val>
            <c:numRef>
              <c:f>Sheet4!$D$50:$D$51</c:f>
              <c:numCache>
                <c:formatCode>General</c:formatCode>
                <c:ptCount val="2"/>
                <c:pt idx="0">
                  <c:v>233</c:v>
                </c:pt>
                <c:pt idx="1">
                  <c:v>45</c:v>
                </c:pt>
              </c:numCache>
            </c:numRef>
          </c:val>
        </c:ser>
        <c:dLbls>
          <c:showPercent val="1"/>
        </c:dLbls>
      </c:pie3DChart>
    </c:plotArea>
    <c:legend>
      <c:legendPos val="r"/>
      <c:layout>
        <c:manualLayout>
          <c:xMode val="edge"/>
          <c:yMode val="edge"/>
          <c:x val="0.72866759302146067"/>
          <c:y val="0.40380348429600671"/>
          <c:w val="0.25956770109618654"/>
          <c:h val="0.25816484348852364"/>
        </c:manualLayout>
      </c:layout>
      <c:txPr>
        <a:bodyPr/>
        <a:lstStyle/>
        <a:p>
          <a:pPr>
            <a:defRPr sz="1400"/>
          </a:pPr>
          <a:endParaRPr lang="en-US"/>
        </a:p>
      </c:txPr>
    </c:legend>
    <c:plotVisOnly val="1"/>
  </c:chart>
  <c:txPr>
    <a:bodyPr/>
    <a:lstStyle/>
    <a:p>
      <a:pPr>
        <a:defRPr>
          <a:latin typeface="Times New Roman" pitchFamily="18" charset="0"/>
          <a:cs typeface="Times New Roman" pitchFamily="18" charset="0"/>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IN"/>
  <c:style val="42"/>
  <c:chart>
    <c:title>
      <c:tx>
        <c:rich>
          <a:bodyPr/>
          <a:lstStyle/>
          <a:p>
            <a:pPr>
              <a:defRPr/>
            </a:pPr>
            <a:r>
              <a:rPr lang="en-US"/>
              <a:t>Discharge Summary</a:t>
            </a:r>
          </a:p>
        </c:rich>
      </c:tx>
      <c:layout/>
    </c:title>
    <c:view3D>
      <c:rotX val="30"/>
      <c:perspective val="30"/>
    </c:view3D>
    <c:plotArea>
      <c:layout/>
      <c:pie3DChart>
        <c:varyColors val="1"/>
        <c:ser>
          <c:idx val="0"/>
          <c:order val="0"/>
          <c:dLbls>
            <c:dLbl>
              <c:idx val="0"/>
              <c:layout>
                <c:manualLayout>
                  <c:x val="-8.1809111609393179E-2"/>
                  <c:y val="-0.32580354284982688"/>
                </c:manualLayout>
              </c:layout>
              <c:showPercent val="1"/>
            </c:dLbl>
            <c:txPr>
              <a:bodyPr/>
              <a:lstStyle/>
              <a:p>
                <a:pPr>
                  <a:defRPr sz="1600"/>
                </a:pPr>
                <a:endParaRPr lang="en-US"/>
              </a:p>
            </c:txPr>
            <c:showPercent val="1"/>
          </c:dLbls>
          <c:cat>
            <c:strRef>
              <c:f>FEBRUARY!$B$126:$B$127</c:f>
              <c:strCache>
                <c:ptCount val="2"/>
                <c:pt idx="0">
                  <c:v>Compliant</c:v>
                </c:pt>
                <c:pt idx="1">
                  <c:v>Non-Compliant</c:v>
                </c:pt>
              </c:strCache>
            </c:strRef>
          </c:cat>
          <c:val>
            <c:numRef>
              <c:f>FEBRUARY!$C$126:$C$127</c:f>
              <c:numCache>
                <c:formatCode>General</c:formatCode>
                <c:ptCount val="2"/>
                <c:pt idx="0">
                  <c:v>81</c:v>
                </c:pt>
                <c:pt idx="1">
                  <c:v>9</c:v>
                </c:pt>
              </c:numCache>
            </c:numRef>
          </c:val>
        </c:ser>
        <c:dLbls>
          <c:showPercent val="1"/>
        </c:dLbls>
      </c:pie3DChart>
    </c:plotArea>
    <c:legend>
      <c:legendPos val="r"/>
      <c:layout>
        <c:manualLayout>
          <c:xMode val="edge"/>
          <c:yMode val="edge"/>
          <c:x val="0.71358172115902729"/>
          <c:y val="0.43907450593066277"/>
          <c:w val="0.2731732457283898"/>
          <c:h val="0.37132797424712172"/>
        </c:manualLayout>
      </c:layout>
      <c:txPr>
        <a:bodyPr/>
        <a:lstStyle/>
        <a:p>
          <a:pPr>
            <a:defRPr sz="1400"/>
          </a:pPr>
          <a:endParaRPr lang="en-US"/>
        </a:p>
      </c:txPr>
    </c:legend>
    <c:plotVisOnly val="1"/>
  </c:chart>
  <c:txPr>
    <a:bodyPr/>
    <a:lstStyle/>
    <a:p>
      <a:pPr>
        <a:defRPr>
          <a:latin typeface="Times New Roman" pitchFamily="18" charset="0"/>
          <a:cs typeface="Times New Roman" pitchFamily="18" charset="0"/>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0DC089-EB60-42FE-B0F5-F1419BDD11AC}" type="doc">
      <dgm:prSet loTypeId="urn:microsoft.com/office/officeart/2005/8/layout/cycle2" loCatId="cycle" qsTypeId="urn:microsoft.com/office/officeart/2005/8/quickstyle/simple1" qsCatId="simple" csTypeId="urn:microsoft.com/office/officeart/2005/8/colors/colorful3" csCatId="colorful" phldr="1"/>
      <dgm:spPr/>
      <dgm:t>
        <a:bodyPr/>
        <a:lstStyle/>
        <a:p>
          <a:endParaRPr lang="en-US"/>
        </a:p>
      </dgm:t>
    </dgm:pt>
    <dgm:pt modelId="{1344BD61-B295-434A-A409-FDACB62621ED}">
      <dgm:prSet phldrT="[Text]" custT="1"/>
      <dgm:spPr/>
      <dgm:t>
        <a:bodyPr/>
        <a:lstStyle/>
        <a:p>
          <a:r>
            <a:rPr lang="en-US" sz="1200" b="1">
              <a:latin typeface="Times New Roman" pitchFamily="18" charset="0"/>
              <a:cs typeface="Times New Roman" pitchFamily="18" charset="0"/>
            </a:rPr>
            <a:t>1.Identify problem or issue</a:t>
          </a:r>
        </a:p>
      </dgm:t>
    </dgm:pt>
    <dgm:pt modelId="{E6272FDC-B3EF-4AC5-9B40-211A0F34B6EF}" type="parTrans" cxnId="{D38852B2-4537-45B8-AB2E-4A1B912E75E1}">
      <dgm:prSet/>
      <dgm:spPr/>
      <dgm:t>
        <a:bodyPr/>
        <a:lstStyle/>
        <a:p>
          <a:endParaRPr lang="en-US">
            <a:latin typeface="Times New Roman" pitchFamily="18" charset="0"/>
            <a:cs typeface="Times New Roman" pitchFamily="18" charset="0"/>
          </a:endParaRPr>
        </a:p>
      </dgm:t>
    </dgm:pt>
    <dgm:pt modelId="{CEBDA770-E129-493C-AE8F-C46FE5E4866A}" type="sibTrans" cxnId="{D38852B2-4537-45B8-AB2E-4A1B912E75E1}">
      <dgm:prSet/>
      <dgm:spPr/>
      <dgm:t>
        <a:bodyPr/>
        <a:lstStyle/>
        <a:p>
          <a:endParaRPr lang="en-US">
            <a:latin typeface="Times New Roman" pitchFamily="18" charset="0"/>
            <a:cs typeface="Times New Roman" pitchFamily="18" charset="0"/>
          </a:endParaRPr>
        </a:p>
      </dgm:t>
    </dgm:pt>
    <dgm:pt modelId="{DAD5B071-D0CA-4711-89D6-A22AEC39B753}">
      <dgm:prSet phldrT="[Text]" custT="1"/>
      <dgm:spPr/>
      <dgm:t>
        <a:bodyPr/>
        <a:lstStyle/>
        <a:p>
          <a:r>
            <a:rPr lang="en-US" sz="1200" b="1">
              <a:latin typeface="Times New Roman" pitchFamily="18" charset="0"/>
              <a:cs typeface="Times New Roman" pitchFamily="18" charset="0"/>
            </a:rPr>
            <a:t>2</a:t>
          </a:r>
          <a:r>
            <a:rPr lang="en-US" sz="1400" b="1">
              <a:latin typeface="Times New Roman" pitchFamily="18" charset="0"/>
              <a:cs typeface="Times New Roman" pitchFamily="18" charset="0"/>
            </a:rPr>
            <a:t>. </a:t>
          </a:r>
          <a:r>
            <a:rPr lang="en-US" sz="1200" b="1">
              <a:latin typeface="Times New Roman" pitchFamily="18" charset="0"/>
              <a:cs typeface="Times New Roman" pitchFamily="18" charset="0"/>
            </a:rPr>
            <a:t>Set criteria &amp; standards</a:t>
          </a:r>
          <a:endParaRPr lang="en-US" sz="1100" b="1">
            <a:latin typeface="Times New Roman" pitchFamily="18" charset="0"/>
            <a:cs typeface="Times New Roman" pitchFamily="18" charset="0"/>
          </a:endParaRPr>
        </a:p>
      </dgm:t>
    </dgm:pt>
    <dgm:pt modelId="{613D1D2E-63A2-4AA4-961A-7963B2A45FE9}" type="parTrans" cxnId="{E727CF37-8996-4E7A-BB11-866EEEAFECDA}">
      <dgm:prSet/>
      <dgm:spPr/>
      <dgm:t>
        <a:bodyPr/>
        <a:lstStyle/>
        <a:p>
          <a:endParaRPr lang="en-US">
            <a:latin typeface="Times New Roman" pitchFamily="18" charset="0"/>
            <a:cs typeface="Times New Roman" pitchFamily="18" charset="0"/>
          </a:endParaRPr>
        </a:p>
      </dgm:t>
    </dgm:pt>
    <dgm:pt modelId="{873B54D6-7C05-41C7-887E-8594A11D52E9}" type="sibTrans" cxnId="{E727CF37-8996-4E7A-BB11-866EEEAFECDA}">
      <dgm:prSet/>
      <dgm:spPr/>
      <dgm:t>
        <a:bodyPr/>
        <a:lstStyle/>
        <a:p>
          <a:endParaRPr lang="en-US">
            <a:latin typeface="Times New Roman" pitchFamily="18" charset="0"/>
            <a:cs typeface="Times New Roman" pitchFamily="18" charset="0"/>
          </a:endParaRPr>
        </a:p>
      </dgm:t>
    </dgm:pt>
    <dgm:pt modelId="{483F5E65-57FA-42F8-9C0E-996E2898BC7A}">
      <dgm:prSet custT="1"/>
      <dgm:spPr/>
      <dgm:t>
        <a:bodyPr/>
        <a:lstStyle/>
        <a:p>
          <a:r>
            <a:rPr lang="en-US" sz="1200" b="1">
              <a:latin typeface="Times New Roman" pitchFamily="18" charset="0"/>
              <a:cs typeface="Times New Roman" pitchFamily="18" charset="0"/>
            </a:rPr>
            <a:t>3. Data Collection</a:t>
          </a:r>
        </a:p>
      </dgm:t>
    </dgm:pt>
    <dgm:pt modelId="{DF003AAF-175F-4340-9C5E-34045A96E4B6}" type="parTrans" cxnId="{E7C8EBDB-D11F-401C-B9EE-E3CB38AE2223}">
      <dgm:prSet/>
      <dgm:spPr/>
      <dgm:t>
        <a:bodyPr/>
        <a:lstStyle/>
        <a:p>
          <a:endParaRPr lang="en-US">
            <a:latin typeface="Times New Roman" pitchFamily="18" charset="0"/>
            <a:cs typeface="Times New Roman" pitchFamily="18" charset="0"/>
          </a:endParaRPr>
        </a:p>
      </dgm:t>
    </dgm:pt>
    <dgm:pt modelId="{1C9B70AF-A03A-4F31-9D1E-2964ECBBF861}" type="sibTrans" cxnId="{E7C8EBDB-D11F-401C-B9EE-E3CB38AE2223}">
      <dgm:prSet/>
      <dgm:spPr/>
      <dgm:t>
        <a:bodyPr/>
        <a:lstStyle/>
        <a:p>
          <a:endParaRPr lang="en-US">
            <a:latin typeface="Times New Roman" pitchFamily="18" charset="0"/>
            <a:cs typeface="Times New Roman" pitchFamily="18" charset="0"/>
          </a:endParaRPr>
        </a:p>
      </dgm:t>
    </dgm:pt>
    <dgm:pt modelId="{5FA73D75-DF03-4D0E-BA03-C5D77B41A331}">
      <dgm:prSet custT="1"/>
      <dgm:spPr/>
      <dgm:t>
        <a:bodyPr/>
        <a:lstStyle/>
        <a:p>
          <a:r>
            <a:rPr lang="en-US" sz="1200" b="1">
              <a:latin typeface="Times New Roman" pitchFamily="18" charset="0"/>
              <a:cs typeface="Times New Roman" pitchFamily="18" charset="0"/>
            </a:rPr>
            <a:t>4. Compare performance with criteria &amp; standards</a:t>
          </a:r>
        </a:p>
      </dgm:t>
    </dgm:pt>
    <dgm:pt modelId="{D59EB883-5C20-4EA0-932C-25CA97759342}" type="parTrans" cxnId="{C57A9946-5E9E-4CFB-8D2F-455696B33C93}">
      <dgm:prSet/>
      <dgm:spPr/>
      <dgm:t>
        <a:bodyPr/>
        <a:lstStyle/>
        <a:p>
          <a:endParaRPr lang="en-US">
            <a:latin typeface="Times New Roman" pitchFamily="18" charset="0"/>
            <a:cs typeface="Times New Roman" pitchFamily="18" charset="0"/>
          </a:endParaRPr>
        </a:p>
      </dgm:t>
    </dgm:pt>
    <dgm:pt modelId="{B01FA077-D6AC-4090-86EF-D32973BE5CC2}" type="sibTrans" cxnId="{C57A9946-5E9E-4CFB-8D2F-455696B33C93}">
      <dgm:prSet/>
      <dgm:spPr/>
      <dgm:t>
        <a:bodyPr/>
        <a:lstStyle/>
        <a:p>
          <a:endParaRPr lang="en-US">
            <a:latin typeface="Times New Roman" pitchFamily="18" charset="0"/>
            <a:cs typeface="Times New Roman" pitchFamily="18" charset="0"/>
          </a:endParaRPr>
        </a:p>
      </dgm:t>
    </dgm:pt>
    <dgm:pt modelId="{27F7D2D9-33BD-4FF4-8C9A-B0EDF603DD47}">
      <dgm:prSet custT="1"/>
      <dgm:spPr/>
      <dgm:t>
        <a:bodyPr/>
        <a:lstStyle/>
        <a:p>
          <a:r>
            <a:rPr lang="en-US" sz="1200" b="1">
              <a:latin typeface="Times New Roman" pitchFamily="18" charset="0"/>
              <a:cs typeface="Times New Roman" pitchFamily="18" charset="0"/>
            </a:rPr>
            <a:t>5. Implementing Change</a:t>
          </a:r>
        </a:p>
      </dgm:t>
    </dgm:pt>
    <dgm:pt modelId="{EA99E18D-D667-452C-923E-C140BE447F29}" type="parTrans" cxnId="{EBD4AB86-A061-4E8F-8B50-0E1E32B0190C}">
      <dgm:prSet/>
      <dgm:spPr/>
      <dgm:t>
        <a:bodyPr/>
        <a:lstStyle/>
        <a:p>
          <a:endParaRPr lang="en-US">
            <a:latin typeface="Times New Roman" pitchFamily="18" charset="0"/>
            <a:cs typeface="Times New Roman" pitchFamily="18" charset="0"/>
          </a:endParaRPr>
        </a:p>
      </dgm:t>
    </dgm:pt>
    <dgm:pt modelId="{A6072708-50ED-4850-91DB-08E09903A602}" type="sibTrans" cxnId="{EBD4AB86-A061-4E8F-8B50-0E1E32B0190C}">
      <dgm:prSet/>
      <dgm:spPr/>
      <dgm:t>
        <a:bodyPr/>
        <a:lstStyle/>
        <a:p>
          <a:endParaRPr lang="en-US">
            <a:latin typeface="Times New Roman" pitchFamily="18" charset="0"/>
            <a:cs typeface="Times New Roman" pitchFamily="18" charset="0"/>
          </a:endParaRPr>
        </a:p>
      </dgm:t>
    </dgm:pt>
    <dgm:pt modelId="{5AB16DF4-462A-457A-839A-1373BD7DAE8B}" type="pres">
      <dgm:prSet presAssocID="{1C0DC089-EB60-42FE-B0F5-F1419BDD11AC}" presName="cycle" presStyleCnt="0">
        <dgm:presLayoutVars>
          <dgm:dir/>
          <dgm:resizeHandles val="exact"/>
        </dgm:presLayoutVars>
      </dgm:prSet>
      <dgm:spPr/>
      <dgm:t>
        <a:bodyPr/>
        <a:lstStyle/>
        <a:p>
          <a:endParaRPr lang="en-US"/>
        </a:p>
      </dgm:t>
    </dgm:pt>
    <dgm:pt modelId="{B545B8A2-AB47-4087-8D3A-28BCEA8BE6B8}" type="pres">
      <dgm:prSet presAssocID="{1344BD61-B295-434A-A409-FDACB62621ED}" presName="node" presStyleLbl="node1" presStyleIdx="0" presStyleCnt="5" custScaleX="80468" custScaleY="84842">
        <dgm:presLayoutVars>
          <dgm:bulletEnabled val="1"/>
        </dgm:presLayoutVars>
      </dgm:prSet>
      <dgm:spPr/>
      <dgm:t>
        <a:bodyPr/>
        <a:lstStyle/>
        <a:p>
          <a:endParaRPr lang="en-US"/>
        </a:p>
      </dgm:t>
    </dgm:pt>
    <dgm:pt modelId="{0A2F6CB2-A444-4D9F-916E-9203DE4AB86A}" type="pres">
      <dgm:prSet presAssocID="{CEBDA770-E129-493C-AE8F-C46FE5E4866A}" presName="sibTrans" presStyleLbl="sibTrans2D1" presStyleIdx="0" presStyleCnt="5"/>
      <dgm:spPr/>
      <dgm:t>
        <a:bodyPr/>
        <a:lstStyle/>
        <a:p>
          <a:endParaRPr lang="en-US"/>
        </a:p>
      </dgm:t>
    </dgm:pt>
    <dgm:pt modelId="{0CC88A5A-4DD5-4A47-8C45-C32EA4A4C24B}" type="pres">
      <dgm:prSet presAssocID="{CEBDA770-E129-493C-AE8F-C46FE5E4866A}" presName="connectorText" presStyleLbl="sibTrans2D1" presStyleIdx="0" presStyleCnt="5"/>
      <dgm:spPr/>
      <dgm:t>
        <a:bodyPr/>
        <a:lstStyle/>
        <a:p>
          <a:endParaRPr lang="en-US"/>
        </a:p>
      </dgm:t>
    </dgm:pt>
    <dgm:pt modelId="{71D82B57-8784-4D1B-A19E-3141AB660D92}" type="pres">
      <dgm:prSet presAssocID="{DAD5B071-D0CA-4711-89D6-A22AEC39B753}" presName="node" presStyleLbl="node1" presStyleIdx="1" presStyleCnt="5" custScaleX="78847" custScaleY="75848" custRadScaleRad="98533" custRadScaleInc="-770">
        <dgm:presLayoutVars>
          <dgm:bulletEnabled val="1"/>
        </dgm:presLayoutVars>
      </dgm:prSet>
      <dgm:spPr/>
      <dgm:t>
        <a:bodyPr/>
        <a:lstStyle/>
        <a:p>
          <a:endParaRPr lang="en-US"/>
        </a:p>
      </dgm:t>
    </dgm:pt>
    <dgm:pt modelId="{8C916F97-9FB7-4164-9933-9337F694B240}" type="pres">
      <dgm:prSet presAssocID="{873B54D6-7C05-41C7-887E-8594A11D52E9}" presName="sibTrans" presStyleLbl="sibTrans2D1" presStyleIdx="1" presStyleCnt="5"/>
      <dgm:spPr/>
      <dgm:t>
        <a:bodyPr/>
        <a:lstStyle/>
        <a:p>
          <a:endParaRPr lang="en-US"/>
        </a:p>
      </dgm:t>
    </dgm:pt>
    <dgm:pt modelId="{6C388001-DDFF-48D2-BABD-747E5E8674AB}" type="pres">
      <dgm:prSet presAssocID="{873B54D6-7C05-41C7-887E-8594A11D52E9}" presName="connectorText" presStyleLbl="sibTrans2D1" presStyleIdx="1" presStyleCnt="5"/>
      <dgm:spPr/>
      <dgm:t>
        <a:bodyPr/>
        <a:lstStyle/>
        <a:p>
          <a:endParaRPr lang="en-US"/>
        </a:p>
      </dgm:t>
    </dgm:pt>
    <dgm:pt modelId="{99186068-A041-411C-84FC-6E520CB6B674}" type="pres">
      <dgm:prSet presAssocID="{483F5E65-57FA-42F8-9C0E-996E2898BC7A}" presName="node" presStyleLbl="node1" presStyleIdx="2" presStyleCnt="5" custScaleX="78705" custScaleY="76681">
        <dgm:presLayoutVars>
          <dgm:bulletEnabled val="1"/>
        </dgm:presLayoutVars>
      </dgm:prSet>
      <dgm:spPr/>
      <dgm:t>
        <a:bodyPr/>
        <a:lstStyle/>
        <a:p>
          <a:endParaRPr lang="en-US"/>
        </a:p>
      </dgm:t>
    </dgm:pt>
    <dgm:pt modelId="{F2700EDE-A2D2-4A1E-86B8-12D68F835E37}" type="pres">
      <dgm:prSet presAssocID="{1C9B70AF-A03A-4F31-9D1E-2964ECBBF861}" presName="sibTrans" presStyleLbl="sibTrans2D1" presStyleIdx="2" presStyleCnt="5"/>
      <dgm:spPr/>
      <dgm:t>
        <a:bodyPr/>
        <a:lstStyle/>
        <a:p>
          <a:endParaRPr lang="en-US"/>
        </a:p>
      </dgm:t>
    </dgm:pt>
    <dgm:pt modelId="{B0998DAC-D8EE-4D7E-931F-EF84B1525E7B}" type="pres">
      <dgm:prSet presAssocID="{1C9B70AF-A03A-4F31-9D1E-2964ECBBF861}" presName="connectorText" presStyleLbl="sibTrans2D1" presStyleIdx="2" presStyleCnt="5"/>
      <dgm:spPr/>
      <dgm:t>
        <a:bodyPr/>
        <a:lstStyle/>
        <a:p>
          <a:endParaRPr lang="en-US"/>
        </a:p>
      </dgm:t>
    </dgm:pt>
    <dgm:pt modelId="{2A085AB1-39A2-4793-B9BE-12BCA0004A76}" type="pres">
      <dgm:prSet presAssocID="{5FA73D75-DF03-4D0E-BA03-C5D77B41A331}" presName="node" presStyleLbl="node1" presStyleIdx="3" presStyleCnt="5" custScaleX="84642" custScaleY="74593">
        <dgm:presLayoutVars>
          <dgm:bulletEnabled val="1"/>
        </dgm:presLayoutVars>
      </dgm:prSet>
      <dgm:spPr/>
      <dgm:t>
        <a:bodyPr/>
        <a:lstStyle/>
        <a:p>
          <a:endParaRPr lang="en-US"/>
        </a:p>
      </dgm:t>
    </dgm:pt>
    <dgm:pt modelId="{D219B3CD-CBBA-45B5-A0A0-C49988EFAC97}" type="pres">
      <dgm:prSet presAssocID="{B01FA077-D6AC-4090-86EF-D32973BE5CC2}" presName="sibTrans" presStyleLbl="sibTrans2D1" presStyleIdx="3" presStyleCnt="5"/>
      <dgm:spPr/>
      <dgm:t>
        <a:bodyPr/>
        <a:lstStyle/>
        <a:p>
          <a:endParaRPr lang="en-US"/>
        </a:p>
      </dgm:t>
    </dgm:pt>
    <dgm:pt modelId="{1A01F644-DA29-4A35-A41A-8B71E21D51B4}" type="pres">
      <dgm:prSet presAssocID="{B01FA077-D6AC-4090-86EF-D32973BE5CC2}" presName="connectorText" presStyleLbl="sibTrans2D1" presStyleIdx="3" presStyleCnt="5"/>
      <dgm:spPr/>
      <dgm:t>
        <a:bodyPr/>
        <a:lstStyle/>
        <a:p>
          <a:endParaRPr lang="en-US"/>
        </a:p>
      </dgm:t>
    </dgm:pt>
    <dgm:pt modelId="{BF27A211-FB7C-4B8E-9CDF-BC0EA7FE80B0}" type="pres">
      <dgm:prSet presAssocID="{27F7D2D9-33BD-4FF4-8C9A-B0EDF603DD47}" presName="node" presStyleLbl="node1" presStyleIdx="4" presStyleCnt="5" custScaleX="87073" custScaleY="84685">
        <dgm:presLayoutVars>
          <dgm:bulletEnabled val="1"/>
        </dgm:presLayoutVars>
      </dgm:prSet>
      <dgm:spPr/>
      <dgm:t>
        <a:bodyPr/>
        <a:lstStyle/>
        <a:p>
          <a:endParaRPr lang="en-US"/>
        </a:p>
      </dgm:t>
    </dgm:pt>
    <dgm:pt modelId="{4F58C742-896B-41EF-9ACF-6308F942834F}" type="pres">
      <dgm:prSet presAssocID="{A6072708-50ED-4850-91DB-08E09903A602}" presName="sibTrans" presStyleLbl="sibTrans2D1" presStyleIdx="4" presStyleCnt="5"/>
      <dgm:spPr/>
      <dgm:t>
        <a:bodyPr/>
        <a:lstStyle/>
        <a:p>
          <a:endParaRPr lang="en-US"/>
        </a:p>
      </dgm:t>
    </dgm:pt>
    <dgm:pt modelId="{0A00E24D-260F-41B3-9E80-4D98D6A2DE92}" type="pres">
      <dgm:prSet presAssocID="{A6072708-50ED-4850-91DB-08E09903A602}" presName="connectorText" presStyleLbl="sibTrans2D1" presStyleIdx="4" presStyleCnt="5"/>
      <dgm:spPr/>
      <dgm:t>
        <a:bodyPr/>
        <a:lstStyle/>
        <a:p>
          <a:endParaRPr lang="en-US"/>
        </a:p>
      </dgm:t>
    </dgm:pt>
  </dgm:ptLst>
  <dgm:cxnLst>
    <dgm:cxn modelId="{E727CF37-8996-4E7A-BB11-866EEEAFECDA}" srcId="{1C0DC089-EB60-42FE-B0F5-F1419BDD11AC}" destId="{DAD5B071-D0CA-4711-89D6-A22AEC39B753}" srcOrd="1" destOrd="0" parTransId="{613D1D2E-63A2-4AA4-961A-7963B2A45FE9}" sibTransId="{873B54D6-7C05-41C7-887E-8594A11D52E9}"/>
    <dgm:cxn modelId="{3F9B673D-4BB2-4DF1-BF11-402BE24E52D6}" type="presOf" srcId="{873B54D6-7C05-41C7-887E-8594A11D52E9}" destId="{8C916F97-9FB7-4164-9933-9337F694B240}" srcOrd="0" destOrd="0" presId="urn:microsoft.com/office/officeart/2005/8/layout/cycle2"/>
    <dgm:cxn modelId="{26AEC032-1164-4CEC-991C-D8D13E112016}" type="presOf" srcId="{CEBDA770-E129-493C-AE8F-C46FE5E4866A}" destId="{0A2F6CB2-A444-4D9F-916E-9203DE4AB86A}" srcOrd="0" destOrd="0" presId="urn:microsoft.com/office/officeart/2005/8/layout/cycle2"/>
    <dgm:cxn modelId="{84F6F086-6D37-4A73-AA10-377F78481AE3}" type="presOf" srcId="{A6072708-50ED-4850-91DB-08E09903A602}" destId="{0A00E24D-260F-41B3-9E80-4D98D6A2DE92}" srcOrd="1" destOrd="0" presId="urn:microsoft.com/office/officeart/2005/8/layout/cycle2"/>
    <dgm:cxn modelId="{67B22E1F-F9F4-40B5-A87B-9EDC60E42353}" type="presOf" srcId="{A6072708-50ED-4850-91DB-08E09903A602}" destId="{4F58C742-896B-41EF-9ACF-6308F942834F}" srcOrd="0" destOrd="0" presId="urn:microsoft.com/office/officeart/2005/8/layout/cycle2"/>
    <dgm:cxn modelId="{C627300A-9F0E-4E06-8FAB-D9A550717363}" type="presOf" srcId="{873B54D6-7C05-41C7-887E-8594A11D52E9}" destId="{6C388001-DDFF-48D2-BABD-747E5E8674AB}" srcOrd="1" destOrd="0" presId="urn:microsoft.com/office/officeart/2005/8/layout/cycle2"/>
    <dgm:cxn modelId="{8F779A47-28A4-40B3-88A4-003EDCE9618A}" type="presOf" srcId="{1344BD61-B295-434A-A409-FDACB62621ED}" destId="{B545B8A2-AB47-4087-8D3A-28BCEA8BE6B8}" srcOrd="0" destOrd="0" presId="urn:microsoft.com/office/officeart/2005/8/layout/cycle2"/>
    <dgm:cxn modelId="{6732A833-6267-4A4B-928F-5C0F82EE9454}" type="presOf" srcId="{1C9B70AF-A03A-4F31-9D1E-2964ECBBF861}" destId="{F2700EDE-A2D2-4A1E-86B8-12D68F835E37}" srcOrd="0" destOrd="0" presId="urn:microsoft.com/office/officeart/2005/8/layout/cycle2"/>
    <dgm:cxn modelId="{D38852B2-4537-45B8-AB2E-4A1B912E75E1}" srcId="{1C0DC089-EB60-42FE-B0F5-F1419BDD11AC}" destId="{1344BD61-B295-434A-A409-FDACB62621ED}" srcOrd="0" destOrd="0" parTransId="{E6272FDC-B3EF-4AC5-9B40-211A0F34B6EF}" sibTransId="{CEBDA770-E129-493C-AE8F-C46FE5E4866A}"/>
    <dgm:cxn modelId="{A70F85D7-F29F-46B1-9F7D-2783D7698F8A}" type="presOf" srcId="{B01FA077-D6AC-4090-86EF-D32973BE5CC2}" destId="{D219B3CD-CBBA-45B5-A0A0-C49988EFAC97}" srcOrd="0" destOrd="0" presId="urn:microsoft.com/office/officeart/2005/8/layout/cycle2"/>
    <dgm:cxn modelId="{C57A9946-5E9E-4CFB-8D2F-455696B33C93}" srcId="{1C0DC089-EB60-42FE-B0F5-F1419BDD11AC}" destId="{5FA73D75-DF03-4D0E-BA03-C5D77B41A331}" srcOrd="3" destOrd="0" parTransId="{D59EB883-5C20-4EA0-932C-25CA97759342}" sibTransId="{B01FA077-D6AC-4090-86EF-D32973BE5CC2}"/>
    <dgm:cxn modelId="{F3E0BD86-5A9B-4AC1-BF4E-3E13690BB436}" type="presOf" srcId="{DAD5B071-D0CA-4711-89D6-A22AEC39B753}" destId="{71D82B57-8784-4D1B-A19E-3141AB660D92}" srcOrd="0" destOrd="0" presId="urn:microsoft.com/office/officeart/2005/8/layout/cycle2"/>
    <dgm:cxn modelId="{3811CE02-9C5E-4B61-9186-615FCD51F6C0}" type="presOf" srcId="{483F5E65-57FA-42F8-9C0E-996E2898BC7A}" destId="{99186068-A041-411C-84FC-6E520CB6B674}" srcOrd="0" destOrd="0" presId="urn:microsoft.com/office/officeart/2005/8/layout/cycle2"/>
    <dgm:cxn modelId="{E7C8EBDB-D11F-401C-B9EE-E3CB38AE2223}" srcId="{1C0DC089-EB60-42FE-B0F5-F1419BDD11AC}" destId="{483F5E65-57FA-42F8-9C0E-996E2898BC7A}" srcOrd="2" destOrd="0" parTransId="{DF003AAF-175F-4340-9C5E-34045A96E4B6}" sibTransId="{1C9B70AF-A03A-4F31-9D1E-2964ECBBF861}"/>
    <dgm:cxn modelId="{31371A55-C027-494F-9A8E-39D730CCC1B2}" type="presOf" srcId="{B01FA077-D6AC-4090-86EF-D32973BE5CC2}" destId="{1A01F644-DA29-4A35-A41A-8B71E21D51B4}" srcOrd="1" destOrd="0" presId="urn:microsoft.com/office/officeart/2005/8/layout/cycle2"/>
    <dgm:cxn modelId="{84C100DF-F754-4640-A34F-CD65E5BDBF6C}" type="presOf" srcId="{CEBDA770-E129-493C-AE8F-C46FE5E4866A}" destId="{0CC88A5A-4DD5-4A47-8C45-C32EA4A4C24B}" srcOrd="1" destOrd="0" presId="urn:microsoft.com/office/officeart/2005/8/layout/cycle2"/>
    <dgm:cxn modelId="{EBD4AB86-A061-4E8F-8B50-0E1E32B0190C}" srcId="{1C0DC089-EB60-42FE-B0F5-F1419BDD11AC}" destId="{27F7D2D9-33BD-4FF4-8C9A-B0EDF603DD47}" srcOrd="4" destOrd="0" parTransId="{EA99E18D-D667-452C-923E-C140BE447F29}" sibTransId="{A6072708-50ED-4850-91DB-08E09903A602}"/>
    <dgm:cxn modelId="{2B003A4C-283D-4B01-A25E-5D48B3F3015C}" type="presOf" srcId="{1C0DC089-EB60-42FE-B0F5-F1419BDD11AC}" destId="{5AB16DF4-462A-457A-839A-1373BD7DAE8B}" srcOrd="0" destOrd="0" presId="urn:microsoft.com/office/officeart/2005/8/layout/cycle2"/>
    <dgm:cxn modelId="{79B35467-F0E3-4DC9-AF16-BFCDB85A1DCB}" type="presOf" srcId="{5FA73D75-DF03-4D0E-BA03-C5D77B41A331}" destId="{2A085AB1-39A2-4793-B9BE-12BCA0004A76}" srcOrd="0" destOrd="0" presId="urn:microsoft.com/office/officeart/2005/8/layout/cycle2"/>
    <dgm:cxn modelId="{82D8D46B-A485-4AFB-BAEB-950F08E327EE}" type="presOf" srcId="{1C9B70AF-A03A-4F31-9D1E-2964ECBBF861}" destId="{B0998DAC-D8EE-4D7E-931F-EF84B1525E7B}" srcOrd="1" destOrd="0" presId="urn:microsoft.com/office/officeart/2005/8/layout/cycle2"/>
    <dgm:cxn modelId="{FACB7E92-D67B-450F-AEF4-10B4CE6DABBB}" type="presOf" srcId="{27F7D2D9-33BD-4FF4-8C9A-B0EDF603DD47}" destId="{BF27A211-FB7C-4B8E-9CDF-BC0EA7FE80B0}" srcOrd="0" destOrd="0" presId="urn:microsoft.com/office/officeart/2005/8/layout/cycle2"/>
    <dgm:cxn modelId="{3110CAF1-D96C-4F0D-A930-4739E8A3F950}" type="presParOf" srcId="{5AB16DF4-462A-457A-839A-1373BD7DAE8B}" destId="{B545B8A2-AB47-4087-8D3A-28BCEA8BE6B8}" srcOrd="0" destOrd="0" presId="urn:microsoft.com/office/officeart/2005/8/layout/cycle2"/>
    <dgm:cxn modelId="{74D3F4BD-D435-4FB3-9B31-16AC9B6946A5}" type="presParOf" srcId="{5AB16DF4-462A-457A-839A-1373BD7DAE8B}" destId="{0A2F6CB2-A444-4D9F-916E-9203DE4AB86A}" srcOrd="1" destOrd="0" presId="urn:microsoft.com/office/officeart/2005/8/layout/cycle2"/>
    <dgm:cxn modelId="{372C29FD-ACA0-4258-8AB9-1D918F616322}" type="presParOf" srcId="{0A2F6CB2-A444-4D9F-916E-9203DE4AB86A}" destId="{0CC88A5A-4DD5-4A47-8C45-C32EA4A4C24B}" srcOrd="0" destOrd="0" presId="urn:microsoft.com/office/officeart/2005/8/layout/cycle2"/>
    <dgm:cxn modelId="{1E7692C9-D8A7-4A12-BAD8-D6F44C54AAF7}" type="presParOf" srcId="{5AB16DF4-462A-457A-839A-1373BD7DAE8B}" destId="{71D82B57-8784-4D1B-A19E-3141AB660D92}" srcOrd="2" destOrd="0" presId="urn:microsoft.com/office/officeart/2005/8/layout/cycle2"/>
    <dgm:cxn modelId="{3CBECBB9-995D-471D-98D9-FD48F2947BFF}" type="presParOf" srcId="{5AB16DF4-462A-457A-839A-1373BD7DAE8B}" destId="{8C916F97-9FB7-4164-9933-9337F694B240}" srcOrd="3" destOrd="0" presId="urn:microsoft.com/office/officeart/2005/8/layout/cycle2"/>
    <dgm:cxn modelId="{423395B1-1213-4FA7-98B5-3DE27A82981B}" type="presParOf" srcId="{8C916F97-9FB7-4164-9933-9337F694B240}" destId="{6C388001-DDFF-48D2-BABD-747E5E8674AB}" srcOrd="0" destOrd="0" presId="urn:microsoft.com/office/officeart/2005/8/layout/cycle2"/>
    <dgm:cxn modelId="{630025BD-58BA-402E-878A-B4723051C603}" type="presParOf" srcId="{5AB16DF4-462A-457A-839A-1373BD7DAE8B}" destId="{99186068-A041-411C-84FC-6E520CB6B674}" srcOrd="4" destOrd="0" presId="urn:microsoft.com/office/officeart/2005/8/layout/cycle2"/>
    <dgm:cxn modelId="{6397D5D6-4F6B-4A51-B626-FB449C1E9EE2}" type="presParOf" srcId="{5AB16DF4-462A-457A-839A-1373BD7DAE8B}" destId="{F2700EDE-A2D2-4A1E-86B8-12D68F835E37}" srcOrd="5" destOrd="0" presId="urn:microsoft.com/office/officeart/2005/8/layout/cycle2"/>
    <dgm:cxn modelId="{194D7329-4840-46A9-8937-4C4E926D8223}" type="presParOf" srcId="{F2700EDE-A2D2-4A1E-86B8-12D68F835E37}" destId="{B0998DAC-D8EE-4D7E-931F-EF84B1525E7B}" srcOrd="0" destOrd="0" presId="urn:microsoft.com/office/officeart/2005/8/layout/cycle2"/>
    <dgm:cxn modelId="{E2C44539-FB4D-491B-B85B-492054452A91}" type="presParOf" srcId="{5AB16DF4-462A-457A-839A-1373BD7DAE8B}" destId="{2A085AB1-39A2-4793-B9BE-12BCA0004A76}" srcOrd="6" destOrd="0" presId="urn:microsoft.com/office/officeart/2005/8/layout/cycle2"/>
    <dgm:cxn modelId="{5A0B153E-310A-47BD-9553-F5A758E79572}" type="presParOf" srcId="{5AB16DF4-462A-457A-839A-1373BD7DAE8B}" destId="{D219B3CD-CBBA-45B5-A0A0-C49988EFAC97}" srcOrd="7" destOrd="0" presId="urn:microsoft.com/office/officeart/2005/8/layout/cycle2"/>
    <dgm:cxn modelId="{20632487-4A93-49E8-A685-EA3498075D89}" type="presParOf" srcId="{D219B3CD-CBBA-45B5-A0A0-C49988EFAC97}" destId="{1A01F644-DA29-4A35-A41A-8B71E21D51B4}" srcOrd="0" destOrd="0" presId="urn:microsoft.com/office/officeart/2005/8/layout/cycle2"/>
    <dgm:cxn modelId="{6FF8E73C-9984-4281-88C4-6148E89CFAFE}" type="presParOf" srcId="{5AB16DF4-462A-457A-839A-1373BD7DAE8B}" destId="{BF27A211-FB7C-4B8E-9CDF-BC0EA7FE80B0}" srcOrd="8" destOrd="0" presId="urn:microsoft.com/office/officeart/2005/8/layout/cycle2"/>
    <dgm:cxn modelId="{F9F84A03-6D45-4F6B-8B99-1FAC7931A8E7}" type="presParOf" srcId="{5AB16DF4-462A-457A-839A-1373BD7DAE8B}" destId="{4F58C742-896B-41EF-9ACF-6308F942834F}" srcOrd="9" destOrd="0" presId="urn:microsoft.com/office/officeart/2005/8/layout/cycle2"/>
    <dgm:cxn modelId="{54636FE2-9BC3-4726-A1D1-9AB9C100C228}" type="presParOf" srcId="{4F58C742-896B-41EF-9ACF-6308F942834F}" destId="{0A00E24D-260F-41B3-9E80-4D98D6A2DE92}"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45B8A2-AB47-4087-8D3A-28BCEA8BE6B8}">
      <dsp:nvSpPr>
        <dsp:cNvPr id="0" name=""/>
        <dsp:cNvSpPr/>
      </dsp:nvSpPr>
      <dsp:spPr>
        <a:xfrm>
          <a:off x="3752413" y="198252"/>
          <a:ext cx="1185374" cy="124980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a:latin typeface="Times New Roman" pitchFamily="18" charset="0"/>
              <a:cs typeface="Times New Roman" pitchFamily="18" charset="0"/>
            </a:rPr>
            <a:t>1.Identify problem or issue</a:t>
          </a:r>
        </a:p>
      </dsp:txBody>
      <dsp:txXfrm>
        <a:off x="3752413" y="198252"/>
        <a:ext cx="1185374" cy="1249808"/>
      </dsp:txXfrm>
    </dsp:sp>
    <dsp:sp modelId="{0A2F6CB2-A444-4D9F-916E-9203DE4AB86A}">
      <dsp:nvSpPr>
        <dsp:cNvPr id="0" name=""/>
        <dsp:cNvSpPr/>
      </dsp:nvSpPr>
      <dsp:spPr>
        <a:xfrm rot="2186824">
          <a:off x="4957103" y="1224488"/>
          <a:ext cx="536019" cy="49717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latin typeface="Times New Roman" pitchFamily="18" charset="0"/>
            <a:cs typeface="Times New Roman" pitchFamily="18" charset="0"/>
          </a:endParaRPr>
        </a:p>
      </dsp:txBody>
      <dsp:txXfrm rot="2186824">
        <a:off x="4957103" y="1224488"/>
        <a:ext cx="536019" cy="497171"/>
      </dsp:txXfrm>
    </dsp:sp>
    <dsp:sp modelId="{71D82B57-8784-4D1B-A19E-3141AB660D92}">
      <dsp:nvSpPr>
        <dsp:cNvPr id="0" name=""/>
        <dsp:cNvSpPr/>
      </dsp:nvSpPr>
      <dsp:spPr>
        <a:xfrm>
          <a:off x="5523987" y="1564044"/>
          <a:ext cx="1161495" cy="1117317"/>
        </a:xfrm>
        <a:prstGeom prst="ellipse">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a:latin typeface="Times New Roman" pitchFamily="18" charset="0"/>
              <a:cs typeface="Times New Roman" pitchFamily="18" charset="0"/>
            </a:rPr>
            <a:t>2</a:t>
          </a:r>
          <a:r>
            <a:rPr lang="en-US" sz="1400" b="1" kern="1200">
              <a:latin typeface="Times New Roman" pitchFamily="18" charset="0"/>
              <a:cs typeface="Times New Roman" pitchFamily="18" charset="0"/>
            </a:rPr>
            <a:t>. </a:t>
          </a:r>
          <a:r>
            <a:rPr lang="en-US" sz="1200" b="1" kern="1200">
              <a:latin typeface="Times New Roman" pitchFamily="18" charset="0"/>
              <a:cs typeface="Times New Roman" pitchFamily="18" charset="0"/>
            </a:rPr>
            <a:t>Set criteria &amp; standards</a:t>
          </a:r>
          <a:endParaRPr lang="en-US" sz="1100" b="1" kern="1200">
            <a:latin typeface="Times New Roman" pitchFamily="18" charset="0"/>
            <a:cs typeface="Times New Roman" pitchFamily="18" charset="0"/>
          </a:endParaRPr>
        </a:p>
      </dsp:txBody>
      <dsp:txXfrm>
        <a:off x="5523987" y="1564044"/>
        <a:ext cx="1161495" cy="1117317"/>
      </dsp:txXfrm>
    </dsp:sp>
    <dsp:sp modelId="{8C916F97-9FB7-4164-9933-9337F694B240}">
      <dsp:nvSpPr>
        <dsp:cNvPr id="0" name=""/>
        <dsp:cNvSpPr/>
      </dsp:nvSpPr>
      <dsp:spPr>
        <a:xfrm rot="6436899">
          <a:off x="5498246" y="2907408"/>
          <a:ext cx="570034" cy="497171"/>
        </a:xfrm>
        <a:prstGeom prst="rightArrow">
          <a:avLst>
            <a:gd name="adj1" fmla="val 60000"/>
            <a:gd name="adj2" fmla="val 50000"/>
          </a:avLst>
        </a:prstGeom>
        <a:solidFill>
          <a:schemeClr val="accent3">
            <a:hueOff val="2812566"/>
            <a:satOff val="-4220"/>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latin typeface="Times New Roman" pitchFamily="18" charset="0"/>
            <a:cs typeface="Times New Roman" pitchFamily="18" charset="0"/>
          </a:endParaRPr>
        </a:p>
      </dsp:txBody>
      <dsp:txXfrm rot="6436899">
        <a:off x="5498246" y="2907408"/>
        <a:ext cx="570034" cy="497171"/>
      </dsp:txXfrm>
    </dsp:sp>
    <dsp:sp modelId="{99186068-A041-411C-84FC-6E520CB6B674}">
      <dsp:nvSpPr>
        <dsp:cNvPr id="0" name=""/>
        <dsp:cNvSpPr/>
      </dsp:nvSpPr>
      <dsp:spPr>
        <a:xfrm>
          <a:off x="4870854" y="3660604"/>
          <a:ext cx="1159403" cy="1129588"/>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a:latin typeface="Times New Roman" pitchFamily="18" charset="0"/>
              <a:cs typeface="Times New Roman" pitchFamily="18" charset="0"/>
            </a:rPr>
            <a:t>3. Data Collection</a:t>
          </a:r>
        </a:p>
      </dsp:txBody>
      <dsp:txXfrm>
        <a:off x="4870854" y="3660604"/>
        <a:ext cx="1159403" cy="1129588"/>
      </dsp:txXfrm>
    </dsp:sp>
    <dsp:sp modelId="{F2700EDE-A2D2-4A1E-86B8-12D68F835E37}">
      <dsp:nvSpPr>
        <dsp:cNvPr id="0" name=""/>
        <dsp:cNvSpPr/>
      </dsp:nvSpPr>
      <dsp:spPr>
        <a:xfrm rot="10800000">
          <a:off x="4115021" y="3976813"/>
          <a:ext cx="534122" cy="497171"/>
        </a:xfrm>
        <a:prstGeom prst="rightArrow">
          <a:avLst>
            <a:gd name="adj1" fmla="val 60000"/>
            <a:gd name="adj2" fmla="val 50000"/>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latin typeface="Times New Roman" pitchFamily="18" charset="0"/>
            <a:cs typeface="Times New Roman" pitchFamily="18" charset="0"/>
          </a:endParaRPr>
        </a:p>
      </dsp:txBody>
      <dsp:txXfrm rot="10800000">
        <a:off x="4115021" y="3976813"/>
        <a:ext cx="534122" cy="497171"/>
      </dsp:txXfrm>
    </dsp:sp>
    <dsp:sp modelId="{2A085AB1-39A2-4793-B9BE-12BCA0004A76}">
      <dsp:nvSpPr>
        <dsp:cNvPr id="0" name=""/>
        <dsp:cNvSpPr/>
      </dsp:nvSpPr>
      <dsp:spPr>
        <a:xfrm>
          <a:off x="2616214" y="3675984"/>
          <a:ext cx="1246861" cy="1098830"/>
        </a:xfrm>
        <a:prstGeom prst="ellipse">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a:latin typeface="Times New Roman" pitchFamily="18" charset="0"/>
              <a:cs typeface="Times New Roman" pitchFamily="18" charset="0"/>
            </a:rPr>
            <a:t>4. Compare performance with criteria &amp; standards</a:t>
          </a:r>
        </a:p>
      </dsp:txBody>
      <dsp:txXfrm>
        <a:off x="2616214" y="3675984"/>
        <a:ext cx="1246861" cy="1098830"/>
      </dsp:txXfrm>
    </dsp:sp>
    <dsp:sp modelId="{D219B3CD-CBBA-45B5-A0A0-C49988EFAC97}">
      <dsp:nvSpPr>
        <dsp:cNvPr id="0" name=""/>
        <dsp:cNvSpPr/>
      </dsp:nvSpPr>
      <dsp:spPr>
        <a:xfrm rot="15120000">
          <a:off x="2640634" y="2973443"/>
          <a:ext cx="545993" cy="497171"/>
        </a:xfrm>
        <a:prstGeom prst="rightArrow">
          <a:avLst>
            <a:gd name="adj1" fmla="val 60000"/>
            <a:gd name="adj2" fmla="val 50000"/>
          </a:avLst>
        </a:prstGeom>
        <a:solidFill>
          <a:schemeClr val="accent3">
            <a:hueOff val="8437698"/>
            <a:satOff val="-12660"/>
            <a:lumOff val="-20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latin typeface="Times New Roman" pitchFamily="18" charset="0"/>
            <a:cs typeface="Times New Roman" pitchFamily="18" charset="0"/>
          </a:endParaRPr>
        </a:p>
      </dsp:txBody>
      <dsp:txXfrm rot="15120000">
        <a:off x="2640634" y="2973443"/>
        <a:ext cx="545993" cy="497171"/>
      </dsp:txXfrm>
    </dsp:sp>
    <dsp:sp modelId="{BF27A211-FB7C-4B8E-9CDF-BC0EA7FE80B0}">
      <dsp:nvSpPr>
        <dsp:cNvPr id="0" name=""/>
        <dsp:cNvSpPr/>
      </dsp:nvSpPr>
      <dsp:spPr>
        <a:xfrm>
          <a:off x="1915100" y="1498950"/>
          <a:ext cx="1282673" cy="1247495"/>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a:latin typeface="Times New Roman" pitchFamily="18" charset="0"/>
              <a:cs typeface="Times New Roman" pitchFamily="18" charset="0"/>
            </a:rPr>
            <a:t>5. Implementing Change</a:t>
          </a:r>
        </a:p>
      </dsp:txBody>
      <dsp:txXfrm>
        <a:off x="1915100" y="1498950"/>
        <a:ext cx="1282673" cy="1247495"/>
      </dsp:txXfrm>
    </dsp:sp>
    <dsp:sp modelId="{4F58C742-896B-41EF-9ACF-6308F942834F}">
      <dsp:nvSpPr>
        <dsp:cNvPr id="0" name=""/>
        <dsp:cNvSpPr/>
      </dsp:nvSpPr>
      <dsp:spPr>
        <a:xfrm rot="19440000">
          <a:off x="3194116" y="1223557"/>
          <a:ext cx="515462" cy="497171"/>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latin typeface="Times New Roman" pitchFamily="18" charset="0"/>
            <a:cs typeface="Times New Roman" pitchFamily="18" charset="0"/>
          </a:endParaRPr>
        </a:p>
      </dsp:txBody>
      <dsp:txXfrm rot="19440000">
        <a:off x="3194116" y="1223557"/>
        <a:ext cx="515462" cy="49717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38200"/>
            <a:ext cx="7772400" cy="1470025"/>
          </a:xfrm>
        </p:spPr>
        <p:txBody>
          <a:bodyPr>
            <a:normAutofit fontScale="90000"/>
          </a:bodyPr>
          <a:lstStyle/>
          <a:p>
            <a:r>
              <a:rPr lang="en-US" dirty="0" smtClean="0">
                <a:latin typeface="Cataneo BT" pitchFamily="66" charset="0"/>
              </a:rPr>
              <a:t>Study on Adherence of Medical Records to the NABH </a:t>
            </a:r>
            <a:r>
              <a:rPr lang="en-US" dirty="0" smtClean="0">
                <a:latin typeface="Cataneo BT" pitchFamily="66" charset="0"/>
              </a:rPr>
              <a:t>Standards       </a:t>
            </a:r>
            <a:r>
              <a:rPr lang="en-US" sz="3600" dirty="0" smtClean="0">
                <a:latin typeface="Cataneo BT" pitchFamily="66" charset="0"/>
              </a:rPr>
              <a:t>in</a:t>
            </a:r>
            <a:r>
              <a:rPr lang="en-US" dirty="0" smtClean="0">
                <a:latin typeface="Cataneo BT" pitchFamily="66" charset="0"/>
              </a:rPr>
              <a:t> </a:t>
            </a:r>
            <a:r>
              <a:rPr lang="en-US" sz="3600" dirty="0" smtClean="0">
                <a:latin typeface="Cataneo BT" pitchFamily="66" charset="0"/>
              </a:rPr>
              <a:t>The Mission Hospital , Durgapur</a:t>
            </a:r>
            <a:endParaRPr lang="en-IN" sz="3600" dirty="0">
              <a:latin typeface="Cataneo BT" pitchFamily="66" charset="0"/>
            </a:endParaRPr>
          </a:p>
        </p:txBody>
      </p:sp>
      <p:sp>
        <p:nvSpPr>
          <p:cNvPr id="3" name="Subtitle 2"/>
          <p:cNvSpPr>
            <a:spLocks noGrp="1"/>
          </p:cNvSpPr>
          <p:nvPr>
            <p:ph type="subTitle" idx="1"/>
          </p:nvPr>
        </p:nvSpPr>
        <p:spPr>
          <a:xfrm>
            <a:off x="1295400" y="2514600"/>
            <a:ext cx="6400800" cy="1752600"/>
          </a:xfrm>
        </p:spPr>
        <p:txBody>
          <a:bodyPr>
            <a:normAutofit fontScale="62500" lnSpcReduction="20000"/>
          </a:bodyPr>
          <a:lstStyle/>
          <a:p>
            <a:r>
              <a:rPr lang="en-US" b="1" dirty="0" smtClean="0">
                <a:solidFill>
                  <a:schemeClr val="tx1"/>
                </a:solidFill>
                <a:latin typeface="Cataneo BT" pitchFamily="66" charset="0"/>
              </a:rPr>
              <a:t>A dissertation submitted in partial fulfillment of the requirements</a:t>
            </a:r>
            <a:endParaRPr lang="en-IN" b="1" dirty="0" smtClean="0">
              <a:solidFill>
                <a:schemeClr val="tx1"/>
              </a:solidFill>
              <a:latin typeface="Cataneo BT" pitchFamily="66" charset="0"/>
            </a:endParaRPr>
          </a:p>
          <a:p>
            <a:r>
              <a:rPr lang="en-US" b="1" dirty="0" smtClean="0">
                <a:solidFill>
                  <a:schemeClr val="tx1"/>
                </a:solidFill>
                <a:latin typeface="Cataneo BT" pitchFamily="66" charset="0"/>
              </a:rPr>
              <a:t>for the award of</a:t>
            </a:r>
            <a:endParaRPr lang="en-IN" b="1" dirty="0" smtClean="0">
              <a:solidFill>
                <a:schemeClr val="tx1"/>
              </a:solidFill>
              <a:latin typeface="Cataneo BT" pitchFamily="66" charset="0"/>
            </a:endParaRPr>
          </a:p>
          <a:p>
            <a:r>
              <a:rPr lang="en-US" dirty="0" smtClean="0">
                <a:solidFill>
                  <a:schemeClr val="tx1"/>
                </a:solidFill>
                <a:latin typeface="Cataneo BT" pitchFamily="66" charset="0"/>
              </a:rPr>
              <a:t> </a:t>
            </a:r>
            <a:endParaRPr lang="en-IN" b="1" dirty="0" smtClean="0">
              <a:solidFill>
                <a:schemeClr val="tx1"/>
              </a:solidFill>
              <a:latin typeface="Cataneo BT" pitchFamily="66" charset="0"/>
            </a:endParaRPr>
          </a:p>
          <a:p>
            <a:r>
              <a:rPr lang="en-US" b="1" dirty="0" smtClean="0">
                <a:solidFill>
                  <a:schemeClr val="tx1"/>
                </a:solidFill>
                <a:latin typeface="Cataneo BT" pitchFamily="66" charset="0"/>
              </a:rPr>
              <a:t>Post-Graduate Diploma in Health and Hospital Management</a:t>
            </a:r>
            <a:endParaRPr lang="en-IN" b="1" dirty="0" smtClean="0">
              <a:solidFill>
                <a:schemeClr val="tx1"/>
              </a:solidFill>
              <a:latin typeface="Cataneo BT" pitchFamily="66" charset="0"/>
            </a:endParaRPr>
          </a:p>
          <a:p>
            <a:endParaRPr lang="en-IN" dirty="0"/>
          </a:p>
        </p:txBody>
      </p:sp>
      <p:sp>
        <p:nvSpPr>
          <p:cNvPr id="4" name="TextBox 3"/>
          <p:cNvSpPr txBox="1"/>
          <p:nvPr/>
        </p:nvSpPr>
        <p:spPr>
          <a:xfrm>
            <a:off x="6324600" y="4419600"/>
            <a:ext cx="2286000" cy="1477328"/>
          </a:xfrm>
          <a:prstGeom prst="rect">
            <a:avLst/>
          </a:prstGeom>
          <a:noFill/>
        </p:spPr>
        <p:txBody>
          <a:bodyPr wrap="square" rtlCol="0">
            <a:spAutoFit/>
          </a:bodyPr>
          <a:lstStyle/>
          <a:p>
            <a:r>
              <a:rPr lang="en-US" dirty="0" smtClean="0">
                <a:latin typeface="Cataneo BT" pitchFamily="66" charset="0"/>
              </a:rPr>
              <a:t>Submitted by:</a:t>
            </a:r>
          </a:p>
          <a:p>
            <a:r>
              <a:rPr lang="en-US" dirty="0" err="1" smtClean="0">
                <a:latin typeface="Cataneo BT" pitchFamily="66" charset="0"/>
              </a:rPr>
              <a:t>Susheel</a:t>
            </a:r>
            <a:r>
              <a:rPr lang="en-US" dirty="0" smtClean="0">
                <a:latin typeface="Cataneo BT" pitchFamily="66" charset="0"/>
              </a:rPr>
              <a:t> Kumar </a:t>
            </a:r>
            <a:r>
              <a:rPr lang="en-US" dirty="0" err="1" smtClean="0">
                <a:latin typeface="Cataneo BT" pitchFamily="66" charset="0"/>
              </a:rPr>
              <a:t>Gunde</a:t>
            </a:r>
            <a:endParaRPr lang="en-US" dirty="0" smtClean="0">
              <a:latin typeface="Cataneo BT" pitchFamily="66" charset="0"/>
            </a:endParaRPr>
          </a:p>
          <a:p>
            <a:r>
              <a:rPr lang="en-US" dirty="0" smtClean="0">
                <a:latin typeface="Cataneo BT" pitchFamily="66" charset="0"/>
              </a:rPr>
              <a:t>PG/11/102</a:t>
            </a:r>
          </a:p>
          <a:p>
            <a:r>
              <a:rPr lang="en-US" dirty="0" smtClean="0">
                <a:latin typeface="Cataneo BT" pitchFamily="66" charset="0"/>
              </a:rPr>
              <a:t>Hospital Batch</a:t>
            </a:r>
          </a:p>
          <a:p>
            <a:r>
              <a:rPr lang="en-US" dirty="0" smtClean="0">
                <a:latin typeface="Cataneo BT" pitchFamily="66" charset="0"/>
              </a:rPr>
              <a:t>Batch- D</a:t>
            </a:r>
            <a:endParaRPr lang="en-IN" dirty="0">
              <a:latin typeface="Cataneo BT"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Findings</a:t>
            </a:r>
            <a:endParaRPr lang="en-IN"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000" u="sng" dirty="0" smtClean="0">
                <a:latin typeface="Times New Roman" pitchFamily="18" charset="0"/>
                <a:cs typeface="Times New Roman" pitchFamily="18" charset="0"/>
              </a:rPr>
              <a:t>February month’s overall indicators</a:t>
            </a:r>
          </a:p>
          <a:p>
            <a:endParaRPr lang="en-IN" sz="2000" u="sng"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990600" y="2209800"/>
          <a:ext cx="7315200" cy="4283062"/>
        </p:xfrm>
        <a:graphic>
          <a:graphicData uri="http://schemas.openxmlformats.org/drawingml/2006/table">
            <a:tbl>
              <a:tblPr firstRow="1" bandRow="1">
                <a:tableStyleId>{35758FB7-9AC5-4552-8A53-C91805E547FA}</a:tableStyleId>
              </a:tblPr>
              <a:tblGrid>
                <a:gridCol w="2438400"/>
                <a:gridCol w="2438400"/>
                <a:gridCol w="2438400"/>
              </a:tblGrid>
              <a:tr h="390538">
                <a:tc>
                  <a:txBody>
                    <a:bodyPr/>
                    <a:lstStyle/>
                    <a:p>
                      <a:pPr algn="ctr">
                        <a:lnSpc>
                          <a:spcPct val="150000"/>
                        </a:lnSpc>
                        <a:spcAft>
                          <a:spcPts val="0"/>
                        </a:spcAft>
                      </a:pPr>
                      <a:r>
                        <a:rPr lang="en-US" sz="1400" dirty="0">
                          <a:latin typeface="Times New Roman" pitchFamily="18" charset="0"/>
                          <a:cs typeface="Times New Roman" pitchFamily="18" charset="0"/>
                        </a:rPr>
                        <a:t>Indicator</a:t>
                      </a:r>
                      <a:endParaRPr lang="en-IN" sz="1400" dirty="0">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n-US" sz="1400">
                          <a:latin typeface="Times New Roman" pitchFamily="18" charset="0"/>
                          <a:cs typeface="Times New Roman" pitchFamily="18" charset="0"/>
                        </a:rPr>
                        <a:t>Compliant</a:t>
                      </a:r>
                      <a:endParaRPr lang="en-IN" sz="1400">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n-US" sz="1400">
                          <a:latin typeface="Times New Roman" pitchFamily="18" charset="0"/>
                          <a:cs typeface="Times New Roman" pitchFamily="18" charset="0"/>
                        </a:rPr>
                        <a:t>Non-Compliant</a:t>
                      </a:r>
                      <a:endParaRPr lang="en-IN" sz="1400">
                        <a:latin typeface="Times New Roman" pitchFamily="18" charset="0"/>
                        <a:ea typeface="Times New Roman"/>
                        <a:cs typeface="Times New Roman" pitchFamily="18" charset="0"/>
                      </a:endParaRPr>
                    </a:p>
                  </a:txBody>
                  <a:tcPr marL="68580" marR="68580" marT="0" marB="0"/>
                </a:tc>
              </a:tr>
              <a:tr h="390538">
                <a:tc>
                  <a:txBody>
                    <a:bodyPr/>
                    <a:lstStyle/>
                    <a:p>
                      <a:pPr algn="ctr">
                        <a:lnSpc>
                          <a:spcPct val="150000"/>
                        </a:lnSpc>
                        <a:spcAft>
                          <a:spcPts val="0"/>
                        </a:spcAft>
                      </a:pPr>
                      <a:r>
                        <a:rPr lang="en-US" sz="1400">
                          <a:latin typeface="Times New Roman" pitchFamily="18" charset="0"/>
                          <a:cs typeface="Times New Roman" pitchFamily="18" charset="0"/>
                        </a:rPr>
                        <a:t>Consent forms</a:t>
                      </a:r>
                      <a:endParaRPr lang="en-IN" sz="1400">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n-US" sz="1400">
                          <a:latin typeface="Times New Roman" pitchFamily="18" charset="0"/>
                          <a:cs typeface="Times New Roman" pitchFamily="18" charset="0"/>
                        </a:rPr>
                        <a:t>93</a:t>
                      </a:r>
                      <a:endParaRPr lang="en-IN" sz="1400">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n-US" sz="1400">
                          <a:latin typeface="Times New Roman" pitchFamily="18" charset="0"/>
                          <a:cs typeface="Times New Roman" pitchFamily="18" charset="0"/>
                        </a:rPr>
                        <a:t>180</a:t>
                      </a:r>
                      <a:endParaRPr lang="en-IN" sz="1400">
                        <a:latin typeface="Times New Roman" pitchFamily="18" charset="0"/>
                        <a:ea typeface="Times New Roman"/>
                        <a:cs typeface="Times New Roman" pitchFamily="18" charset="0"/>
                      </a:endParaRPr>
                    </a:p>
                  </a:txBody>
                  <a:tcPr marL="68580" marR="68580" marT="0" marB="0"/>
                </a:tc>
              </a:tr>
              <a:tr h="390538">
                <a:tc>
                  <a:txBody>
                    <a:bodyPr/>
                    <a:lstStyle/>
                    <a:p>
                      <a:pPr algn="ctr">
                        <a:lnSpc>
                          <a:spcPct val="150000"/>
                        </a:lnSpc>
                        <a:spcAft>
                          <a:spcPts val="0"/>
                        </a:spcAft>
                      </a:pPr>
                      <a:r>
                        <a:rPr lang="en-US" sz="1400">
                          <a:latin typeface="Times New Roman" pitchFamily="18" charset="0"/>
                          <a:cs typeface="Times New Roman" pitchFamily="18" charset="0"/>
                        </a:rPr>
                        <a:t>Discharge Summary</a:t>
                      </a:r>
                      <a:endParaRPr lang="en-IN" sz="1400">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n-US" sz="1400">
                          <a:latin typeface="Times New Roman" pitchFamily="18" charset="0"/>
                          <a:cs typeface="Times New Roman" pitchFamily="18" charset="0"/>
                        </a:rPr>
                        <a:t>258</a:t>
                      </a:r>
                      <a:endParaRPr lang="en-IN" sz="1400">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n-US" sz="1400">
                          <a:latin typeface="Times New Roman" pitchFamily="18" charset="0"/>
                          <a:cs typeface="Times New Roman" pitchFamily="18" charset="0"/>
                        </a:rPr>
                        <a:t>15</a:t>
                      </a:r>
                      <a:endParaRPr lang="en-IN" sz="1400">
                        <a:latin typeface="Times New Roman" pitchFamily="18" charset="0"/>
                        <a:ea typeface="Times New Roman"/>
                        <a:cs typeface="Times New Roman" pitchFamily="18" charset="0"/>
                      </a:endParaRPr>
                    </a:p>
                  </a:txBody>
                  <a:tcPr marL="68580" marR="68580" marT="0" marB="0"/>
                </a:tc>
              </a:tr>
              <a:tr h="633756">
                <a:tc>
                  <a:txBody>
                    <a:bodyPr/>
                    <a:lstStyle/>
                    <a:p>
                      <a:pPr algn="ctr">
                        <a:lnSpc>
                          <a:spcPct val="150000"/>
                        </a:lnSpc>
                        <a:spcAft>
                          <a:spcPts val="0"/>
                        </a:spcAft>
                      </a:pPr>
                      <a:r>
                        <a:rPr lang="en-US" sz="1400">
                          <a:latin typeface="Times New Roman" pitchFamily="18" charset="0"/>
                          <a:cs typeface="Times New Roman" pitchFamily="18" charset="0"/>
                        </a:rPr>
                        <a:t>Nursing Admission Assessment</a:t>
                      </a:r>
                      <a:endParaRPr lang="en-IN" sz="1400">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n-US" sz="1400">
                          <a:latin typeface="Times New Roman" pitchFamily="18" charset="0"/>
                          <a:cs typeface="Times New Roman" pitchFamily="18" charset="0"/>
                        </a:rPr>
                        <a:t>201</a:t>
                      </a:r>
                      <a:endParaRPr lang="en-IN" sz="1400">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n-US" sz="1400">
                          <a:latin typeface="Times New Roman" pitchFamily="18" charset="0"/>
                          <a:cs typeface="Times New Roman" pitchFamily="18" charset="0"/>
                        </a:rPr>
                        <a:t>72</a:t>
                      </a:r>
                      <a:endParaRPr lang="en-IN" sz="1400">
                        <a:latin typeface="Times New Roman" pitchFamily="18" charset="0"/>
                        <a:ea typeface="Times New Roman"/>
                        <a:cs typeface="Times New Roman" pitchFamily="18" charset="0"/>
                      </a:endParaRPr>
                    </a:p>
                  </a:txBody>
                  <a:tcPr marL="68580" marR="68580" marT="0" marB="0"/>
                </a:tc>
              </a:tr>
              <a:tr h="633756">
                <a:tc>
                  <a:txBody>
                    <a:bodyPr/>
                    <a:lstStyle/>
                    <a:p>
                      <a:pPr algn="ctr">
                        <a:lnSpc>
                          <a:spcPct val="150000"/>
                        </a:lnSpc>
                        <a:spcAft>
                          <a:spcPts val="0"/>
                        </a:spcAft>
                      </a:pPr>
                      <a:r>
                        <a:rPr lang="en-US" sz="1400">
                          <a:latin typeface="Times New Roman" pitchFamily="18" charset="0"/>
                          <a:cs typeface="Times New Roman" pitchFamily="18" charset="0"/>
                        </a:rPr>
                        <a:t>Nutritional Screening/ Nutritional Therapy plan</a:t>
                      </a:r>
                      <a:endParaRPr lang="en-IN" sz="1400">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n-US" sz="1400">
                          <a:latin typeface="Times New Roman" pitchFamily="18" charset="0"/>
                          <a:cs typeface="Times New Roman" pitchFamily="18" charset="0"/>
                        </a:rPr>
                        <a:t>141</a:t>
                      </a:r>
                      <a:endParaRPr lang="en-IN" sz="1400">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n-US" sz="1400">
                          <a:latin typeface="Times New Roman" pitchFamily="18" charset="0"/>
                          <a:cs typeface="Times New Roman" pitchFamily="18" charset="0"/>
                        </a:rPr>
                        <a:t>132</a:t>
                      </a:r>
                      <a:endParaRPr lang="en-IN" sz="1400">
                        <a:latin typeface="Times New Roman" pitchFamily="18" charset="0"/>
                        <a:ea typeface="Times New Roman"/>
                        <a:cs typeface="Times New Roman" pitchFamily="18" charset="0"/>
                      </a:endParaRPr>
                    </a:p>
                  </a:txBody>
                  <a:tcPr marL="68580" marR="68580" marT="0" marB="0"/>
                </a:tc>
              </a:tr>
              <a:tr h="970796">
                <a:tc>
                  <a:txBody>
                    <a:bodyPr/>
                    <a:lstStyle/>
                    <a:p>
                      <a:pPr algn="ctr">
                        <a:lnSpc>
                          <a:spcPct val="150000"/>
                        </a:lnSpc>
                        <a:spcAft>
                          <a:spcPts val="0"/>
                        </a:spcAft>
                      </a:pPr>
                      <a:r>
                        <a:rPr lang="en-US" sz="1400">
                          <a:latin typeface="Times New Roman" pitchFamily="18" charset="0"/>
                          <a:cs typeface="Times New Roman" pitchFamily="18" charset="0"/>
                        </a:rPr>
                        <a:t>Date Time and Consultant’s Signature on Progress note</a:t>
                      </a:r>
                      <a:endParaRPr lang="en-IN" sz="1400">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n-US" sz="1400">
                          <a:latin typeface="Times New Roman" pitchFamily="18" charset="0"/>
                          <a:cs typeface="Times New Roman" pitchFamily="18" charset="0"/>
                        </a:rPr>
                        <a:t>267</a:t>
                      </a:r>
                      <a:endParaRPr lang="en-IN" sz="1400">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n-US" sz="1400">
                          <a:latin typeface="Times New Roman" pitchFamily="18" charset="0"/>
                          <a:cs typeface="Times New Roman" pitchFamily="18" charset="0"/>
                        </a:rPr>
                        <a:t>6</a:t>
                      </a:r>
                      <a:endParaRPr lang="en-IN" sz="1400">
                        <a:latin typeface="Times New Roman" pitchFamily="18" charset="0"/>
                        <a:ea typeface="Times New Roman"/>
                        <a:cs typeface="Times New Roman" pitchFamily="18" charset="0"/>
                      </a:endParaRPr>
                    </a:p>
                  </a:txBody>
                  <a:tcPr marL="68580" marR="68580" marT="0" marB="0"/>
                </a:tc>
              </a:tr>
              <a:tr h="476278">
                <a:tc>
                  <a:txBody>
                    <a:bodyPr/>
                    <a:lstStyle/>
                    <a:p>
                      <a:pPr algn="ctr">
                        <a:lnSpc>
                          <a:spcPct val="150000"/>
                        </a:lnSpc>
                        <a:spcAft>
                          <a:spcPts val="0"/>
                        </a:spcAft>
                      </a:pPr>
                      <a:r>
                        <a:rPr lang="en-US" sz="1400">
                          <a:latin typeface="Times New Roman" pitchFamily="18" charset="0"/>
                          <a:cs typeface="Times New Roman" pitchFamily="18" charset="0"/>
                        </a:rPr>
                        <a:t>Nursing Care Plan</a:t>
                      </a:r>
                      <a:endParaRPr lang="en-IN" sz="1400">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n-US" sz="1400">
                          <a:latin typeface="Times New Roman" pitchFamily="18" charset="0"/>
                          <a:cs typeface="Times New Roman" pitchFamily="18" charset="0"/>
                        </a:rPr>
                        <a:t>216</a:t>
                      </a:r>
                      <a:endParaRPr lang="en-IN" sz="1400">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n-US" sz="1400">
                          <a:latin typeface="Times New Roman" pitchFamily="18" charset="0"/>
                          <a:cs typeface="Times New Roman" pitchFamily="18" charset="0"/>
                        </a:rPr>
                        <a:t>57</a:t>
                      </a:r>
                      <a:endParaRPr lang="en-IN" sz="1400">
                        <a:latin typeface="Times New Roman" pitchFamily="18" charset="0"/>
                        <a:ea typeface="Times New Roman"/>
                        <a:cs typeface="Times New Roman" pitchFamily="18" charset="0"/>
                      </a:endParaRPr>
                    </a:p>
                  </a:txBody>
                  <a:tcPr marL="68580" marR="68580" marT="0" marB="0"/>
                </a:tc>
              </a:tr>
              <a:tr h="390538">
                <a:tc>
                  <a:txBody>
                    <a:bodyPr/>
                    <a:lstStyle/>
                    <a:p>
                      <a:pPr algn="ctr">
                        <a:lnSpc>
                          <a:spcPct val="150000"/>
                        </a:lnSpc>
                        <a:spcAft>
                          <a:spcPts val="0"/>
                        </a:spcAft>
                      </a:pPr>
                      <a:r>
                        <a:rPr lang="en-US" sz="1400" dirty="0" err="1">
                          <a:latin typeface="Times New Roman" pitchFamily="18" charset="0"/>
                          <a:cs typeface="Times New Roman" pitchFamily="18" charset="0"/>
                        </a:rPr>
                        <a:t>No.of</a:t>
                      </a:r>
                      <a:r>
                        <a:rPr lang="en-US" sz="1400" dirty="0">
                          <a:latin typeface="Times New Roman" pitchFamily="18" charset="0"/>
                          <a:cs typeface="Times New Roman" pitchFamily="18" charset="0"/>
                        </a:rPr>
                        <a:t> Missing Records</a:t>
                      </a:r>
                      <a:endParaRPr lang="en-IN" sz="1400" dirty="0">
                        <a:latin typeface="Times New Roman" pitchFamily="18" charset="0"/>
                        <a:ea typeface="Times New Roman"/>
                        <a:cs typeface="Times New Roman" pitchFamily="18" charset="0"/>
                      </a:endParaRPr>
                    </a:p>
                  </a:txBody>
                  <a:tcPr marL="68580" marR="68580" marT="0" marB="0"/>
                </a:tc>
                <a:tc gridSpan="2">
                  <a:txBody>
                    <a:bodyPr/>
                    <a:lstStyle/>
                    <a:p>
                      <a:pPr algn="l">
                        <a:lnSpc>
                          <a:spcPct val="150000"/>
                        </a:lnSpc>
                        <a:spcAft>
                          <a:spcPts val="0"/>
                        </a:spcAft>
                      </a:pPr>
                      <a:r>
                        <a:rPr lang="en-US" sz="1400" dirty="0">
                          <a:latin typeface="Times New Roman" pitchFamily="18" charset="0"/>
                          <a:cs typeface="Times New Roman" pitchFamily="18" charset="0"/>
                        </a:rPr>
                        <a:t>0</a:t>
                      </a:r>
                      <a:endParaRPr lang="en-IN" sz="1400" dirty="0">
                        <a:latin typeface="Times New Roman" pitchFamily="18" charset="0"/>
                        <a:ea typeface="Times New Roman"/>
                        <a:cs typeface="Times New Roman" pitchFamily="18" charset="0"/>
                      </a:endParaRPr>
                    </a:p>
                  </a:txBody>
                  <a:tcPr marL="68580" marR="68580" marT="0" marB="0"/>
                </a:tc>
                <a:tc hMerge="1">
                  <a:txBody>
                    <a:bodyPr/>
                    <a:lstStyle/>
                    <a:p>
                      <a:endParaRPr lang="en-IN"/>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Consent forms</a:t>
            </a:r>
            <a:endParaRPr lang="en-IN" sz="32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1371600" y="1447800"/>
          <a:ext cx="5562600" cy="2133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143000" y="3810000"/>
            <a:ext cx="6781800" cy="2215991"/>
          </a:xfrm>
          <a:prstGeom prst="rect">
            <a:avLst/>
          </a:prstGeom>
          <a:noFill/>
        </p:spPr>
        <p:txBody>
          <a:bodyPr wrap="square" rtlCol="0">
            <a:spAutoFit/>
          </a:bodyPr>
          <a:lstStyle/>
          <a:p>
            <a:r>
              <a:rPr lang="en-US" sz="2000" dirty="0" smtClean="0">
                <a:latin typeface="Times New Roman" pitchFamily="18" charset="0"/>
                <a:cs typeface="Times New Roman" pitchFamily="18" charset="0"/>
              </a:rPr>
              <a:t>Out of 273 files audited in the month of February, 93 files had complete and proper consent forms. 180 files had either incomplete or improper consent forms.</a:t>
            </a:r>
            <a:endParaRPr lang="en-IN" sz="2000" dirty="0" smtClean="0">
              <a:latin typeface="Times New Roman" pitchFamily="18" charset="0"/>
              <a:cs typeface="Times New Roman" pitchFamily="18" charset="0"/>
            </a:endParaRPr>
          </a:p>
          <a:p>
            <a:endParaRPr lang="en-IN"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This shows that 66% of the files had improper/ incomplete documents.</a:t>
            </a:r>
            <a:endParaRPr lang="en-IN" sz="2000" dirty="0" smtClean="0">
              <a:latin typeface="Times New Roman" pitchFamily="18" charset="0"/>
              <a:cs typeface="Times New Roman" pitchFamily="18" charset="0"/>
            </a:endParaRPr>
          </a:p>
          <a:p>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Discharge Summary</a:t>
            </a:r>
            <a:endParaRPr lang="en-IN" sz="3200" dirty="0">
              <a:latin typeface="Times New Roman" pitchFamily="18" charset="0"/>
              <a:cs typeface="Times New Roman" pitchFamily="18" charset="0"/>
            </a:endParaRPr>
          </a:p>
        </p:txBody>
      </p:sp>
      <p:sp>
        <p:nvSpPr>
          <p:cNvPr id="3" name="Content Placeholder 2"/>
          <p:cNvSpPr>
            <a:spLocks noGrp="1"/>
          </p:cNvSpPr>
          <p:nvPr>
            <p:ph idx="1"/>
          </p:nvPr>
        </p:nvSpPr>
        <p:spPr>
          <a:xfrm>
            <a:off x="609600" y="3962400"/>
            <a:ext cx="7848600" cy="2438399"/>
          </a:xfrm>
        </p:spPr>
        <p:txBody>
          <a:bodyPr>
            <a:normAutofit/>
          </a:bodyPr>
          <a:lstStyle/>
          <a:p>
            <a:r>
              <a:rPr lang="en-US" sz="2000" dirty="0" smtClean="0">
                <a:latin typeface="Times New Roman" pitchFamily="18" charset="0"/>
                <a:cs typeface="Times New Roman" pitchFamily="18" charset="0"/>
              </a:rPr>
              <a:t>Out the selected sample size, 258 files had discharge summary. 15 files did not have the document. </a:t>
            </a:r>
            <a:endParaRPr lang="en-IN"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This shows that the files were 95% compliant for discharge summary. </a:t>
            </a:r>
            <a:endParaRPr lang="en-IN"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In The Mission Hospital, the discharge Summary is given only to patients who have normal discharge procedure. In rest of the cases, a hand written case summary is given</a:t>
            </a:r>
          </a:p>
          <a:p>
            <a:endParaRPr lang="en-IN" sz="2000" dirty="0">
              <a:latin typeface="Times New Roman" pitchFamily="18" charset="0"/>
              <a:cs typeface="Times New Roman" pitchFamily="18" charset="0"/>
            </a:endParaRPr>
          </a:p>
        </p:txBody>
      </p:sp>
      <p:graphicFrame>
        <p:nvGraphicFramePr>
          <p:cNvPr id="4" name="Chart 3"/>
          <p:cNvGraphicFramePr/>
          <p:nvPr/>
        </p:nvGraphicFramePr>
        <p:xfrm>
          <a:off x="1447800" y="1219200"/>
          <a:ext cx="6019800" cy="25717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Nursing Admission Assessment</a:t>
            </a:r>
            <a:endParaRPr lang="en-IN" sz="3200" dirty="0">
              <a:latin typeface="Times New Roman" pitchFamily="18" charset="0"/>
              <a:cs typeface="Times New Roman" pitchFamily="18" charset="0"/>
            </a:endParaRPr>
          </a:p>
        </p:txBody>
      </p:sp>
      <p:sp>
        <p:nvSpPr>
          <p:cNvPr id="3" name="Content Placeholder 2"/>
          <p:cNvSpPr>
            <a:spLocks noGrp="1"/>
          </p:cNvSpPr>
          <p:nvPr>
            <p:ph idx="1"/>
          </p:nvPr>
        </p:nvSpPr>
        <p:spPr>
          <a:xfrm>
            <a:off x="533400" y="3886200"/>
            <a:ext cx="7696200" cy="2666999"/>
          </a:xfrm>
        </p:spPr>
        <p:txBody>
          <a:bodyPr/>
          <a:lstStyle/>
          <a:p>
            <a:r>
              <a:rPr lang="en-US" sz="2000" dirty="0" smtClean="0">
                <a:latin typeface="Times New Roman" pitchFamily="18" charset="0"/>
                <a:cs typeface="Times New Roman" pitchFamily="18" charset="0"/>
              </a:rPr>
              <a:t>In the month of February out of the selected 273 files, 201 files had completely filled and signed Nursing Admission Assessment forms. 72 files had incomplete Nursing Admission Assessment forms.</a:t>
            </a:r>
          </a:p>
          <a:p>
            <a:endParaRPr lang="en-IN"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It can be inferred from the data that files were 74% compliant for Nursing Admission Assessment.</a:t>
            </a:r>
            <a:endParaRPr lang="en-IN" sz="2000" dirty="0" smtClean="0">
              <a:latin typeface="Times New Roman" pitchFamily="18" charset="0"/>
              <a:cs typeface="Times New Roman" pitchFamily="18" charset="0"/>
            </a:endParaRPr>
          </a:p>
          <a:p>
            <a:endParaRPr lang="en-IN" dirty="0"/>
          </a:p>
        </p:txBody>
      </p:sp>
      <p:graphicFrame>
        <p:nvGraphicFramePr>
          <p:cNvPr id="4" name="Chart 3"/>
          <p:cNvGraphicFramePr/>
          <p:nvPr/>
        </p:nvGraphicFramePr>
        <p:xfrm>
          <a:off x="1371600" y="1219200"/>
          <a:ext cx="5734050" cy="25717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Nutritional Screening/ Nutritional Therapy Plan</a:t>
            </a:r>
            <a:endParaRPr lang="en-IN" sz="3200" dirty="0">
              <a:latin typeface="Times New Roman" pitchFamily="18" charset="0"/>
              <a:cs typeface="Times New Roman" pitchFamily="18" charset="0"/>
            </a:endParaRPr>
          </a:p>
        </p:txBody>
      </p:sp>
      <p:sp>
        <p:nvSpPr>
          <p:cNvPr id="3" name="Content Placeholder 2"/>
          <p:cNvSpPr>
            <a:spLocks noGrp="1"/>
          </p:cNvSpPr>
          <p:nvPr>
            <p:ph idx="1"/>
          </p:nvPr>
        </p:nvSpPr>
        <p:spPr>
          <a:xfrm>
            <a:off x="685800" y="4267200"/>
            <a:ext cx="7696200" cy="2362200"/>
          </a:xfrm>
        </p:spPr>
        <p:txBody>
          <a:bodyPr/>
          <a:lstStyle/>
          <a:p>
            <a:r>
              <a:rPr lang="en-US" sz="2000" dirty="0" smtClean="0">
                <a:latin typeface="Times New Roman" pitchFamily="18" charset="0"/>
                <a:cs typeface="Times New Roman" pitchFamily="18" charset="0"/>
              </a:rPr>
              <a:t>Out of the sample size, only 132 files had Nutritional Screening done for the patients. 141 files were found to be deficit of Nutritional Screening.</a:t>
            </a:r>
            <a:endParaRPr lang="en-IN"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This shows that the files were only 48% compliant for Nutritional Screening.</a:t>
            </a:r>
            <a:endParaRPr lang="en-IN" sz="2000" dirty="0" smtClean="0">
              <a:latin typeface="Times New Roman" pitchFamily="18" charset="0"/>
              <a:cs typeface="Times New Roman" pitchFamily="18" charset="0"/>
            </a:endParaRPr>
          </a:p>
          <a:p>
            <a:endParaRPr lang="en-IN" dirty="0"/>
          </a:p>
        </p:txBody>
      </p:sp>
      <p:graphicFrame>
        <p:nvGraphicFramePr>
          <p:cNvPr id="4" name="Chart 3"/>
          <p:cNvGraphicFramePr/>
          <p:nvPr/>
        </p:nvGraphicFramePr>
        <p:xfrm>
          <a:off x="1524000" y="1468582"/>
          <a:ext cx="5638800" cy="2667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Date Time and Consultant’s Signature on the Progress Note</a:t>
            </a:r>
            <a:endParaRPr lang="en-IN" sz="3200" dirty="0">
              <a:latin typeface="Times New Roman" pitchFamily="18" charset="0"/>
              <a:cs typeface="Times New Roman" pitchFamily="18" charset="0"/>
            </a:endParaRPr>
          </a:p>
        </p:txBody>
      </p:sp>
      <p:sp>
        <p:nvSpPr>
          <p:cNvPr id="3" name="Content Placeholder 2"/>
          <p:cNvSpPr>
            <a:spLocks noGrp="1"/>
          </p:cNvSpPr>
          <p:nvPr>
            <p:ph idx="1"/>
          </p:nvPr>
        </p:nvSpPr>
        <p:spPr>
          <a:xfrm>
            <a:off x="609600" y="4114800"/>
            <a:ext cx="7848600" cy="2133600"/>
          </a:xfrm>
        </p:spPr>
        <p:txBody>
          <a:bodyPr/>
          <a:lstStyle/>
          <a:p>
            <a:r>
              <a:rPr lang="en-US" sz="2000" dirty="0" smtClean="0">
                <a:latin typeface="Times New Roman" pitchFamily="18" charset="0"/>
                <a:cs typeface="Times New Roman" pitchFamily="18" charset="0"/>
              </a:rPr>
              <a:t>Out of the selected 273 files, 267 files had progress notes countersigned by the consultant along with date and time. Only 6 files did not comply with it.</a:t>
            </a:r>
            <a:endParaRPr lang="en-IN"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It can be derived from the data that the files were 98% compliant for Consultant’s signature on progress notes (care plan) along with date and time.	</a:t>
            </a:r>
            <a:endParaRPr lang="en-IN" sz="2000" dirty="0" smtClean="0">
              <a:latin typeface="Times New Roman" pitchFamily="18" charset="0"/>
              <a:cs typeface="Times New Roman" pitchFamily="18" charset="0"/>
            </a:endParaRPr>
          </a:p>
          <a:p>
            <a:endParaRPr lang="en-IN" dirty="0"/>
          </a:p>
        </p:txBody>
      </p:sp>
      <p:graphicFrame>
        <p:nvGraphicFramePr>
          <p:cNvPr id="4" name="Chart 3"/>
          <p:cNvGraphicFramePr/>
          <p:nvPr/>
        </p:nvGraphicFramePr>
        <p:xfrm>
          <a:off x="1371601" y="1371600"/>
          <a:ext cx="5715000" cy="2514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Nursing Care Plan</a:t>
            </a:r>
            <a:endParaRPr lang="en-IN" sz="3200" dirty="0">
              <a:latin typeface="Times New Roman" pitchFamily="18" charset="0"/>
              <a:cs typeface="Times New Roman" pitchFamily="18" charset="0"/>
            </a:endParaRPr>
          </a:p>
        </p:txBody>
      </p:sp>
      <p:sp>
        <p:nvSpPr>
          <p:cNvPr id="3" name="Content Placeholder 2"/>
          <p:cNvSpPr>
            <a:spLocks noGrp="1"/>
          </p:cNvSpPr>
          <p:nvPr>
            <p:ph idx="1"/>
          </p:nvPr>
        </p:nvSpPr>
        <p:spPr>
          <a:xfrm>
            <a:off x="533400" y="4191000"/>
            <a:ext cx="8077200" cy="2209800"/>
          </a:xfrm>
        </p:spPr>
        <p:txBody>
          <a:bodyPr>
            <a:normAutofit/>
          </a:bodyPr>
          <a:lstStyle/>
          <a:p>
            <a:r>
              <a:rPr lang="en-US" sz="2000" dirty="0" smtClean="0">
                <a:latin typeface="Times New Roman" pitchFamily="18" charset="0"/>
                <a:cs typeface="Times New Roman" pitchFamily="18" charset="0"/>
              </a:rPr>
              <a:t>Out of the sample size of 273, 216 files had properly filled in nursing care plan and signed by the concerned nurse. 21 files had incomplete nursing care plans.</a:t>
            </a:r>
            <a:endParaRPr lang="en-IN"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This shows that the nursing care plan compliance percentage is 79%.</a:t>
            </a:r>
          </a:p>
          <a:p>
            <a:endParaRPr lang="en-IN" sz="2000" dirty="0">
              <a:latin typeface="Times New Roman" pitchFamily="18" charset="0"/>
              <a:cs typeface="Times New Roman" pitchFamily="18" charset="0"/>
            </a:endParaRPr>
          </a:p>
        </p:txBody>
      </p:sp>
      <p:graphicFrame>
        <p:nvGraphicFramePr>
          <p:cNvPr id="4" name="Chart 3"/>
          <p:cNvGraphicFramePr/>
          <p:nvPr/>
        </p:nvGraphicFramePr>
        <p:xfrm>
          <a:off x="1447800" y="1295400"/>
          <a:ext cx="5614988" cy="25765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Missing records</a:t>
            </a:r>
            <a:endParaRPr lang="en-IN" sz="3200" dirty="0">
              <a:latin typeface="Times New Roman" pitchFamily="18" charset="0"/>
              <a:cs typeface="Times New Roman" pitchFamily="18" charset="0"/>
            </a:endParaRPr>
          </a:p>
        </p:txBody>
      </p:sp>
      <p:sp>
        <p:nvSpPr>
          <p:cNvPr id="3" name="Content Placeholder 2"/>
          <p:cNvSpPr>
            <a:spLocks noGrp="1"/>
          </p:cNvSpPr>
          <p:nvPr>
            <p:ph idx="1"/>
          </p:nvPr>
        </p:nvSpPr>
        <p:spPr>
          <a:xfrm>
            <a:off x="609600" y="4648200"/>
            <a:ext cx="7696200" cy="1676400"/>
          </a:xfrm>
        </p:spPr>
        <p:txBody>
          <a:bodyPr/>
          <a:lstStyle/>
          <a:p>
            <a:r>
              <a:rPr lang="en-US" sz="2000" dirty="0" smtClean="0">
                <a:latin typeface="Times New Roman" pitchFamily="18" charset="0"/>
                <a:cs typeface="Times New Roman" pitchFamily="18" charset="0"/>
              </a:rPr>
              <a:t>Total no. of missing records for the month of February was found to be zero. So the percentage of missing records would be 0% of the sample size.</a:t>
            </a:r>
            <a:endParaRPr lang="en-IN" sz="2000" dirty="0" smtClean="0">
              <a:latin typeface="Times New Roman" pitchFamily="18" charset="0"/>
              <a:cs typeface="Times New Roman" pitchFamily="18" charset="0"/>
            </a:endParaRPr>
          </a:p>
          <a:p>
            <a:endParaRPr lang="en-IN" dirty="0"/>
          </a:p>
        </p:txBody>
      </p:sp>
      <p:graphicFrame>
        <p:nvGraphicFramePr>
          <p:cNvPr id="5" name="Chart 4"/>
          <p:cNvGraphicFramePr/>
          <p:nvPr/>
        </p:nvGraphicFramePr>
        <p:xfrm>
          <a:off x="1524000" y="1447800"/>
          <a:ext cx="5791200"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US" sz="2000" u="sng" dirty="0" smtClean="0">
                <a:latin typeface="Times New Roman" pitchFamily="18" charset="0"/>
                <a:cs typeface="Times New Roman" pitchFamily="18" charset="0"/>
              </a:rPr>
              <a:t>March month’s overall indicators</a:t>
            </a:r>
          </a:p>
          <a:p>
            <a:endParaRPr lang="en-IN" sz="2000" u="sng" dirty="0">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914400" y="2057400"/>
          <a:ext cx="6553200" cy="4548515"/>
        </p:xfrm>
        <a:graphic>
          <a:graphicData uri="http://schemas.openxmlformats.org/drawingml/2006/table">
            <a:tbl>
              <a:tblPr firstRow="1" bandRow="1">
                <a:tableStyleId>{35758FB7-9AC5-4552-8A53-C91805E547FA}</a:tableStyleId>
              </a:tblPr>
              <a:tblGrid>
                <a:gridCol w="2184400"/>
                <a:gridCol w="2184400"/>
                <a:gridCol w="2184400"/>
              </a:tblGrid>
              <a:tr h="397639">
                <a:tc>
                  <a:txBody>
                    <a:bodyPr/>
                    <a:lstStyle/>
                    <a:p>
                      <a:pPr algn="ctr">
                        <a:lnSpc>
                          <a:spcPct val="150000"/>
                        </a:lnSpc>
                        <a:spcAft>
                          <a:spcPts val="0"/>
                        </a:spcAft>
                      </a:pPr>
                      <a:r>
                        <a:rPr lang="en-US" sz="1600" dirty="0">
                          <a:latin typeface="Times New Roman" pitchFamily="18" charset="0"/>
                          <a:cs typeface="Times New Roman" pitchFamily="18" charset="0"/>
                        </a:rPr>
                        <a:t>Indicator</a:t>
                      </a:r>
                      <a:endParaRPr lang="en-IN" sz="1600" dirty="0">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n-US" sz="1600">
                          <a:latin typeface="Times New Roman" pitchFamily="18" charset="0"/>
                          <a:cs typeface="Times New Roman" pitchFamily="18" charset="0"/>
                        </a:rPr>
                        <a:t>Compliant</a:t>
                      </a:r>
                      <a:endParaRPr lang="en-IN" sz="1600">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n-US" sz="1600">
                          <a:latin typeface="Times New Roman" pitchFamily="18" charset="0"/>
                          <a:cs typeface="Times New Roman" pitchFamily="18" charset="0"/>
                        </a:rPr>
                        <a:t>Non-Compliant</a:t>
                      </a:r>
                      <a:endParaRPr lang="en-IN" sz="1600">
                        <a:latin typeface="Times New Roman" pitchFamily="18" charset="0"/>
                        <a:ea typeface="Times New Roman"/>
                        <a:cs typeface="Times New Roman" pitchFamily="18" charset="0"/>
                      </a:endParaRPr>
                    </a:p>
                  </a:txBody>
                  <a:tcPr marL="68580" marR="68580" marT="0" marB="0"/>
                </a:tc>
              </a:tr>
              <a:tr h="397639">
                <a:tc>
                  <a:txBody>
                    <a:bodyPr/>
                    <a:lstStyle/>
                    <a:p>
                      <a:pPr algn="ctr">
                        <a:lnSpc>
                          <a:spcPct val="150000"/>
                        </a:lnSpc>
                        <a:spcAft>
                          <a:spcPts val="0"/>
                        </a:spcAft>
                      </a:pPr>
                      <a:r>
                        <a:rPr lang="en-US" sz="1600">
                          <a:latin typeface="Times New Roman" pitchFamily="18" charset="0"/>
                          <a:cs typeface="Times New Roman" pitchFamily="18" charset="0"/>
                        </a:rPr>
                        <a:t>Consent forms</a:t>
                      </a:r>
                      <a:endParaRPr lang="en-IN" sz="1600">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n-US" sz="1600">
                          <a:latin typeface="Times New Roman" pitchFamily="18" charset="0"/>
                          <a:ea typeface="Times New Roman"/>
                          <a:cs typeface="Times New Roman" pitchFamily="18" charset="0"/>
                        </a:rPr>
                        <a:t>233</a:t>
                      </a:r>
                      <a:endParaRPr lang="en-IN" sz="1600">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n-US" sz="1600">
                          <a:latin typeface="Times New Roman" pitchFamily="18" charset="0"/>
                          <a:ea typeface="Times New Roman"/>
                          <a:cs typeface="Times New Roman" pitchFamily="18" charset="0"/>
                        </a:rPr>
                        <a:t>45</a:t>
                      </a:r>
                      <a:endParaRPr lang="en-IN" sz="1600">
                        <a:latin typeface="Times New Roman" pitchFamily="18" charset="0"/>
                        <a:ea typeface="Times New Roman"/>
                        <a:cs typeface="Times New Roman" pitchFamily="18" charset="0"/>
                      </a:endParaRPr>
                    </a:p>
                  </a:txBody>
                  <a:tcPr marL="68580" marR="68580" marT="0" marB="0"/>
                </a:tc>
              </a:tr>
              <a:tr h="397639">
                <a:tc>
                  <a:txBody>
                    <a:bodyPr/>
                    <a:lstStyle/>
                    <a:p>
                      <a:pPr algn="ctr">
                        <a:lnSpc>
                          <a:spcPct val="150000"/>
                        </a:lnSpc>
                        <a:spcAft>
                          <a:spcPts val="0"/>
                        </a:spcAft>
                      </a:pPr>
                      <a:r>
                        <a:rPr lang="en-US" sz="1600" dirty="0">
                          <a:latin typeface="Times New Roman" pitchFamily="18" charset="0"/>
                          <a:cs typeface="Times New Roman" pitchFamily="18" charset="0"/>
                        </a:rPr>
                        <a:t>Discharge Summary</a:t>
                      </a:r>
                      <a:endParaRPr lang="en-IN" sz="1600" dirty="0">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n-US" sz="1600">
                          <a:latin typeface="Times New Roman" pitchFamily="18" charset="0"/>
                          <a:ea typeface="Times New Roman"/>
                          <a:cs typeface="Times New Roman" pitchFamily="18" charset="0"/>
                        </a:rPr>
                        <a:t>251</a:t>
                      </a:r>
                      <a:endParaRPr lang="en-IN" sz="1600">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n-US" sz="1600">
                          <a:latin typeface="Times New Roman" pitchFamily="18" charset="0"/>
                          <a:ea typeface="Times New Roman"/>
                          <a:cs typeface="Times New Roman" pitchFamily="18" charset="0"/>
                        </a:rPr>
                        <a:t>27</a:t>
                      </a:r>
                      <a:endParaRPr lang="en-IN" sz="1600">
                        <a:latin typeface="Times New Roman" pitchFamily="18" charset="0"/>
                        <a:ea typeface="Times New Roman"/>
                        <a:cs typeface="Times New Roman" pitchFamily="18" charset="0"/>
                      </a:endParaRPr>
                    </a:p>
                  </a:txBody>
                  <a:tcPr marL="68580" marR="68580" marT="0" marB="0"/>
                </a:tc>
              </a:tr>
              <a:tr h="645279">
                <a:tc>
                  <a:txBody>
                    <a:bodyPr/>
                    <a:lstStyle/>
                    <a:p>
                      <a:pPr algn="ctr">
                        <a:lnSpc>
                          <a:spcPct val="150000"/>
                        </a:lnSpc>
                        <a:spcAft>
                          <a:spcPts val="0"/>
                        </a:spcAft>
                      </a:pPr>
                      <a:r>
                        <a:rPr lang="en-US" sz="1600">
                          <a:latin typeface="Times New Roman" pitchFamily="18" charset="0"/>
                          <a:cs typeface="Times New Roman" pitchFamily="18" charset="0"/>
                        </a:rPr>
                        <a:t>Nursing Admission Assessment</a:t>
                      </a:r>
                      <a:endParaRPr lang="en-IN" sz="1600">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n-US" sz="1600">
                          <a:latin typeface="Times New Roman" pitchFamily="18" charset="0"/>
                          <a:ea typeface="Times New Roman"/>
                          <a:cs typeface="Times New Roman" pitchFamily="18" charset="0"/>
                        </a:rPr>
                        <a:t>245</a:t>
                      </a:r>
                      <a:endParaRPr lang="en-IN" sz="1600">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n-US" sz="1600">
                          <a:latin typeface="Times New Roman" pitchFamily="18" charset="0"/>
                          <a:ea typeface="Times New Roman"/>
                          <a:cs typeface="Times New Roman" pitchFamily="18" charset="0"/>
                        </a:rPr>
                        <a:t>33</a:t>
                      </a:r>
                      <a:endParaRPr lang="en-IN" sz="1600">
                        <a:latin typeface="Times New Roman" pitchFamily="18" charset="0"/>
                        <a:ea typeface="Times New Roman"/>
                        <a:cs typeface="Times New Roman" pitchFamily="18" charset="0"/>
                      </a:endParaRPr>
                    </a:p>
                  </a:txBody>
                  <a:tcPr marL="68580" marR="68580" marT="0" marB="0"/>
                </a:tc>
              </a:tr>
              <a:tr h="645279">
                <a:tc>
                  <a:txBody>
                    <a:bodyPr/>
                    <a:lstStyle/>
                    <a:p>
                      <a:pPr algn="ctr">
                        <a:lnSpc>
                          <a:spcPct val="150000"/>
                        </a:lnSpc>
                        <a:spcAft>
                          <a:spcPts val="0"/>
                        </a:spcAft>
                      </a:pPr>
                      <a:r>
                        <a:rPr lang="en-US" sz="1600">
                          <a:latin typeface="Times New Roman" pitchFamily="18" charset="0"/>
                          <a:cs typeface="Times New Roman" pitchFamily="18" charset="0"/>
                        </a:rPr>
                        <a:t>Nutritional Screening/ Nutritional Therapy plan</a:t>
                      </a:r>
                      <a:endParaRPr lang="en-IN" sz="1600">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n-US" sz="1600">
                          <a:latin typeface="Times New Roman" pitchFamily="18" charset="0"/>
                          <a:ea typeface="Times New Roman"/>
                          <a:cs typeface="Times New Roman" pitchFamily="18" charset="0"/>
                        </a:rPr>
                        <a:t>230</a:t>
                      </a:r>
                      <a:endParaRPr lang="en-IN" sz="1600">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n-US" sz="1600">
                          <a:latin typeface="Times New Roman" pitchFamily="18" charset="0"/>
                          <a:ea typeface="Times New Roman"/>
                          <a:cs typeface="Times New Roman" pitchFamily="18" charset="0"/>
                        </a:rPr>
                        <a:t>48</a:t>
                      </a:r>
                      <a:endParaRPr lang="en-IN" sz="1600">
                        <a:latin typeface="Times New Roman" pitchFamily="18" charset="0"/>
                        <a:ea typeface="Times New Roman"/>
                        <a:cs typeface="Times New Roman" pitchFamily="18" charset="0"/>
                      </a:endParaRPr>
                    </a:p>
                  </a:txBody>
                  <a:tcPr marL="68580" marR="68580" marT="0" marB="0"/>
                </a:tc>
              </a:tr>
              <a:tr h="988447">
                <a:tc>
                  <a:txBody>
                    <a:bodyPr/>
                    <a:lstStyle/>
                    <a:p>
                      <a:pPr algn="ctr">
                        <a:lnSpc>
                          <a:spcPct val="150000"/>
                        </a:lnSpc>
                        <a:spcAft>
                          <a:spcPts val="0"/>
                        </a:spcAft>
                      </a:pPr>
                      <a:r>
                        <a:rPr lang="en-US" sz="1600">
                          <a:latin typeface="Times New Roman" pitchFamily="18" charset="0"/>
                          <a:cs typeface="Times New Roman" pitchFamily="18" charset="0"/>
                        </a:rPr>
                        <a:t>Date Time and Consultant’s Signature on Progress note</a:t>
                      </a:r>
                      <a:endParaRPr lang="en-IN" sz="1600">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n-US" sz="1600">
                          <a:latin typeface="Times New Roman" pitchFamily="18" charset="0"/>
                          <a:ea typeface="Times New Roman"/>
                          <a:cs typeface="Times New Roman" pitchFamily="18" charset="0"/>
                        </a:rPr>
                        <a:t>272</a:t>
                      </a:r>
                      <a:endParaRPr lang="en-IN" sz="1600">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n-US" sz="1600">
                          <a:latin typeface="Times New Roman" pitchFamily="18" charset="0"/>
                          <a:ea typeface="Times New Roman"/>
                          <a:cs typeface="Times New Roman" pitchFamily="18" charset="0"/>
                        </a:rPr>
                        <a:t>6</a:t>
                      </a:r>
                      <a:endParaRPr lang="en-IN" sz="1600">
                        <a:latin typeface="Times New Roman" pitchFamily="18" charset="0"/>
                        <a:ea typeface="Times New Roman"/>
                        <a:cs typeface="Times New Roman" pitchFamily="18" charset="0"/>
                      </a:endParaRPr>
                    </a:p>
                  </a:txBody>
                  <a:tcPr marL="68580" marR="68580" marT="0" marB="0"/>
                </a:tc>
              </a:tr>
              <a:tr h="397639">
                <a:tc>
                  <a:txBody>
                    <a:bodyPr/>
                    <a:lstStyle/>
                    <a:p>
                      <a:pPr algn="ctr">
                        <a:lnSpc>
                          <a:spcPct val="150000"/>
                        </a:lnSpc>
                        <a:spcAft>
                          <a:spcPts val="0"/>
                        </a:spcAft>
                      </a:pPr>
                      <a:r>
                        <a:rPr lang="en-US" sz="1600">
                          <a:latin typeface="Times New Roman" pitchFamily="18" charset="0"/>
                          <a:cs typeface="Times New Roman" pitchFamily="18" charset="0"/>
                        </a:rPr>
                        <a:t>Nursing Care Plan</a:t>
                      </a:r>
                      <a:endParaRPr lang="en-IN" sz="1600">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n-US" sz="1600">
                          <a:latin typeface="Times New Roman" pitchFamily="18" charset="0"/>
                          <a:ea typeface="Times New Roman"/>
                          <a:cs typeface="Times New Roman" pitchFamily="18" charset="0"/>
                        </a:rPr>
                        <a:t>266</a:t>
                      </a:r>
                      <a:endParaRPr lang="en-IN" sz="1600">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n-US" sz="1600">
                          <a:latin typeface="Times New Roman" pitchFamily="18" charset="0"/>
                          <a:ea typeface="Times New Roman"/>
                          <a:cs typeface="Times New Roman" pitchFamily="18" charset="0"/>
                        </a:rPr>
                        <a:t>12</a:t>
                      </a:r>
                      <a:endParaRPr lang="en-IN" sz="1600">
                        <a:latin typeface="Times New Roman" pitchFamily="18" charset="0"/>
                        <a:ea typeface="Times New Roman"/>
                        <a:cs typeface="Times New Roman" pitchFamily="18" charset="0"/>
                      </a:endParaRPr>
                    </a:p>
                  </a:txBody>
                  <a:tcPr marL="68580" marR="68580" marT="0" marB="0"/>
                </a:tc>
              </a:tr>
              <a:tr h="397639">
                <a:tc>
                  <a:txBody>
                    <a:bodyPr/>
                    <a:lstStyle/>
                    <a:p>
                      <a:pPr algn="ctr">
                        <a:lnSpc>
                          <a:spcPct val="150000"/>
                        </a:lnSpc>
                        <a:spcAft>
                          <a:spcPts val="0"/>
                        </a:spcAft>
                      </a:pPr>
                      <a:r>
                        <a:rPr lang="en-US" sz="1600">
                          <a:latin typeface="Times New Roman" pitchFamily="18" charset="0"/>
                          <a:cs typeface="Times New Roman" pitchFamily="18" charset="0"/>
                        </a:rPr>
                        <a:t>No.of Missing Records</a:t>
                      </a:r>
                      <a:endParaRPr lang="en-IN" sz="1600">
                        <a:latin typeface="Times New Roman" pitchFamily="18" charset="0"/>
                        <a:ea typeface="Times New Roman"/>
                        <a:cs typeface="Times New Roman" pitchFamily="18" charset="0"/>
                      </a:endParaRPr>
                    </a:p>
                  </a:txBody>
                  <a:tcPr marL="68580" marR="68580" marT="0" marB="0"/>
                </a:tc>
                <a:tc gridSpan="2">
                  <a:txBody>
                    <a:bodyPr/>
                    <a:lstStyle/>
                    <a:p>
                      <a:pPr algn="l">
                        <a:lnSpc>
                          <a:spcPct val="150000"/>
                        </a:lnSpc>
                        <a:spcAft>
                          <a:spcPts val="0"/>
                        </a:spcAft>
                      </a:pPr>
                      <a:r>
                        <a:rPr lang="en-US" sz="1600" dirty="0">
                          <a:latin typeface="Times New Roman" pitchFamily="18" charset="0"/>
                          <a:ea typeface="Times New Roman"/>
                          <a:cs typeface="Times New Roman" pitchFamily="18" charset="0"/>
                        </a:rPr>
                        <a:t>0</a:t>
                      </a:r>
                      <a:endParaRPr lang="en-IN" sz="1600" dirty="0">
                        <a:latin typeface="Times New Roman" pitchFamily="18" charset="0"/>
                        <a:ea typeface="Times New Roman"/>
                        <a:cs typeface="Times New Roman" pitchFamily="18" charset="0"/>
                      </a:endParaRPr>
                    </a:p>
                  </a:txBody>
                  <a:tcPr marL="68580" marR="68580" marT="0" marB="0"/>
                </a:tc>
                <a:tc hMerge="1">
                  <a:txBody>
                    <a:bodyPr/>
                    <a:lstStyle/>
                    <a:p>
                      <a:endParaRPr lang="en-IN"/>
                    </a:p>
                  </a:txBody>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Consent form</a:t>
            </a:r>
            <a:endParaRPr lang="en-IN" sz="3200" dirty="0">
              <a:latin typeface="Times New Roman" pitchFamily="18" charset="0"/>
              <a:cs typeface="Times New Roman" pitchFamily="18" charset="0"/>
            </a:endParaRPr>
          </a:p>
        </p:txBody>
      </p:sp>
      <p:sp>
        <p:nvSpPr>
          <p:cNvPr id="3" name="Content Placeholder 2"/>
          <p:cNvSpPr>
            <a:spLocks noGrp="1"/>
          </p:cNvSpPr>
          <p:nvPr>
            <p:ph idx="1"/>
          </p:nvPr>
        </p:nvSpPr>
        <p:spPr>
          <a:xfrm>
            <a:off x="533400" y="4495800"/>
            <a:ext cx="7772400" cy="2133599"/>
          </a:xfrm>
        </p:spPr>
        <p:txBody>
          <a:bodyPr/>
          <a:lstStyle/>
          <a:p>
            <a:r>
              <a:rPr lang="en-US" sz="2000" dirty="0" smtClean="0">
                <a:latin typeface="Times New Roman" pitchFamily="18" charset="0"/>
                <a:cs typeface="Times New Roman" pitchFamily="18" charset="0"/>
              </a:rPr>
              <a:t>Out of the selected sample size of 278, 233 files had all the required consent forms duly filled and signed by the concerned authorities. 45 files had improper or incomplete consent forms.</a:t>
            </a:r>
            <a:endParaRPr lang="en-IN"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This shows that percentage of consent forms having improper/ incomplete consent forms are only 16%.</a:t>
            </a:r>
            <a:endParaRPr lang="en-IN" sz="2000" dirty="0" smtClean="0">
              <a:latin typeface="Times New Roman" pitchFamily="18" charset="0"/>
              <a:cs typeface="Times New Roman" pitchFamily="18" charset="0"/>
            </a:endParaRPr>
          </a:p>
          <a:p>
            <a:endParaRPr lang="en-IN" dirty="0"/>
          </a:p>
        </p:txBody>
      </p:sp>
      <p:graphicFrame>
        <p:nvGraphicFramePr>
          <p:cNvPr id="4" name="Chart 3"/>
          <p:cNvGraphicFramePr/>
          <p:nvPr/>
        </p:nvGraphicFramePr>
        <p:xfrm>
          <a:off x="1219200" y="1295400"/>
          <a:ext cx="6477000" cy="28384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History and Profile of the organization</a:t>
            </a:r>
            <a:endParaRPr lang="en-IN"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000" dirty="0" smtClean="0">
                <a:latin typeface="Times New Roman" pitchFamily="18" charset="0"/>
                <a:cs typeface="Times New Roman" pitchFamily="18" charset="0"/>
              </a:rPr>
              <a:t>250 bedded multi-Specialty –The Mission Hospital , started on April 02, 2008 by Dr. </a:t>
            </a:r>
            <a:r>
              <a:rPr lang="en-US" sz="2000" dirty="0" err="1" smtClean="0">
                <a:latin typeface="Times New Roman" pitchFamily="18" charset="0"/>
                <a:cs typeface="Times New Roman" pitchFamily="18" charset="0"/>
              </a:rPr>
              <a:t>Satyajit</a:t>
            </a:r>
            <a:r>
              <a:rPr lang="en-US" sz="2000" dirty="0" smtClean="0">
                <a:latin typeface="Times New Roman" pitchFamily="18" charset="0"/>
                <a:cs typeface="Times New Roman" pitchFamily="18" charset="0"/>
              </a:rPr>
              <a:t> Bose, Chairman of The Mission Hospital and eight board of directors with a Mission and Vision.</a:t>
            </a:r>
          </a:p>
          <a:p>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MISSION</a:t>
            </a:r>
            <a:r>
              <a:rPr lang="en-US" sz="2000" dirty="0" smtClean="0">
                <a:latin typeface="Times New Roman" pitchFamily="18" charset="0"/>
                <a:cs typeface="Times New Roman" pitchFamily="18" charset="0"/>
              </a:rPr>
              <a:t>: “To become a centre of excellence in healthcare by bringing tertiary level healthcare to the people of Eastern India.”</a:t>
            </a:r>
          </a:p>
          <a:p>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VISION</a:t>
            </a:r>
            <a:r>
              <a:rPr lang="en-US" sz="2000" dirty="0" smtClean="0">
                <a:latin typeface="Times New Roman" pitchFamily="18" charset="0"/>
                <a:cs typeface="Times New Roman" pitchFamily="18" charset="0"/>
              </a:rPr>
              <a:t>: “To provide affordable quality health care to patients by incorporating improvement in its day to day schedule.’’</a:t>
            </a:r>
          </a:p>
          <a:p>
            <a:r>
              <a:rPr lang="en-US" sz="2000" dirty="0" smtClean="0">
                <a:latin typeface="Times New Roman" pitchFamily="18" charset="0"/>
                <a:cs typeface="Times New Roman" pitchFamily="18" charset="0"/>
              </a:rPr>
              <a:t>Cardiothoracic surgery, Cardiology, </a:t>
            </a:r>
            <a:r>
              <a:rPr lang="en-US" sz="2000" dirty="0" err="1" smtClean="0">
                <a:latin typeface="Times New Roman" pitchFamily="18" charset="0"/>
                <a:cs typeface="Times New Roman" pitchFamily="18" charset="0"/>
              </a:rPr>
              <a:t>Gynaecology</a:t>
            </a:r>
            <a:r>
              <a:rPr lang="en-US" sz="2000" dirty="0" smtClean="0">
                <a:latin typeface="Times New Roman" pitchFamily="18" charset="0"/>
                <a:cs typeface="Times New Roman" pitchFamily="18" charset="0"/>
              </a:rPr>
              <a:t> &amp; Obstetrics , Neurosurgery, Accident and Emergency are few of the plethora of services the hospital provides.</a:t>
            </a:r>
            <a:endParaRPr lang="en-IN" sz="2000" dirty="0" smtClean="0">
              <a:latin typeface="Times New Roman" pitchFamily="18" charset="0"/>
              <a:cs typeface="Times New Roman" pitchFamily="18" charset="0"/>
            </a:endParaRPr>
          </a:p>
          <a:p>
            <a:endParaRPr lang="en-IN" sz="2000" dirty="0" smtClean="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p:txBody>
      </p:sp>
      <p:pic>
        <p:nvPicPr>
          <p:cNvPr id="4" name="Picture 3"/>
          <p:cNvPicPr/>
          <p:nvPr/>
        </p:nvPicPr>
        <p:blipFill>
          <a:blip r:embed="rId2" cstate="print"/>
          <a:srcRect/>
          <a:stretch>
            <a:fillRect/>
          </a:stretch>
        </p:blipFill>
        <p:spPr bwMode="auto">
          <a:xfrm>
            <a:off x="5867400" y="5257800"/>
            <a:ext cx="2207260" cy="142049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Discharge Summary</a:t>
            </a:r>
            <a:endParaRPr lang="en-IN" sz="3200" dirty="0">
              <a:latin typeface="Times New Roman" pitchFamily="18" charset="0"/>
              <a:cs typeface="Times New Roman" pitchFamily="18" charset="0"/>
            </a:endParaRPr>
          </a:p>
        </p:txBody>
      </p:sp>
      <p:sp>
        <p:nvSpPr>
          <p:cNvPr id="3" name="Content Placeholder 2"/>
          <p:cNvSpPr>
            <a:spLocks noGrp="1"/>
          </p:cNvSpPr>
          <p:nvPr>
            <p:ph idx="1"/>
          </p:nvPr>
        </p:nvSpPr>
        <p:spPr>
          <a:xfrm>
            <a:off x="533400" y="4267200"/>
            <a:ext cx="8001000" cy="2286000"/>
          </a:xfrm>
        </p:spPr>
        <p:txBody>
          <a:bodyPr/>
          <a:lstStyle/>
          <a:p>
            <a:r>
              <a:rPr lang="en-US" sz="2000" dirty="0" smtClean="0">
                <a:latin typeface="Times New Roman" pitchFamily="18" charset="0"/>
                <a:cs typeface="Times New Roman" pitchFamily="18" charset="0"/>
              </a:rPr>
              <a:t>Out of the 278 sample size, 251 files did not have the discharge summary. 27 files do not have the discharge summary, as they were LAMA cases. </a:t>
            </a:r>
            <a:endParaRPr lang="en-IN"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Hence percentage of compliance for discharge summary is 90%.</a:t>
            </a:r>
            <a:endParaRPr lang="en-IN" sz="2000" dirty="0" smtClean="0">
              <a:latin typeface="Times New Roman" pitchFamily="18" charset="0"/>
              <a:cs typeface="Times New Roman" pitchFamily="18" charset="0"/>
            </a:endParaRPr>
          </a:p>
          <a:p>
            <a:endParaRPr lang="en-IN" dirty="0"/>
          </a:p>
        </p:txBody>
      </p:sp>
      <p:graphicFrame>
        <p:nvGraphicFramePr>
          <p:cNvPr id="4" name="Chart 3"/>
          <p:cNvGraphicFramePr/>
          <p:nvPr/>
        </p:nvGraphicFramePr>
        <p:xfrm>
          <a:off x="1295400" y="1295400"/>
          <a:ext cx="5753100" cy="27336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Nursing Admission Assessment</a:t>
            </a:r>
            <a:endParaRPr lang="en-IN" sz="3200" dirty="0">
              <a:latin typeface="Times New Roman" pitchFamily="18" charset="0"/>
              <a:cs typeface="Times New Roman" pitchFamily="18" charset="0"/>
            </a:endParaRPr>
          </a:p>
        </p:txBody>
      </p:sp>
      <p:sp>
        <p:nvSpPr>
          <p:cNvPr id="3" name="Content Placeholder 2"/>
          <p:cNvSpPr>
            <a:spLocks noGrp="1"/>
          </p:cNvSpPr>
          <p:nvPr>
            <p:ph idx="1"/>
          </p:nvPr>
        </p:nvSpPr>
        <p:spPr>
          <a:xfrm>
            <a:off x="609600" y="4267200"/>
            <a:ext cx="7848600" cy="2209800"/>
          </a:xfrm>
        </p:spPr>
        <p:txBody>
          <a:bodyPr/>
          <a:lstStyle/>
          <a:p>
            <a:r>
              <a:rPr lang="en-US" sz="2000" dirty="0" smtClean="0">
                <a:latin typeface="Times New Roman" pitchFamily="18" charset="0"/>
                <a:cs typeface="Times New Roman" pitchFamily="18" charset="0"/>
              </a:rPr>
              <a:t>Out of the selected sample size, 245 files had complete nursing admission assessment. 33 files had incomplete nursing admission assessment.</a:t>
            </a:r>
            <a:endParaRPr lang="en-IN"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This shows that the compliance percentage for nursing admission assessment is 88%.</a:t>
            </a:r>
            <a:endParaRPr lang="en-IN" sz="2000" dirty="0" smtClean="0">
              <a:latin typeface="Times New Roman" pitchFamily="18" charset="0"/>
              <a:cs typeface="Times New Roman" pitchFamily="18" charset="0"/>
            </a:endParaRPr>
          </a:p>
          <a:p>
            <a:endParaRPr lang="en-IN" dirty="0"/>
          </a:p>
        </p:txBody>
      </p:sp>
      <p:graphicFrame>
        <p:nvGraphicFramePr>
          <p:cNvPr id="4" name="Chart 3"/>
          <p:cNvGraphicFramePr/>
          <p:nvPr/>
        </p:nvGraphicFramePr>
        <p:xfrm>
          <a:off x="1524000" y="1219200"/>
          <a:ext cx="5648325" cy="28384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Nutritional Screening/ Nutritional Therapy Plan</a:t>
            </a:r>
            <a:endParaRPr lang="en-IN" sz="3200" dirty="0">
              <a:latin typeface="Times New Roman" pitchFamily="18" charset="0"/>
              <a:cs typeface="Times New Roman" pitchFamily="18" charset="0"/>
            </a:endParaRPr>
          </a:p>
        </p:txBody>
      </p:sp>
      <p:sp>
        <p:nvSpPr>
          <p:cNvPr id="3" name="Content Placeholder 2"/>
          <p:cNvSpPr>
            <a:spLocks noGrp="1"/>
          </p:cNvSpPr>
          <p:nvPr>
            <p:ph idx="1"/>
          </p:nvPr>
        </p:nvSpPr>
        <p:spPr>
          <a:xfrm>
            <a:off x="609600" y="4343400"/>
            <a:ext cx="7848600" cy="2133600"/>
          </a:xfrm>
        </p:spPr>
        <p:txBody>
          <a:bodyPr>
            <a:normAutofit/>
          </a:bodyPr>
          <a:lstStyle/>
          <a:p>
            <a:r>
              <a:rPr lang="en-US" sz="2000" dirty="0" smtClean="0">
                <a:latin typeface="Times New Roman" pitchFamily="18" charset="0"/>
                <a:cs typeface="Times New Roman" pitchFamily="18" charset="0"/>
              </a:rPr>
              <a:t>Out of the 278 selected files, 230 files had Nutritional Screening done for the patients. 48 files didn’t have nutritional screening done for the patients.</a:t>
            </a:r>
            <a:endParaRPr lang="en-IN"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This depicts that the compliance percentage for Nutritional Screening is 83%.</a:t>
            </a:r>
          </a:p>
          <a:p>
            <a:endParaRPr lang="en-IN" sz="2000" dirty="0">
              <a:latin typeface="Times New Roman" pitchFamily="18" charset="0"/>
              <a:cs typeface="Times New Roman" pitchFamily="18" charset="0"/>
            </a:endParaRPr>
          </a:p>
        </p:txBody>
      </p:sp>
      <p:graphicFrame>
        <p:nvGraphicFramePr>
          <p:cNvPr id="4" name="Chart 3"/>
          <p:cNvGraphicFramePr/>
          <p:nvPr/>
        </p:nvGraphicFramePr>
        <p:xfrm>
          <a:off x="1295400" y="1371600"/>
          <a:ext cx="5829300" cy="27622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Date Time and Consultant’s Signature on the Progress Notes</a:t>
            </a:r>
            <a:endParaRPr lang="en-IN" sz="3200" dirty="0">
              <a:latin typeface="Times New Roman" pitchFamily="18" charset="0"/>
              <a:cs typeface="Times New Roman" pitchFamily="18" charset="0"/>
            </a:endParaRPr>
          </a:p>
        </p:txBody>
      </p:sp>
      <p:sp>
        <p:nvSpPr>
          <p:cNvPr id="3" name="Content Placeholder 2"/>
          <p:cNvSpPr>
            <a:spLocks noGrp="1"/>
          </p:cNvSpPr>
          <p:nvPr>
            <p:ph idx="1"/>
          </p:nvPr>
        </p:nvSpPr>
        <p:spPr>
          <a:xfrm>
            <a:off x="609600" y="4343400"/>
            <a:ext cx="7924800" cy="2286000"/>
          </a:xfrm>
        </p:spPr>
        <p:txBody>
          <a:bodyPr/>
          <a:lstStyle/>
          <a:p>
            <a:r>
              <a:rPr lang="en-US" sz="2000" dirty="0" smtClean="0">
                <a:latin typeface="Times New Roman" pitchFamily="18" charset="0"/>
                <a:cs typeface="Times New Roman" pitchFamily="18" charset="0"/>
              </a:rPr>
              <a:t>Out of the selected sample size, 272 files had progress notes (care plan) counter signed along with date and time by the consultant. Only 6 files were found deficit of the same.</a:t>
            </a:r>
            <a:endParaRPr lang="en-IN"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Thus the compliance percentage for Consultant’s Signature on progress notes along with date and time was 98%.</a:t>
            </a:r>
            <a:endParaRPr lang="en-IN" sz="2000" dirty="0" smtClean="0">
              <a:latin typeface="Times New Roman" pitchFamily="18" charset="0"/>
              <a:cs typeface="Times New Roman" pitchFamily="18" charset="0"/>
            </a:endParaRPr>
          </a:p>
          <a:p>
            <a:endParaRPr lang="en-IN" dirty="0"/>
          </a:p>
        </p:txBody>
      </p:sp>
      <p:graphicFrame>
        <p:nvGraphicFramePr>
          <p:cNvPr id="4" name="Chart 3"/>
          <p:cNvGraphicFramePr/>
          <p:nvPr/>
        </p:nvGraphicFramePr>
        <p:xfrm>
          <a:off x="1371600" y="1447801"/>
          <a:ext cx="6248400" cy="2667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Nursing Care Plan</a:t>
            </a:r>
            <a:endParaRPr lang="en-IN" sz="3200" dirty="0">
              <a:latin typeface="Times New Roman" pitchFamily="18" charset="0"/>
              <a:cs typeface="Times New Roman" pitchFamily="18" charset="0"/>
            </a:endParaRPr>
          </a:p>
        </p:txBody>
      </p:sp>
      <p:sp>
        <p:nvSpPr>
          <p:cNvPr id="3" name="Content Placeholder 2"/>
          <p:cNvSpPr>
            <a:spLocks noGrp="1"/>
          </p:cNvSpPr>
          <p:nvPr>
            <p:ph idx="1"/>
          </p:nvPr>
        </p:nvSpPr>
        <p:spPr>
          <a:xfrm>
            <a:off x="533400" y="4343400"/>
            <a:ext cx="8153400" cy="2286000"/>
          </a:xfrm>
        </p:spPr>
        <p:txBody>
          <a:bodyPr>
            <a:normAutofit/>
          </a:bodyPr>
          <a:lstStyle/>
          <a:p>
            <a:r>
              <a:rPr lang="en-US" sz="2000" dirty="0" smtClean="0">
                <a:latin typeface="Times New Roman" pitchFamily="18" charset="0"/>
                <a:cs typeface="Times New Roman" pitchFamily="18" charset="0"/>
              </a:rPr>
              <a:t>Out of the selected 278 files, 266 files had complete nursing care plan duly filled and signed by the concerned nurse. Only 12 files had incomplete Nursing Care Plan.</a:t>
            </a:r>
            <a:endParaRPr lang="en-IN"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This shows that the percentage of compliance for Nursing Care Plan is 96%.</a:t>
            </a:r>
            <a:endParaRPr lang="en-IN" sz="2000" dirty="0" smtClean="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p:txBody>
      </p:sp>
      <p:graphicFrame>
        <p:nvGraphicFramePr>
          <p:cNvPr id="4" name="Chart 3"/>
          <p:cNvGraphicFramePr/>
          <p:nvPr/>
        </p:nvGraphicFramePr>
        <p:xfrm>
          <a:off x="1295400" y="1447800"/>
          <a:ext cx="6096000" cy="2667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Missing Records</a:t>
            </a:r>
            <a:endParaRPr lang="en-IN" sz="3200" dirty="0">
              <a:latin typeface="Times New Roman" pitchFamily="18" charset="0"/>
              <a:cs typeface="Times New Roman" pitchFamily="18" charset="0"/>
            </a:endParaRPr>
          </a:p>
        </p:txBody>
      </p:sp>
      <p:sp>
        <p:nvSpPr>
          <p:cNvPr id="3" name="Content Placeholder 2"/>
          <p:cNvSpPr>
            <a:spLocks noGrp="1"/>
          </p:cNvSpPr>
          <p:nvPr>
            <p:ph idx="1"/>
          </p:nvPr>
        </p:nvSpPr>
        <p:spPr>
          <a:xfrm>
            <a:off x="533400" y="4343400"/>
            <a:ext cx="7924800" cy="2209800"/>
          </a:xfrm>
        </p:spPr>
        <p:txBody>
          <a:bodyPr/>
          <a:lstStyle/>
          <a:p>
            <a:r>
              <a:rPr lang="en-US" sz="2000" dirty="0" smtClean="0">
                <a:latin typeface="Times New Roman" pitchFamily="18" charset="0"/>
                <a:cs typeface="Times New Roman" pitchFamily="18" charset="0"/>
              </a:rPr>
              <a:t>In the month of March, there was no incidence of missing record. Hence the percentage of missing records would be zero.</a:t>
            </a:r>
            <a:endParaRPr lang="en-IN" sz="2000" dirty="0" smtClean="0">
              <a:latin typeface="Times New Roman" pitchFamily="18" charset="0"/>
              <a:cs typeface="Times New Roman" pitchFamily="18" charset="0"/>
            </a:endParaRPr>
          </a:p>
          <a:p>
            <a:endParaRPr lang="en-IN" dirty="0"/>
          </a:p>
        </p:txBody>
      </p:sp>
      <p:graphicFrame>
        <p:nvGraphicFramePr>
          <p:cNvPr id="4" name="Chart 3"/>
          <p:cNvGraphicFramePr/>
          <p:nvPr/>
        </p:nvGraphicFramePr>
        <p:xfrm>
          <a:off x="1524000" y="1447800"/>
          <a:ext cx="5791200"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DISCUSSION</a:t>
            </a:r>
            <a:endParaRPr lang="en-IN" sz="32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600200"/>
            <a:ext cx="8458200" cy="5105400"/>
          </a:xfrm>
        </p:spPr>
        <p:txBody>
          <a:bodyPr>
            <a:normAutofit fontScale="92500" lnSpcReduction="10000"/>
          </a:bodyPr>
          <a:lstStyle/>
          <a:p>
            <a:r>
              <a:rPr lang="en-US" sz="2000" dirty="0" smtClean="0">
                <a:latin typeface="Times New Roman" pitchFamily="18" charset="0"/>
                <a:cs typeface="Times New Roman" pitchFamily="18" charset="0"/>
              </a:rPr>
              <a:t>In the month of February, the total percentage of compliance for the month of February is 61.14%. This figure could be made better. </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Hence interventions were brought in to improve the indicators.</a:t>
            </a:r>
          </a:p>
          <a:p>
            <a:endParaRPr lang="en-US" sz="2000" dirty="0" smtClean="0">
              <a:latin typeface="Times New Roman" pitchFamily="18" charset="0"/>
              <a:cs typeface="Times New Roman" pitchFamily="18" charset="0"/>
            </a:endParaRPr>
          </a:p>
          <a:p>
            <a:r>
              <a:rPr lang="en-US" sz="2100" b="1" dirty="0" smtClean="0">
                <a:latin typeface="Times New Roman" pitchFamily="18" charset="0"/>
                <a:cs typeface="Times New Roman" pitchFamily="18" charset="0"/>
              </a:rPr>
              <a:t>Suggested Interventions</a:t>
            </a:r>
            <a:r>
              <a:rPr lang="en-US" sz="2100" dirty="0" smtClean="0">
                <a:latin typeface="Times New Roman" pitchFamily="18" charset="0"/>
                <a:cs typeface="Times New Roman" pitchFamily="18" charset="0"/>
              </a:rPr>
              <a:t>:</a:t>
            </a:r>
            <a:endParaRPr lang="en-IN" sz="2100" dirty="0" smtClean="0">
              <a:latin typeface="Times New Roman" pitchFamily="18" charset="0"/>
              <a:cs typeface="Times New Roman" pitchFamily="18" charset="0"/>
            </a:endParaRPr>
          </a:p>
          <a:p>
            <a:pPr lvl="0">
              <a:buNone/>
            </a:pPr>
            <a:r>
              <a:rPr lang="en-US" sz="2100" dirty="0" smtClean="0">
                <a:latin typeface="Times New Roman" pitchFamily="18" charset="0"/>
                <a:cs typeface="Times New Roman" pitchFamily="18" charset="0"/>
              </a:rPr>
              <a:t>      - Training and motivation to the nursing staff to fill up their part.</a:t>
            </a:r>
            <a:endParaRPr lang="en-IN" sz="2100" dirty="0" smtClean="0">
              <a:latin typeface="Times New Roman" pitchFamily="18" charset="0"/>
              <a:cs typeface="Times New Roman" pitchFamily="18" charset="0"/>
            </a:endParaRPr>
          </a:p>
          <a:p>
            <a:pPr lvl="0">
              <a:buNone/>
            </a:pPr>
            <a:r>
              <a:rPr lang="en-US" sz="2100" dirty="0" smtClean="0">
                <a:latin typeface="Times New Roman" pitchFamily="18" charset="0"/>
                <a:cs typeface="Times New Roman" pitchFamily="18" charset="0"/>
              </a:rPr>
              <a:t>      - Inform the concerned doctors through Medical Superintendent about the issue. </a:t>
            </a:r>
            <a:endParaRPr lang="en-IN" sz="2100" dirty="0" smtClean="0">
              <a:latin typeface="Times New Roman" pitchFamily="18" charset="0"/>
              <a:cs typeface="Times New Roman" pitchFamily="18" charset="0"/>
            </a:endParaRPr>
          </a:p>
          <a:p>
            <a:pPr lvl="0">
              <a:buNone/>
            </a:pPr>
            <a:r>
              <a:rPr lang="en-US" sz="2100" dirty="0" smtClean="0">
                <a:latin typeface="Times New Roman" pitchFamily="18" charset="0"/>
                <a:cs typeface="Times New Roman" pitchFamily="18" charset="0"/>
              </a:rPr>
              <a:t>      - Training session for the Floor Coordinators to see to it that all the documents    in the file are filled up on a daily basis. </a:t>
            </a:r>
          </a:p>
          <a:p>
            <a:pPr lvl="0"/>
            <a:r>
              <a:rPr lang="en-US" sz="2100" u="sng" dirty="0" smtClean="0">
                <a:latin typeface="Times New Roman" pitchFamily="18" charset="0"/>
                <a:cs typeface="Times New Roman" pitchFamily="18" charset="0"/>
              </a:rPr>
              <a:t>Reminder Notes</a:t>
            </a:r>
            <a:r>
              <a:rPr lang="en-US" sz="2100" dirty="0" smtClean="0">
                <a:latin typeface="Times New Roman" pitchFamily="18" charset="0"/>
                <a:cs typeface="Times New Roman" pitchFamily="18" charset="0"/>
              </a:rPr>
              <a:t> –Floor Coordinators were supposed to fill the following details on the slip- </a:t>
            </a:r>
            <a:endParaRPr lang="en-IN" sz="2100" dirty="0" smtClean="0">
              <a:latin typeface="Times New Roman" pitchFamily="18" charset="0"/>
              <a:cs typeface="Times New Roman" pitchFamily="18" charset="0"/>
            </a:endParaRPr>
          </a:p>
          <a:p>
            <a:pPr lvl="0">
              <a:buNone/>
            </a:pPr>
            <a:r>
              <a:rPr lang="en-US" sz="2100" dirty="0" smtClean="0">
                <a:latin typeface="Times New Roman" pitchFamily="18" charset="0"/>
                <a:cs typeface="Times New Roman" pitchFamily="18" charset="0"/>
              </a:rPr>
              <a:t>      Date</a:t>
            </a:r>
            <a:endParaRPr lang="en-IN" sz="2100" dirty="0" smtClean="0">
              <a:latin typeface="Times New Roman" pitchFamily="18" charset="0"/>
              <a:cs typeface="Times New Roman" pitchFamily="18" charset="0"/>
            </a:endParaRPr>
          </a:p>
          <a:p>
            <a:pPr lvl="0">
              <a:buNone/>
            </a:pPr>
            <a:r>
              <a:rPr lang="en-US" sz="2100" dirty="0" smtClean="0">
                <a:latin typeface="Times New Roman" pitchFamily="18" charset="0"/>
                <a:cs typeface="Times New Roman" pitchFamily="18" charset="0"/>
              </a:rPr>
              <a:t>      Document which is incomplete</a:t>
            </a:r>
            <a:endParaRPr lang="en-IN" sz="2100" dirty="0" smtClean="0">
              <a:latin typeface="Times New Roman" pitchFamily="18" charset="0"/>
              <a:cs typeface="Times New Roman" pitchFamily="18" charset="0"/>
            </a:endParaRPr>
          </a:p>
          <a:p>
            <a:pPr lvl="0">
              <a:buNone/>
            </a:pPr>
            <a:r>
              <a:rPr lang="en-US" sz="2100" dirty="0" smtClean="0">
                <a:latin typeface="Times New Roman" pitchFamily="18" charset="0"/>
                <a:cs typeface="Times New Roman" pitchFamily="18" charset="0"/>
              </a:rPr>
              <a:t>      Exact details as to what is missing in the documents.</a:t>
            </a:r>
            <a:endParaRPr lang="en-IN" sz="2100" dirty="0" smtClean="0">
              <a:latin typeface="Times New Roman" pitchFamily="18" charset="0"/>
              <a:cs typeface="Times New Roman" pitchFamily="18" charset="0"/>
            </a:endParaRPr>
          </a:p>
          <a:p>
            <a:pPr lvl="0">
              <a:buNone/>
            </a:pPr>
            <a:r>
              <a:rPr lang="en-US" sz="2100" dirty="0" smtClean="0">
                <a:latin typeface="Times New Roman" pitchFamily="18" charset="0"/>
                <a:cs typeface="Times New Roman" pitchFamily="18" charset="0"/>
              </a:rPr>
              <a:t>      Who is to fill it up.</a:t>
            </a:r>
            <a:endParaRPr lang="en-IN" sz="2100" dirty="0" smtClean="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nSpc>
                <a:spcPct val="150000"/>
              </a:lnSpc>
            </a:pPr>
            <a:r>
              <a:rPr lang="en-US" sz="2000" dirty="0" smtClean="0">
                <a:latin typeface="Times New Roman" pitchFamily="18" charset="0"/>
                <a:cs typeface="Times New Roman" pitchFamily="18" charset="0"/>
              </a:rPr>
              <a:t>Following the interventions, the overall percentage of compliance in the month of March has increased to </a:t>
            </a:r>
            <a:r>
              <a:rPr lang="en-US" sz="2000" b="1" dirty="0" smtClean="0">
                <a:latin typeface="Times New Roman" pitchFamily="18" charset="0"/>
                <a:cs typeface="Times New Roman" pitchFamily="18" charset="0"/>
              </a:rPr>
              <a:t>77%</a:t>
            </a:r>
            <a:r>
              <a:rPr lang="en-US" sz="2000" dirty="0" smtClean="0">
                <a:latin typeface="Times New Roman" pitchFamily="18" charset="0"/>
                <a:cs typeface="Times New Roman" pitchFamily="18" charset="0"/>
              </a:rPr>
              <a:t>. Thus there is a significant increase of </a:t>
            </a:r>
            <a:r>
              <a:rPr lang="en-US" sz="2000" b="1" dirty="0" smtClean="0">
                <a:latin typeface="Times New Roman" pitchFamily="18" charset="0"/>
                <a:cs typeface="Times New Roman" pitchFamily="18" charset="0"/>
              </a:rPr>
              <a:t>15.86%</a:t>
            </a:r>
            <a:r>
              <a:rPr lang="en-US" sz="2000" dirty="0" smtClean="0">
                <a:latin typeface="Times New Roman" pitchFamily="18" charset="0"/>
                <a:cs typeface="Times New Roman" pitchFamily="18" charset="0"/>
              </a:rPr>
              <a:t> in level of compliance to the NABH standards in filling up of   the Medical Records</a:t>
            </a:r>
            <a:r>
              <a:rPr lang="en-US" dirty="0" smtClean="0"/>
              <a:t>.</a:t>
            </a:r>
            <a:endParaRPr lang="en-IN" dirty="0" smtClean="0"/>
          </a:p>
          <a:p>
            <a:endParaRPr lang="en-IN"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CONCLUSION </a:t>
            </a:r>
            <a:endParaRPr lang="en-IN"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nSpc>
                <a:spcPct val="150000"/>
              </a:lnSpc>
            </a:pPr>
            <a:r>
              <a:rPr lang="en-US" sz="2000" dirty="0" smtClean="0">
                <a:latin typeface="Times New Roman" pitchFamily="18" charset="0"/>
                <a:cs typeface="Times New Roman" pitchFamily="18" charset="0"/>
              </a:rPr>
              <a:t>The result shows that there has been a substantial improvement in the indicators pertaining to medical records, post interventions. Hence it could be inferred that the interventions yielded the desired results. </a:t>
            </a:r>
            <a:endParaRPr lang="en-IN" sz="2000" dirty="0" smtClean="0">
              <a:latin typeface="Times New Roman" pitchFamily="18" charset="0"/>
              <a:cs typeface="Times New Roman" pitchFamily="18" charset="0"/>
            </a:endParaRPr>
          </a:p>
          <a:p>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mtClean="0">
                <a:solidFill>
                  <a:schemeClr val="tx1">
                    <a:lumMod val="95000"/>
                    <a:lumOff val="5000"/>
                  </a:schemeClr>
                </a:solidFill>
                <a:latin typeface="Times New Roman" pitchFamily="18" charset="0"/>
                <a:cs typeface="Times New Roman" pitchFamily="18" charset="0"/>
              </a:rPr>
              <a:t>Introduction</a:t>
            </a:r>
            <a:endParaRPr lang="en-IN" sz="3200" dirty="0">
              <a:solidFill>
                <a:schemeClr val="tx1">
                  <a:lumMod val="95000"/>
                  <a:lumOff val="5000"/>
                </a:schemeClr>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000" dirty="0" smtClean="0">
                <a:solidFill>
                  <a:schemeClr val="tx1">
                    <a:lumMod val="95000"/>
                    <a:lumOff val="5000"/>
                  </a:schemeClr>
                </a:solidFill>
                <a:latin typeface="Times New Roman" pitchFamily="18" charset="0"/>
                <a:cs typeface="Times New Roman" pitchFamily="18" charset="0"/>
              </a:rPr>
              <a:t>A medical record, health record, or medical chart is a systematic documentation of a patient's medical history and care. </a:t>
            </a:r>
          </a:p>
          <a:p>
            <a:r>
              <a:rPr lang="en-US" sz="2000" dirty="0" smtClean="0">
                <a:solidFill>
                  <a:schemeClr val="tx1">
                    <a:lumMod val="95000"/>
                    <a:lumOff val="5000"/>
                  </a:schemeClr>
                </a:solidFill>
                <a:latin typeface="Times New Roman" pitchFamily="18" charset="0"/>
                <a:cs typeface="Times New Roman" pitchFamily="18" charset="0"/>
              </a:rPr>
              <a:t>Many ethical and legal issues surrounding the Medical Records.</a:t>
            </a:r>
          </a:p>
          <a:p>
            <a:r>
              <a:rPr lang="en-US" sz="2000" dirty="0" smtClean="0">
                <a:solidFill>
                  <a:schemeClr val="tx1">
                    <a:lumMod val="95000"/>
                    <a:lumOff val="5000"/>
                  </a:schemeClr>
                </a:solidFill>
                <a:latin typeface="Times New Roman" pitchFamily="18" charset="0"/>
                <a:cs typeface="Times New Roman" pitchFamily="18" charset="0"/>
              </a:rPr>
              <a:t>Medical Records serves as a basis for,</a:t>
            </a:r>
          </a:p>
          <a:p>
            <a:pPr>
              <a:buNone/>
            </a:pPr>
            <a:r>
              <a:rPr lang="en-US" sz="2000" dirty="0" smtClean="0">
                <a:solidFill>
                  <a:schemeClr val="tx1">
                    <a:lumMod val="95000"/>
                    <a:lumOff val="5000"/>
                  </a:schemeClr>
                </a:solidFill>
                <a:latin typeface="Times New Roman" pitchFamily="18" charset="0"/>
                <a:cs typeface="Times New Roman" pitchFamily="18" charset="0"/>
              </a:rPr>
              <a:t>      - Planning patient care</a:t>
            </a:r>
          </a:p>
          <a:p>
            <a:pPr>
              <a:buNone/>
            </a:pPr>
            <a:r>
              <a:rPr lang="en-US" sz="2000" dirty="0" smtClean="0">
                <a:solidFill>
                  <a:schemeClr val="tx1">
                    <a:lumMod val="95000"/>
                    <a:lumOff val="5000"/>
                  </a:schemeClr>
                </a:solidFill>
                <a:latin typeface="Times New Roman" pitchFamily="18" charset="0"/>
                <a:cs typeface="Times New Roman" pitchFamily="18" charset="0"/>
              </a:rPr>
              <a:t>      - documenting communication between health care providers</a:t>
            </a:r>
          </a:p>
          <a:p>
            <a:pPr>
              <a:buNone/>
            </a:pPr>
            <a:r>
              <a:rPr lang="en-US" sz="2000" dirty="0" smtClean="0">
                <a:solidFill>
                  <a:schemeClr val="tx1">
                    <a:lumMod val="95000"/>
                    <a:lumOff val="5000"/>
                  </a:schemeClr>
                </a:solidFill>
                <a:latin typeface="Times New Roman" pitchFamily="18" charset="0"/>
                <a:cs typeface="Times New Roman" pitchFamily="18" charset="0"/>
              </a:rPr>
              <a:t>      - assisting in protecting the legal interest of the patient and the health care                </a:t>
            </a:r>
          </a:p>
          <a:p>
            <a:pPr>
              <a:buNone/>
            </a:pPr>
            <a:r>
              <a:rPr lang="en-US" sz="2000" dirty="0" smtClean="0">
                <a:solidFill>
                  <a:schemeClr val="tx1">
                    <a:lumMod val="95000"/>
                    <a:lumOff val="5000"/>
                  </a:schemeClr>
                </a:solidFill>
                <a:latin typeface="Times New Roman" pitchFamily="18" charset="0"/>
                <a:cs typeface="Times New Roman" pitchFamily="18" charset="0"/>
              </a:rPr>
              <a:t>         providers responsible for the patient's care.</a:t>
            </a:r>
          </a:p>
          <a:p>
            <a:r>
              <a:rPr lang="en-US" sz="2000" dirty="0" smtClean="0">
                <a:solidFill>
                  <a:schemeClr val="tx1">
                    <a:lumMod val="95000"/>
                    <a:lumOff val="5000"/>
                  </a:schemeClr>
                </a:solidFill>
                <a:latin typeface="Times New Roman" pitchFamily="18" charset="0"/>
                <a:cs typeface="Times New Roman" pitchFamily="18" charset="0"/>
              </a:rPr>
              <a:t>Personal health records combine many of the above features with portability, thus allowing a patient to share medical records across providers and health care systems. </a:t>
            </a:r>
            <a:endParaRPr lang="en-IN" sz="2000" dirty="0" smtClean="0">
              <a:solidFill>
                <a:schemeClr val="tx1">
                  <a:lumMod val="95000"/>
                  <a:lumOff val="5000"/>
                </a:schemeClr>
              </a:solidFill>
              <a:latin typeface="Times New Roman" pitchFamily="18" charset="0"/>
              <a:cs typeface="Times New Roman" pitchFamily="18" charset="0"/>
            </a:endParaRPr>
          </a:p>
          <a:p>
            <a:endParaRPr lang="en-IN" sz="2000" dirty="0" smtClean="0">
              <a:solidFill>
                <a:schemeClr val="tx1">
                  <a:lumMod val="95000"/>
                  <a:lumOff val="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RECOMMENDATIONS</a:t>
            </a:r>
            <a:endParaRPr lang="en-IN"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514350" indent="-514350">
              <a:buAutoNum type="arabicPeriod"/>
            </a:pPr>
            <a:r>
              <a:rPr lang="en-US" sz="2000" dirty="0" smtClean="0">
                <a:latin typeface="Times New Roman" pitchFamily="18" charset="0"/>
                <a:cs typeface="Times New Roman" pitchFamily="18" charset="0"/>
              </a:rPr>
              <a:t>Frequent audits should be conducted on the floors</a:t>
            </a:r>
          </a:p>
          <a:p>
            <a:pPr marL="514350" indent="-514350">
              <a:buAutoNum type="arabicPeriod"/>
            </a:pPr>
            <a:endParaRPr lang="en-US" sz="2000" dirty="0" smtClean="0">
              <a:latin typeface="Times New Roman" pitchFamily="18" charset="0"/>
              <a:cs typeface="Times New Roman" pitchFamily="18" charset="0"/>
            </a:endParaRPr>
          </a:p>
          <a:p>
            <a:pPr marL="514350" indent="-514350">
              <a:buAutoNum type="arabicPeriod"/>
            </a:pPr>
            <a:r>
              <a:rPr lang="en-US" sz="2000" dirty="0" smtClean="0">
                <a:latin typeface="Times New Roman" pitchFamily="18" charset="0"/>
                <a:cs typeface="Times New Roman" pitchFamily="18" charset="0"/>
              </a:rPr>
              <a:t>System of Reminder slip can be used to address the issue of incompleteness of medical records.</a:t>
            </a:r>
          </a:p>
          <a:p>
            <a:pPr marL="514350" indent="-514350">
              <a:buAutoNum type="arabicPeriod"/>
            </a:pPr>
            <a:endParaRPr lang="en-US" sz="2000" dirty="0" smtClean="0">
              <a:latin typeface="Times New Roman" pitchFamily="18" charset="0"/>
              <a:cs typeface="Times New Roman" pitchFamily="18" charset="0"/>
            </a:endParaRPr>
          </a:p>
          <a:p>
            <a:pPr marL="514350" lvl="0" indent="-514350">
              <a:buFont typeface="Arial" pitchFamily="34" charset="0"/>
              <a:buAutoNum type="arabicPeriod"/>
            </a:pPr>
            <a:r>
              <a:rPr lang="en-US" sz="2000" dirty="0" smtClean="0">
                <a:latin typeface="Times New Roman" pitchFamily="18" charset="0"/>
                <a:cs typeface="Times New Roman" pitchFamily="18" charset="0"/>
              </a:rPr>
              <a:t>Importance of Medical Records should be emphasized in the induction programs and instill the purpose in new recruits.</a:t>
            </a:r>
          </a:p>
          <a:p>
            <a:pPr marL="514350" lvl="0" indent="-514350">
              <a:buFont typeface="Arial" pitchFamily="34" charset="0"/>
              <a:buAutoNum type="arabicPeriod"/>
            </a:pPr>
            <a:endParaRPr lang="en-IN" sz="2000" dirty="0" smtClean="0">
              <a:latin typeface="Times New Roman" pitchFamily="18" charset="0"/>
              <a:cs typeface="Times New Roman" pitchFamily="18" charset="0"/>
            </a:endParaRPr>
          </a:p>
          <a:p>
            <a:pPr marL="514350" lvl="0" indent="-514350">
              <a:buFont typeface="Arial" pitchFamily="34" charset="0"/>
              <a:buAutoNum type="arabicPeriod"/>
            </a:pPr>
            <a:r>
              <a:rPr lang="en-US" sz="2000" dirty="0" smtClean="0">
                <a:latin typeface="Times New Roman" pitchFamily="18" charset="0"/>
                <a:cs typeface="Times New Roman" pitchFamily="18" charset="0"/>
              </a:rPr>
              <a:t>A reminder or information exchange session on the medical records completion can be kept in the CMEs of Doctors/organizations.</a:t>
            </a:r>
          </a:p>
          <a:p>
            <a:pPr marL="514350" lvl="0" indent="-514350">
              <a:buFont typeface="Arial" pitchFamily="34" charset="0"/>
              <a:buAutoNum type="arabicPeriod"/>
            </a:pPr>
            <a:endParaRPr lang="en-IN" sz="2000" dirty="0" smtClean="0">
              <a:latin typeface="Times New Roman" pitchFamily="18" charset="0"/>
              <a:cs typeface="Times New Roman" pitchFamily="18" charset="0"/>
            </a:endParaRPr>
          </a:p>
          <a:p>
            <a:pPr marL="514350" indent="-514350">
              <a:buAutoNum type="arabicPeriod"/>
            </a:pPr>
            <a:r>
              <a:rPr lang="en-US" sz="2000" dirty="0" smtClean="0">
                <a:latin typeface="Times New Roman" pitchFamily="18" charset="0"/>
                <a:cs typeface="Times New Roman" pitchFamily="18" charset="0"/>
              </a:rPr>
              <a:t>Responsibility</a:t>
            </a:r>
            <a:endParaRPr lang="en-IN" sz="20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Limitations of the study</a:t>
            </a:r>
            <a:endParaRPr lang="en-IN"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2000" dirty="0" smtClean="0">
                <a:latin typeface="Times New Roman" pitchFamily="18" charset="0"/>
                <a:cs typeface="Times New Roman" pitchFamily="18" charset="0"/>
              </a:rPr>
              <a:t>Study limited to only NABH indicators.</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Limited time period to conduct extensive study.</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Strict criteria for generalization.</a:t>
            </a:r>
          </a:p>
          <a:p>
            <a:endParaRPr lang="en-IN"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REFERENCE</a:t>
            </a:r>
            <a:endParaRPr lang="en-IN"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pPr lvl="0"/>
            <a:r>
              <a:rPr lang="en-US" sz="2900" dirty="0" smtClean="0">
                <a:latin typeface="Times New Roman" pitchFamily="18" charset="0"/>
                <a:cs typeface="Times New Roman" pitchFamily="18" charset="0"/>
              </a:rPr>
              <a:t>Eric s </a:t>
            </a:r>
            <a:r>
              <a:rPr lang="en-US" sz="2900" dirty="0" err="1" smtClean="0">
                <a:latin typeface="Times New Roman" pitchFamily="18" charset="0"/>
                <a:cs typeface="Times New Roman" pitchFamily="18" charset="0"/>
              </a:rPr>
              <a:t>Holmboe</a:t>
            </a:r>
            <a:r>
              <a:rPr lang="en-US" sz="2900" dirty="0" smtClean="0">
                <a:latin typeface="Times New Roman" pitchFamily="18" charset="0"/>
                <a:cs typeface="Times New Roman" pitchFamily="18" charset="0"/>
              </a:rPr>
              <a:t>, MD</a:t>
            </a:r>
            <a:r>
              <a:rPr lang="en-US" sz="2900" b="1" dirty="0" smtClean="0">
                <a:latin typeface="Times New Roman" pitchFamily="18" charset="0"/>
                <a:cs typeface="Times New Roman" pitchFamily="18" charset="0"/>
              </a:rPr>
              <a:t>:</a:t>
            </a:r>
            <a:r>
              <a:rPr lang="en-US" sz="2900" dirty="0" smtClean="0">
                <a:latin typeface="Times New Roman" pitchFamily="18" charset="0"/>
                <a:cs typeface="Times New Roman" pitchFamily="18" charset="0"/>
              </a:rPr>
              <a:t> </a:t>
            </a:r>
            <a:r>
              <a:rPr lang="en-US" sz="2600" b="1" dirty="0" smtClean="0">
                <a:latin typeface="Times New Roman" pitchFamily="18" charset="0"/>
                <a:cs typeface="Times New Roman" pitchFamily="18" charset="0"/>
              </a:rPr>
              <a:t>Practical Guide to the Evaluation of Clinical Competence</a:t>
            </a:r>
            <a:r>
              <a:rPr lang="en-US" sz="2900" b="1" dirty="0" smtClean="0">
                <a:latin typeface="Times New Roman" pitchFamily="18" charset="0"/>
                <a:cs typeface="Times New Roman" pitchFamily="18" charset="0"/>
              </a:rPr>
              <a:t>, 2007.</a:t>
            </a:r>
            <a:endParaRPr lang="en-IN" sz="2900" dirty="0" smtClean="0">
              <a:latin typeface="Times New Roman" pitchFamily="18" charset="0"/>
              <a:cs typeface="Times New Roman" pitchFamily="18" charset="0"/>
            </a:endParaRPr>
          </a:p>
          <a:p>
            <a:endParaRPr lang="en-IN" sz="2900" dirty="0" smtClean="0">
              <a:latin typeface="Times New Roman" pitchFamily="18" charset="0"/>
              <a:cs typeface="Times New Roman" pitchFamily="18" charset="0"/>
            </a:endParaRPr>
          </a:p>
          <a:p>
            <a:pPr lvl="0"/>
            <a:r>
              <a:rPr lang="en-US" sz="2900" dirty="0" smtClean="0">
                <a:latin typeface="Times New Roman" pitchFamily="18" charset="0"/>
                <a:cs typeface="Times New Roman" pitchFamily="18" charset="0"/>
              </a:rPr>
              <a:t>A journal on </a:t>
            </a:r>
            <a:r>
              <a:rPr lang="en-US" sz="2900" b="1" dirty="0" smtClean="0">
                <a:latin typeface="Times New Roman" pitchFamily="18" charset="0"/>
                <a:cs typeface="Times New Roman" pitchFamily="18" charset="0"/>
              </a:rPr>
              <a:t>An Approach to Records Management Audit, </a:t>
            </a:r>
            <a:r>
              <a:rPr lang="en-US" sz="2900" dirty="0" smtClean="0">
                <a:latin typeface="Times New Roman" pitchFamily="18" charset="0"/>
                <a:cs typeface="Times New Roman" pitchFamily="18" charset="0"/>
              </a:rPr>
              <a:t>by  Dr. </a:t>
            </a:r>
            <a:r>
              <a:rPr lang="en-US" sz="2900" dirty="0" err="1" smtClean="0">
                <a:latin typeface="Times New Roman" pitchFamily="18" charset="0"/>
                <a:cs typeface="Times New Roman" pitchFamily="18" charset="0"/>
              </a:rPr>
              <a:t>Allister</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Farell</a:t>
            </a:r>
            <a:endParaRPr lang="en-IN" sz="2900" dirty="0" smtClean="0">
              <a:latin typeface="Times New Roman" pitchFamily="18" charset="0"/>
              <a:cs typeface="Times New Roman" pitchFamily="18" charset="0"/>
            </a:endParaRPr>
          </a:p>
          <a:p>
            <a:pPr>
              <a:buNone/>
            </a:pPr>
            <a:r>
              <a:rPr lang="en-US" sz="2900" dirty="0" smtClean="0">
                <a:latin typeface="Times New Roman" pitchFamily="18" charset="0"/>
                <a:cs typeface="Times New Roman" pitchFamily="18" charset="0"/>
              </a:rPr>
              <a:t> </a:t>
            </a:r>
            <a:endParaRPr lang="en-IN" sz="2900" dirty="0" smtClean="0">
              <a:latin typeface="Times New Roman" pitchFamily="18" charset="0"/>
              <a:cs typeface="Times New Roman" pitchFamily="18" charset="0"/>
            </a:endParaRPr>
          </a:p>
          <a:p>
            <a:pPr>
              <a:buNone/>
            </a:pPr>
            <a:r>
              <a:rPr lang="en-US" sz="2900" dirty="0" smtClean="0">
                <a:latin typeface="Times New Roman" pitchFamily="18" charset="0"/>
                <a:cs typeface="Times New Roman" pitchFamily="18" charset="0"/>
              </a:rPr>
              <a:t> </a:t>
            </a:r>
            <a:endParaRPr lang="en-IN" sz="2900" dirty="0" smtClean="0">
              <a:latin typeface="Times New Roman" pitchFamily="18" charset="0"/>
              <a:cs typeface="Times New Roman" pitchFamily="18" charset="0"/>
            </a:endParaRPr>
          </a:p>
          <a:p>
            <a:pPr lvl="0"/>
            <a:r>
              <a:rPr lang="en-US" sz="2900" dirty="0" smtClean="0">
                <a:latin typeface="Times New Roman" pitchFamily="18" charset="0"/>
                <a:cs typeface="Times New Roman" pitchFamily="18" charset="0"/>
              </a:rPr>
              <a:t>Ehrenberg A, </a:t>
            </a:r>
            <a:r>
              <a:rPr lang="en-US" sz="2900" dirty="0" err="1" smtClean="0">
                <a:latin typeface="Times New Roman" pitchFamily="18" charset="0"/>
                <a:cs typeface="Times New Roman" pitchFamily="18" charset="0"/>
              </a:rPr>
              <a:t>Ehnfors</a:t>
            </a:r>
            <a:r>
              <a:rPr lang="en-US" sz="2900" dirty="0" smtClean="0">
                <a:latin typeface="Times New Roman" pitchFamily="18" charset="0"/>
                <a:cs typeface="Times New Roman" pitchFamily="18" charset="0"/>
              </a:rPr>
              <a:t> M, </a:t>
            </a:r>
            <a:r>
              <a:rPr lang="en-US" sz="2900" dirty="0" err="1" smtClean="0">
                <a:latin typeface="Times New Roman" pitchFamily="18" charset="0"/>
                <a:cs typeface="Times New Roman" pitchFamily="18" charset="0"/>
              </a:rPr>
              <a:t>Smedby</a:t>
            </a:r>
            <a:r>
              <a:rPr lang="en-US" sz="2900" dirty="0" smtClean="0">
                <a:latin typeface="Times New Roman" pitchFamily="18" charset="0"/>
                <a:cs typeface="Times New Roman" pitchFamily="18" charset="0"/>
              </a:rPr>
              <a:t> B</a:t>
            </a:r>
            <a:r>
              <a:rPr lang="en-US" sz="2900" b="1" dirty="0" smtClean="0">
                <a:latin typeface="Times New Roman" pitchFamily="18" charset="0"/>
                <a:cs typeface="Times New Roman" pitchFamily="18" charset="0"/>
              </a:rPr>
              <a:t>:</a:t>
            </a:r>
            <a:r>
              <a:rPr lang="en-US" sz="2900" dirty="0" smtClean="0">
                <a:latin typeface="Times New Roman" pitchFamily="18" charset="0"/>
                <a:cs typeface="Times New Roman" pitchFamily="18" charset="0"/>
              </a:rPr>
              <a:t> </a:t>
            </a:r>
            <a:r>
              <a:rPr lang="en-US" sz="2900" b="1" dirty="0" smtClean="0">
                <a:latin typeface="Times New Roman" pitchFamily="18" charset="0"/>
                <a:cs typeface="Times New Roman" pitchFamily="18" charset="0"/>
              </a:rPr>
              <a:t>Auditing Nurse Content in Patient Records,</a:t>
            </a:r>
            <a:r>
              <a:rPr lang="en-US" sz="2900" dirty="0" smtClean="0">
                <a:latin typeface="Times New Roman" pitchFamily="18" charset="0"/>
                <a:cs typeface="Times New Roman" pitchFamily="18" charset="0"/>
              </a:rPr>
              <a:t> Department of Public Health and Caring Sciences, Sweden.</a:t>
            </a:r>
            <a:endParaRPr lang="en-IN" sz="2900" dirty="0" smtClean="0">
              <a:latin typeface="Times New Roman" pitchFamily="18" charset="0"/>
              <a:cs typeface="Times New Roman" pitchFamily="18" charset="0"/>
            </a:endParaRPr>
          </a:p>
          <a:p>
            <a:pPr>
              <a:buNone/>
            </a:pPr>
            <a:r>
              <a:rPr lang="en-US" sz="2900" dirty="0" smtClean="0">
                <a:latin typeface="Times New Roman" pitchFamily="18" charset="0"/>
                <a:cs typeface="Times New Roman" pitchFamily="18" charset="0"/>
              </a:rPr>
              <a:t> </a:t>
            </a:r>
            <a:endParaRPr lang="en-IN" sz="2900" dirty="0" smtClean="0">
              <a:latin typeface="Times New Roman" pitchFamily="18" charset="0"/>
              <a:cs typeface="Times New Roman" pitchFamily="18" charset="0"/>
            </a:endParaRPr>
          </a:p>
          <a:p>
            <a:pPr lvl="0"/>
            <a:r>
              <a:rPr lang="en-US" sz="2900" dirty="0" smtClean="0">
                <a:latin typeface="Times New Roman" pitchFamily="18" charset="0"/>
                <a:cs typeface="Times New Roman" pitchFamily="18" charset="0"/>
              </a:rPr>
              <a:t>Sample Size calculation from; http://www.surveysystem.com</a:t>
            </a:r>
            <a:endParaRPr lang="en-IN" sz="2900" dirty="0" smtClean="0">
              <a:latin typeface="Times New Roman" pitchFamily="18" charset="0"/>
              <a:cs typeface="Times New Roman" pitchFamily="18" charset="0"/>
            </a:endParaRPr>
          </a:p>
          <a:p>
            <a:endParaRPr lang="en-IN"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smtClean="0">
                <a:latin typeface="Times New Roman" pitchFamily="18" charset="0"/>
                <a:cs typeface="Times New Roman" pitchFamily="18" charset="0"/>
              </a:rPr>
              <a:t>ANNEXURE</a:t>
            </a:r>
            <a:endParaRPr lang="en-IN"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2000" b="1" dirty="0" smtClean="0">
                <a:latin typeface="Times New Roman" pitchFamily="18" charset="0"/>
                <a:cs typeface="Times New Roman" pitchFamily="18" charset="0"/>
              </a:rPr>
              <a:t>MR ASSESSMENT CHECKLIST                             (Annexure 1)</a:t>
            </a:r>
            <a:endParaRPr lang="en-IN" sz="2000" b="1" dirty="0" smtClean="0">
              <a:latin typeface="Times New Roman" pitchFamily="18" charset="0"/>
              <a:cs typeface="Times New Roman" pitchFamily="18" charset="0"/>
            </a:endParaRPr>
          </a:p>
          <a:p>
            <a:endParaRPr lang="en-IN" dirty="0"/>
          </a:p>
        </p:txBody>
      </p:sp>
      <p:graphicFrame>
        <p:nvGraphicFramePr>
          <p:cNvPr id="4" name="Table 3"/>
          <p:cNvGraphicFramePr>
            <a:graphicFrameLocks noGrp="1"/>
          </p:cNvGraphicFramePr>
          <p:nvPr/>
        </p:nvGraphicFramePr>
        <p:xfrm>
          <a:off x="533400" y="2209801"/>
          <a:ext cx="7924800" cy="4301868"/>
        </p:xfrm>
        <a:graphic>
          <a:graphicData uri="http://schemas.openxmlformats.org/drawingml/2006/table">
            <a:tbl>
              <a:tblPr firstRow="1" bandRow="1">
                <a:tableStyleId>{5940675A-B579-460E-94D1-54222C63F5DA}</a:tableStyleId>
              </a:tblPr>
              <a:tblGrid>
                <a:gridCol w="792480"/>
                <a:gridCol w="792480"/>
                <a:gridCol w="792480"/>
                <a:gridCol w="792480"/>
                <a:gridCol w="792480"/>
                <a:gridCol w="792480"/>
                <a:gridCol w="792480"/>
                <a:gridCol w="792480"/>
                <a:gridCol w="792480"/>
                <a:gridCol w="792480"/>
              </a:tblGrid>
              <a:tr h="993271">
                <a:tc>
                  <a:txBody>
                    <a:bodyPr/>
                    <a:lstStyle/>
                    <a:p>
                      <a:pPr algn="ctr">
                        <a:lnSpc>
                          <a:spcPct val="115000"/>
                        </a:lnSpc>
                        <a:spcAft>
                          <a:spcPts val="1000"/>
                        </a:spcAft>
                      </a:pPr>
                      <a:r>
                        <a:rPr lang="en-IN" sz="1050" dirty="0"/>
                        <a:t>Date of Admission</a:t>
                      </a:r>
                      <a:endParaRPr lang="en-IN" sz="1050" dirty="0">
                        <a:latin typeface="Calibri"/>
                        <a:ea typeface="Times New Roman"/>
                        <a:cs typeface="Times New Roman"/>
                      </a:endParaRPr>
                    </a:p>
                  </a:txBody>
                  <a:tcPr marL="68580" marR="68580" marT="0" marB="0" anchor="b"/>
                </a:tc>
                <a:tc>
                  <a:txBody>
                    <a:bodyPr/>
                    <a:lstStyle/>
                    <a:p>
                      <a:pPr algn="ctr">
                        <a:lnSpc>
                          <a:spcPct val="115000"/>
                        </a:lnSpc>
                        <a:spcAft>
                          <a:spcPts val="1000"/>
                        </a:spcAft>
                      </a:pPr>
                      <a:r>
                        <a:rPr lang="en-IN" sz="1050"/>
                        <a:t>Area </a:t>
                      </a:r>
                      <a:endParaRPr lang="en-IN" sz="1050">
                        <a:latin typeface="Calibri"/>
                        <a:ea typeface="Times New Roman"/>
                        <a:cs typeface="Times New Roman"/>
                      </a:endParaRPr>
                    </a:p>
                  </a:txBody>
                  <a:tcPr marL="68580" marR="68580" marT="0" marB="0" anchor="b"/>
                </a:tc>
                <a:tc>
                  <a:txBody>
                    <a:bodyPr/>
                    <a:lstStyle/>
                    <a:p>
                      <a:pPr algn="ctr">
                        <a:lnSpc>
                          <a:spcPct val="115000"/>
                        </a:lnSpc>
                        <a:spcAft>
                          <a:spcPts val="1000"/>
                        </a:spcAft>
                      </a:pPr>
                      <a:r>
                        <a:rPr lang="en-IN" sz="1050"/>
                        <a:t> IP NO</a:t>
                      </a:r>
                      <a:endParaRPr lang="en-IN" sz="1050">
                        <a:latin typeface="Calibri"/>
                        <a:ea typeface="Times New Roman"/>
                        <a:cs typeface="Times New Roman"/>
                      </a:endParaRPr>
                    </a:p>
                  </a:txBody>
                  <a:tcPr marL="68580" marR="68580" marT="0" marB="0" anchor="b"/>
                </a:tc>
                <a:tc>
                  <a:txBody>
                    <a:bodyPr/>
                    <a:lstStyle/>
                    <a:p>
                      <a:pPr algn="ctr">
                        <a:lnSpc>
                          <a:spcPct val="115000"/>
                        </a:lnSpc>
                        <a:spcAft>
                          <a:spcPts val="1000"/>
                        </a:spcAft>
                      </a:pPr>
                      <a:r>
                        <a:rPr lang="en-IN" sz="1050"/>
                        <a:t>Improper/Incomplete Consent with details</a:t>
                      </a:r>
                      <a:endParaRPr lang="en-IN" sz="1050">
                        <a:latin typeface="Calibri"/>
                        <a:ea typeface="Times New Roman"/>
                        <a:cs typeface="Times New Roman"/>
                      </a:endParaRPr>
                    </a:p>
                  </a:txBody>
                  <a:tcPr marL="68580" marR="68580" marT="0" marB="0" anchor="b"/>
                </a:tc>
                <a:tc>
                  <a:txBody>
                    <a:bodyPr/>
                    <a:lstStyle/>
                    <a:p>
                      <a:pPr algn="ctr">
                        <a:lnSpc>
                          <a:spcPct val="115000"/>
                        </a:lnSpc>
                        <a:spcAft>
                          <a:spcPts val="1000"/>
                        </a:spcAft>
                      </a:pPr>
                      <a:r>
                        <a:rPr lang="en-IN" sz="1050"/>
                        <a:t>Discharge Summary </a:t>
                      </a:r>
                      <a:endParaRPr lang="en-IN" sz="1050">
                        <a:latin typeface="Calibri"/>
                        <a:ea typeface="Times New Roman"/>
                        <a:cs typeface="Times New Roman"/>
                      </a:endParaRPr>
                    </a:p>
                  </a:txBody>
                  <a:tcPr marL="68580" marR="68580" marT="0" marB="0" anchor="b"/>
                </a:tc>
                <a:tc>
                  <a:txBody>
                    <a:bodyPr/>
                    <a:lstStyle/>
                    <a:p>
                      <a:pPr algn="ctr">
                        <a:lnSpc>
                          <a:spcPct val="115000"/>
                        </a:lnSpc>
                        <a:spcAft>
                          <a:spcPts val="1000"/>
                        </a:spcAft>
                      </a:pPr>
                      <a:r>
                        <a:rPr lang="en-IN" sz="1050"/>
                        <a:t>Nursing admission assessment</a:t>
                      </a:r>
                      <a:endParaRPr lang="en-IN" sz="1050">
                        <a:latin typeface="Calibri"/>
                        <a:ea typeface="Times New Roman"/>
                        <a:cs typeface="Times New Roman"/>
                      </a:endParaRPr>
                    </a:p>
                  </a:txBody>
                  <a:tcPr marL="68580" marR="68580" marT="0" marB="0" anchor="b"/>
                </a:tc>
                <a:tc>
                  <a:txBody>
                    <a:bodyPr/>
                    <a:lstStyle/>
                    <a:p>
                      <a:pPr algn="ctr">
                        <a:lnSpc>
                          <a:spcPct val="115000"/>
                        </a:lnSpc>
                        <a:spcAft>
                          <a:spcPts val="1000"/>
                        </a:spcAft>
                      </a:pPr>
                      <a:r>
                        <a:rPr lang="en-IN" sz="1050"/>
                        <a:t>Nutritional Screening/Nutritional Therapy Plan </a:t>
                      </a:r>
                      <a:endParaRPr lang="en-IN" sz="1050">
                        <a:latin typeface="Calibri"/>
                        <a:ea typeface="Times New Roman"/>
                        <a:cs typeface="Times New Roman"/>
                      </a:endParaRPr>
                    </a:p>
                  </a:txBody>
                  <a:tcPr marL="68580" marR="68580" marT="0" marB="0" anchor="b"/>
                </a:tc>
                <a:tc>
                  <a:txBody>
                    <a:bodyPr/>
                    <a:lstStyle/>
                    <a:p>
                      <a:pPr algn="ctr">
                        <a:lnSpc>
                          <a:spcPct val="115000"/>
                        </a:lnSpc>
                        <a:spcAft>
                          <a:spcPts val="1000"/>
                        </a:spcAft>
                      </a:pPr>
                      <a:r>
                        <a:rPr lang="en-IN" sz="1050"/>
                        <a:t>Care plan countersigned by Consultant within 24hrs</a:t>
                      </a:r>
                      <a:endParaRPr lang="en-IN" sz="1050">
                        <a:latin typeface="Calibri"/>
                        <a:ea typeface="Times New Roman"/>
                        <a:cs typeface="Times New Roman"/>
                      </a:endParaRPr>
                    </a:p>
                  </a:txBody>
                  <a:tcPr marL="68580" marR="68580" marT="0" marB="0" anchor="b"/>
                </a:tc>
                <a:tc>
                  <a:txBody>
                    <a:bodyPr/>
                    <a:lstStyle/>
                    <a:p>
                      <a:pPr algn="ctr">
                        <a:lnSpc>
                          <a:spcPct val="115000"/>
                        </a:lnSpc>
                        <a:spcAft>
                          <a:spcPts val="1000"/>
                        </a:spcAft>
                      </a:pPr>
                      <a:r>
                        <a:rPr lang="en-IN" sz="1050"/>
                        <a:t>Nursing Care Plan</a:t>
                      </a:r>
                      <a:endParaRPr lang="en-IN" sz="1050">
                        <a:latin typeface="Calibri"/>
                        <a:ea typeface="Times New Roman"/>
                        <a:cs typeface="Times New Roman"/>
                      </a:endParaRPr>
                    </a:p>
                  </a:txBody>
                  <a:tcPr marL="68580" marR="68580" marT="0" marB="0" anchor="b"/>
                </a:tc>
                <a:tc>
                  <a:txBody>
                    <a:bodyPr/>
                    <a:lstStyle/>
                    <a:p>
                      <a:pPr algn="ctr">
                        <a:lnSpc>
                          <a:spcPct val="115000"/>
                        </a:lnSpc>
                        <a:spcAft>
                          <a:spcPts val="1000"/>
                        </a:spcAft>
                      </a:pPr>
                      <a:endParaRPr lang="en-IN" sz="1050" dirty="0"/>
                    </a:p>
                    <a:p>
                      <a:pPr algn="ctr">
                        <a:lnSpc>
                          <a:spcPct val="115000"/>
                        </a:lnSpc>
                        <a:spcAft>
                          <a:spcPts val="1000"/>
                        </a:spcAft>
                      </a:pPr>
                      <a:r>
                        <a:rPr lang="en-IN" sz="1050" dirty="0"/>
                        <a:t>Missing Records</a:t>
                      </a:r>
                      <a:endParaRPr lang="en-IN" sz="1050" dirty="0">
                        <a:latin typeface="Calibri"/>
                        <a:ea typeface="Times New Roman"/>
                        <a:cs typeface="Times New Roman"/>
                      </a:endParaRPr>
                    </a:p>
                  </a:txBody>
                  <a:tcPr marL="68580" marR="68580" marT="0" marB="0"/>
                </a:tc>
              </a:tr>
              <a:tr h="639546">
                <a:tc>
                  <a:txBody>
                    <a:bodyPr/>
                    <a:lstStyle/>
                    <a:p>
                      <a:endParaRPr lang="en-IN" sz="1050"/>
                    </a:p>
                  </a:txBody>
                  <a:tcPr/>
                </a:tc>
                <a:tc>
                  <a:txBody>
                    <a:bodyPr/>
                    <a:lstStyle/>
                    <a:p>
                      <a:endParaRPr lang="en-IN" sz="1050"/>
                    </a:p>
                  </a:txBody>
                  <a:tcPr/>
                </a:tc>
                <a:tc>
                  <a:txBody>
                    <a:bodyPr/>
                    <a:lstStyle/>
                    <a:p>
                      <a:endParaRPr lang="en-IN" sz="1050"/>
                    </a:p>
                  </a:txBody>
                  <a:tcPr/>
                </a:tc>
                <a:tc>
                  <a:txBody>
                    <a:bodyPr/>
                    <a:lstStyle/>
                    <a:p>
                      <a:endParaRPr lang="en-IN" sz="1050"/>
                    </a:p>
                  </a:txBody>
                  <a:tcPr/>
                </a:tc>
                <a:tc>
                  <a:txBody>
                    <a:bodyPr/>
                    <a:lstStyle/>
                    <a:p>
                      <a:endParaRPr lang="en-IN" sz="1050"/>
                    </a:p>
                  </a:txBody>
                  <a:tcPr/>
                </a:tc>
                <a:tc>
                  <a:txBody>
                    <a:bodyPr/>
                    <a:lstStyle/>
                    <a:p>
                      <a:endParaRPr lang="en-IN" sz="1050"/>
                    </a:p>
                  </a:txBody>
                  <a:tcPr/>
                </a:tc>
                <a:tc>
                  <a:txBody>
                    <a:bodyPr/>
                    <a:lstStyle/>
                    <a:p>
                      <a:endParaRPr lang="en-IN" sz="1050"/>
                    </a:p>
                  </a:txBody>
                  <a:tcPr/>
                </a:tc>
                <a:tc>
                  <a:txBody>
                    <a:bodyPr/>
                    <a:lstStyle/>
                    <a:p>
                      <a:endParaRPr lang="en-IN" sz="1050"/>
                    </a:p>
                  </a:txBody>
                  <a:tcPr/>
                </a:tc>
                <a:tc>
                  <a:txBody>
                    <a:bodyPr/>
                    <a:lstStyle/>
                    <a:p>
                      <a:endParaRPr lang="en-IN" sz="1050"/>
                    </a:p>
                  </a:txBody>
                  <a:tcPr/>
                </a:tc>
                <a:tc>
                  <a:txBody>
                    <a:bodyPr/>
                    <a:lstStyle/>
                    <a:p>
                      <a:endParaRPr lang="en-IN" sz="1050"/>
                    </a:p>
                  </a:txBody>
                  <a:tcPr/>
                </a:tc>
              </a:tr>
              <a:tr h="639546">
                <a:tc>
                  <a:txBody>
                    <a:bodyPr/>
                    <a:lstStyle/>
                    <a:p>
                      <a:endParaRPr lang="en-IN" sz="1050"/>
                    </a:p>
                  </a:txBody>
                  <a:tcPr/>
                </a:tc>
                <a:tc>
                  <a:txBody>
                    <a:bodyPr/>
                    <a:lstStyle/>
                    <a:p>
                      <a:endParaRPr lang="en-IN" sz="1050"/>
                    </a:p>
                  </a:txBody>
                  <a:tcPr/>
                </a:tc>
                <a:tc>
                  <a:txBody>
                    <a:bodyPr/>
                    <a:lstStyle/>
                    <a:p>
                      <a:endParaRPr lang="en-IN" sz="1050"/>
                    </a:p>
                  </a:txBody>
                  <a:tcPr/>
                </a:tc>
                <a:tc>
                  <a:txBody>
                    <a:bodyPr/>
                    <a:lstStyle/>
                    <a:p>
                      <a:endParaRPr lang="en-IN" sz="1050"/>
                    </a:p>
                  </a:txBody>
                  <a:tcPr/>
                </a:tc>
                <a:tc>
                  <a:txBody>
                    <a:bodyPr/>
                    <a:lstStyle/>
                    <a:p>
                      <a:endParaRPr lang="en-IN" sz="1050"/>
                    </a:p>
                  </a:txBody>
                  <a:tcPr/>
                </a:tc>
                <a:tc>
                  <a:txBody>
                    <a:bodyPr/>
                    <a:lstStyle/>
                    <a:p>
                      <a:endParaRPr lang="en-IN" sz="1050"/>
                    </a:p>
                  </a:txBody>
                  <a:tcPr/>
                </a:tc>
                <a:tc>
                  <a:txBody>
                    <a:bodyPr/>
                    <a:lstStyle/>
                    <a:p>
                      <a:endParaRPr lang="en-IN" sz="1050"/>
                    </a:p>
                  </a:txBody>
                  <a:tcPr/>
                </a:tc>
                <a:tc>
                  <a:txBody>
                    <a:bodyPr/>
                    <a:lstStyle/>
                    <a:p>
                      <a:endParaRPr lang="en-IN" sz="1050"/>
                    </a:p>
                  </a:txBody>
                  <a:tcPr/>
                </a:tc>
                <a:tc>
                  <a:txBody>
                    <a:bodyPr/>
                    <a:lstStyle/>
                    <a:p>
                      <a:endParaRPr lang="en-IN" sz="1050"/>
                    </a:p>
                  </a:txBody>
                  <a:tcPr/>
                </a:tc>
                <a:tc>
                  <a:txBody>
                    <a:bodyPr/>
                    <a:lstStyle/>
                    <a:p>
                      <a:endParaRPr lang="en-IN" sz="1050"/>
                    </a:p>
                  </a:txBody>
                  <a:tcPr/>
                </a:tc>
              </a:tr>
              <a:tr h="639546">
                <a:tc>
                  <a:txBody>
                    <a:bodyPr/>
                    <a:lstStyle/>
                    <a:p>
                      <a:endParaRPr lang="en-IN" sz="1050"/>
                    </a:p>
                  </a:txBody>
                  <a:tcPr/>
                </a:tc>
                <a:tc>
                  <a:txBody>
                    <a:bodyPr/>
                    <a:lstStyle/>
                    <a:p>
                      <a:endParaRPr lang="en-IN" sz="1050"/>
                    </a:p>
                  </a:txBody>
                  <a:tcPr/>
                </a:tc>
                <a:tc>
                  <a:txBody>
                    <a:bodyPr/>
                    <a:lstStyle/>
                    <a:p>
                      <a:endParaRPr lang="en-IN" sz="1050"/>
                    </a:p>
                  </a:txBody>
                  <a:tcPr/>
                </a:tc>
                <a:tc>
                  <a:txBody>
                    <a:bodyPr/>
                    <a:lstStyle/>
                    <a:p>
                      <a:endParaRPr lang="en-IN" sz="1050"/>
                    </a:p>
                  </a:txBody>
                  <a:tcPr/>
                </a:tc>
                <a:tc>
                  <a:txBody>
                    <a:bodyPr/>
                    <a:lstStyle/>
                    <a:p>
                      <a:endParaRPr lang="en-IN" sz="1050"/>
                    </a:p>
                  </a:txBody>
                  <a:tcPr/>
                </a:tc>
                <a:tc>
                  <a:txBody>
                    <a:bodyPr/>
                    <a:lstStyle/>
                    <a:p>
                      <a:endParaRPr lang="en-IN" sz="1050"/>
                    </a:p>
                  </a:txBody>
                  <a:tcPr/>
                </a:tc>
                <a:tc>
                  <a:txBody>
                    <a:bodyPr/>
                    <a:lstStyle/>
                    <a:p>
                      <a:endParaRPr lang="en-IN" sz="1050"/>
                    </a:p>
                  </a:txBody>
                  <a:tcPr/>
                </a:tc>
                <a:tc>
                  <a:txBody>
                    <a:bodyPr/>
                    <a:lstStyle/>
                    <a:p>
                      <a:endParaRPr lang="en-IN" sz="1050"/>
                    </a:p>
                  </a:txBody>
                  <a:tcPr/>
                </a:tc>
                <a:tc>
                  <a:txBody>
                    <a:bodyPr/>
                    <a:lstStyle/>
                    <a:p>
                      <a:endParaRPr lang="en-IN" sz="1050"/>
                    </a:p>
                  </a:txBody>
                  <a:tcPr/>
                </a:tc>
                <a:tc>
                  <a:txBody>
                    <a:bodyPr/>
                    <a:lstStyle/>
                    <a:p>
                      <a:endParaRPr lang="en-IN" sz="1050"/>
                    </a:p>
                  </a:txBody>
                  <a:tcPr/>
                </a:tc>
              </a:tr>
              <a:tr h="639546">
                <a:tc>
                  <a:txBody>
                    <a:bodyPr/>
                    <a:lstStyle/>
                    <a:p>
                      <a:endParaRPr lang="en-IN" sz="1050"/>
                    </a:p>
                  </a:txBody>
                  <a:tcPr/>
                </a:tc>
                <a:tc>
                  <a:txBody>
                    <a:bodyPr/>
                    <a:lstStyle/>
                    <a:p>
                      <a:endParaRPr lang="en-IN" sz="1050"/>
                    </a:p>
                  </a:txBody>
                  <a:tcPr/>
                </a:tc>
                <a:tc>
                  <a:txBody>
                    <a:bodyPr/>
                    <a:lstStyle/>
                    <a:p>
                      <a:endParaRPr lang="en-IN" sz="1050"/>
                    </a:p>
                  </a:txBody>
                  <a:tcPr/>
                </a:tc>
                <a:tc>
                  <a:txBody>
                    <a:bodyPr/>
                    <a:lstStyle/>
                    <a:p>
                      <a:endParaRPr lang="en-IN" sz="1050"/>
                    </a:p>
                  </a:txBody>
                  <a:tcPr/>
                </a:tc>
                <a:tc>
                  <a:txBody>
                    <a:bodyPr/>
                    <a:lstStyle/>
                    <a:p>
                      <a:endParaRPr lang="en-IN" sz="1050"/>
                    </a:p>
                  </a:txBody>
                  <a:tcPr/>
                </a:tc>
                <a:tc>
                  <a:txBody>
                    <a:bodyPr/>
                    <a:lstStyle/>
                    <a:p>
                      <a:endParaRPr lang="en-IN" sz="1050"/>
                    </a:p>
                  </a:txBody>
                  <a:tcPr/>
                </a:tc>
                <a:tc>
                  <a:txBody>
                    <a:bodyPr/>
                    <a:lstStyle/>
                    <a:p>
                      <a:endParaRPr lang="en-IN" sz="1050"/>
                    </a:p>
                  </a:txBody>
                  <a:tcPr/>
                </a:tc>
                <a:tc>
                  <a:txBody>
                    <a:bodyPr/>
                    <a:lstStyle/>
                    <a:p>
                      <a:endParaRPr lang="en-IN" sz="1050"/>
                    </a:p>
                  </a:txBody>
                  <a:tcPr/>
                </a:tc>
                <a:tc>
                  <a:txBody>
                    <a:bodyPr/>
                    <a:lstStyle/>
                    <a:p>
                      <a:endParaRPr lang="en-IN" sz="1050"/>
                    </a:p>
                  </a:txBody>
                  <a:tcPr/>
                </a:tc>
                <a:tc>
                  <a:txBody>
                    <a:bodyPr/>
                    <a:lstStyle/>
                    <a:p>
                      <a:endParaRPr lang="en-IN" sz="1050"/>
                    </a:p>
                  </a:txBody>
                  <a:tcPr/>
                </a:tc>
              </a:tr>
              <a:tr h="639546">
                <a:tc>
                  <a:txBody>
                    <a:bodyPr/>
                    <a:lstStyle/>
                    <a:p>
                      <a:endParaRPr lang="en-IN" sz="1050" dirty="0"/>
                    </a:p>
                  </a:txBody>
                  <a:tcPr/>
                </a:tc>
                <a:tc>
                  <a:txBody>
                    <a:bodyPr/>
                    <a:lstStyle/>
                    <a:p>
                      <a:endParaRPr lang="en-IN" sz="1050" dirty="0"/>
                    </a:p>
                  </a:txBody>
                  <a:tcPr/>
                </a:tc>
                <a:tc>
                  <a:txBody>
                    <a:bodyPr/>
                    <a:lstStyle/>
                    <a:p>
                      <a:endParaRPr lang="en-IN" sz="1050" dirty="0"/>
                    </a:p>
                  </a:txBody>
                  <a:tcPr/>
                </a:tc>
                <a:tc>
                  <a:txBody>
                    <a:bodyPr/>
                    <a:lstStyle/>
                    <a:p>
                      <a:endParaRPr lang="en-IN" sz="1050" dirty="0"/>
                    </a:p>
                  </a:txBody>
                  <a:tcPr/>
                </a:tc>
                <a:tc>
                  <a:txBody>
                    <a:bodyPr/>
                    <a:lstStyle/>
                    <a:p>
                      <a:endParaRPr lang="en-IN" sz="1050" dirty="0"/>
                    </a:p>
                  </a:txBody>
                  <a:tcPr/>
                </a:tc>
                <a:tc>
                  <a:txBody>
                    <a:bodyPr/>
                    <a:lstStyle/>
                    <a:p>
                      <a:endParaRPr lang="en-IN" sz="1050" dirty="0"/>
                    </a:p>
                  </a:txBody>
                  <a:tcPr/>
                </a:tc>
                <a:tc>
                  <a:txBody>
                    <a:bodyPr/>
                    <a:lstStyle/>
                    <a:p>
                      <a:endParaRPr lang="en-IN" sz="1050" dirty="0"/>
                    </a:p>
                  </a:txBody>
                  <a:tcPr/>
                </a:tc>
                <a:tc>
                  <a:txBody>
                    <a:bodyPr/>
                    <a:lstStyle/>
                    <a:p>
                      <a:endParaRPr lang="en-IN" sz="1050" dirty="0"/>
                    </a:p>
                  </a:txBody>
                  <a:tcPr/>
                </a:tc>
                <a:tc>
                  <a:txBody>
                    <a:bodyPr/>
                    <a:lstStyle/>
                    <a:p>
                      <a:endParaRPr lang="en-IN" sz="1050" dirty="0"/>
                    </a:p>
                  </a:txBody>
                  <a:tcPr/>
                </a:tc>
                <a:tc>
                  <a:txBody>
                    <a:bodyPr/>
                    <a:lstStyle/>
                    <a:p>
                      <a:endParaRPr lang="en-IN" sz="1050" dirty="0"/>
                    </a:p>
                  </a:txBody>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nvPr>
        </p:nvGraphicFramePr>
        <p:xfrm>
          <a:off x="762000" y="2590800"/>
          <a:ext cx="5562600" cy="1940560"/>
        </p:xfrm>
        <a:graphic>
          <a:graphicData uri="http://schemas.openxmlformats.org/drawingml/2006/table">
            <a:tbl>
              <a:tblPr firstRow="1" bandRow="1">
                <a:tableStyleId>{5C22544A-7EE6-4342-B048-85BDC9FD1C3A}</a:tableStyleId>
              </a:tblPr>
              <a:tblGrid>
                <a:gridCol w="2781300"/>
                <a:gridCol w="2781300"/>
              </a:tblGrid>
              <a:tr h="485140">
                <a:tc>
                  <a:txBody>
                    <a:bodyPr/>
                    <a:lstStyle/>
                    <a:p>
                      <a:r>
                        <a:rPr lang="en-US" dirty="0" smtClean="0"/>
                        <a:t>Date</a:t>
                      </a:r>
                      <a:endParaRPr lang="en-IN" dirty="0"/>
                    </a:p>
                  </a:txBody>
                  <a:tcPr/>
                </a:tc>
                <a:tc>
                  <a:txBody>
                    <a:bodyPr/>
                    <a:lstStyle/>
                    <a:p>
                      <a:endParaRPr lang="en-IN" dirty="0"/>
                    </a:p>
                  </a:txBody>
                  <a:tcPr/>
                </a:tc>
              </a:tr>
              <a:tr h="485140">
                <a:tc>
                  <a:txBody>
                    <a:bodyPr/>
                    <a:lstStyle/>
                    <a:p>
                      <a:r>
                        <a:rPr lang="en-US" dirty="0" smtClean="0"/>
                        <a:t>Incomplete</a:t>
                      </a:r>
                      <a:r>
                        <a:rPr lang="en-US" baseline="0" dirty="0" smtClean="0"/>
                        <a:t> Document</a:t>
                      </a:r>
                      <a:endParaRPr lang="en-IN" dirty="0"/>
                    </a:p>
                  </a:txBody>
                  <a:tcPr/>
                </a:tc>
                <a:tc>
                  <a:txBody>
                    <a:bodyPr/>
                    <a:lstStyle/>
                    <a:p>
                      <a:endParaRPr lang="en-IN" dirty="0"/>
                    </a:p>
                  </a:txBody>
                  <a:tcPr/>
                </a:tc>
              </a:tr>
              <a:tr h="485140">
                <a:tc>
                  <a:txBody>
                    <a:bodyPr/>
                    <a:lstStyle/>
                    <a:p>
                      <a:r>
                        <a:rPr lang="en-US" dirty="0" smtClean="0"/>
                        <a:t>Missing Content</a:t>
                      </a:r>
                      <a:endParaRPr lang="en-IN" dirty="0"/>
                    </a:p>
                  </a:txBody>
                  <a:tcPr/>
                </a:tc>
                <a:tc>
                  <a:txBody>
                    <a:bodyPr/>
                    <a:lstStyle/>
                    <a:p>
                      <a:endParaRPr lang="en-IN"/>
                    </a:p>
                  </a:txBody>
                  <a:tcPr/>
                </a:tc>
              </a:tr>
              <a:tr h="485140">
                <a:tc>
                  <a:txBody>
                    <a:bodyPr/>
                    <a:lstStyle/>
                    <a:p>
                      <a:r>
                        <a:rPr lang="en-US" dirty="0" smtClean="0"/>
                        <a:t>Responsibility</a:t>
                      </a:r>
                      <a:endParaRPr lang="en-IN" dirty="0"/>
                    </a:p>
                  </a:txBody>
                  <a:tcPr/>
                </a:tc>
                <a:tc>
                  <a:txBody>
                    <a:bodyPr/>
                    <a:lstStyle/>
                    <a:p>
                      <a:endParaRPr lang="en-IN" dirty="0"/>
                    </a:p>
                  </a:txBody>
                  <a:tcPr/>
                </a:tc>
              </a:tr>
            </a:tbl>
          </a:graphicData>
        </a:graphic>
      </p:graphicFrame>
      <p:sp>
        <p:nvSpPr>
          <p:cNvPr id="2049" name="Rectangle 1"/>
          <p:cNvSpPr>
            <a:spLocks noChangeArrowheads="1"/>
          </p:cNvSpPr>
          <p:nvPr/>
        </p:nvSpPr>
        <p:spPr bwMode="auto">
          <a:xfrm>
            <a:off x="152400" y="1981200"/>
            <a:ext cx="837331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REMINDER SLIP                                                               (</a:t>
            </a:r>
            <a:r>
              <a:rPr lang="en-US" sz="2000" b="1" dirty="0" smtClean="0">
                <a:latin typeface="Times New Roman" pitchFamily="18" charset="0"/>
                <a:ea typeface="Times New Roman" pitchFamily="18" charset="0"/>
                <a:cs typeface="Times New Roman" pitchFamily="18" charset="0"/>
              </a:rPr>
              <a:t>AN</a:t>
            </a:r>
            <a:r>
              <a:rPr kumimoji="0" lang="en-US" sz="2000" b="1" i="0"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NERXURE 2)</a:t>
            </a:r>
            <a:endParaRPr kumimoji="0" lang="en-US" sz="2000" b="0" i="0"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Rationale</a:t>
            </a:r>
            <a:endParaRPr lang="en-IN"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pPr>
              <a:lnSpc>
                <a:spcPct val="120000"/>
              </a:lnSpc>
            </a:pPr>
            <a:r>
              <a:rPr lang="en-US" sz="2000" dirty="0" smtClean="0">
                <a:latin typeface="Times New Roman" pitchFamily="18" charset="0"/>
                <a:cs typeface="Times New Roman" pitchFamily="18" charset="0"/>
              </a:rPr>
              <a:t>These medical records are a reflection of medical care provided to the patient in the course of stay in the hospital.</a:t>
            </a:r>
          </a:p>
          <a:p>
            <a:pPr>
              <a:lnSpc>
                <a:spcPct val="120000"/>
              </a:lnSpc>
            </a:pPr>
            <a:endParaRPr lang="en-US" sz="2000" dirty="0" smtClean="0">
              <a:latin typeface="Times New Roman" pitchFamily="18" charset="0"/>
              <a:cs typeface="Times New Roman" pitchFamily="18" charset="0"/>
            </a:endParaRPr>
          </a:p>
          <a:p>
            <a:pPr>
              <a:lnSpc>
                <a:spcPct val="120000"/>
              </a:lnSpc>
            </a:pPr>
            <a:r>
              <a:rPr lang="en-US" sz="2000" dirty="0" smtClean="0">
                <a:latin typeface="Times New Roman" pitchFamily="18" charset="0"/>
                <a:cs typeface="Times New Roman" pitchFamily="18" charset="0"/>
              </a:rPr>
              <a:t>Knowing the current status of patient care that is provided is the pre-requisite for betterment of the same.</a:t>
            </a:r>
          </a:p>
          <a:p>
            <a:pPr>
              <a:lnSpc>
                <a:spcPct val="120000"/>
              </a:lnSpc>
            </a:pPr>
            <a:endParaRPr lang="en-US" sz="2000" dirty="0" smtClean="0">
              <a:latin typeface="Times New Roman" pitchFamily="18" charset="0"/>
              <a:cs typeface="Times New Roman" pitchFamily="18" charset="0"/>
            </a:endParaRPr>
          </a:p>
          <a:p>
            <a:pPr>
              <a:lnSpc>
                <a:spcPct val="110000"/>
              </a:lnSpc>
            </a:pPr>
            <a:r>
              <a:rPr lang="en-US" sz="2000" dirty="0" smtClean="0">
                <a:latin typeface="Times New Roman" pitchFamily="18" charset="0"/>
                <a:cs typeface="Times New Roman" pitchFamily="18" charset="0"/>
              </a:rPr>
              <a:t>Accrediting bodies responsible for rating a health care organization use contents of the medical records to evaluate services to patients.</a:t>
            </a:r>
          </a:p>
          <a:p>
            <a:pPr>
              <a:lnSpc>
                <a:spcPct val="110000"/>
              </a:lnSpc>
            </a:pPr>
            <a:endParaRPr lang="en-US" sz="2000" dirty="0" smtClean="0">
              <a:latin typeface="Times New Roman" pitchFamily="18" charset="0"/>
              <a:cs typeface="Times New Roman" pitchFamily="18" charset="0"/>
            </a:endParaRPr>
          </a:p>
          <a:p>
            <a:pPr>
              <a:lnSpc>
                <a:spcPct val="110000"/>
              </a:lnSpc>
            </a:pPr>
            <a:r>
              <a:rPr lang="en-US" sz="2000" dirty="0" smtClean="0">
                <a:latin typeface="Times New Roman" pitchFamily="18" charset="0"/>
                <a:cs typeface="Times New Roman" pitchFamily="18" charset="0"/>
              </a:rPr>
              <a:t>Hence Medical Records are audited to check whether they comply to the standards set by the accreditation bodies.</a:t>
            </a:r>
          </a:p>
          <a:p>
            <a:pPr>
              <a:lnSpc>
                <a:spcPct val="110000"/>
              </a:lnSpc>
            </a:pP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To improvise the validity of clinical audit.</a:t>
            </a: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Steps of audit</a:t>
            </a:r>
            <a:endParaRPr lang="en-IN" sz="32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228600" y="1676400"/>
          <a:ext cx="85344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OBJECTIVES OF THE STUDY</a:t>
            </a:r>
            <a:endParaRPr lang="en-IN"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153400" cy="4648199"/>
          </a:xfrm>
        </p:spPr>
        <p:txBody>
          <a:bodyPr>
            <a:normAutofit fontScale="85000" lnSpcReduction="20000"/>
          </a:bodyPr>
          <a:lstStyle/>
          <a:p>
            <a:pPr lvl="0"/>
            <a:r>
              <a:rPr lang="en-US" sz="2200" b="1" u="sng" dirty="0" smtClean="0">
                <a:latin typeface="Times New Roman" pitchFamily="18" charset="0"/>
                <a:cs typeface="Times New Roman" pitchFamily="18" charset="0"/>
              </a:rPr>
              <a:t>Main Objective:</a:t>
            </a:r>
          </a:p>
          <a:p>
            <a:pPr lvl="0">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To Identify the Gaps / compliance of IPD medical records in The Mission Hospital  as per the NABH standards.</a:t>
            </a:r>
          </a:p>
          <a:p>
            <a:pPr lvl="0"/>
            <a:endParaRPr lang="en-IN" sz="2200" dirty="0" smtClean="0">
              <a:latin typeface="Times New Roman" pitchFamily="18" charset="0"/>
              <a:cs typeface="Times New Roman" pitchFamily="18" charset="0"/>
            </a:endParaRPr>
          </a:p>
          <a:p>
            <a:pPr lvl="0"/>
            <a:r>
              <a:rPr lang="en-US" sz="2200" b="1" u="sng" dirty="0" smtClean="0">
                <a:latin typeface="Times New Roman" pitchFamily="18" charset="0"/>
                <a:cs typeface="Times New Roman" pitchFamily="18" charset="0"/>
              </a:rPr>
              <a:t>Specific Objectives:</a:t>
            </a:r>
          </a:p>
          <a:p>
            <a:pPr lvl="0">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To Check whether the following contents of medical record file are being filled in an appropriate manner,</a:t>
            </a:r>
            <a:endParaRPr lang="en-IN" sz="2200" dirty="0" smtClean="0">
              <a:latin typeface="Times New Roman" pitchFamily="18" charset="0"/>
              <a:cs typeface="Times New Roman" pitchFamily="18" charset="0"/>
            </a:endParaRPr>
          </a:p>
          <a:p>
            <a:pPr lvl="0">
              <a:buNone/>
            </a:pPr>
            <a:r>
              <a:rPr lang="en-US" sz="2200" dirty="0" smtClean="0">
                <a:latin typeface="Times New Roman" pitchFamily="18" charset="0"/>
                <a:cs typeface="Times New Roman" pitchFamily="18" charset="0"/>
              </a:rPr>
              <a:t>      - Consent Forms (Indicator no. 63)</a:t>
            </a:r>
            <a:endParaRPr lang="en-IN" sz="2200" dirty="0" smtClean="0">
              <a:latin typeface="Times New Roman" pitchFamily="18" charset="0"/>
              <a:cs typeface="Times New Roman" pitchFamily="18" charset="0"/>
            </a:endParaRPr>
          </a:p>
          <a:p>
            <a:pPr lvl="0">
              <a:buNone/>
            </a:pPr>
            <a:r>
              <a:rPr lang="en-US" sz="2200" dirty="0" smtClean="0">
                <a:latin typeface="Times New Roman" pitchFamily="18" charset="0"/>
                <a:cs typeface="Times New Roman" pitchFamily="18" charset="0"/>
              </a:rPr>
              <a:t>      - Discharge Summary (Indicator no.61)</a:t>
            </a:r>
            <a:endParaRPr lang="en-IN" sz="2200" dirty="0" smtClean="0">
              <a:latin typeface="Times New Roman" pitchFamily="18" charset="0"/>
              <a:cs typeface="Times New Roman" pitchFamily="18" charset="0"/>
            </a:endParaRPr>
          </a:p>
          <a:p>
            <a:pPr lvl="0">
              <a:buNone/>
            </a:pPr>
            <a:r>
              <a:rPr lang="en-US" sz="2200" dirty="0" smtClean="0">
                <a:latin typeface="Times New Roman" pitchFamily="18" charset="0"/>
                <a:cs typeface="Times New Roman" pitchFamily="18" charset="0"/>
              </a:rPr>
              <a:t>      - Nursing Admission Assessment </a:t>
            </a:r>
            <a:endParaRPr lang="en-IN" sz="2200" dirty="0" smtClean="0">
              <a:latin typeface="Times New Roman" pitchFamily="18" charset="0"/>
              <a:cs typeface="Times New Roman" pitchFamily="18" charset="0"/>
            </a:endParaRPr>
          </a:p>
          <a:p>
            <a:pPr lvl="0">
              <a:buNone/>
            </a:pPr>
            <a:r>
              <a:rPr lang="en-US" sz="2200" dirty="0" smtClean="0">
                <a:latin typeface="Times New Roman" pitchFamily="18" charset="0"/>
                <a:cs typeface="Times New Roman" pitchFamily="18" charset="0"/>
              </a:rPr>
              <a:t>      - Nutritional Screening/ Nutritional Therapy Plan (Indicator no.3)</a:t>
            </a:r>
            <a:endParaRPr lang="en-IN" sz="2200" dirty="0" smtClean="0">
              <a:latin typeface="Times New Roman" pitchFamily="18" charset="0"/>
              <a:cs typeface="Times New Roman" pitchFamily="18" charset="0"/>
            </a:endParaRPr>
          </a:p>
          <a:p>
            <a:pPr lvl="0">
              <a:buNone/>
            </a:pPr>
            <a:r>
              <a:rPr lang="en-US" sz="2200" dirty="0" smtClean="0">
                <a:latin typeface="Times New Roman" pitchFamily="18" charset="0"/>
                <a:cs typeface="Times New Roman" pitchFamily="18" charset="0"/>
              </a:rPr>
              <a:t>      - Date Time and Consultant’s Signature along on Progress notes </a:t>
            </a:r>
          </a:p>
          <a:p>
            <a:pPr lvl="0">
              <a:buNone/>
            </a:pPr>
            <a:r>
              <a:rPr lang="en-US" sz="2200" dirty="0" smtClean="0">
                <a:latin typeface="Times New Roman" pitchFamily="18" charset="0"/>
                <a:cs typeface="Times New Roman" pitchFamily="18" charset="0"/>
              </a:rPr>
              <a:t>         (Indicator no.2)</a:t>
            </a:r>
            <a:endParaRPr lang="en-IN" sz="2200" dirty="0" smtClean="0">
              <a:latin typeface="Times New Roman" pitchFamily="18" charset="0"/>
              <a:cs typeface="Times New Roman" pitchFamily="18" charset="0"/>
            </a:endParaRPr>
          </a:p>
          <a:p>
            <a:pPr lvl="0">
              <a:buNone/>
            </a:pPr>
            <a:r>
              <a:rPr lang="en-US" sz="2200" dirty="0" smtClean="0">
                <a:latin typeface="Times New Roman" pitchFamily="18" charset="0"/>
                <a:cs typeface="Times New Roman" pitchFamily="18" charset="0"/>
              </a:rPr>
              <a:t>      - Missing Records (Indicator no.64)</a:t>
            </a:r>
            <a:endParaRPr lang="en-IN" sz="2200" dirty="0" smtClean="0">
              <a:latin typeface="Times New Roman" pitchFamily="18" charset="0"/>
              <a:cs typeface="Times New Roman" pitchFamily="18" charset="0"/>
            </a:endParaRPr>
          </a:p>
          <a:p>
            <a:pPr lvl="0">
              <a:buNone/>
            </a:pPr>
            <a:r>
              <a:rPr lang="en-US" sz="2200" dirty="0" smtClean="0">
                <a:latin typeface="Times New Roman" pitchFamily="18" charset="0"/>
                <a:cs typeface="Times New Roman" pitchFamily="18" charset="0"/>
              </a:rPr>
              <a:t>      - Nursing Care Plan (Indicator no. 4)</a:t>
            </a:r>
          </a:p>
          <a:p>
            <a:pPr lvl="0">
              <a:buNone/>
            </a:pPr>
            <a:endParaRPr lang="en-IN" sz="2900" dirty="0" smtClean="0">
              <a:latin typeface="Times New Roman" pitchFamily="18" charset="0"/>
              <a:cs typeface="Times New Roman" pitchFamily="18" charset="0"/>
            </a:endParaRPr>
          </a:p>
          <a:p>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Objectives Continued</a:t>
            </a:r>
            <a:endParaRPr lang="en-IN"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lvl="0"/>
            <a:r>
              <a:rPr lang="en-US" sz="2000" dirty="0" smtClean="0">
                <a:latin typeface="Times New Roman" pitchFamily="18" charset="0"/>
                <a:cs typeface="Times New Roman" pitchFamily="18" charset="0"/>
              </a:rPr>
              <a:t>To find out the regular problem areas in MRD file.</a:t>
            </a:r>
          </a:p>
          <a:p>
            <a:pPr lvl="0"/>
            <a:endParaRPr lang="en-IN" sz="2000" dirty="0" smtClean="0">
              <a:latin typeface="Times New Roman" pitchFamily="18" charset="0"/>
              <a:cs typeface="Times New Roman" pitchFamily="18" charset="0"/>
            </a:endParaRPr>
          </a:p>
          <a:p>
            <a:pPr lvl="0"/>
            <a:r>
              <a:rPr lang="en-US" sz="2000" dirty="0" smtClean="0">
                <a:latin typeface="Times New Roman" pitchFamily="18" charset="0"/>
                <a:cs typeface="Times New Roman" pitchFamily="18" charset="0"/>
              </a:rPr>
              <a:t>After completing the audit, to suggest some recommendations that will help the cause</a:t>
            </a:r>
            <a:endParaRPr lang="en-IN" sz="2000" dirty="0" smtClean="0">
              <a:latin typeface="Times New Roman" pitchFamily="18" charset="0"/>
              <a:cs typeface="Times New Roman" pitchFamily="18" charset="0"/>
            </a:endParaRPr>
          </a:p>
          <a:p>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Methodology</a:t>
            </a:r>
            <a:endParaRPr lang="en-IN" sz="32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457200" y="1600200"/>
          <a:ext cx="8382000" cy="4648200"/>
        </p:xfrm>
        <a:graphic>
          <a:graphicData uri="http://schemas.openxmlformats.org/drawingml/2006/table">
            <a:tbl>
              <a:tblPr firstRow="1" bandRow="1">
                <a:tableStyleId>{2D5ABB26-0587-4C30-8999-92F81FD0307C}</a:tableStyleId>
              </a:tblPr>
              <a:tblGrid>
                <a:gridCol w="776111"/>
                <a:gridCol w="2405944"/>
                <a:gridCol w="388056"/>
                <a:gridCol w="4811889"/>
              </a:tblGrid>
              <a:tr h="533400">
                <a:tc>
                  <a:txBody>
                    <a:bodyPr/>
                    <a:lstStyle/>
                    <a:p>
                      <a:pPr algn="just">
                        <a:lnSpc>
                          <a:spcPct val="150000"/>
                        </a:lnSpc>
                        <a:spcAft>
                          <a:spcPts val="1000"/>
                        </a:spcAft>
                      </a:pPr>
                      <a:r>
                        <a:rPr lang="en-US" sz="2000" dirty="0">
                          <a:latin typeface="Times New Roman" pitchFamily="18" charset="0"/>
                          <a:cs typeface="Times New Roman" pitchFamily="18" charset="0"/>
                        </a:rPr>
                        <a:t>I</a:t>
                      </a:r>
                      <a:endParaRPr lang="en-IN" sz="2000" dirty="0">
                        <a:latin typeface="Times New Roman" pitchFamily="18" charset="0"/>
                        <a:ea typeface="Times New Roman"/>
                        <a:cs typeface="Times New Roman" pitchFamily="18" charset="0"/>
                      </a:endParaRPr>
                    </a:p>
                  </a:txBody>
                  <a:tcPr marL="68580" marR="68580" marT="0" marB="0"/>
                </a:tc>
                <a:tc>
                  <a:txBody>
                    <a:bodyPr/>
                    <a:lstStyle/>
                    <a:p>
                      <a:pPr algn="just">
                        <a:lnSpc>
                          <a:spcPct val="150000"/>
                        </a:lnSpc>
                        <a:spcAft>
                          <a:spcPts val="1000"/>
                        </a:spcAft>
                      </a:pPr>
                      <a:r>
                        <a:rPr lang="en-US" sz="2000" dirty="0">
                          <a:latin typeface="Times New Roman" pitchFamily="18" charset="0"/>
                          <a:cs typeface="Times New Roman" pitchFamily="18" charset="0"/>
                        </a:rPr>
                        <a:t>Study Period</a:t>
                      </a:r>
                      <a:endParaRPr lang="en-IN" sz="2000" dirty="0">
                        <a:latin typeface="Times New Roman" pitchFamily="18" charset="0"/>
                        <a:ea typeface="Times New Roman"/>
                        <a:cs typeface="Times New Roman" pitchFamily="18" charset="0"/>
                      </a:endParaRPr>
                    </a:p>
                  </a:txBody>
                  <a:tcPr marL="68580" marR="68580" marT="0" marB="0"/>
                </a:tc>
                <a:tc>
                  <a:txBody>
                    <a:bodyPr/>
                    <a:lstStyle/>
                    <a:p>
                      <a:pPr algn="just">
                        <a:lnSpc>
                          <a:spcPct val="150000"/>
                        </a:lnSpc>
                        <a:spcAft>
                          <a:spcPts val="1000"/>
                        </a:spcAft>
                        <a:tabLst>
                          <a:tab pos="57150" algn="l"/>
                          <a:tab pos="228600" algn="l"/>
                        </a:tabLst>
                      </a:pPr>
                      <a:r>
                        <a:rPr lang="en-US" sz="2000" dirty="0">
                          <a:latin typeface="Times New Roman" pitchFamily="18" charset="0"/>
                          <a:cs typeface="Times New Roman" pitchFamily="18" charset="0"/>
                        </a:rPr>
                        <a:t>:</a:t>
                      </a:r>
                      <a:endParaRPr lang="en-IN" sz="2000" dirty="0">
                        <a:latin typeface="Times New Roman" pitchFamily="18" charset="0"/>
                        <a:ea typeface="Times New Roman"/>
                        <a:cs typeface="Times New Roman" pitchFamily="18" charset="0"/>
                      </a:endParaRPr>
                    </a:p>
                  </a:txBody>
                  <a:tcPr marL="68580" marR="68580" marT="0" marB="0"/>
                </a:tc>
                <a:tc>
                  <a:txBody>
                    <a:bodyPr/>
                    <a:lstStyle/>
                    <a:p>
                      <a:pPr algn="just">
                        <a:lnSpc>
                          <a:spcPct val="150000"/>
                        </a:lnSpc>
                        <a:spcAft>
                          <a:spcPts val="1000"/>
                        </a:spcAft>
                        <a:tabLst>
                          <a:tab pos="57150" algn="l"/>
                          <a:tab pos="228600" algn="l"/>
                        </a:tabLst>
                      </a:pPr>
                      <a:r>
                        <a:rPr lang="en-US" sz="2000" dirty="0">
                          <a:latin typeface="Times New Roman" pitchFamily="18" charset="0"/>
                          <a:cs typeface="Times New Roman" pitchFamily="18" charset="0"/>
                        </a:rPr>
                        <a:t>8</a:t>
                      </a:r>
                      <a:r>
                        <a:rPr lang="en-US" sz="2000" baseline="30000" dirty="0">
                          <a:latin typeface="Times New Roman" pitchFamily="18" charset="0"/>
                          <a:cs typeface="Times New Roman" pitchFamily="18" charset="0"/>
                        </a:rPr>
                        <a:t>th</a:t>
                      </a:r>
                      <a:r>
                        <a:rPr lang="en-US" sz="2000" dirty="0">
                          <a:latin typeface="Times New Roman" pitchFamily="18" charset="0"/>
                          <a:cs typeface="Times New Roman" pitchFamily="18" charset="0"/>
                        </a:rPr>
                        <a:t> February 2013 to 31</a:t>
                      </a:r>
                      <a:r>
                        <a:rPr lang="en-US" sz="2000" baseline="30000" dirty="0">
                          <a:latin typeface="Times New Roman" pitchFamily="18" charset="0"/>
                          <a:cs typeface="Times New Roman" pitchFamily="18" charset="0"/>
                        </a:rPr>
                        <a:t>st</a:t>
                      </a:r>
                      <a:r>
                        <a:rPr lang="en-US" sz="2000" dirty="0">
                          <a:latin typeface="Times New Roman" pitchFamily="18" charset="0"/>
                          <a:cs typeface="Times New Roman" pitchFamily="18" charset="0"/>
                        </a:rPr>
                        <a:t> March 2013</a:t>
                      </a:r>
                      <a:endParaRPr lang="en-IN" sz="2000" dirty="0">
                        <a:latin typeface="Times New Roman" pitchFamily="18" charset="0"/>
                        <a:ea typeface="Times New Roman"/>
                        <a:cs typeface="Times New Roman" pitchFamily="18" charset="0"/>
                      </a:endParaRPr>
                    </a:p>
                  </a:txBody>
                  <a:tcPr marL="68580" marR="68580" marT="0" marB="0"/>
                </a:tc>
              </a:tr>
              <a:tr h="533400">
                <a:tc>
                  <a:txBody>
                    <a:bodyPr/>
                    <a:lstStyle/>
                    <a:p>
                      <a:pPr algn="just">
                        <a:lnSpc>
                          <a:spcPct val="150000"/>
                        </a:lnSpc>
                        <a:spcAft>
                          <a:spcPts val="1000"/>
                        </a:spcAft>
                      </a:pPr>
                      <a:r>
                        <a:rPr lang="en-US" sz="2000" b="0" dirty="0">
                          <a:latin typeface="Times New Roman" pitchFamily="18" charset="0"/>
                          <a:ea typeface="Times New Roman"/>
                          <a:cs typeface="Times New Roman" pitchFamily="18" charset="0"/>
                        </a:rPr>
                        <a:t>II</a:t>
                      </a:r>
                      <a:endParaRPr lang="en-IN" sz="2000" b="0" dirty="0">
                        <a:latin typeface="Times New Roman" pitchFamily="18" charset="0"/>
                        <a:ea typeface="Times New Roman"/>
                        <a:cs typeface="Times New Roman" pitchFamily="18" charset="0"/>
                      </a:endParaRPr>
                    </a:p>
                  </a:txBody>
                  <a:tcPr marL="68580" marR="68580" marT="0" marB="0"/>
                </a:tc>
                <a:tc>
                  <a:txBody>
                    <a:bodyPr/>
                    <a:lstStyle/>
                    <a:p>
                      <a:pPr algn="just">
                        <a:lnSpc>
                          <a:spcPct val="150000"/>
                        </a:lnSpc>
                        <a:spcAft>
                          <a:spcPts val="1000"/>
                        </a:spcAft>
                      </a:pPr>
                      <a:r>
                        <a:rPr lang="en-US" sz="2000" b="0" dirty="0">
                          <a:solidFill>
                            <a:srgbClr val="000000"/>
                          </a:solidFill>
                          <a:latin typeface="Times New Roman" pitchFamily="18" charset="0"/>
                          <a:ea typeface="Times New Roman"/>
                          <a:cs typeface="Times New Roman" pitchFamily="18" charset="0"/>
                        </a:rPr>
                        <a:t>Total Population Size</a:t>
                      </a:r>
                      <a:endParaRPr lang="en-IN" sz="2000" b="0" dirty="0">
                        <a:latin typeface="Times New Roman" pitchFamily="18" charset="0"/>
                        <a:ea typeface="Times New Roman"/>
                        <a:cs typeface="Times New Roman" pitchFamily="18" charset="0"/>
                      </a:endParaRPr>
                    </a:p>
                  </a:txBody>
                  <a:tcPr marL="68580" marR="68580" marT="0" marB="0"/>
                </a:tc>
                <a:tc>
                  <a:txBody>
                    <a:bodyPr/>
                    <a:lstStyle/>
                    <a:p>
                      <a:pPr algn="just">
                        <a:lnSpc>
                          <a:spcPct val="150000"/>
                        </a:lnSpc>
                        <a:spcAft>
                          <a:spcPts val="1000"/>
                        </a:spcAft>
                      </a:pPr>
                      <a:r>
                        <a:rPr lang="en-US" sz="2000" b="1">
                          <a:solidFill>
                            <a:srgbClr val="000000"/>
                          </a:solidFill>
                          <a:latin typeface="Times New Roman" pitchFamily="18" charset="0"/>
                          <a:ea typeface="Times New Roman"/>
                          <a:cs typeface="Times New Roman" pitchFamily="18" charset="0"/>
                        </a:rPr>
                        <a:t>:</a:t>
                      </a:r>
                      <a:endParaRPr lang="en-IN" sz="2000">
                        <a:latin typeface="Times New Roman" pitchFamily="18" charset="0"/>
                        <a:ea typeface="Times New Roman"/>
                        <a:cs typeface="Times New Roman" pitchFamily="18" charset="0"/>
                      </a:endParaRPr>
                    </a:p>
                  </a:txBody>
                  <a:tcPr marL="68580" marR="68580" marT="0" marB="0"/>
                </a:tc>
                <a:tc>
                  <a:txBody>
                    <a:bodyPr/>
                    <a:lstStyle/>
                    <a:p>
                      <a:pPr algn="just">
                        <a:lnSpc>
                          <a:spcPct val="150000"/>
                        </a:lnSpc>
                        <a:spcAft>
                          <a:spcPts val="1000"/>
                        </a:spcAft>
                      </a:pPr>
                      <a:r>
                        <a:rPr lang="en-US" sz="2000" dirty="0">
                          <a:solidFill>
                            <a:srgbClr val="000000"/>
                          </a:solidFill>
                          <a:latin typeface="Times New Roman" pitchFamily="18" charset="0"/>
                          <a:ea typeface="Times New Roman"/>
                          <a:cs typeface="Times New Roman" pitchFamily="18" charset="0"/>
                        </a:rPr>
                        <a:t>1940</a:t>
                      </a:r>
                      <a:endParaRPr lang="en-IN" sz="2000" dirty="0">
                        <a:latin typeface="Times New Roman" pitchFamily="18" charset="0"/>
                        <a:ea typeface="Times New Roman"/>
                        <a:cs typeface="Times New Roman" pitchFamily="18" charset="0"/>
                      </a:endParaRPr>
                    </a:p>
                  </a:txBody>
                  <a:tcPr marL="68580" marR="68580" marT="0" marB="0"/>
                </a:tc>
              </a:tr>
              <a:tr h="533400">
                <a:tc>
                  <a:txBody>
                    <a:bodyPr/>
                    <a:lstStyle/>
                    <a:p>
                      <a:pPr algn="just">
                        <a:lnSpc>
                          <a:spcPct val="150000"/>
                        </a:lnSpc>
                        <a:spcAft>
                          <a:spcPts val="1000"/>
                        </a:spcAft>
                      </a:pPr>
                      <a:r>
                        <a:rPr lang="en-US" sz="2000" b="0" dirty="0">
                          <a:latin typeface="Times New Roman" pitchFamily="18" charset="0"/>
                          <a:ea typeface="Times New Roman"/>
                          <a:cs typeface="Times New Roman" pitchFamily="18" charset="0"/>
                        </a:rPr>
                        <a:t>III</a:t>
                      </a:r>
                      <a:endParaRPr lang="en-IN" sz="2000" b="0" dirty="0">
                        <a:latin typeface="Times New Roman" pitchFamily="18" charset="0"/>
                        <a:ea typeface="Times New Roman"/>
                        <a:cs typeface="Times New Roman" pitchFamily="18" charset="0"/>
                      </a:endParaRPr>
                    </a:p>
                  </a:txBody>
                  <a:tcPr marL="68580" marR="68580" marT="0" marB="0"/>
                </a:tc>
                <a:tc>
                  <a:txBody>
                    <a:bodyPr/>
                    <a:lstStyle/>
                    <a:p>
                      <a:pPr algn="just">
                        <a:lnSpc>
                          <a:spcPct val="150000"/>
                        </a:lnSpc>
                        <a:spcAft>
                          <a:spcPts val="1000"/>
                        </a:spcAft>
                      </a:pPr>
                      <a:r>
                        <a:rPr lang="en-US" sz="2000" b="0" dirty="0">
                          <a:solidFill>
                            <a:srgbClr val="000000"/>
                          </a:solidFill>
                          <a:latin typeface="Times New Roman" pitchFamily="18" charset="0"/>
                          <a:ea typeface="Times New Roman"/>
                          <a:cs typeface="Times New Roman" pitchFamily="18" charset="0"/>
                        </a:rPr>
                        <a:t>Sample Size</a:t>
                      </a:r>
                      <a:endParaRPr lang="en-IN" sz="2000" b="0" dirty="0">
                        <a:latin typeface="Times New Roman" pitchFamily="18" charset="0"/>
                        <a:ea typeface="Times New Roman"/>
                        <a:cs typeface="Times New Roman" pitchFamily="18" charset="0"/>
                      </a:endParaRPr>
                    </a:p>
                  </a:txBody>
                  <a:tcPr marL="68580" marR="68580" marT="0" marB="0"/>
                </a:tc>
                <a:tc>
                  <a:txBody>
                    <a:bodyPr/>
                    <a:lstStyle/>
                    <a:p>
                      <a:pPr algn="just">
                        <a:lnSpc>
                          <a:spcPct val="150000"/>
                        </a:lnSpc>
                        <a:spcAft>
                          <a:spcPts val="1000"/>
                        </a:spcAft>
                      </a:pPr>
                      <a:r>
                        <a:rPr lang="en-US" sz="2000" b="1">
                          <a:solidFill>
                            <a:srgbClr val="000000"/>
                          </a:solidFill>
                          <a:latin typeface="Times New Roman" pitchFamily="18" charset="0"/>
                          <a:ea typeface="Times New Roman"/>
                          <a:cs typeface="Times New Roman" pitchFamily="18" charset="0"/>
                        </a:rPr>
                        <a:t>:</a:t>
                      </a:r>
                      <a:endParaRPr lang="en-IN" sz="2000">
                        <a:latin typeface="Times New Roman" pitchFamily="18" charset="0"/>
                        <a:ea typeface="Times New Roman"/>
                        <a:cs typeface="Times New Roman" pitchFamily="18" charset="0"/>
                      </a:endParaRPr>
                    </a:p>
                  </a:txBody>
                  <a:tcPr marL="68580" marR="68580" marT="0" marB="0"/>
                </a:tc>
                <a:tc>
                  <a:txBody>
                    <a:bodyPr/>
                    <a:lstStyle/>
                    <a:p>
                      <a:pPr algn="just">
                        <a:lnSpc>
                          <a:spcPct val="150000"/>
                        </a:lnSpc>
                        <a:spcAft>
                          <a:spcPts val="1000"/>
                        </a:spcAft>
                      </a:pPr>
                      <a:r>
                        <a:rPr lang="en-US" sz="2000">
                          <a:solidFill>
                            <a:srgbClr val="000000"/>
                          </a:solidFill>
                          <a:latin typeface="Times New Roman" pitchFamily="18" charset="0"/>
                          <a:ea typeface="Times New Roman"/>
                          <a:cs typeface="Times New Roman" pitchFamily="18" charset="0"/>
                        </a:rPr>
                        <a:t>551 files in IPD (273 files in February and 278 files in March)</a:t>
                      </a:r>
                      <a:endParaRPr lang="en-IN" sz="2000">
                        <a:latin typeface="Times New Roman" pitchFamily="18" charset="0"/>
                        <a:ea typeface="Times New Roman"/>
                        <a:cs typeface="Times New Roman" pitchFamily="18" charset="0"/>
                      </a:endParaRPr>
                    </a:p>
                  </a:txBody>
                  <a:tcPr marL="68580" marR="68580" marT="0" marB="0"/>
                </a:tc>
              </a:tr>
              <a:tr h="533400">
                <a:tc>
                  <a:txBody>
                    <a:bodyPr/>
                    <a:lstStyle/>
                    <a:p>
                      <a:pPr algn="just">
                        <a:lnSpc>
                          <a:spcPct val="150000"/>
                        </a:lnSpc>
                        <a:spcAft>
                          <a:spcPts val="1000"/>
                        </a:spcAft>
                      </a:pPr>
                      <a:r>
                        <a:rPr lang="en-US" sz="2000" b="0">
                          <a:latin typeface="Times New Roman" pitchFamily="18" charset="0"/>
                          <a:ea typeface="Times New Roman"/>
                          <a:cs typeface="Times New Roman" pitchFamily="18" charset="0"/>
                        </a:rPr>
                        <a:t>IV</a:t>
                      </a:r>
                      <a:endParaRPr lang="en-IN" sz="2000" b="0">
                        <a:latin typeface="Times New Roman" pitchFamily="18" charset="0"/>
                        <a:ea typeface="Times New Roman"/>
                        <a:cs typeface="Times New Roman" pitchFamily="18" charset="0"/>
                      </a:endParaRPr>
                    </a:p>
                  </a:txBody>
                  <a:tcPr marL="68580" marR="68580" marT="0" marB="0"/>
                </a:tc>
                <a:tc>
                  <a:txBody>
                    <a:bodyPr/>
                    <a:lstStyle/>
                    <a:p>
                      <a:pPr algn="just">
                        <a:lnSpc>
                          <a:spcPct val="150000"/>
                        </a:lnSpc>
                        <a:spcAft>
                          <a:spcPts val="1000"/>
                        </a:spcAft>
                      </a:pPr>
                      <a:r>
                        <a:rPr lang="en-US" sz="2000" b="0" dirty="0">
                          <a:solidFill>
                            <a:srgbClr val="000000"/>
                          </a:solidFill>
                          <a:latin typeface="Times New Roman" pitchFamily="18" charset="0"/>
                          <a:ea typeface="Times New Roman"/>
                          <a:cs typeface="Times New Roman" pitchFamily="18" charset="0"/>
                        </a:rPr>
                        <a:t>Type Of Sampling</a:t>
                      </a:r>
                      <a:endParaRPr lang="en-IN" sz="2000" b="0" dirty="0">
                        <a:latin typeface="Times New Roman" pitchFamily="18" charset="0"/>
                        <a:ea typeface="Times New Roman"/>
                        <a:cs typeface="Times New Roman" pitchFamily="18" charset="0"/>
                      </a:endParaRPr>
                    </a:p>
                  </a:txBody>
                  <a:tcPr marL="68580" marR="68580" marT="0" marB="0"/>
                </a:tc>
                <a:tc>
                  <a:txBody>
                    <a:bodyPr/>
                    <a:lstStyle/>
                    <a:p>
                      <a:pPr algn="l">
                        <a:lnSpc>
                          <a:spcPct val="115000"/>
                        </a:lnSpc>
                        <a:spcAft>
                          <a:spcPts val="1000"/>
                        </a:spcAft>
                      </a:pPr>
                      <a:r>
                        <a:rPr lang="en-US" sz="2000" b="1">
                          <a:latin typeface="Times New Roman" pitchFamily="18" charset="0"/>
                          <a:ea typeface="Times New Roman"/>
                          <a:cs typeface="Times New Roman" pitchFamily="18" charset="0"/>
                        </a:rPr>
                        <a:t>:</a:t>
                      </a:r>
                      <a:endParaRPr lang="en-IN" sz="2000">
                        <a:latin typeface="Times New Roman" pitchFamily="18" charset="0"/>
                        <a:ea typeface="Times New Roman"/>
                        <a:cs typeface="Times New Roman" pitchFamily="18" charset="0"/>
                      </a:endParaRPr>
                    </a:p>
                  </a:txBody>
                  <a:tcPr marL="68580" marR="68580" marT="0" marB="0"/>
                </a:tc>
                <a:tc>
                  <a:txBody>
                    <a:bodyPr/>
                    <a:lstStyle/>
                    <a:p>
                      <a:pPr algn="l">
                        <a:lnSpc>
                          <a:spcPct val="115000"/>
                        </a:lnSpc>
                        <a:spcAft>
                          <a:spcPts val="1000"/>
                        </a:spcAft>
                      </a:pPr>
                      <a:r>
                        <a:rPr lang="en-US" sz="2000">
                          <a:latin typeface="Times New Roman" pitchFamily="18" charset="0"/>
                          <a:ea typeface="Times New Roman"/>
                          <a:cs typeface="Times New Roman" pitchFamily="18" charset="0"/>
                        </a:rPr>
                        <a:t>Simple Random Sampling</a:t>
                      </a:r>
                      <a:endParaRPr lang="en-IN" sz="2000">
                        <a:latin typeface="Times New Roman" pitchFamily="18" charset="0"/>
                        <a:ea typeface="Times New Roman"/>
                        <a:cs typeface="Times New Roman" pitchFamily="18" charset="0"/>
                      </a:endParaRPr>
                    </a:p>
                  </a:txBody>
                  <a:tcPr marL="68580" marR="68580" marT="0" marB="0"/>
                </a:tc>
              </a:tr>
              <a:tr h="533400">
                <a:tc>
                  <a:txBody>
                    <a:bodyPr/>
                    <a:lstStyle/>
                    <a:p>
                      <a:pPr algn="just">
                        <a:lnSpc>
                          <a:spcPct val="150000"/>
                        </a:lnSpc>
                        <a:spcAft>
                          <a:spcPts val="1000"/>
                        </a:spcAft>
                      </a:pPr>
                      <a:r>
                        <a:rPr lang="en-US" sz="2000" b="0">
                          <a:latin typeface="Times New Roman" pitchFamily="18" charset="0"/>
                          <a:ea typeface="Times New Roman"/>
                          <a:cs typeface="Times New Roman" pitchFamily="18" charset="0"/>
                        </a:rPr>
                        <a:t>V</a:t>
                      </a:r>
                      <a:endParaRPr lang="en-IN" sz="2000" b="0">
                        <a:latin typeface="Times New Roman" pitchFamily="18" charset="0"/>
                        <a:ea typeface="Times New Roman"/>
                        <a:cs typeface="Times New Roman" pitchFamily="18" charset="0"/>
                      </a:endParaRPr>
                    </a:p>
                  </a:txBody>
                  <a:tcPr marL="68580" marR="68580" marT="0" marB="0"/>
                </a:tc>
                <a:tc>
                  <a:txBody>
                    <a:bodyPr/>
                    <a:lstStyle/>
                    <a:p>
                      <a:pPr algn="just">
                        <a:lnSpc>
                          <a:spcPct val="150000"/>
                        </a:lnSpc>
                        <a:spcAft>
                          <a:spcPts val="1000"/>
                        </a:spcAft>
                      </a:pPr>
                      <a:r>
                        <a:rPr lang="en-US" sz="2000" b="0" dirty="0">
                          <a:solidFill>
                            <a:srgbClr val="000000"/>
                          </a:solidFill>
                          <a:latin typeface="Times New Roman" pitchFamily="18" charset="0"/>
                          <a:ea typeface="Times New Roman"/>
                          <a:cs typeface="Times New Roman" pitchFamily="18" charset="0"/>
                        </a:rPr>
                        <a:t>Confidence Level</a:t>
                      </a:r>
                      <a:endParaRPr lang="en-IN" sz="2000" b="0" dirty="0">
                        <a:latin typeface="Times New Roman" pitchFamily="18" charset="0"/>
                        <a:ea typeface="Times New Roman"/>
                        <a:cs typeface="Times New Roman" pitchFamily="18" charset="0"/>
                      </a:endParaRPr>
                    </a:p>
                  </a:txBody>
                  <a:tcPr marL="68580" marR="68580" marT="0" marB="0"/>
                </a:tc>
                <a:tc>
                  <a:txBody>
                    <a:bodyPr/>
                    <a:lstStyle/>
                    <a:p>
                      <a:pPr algn="l">
                        <a:lnSpc>
                          <a:spcPct val="115000"/>
                        </a:lnSpc>
                        <a:spcAft>
                          <a:spcPts val="1000"/>
                        </a:spcAft>
                      </a:pPr>
                      <a:r>
                        <a:rPr lang="en-US" sz="2000" b="1">
                          <a:latin typeface="Times New Roman" pitchFamily="18" charset="0"/>
                          <a:ea typeface="Times New Roman"/>
                          <a:cs typeface="Times New Roman" pitchFamily="18" charset="0"/>
                        </a:rPr>
                        <a:t>:</a:t>
                      </a:r>
                      <a:endParaRPr lang="en-IN" sz="2000">
                        <a:latin typeface="Times New Roman" pitchFamily="18" charset="0"/>
                        <a:ea typeface="Times New Roman"/>
                        <a:cs typeface="Times New Roman" pitchFamily="18" charset="0"/>
                      </a:endParaRPr>
                    </a:p>
                  </a:txBody>
                  <a:tcPr marL="68580" marR="68580" marT="0" marB="0"/>
                </a:tc>
                <a:tc>
                  <a:txBody>
                    <a:bodyPr/>
                    <a:lstStyle/>
                    <a:p>
                      <a:pPr algn="l">
                        <a:lnSpc>
                          <a:spcPct val="115000"/>
                        </a:lnSpc>
                        <a:spcAft>
                          <a:spcPts val="1000"/>
                        </a:spcAft>
                      </a:pPr>
                      <a:r>
                        <a:rPr lang="en-US" sz="2000" dirty="0">
                          <a:latin typeface="Times New Roman" pitchFamily="18" charset="0"/>
                          <a:ea typeface="Times New Roman"/>
                          <a:cs typeface="Times New Roman" pitchFamily="18" charset="0"/>
                        </a:rPr>
                        <a:t>95%</a:t>
                      </a:r>
                      <a:endParaRPr lang="en-IN" sz="2000" dirty="0">
                        <a:latin typeface="Times New Roman" pitchFamily="18" charset="0"/>
                        <a:ea typeface="Times New Roman"/>
                        <a:cs typeface="Times New Roman" pitchFamily="18" charset="0"/>
                      </a:endParaRPr>
                    </a:p>
                  </a:txBody>
                  <a:tcPr marL="68580" marR="68580" marT="0" marB="0"/>
                </a:tc>
              </a:tr>
              <a:tr h="533400">
                <a:tc>
                  <a:txBody>
                    <a:bodyPr/>
                    <a:lstStyle/>
                    <a:p>
                      <a:pPr algn="just">
                        <a:lnSpc>
                          <a:spcPct val="150000"/>
                        </a:lnSpc>
                        <a:spcAft>
                          <a:spcPts val="1000"/>
                        </a:spcAft>
                      </a:pPr>
                      <a:r>
                        <a:rPr lang="en-US" sz="2000" b="0">
                          <a:latin typeface="Times New Roman" pitchFamily="18" charset="0"/>
                          <a:ea typeface="Times New Roman"/>
                          <a:cs typeface="Times New Roman" pitchFamily="18" charset="0"/>
                        </a:rPr>
                        <a:t>VI</a:t>
                      </a:r>
                      <a:endParaRPr lang="en-IN" sz="2000" b="0">
                        <a:latin typeface="Times New Roman" pitchFamily="18" charset="0"/>
                        <a:ea typeface="Times New Roman"/>
                        <a:cs typeface="Times New Roman" pitchFamily="18" charset="0"/>
                      </a:endParaRPr>
                    </a:p>
                  </a:txBody>
                  <a:tcPr marL="68580" marR="68580" marT="0" marB="0"/>
                </a:tc>
                <a:tc>
                  <a:txBody>
                    <a:bodyPr/>
                    <a:lstStyle/>
                    <a:p>
                      <a:pPr algn="just">
                        <a:lnSpc>
                          <a:spcPct val="150000"/>
                        </a:lnSpc>
                        <a:spcAft>
                          <a:spcPts val="1000"/>
                        </a:spcAft>
                      </a:pPr>
                      <a:r>
                        <a:rPr lang="en-US" sz="2000" b="0" dirty="0">
                          <a:solidFill>
                            <a:srgbClr val="000000"/>
                          </a:solidFill>
                          <a:latin typeface="Times New Roman" pitchFamily="18" charset="0"/>
                          <a:ea typeface="Times New Roman"/>
                          <a:cs typeface="Times New Roman" pitchFamily="18" charset="0"/>
                        </a:rPr>
                        <a:t>Confidence Interval</a:t>
                      </a:r>
                      <a:endParaRPr lang="en-IN" sz="2000" b="0" dirty="0">
                        <a:latin typeface="Times New Roman" pitchFamily="18" charset="0"/>
                        <a:ea typeface="Times New Roman"/>
                        <a:cs typeface="Times New Roman" pitchFamily="18" charset="0"/>
                      </a:endParaRPr>
                    </a:p>
                  </a:txBody>
                  <a:tcPr marL="68580" marR="68580" marT="0" marB="0"/>
                </a:tc>
                <a:tc>
                  <a:txBody>
                    <a:bodyPr/>
                    <a:lstStyle/>
                    <a:p>
                      <a:pPr algn="just">
                        <a:lnSpc>
                          <a:spcPct val="150000"/>
                        </a:lnSpc>
                        <a:spcAft>
                          <a:spcPts val="1000"/>
                        </a:spcAft>
                      </a:pPr>
                      <a:r>
                        <a:rPr lang="en-US" sz="2000" b="1">
                          <a:latin typeface="Times New Roman" pitchFamily="18" charset="0"/>
                          <a:ea typeface="Times New Roman"/>
                          <a:cs typeface="Times New Roman" pitchFamily="18" charset="0"/>
                        </a:rPr>
                        <a:t>:</a:t>
                      </a:r>
                      <a:endParaRPr lang="en-IN" sz="2000">
                        <a:latin typeface="Times New Roman" pitchFamily="18" charset="0"/>
                        <a:ea typeface="Times New Roman"/>
                        <a:cs typeface="Times New Roman" pitchFamily="18" charset="0"/>
                      </a:endParaRPr>
                    </a:p>
                  </a:txBody>
                  <a:tcPr marL="68580" marR="68580" marT="0" marB="0"/>
                </a:tc>
                <a:tc>
                  <a:txBody>
                    <a:bodyPr/>
                    <a:lstStyle/>
                    <a:p>
                      <a:pPr algn="just">
                        <a:lnSpc>
                          <a:spcPct val="150000"/>
                        </a:lnSpc>
                        <a:spcAft>
                          <a:spcPts val="1000"/>
                        </a:spcAft>
                      </a:pPr>
                      <a:r>
                        <a:rPr lang="en-US" sz="2000">
                          <a:latin typeface="Times New Roman" pitchFamily="18" charset="0"/>
                          <a:ea typeface="Times New Roman"/>
                          <a:cs typeface="Times New Roman" pitchFamily="18" charset="0"/>
                        </a:rPr>
                        <a:t>5%</a:t>
                      </a:r>
                      <a:endParaRPr lang="en-IN" sz="2000">
                        <a:latin typeface="Times New Roman" pitchFamily="18" charset="0"/>
                        <a:ea typeface="Times New Roman"/>
                        <a:cs typeface="Times New Roman" pitchFamily="18" charset="0"/>
                      </a:endParaRPr>
                    </a:p>
                  </a:txBody>
                  <a:tcPr marL="68580" marR="68580" marT="0" marB="0"/>
                </a:tc>
              </a:tr>
              <a:tr h="533400">
                <a:tc>
                  <a:txBody>
                    <a:bodyPr/>
                    <a:lstStyle/>
                    <a:p>
                      <a:pPr algn="just">
                        <a:lnSpc>
                          <a:spcPct val="150000"/>
                        </a:lnSpc>
                        <a:spcAft>
                          <a:spcPts val="1000"/>
                        </a:spcAft>
                      </a:pPr>
                      <a:r>
                        <a:rPr lang="en-US" sz="2000" b="0">
                          <a:latin typeface="Times New Roman" pitchFamily="18" charset="0"/>
                          <a:ea typeface="Times New Roman"/>
                          <a:cs typeface="Times New Roman" pitchFamily="18" charset="0"/>
                        </a:rPr>
                        <a:t>VII</a:t>
                      </a:r>
                      <a:endParaRPr lang="en-IN" sz="2000" b="0">
                        <a:latin typeface="Times New Roman" pitchFamily="18" charset="0"/>
                        <a:ea typeface="Times New Roman"/>
                        <a:cs typeface="Times New Roman" pitchFamily="18" charset="0"/>
                      </a:endParaRPr>
                    </a:p>
                  </a:txBody>
                  <a:tcPr marL="68580" marR="68580" marT="0" marB="0"/>
                </a:tc>
                <a:tc>
                  <a:txBody>
                    <a:bodyPr/>
                    <a:lstStyle/>
                    <a:p>
                      <a:pPr algn="just">
                        <a:lnSpc>
                          <a:spcPct val="150000"/>
                        </a:lnSpc>
                        <a:spcAft>
                          <a:spcPts val="1000"/>
                        </a:spcAft>
                      </a:pPr>
                      <a:r>
                        <a:rPr lang="en-US" sz="2000" b="0" dirty="0">
                          <a:solidFill>
                            <a:srgbClr val="000000"/>
                          </a:solidFill>
                          <a:latin typeface="Times New Roman" pitchFamily="18" charset="0"/>
                          <a:ea typeface="Times New Roman"/>
                          <a:cs typeface="Times New Roman" pitchFamily="18" charset="0"/>
                        </a:rPr>
                        <a:t>Tools used</a:t>
                      </a:r>
                      <a:endParaRPr lang="en-IN" sz="2000" b="0" dirty="0">
                        <a:latin typeface="Times New Roman" pitchFamily="18" charset="0"/>
                        <a:ea typeface="Times New Roman"/>
                        <a:cs typeface="Times New Roman" pitchFamily="18" charset="0"/>
                      </a:endParaRPr>
                    </a:p>
                  </a:txBody>
                  <a:tcPr marL="68580" marR="68580" marT="0" marB="0"/>
                </a:tc>
                <a:tc>
                  <a:txBody>
                    <a:bodyPr/>
                    <a:lstStyle/>
                    <a:p>
                      <a:pPr algn="just">
                        <a:lnSpc>
                          <a:spcPct val="150000"/>
                        </a:lnSpc>
                        <a:spcAft>
                          <a:spcPts val="1000"/>
                        </a:spcAft>
                      </a:pPr>
                      <a:r>
                        <a:rPr lang="en-US" sz="2000" b="1">
                          <a:solidFill>
                            <a:srgbClr val="000000"/>
                          </a:solidFill>
                          <a:latin typeface="Times New Roman" pitchFamily="18" charset="0"/>
                          <a:ea typeface="Times New Roman"/>
                          <a:cs typeface="Times New Roman" pitchFamily="18" charset="0"/>
                        </a:rPr>
                        <a:t>:</a:t>
                      </a:r>
                      <a:endParaRPr lang="en-IN" sz="2000">
                        <a:latin typeface="Times New Roman" pitchFamily="18" charset="0"/>
                        <a:ea typeface="Times New Roman"/>
                        <a:cs typeface="Times New Roman" pitchFamily="18" charset="0"/>
                      </a:endParaRPr>
                    </a:p>
                  </a:txBody>
                  <a:tcPr marL="68580" marR="68580" marT="0" marB="0"/>
                </a:tc>
                <a:tc>
                  <a:txBody>
                    <a:bodyPr/>
                    <a:lstStyle/>
                    <a:p>
                      <a:pPr algn="just">
                        <a:lnSpc>
                          <a:spcPct val="150000"/>
                        </a:lnSpc>
                        <a:spcAft>
                          <a:spcPts val="1000"/>
                        </a:spcAft>
                      </a:pPr>
                      <a:r>
                        <a:rPr lang="en-US" sz="2000">
                          <a:solidFill>
                            <a:srgbClr val="000000"/>
                          </a:solidFill>
                          <a:latin typeface="Times New Roman" pitchFamily="18" charset="0"/>
                          <a:ea typeface="Times New Roman"/>
                          <a:cs typeface="Times New Roman" pitchFamily="18" charset="0"/>
                        </a:rPr>
                        <a:t>Check List</a:t>
                      </a:r>
                      <a:r>
                        <a:rPr lang="en-US" sz="2000">
                          <a:solidFill>
                            <a:srgbClr val="FF0000"/>
                          </a:solidFill>
                          <a:latin typeface="Times New Roman" pitchFamily="18" charset="0"/>
                          <a:ea typeface="Times New Roman"/>
                          <a:cs typeface="Times New Roman" pitchFamily="18" charset="0"/>
                        </a:rPr>
                        <a:t> </a:t>
                      </a:r>
                      <a:r>
                        <a:rPr lang="en-US" sz="2000" i="1">
                          <a:solidFill>
                            <a:srgbClr val="000000"/>
                          </a:solidFill>
                          <a:latin typeface="Times New Roman" pitchFamily="18" charset="0"/>
                          <a:ea typeface="Times New Roman"/>
                          <a:cs typeface="Times New Roman" pitchFamily="18" charset="0"/>
                        </a:rPr>
                        <a:t>(Annexure  1)</a:t>
                      </a:r>
                      <a:endParaRPr lang="en-IN" sz="2000">
                        <a:latin typeface="Times New Roman" pitchFamily="18" charset="0"/>
                        <a:ea typeface="Times New Roman"/>
                        <a:cs typeface="Times New Roman" pitchFamily="18" charset="0"/>
                      </a:endParaRPr>
                    </a:p>
                  </a:txBody>
                  <a:tcPr marL="68580" marR="68580" marT="0" marB="0"/>
                </a:tc>
              </a:tr>
              <a:tr h="533400">
                <a:tc>
                  <a:txBody>
                    <a:bodyPr/>
                    <a:lstStyle/>
                    <a:p>
                      <a:pPr algn="just">
                        <a:lnSpc>
                          <a:spcPct val="150000"/>
                        </a:lnSpc>
                        <a:spcAft>
                          <a:spcPts val="1000"/>
                        </a:spcAft>
                      </a:pPr>
                      <a:r>
                        <a:rPr lang="en-US" sz="2000" b="0">
                          <a:latin typeface="Times New Roman" pitchFamily="18" charset="0"/>
                          <a:ea typeface="Times New Roman"/>
                          <a:cs typeface="Times New Roman" pitchFamily="18" charset="0"/>
                        </a:rPr>
                        <a:t>VIII</a:t>
                      </a:r>
                      <a:endParaRPr lang="en-IN" sz="2000" b="0">
                        <a:latin typeface="Times New Roman" pitchFamily="18" charset="0"/>
                        <a:ea typeface="Times New Roman"/>
                        <a:cs typeface="Times New Roman" pitchFamily="18" charset="0"/>
                      </a:endParaRPr>
                    </a:p>
                  </a:txBody>
                  <a:tcPr marL="68580" marR="68580" marT="0" marB="0"/>
                </a:tc>
                <a:tc>
                  <a:txBody>
                    <a:bodyPr/>
                    <a:lstStyle/>
                    <a:p>
                      <a:pPr algn="just">
                        <a:lnSpc>
                          <a:spcPct val="150000"/>
                        </a:lnSpc>
                        <a:spcAft>
                          <a:spcPts val="1000"/>
                        </a:spcAft>
                      </a:pPr>
                      <a:r>
                        <a:rPr lang="en-US" sz="2000" b="0" dirty="0">
                          <a:solidFill>
                            <a:srgbClr val="000000"/>
                          </a:solidFill>
                          <a:latin typeface="Times New Roman" pitchFamily="18" charset="0"/>
                          <a:ea typeface="Times New Roman"/>
                          <a:cs typeface="Times New Roman" pitchFamily="18" charset="0"/>
                        </a:rPr>
                        <a:t>Data Source</a:t>
                      </a:r>
                      <a:endParaRPr lang="en-IN" sz="2000" b="0" dirty="0">
                        <a:latin typeface="Times New Roman" pitchFamily="18" charset="0"/>
                        <a:ea typeface="Times New Roman"/>
                        <a:cs typeface="Times New Roman" pitchFamily="18" charset="0"/>
                      </a:endParaRPr>
                    </a:p>
                  </a:txBody>
                  <a:tcPr marL="68580" marR="68580" marT="0" marB="0"/>
                </a:tc>
                <a:tc>
                  <a:txBody>
                    <a:bodyPr/>
                    <a:lstStyle/>
                    <a:p>
                      <a:pPr algn="just">
                        <a:lnSpc>
                          <a:spcPct val="150000"/>
                        </a:lnSpc>
                        <a:spcAft>
                          <a:spcPts val="1000"/>
                        </a:spcAft>
                      </a:pPr>
                      <a:r>
                        <a:rPr lang="en-US" sz="2000" b="1">
                          <a:solidFill>
                            <a:srgbClr val="000000"/>
                          </a:solidFill>
                          <a:latin typeface="Times New Roman" pitchFamily="18" charset="0"/>
                          <a:ea typeface="Times New Roman"/>
                          <a:cs typeface="Times New Roman" pitchFamily="18" charset="0"/>
                        </a:rPr>
                        <a:t>:</a:t>
                      </a:r>
                      <a:endParaRPr lang="en-IN" sz="2000">
                        <a:latin typeface="Times New Roman" pitchFamily="18" charset="0"/>
                        <a:ea typeface="Times New Roman"/>
                        <a:cs typeface="Times New Roman" pitchFamily="18" charset="0"/>
                      </a:endParaRPr>
                    </a:p>
                  </a:txBody>
                  <a:tcPr marL="68580" marR="68580" marT="0" marB="0"/>
                </a:tc>
                <a:tc>
                  <a:txBody>
                    <a:bodyPr/>
                    <a:lstStyle/>
                    <a:p>
                      <a:pPr algn="just">
                        <a:lnSpc>
                          <a:spcPct val="150000"/>
                        </a:lnSpc>
                        <a:spcAft>
                          <a:spcPts val="1000"/>
                        </a:spcAft>
                      </a:pPr>
                      <a:r>
                        <a:rPr lang="en-US" sz="2000" dirty="0">
                          <a:solidFill>
                            <a:srgbClr val="000000"/>
                          </a:solidFill>
                          <a:latin typeface="Times New Roman" pitchFamily="18" charset="0"/>
                          <a:ea typeface="Times New Roman"/>
                          <a:cs typeface="Times New Roman" pitchFamily="18" charset="0"/>
                        </a:rPr>
                        <a:t>Primary data</a:t>
                      </a:r>
                      <a:endParaRPr lang="en-IN" sz="2000" dirty="0">
                        <a:latin typeface="Times New Roman" pitchFamily="18" charset="0"/>
                        <a:ea typeface="Times New Roman"/>
                        <a:cs typeface="Times New Roman"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Data Collection and Analysis</a:t>
            </a:r>
            <a:endParaRPr lang="en-IN"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2000" dirty="0" smtClean="0">
                <a:latin typeface="Times New Roman" pitchFamily="18" charset="0"/>
                <a:cs typeface="Times New Roman" pitchFamily="18" charset="0"/>
              </a:rPr>
              <a:t>Data was collected using a checklist exclusively made for the audit. (Annexure 1)</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data was analyzed for the percentage of compliance of Medical Records to the NABH standards.</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February month’s data was analyzed simultaneously and interventions were suggested and implemented for the month of March.</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Then the March month’s data was analyzed and a trend analysis was done. </a:t>
            </a:r>
            <a:endParaRPr lang="en-IN" sz="2000" dirty="0" smtClean="0">
              <a:latin typeface="Times New Roman" pitchFamily="18" charset="0"/>
              <a:cs typeface="Times New Roman" pitchFamily="18" charset="0"/>
            </a:endParaRPr>
          </a:p>
          <a:p>
            <a:endParaRPr lang="en-IN"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TotalTime>
  <Words>1912</Words>
  <Application>Microsoft Office PowerPoint</Application>
  <PresentationFormat>On-screen Show (4:3)</PresentationFormat>
  <Paragraphs>286</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Study on Adherence of Medical Records to the NABH Standards       in The Mission Hospital , Durgapur</vt:lpstr>
      <vt:lpstr>History and Profile of the organization</vt:lpstr>
      <vt:lpstr>Introduction</vt:lpstr>
      <vt:lpstr>Rationale</vt:lpstr>
      <vt:lpstr>Steps of audit</vt:lpstr>
      <vt:lpstr>OBJECTIVES OF THE STUDY</vt:lpstr>
      <vt:lpstr>Objectives Continued</vt:lpstr>
      <vt:lpstr>Methodology</vt:lpstr>
      <vt:lpstr>Data Collection and Analysis</vt:lpstr>
      <vt:lpstr>Findings</vt:lpstr>
      <vt:lpstr>Consent forms</vt:lpstr>
      <vt:lpstr>Discharge Summary</vt:lpstr>
      <vt:lpstr>Nursing Admission Assessment</vt:lpstr>
      <vt:lpstr>Nutritional Screening/ Nutritional Therapy Plan</vt:lpstr>
      <vt:lpstr>Date Time and Consultant’s Signature on the Progress Note</vt:lpstr>
      <vt:lpstr>Nursing Care Plan</vt:lpstr>
      <vt:lpstr>Missing records</vt:lpstr>
      <vt:lpstr>Slide 18</vt:lpstr>
      <vt:lpstr>Consent form</vt:lpstr>
      <vt:lpstr>Discharge Summary</vt:lpstr>
      <vt:lpstr>Nursing Admission Assessment</vt:lpstr>
      <vt:lpstr>Nutritional Screening/ Nutritional Therapy Plan</vt:lpstr>
      <vt:lpstr>Date Time and Consultant’s Signature on the Progress Notes</vt:lpstr>
      <vt:lpstr>Nursing Care Plan</vt:lpstr>
      <vt:lpstr>Missing Records</vt:lpstr>
      <vt:lpstr>DISCUSSION</vt:lpstr>
      <vt:lpstr>Slide 27</vt:lpstr>
      <vt:lpstr>Slide 28</vt:lpstr>
      <vt:lpstr>CONCLUSION </vt:lpstr>
      <vt:lpstr>RECOMMENDATIONS</vt:lpstr>
      <vt:lpstr>Limitations of the study</vt:lpstr>
      <vt:lpstr>REFERENCE</vt:lpstr>
      <vt:lpstr>ANNEXURE</vt:lpstr>
      <vt:lpstr>Slide 34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on Adherence of Medical Records to the NABH Standards</dc:title>
  <dc:creator>susheel.g</dc:creator>
  <cp:lastModifiedBy>susheel.g</cp:lastModifiedBy>
  <cp:revision>10</cp:revision>
  <dcterms:created xsi:type="dcterms:W3CDTF">2006-08-16T00:00:00Z</dcterms:created>
  <dcterms:modified xsi:type="dcterms:W3CDTF">2013-05-04T07:51:52Z</dcterms:modified>
</cp:coreProperties>
</file>