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71" r:id="rId4"/>
    <p:sldId id="274" r:id="rId5"/>
    <p:sldId id="272" r:id="rId6"/>
    <p:sldId id="275" r:id="rId7"/>
    <p:sldId id="257" r:id="rId8"/>
    <p:sldId id="258" r:id="rId9"/>
    <p:sldId id="259" r:id="rId10"/>
    <p:sldId id="276" r:id="rId11"/>
    <p:sldId id="277" r:id="rId12"/>
    <p:sldId id="260" r:id="rId13"/>
    <p:sldId id="261" r:id="rId14"/>
    <p:sldId id="278" r:id="rId15"/>
    <p:sldId id="262" r:id="rId16"/>
    <p:sldId id="263" r:id="rId17"/>
    <p:sldId id="264" r:id="rId18"/>
    <p:sldId id="280" r:id="rId19"/>
    <p:sldId id="281" r:id="rId20"/>
    <p:sldId id="265" r:id="rId21"/>
    <p:sldId id="266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559EF8-7E89-4488-A387-4F0E1176FAD2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8C53DF-9A8B-40F2-8BDD-18FE1A887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QUESTIONNAIRE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Graphs%20Project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534400" cy="1752600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chemeClr val="tx1"/>
                </a:solidFill>
              </a:rPr>
              <a:t>Factors Affecting the Successful Implementation of a Proprietary Software Product at Attune Technologies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42480" y="4572000"/>
            <a:ext cx="33297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30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By:- </a:t>
            </a:r>
            <a:r>
              <a:rPr lang="en-US" sz="2400" b="1" spc="30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Ridhi</a:t>
            </a:r>
            <a:r>
              <a:rPr lang="en-US" sz="2400" b="1" spc="30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30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Agarwal</a:t>
            </a:r>
            <a:endParaRPr lang="en-US" sz="2400" b="1" spc="30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400" b="1" cap="none" spc="30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PG/11/080</a:t>
            </a:r>
            <a:endParaRPr lang="en-US" sz="2400" b="1" cap="none" spc="30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HYPOTHESIS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100" b="1" dirty="0" smtClean="0"/>
              <a:t>H</a:t>
            </a:r>
            <a:r>
              <a:rPr lang="en-US" sz="2100" b="1" baseline="-25000" dirty="0" smtClean="0"/>
              <a:t>01</a:t>
            </a:r>
            <a:r>
              <a:rPr lang="en-US" sz="2100" baseline="-25000" dirty="0" smtClean="0"/>
              <a:t>-</a:t>
            </a:r>
            <a:r>
              <a:rPr lang="en-US" sz="2100" dirty="0" smtClean="0"/>
              <a:t>There is no significant relationship between the degree of management support experienced and successful implementation</a:t>
            </a:r>
          </a:p>
          <a:p>
            <a:pPr>
              <a:buNone/>
            </a:pPr>
            <a:r>
              <a:rPr lang="en-US" sz="2100" b="1" dirty="0" smtClean="0"/>
              <a:t>H</a:t>
            </a:r>
            <a:r>
              <a:rPr lang="en-US" sz="2100" b="1" baseline="-25000" dirty="0" smtClean="0"/>
              <a:t>a1</a:t>
            </a:r>
            <a:r>
              <a:rPr lang="en-US" sz="2100" baseline="-25000" dirty="0" smtClean="0"/>
              <a:t>-</a:t>
            </a:r>
            <a:r>
              <a:rPr lang="en-US" sz="2100" dirty="0" smtClean="0"/>
              <a:t>There is a significant relationship between the degree of management support   experienced and successful implementation</a:t>
            </a:r>
          </a:p>
          <a:p>
            <a:pPr lvl="0">
              <a:buNone/>
            </a:pPr>
            <a:r>
              <a:rPr lang="en-US" sz="2100" b="1" dirty="0" smtClean="0"/>
              <a:t>H</a:t>
            </a:r>
            <a:r>
              <a:rPr lang="en-US" sz="2100" b="1" baseline="-25000" dirty="0" smtClean="0"/>
              <a:t>02</a:t>
            </a:r>
            <a:r>
              <a:rPr lang="en-US" sz="2100" baseline="-25000" dirty="0" smtClean="0"/>
              <a:t>-</a:t>
            </a:r>
            <a:r>
              <a:rPr lang="en-US" sz="2100" dirty="0" smtClean="0"/>
              <a:t>There is no significant relationship between the degree of user Participation experienced and successful implementation</a:t>
            </a:r>
          </a:p>
          <a:p>
            <a:pPr>
              <a:buNone/>
            </a:pPr>
            <a:r>
              <a:rPr lang="en-US" sz="2100" b="1" dirty="0" smtClean="0"/>
              <a:t>H</a:t>
            </a:r>
            <a:r>
              <a:rPr lang="en-US" sz="2100" b="1" baseline="-25000" dirty="0" smtClean="0"/>
              <a:t>a2</a:t>
            </a:r>
            <a:r>
              <a:rPr lang="en-US" sz="2100" baseline="-25000" dirty="0" smtClean="0"/>
              <a:t>-</a:t>
            </a:r>
            <a:r>
              <a:rPr lang="en-US" sz="2100" dirty="0" smtClean="0"/>
              <a:t>There is a significant relationship between the degree of user</a:t>
            </a:r>
          </a:p>
          <a:p>
            <a:pPr>
              <a:buNone/>
            </a:pPr>
            <a:r>
              <a:rPr lang="en-US" sz="2100" dirty="0" smtClean="0"/>
              <a:t>     participation experienced and successful implementation</a:t>
            </a:r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03</a:t>
            </a:r>
            <a:r>
              <a:rPr lang="en-US" sz="2000" baseline="-25000" dirty="0" smtClean="0"/>
              <a:t>-</a:t>
            </a:r>
            <a:r>
              <a:rPr lang="en-US" sz="2000" dirty="0" smtClean="0"/>
              <a:t>There is no significant relationship between business driven force  and successful Implementation</a:t>
            </a:r>
          </a:p>
          <a:p>
            <a:pPr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a3</a:t>
            </a:r>
            <a:r>
              <a:rPr lang="en-US" sz="2000" dirty="0" smtClean="0"/>
              <a:t> -There is a significant relationship between business driven force  and successful Implementation</a:t>
            </a:r>
          </a:p>
          <a:p>
            <a:pPr lvl="0"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04</a:t>
            </a:r>
            <a:r>
              <a:rPr lang="en-US" sz="2000" baseline="-25000" dirty="0" smtClean="0"/>
              <a:t>-</a:t>
            </a:r>
            <a:r>
              <a:rPr lang="en-US" sz="2000" dirty="0" smtClean="0"/>
              <a:t>There is no relationship between the time limitation for go-live and successful Implementation</a:t>
            </a:r>
          </a:p>
          <a:p>
            <a:pPr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a4</a:t>
            </a:r>
            <a:r>
              <a:rPr lang="en-US" sz="2000" dirty="0" smtClean="0"/>
              <a:t> There is a significant relationship between the time limitation for go-live and Successful implementation</a:t>
            </a:r>
          </a:p>
          <a:p>
            <a:pPr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05</a:t>
            </a:r>
            <a:r>
              <a:rPr lang="en-US" sz="2000" dirty="0" smtClean="0"/>
              <a:t>-There is no relationship between the requirement gathering, Master data work and Successful implementation.</a:t>
            </a:r>
          </a:p>
          <a:p>
            <a:pPr>
              <a:buNone/>
            </a:pPr>
            <a:r>
              <a:rPr lang="en-US" sz="2000" b="1" dirty="0" smtClean="0"/>
              <a:t>H</a:t>
            </a:r>
            <a:r>
              <a:rPr lang="en-US" sz="2000" b="1" baseline="-25000" dirty="0" smtClean="0"/>
              <a:t>a5</a:t>
            </a:r>
            <a:r>
              <a:rPr lang="en-US" sz="2000" baseline="-25000" dirty="0" smtClean="0"/>
              <a:t> -</a:t>
            </a:r>
            <a:r>
              <a:rPr lang="en-US" sz="2000" dirty="0" smtClean="0"/>
              <a:t>There is a significant relationship between the requirement gathering, Master data work and successful implementation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u="sng" dirty="0" smtClean="0"/>
              <a:t>METHODOLOGY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/>
              <a:t>Sample </a:t>
            </a:r>
            <a:r>
              <a:rPr lang="en-US" sz="2400" b="1" u="sng" dirty="0"/>
              <a:t>Size</a:t>
            </a:r>
            <a:r>
              <a:rPr lang="en-US" sz="2400" dirty="0"/>
              <a:t>: 46 </a:t>
            </a:r>
            <a:endParaRPr lang="en-US" sz="2400" dirty="0" smtClean="0"/>
          </a:p>
          <a:p>
            <a:pPr>
              <a:buNone/>
            </a:pPr>
            <a:r>
              <a:rPr lang="en-US" sz="2400" b="1" u="sng" dirty="0" smtClean="0"/>
              <a:t>Sampling </a:t>
            </a:r>
            <a:r>
              <a:rPr lang="en-US" sz="2400" b="1" u="sng" dirty="0"/>
              <a:t>Method</a:t>
            </a:r>
            <a:r>
              <a:rPr lang="en-US" sz="2400" dirty="0"/>
              <a:t>: Convenient</a:t>
            </a:r>
          </a:p>
          <a:p>
            <a:pPr>
              <a:buNone/>
            </a:pPr>
            <a:r>
              <a:rPr lang="en-US" sz="2400" b="1" u="sng" dirty="0"/>
              <a:t>Study Design</a:t>
            </a:r>
            <a:r>
              <a:rPr lang="en-US" sz="2400" dirty="0"/>
              <a:t>: Cross Sectional Study</a:t>
            </a:r>
          </a:p>
          <a:p>
            <a:pPr>
              <a:buNone/>
            </a:pPr>
            <a:r>
              <a:rPr lang="en-US" sz="2400" b="1" u="sng" dirty="0"/>
              <a:t>Survey Instrument</a:t>
            </a:r>
            <a:r>
              <a:rPr lang="en-US" sz="2400" dirty="0"/>
              <a:t>: Structured </a:t>
            </a:r>
            <a:r>
              <a:rPr lang="en-US" sz="2400" dirty="0" smtClean="0">
                <a:hlinkClick r:id="rId2" action="ppaction://hlinkfile"/>
              </a:rPr>
              <a:t>Questionnaire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Data </a:t>
            </a:r>
            <a:r>
              <a:rPr lang="en-US" sz="2400" dirty="0"/>
              <a:t>collection method: Mail based survey</a:t>
            </a:r>
          </a:p>
          <a:p>
            <a:pPr>
              <a:buNone/>
            </a:pPr>
            <a:r>
              <a:rPr lang="en-US" sz="2400" b="1" u="sng" dirty="0"/>
              <a:t>Data Analysis</a:t>
            </a:r>
            <a:r>
              <a:rPr lang="en-US" sz="2400" dirty="0"/>
              <a:t>: Descriptive statistics have </a:t>
            </a:r>
            <a:r>
              <a:rPr lang="en-US" sz="2400" dirty="0" smtClean="0"/>
              <a:t>been</a:t>
            </a:r>
          </a:p>
          <a:p>
            <a:pPr>
              <a:buNone/>
            </a:pPr>
            <a:r>
              <a:rPr lang="en-US" sz="2400" dirty="0" smtClean="0"/>
              <a:t>carried </a:t>
            </a:r>
            <a:r>
              <a:rPr lang="en-US" sz="2400" dirty="0"/>
              <a:t>out.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u="sng" dirty="0" smtClean="0"/>
              <a:t>RESULT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In </a:t>
            </a:r>
            <a:r>
              <a:rPr lang="en-US" sz="2400" dirty="0"/>
              <a:t>Total of 60-70 employees in </a:t>
            </a:r>
            <a:r>
              <a:rPr lang="en-US" sz="2400" dirty="0" smtClean="0"/>
              <a:t>ATTUNE Technologies</a:t>
            </a:r>
            <a:r>
              <a:rPr lang="en-US" sz="2400" dirty="0"/>
              <a:t>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46 </a:t>
            </a:r>
            <a:r>
              <a:rPr lang="en-US" sz="2400" dirty="0"/>
              <a:t>responded to questionnaire.</a:t>
            </a:r>
          </a:p>
          <a:p>
            <a:r>
              <a:rPr lang="en-US" sz="2400" dirty="0"/>
              <a:t>15% of employees didn’t respond to one out of 15 questions.</a:t>
            </a:r>
          </a:p>
          <a:p>
            <a:r>
              <a:rPr lang="en-US" sz="2400" dirty="0"/>
              <a:t> Data analysis is done using Excel and SPSS software</a:t>
            </a:r>
          </a:p>
          <a:p>
            <a:r>
              <a:rPr lang="en-US" sz="2400" dirty="0"/>
              <a:t>Responses of the Respondent can be depicted through the graphs as follows: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 action="ppaction://hlinkfile"/>
              </a:rPr>
              <a:t>Graphs Project.docx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u="sng" dirty="0" smtClean="0"/>
              <a:t>RESULT OF 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sz="2600" dirty="0"/>
              <a:t>P Value &lt; .05 Proves null Hypothesis to be rejected and P value &gt; .05 proves null Hypothesis to be accepted.</a:t>
            </a:r>
          </a:p>
          <a:p>
            <a:r>
              <a:rPr lang="en-US" sz="2600" dirty="0"/>
              <a:t>To describe how strongly pair of variable are related Correlation is used denoted by (r), if r is positive it denotes if one variable get larger than the other gets larger, if r is negative it denotes if one gets larger other gets smaller.</a:t>
            </a:r>
          </a:p>
          <a:p>
            <a:r>
              <a:rPr lang="en-US" sz="2600" dirty="0"/>
              <a:t>Table below summarize the result of this data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1905001"/>
          <a:ext cx="7848601" cy="4419600"/>
        </p:xfrm>
        <a:graphic>
          <a:graphicData uri="http://schemas.openxmlformats.org/drawingml/2006/table">
            <a:tbl>
              <a:tblPr/>
              <a:tblGrid>
                <a:gridCol w="2379074"/>
                <a:gridCol w="2338606"/>
                <a:gridCol w="1188472"/>
                <a:gridCol w="1942449"/>
              </a:tblGrid>
              <a:tr h="6566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INDEPENDENT VARIABLE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P VALUE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CORRELAION VALUE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HYPOTHESIS 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Management Support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HYPOTHESIS 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End User Participation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HYPOTHESIS 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Business Driven Force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HYPOTHESIS 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Time Slot for Go-Live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0.144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/>
              <a:t>DISCUSSION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From the analysis of data collected it was possible to test the hypothesis as presented </a:t>
            </a:r>
            <a:r>
              <a:rPr lang="en-US" sz="2400" dirty="0" smtClean="0"/>
              <a:t>previously</a:t>
            </a:r>
          </a:p>
          <a:p>
            <a:r>
              <a:rPr lang="en-US" sz="2400" dirty="0" smtClean="0"/>
              <a:t>Each of the null hypotheses is rejected as P value is below .05 indicating that alternative hypothesis accepted and then relation established between each of the variables using correlation.</a:t>
            </a:r>
          </a:p>
          <a:p>
            <a:pPr>
              <a:buNone/>
            </a:pPr>
            <a:endParaRPr lang="en-US" sz="2400" b="1" u="sng" dirty="0" smtClean="0"/>
          </a:p>
          <a:p>
            <a:pPr>
              <a:buNone/>
            </a:pPr>
            <a:r>
              <a:rPr lang="en-US" sz="2400" b="1" u="sng" dirty="0" smtClean="0"/>
              <a:t>Benefits </a:t>
            </a:r>
            <a:r>
              <a:rPr lang="en-US" sz="2400" b="1" u="sng" dirty="0"/>
              <a:t>orientation</a:t>
            </a:r>
            <a:r>
              <a:rPr lang="en-US" sz="2400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Whilst the delivery and implementation of a piece of new software is</a:t>
            </a:r>
          </a:p>
          <a:p>
            <a:pPr>
              <a:buNone/>
            </a:pPr>
            <a:r>
              <a:rPr lang="en-US" sz="2400" dirty="0" smtClean="0"/>
              <a:t>Clearly an important milestone, the ultimate goal of an information</a:t>
            </a:r>
          </a:p>
          <a:p>
            <a:pPr>
              <a:buNone/>
            </a:pPr>
            <a:r>
              <a:rPr lang="en-US" sz="2400" dirty="0" smtClean="0"/>
              <a:t>Systems development project should be the delivery of clear business</a:t>
            </a:r>
          </a:p>
          <a:p>
            <a:pPr>
              <a:buNone/>
            </a:pPr>
            <a:r>
              <a:rPr lang="en-US" sz="2400" dirty="0" smtClean="0"/>
              <a:t>benefits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u="sng" dirty="0" smtClean="0"/>
              <a:t>Management Support:</a:t>
            </a:r>
          </a:p>
          <a:p>
            <a:pPr>
              <a:buNone/>
            </a:pPr>
            <a:r>
              <a:rPr lang="en-US" sz="2400" dirty="0" smtClean="0"/>
              <a:t>Support of management presumably creates a climate that</a:t>
            </a:r>
          </a:p>
          <a:p>
            <a:pPr>
              <a:buNone/>
            </a:pPr>
            <a:r>
              <a:rPr lang="en-US" sz="2400" dirty="0" smtClean="0"/>
              <a:t>encourages members of the organization to implement new</a:t>
            </a:r>
          </a:p>
          <a:p>
            <a:pPr>
              <a:buNone/>
            </a:pPr>
            <a:r>
              <a:rPr lang="en-US" sz="2400" dirty="0" smtClean="0"/>
              <a:t>methodologies that may deliver more effective system supporting</a:t>
            </a:r>
          </a:p>
          <a:p>
            <a:pPr>
              <a:buNone/>
            </a:pPr>
            <a:r>
              <a:rPr lang="en-US" sz="2400" dirty="0" smtClean="0"/>
              <a:t>organization process</a:t>
            </a:r>
          </a:p>
          <a:p>
            <a:pPr>
              <a:buNone/>
            </a:pPr>
            <a:r>
              <a:rPr lang="en-US" sz="2400" b="1" u="sng" dirty="0" smtClean="0"/>
              <a:t>Organizational change</a:t>
            </a:r>
            <a:r>
              <a:rPr lang="en-US" sz="2400" b="1" dirty="0" smtClean="0"/>
              <a:t>: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As it has been persuasively argued, benefits primarily arise from</a:t>
            </a:r>
          </a:p>
          <a:p>
            <a:pPr>
              <a:buNone/>
            </a:pPr>
            <a:r>
              <a:rPr lang="en-US" sz="2400" dirty="0" smtClean="0"/>
              <a:t>the organizational change, including improved information usage,</a:t>
            </a:r>
          </a:p>
          <a:p>
            <a:pPr>
              <a:buNone/>
            </a:pPr>
            <a:r>
              <a:rPr lang="en-US" sz="2400" dirty="0" smtClean="0"/>
              <a:t>that accompanies an IT implementation, rather than directly from</a:t>
            </a:r>
          </a:p>
          <a:p>
            <a:pPr>
              <a:buNone/>
            </a:pPr>
            <a:r>
              <a:rPr lang="en-US" sz="2400" dirty="0" smtClean="0"/>
              <a:t>the technology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u="sng" dirty="0" smtClean="0"/>
              <a:t>Tailor to context</a:t>
            </a:r>
            <a:r>
              <a:rPr lang="en-US" sz="2400" b="1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the application of these factors must be tailored to its specific</a:t>
            </a:r>
          </a:p>
          <a:p>
            <a:pPr>
              <a:buNone/>
            </a:pPr>
            <a:r>
              <a:rPr lang="en-US" sz="2400" dirty="0" smtClean="0"/>
              <a:t>organizational context and to meet changing demands </a:t>
            </a:r>
          </a:p>
          <a:p>
            <a:pPr>
              <a:buNone/>
            </a:pPr>
            <a:r>
              <a:rPr lang="en-US" sz="2400" b="1" u="sng" dirty="0" smtClean="0"/>
              <a:t>Life-long application:</a:t>
            </a:r>
          </a:p>
          <a:p>
            <a:pPr>
              <a:buNone/>
            </a:pPr>
            <a:r>
              <a:rPr lang="en-US" sz="2400" dirty="0" smtClean="0"/>
              <a:t>Too much emphasis has been placed upon the design and</a:t>
            </a:r>
          </a:p>
          <a:p>
            <a:pPr>
              <a:buNone/>
            </a:pPr>
            <a:r>
              <a:rPr lang="en-US" sz="2400" dirty="0" smtClean="0"/>
              <a:t>development of information systems, and far too little on their</a:t>
            </a:r>
          </a:p>
          <a:p>
            <a:pPr>
              <a:buNone/>
            </a:pPr>
            <a:r>
              <a:rPr lang="en-US" sz="2400" dirty="0" smtClean="0"/>
              <a:t>operational behaviors, implications and performance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2400" b="1" u="sng" dirty="0" smtClean="0"/>
              <a:t>ORGANIZATION PROFILE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ATTUNE TECHNOLOGIES</a:t>
            </a:r>
          </a:p>
          <a:p>
            <a:pPr>
              <a:buNone/>
            </a:pPr>
            <a:r>
              <a:rPr lang="en-US" sz="2400" b="1" dirty="0" smtClean="0"/>
              <a:t>Vision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To manage world's health information</a:t>
            </a:r>
          </a:p>
          <a:p>
            <a:pPr>
              <a:buNone/>
            </a:pPr>
            <a:r>
              <a:rPr lang="en-US" sz="2400" dirty="0" smtClean="0"/>
              <a:t>Founded In - 2009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Values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To provide innovative solutions to business problems by</a:t>
            </a:r>
          </a:p>
          <a:p>
            <a:pPr>
              <a:buNone/>
            </a:pPr>
            <a:r>
              <a:rPr lang="en-US" sz="2400" dirty="0" smtClean="0"/>
              <a:t>appropriate usage of technology.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u="sng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</a:t>
            </a:r>
            <a:r>
              <a:rPr lang="en-US" dirty="0"/>
              <a:t>importantly organizations </a:t>
            </a:r>
            <a:r>
              <a:rPr lang="en-US" dirty="0">
                <a:solidFill>
                  <a:srgbClr val="FF0000"/>
                </a:solidFill>
              </a:rPr>
              <a:t>need to move away from considering the successful delivery of a new piece of software </a:t>
            </a:r>
            <a:r>
              <a:rPr lang="en-US" dirty="0"/>
              <a:t>as being the primary objective of a systems development project, and concentrate </a:t>
            </a:r>
            <a:r>
              <a:rPr lang="en-US" dirty="0">
                <a:solidFill>
                  <a:srgbClr val="FF0000"/>
                </a:solidFill>
              </a:rPr>
              <a:t>on the delivery of real business benefits,</a:t>
            </a:r>
            <a:r>
              <a:rPr lang="en-US" dirty="0"/>
              <a:t> which might only be realized once users begin to appropriate the technology and adapt it to their own requirements and working contexts. </a:t>
            </a:r>
            <a:endParaRPr lang="en-US" dirty="0" smtClean="0"/>
          </a:p>
          <a:p>
            <a:r>
              <a:rPr lang="en-US" dirty="0" smtClean="0"/>
              <a:t>Moreover</a:t>
            </a:r>
            <a:r>
              <a:rPr lang="en-US" dirty="0"/>
              <a:t>, IT should not be viewed and managed as an island, but rather seen as an integral part of organizational life. Consequently</a:t>
            </a:r>
            <a:r>
              <a:rPr lang="en-US" dirty="0">
                <a:solidFill>
                  <a:srgbClr val="FF0000"/>
                </a:solidFill>
              </a:rPr>
              <a:t>, the establishment of set of benefits oriented success factors </a:t>
            </a:r>
            <a:r>
              <a:rPr lang="en-US" dirty="0"/>
              <a:t>may have an important role to play in organizations wanting to rise to the challenge of generating greater value from their IT investments.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u="sng" dirty="0" smtClean="0"/>
              <a:t>LIMITATIONS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Relatively </a:t>
            </a:r>
            <a:r>
              <a:rPr lang="en-US" sz="2400" dirty="0"/>
              <a:t>Small Sample size due to time limitation</a:t>
            </a:r>
          </a:p>
          <a:p>
            <a:pPr lvl="0"/>
            <a:r>
              <a:rPr lang="en-US" sz="2400" dirty="0"/>
              <a:t>Potential bias with respect to the way in which the users interpreted the situations to which they were exposed.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200" b="1" i="1" dirty="0" smtClean="0"/>
              <a:t>THANK YOU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                                         Dr </a:t>
            </a:r>
            <a:r>
              <a:rPr lang="en-US" dirty="0" err="1" smtClean="0"/>
              <a:t>Ridhi</a:t>
            </a:r>
            <a:r>
              <a:rPr lang="en-US" dirty="0" smtClean="0"/>
              <a:t> </a:t>
            </a:r>
            <a:r>
              <a:rPr lang="en-US" dirty="0" err="1" smtClean="0"/>
              <a:t>Agarwal</a:t>
            </a:r>
            <a:r>
              <a:rPr lang="en-US" dirty="0" smtClean="0"/>
              <a:t>(PT)</a:t>
            </a:r>
          </a:p>
          <a:p>
            <a:pPr algn="ctr">
              <a:buNone/>
            </a:pPr>
            <a:r>
              <a:rPr lang="en-US" dirty="0" smtClean="0"/>
              <a:t>                                 Health IT</a:t>
            </a:r>
          </a:p>
          <a:p>
            <a:pPr algn="ctr">
              <a:buNone/>
            </a:pPr>
            <a:r>
              <a:rPr lang="en-US" dirty="0" smtClean="0"/>
              <a:t>                                 Batch- 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Duties Performed and learning's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dirty="0" smtClean="0"/>
              <a:t>Requirement gathering at client site in Suburban Diagnostics</a:t>
            </a:r>
          </a:p>
          <a:p>
            <a:pPr lvl="0"/>
            <a:r>
              <a:rPr lang="en-US" sz="2800" dirty="0" smtClean="0"/>
              <a:t>Assist in Master data work completion</a:t>
            </a:r>
          </a:p>
          <a:p>
            <a:pPr lvl="0"/>
            <a:r>
              <a:rPr lang="en-US" sz="2800" dirty="0" smtClean="0"/>
              <a:t>Collection of data from the suburban diagnostics for feeding in masters</a:t>
            </a:r>
          </a:p>
          <a:p>
            <a:pPr lvl="0"/>
            <a:r>
              <a:rPr lang="en-US" sz="2800" dirty="0" smtClean="0"/>
              <a:t>Mapping the suburban test Ids with the attune Ids	</a:t>
            </a:r>
          </a:p>
          <a:p>
            <a:pPr lvl="0"/>
            <a:r>
              <a:rPr lang="en-US" sz="2800" dirty="0" smtClean="0"/>
              <a:t>Feed the data in masters of ATTUNE by coordinating with other staff members. </a:t>
            </a:r>
          </a:p>
          <a:p>
            <a:pPr lvl="0"/>
            <a:r>
              <a:rPr lang="en-US" sz="2800" dirty="0" smtClean="0"/>
              <a:t>Asking for validating the masters from quality manager in SUBURBAN DIAGNOSTICS and taking an approval from them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Coordinating with the testing team in Attune technologies</a:t>
            </a:r>
          </a:p>
          <a:p>
            <a:pPr lvl="0"/>
            <a:r>
              <a:rPr lang="en-US" sz="2400" dirty="0" smtClean="0"/>
              <a:t>Coordinating for customizing the product according to users requirement with the developers in ATTUNE Technologies</a:t>
            </a:r>
          </a:p>
          <a:p>
            <a:pPr lvl="0"/>
            <a:r>
              <a:rPr lang="en-US" sz="2400" dirty="0" smtClean="0"/>
              <a:t>Showing the input and output format of test reports to client and taking an approval from them</a:t>
            </a:r>
          </a:p>
          <a:p>
            <a:pPr lvl="0"/>
            <a:r>
              <a:rPr lang="en-US" sz="2400" dirty="0" smtClean="0"/>
              <a:t>Coordinating with the developers to Improve the output report format according to the client requirement</a:t>
            </a:r>
          </a:p>
          <a:p>
            <a:pPr lvl="0"/>
            <a:r>
              <a:rPr lang="en-US" sz="2400" dirty="0" smtClean="0"/>
              <a:t>Giving training to end users</a:t>
            </a:r>
          </a:p>
          <a:p>
            <a:pPr lvl="0"/>
            <a:r>
              <a:rPr lang="en-US" sz="2400" dirty="0" smtClean="0"/>
              <a:t>Initiating the parallel run and reporting  the bugs comes during training and parallel run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Learning's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600" dirty="0" smtClean="0"/>
              <a:t>During my training I was introduced to the ATTUNE </a:t>
            </a:r>
          </a:p>
          <a:p>
            <a:pPr>
              <a:buNone/>
            </a:pPr>
            <a:r>
              <a:rPr lang="en-US" sz="2600" dirty="0" smtClean="0"/>
              <a:t>software. </a:t>
            </a:r>
          </a:p>
          <a:p>
            <a:pPr lvl="0"/>
            <a:r>
              <a:rPr lang="en-US" sz="2600" dirty="0" smtClean="0"/>
              <a:t>The objective, design and working of the software.</a:t>
            </a:r>
          </a:p>
          <a:p>
            <a:pPr lvl="0"/>
            <a:r>
              <a:rPr lang="en-US" sz="2600" dirty="0" smtClean="0"/>
              <a:t>How to perform front end task  in software and to generate various reports. For ex. Reports used in pathologies</a:t>
            </a:r>
          </a:p>
          <a:p>
            <a:pPr lvl="0"/>
            <a:r>
              <a:rPr lang="en-US" sz="2600" dirty="0" smtClean="0"/>
              <a:t>How to set complete, validation and approval of the report and backflow</a:t>
            </a:r>
          </a:p>
          <a:p>
            <a:pPr lvl="0"/>
            <a:r>
              <a:rPr lang="en-US" sz="2600" dirty="0" smtClean="0"/>
              <a:t>Importance of understanding the requirements and techniques to gather requirements.</a:t>
            </a:r>
          </a:p>
          <a:p>
            <a:pPr lvl="0"/>
            <a:r>
              <a:rPr lang="en-US" sz="2600" dirty="0" smtClean="0"/>
              <a:t>Importance of identifying who the users are? What is the level of technical competency of the users?</a:t>
            </a:r>
            <a:r>
              <a:rPr lang="en-US" sz="2800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How to organize and conduct trainings.</a:t>
            </a:r>
          </a:p>
          <a:p>
            <a:pPr lvl="0"/>
            <a:r>
              <a:rPr lang="en-US" sz="2400" dirty="0" smtClean="0"/>
              <a:t>How to initiate the parallel run and motivating the employees</a:t>
            </a:r>
          </a:p>
          <a:p>
            <a:pPr lvl="0"/>
            <a:r>
              <a:rPr lang="en-US" sz="2400" dirty="0" smtClean="0"/>
              <a:t>Importance of barcode</a:t>
            </a:r>
          </a:p>
          <a:p>
            <a:pPr lvl="0"/>
            <a:r>
              <a:rPr lang="en-US" sz="2400" dirty="0" smtClean="0"/>
              <a:t>Importance of interfacing and how to perform  it.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100" b="1" u="sng" dirty="0"/>
              <a:t>General Objective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To Analyze various Factors affecting </a:t>
            </a:r>
            <a:r>
              <a:rPr lang="en-US" sz="2400" dirty="0" smtClean="0"/>
              <a:t>successful implementation of </a:t>
            </a:r>
            <a:r>
              <a:rPr lang="en-US" sz="2400" dirty="0"/>
              <a:t>Healthcare IT </a:t>
            </a:r>
            <a:r>
              <a:rPr lang="en-US" sz="2400" dirty="0" smtClean="0"/>
              <a:t>Proprietary product </a:t>
            </a:r>
            <a:r>
              <a:rPr lang="en-US" sz="2400" dirty="0"/>
              <a:t>at Attune Technologies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sz="3100" b="1" u="sng" dirty="0"/>
              <a:t>Specific Objective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400" dirty="0"/>
              <a:t>identifying factors which the employees think are necessary  for a successful implementation of a software product</a:t>
            </a:r>
          </a:p>
          <a:p>
            <a:pPr lvl="0"/>
            <a:r>
              <a:rPr lang="en-US" sz="2400" dirty="0"/>
              <a:t>Ascertaining the factors  involved in gaining client s satisfaction</a:t>
            </a:r>
          </a:p>
          <a:p>
            <a:pPr lvl="0"/>
            <a:r>
              <a:rPr lang="en-US" sz="2400" dirty="0"/>
              <a:t>Learn about the Perceptions of the employees towards  gaining a workable relationship with the client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Identifying the relationship between the work experience of the employees  in company and their experience with clients</a:t>
            </a:r>
          </a:p>
          <a:p>
            <a:pPr lvl="0"/>
            <a:r>
              <a:rPr lang="en-US" sz="2400" dirty="0"/>
              <a:t>Determining the ideal time felt necessary for a successful implementation in a well developed organization</a:t>
            </a:r>
          </a:p>
          <a:p>
            <a:pPr lvl="0"/>
            <a:r>
              <a:rPr lang="en-US" sz="2400" dirty="0"/>
              <a:t>Identifying the barriers faced by the health IT company developing proprietary software in successful implementation of the health IT product.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783</TotalTime>
  <Words>1106</Words>
  <Application>Microsoft Office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Slide 1</vt:lpstr>
      <vt:lpstr> ORGANIZATION PROFILE</vt:lpstr>
      <vt:lpstr>Duties Performed and learning's </vt:lpstr>
      <vt:lpstr>Slide 4</vt:lpstr>
      <vt:lpstr> Learning's </vt:lpstr>
      <vt:lpstr>Slide 6</vt:lpstr>
      <vt:lpstr>General Objective </vt:lpstr>
      <vt:lpstr>  Specific Objective </vt:lpstr>
      <vt:lpstr>Slide 9</vt:lpstr>
      <vt:lpstr>HYPOTHESIS</vt:lpstr>
      <vt:lpstr>Slide 11</vt:lpstr>
      <vt:lpstr>METHODOLOGY </vt:lpstr>
      <vt:lpstr>RESULT </vt:lpstr>
      <vt:lpstr>Slide 14</vt:lpstr>
      <vt:lpstr>RESULT OF ANALYSIS </vt:lpstr>
      <vt:lpstr>Slide 16</vt:lpstr>
      <vt:lpstr>DISCUSSION</vt:lpstr>
      <vt:lpstr>Slide 18</vt:lpstr>
      <vt:lpstr>Slide 19</vt:lpstr>
      <vt:lpstr>CONCLUSION </vt:lpstr>
      <vt:lpstr>LIMITATIONS 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attune</dc:creator>
  <cp:lastModifiedBy>iihnr31</cp:lastModifiedBy>
  <cp:revision>15</cp:revision>
  <dcterms:created xsi:type="dcterms:W3CDTF">2013-05-08T10:01:00Z</dcterms:created>
  <dcterms:modified xsi:type="dcterms:W3CDTF">2013-05-21T12:34:23Z</dcterms:modified>
</cp:coreProperties>
</file>