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9" r:id="rId5"/>
    <p:sldId id="259" r:id="rId6"/>
    <p:sldId id="260" r:id="rId7"/>
    <p:sldId id="261" r:id="rId8"/>
    <p:sldId id="273" r:id="rId9"/>
    <p:sldId id="262" r:id="rId10"/>
    <p:sldId id="263" r:id="rId11"/>
    <p:sldId id="264" r:id="rId12"/>
    <p:sldId id="265" r:id="rId13"/>
    <p:sldId id="266" r:id="rId14"/>
    <p:sldId id="267" r:id="rId15"/>
    <p:sldId id="268" r:id="rId16"/>
    <p:sldId id="269" r:id="rId17"/>
    <p:sldId id="270" r:id="rId18"/>
    <p:sldId id="271" r:id="rId19"/>
    <p:sldId id="272" r:id="rId20"/>
    <p:sldId id="277" r:id="rId21"/>
    <p:sldId id="278" r:id="rId22"/>
    <p:sldId id="274" r:id="rId23"/>
    <p:sldId id="275" r:id="rId24"/>
    <p:sldId id="276"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Worksheet7.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barChart>
        <c:barDir val="col"/>
        <c:grouping val="clustered"/>
        <c:ser>
          <c:idx val="0"/>
          <c:order val="0"/>
          <c:tx>
            <c:strRef>
              <c:f>Sheet1!$B$1</c:f>
              <c:strCache>
                <c:ptCount val="1"/>
                <c:pt idx="0">
                  <c:v>YEAR GENDER MARITAL STATUS IN %age</c:v>
                </c:pt>
              </c:strCache>
            </c:strRef>
          </c:tx>
          <c:dLbls>
            <c:showVal val="1"/>
          </c:dLbls>
          <c:cat>
            <c:strRef>
              <c:f>Sheet1!$A$2:$A$8</c:f>
              <c:strCache>
                <c:ptCount val="7"/>
                <c:pt idx="0">
                  <c:v>23-25</c:v>
                </c:pt>
                <c:pt idx="1">
                  <c:v>26-28</c:v>
                </c:pt>
                <c:pt idx="2">
                  <c:v>29-31</c:v>
                </c:pt>
                <c:pt idx="3">
                  <c:v>MALE</c:v>
                </c:pt>
                <c:pt idx="4">
                  <c:v>FEMALE </c:v>
                </c:pt>
                <c:pt idx="5">
                  <c:v>SINGLE</c:v>
                </c:pt>
                <c:pt idx="6">
                  <c:v>MARRIED</c:v>
                </c:pt>
              </c:strCache>
            </c:strRef>
          </c:cat>
          <c:val>
            <c:numRef>
              <c:f>Sheet1!$B$2:$B$8</c:f>
              <c:numCache>
                <c:formatCode>General</c:formatCode>
                <c:ptCount val="7"/>
                <c:pt idx="0">
                  <c:v>44</c:v>
                </c:pt>
                <c:pt idx="1">
                  <c:v>40</c:v>
                </c:pt>
                <c:pt idx="2">
                  <c:v>16</c:v>
                </c:pt>
                <c:pt idx="3">
                  <c:v>30</c:v>
                </c:pt>
                <c:pt idx="4">
                  <c:v>70</c:v>
                </c:pt>
                <c:pt idx="5">
                  <c:v>78</c:v>
                </c:pt>
                <c:pt idx="6">
                  <c:v>22</c:v>
                </c:pt>
              </c:numCache>
            </c:numRef>
          </c:val>
        </c:ser>
        <c:axId val="74627712"/>
        <c:axId val="74637696"/>
      </c:barChart>
      <c:catAx>
        <c:axId val="74627712"/>
        <c:scaling>
          <c:orientation val="minMax"/>
        </c:scaling>
        <c:axPos val="b"/>
        <c:tickLblPos val="nextTo"/>
        <c:crossAx val="74637696"/>
        <c:crosses val="autoZero"/>
        <c:auto val="1"/>
        <c:lblAlgn val="ctr"/>
        <c:lblOffset val="100"/>
      </c:catAx>
      <c:valAx>
        <c:axId val="74637696"/>
        <c:scaling>
          <c:orientation val="minMax"/>
        </c:scaling>
        <c:axPos val="l"/>
        <c:majorGridlines/>
        <c:numFmt formatCode="General" sourceLinked="1"/>
        <c:tickLblPos val="nextTo"/>
        <c:crossAx val="74627712"/>
        <c:crosses val="autoZero"/>
        <c:crossBetween val="between"/>
      </c:valAx>
    </c:plotArea>
    <c:legend>
      <c:legendPos val="r"/>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layout>
        <c:manualLayout>
          <c:xMode val="edge"/>
          <c:yMode val="edge"/>
          <c:x val="0.1275308641975309"/>
          <c:y val="2.0253166863996454E-2"/>
        </c:manualLayout>
      </c:layout>
    </c:title>
    <c:plotArea>
      <c:layout/>
      <c:barChart>
        <c:barDir val="col"/>
        <c:grouping val="clustered"/>
        <c:ser>
          <c:idx val="0"/>
          <c:order val="0"/>
          <c:tx>
            <c:strRef>
              <c:f>Sheet1!$B$1</c:f>
              <c:strCache>
                <c:ptCount val="1"/>
                <c:pt idx="0">
                  <c:v>QUALIFICATION,AREA OF WORKING &amp; EXPERIENCE in %age</c:v>
                </c:pt>
              </c:strCache>
            </c:strRef>
          </c:tx>
          <c:dLbls>
            <c:showVal val="1"/>
          </c:dLbls>
          <c:cat>
            <c:strRef>
              <c:f>Sheet1!$A$2:$A$9</c:f>
              <c:strCache>
                <c:ptCount val="8"/>
                <c:pt idx="0">
                  <c:v>DIPLOMA</c:v>
                </c:pt>
                <c:pt idx="1">
                  <c:v>GRADUATES</c:v>
                </c:pt>
                <c:pt idx="2">
                  <c:v>ICU</c:v>
                </c:pt>
                <c:pt idx="3">
                  <c:v>CCU</c:v>
                </c:pt>
                <c:pt idx="4">
                  <c:v>EMERGENCY</c:v>
                </c:pt>
                <c:pt idx="5">
                  <c:v>1 YEAR EX.</c:v>
                </c:pt>
                <c:pt idx="6">
                  <c:v>2-3 YEARS EX.</c:v>
                </c:pt>
                <c:pt idx="7">
                  <c:v>MORE THAN 4YEARS</c:v>
                </c:pt>
              </c:strCache>
            </c:strRef>
          </c:cat>
          <c:val>
            <c:numRef>
              <c:f>Sheet1!$B$2:$B$9</c:f>
              <c:numCache>
                <c:formatCode>General</c:formatCode>
                <c:ptCount val="8"/>
                <c:pt idx="0">
                  <c:v>78</c:v>
                </c:pt>
                <c:pt idx="1">
                  <c:v>11</c:v>
                </c:pt>
                <c:pt idx="2">
                  <c:v>40</c:v>
                </c:pt>
                <c:pt idx="3">
                  <c:v>40</c:v>
                </c:pt>
                <c:pt idx="4">
                  <c:v>20</c:v>
                </c:pt>
                <c:pt idx="5">
                  <c:v>38</c:v>
                </c:pt>
                <c:pt idx="6">
                  <c:v>30</c:v>
                </c:pt>
                <c:pt idx="7">
                  <c:v>16</c:v>
                </c:pt>
              </c:numCache>
            </c:numRef>
          </c:val>
        </c:ser>
        <c:axId val="80917248"/>
        <c:axId val="80918784"/>
      </c:barChart>
      <c:catAx>
        <c:axId val="80917248"/>
        <c:scaling>
          <c:orientation val="minMax"/>
        </c:scaling>
        <c:axPos val="b"/>
        <c:tickLblPos val="nextTo"/>
        <c:crossAx val="80918784"/>
        <c:crosses val="autoZero"/>
        <c:auto val="1"/>
        <c:lblAlgn val="ctr"/>
        <c:lblOffset val="100"/>
      </c:catAx>
      <c:valAx>
        <c:axId val="80918784"/>
        <c:scaling>
          <c:orientation val="minMax"/>
        </c:scaling>
        <c:axPos val="l"/>
        <c:majorGridlines/>
        <c:numFmt formatCode="General" sourceLinked="1"/>
        <c:tickLblPos val="nextTo"/>
        <c:crossAx val="80917248"/>
        <c:crosses val="autoZero"/>
        <c:crossBetween val="between"/>
      </c:valAx>
    </c:plotArea>
    <c:legend>
      <c:legendPos val="r"/>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col"/>
        <c:grouping val="clustered"/>
        <c:ser>
          <c:idx val="0"/>
          <c:order val="0"/>
          <c:tx>
            <c:strRef>
              <c:f>Sheet1!$B$1</c:f>
              <c:strCache>
                <c:ptCount val="1"/>
                <c:pt idx="0">
                  <c:v>UNSATISFACTORY</c:v>
                </c:pt>
              </c:strCache>
            </c:strRef>
          </c:tx>
          <c:spPr>
            <a:solidFill>
              <a:srgbClr val="0070C0"/>
            </a:solidFill>
          </c:spPr>
          <c:dLbls>
            <c:txPr>
              <a:bodyPr/>
              <a:lstStyle/>
              <a:p>
                <a:pPr>
                  <a:defRPr sz="1400"/>
                </a:pPr>
                <a:endParaRPr lang="en-US"/>
              </a:p>
            </c:txPr>
            <c:showVal val="1"/>
          </c:dLbls>
          <c:cat>
            <c:strRef>
              <c:f>Sheet1!$A$2:$A$4</c:f>
              <c:strCache>
                <c:ptCount val="3"/>
                <c:pt idx="0">
                  <c:v>23-25</c:v>
                </c:pt>
                <c:pt idx="1">
                  <c:v>26-27</c:v>
                </c:pt>
                <c:pt idx="2">
                  <c:v>29-31</c:v>
                </c:pt>
              </c:strCache>
            </c:strRef>
          </c:cat>
          <c:val>
            <c:numRef>
              <c:f>Sheet1!$B$2:$B$4</c:f>
              <c:numCache>
                <c:formatCode>General</c:formatCode>
                <c:ptCount val="3"/>
                <c:pt idx="0">
                  <c:v>63.6</c:v>
                </c:pt>
                <c:pt idx="1">
                  <c:v>30</c:v>
                </c:pt>
                <c:pt idx="2">
                  <c:v>12.5</c:v>
                </c:pt>
              </c:numCache>
            </c:numRef>
          </c:val>
        </c:ser>
        <c:ser>
          <c:idx val="1"/>
          <c:order val="1"/>
          <c:tx>
            <c:strRef>
              <c:f>Sheet1!$C$1</c:f>
              <c:strCache>
                <c:ptCount val="1"/>
                <c:pt idx="0">
                  <c:v>MODERATELY SATISFACTORY</c:v>
                </c:pt>
              </c:strCache>
            </c:strRef>
          </c:tx>
          <c:spPr>
            <a:solidFill>
              <a:srgbClr val="FF0000"/>
            </a:solidFill>
          </c:spPr>
          <c:dLbls>
            <c:txPr>
              <a:bodyPr/>
              <a:lstStyle/>
              <a:p>
                <a:pPr>
                  <a:defRPr sz="1400"/>
                </a:pPr>
                <a:endParaRPr lang="en-US"/>
              </a:p>
            </c:txPr>
            <c:showVal val="1"/>
          </c:dLbls>
          <c:cat>
            <c:strRef>
              <c:f>Sheet1!$A$2:$A$4</c:f>
              <c:strCache>
                <c:ptCount val="3"/>
                <c:pt idx="0">
                  <c:v>23-25</c:v>
                </c:pt>
                <c:pt idx="1">
                  <c:v>26-27</c:v>
                </c:pt>
                <c:pt idx="2">
                  <c:v>29-31</c:v>
                </c:pt>
              </c:strCache>
            </c:strRef>
          </c:cat>
          <c:val>
            <c:numRef>
              <c:f>Sheet1!$C$2:$C$4</c:f>
              <c:numCache>
                <c:formatCode>General</c:formatCode>
                <c:ptCount val="3"/>
                <c:pt idx="0">
                  <c:v>36.4</c:v>
                </c:pt>
                <c:pt idx="1">
                  <c:v>70</c:v>
                </c:pt>
                <c:pt idx="2">
                  <c:v>87.5</c:v>
                </c:pt>
              </c:numCache>
            </c:numRef>
          </c:val>
        </c:ser>
        <c:shape val="box"/>
        <c:axId val="86779392"/>
        <c:axId val="86780928"/>
        <c:axId val="0"/>
      </c:bar3DChart>
      <c:catAx>
        <c:axId val="86779392"/>
        <c:scaling>
          <c:orientation val="minMax"/>
        </c:scaling>
        <c:axPos val="b"/>
        <c:tickLblPos val="nextTo"/>
        <c:crossAx val="86780928"/>
        <c:crosses val="autoZero"/>
        <c:auto val="1"/>
        <c:lblAlgn val="ctr"/>
        <c:lblOffset val="100"/>
      </c:catAx>
      <c:valAx>
        <c:axId val="86780928"/>
        <c:scaling>
          <c:orientation val="minMax"/>
        </c:scaling>
        <c:axPos val="l"/>
        <c:majorGridlines/>
        <c:numFmt formatCode="General" sourceLinked="1"/>
        <c:tickLblPos val="nextTo"/>
        <c:crossAx val="86779392"/>
        <c:crosses val="autoZero"/>
        <c:crossBetween val="between"/>
      </c:valAx>
    </c:plotArea>
    <c:legend>
      <c:legendPos val="r"/>
      <c:layout/>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Sheet1!$B$1</c:f>
              <c:strCache>
                <c:ptCount val="1"/>
                <c:pt idx="0">
                  <c:v>UNSATISFACTORY</c:v>
                </c:pt>
              </c:strCache>
            </c:strRef>
          </c:tx>
          <c:spPr>
            <a:solidFill>
              <a:srgbClr val="0070C0"/>
            </a:solidFill>
          </c:spPr>
          <c:dLbls>
            <c:txPr>
              <a:bodyPr/>
              <a:lstStyle/>
              <a:p>
                <a:pPr>
                  <a:defRPr sz="1400"/>
                </a:pPr>
                <a:endParaRPr lang="en-US"/>
              </a:p>
            </c:txPr>
            <c:showVal val="1"/>
          </c:dLbls>
          <c:cat>
            <c:strRef>
              <c:f>Sheet1!$A$2:$A$3</c:f>
              <c:strCache>
                <c:ptCount val="2"/>
                <c:pt idx="0">
                  <c:v>SINGLE</c:v>
                </c:pt>
                <c:pt idx="1">
                  <c:v>MARRIED</c:v>
                </c:pt>
              </c:strCache>
            </c:strRef>
          </c:cat>
          <c:val>
            <c:numRef>
              <c:f>Sheet1!$B$2:$B$3</c:f>
              <c:numCache>
                <c:formatCode>General</c:formatCode>
                <c:ptCount val="2"/>
                <c:pt idx="0">
                  <c:v>48.7</c:v>
                </c:pt>
                <c:pt idx="1">
                  <c:v>18.2</c:v>
                </c:pt>
              </c:numCache>
            </c:numRef>
          </c:val>
        </c:ser>
        <c:ser>
          <c:idx val="1"/>
          <c:order val="1"/>
          <c:tx>
            <c:strRef>
              <c:f>Sheet1!$C$1</c:f>
              <c:strCache>
                <c:ptCount val="1"/>
                <c:pt idx="0">
                  <c:v>MODERATELY SATISFACTORY</c:v>
                </c:pt>
              </c:strCache>
            </c:strRef>
          </c:tx>
          <c:spPr>
            <a:solidFill>
              <a:srgbClr val="FF0000"/>
            </a:solidFill>
          </c:spPr>
          <c:dLbls>
            <c:txPr>
              <a:bodyPr/>
              <a:lstStyle/>
              <a:p>
                <a:pPr>
                  <a:defRPr sz="1400"/>
                </a:pPr>
                <a:endParaRPr lang="en-US"/>
              </a:p>
            </c:txPr>
            <c:showVal val="1"/>
          </c:dLbls>
          <c:cat>
            <c:strRef>
              <c:f>Sheet1!$A$2:$A$3</c:f>
              <c:strCache>
                <c:ptCount val="2"/>
                <c:pt idx="0">
                  <c:v>SINGLE</c:v>
                </c:pt>
                <c:pt idx="1">
                  <c:v>MARRIED</c:v>
                </c:pt>
              </c:strCache>
            </c:strRef>
          </c:cat>
          <c:val>
            <c:numRef>
              <c:f>Sheet1!$C$2:$C$3</c:f>
              <c:numCache>
                <c:formatCode>General</c:formatCode>
                <c:ptCount val="2"/>
                <c:pt idx="0">
                  <c:v>51.3</c:v>
                </c:pt>
                <c:pt idx="1">
                  <c:v>81.8</c:v>
                </c:pt>
              </c:numCache>
            </c:numRef>
          </c:val>
        </c:ser>
        <c:axId val="80939648"/>
        <c:axId val="86803968"/>
      </c:barChart>
      <c:catAx>
        <c:axId val="80939648"/>
        <c:scaling>
          <c:orientation val="minMax"/>
        </c:scaling>
        <c:axPos val="b"/>
        <c:tickLblPos val="nextTo"/>
        <c:crossAx val="86803968"/>
        <c:crosses val="autoZero"/>
        <c:auto val="1"/>
        <c:lblAlgn val="ctr"/>
        <c:lblOffset val="100"/>
      </c:catAx>
      <c:valAx>
        <c:axId val="86803968"/>
        <c:scaling>
          <c:orientation val="minMax"/>
        </c:scaling>
        <c:axPos val="l"/>
        <c:majorGridlines/>
        <c:numFmt formatCode="General" sourceLinked="1"/>
        <c:tickLblPos val="nextTo"/>
        <c:crossAx val="80939648"/>
        <c:crosses val="autoZero"/>
        <c:crossBetween val="between"/>
      </c:valAx>
    </c:plotArea>
    <c:legend>
      <c:legendPos val="r"/>
      <c:layout/>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Sheet1!$B$1</c:f>
              <c:strCache>
                <c:ptCount val="1"/>
                <c:pt idx="0">
                  <c:v>UNSATISFACTORY</c:v>
                </c:pt>
              </c:strCache>
            </c:strRef>
          </c:tx>
          <c:spPr>
            <a:solidFill>
              <a:srgbClr val="0070C0"/>
            </a:solidFill>
          </c:spPr>
          <c:dLbls>
            <c:txPr>
              <a:bodyPr/>
              <a:lstStyle/>
              <a:p>
                <a:pPr>
                  <a:defRPr sz="1400"/>
                </a:pPr>
                <a:endParaRPr lang="en-US"/>
              </a:p>
            </c:txPr>
            <c:showVal val="1"/>
          </c:dLbls>
          <c:cat>
            <c:strRef>
              <c:f>Sheet1!$A$2:$A$3</c:f>
              <c:strCache>
                <c:ptCount val="2"/>
                <c:pt idx="0">
                  <c:v>DIPLOMA</c:v>
                </c:pt>
                <c:pt idx="1">
                  <c:v>GRADUATE</c:v>
                </c:pt>
              </c:strCache>
            </c:strRef>
          </c:cat>
          <c:val>
            <c:numRef>
              <c:f>Sheet1!$B$2:$B$3</c:f>
              <c:numCache>
                <c:formatCode>General</c:formatCode>
                <c:ptCount val="2"/>
                <c:pt idx="0">
                  <c:v>48.7</c:v>
                </c:pt>
                <c:pt idx="1">
                  <c:v>18.2</c:v>
                </c:pt>
              </c:numCache>
            </c:numRef>
          </c:val>
        </c:ser>
        <c:ser>
          <c:idx val="1"/>
          <c:order val="1"/>
          <c:tx>
            <c:strRef>
              <c:f>Sheet1!$C$1</c:f>
              <c:strCache>
                <c:ptCount val="1"/>
                <c:pt idx="0">
                  <c:v>MODERATELY SATISFACTORY</c:v>
                </c:pt>
              </c:strCache>
            </c:strRef>
          </c:tx>
          <c:spPr>
            <a:solidFill>
              <a:srgbClr val="FF0000"/>
            </a:solidFill>
          </c:spPr>
          <c:dLbls>
            <c:txPr>
              <a:bodyPr/>
              <a:lstStyle/>
              <a:p>
                <a:pPr>
                  <a:defRPr sz="1400"/>
                </a:pPr>
                <a:endParaRPr lang="en-US"/>
              </a:p>
            </c:txPr>
            <c:showVal val="1"/>
          </c:dLbls>
          <c:cat>
            <c:strRef>
              <c:f>Sheet1!$A$2:$A$3</c:f>
              <c:strCache>
                <c:ptCount val="2"/>
                <c:pt idx="0">
                  <c:v>DIPLOMA</c:v>
                </c:pt>
                <c:pt idx="1">
                  <c:v>GRADUATE</c:v>
                </c:pt>
              </c:strCache>
            </c:strRef>
          </c:cat>
          <c:val>
            <c:numRef>
              <c:f>Sheet1!$C$2:$C$3</c:f>
              <c:numCache>
                <c:formatCode>General</c:formatCode>
                <c:ptCount val="2"/>
                <c:pt idx="0">
                  <c:v>51.3</c:v>
                </c:pt>
                <c:pt idx="1">
                  <c:v>81.8</c:v>
                </c:pt>
              </c:numCache>
            </c:numRef>
          </c:val>
        </c:ser>
        <c:axId val="86989824"/>
        <c:axId val="86999808"/>
      </c:barChart>
      <c:catAx>
        <c:axId val="86989824"/>
        <c:scaling>
          <c:orientation val="minMax"/>
        </c:scaling>
        <c:axPos val="b"/>
        <c:tickLblPos val="nextTo"/>
        <c:crossAx val="86999808"/>
        <c:crosses val="autoZero"/>
        <c:auto val="1"/>
        <c:lblAlgn val="ctr"/>
        <c:lblOffset val="100"/>
      </c:catAx>
      <c:valAx>
        <c:axId val="86999808"/>
        <c:scaling>
          <c:orientation val="minMax"/>
        </c:scaling>
        <c:axPos val="l"/>
        <c:majorGridlines/>
        <c:numFmt formatCode="General" sourceLinked="1"/>
        <c:tickLblPos val="nextTo"/>
        <c:crossAx val="86989824"/>
        <c:crosses val="autoZero"/>
        <c:crossBetween val="between"/>
      </c:valAx>
    </c:plotArea>
    <c:legend>
      <c:legendPos val="r"/>
      <c:layout/>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Sheet1!$B$1</c:f>
              <c:strCache>
                <c:ptCount val="1"/>
                <c:pt idx="0">
                  <c:v>UNSATISFACTORY</c:v>
                </c:pt>
              </c:strCache>
            </c:strRef>
          </c:tx>
          <c:dLbls>
            <c:txPr>
              <a:bodyPr/>
              <a:lstStyle/>
              <a:p>
                <a:pPr>
                  <a:defRPr sz="1400"/>
                </a:pPr>
                <a:endParaRPr lang="en-US"/>
              </a:p>
            </c:txPr>
            <c:showVal val="1"/>
          </c:dLbls>
          <c:cat>
            <c:strRef>
              <c:f>Sheet1!$A$2:$A$5</c:f>
              <c:strCache>
                <c:ptCount val="4"/>
                <c:pt idx="0">
                  <c:v>1 YEAR</c:v>
                </c:pt>
                <c:pt idx="1">
                  <c:v>2-3 YEARS</c:v>
                </c:pt>
                <c:pt idx="2">
                  <c:v>4+ YEARS</c:v>
                </c:pt>
                <c:pt idx="3">
                  <c:v>COMBINED</c:v>
                </c:pt>
              </c:strCache>
            </c:strRef>
          </c:cat>
          <c:val>
            <c:numRef>
              <c:f>Sheet1!$B$2:$B$5</c:f>
              <c:numCache>
                <c:formatCode>General</c:formatCode>
                <c:ptCount val="4"/>
                <c:pt idx="0">
                  <c:v>42.1</c:v>
                </c:pt>
                <c:pt idx="1">
                  <c:v>60</c:v>
                </c:pt>
                <c:pt idx="2">
                  <c:v>25</c:v>
                </c:pt>
                <c:pt idx="3">
                  <c:v>42</c:v>
                </c:pt>
              </c:numCache>
            </c:numRef>
          </c:val>
        </c:ser>
        <c:ser>
          <c:idx val="1"/>
          <c:order val="1"/>
          <c:tx>
            <c:strRef>
              <c:f>Sheet1!$C$1</c:f>
              <c:strCache>
                <c:ptCount val="1"/>
                <c:pt idx="0">
                  <c:v>MODERATELY SATISFACTORY</c:v>
                </c:pt>
              </c:strCache>
            </c:strRef>
          </c:tx>
          <c:spPr>
            <a:solidFill>
              <a:srgbClr val="FF0000"/>
            </a:solidFill>
          </c:spPr>
          <c:dLbls>
            <c:txPr>
              <a:bodyPr/>
              <a:lstStyle/>
              <a:p>
                <a:pPr>
                  <a:defRPr sz="1400"/>
                </a:pPr>
                <a:endParaRPr lang="en-US"/>
              </a:p>
            </c:txPr>
            <c:showVal val="1"/>
          </c:dLbls>
          <c:cat>
            <c:strRef>
              <c:f>Sheet1!$A$2:$A$5</c:f>
              <c:strCache>
                <c:ptCount val="4"/>
                <c:pt idx="0">
                  <c:v>1 YEAR</c:v>
                </c:pt>
                <c:pt idx="1">
                  <c:v>2-3 YEARS</c:v>
                </c:pt>
                <c:pt idx="2">
                  <c:v>4+ YEARS</c:v>
                </c:pt>
                <c:pt idx="3">
                  <c:v>COMBINED</c:v>
                </c:pt>
              </c:strCache>
            </c:strRef>
          </c:cat>
          <c:val>
            <c:numRef>
              <c:f>Sheet1!$C$2:$C$5</c:f>
              <c:numCache>
                <c:formatCode>General</c:formatCode>
                <c:ptCount val="4"/>
                <c:pt idx="0">
                  <c:v>57.9</c:v>
                </c:pt>
                <c:pt idx="1">
                  <c:v>40</c:v>
                </c:pt>
                <c:pt idx="2">
                  <c:v>75</c:v>
                </c:pt>
                <c:pt idx="3">
                  <c:v>58</c:v>
                </c:pt>
              </c:numCache>
            </c:numRef>
          </c:val>
        </c:ser>
        <c:axId val="103507840"/>
        <c:axId val="103509376"/>
      </c:barChart>
      <c:catAx>
        <c:axId val="103507840"/>
        <c:scaling>
          <c:orientation val="minMax"/>
        </c:scaling>
        <c:axPos val="b"/>
        <c:tickLblPos val="nextTo"/>
        <c:crossAx val="103509376"/>
        <c:crosses val="autoZero"/>
        <c:auto val="1"/>
        <c:lblAlgn val="ctr"/>
        <c:lblOffset val="100"/>
      </c:catAx>
      <c:valAx>
        <c:axId val="103509376"/>
        <c:scaling>
          <c:orientation val="minMax"/>
        </c:scaling>
        <c:axPos val="l"/>
        <c:majorGridlines/>
        <c:numFmt formatCode="General" sourceLinked="1"/>
        <c:tickLblPos val="nextTo"/>
        <c:crossAx val="103507840"/>
        <c:crosses val="autoZero"/>
        <c:crossBetween val="between"/>
      </c:valAx>
    </c:plotArea>
    <c:legend>
      <c:legendPos val="r"/>
      <c:layout/>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Sheet1!$B$1</c:f>
              <c:strCache>
                <c:ptCount val="1"/>
                <c:pt idx="0">
                  <c:v>UNSATISFACTORY</c:v>
                </c:pt>
              </c:strCache>
            </c:strRef>
          </c:tx>
          <c:dLbls>
            <c:txPr>
              <a:bodyPr/>
              <a:lstStyle/>
              <a:p>
                <a:pPr>
                  <a:defRPr sz="1400"/>
                </a:pPr>
                <a:endParaRPr lang="en-US"/>
              </a:p>
            </c:txPr>
            <c:showVal val="1"/>
          </c:dLbls>
          <c:cat>
            <c:strRef>
              <c:f>Sheet1!$A$2:$A$4</c:f>
              <c:strCache>
                <c:ptCount val="3"/>
                <c:pt idx="0">
                  <c:v>ICU</c:v>
                </c:pt>
                <c:pt idx="1">
                  <c:v>ICCU</c:v>
                </c:pt>
                <c:pt idx="2">
                  <c:v>EMERGENCY</c:v>
                </c:pt>
              </c:strCache>
            </c:strRef>
          </c:cat>
          <c:val>
            <c:numRef>
              <c:f>Sheet1!$B$2:$B$4</c:f>
              <c:numCache>
                <c:formatCode>General</c:formatCode>
                <c:ptCount val="3"/>
                <c:pt idx="0">
                  <c:v>40</c:v>
                </c:pt>
                <c:pt idx="1">
                  <c:v>65</c:v>
                </c:pt>
                <c:pt idx="2">
                  <c:v>0</c:v>
                </c:pt>
              </c:numCache>
            </c:numRef>
          </c:val>
        </c:ser>
        <c:ser>
          <c:idx val="1"/>
          <c:order val="1"/>
          <c:tx>
            <c:strRef>
              <c:f>Sheet1!$C$1</c:f>
              <c:strCache>
                <c:ptCount val="1"/>
                <c:pt idx="0">
                  <c:v>MODERATELY SATISFACTORY</c:v>
                </c:pt>
              </c:strCache>
            </c:strRef>
          </c:tx>
          <c:spPr>
            <a:solidFill>
              <a:srgbClr val="FF0000"/>
            </a:solidFill>
          </c:spPr>
          <c:dLbls>
            <c:txPr>
              <a:bodyPr/>
              <a:lstStyle/>
              <a:p>
                <a:pPr>
                  <a:defRPr sz="1400"/>
                </a:pPr>
                <a:endParaRPr lang="en-US"/>
              </a:p>
            </c:txPr>
            <c:showVal val="1"/>
          </c:dLbls>
          <c:cat>
            <c:strRef>
              <c:f>Sheet1!$A$2:$A$4</c:f>
              <c:strCache>
                <c:ptCount val="3"/>
                <c:pt idx="0">
                  <c:v>ICU</c:v>
                </c:pt>
                <c:pt idx="1">
                  <c:v>ICCU</c:v>
                </c:pt>
                <c:pt idx="2">
                  <c:v>EMERGENCY</c:v>
                </c:pt>
              </c:strCache>
            </c:strRef>
          </c:cat>
          <c:val>
            <c:numRef>
              <c:f>Sheet1!$C$2:$C$4</c:f>
              <c:numCache>
                <c:formatCode>General</c:formatCode>
                <c:ptCount val="3"/>
                <c:pt idx="0">
                  <c:v>65</c:v>
                </c:pt>
                <c:pt idx="1">
                  <c:v>35</c:v>
                </c:pt>
                <c:pt idx="2">
                  <c:v>100</c:v>
                </c:pt>
              </c:numCache>
            </c:numRef>
          </c:val>
        </c:ser>
        <c:axId val="103539456"/>
        <c:axId val="103540992"/>
      </c:barChart>
      <c:catAx>
        <c:axId val="103539456"/>
        <c:scaling>
          <c:orientation val="minMax"/>
        </c:scaling>
        <c:axPos val="b"/>
        <c:tickLblPos val="nextTo"/>
        <c:crossAx val="103540992"/>
        <c:crosses val="autoZero"/>
        <c:auto val="1"/>
        <c:lblAlgn val="ctr"/>
        <c:lblOffset val="100"/>
      </c:catAx>
      <c:valAx>
        <c:axId val="103540992"/>
        <c:scaling>
          <c:orientation val="minMax"/>
        </c:scaling>
        <c:axPos val="l"/>
        <c:majorGridlines/>
        <c:numFmt formatCode="General" sourceLinked="1"/>
        <c:tickLblPos val="nextTo"/>
        <c:crossAx val="103539456"/>
        <c:crosses val="autoZero"/>
        <c:crossBetween val="between"/>
      </c:valAx>
    </c:plotArea>
    <c:legend>
      <c:legendPos val="r"/>
      <c:layout/>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5/6/2013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5/6/2013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0" y="3228536"/>
            <a:ext cx="9144000" cy="3629464"/>
          </a:xfrm>
        </p:spPr>
        <p:txBody>
          <a:bodyPr>
            <a:normAutofit/>
          </a:bodyPr>
          <a:lstStyle/>
          <a:p>
            <a:pPr algn="ctr"/>
            <a:r>
              <a:rPr lang="en-US" sz="3200" dirty="0" smtClean="0">
                <a:latin typeface="Times New Roman" pitchFamily="18" charset="0"/>
                <a:cs typeface="Times New Roman" pitchFamily="18" charset="0"/>
              </a:rPr>
              <a:t>DISSERTATION AT ASIAN HEART INSTITUTE &amp; RESEARCH CENTER </a:t>
            </a:r>
          </a:p>
          <a:p>
            <a:pPr algn="ctr"/>
            <a:endParaRPr lang="en-US" sz="3200" dirty="0" smtClean="0">
              <a:latin typeface="Times New Roman" pitchFamily="18" charset="0"/>
              <a:cs typeface="Times New Roman" pitchFamily="18" charset="0"/>
            </a:endParaRPr>
          </a:p>
          <a:p>
            <a:pPr algn="ctr"/>
            <a:r>
              <a:rPr lang="en-US" sz="3200" dirty="0" smtClean="0">
                <a:latin typeface="Times New Roman" pitchFamily="18" charset="0"/>
                <a:cs typeface="Times New Roman" pitchFamily="18" charset="0"/>
              </a:rPr>
              <a:t>SUBMITTED BY:- ANIL KHAN</a:t>
            </a:r>
          </a:p>
          <a:p>
            <a:pPr algn="ctr"/>
            <a:r>
              <a:rPr lang="en-US" sz="3200" dirty="0" smtClean="0">
                <a:latin typeface="Times New Roman" pitchFamily="18" charset="0"/>
                <a:cs typeface="Times New Roman" pitchFamily="18" charset="0"/>
              </a:rPr>
              <a:t>PG/11/011</a:t>
            </a:r>
          </a:p>
        </p:txBody>
      </p:sp>
      <p:pic>
        <p:nvPicPr>
          <p:cNvPr id="5" name="Picture 4" descr="IMG_0208.JPG"/>
          <p:cNvPicPr>
            <a:picLocks noChangeAspect="1"/>
          </p:cNvPicPr>
          <p:nvPr/>
        </p:nvPicPr>
        <p:blipFill>
          <a:blip r:embed="rId2" cstate="print"/>
          <a:stretch>
            <a:fillRect/>
          </a:stretch>
        </p:blipFill>
        <p:spPr>
          <a:xfrm>
            <a:off x="0" y="0"/>
            <a:ext cx="9144000" cy="32004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gn="ctr"/>
            <a:r>
              <a:rPr lang="en-US" sz="3600" b="1" dirty="0" smtClean="0"/>
              <a:t>Diagram showing the Qualification, area of working and experience of the subject</a:t>
            </a:r>
            <a:endParaRPr lang="en-US" dirty="0"/>
          </a:p>
        </p:txBody>
      </p:sp>
      <p:graphicFrame>
        <p:nvGraphicFramePr>
          <p:cNvPr id="4" name="Content Placeholder 3"/>
          <p:cNvGraphicFramePr>
            <a:graphicFrameLocks noGrp="1"/>
          </p:cNvGraphicFramePr>
          <p:nvPr>
            <p:ph idx="1"/>
          </p:nvPr>
        </p:nvGraphicFramePr>
        <p:xfrm>
          <a:off x="471268" y="1808554"/>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143000"/>
          </a:xfrm>
        </p:spPr>
        <p:txBody>
          <a:bodyPr>
            <a:normAutofit/>
          </a:bodyPr>
          <a:lstStyle/>
          <a:p>
            <a:pPr algn="ctr"/>
            <a:r>
              <a:rPr lang="en-US" sz="3200" b="1" dirty="0" smtClean="0"/>
              <a:t>Association between Age and practice level on Emergency drug distribution system</a:t>
            </a:r>
            <a:endParaRPr lang="en-US" sz="3200"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t>Association between Marital status and practice level on Emergency drug distribution system</a:t>
            </a:r>
            <a:endParaRPr lang="en-US" sz="3200" b="1"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t>Association between Qualification and practice level on Emergency drug distribution system</a:t>
            </a:r>
            <a:endParaRPr lang="en-US" sz="3200"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t>Association between Experience and practice level on Emergency crash cart  system</a:t>
            </a:r>
            <a:endParaRPr lang="en-US" sz="3200"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89888"/>
          </a:xfrm>
        </p:spPr>
        <p:txBody>
          <a:bodyPr>
            <a:noAutofit/>
          </a:bodyPr>
          <a:lstStyle/>
          <a:p>
            <a:pPr algn="ctr"/>
            <a:r>
              <a:rPr lang="en-US" sz="3200" b="1" dirty="0" smtClean="0"/>
              <a:t>ASSOCIATION BETWEEN AREA OF WORKING &amp; PRACTICE LEVEL ON EMERGENCY DRUG DISTRIBUTION SYSTEM</a:t>
            </a:r>
            <a:endParaRPr lang="en-US" sz="3200" dirty="0"/>
          </a:p>
        </p:txBody>
      </p:sp>
      <p:graphicFrame>
        <p:nvGraphicFramePr>
          <p:cNvPr id="4" name="Content Placeholder 3"/>
          <p:cNvGraphicFramePr>
            <a:graphicFrameLocks noGrp="1"/>
          </p:cNvGraphicFramePr>
          <p:nvPr>
            <p:ph idx="1"/>
          </p:nvPr>
        </p:nvGraphicFramePr>
        <p:xfrm>
          <a:off x="533400" y="2057400"/>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734312"/>
          </a:xfrm>
        </p:spPr>
        <p:txBody>
          <a:bodyPr>
            <a:noAutofit/>
          </a:bodyPr>
          <a:lstStyle/>
          <a:p>
            <a:pPr algn="ctr"/>
            <a:r>
              <a:rPr lang="en-US" sz="3600" b="1" dirty="0" smtClean="0"/>
              <a:t>Assessment of level of Practice on Emergency drug distribution system among Nurses</a:t>
            </a:r>
            <a:endParaRPr lang="en-US" sz="3600" dirty="0"/>
          </a:p>
        </p:txBody>
      </p:sp>
      <p:graphicFrame>
        <p:nvGraphicFramePr>
          <p:cNvPr id="4" name="Content Placeholder 3"/>
          <p:cNvGraphicFramePr>
            <a:graphicFrameLocks noGrp="1"/>
          </p:cNvGraphicFramePr>
          <p:nvPr>
            <p:ph idx="1"/>
          </p:nvPr>
        </p:nvGraphicFramePr>
        <p:xfrm>
          <a:off x="457200" y="2743200"/>
          <a:ext cx="8229600" cy="2823764"/>
        </p:xfrm>
        <a:graphic>
          <a:graphicData uri="http://schemas.openxmlformats.org/drawingml/2006/table">
            <a:tbl>
              <a:tblPr firstRow="1" bandRow="1">
                <a:tableStyleId>{5C22544A-7EE6-4342-B048-85BDC9FD1C3A}</a:tableStyleId>
              </a:tblPr>
              <a:tblGrid>
                <a:gridCol w="3962400"/>
                <a:gridCol w="1524000"/>
                <a:gridCol w="2743200"/>
              </a:tblGrid>
              <a:tr h="348655">
                <a:tc rowSpan="2">
                  <a:txBody>
                    <a:bodyPr/>
                    <a:lstStyle/>
                    <a:p>
                      <a:r>
                        <a:rPr lang="en-US" dirty="0" smtClean="0"/>
                        <a:t>PRACTICE LEVELS</a:t>
                      </a:r>
                      <a:endParaRPr lang="en-US" dirty="0"/>
                    </a:p>
                  </a:txBody>
                  <a:tcPr/>
                </a:tc>
                <a:tc gridSpan="2">
                  <a:txBody>
                    <a:bodyPr/>
                    <a:lstStyle/>
                    <a:p>
                      <a:r>
                        <a:rPr lang="en-US" dirty="0" smtClean="0"/>
                        <a:t>RESPONDENT</a:t>
                      </a:r>
                      <a:endParaRPr lang="en-US" dirty="0"/>
                    </a:p>
                  </a:txBody>
                  <a:tcPr/>
                </a:tc>
                <a:tc hMerge="1">
                  <a:txBody>
                    <a:bodyPr/>
                    <a:lstStyle/>
                    <a:p>
                      <a:endParaRPr lang="en-US" dirty="0"/>
                    </a:p>
                  </a:txBody>
                  <a:tcPr/>
                </a:tc>
              </a:tr>
              <a:tr h="366077">
                <a:tc vMerge="1">
                  <a:txBody>
                    <a:bodyPr/>
                    <a:lstStyle/>
                    <a:p>
                      <a:endParaRPr lang="en-US"/>
                    </a:p>
                  </a:txBody>
                  <a:tcPr/>
                </a:tc>
                <a:tc>
                  <a:txBody>
                    <a:bodyPr/>
                    <a:lstStyle/>
                    <a:p>
                      <a:r>
                        <a:rPr lang="en-US" dirty="0" smtClean="0"/>
                        <a:t>NUMBER</a:t>
                      </a:r>
                      <a:endParaRPr lang="en-US" dirty="0"/>
                    </a:p>
                  </a:txBody>
                  <a:tcPr/>
                </a:tc>
                <a:tc>
                  <a:txBody>
                    <a:bodyPr/>
                    <a:lstStyle/>
                    <a:p>
                      <a:r>
                        <a:rPr lang="en-US" dirty="0" smtClean="0"/>
                        <a:t>PERCENT</a:t>
                      </a:r>
                      <a:endParaRPr lang="en-US" dirty="0"/>
                    </a:p>
                  </a:txBody>
                  <a:tcPr/>
                </a:tc>
              </a:tr>
              <a:tr h="697309">
                <a:tc>
                  <a:txBody>
                    <a:bodyPr/>
                    <a:lstStyle/>
                    <a:p>
                      <a:r>
                        <a:rPr lang="en-US" dirty="0" smtClean="0"/>
                        <a:t>UNSATISFACTORY(&lt;50%)</a:t>
                      </a:r>
                      <a:endParaRPr lang="en-US" dirty="0"/>
                    </a:p>
                  </a:txBody>
                  <a:tcPr/>
                </a:tc>
                <a:tc>
                  <a:txBody>
                    <a:bodyPr/>
                    <a:lstStyle/>
                    <a:p>
                      <a:r>
                        <a:rPr lang="en-US" dirty="0" smtClean="0"/>
                        <a:t>21</a:t>
                      </a:r>
                    </a:p>
                  </a:txBody>
                  <a:tcPr/>
                </a:tc>
                <a:tc>
                  <a:txBody>
                    <a:bodyPr/>
                    <a:lstStyle/>
                    <a:p>
                      <a:r>
                        <a:rPr lang="en-US" dirty="0" smtClean="0"/>
                        <a:t>42.0</a:t>
                      </a:r>
                      <a:endParaRPr lang="en-US" dirty="0"/>
                    </a:p>
                  </a:txBody>
                  <a:tcPr/>
                </a:tc>
              </a:tr>
              <a:tr h="697309">
                <a:tc>
                  <a:txBody>
                    <a:bodyPr/>
                    <a:lstStyle/>
                    <a:p>
                      <a:r>
                        <a:rPr lang="en-US" dirty="0" smtClean="0"/>
                        <a:t>MODERATELY SATISFACTORY (51-75</a:t>
                      </a:r>
                    </a:p>
                    <a:p>
                      <a:r>
                        <a:rPr lang="en-US" dirty="0" smtClean="0"/>
                        <a:t>%)</a:t>
                      </a:r>
                      <a:endParaRPr lang="en-US" dirty="0"/>
                    </a:p>
                  </a:txBody>
                  <a:tcPr/>
                </a:tc>
                <a:tc>
                  <a:txBody>
                    <a:bodyPr/>
                    <a:lstStyle/>
                    <a:p>
                      <a:r>
                        <a:rPr lang="en-US" dirty="0" smtClean="0"/>
                        <a:t>29</a:t>
                      </a:r>
                      <a:endParaRPr lang="en-US" dirty="0"/>
                    </a:p>
                  </a:txBody>
                  <a:tcPr/>
                </a:tc>
                <a:tc>
                  <a:txBody>
                    <a:bodyPr/>
                    <a:lstStyle/>
                    <a:p>
                      <a:r>
                        <a:rPr lang="en-US" dirty="0" smtClean="0"/>
                        <a:t>48.0</a:t>
                      </a:r>
                      <a:endParaRPr lang="en-US" dirty="0"/>
                    </a:p>
                  </a:txBody>
                  <a:tcPr/>
                </a:tc>
              </a:tr>
              <a:tr h="697309">
                <a:tc>
                  <a:txBody>
                    <a:bodyPr/>
                    <a:lstStyle/>
                    <a:p>
                      <a:r>
                        <a:rPr lang="en-US" dirty="0" smtClean="0"/>
                        <a:t>TOTAL</a:t>
                      </a:r>
                      <a:endParaRPr lang="en-US" dirty="0"/>
                    </a:p>
                  </a:txBody>
                  <a:tcPr/>
                </a:tc>
                <a:tc>
                  <a:txBody>
                    <a:bodyPr/>
                    <a:lstStyle/>
                    <a:p>
                      <a:r>
                        <a:rPr lang="en-US" dirty="0" smtClean="0"/>
                        <a:t>50</a:t>
                      </a:r>
                      <a:endParaRPr lang="en-US" dirty="0"/>
                    </a:p>
                  </a:txBody>
                  <a:tcPr/>
                </a:tc>
                <a:tc>
                  <a:txBody>
                    <a:bodyPr/>
                    <a:lstStyle/>
                    <a:p>
                      <a:r>
                        <a:rPr lang="en-US" dirty="0" smtClean="0"/>
                        <a:t>100.00</a:t>
                      </a:r>
                      <a:endParaRPr lang="en-US"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1143000"/>
          </a:xfrm>
        </p:spPr>
        <p:txBody>
          <a:bodyPr>
            <a:normAutofit/>
          </a:bodyPr>
          <a:lstStyle/>
          <a:p>
            <a:pPr algn="ctr"/>
            <a:r>
              <a:rPr lang="en-US" sz="3200" b="1" dirty="0" smtClean="0"/>
              <a:t>Aspect wise Mean Practice on Emergency drug distribution system among Nurses</a:t>
            </a:r>
            <a:endParaRPr lang="en-US" sz="3200" dirty="0"/>
          </a:p>
        </p:txBody>
      </p:sp>
      <p:graphicFrame>
        <p:nvGraphicFramePr>
          <p:cNvPr id="4" name="Content Placeholder 3"/>
          <p:cNvGraphicFramePr>
            <a:graphicFrameLocks noGrp="1"/>
          </p:cNvGraphicFramePr>
          <p:nvPr>
            <p:ph idx="1"/>
          </p:nvPr>
        </p:nvGraphicFramePr>
        <p:xfrm>
          <a:off x="457200" y="2209800"/>
          <a:ext cx="8229600" cy="3926840"/>
        </p:xfrm>
        <a:graphic>
          <a:graphicData uri="http://schemas.openxmlformats.org/drawingml/2006/table">
            <a:tbl>
              <a:tblPr firstRow="1" bandRow="1">
                <a:tableStyleId>{5C22544A-7EE6-4342-B048-85BDC9FD1C3A}</a:tableStyleId>
              </a:tblPr>
              <a:tblGrid>
                <a:gridCol w="533400"/>
                <a:gridCol w="1524000"/>
                <a:gridCol w="1028700"/>
                <a:gridCol w="1028700"/>
                <a:gridCol w="1028700"/>
                <a:gridCol w="1028700"/>
                <a:gridCol w="1028700"/>
                <a:gridCol w="1028700"/>
              </a:tblGrid>
              <a:tr h="370840">
                <a:tc>
                  <a:txBody>
                    <a:bodyPr/>
                    <a:lstStyle/>
                    <a:p>
                      <a:r>
                        <a:rPr lang="en-US" sz="1400" dirty="0" smtClean="0"/>
                        <a:t>NO.</a:t>
                      </a:r>
                      <a:endParaRPr lang="en-US" sz="1400" dirty="0"/>
                    </a:p>
                  </a:txBody>
                  <a:tcPr/>
                </a:tc>
                <a:tc>
                  <a:txBody>
                    <a:bodyPr/>
                    <a:lstStyle/>
                    <a:p>
                      <a:r>
                        <a:rPr lang="en-US" sz="1400" dirty="0" smtClean="0"/>
                        <a:t>PRACTICE ASPECTS</a:t>
                      </a:r>
                    </a:p>
                  </a:txBody>
                  <a:tcPr/>
                </a:tc>
                <a:tc>
                  <a:txBody>
                    <a:bodyPr/>
                    <a:lstStyle/>
                    <a:p>
                      <a:r>
                        <a:rPr lang="en-US" sz="1400" dirty="0" smtClean="0"/>
                        <a:t>STATEMENTS </a:t>
                      </a:r>
                      <a:endParaRPr lang="en-US" sz="1400" dirty="0"/>
                    </a:p>
                  </a:txBody>
                  <a:tcPr/>
                </a:tc>
                <a:tc>
                  <a:txBody>
                    <a:bodyPr/>
                    <a:lstStyle/>
                    <a:p>
                      <a:r>
                        <a:rPr lang="en-US" sz="1400" dirty="0" smtClean="0"/>
                        <a:t>MAX. SCORE</a:t>
                      </a:r>
                      <a:endParaRPr lang="en-US" sz="1400" dirty="0"/>
                    </a:p>
                  </a:txBody>
                  <a:tcPr/>
                </a:tc>
                <a:tc>
                  <a:txBody>
                    <a:bodyPr/>
                    <a:lstStyle/>
                    <a:p>
                      <a:r>
                        <a:rPr lang="en-US" sz="1400" dirty="0" smtClean="0"/>
                        <a:t>RANGE SCORE</a:t>
                      </a:r>
                      <a:endParaRPr lang="en-US" sz="1400" dirty="0"/>
                    </a:p>
                  </a:txBody>
                  <a:tcPr/>
                </a:tc>
                <a:tc gridSpan="3">
                  <a:txBody>
                    <a:bodyPr/>
                    <a:lstStyle/>
                    <a:p>
                      <a:r>
                        <a:rPr lang="en-US" sz="1400" dirty="0" smtClean="0"/>
                        <a:t>PRACTICE SCORE</a:t>
                      </a:r>
                      <a:endParaRPr lang="en-US" sz="1400" dirty="0"/>
                    </a:p>
                  </a:txBody>
                  <a:tcPr/>
                </a:tc>
                <a:tc hMerge="1">
                  <a:txBody>
                    <a:bodyPr/>
                    <a:lstStyle/>
                    <a:p>
                      <a:endParaRPr lang="en-US"/>
                    </a:p>
                  </a:txBody>
                  <a:tcPr/>
                </a:tc>
                <a:tc hMerge="1">
                  <a:txBody>
                    <a:bodyPr/>
                    <a:lstStyle/>
                    <a:p>
                      <a:endParaRPr lang="en-US"/>
                    </a:p>
                  </a:txBody>
                  <a:tcPr/>
                </a:tc>
              </a:tr>
              <a:tr h="370840">
                <a:tc>
                  <a:txBody>
                    <a:bodyPr/>
                    <a:lstStyle/>
                    <a:p>
                      <a:endParaRPr lang="en-US" sz="1400" dirty="0"/>
                    </a:p>
                  </a:txBody>
                  <a:tcPr/>
                </a:tc>
                <a:tc>
                  <a:txBody>
                    <a:bodyPr/>
                    <a:lstStyle/>
                    <a:p>
                      <a:endParaRPr lang="en-US" sz="1400"/>
                    </a:p>
                  </a:txBody>
                  <a:tcPr/>
                </a:tc>
                <a:tc>
                  <a:txBody>
                    <a:bodyPr/>
                    <a:lstStyle/>
                    <a:p>
                      <a:endParaRPr lang="en-US" sz="1400"/>
                    </a:p>
                  </a:txBody>
                  <a:tcPr/>
                </a:tc>
                <a:tc>
                  <a:txBody>
                    <a:bodyPr/>
                    <a:lstStyle/>
                    <a:p>
                      <a:endParaRPr lang="en-US" sz="1400"/>
                    </a:p>
                  </a:txBody>
                  <a:tcPr/>
                </a:tc>
                <a:tc>
                  <a:txBody>
                    <a:bodyPr/>
                    <a:lstStyle/>
                    <a:p>
                      <a:endParaRPr lang="en-US" sz="1400"/>
                    </a:p>
                  </a:txBody>
                  <a:tcPr/>
                </a:tc>
                <a:tc>
                  <a:txBody>
                    <a:bodyPr/>
                    <a:lstStyle/>
                    <a:p>
                      <a:r>
                        <a:rPr lang="en-US" sz="1400" dirty="0" smtClean="0"/>
                        <a:t>MEAN</a:t>
                      </a:r>
                      <a:endParaRPr lang="en-US" sz="1400" dirty="0"/>
                    </a:p>
                  </a:txBody>
                  <a:tcPr/>
                </a:tc>
                <a:tc>
                  <a:txBody>
                    <a:bodyPr/>
                    <a:lstStyle/>
                    <a:p>
                      <a:r>
                        <a:rPr lang="en-US" sz="1400" dirty="0" smtClean="0"/>
                        <a:t>MEAN%</a:t>
                      </a:r>
                      <a:endParaRPr lang="en-US" sz="1400" dirty="0"/>
                    </a:p>
                  </a:txBody>
                  <a:tcPr/>
                </a:tc>
                <a:tc>
                  <a:txBody>
                    <a:bodyPr/>
                    <a:lstStyle/>
                    <a:p>
                      <a:r>
                        <a:rPr lang="en-US" sz="1400" dirty="0" smtClean="0"/>
                        <a:t>S.D%</a:t>
                      </a:r>
                      <a:endParaRPr lang="en-US" sz="1400" dirty="0"/>
                    </a:p>
                  </a:txBody>
                  <a:tcPr/>
                </a:tc>
              </a:tr>
              <a:tr h="370840">
                <a:tc>
                  <a:txBody>
                    <a:bodyPr/>
                    <a:lstStyle/>
                    <a:p>
                      <a:r>
                        <a:rPr lang="en-US" sz="1400" dirty="0" smtClean="0"/>
                        <a:t>1</a:t>
                      </a:r>
                      <a:endParaRPr lang="en-US" sz="1400" dirty="0"/>
                    </a:p>
                  </a:txBody>
                  <a:tcPr/>
                </a:tc>
                <a:tc>
                  <a:txBody>
                    <a:bodyPr/>
                    <a:lstStyle/>
                    <a:p>
                      <a:r>
                        <a:rPr lang="en-US" sz="1400" dirty="0" smtClean="0"/>
                        <a:t>LOCATION</a:t>
                      </a:r>
                      <a:endParaRPr lang="en-US" sz="1400" dirty="0"/>
                    </a:p>
                  </a:txBody>
                  <a:tcPr/>
                </a:tc>
                <a:tc>
                  <a:txBody>
                    <a:bodyPr/>
                    <a:lstStyle/>
                    <a:p>
                      <a:r>
                        <a:rPr lang="en-US" sz="1400" dirty="0" smtClean="0"/>
                        <a:t>3</a:t>
                      </a:r>
                      <a:endParaRPr lang="en-US" sz="1400" dirty="0"/>
                    </a:p>
                  </a:txBody>
                  <a:tcPr/>
                </a:tc>
                <a:tc>
                  <a:txBody>
                    <a:bodyPr/>
                    <a:lstStyle/>
                    <a:p>
                      <a:r>
                        <a:rPr lang="en-US" sz="1400" dirty="0" smtClean="0"/>
                        <a:t>3</a:t>
                      </a:r>
                      <a:endParaRPr lang="en-US" sz="1400" dirty="0"/>
                    </a:p>
                  </a:txBody>
                  <a:tcPr/>
                </a:tc>
                <a:tc>
                  <a:txBody>
                    <a:bodyPr/>
                    <a:lstStyle/>
                    <a:p>
                      <a:r>
                        <a:rPr lang="en-US" sz="1400" dirty="0" smtClean="0"/>
                        <a:t>1-3</a:t>
                      </a:r>
                      <a:endParaRPr lang="en-US" sz="1400" dirty="0"/>
                    </a:p>
                  </a:txBody>
                  <a:tcPr/>
                </a:tc>
                <a:tc>
                  <a:txBody>
                    <a:bodyPr/>
                    <a:lstStyle/>
                    <a:p>
                      <a:r>
                        <a:rPr lang="en-US" sz="1400" dirty="0" smtClean="0"/>
                        <a:t>2.72</a:t>
                      </a:r>
                      <a:endParaRPr lang="en-US" sz="1400" dirty="0"/>
                    </a:p>
                  </a:txBody>
                  <a:tcPr/>
                </a:tc>
                <a:tc>
                  <a:txBody>
                    <a:bodyPr/>
                    <a:lstStyle/>
                    <a:p>
                      <a:r>
                        <a:rPr lang="en-US" sz="1400" dirty="0" smtClean="0"/>
                        <a:t>90.7</a:t>
                      </a:r>
                      <a:endParaRPr lang="en-US" sz="1400" dirty="0"/>
                    </a:p>
                  </a:txBody>
                  <a:tcPr/>
                </a:tc>
                <a:tc>
                  <a:txBody>
                    <a:bodyPr/>
                    <a:lstStyle/>
                    <a:p>
                      <a:r>
                        <a:rPr lang="en-US" sz="1400" dirty="0" smtClean="0"/>
                        <a:t>19.1</a:t>
                      </a:r>
                      <a:endParaRPr lang="en-US" sz="1400" dirty="0"/>
                    </a:p>
                  </a:txBody>
                  <a:tcPr/>
                </a:tc>
              </a:tr>
              <a:tr h="370840">
                <a:tc>
                  <a:txBody>
                    <a:bodyPr/>
                    <a:lstStyle/>
                    <a:p>
                      <a:r>
                        <a:rPr lang="en-US" sz="1400" dirty="0" smtClean="0"/>
                        <a:t>2</a:t>
                      </a:r>
                      <a:endParaRPr lang="en-US" sz="1400" dirty="0"/>
                    </a:p>
                  </a:txBody>
                  <a:tcPr/>
                </a:tc>
                <a:tc>
                  <a:txBody>
                    <a:bodyPr/>
                    <a:lstStyle/>
                    <a:p>
                      <a:r>
                        <a:rPr lang="en-US" sz="1400" dirty="0" smtClean="0"/>
                        <a:t>MAINTENANCE</a:t>
                      </a:r>
                      <a:endParaRPr lang="en-US" sz="1400" dirty="0"/>
                    </a:p>
                  </a:txBody>
                  <a:tcPr/>
                </a:tc>
                <a:tc>
                  <a:txBody>
                    <a:bodyPr/>
                    <a:lstStyle/>
                    <a:p>
                      <a:r>
                        <a:rPr lang="en-US" sz="1400" dirty="0" smtClean="0"/>
                        <a:t>11</a:t>
                      </a:r>
                      <a:endParaRPr lang="en-US" sz="1400" dirty="0"/>
                    </a:p>
                  </a:txBody>
                  <a:tcPr/>
                </a:tc>
                <a:tc>
                  <a:txBody>
                    <a:bodyPr/>
                    <a:lstStyle/>
                    <a:p>
                      <a:r>
                        <a:rPr lang="en-US" sz="1400" dirty="0" smtClean="0"/>
                        <a:t>11</a:t>
                      </a:r>
                      <a:endParaRPr lang="en-US" sz="1400" dirty="0"/>
                    </a:p>
                  </a:txBody>
                  <a:tcPr/>
                </a:tc>
                <a:tc>
                  <a:txBody>
                    <a:bodyPr/>
                    <a:lstStyle/>
                    <a:p>
                      <a:r>
                        <a:rPr lang="en-US" sz="1400" dirty="0" smtClean="0"/>
                        <a:t>1-10</a:t>
                      </a:r>
                      <a:endParaRPr lang="en-US" sz="1400" dirty="0"/>
                    </a:p>
                  </a:txBody>
                  <a:tcPr/>
                </a:tc>
                <a:tc>
                  <a:txBody>
                    <a:bodyPr/>
                    <a:lstStyle/>
                    <a:p>
                      <a:r>
                        <a:rPr lang="en-US" sz="1400" dirty="0" smtClean="0"/>
                        <a:t>4.84</a:t>
                      </a:r>
                      <a:endParaRPr lang="en-US" sz="1400" dirty="0"/>
                    </a:p>
                  </a:txBody>
                  <a:tcPr/>
                </a:tc>
                <a:tc>
                  <a:txBody>
                    <a:bodyPr/>
                    <a:lstStyle/>
                    <a:p>
                      <a:r>
                        <a:rPr lang="en-US" sz="1400" dirty="0" smtClean="0"/>
                        <a:t>44.0</a:t>
                      </a:r>
                      <a:endParaRPr lang="en-US" sz="1400" dirty="0"/>
                    </a:p>
                  </a:txBody>
                  <a:tcPr/>
                </a:tc>
                <a:tc>
                  <a:txBody>
                    <a:bodyPr/>
                    <a:lstStyle/>
                    <a:p>
                      <a:r>
                        <a:rPr lang="en-US" sz="1400" dirty="0" smtClean="0"/>
                        <a:t>20.5</a:t>
                      </a:r>
                      <a:endParaRPr lang="en-US" sz="1400" dirty="0"/>
                    </a:p>
                  </a:txBody>
                  <a:tcPr/>
                </a:tc>
              </a:tr>
              <a:tr h="370840">
                <a:tc>
                  <a:txBody>
                    <a:bodyPr/>
                    <a:lstStyle/>
                    <a:p>
                      <a:r>
                        <a:rPr lang="en-US" sz="1400" dirty="0" smtClean="0"/>
                        <a:t>3</a:t>
                      </a:r>
                      <a:endParaRPr lang="en-US" sz="1400" dirty="0"/>
                    </a:p>
                  </a:txBody>
                  <a:tcPr/>
                </a:tc>
                <a:tc>
                  <a:txBody>
                    <a:bodyPr/>
                    <a:lstStyle/>
                    <a:p>
                      <a:r>
                        <a:rPr lang="en-US" sz="1400" dirty="0" smtClean="0"/>
                        <a:t>ARRANGEMENT</a:t>
                      </a:r>
                      <a:endParaRPr lang="en-US" sz="1400" dirty="0"/>
                    </a:p>
                  </a:txBody>
                  <a:tcPr/>
                </a:tc>
                <a:tc>
                  <a:txBody>
                    <a:bodyPr/>
                    <a:lstStyle/>
                    <a:p>
                      <a:r>
                        <a:rPr lang="en-US" sz="1400" dirty="0" smtClean="0"/>
                        <a:t>8</a:t>
                      </a:r>
                      <a:endParaRPr lang="en-US" sz="1400" dirty="0"/>
                    </a:p>
                  </a:txBody>
                  <a:tcPr/>
                </a:tc>
                <a:tc>
                  <a:txBody>
                    <a:bodyPr/>
                    <a:lstStyle/>
                    <a:p>
                      <a:r>
                        <a:rPr lang="en-US" sz="1400" dirty="0" smtClean="0"/>
                        <a:t>8</a:t>
                      </a:r>
                      <a:endParaRPr lang="en-US" sz="1400" dirty="0"/>
                    </a:p>
                  </a:txBody>
                  <a:tcPr/>
                </a:tc>
                <a:tc>
                  <a:txBody>
                    <a:bodyPr/>
                    <a:lstStyle/>
                    <a:p>
                      <a:r>
                        <a:rPr lang="en-US" sz="1400" dirty="0" smtClean="0"/>
                        <a:t>2-7</a:t>
                      </a:r>
                      <a:endParaRPr lang="en-US" sz="1400" dirty="0"/>
                    </a:p>
                  </a:txBody>
                  <a:tcPr/>
                </a:tc>
                <a:tc>
                  <a:txBody>
                    <a:bodyPr/>
                    <a:lstStyle/>
                    <a:p>
                      <a:r>
                        <a:rPr lang="en-US" sz="1400" dirty="0" smtClean="0"/>
                        <a:t>5.30</a:t>
                      </a:r>
                      <a:endParaRPr lang="en-US" sz="1400" dirty="0"/>
                    </a:p>
                  </a:txBody>
                  <a:tcPr/>
                </a:tc>
                <a:tc>
                  <a:txBody>
                    <a:bodyPr/>
                    <a:lstStyle/>
                    <a:p>
                      <a:r>
                        <a:rPr lang="en-US" sz="1400" dirty="0" smtClean="0"/>
                        <a:t>66.3</a:t>
                      </a:r>
                      <a:endParaRPr lang="en-US" sz="1400" dirty="0"/>
                    </a:p>
                  </a:txBody>
                  <a:tcPr/>
                </a:tc>
                <a:tc>
                  <a:txBody>
                    <a:bodyPr/>
                    <a:lstStyle/>
                    <a:p>
                      <a:r>
                        <a:rPr lang="en-US" sz="1400" dirty="0" smtClean="0"/>
                        <a:t>16.0</a:t>
                      </a:r>
                      <a:endParaRPr lang="en-US" sz="1400" dirty="0"/>
                    </a:p>
                  </a:txBody>
                  <a:tcPr/>
                </a:tc>
              </a:tr>
              <a:tr h="1036320">
                <a:tc>
                  <a:txBody>
                    <a:bodyPr/>
                    <a:lstStyle/>
                    <a:p>
                      <a:r>
                        <a:rPr lang="en-US" sz="1400" dirty="0" smtClean="0"/>
                        <a:t>4</a:t>
                      </a:r>
                      <a:endParaRPr lang="en-US" sz="1400" dirty="0"/>
                    </a:p>
                  </a:txBody>
                  <a:tcPr/>
                </a:tc>
                <a:tc>
                  <a:txBody>
                    <a:bodyPr/>
                    <a:lstStyle/>
                    <a:p>
                      <a:r>
                        <a:rPr lang="en-US" sz="1400" dirty="0" smtClean="0"/>
                        <a:t>POST EMERGENCY NURSING ACTION</a:t>
                      </a:r>
                      <a:endParaRPr lang="en-US" sz="1400" dirty="0"/>
                    </a:p>
                  </a:txBody>
                  <a:tcPr/>
                </a:tc>
                <a:tc>
                  <a:txBody>
                    <a:bodyPr/>
                    <a:lstStyle/>
                    <a:p>
                      <a:r>
                        <a:rPr lang="en-US" sz="1400" dirty="0" smtClean="0"/>
                        <a:t>3</a:t>
                      </a:r>
                      <a:endParaRPr lang="en-US" sz="1400" dirty="0"/>
                    </a:p>
                  </a:txBody>
                  <a:tcPr/>
                </a:tc>
                <a:tc>
                  <a:txBody>
                    <a:bodyPr/>
                    <a:lstStyle/>
                    <a:p>
                      <a:r>
                        <a:rPr lang="en-US" sz="1400" dirty="0" smtClean="0"/>
                        <a:t>3</a:t>
                      </a:r>
                      <a:endParaRPr lang="en-US" sz="1400" dirty="0"/>
                    </a:p>
                  </a:txBody>
                  <a:tcPr/>
                </a:tc>
                <a:tc>
                  <a:txBody>
                    <a:bodyPr/>
                    <a:lstStyle/>
                    <a:p>
                      <a:r>
                        <a:rPr lang="en-US" sz="1400" dirty="0" smtClean="0"/>
                        <a:t>0-2</a:t>
                      </a:r>
                      <a:endParaRPr lang="en-US" sz="1400" dirty="0"/>
                    </a:p>
                  </a:txBody>
                  <a:tcPr/>
                </a:tc>
                <a:tc>
                  <a:txBody>
                    <a:bodyPr/>
                    <a:lstStyle/>
                    <a:p>
                      <a:r>
                        <a:rPr lang="en-US" sz="1400" dirty="0" smtClean="0"/>
                        <a:t>0.74</a:t>
                      </a:r>
                      <a:endParaRPr lang="en-US" sz="1400" dirty="0"/>
                    </a:p>
                  </a:txBody>
                  <a:tcPr/>
                </a:tc>
                <a:tc>
                  <a:txBody>
                    <a:bodyPr/>
                    <a:lstStyle/>
                    <a:p>
                      <a:r>
                        <a:rPr lang="en-US" sz="1400" dirty="0" smtClean="0"/>
                        <a:t>24.7</a:t>
                      </a:r>
                      <a:endParaRPr lang="en-US" sz="1400" dirty="0"/>
                    </a:p>
                  </a:txBody>
                  <a:tcPr/>
                </a:tc>
                <a:tc>
                  <a:txBody>
                    <a:bodyPr/>
                    <a:lstStyle/>
                    <a:p>
                      <a:r>
                        <a:rPr lang="en-US" sz="1400" dirty="0" smtClean="0"/>
                        <a:t>25.9</a:t>
                      </a:r>
                      <a:endParaRPr lang="en-US" sz="1400" dirty="0"/>
                    </a:p>
                  </a:txBody>
                  <a:tcPr/>
                </a:tc>
              </a:tr>
              <a:tr h="370840">
                <a:tc>
                  <a:txBody>
                    <a:bodyPr/>
                    <a:lstStyle/>
                    <a:p>
                      <a:r>
                        <a:rPr lang="en-US" sz="1400" dirty="0" smtClean="0"/>
                        <a:t>5</a:t>
                      </a:r>
                      <a:endParaRPr lang="en-US" sz="1400" dirty="0"/>
                    </a:p>
                  </a:txBody>
                  <a:tcPr/>
                </a:tc>
                <a:tc>
                  <a:txBody>
                    <a:bodyPr/>
                    <a:lstStyle/>
                    <a:p>
                      <a:r>
                        <a:rPr lang="en-US" sz="1400" dirty="0" smtClean="0"/>
                        <a:t>CREDENTIALS</a:t>
                      </a:r>
                      <a:r>
                        <a:rPr lang="en-US" sz="1400" baseline="0" dirty="0" smtClean="0"/>
                        <a:t> OF NURSES</a:t>
                      </a:r>
                      <a:endParaRPr lang="en-US" sz="1400" dirty="0"/>
                    </a:p>
                  </a:txBody>
                  <a:tcPr/>
                </a:tc>
                <a:tc>
                  <a:txBody>
                    <a:bodyPr/>
                    <a:lstStyle/>
                    <a:p>
                      <a:r>
                        <a:rPr lang="en-US" sz="1400" dirty="0" smtClean="0"/>
                        <a:t>2</a:t>
                      </a:r>
                      <a:endParaRPr lang="en-US" sz="1400" dirty="0"/>
                    </a:p>
                  </a:txBody>
                  <a:tcPr/>
                </a:tc>
                <a:tc>
                  <a:txBody>
                    <a:bodyPr/>
                    <a:lstStyle/>
                    <a:p>
                      <a:r>
                        <a:rPr lang="en-US" sz="1400" dirty="0" smtClean="0"/>
                        <a:t>2</a:t>
                      </a:r>
                      <a:endParaRPr lang="en-US" sz="1400" dirty="0"/>
                    </a:p>
                  </a:txBody>
                  <a:tcPr/>
                </a:tc>
                <a:tc>
                  <a:txBody>
                    <a:bodyPr/>
                    <a:lstStyle/>
                    <a:p>
                      <a:r>
                        <a:rPr lang="en-US" sz="1400" dirty="0" smtClean="0"/>
                        <a:t>0-2</a:t>
                      </a:r>
                      <a:endParaRPr lang="en-US" sz="1400" dirty="0"/>
                    </a:p>
                  </a:txBody>
                  <a:tcPr/>
                </a:tc>
                <a:tc>
                  <a:txBody>
                    <a:bodyPr/>
                    <a:lstStyle/>
                    <a:p>
                      <a:r>
                        <a:rPr lang="en-US" sz="1400" dirty="0" smtClean="0"/>
                        <a:t>0.26</a:t>
                      </a:r>
                      <a:endParaRPr lang="en-US" sz="1400" dirty="0"/>
                    </a:p>
                  </a:txBody>
                  <a:tcPr/>
                </a:tc>
                <a:tc>
                  <a:txBody>
                    <a:bodyPr/>
                    <a:lstStyle/>
                    <a:p>
                      <a:r>
                        <a:rPr lang="en-US" sz="1400" dirty="0" smtClean="0"/>
                        <a:t>13.0</a:t>
                      </a:r>
                      <a:endParaRPr lang="en-US" sz="1400" dirty="0"/>
                    </a:p>
                  </a:txBody>
                  <a:tcPr/>
                </a:tc>
                <a:tc>
                  <a:txBody>
                    <a:bodyPr/>
                    <a:lstStyle/>
                    <a:p>
                      <a:r>
                        <a:rPr lang="en-US" sz="1400" dirty="0" smtClean="0"/>
                        <a:t>24.3</a:t>
                      </a:r>
                      <a:endParaRPr lang="en-US" sz="1400" dirty="0"/>
                    </a:p>
                  </a:txBody>
                  <a:tcPr/>
                </a:tc>
              </a:tr>
              <a:tr h="370840">
                <a:tc>
                  <a:txBody>
                    <a:bodyPr/>
                    <a:lstStyle/>
                    <a:p>
                      <a:endParaRPr lang="en-US" sz="1400" dirty="0"/>
                    </a:p>
                  </a:txBody>
                  <a:tcPr/>
                </a:tc>
                <a:tc>
                  <a:txBody>
                    <a:bodyPr/>
                    <a:lstStyle/>
                    <a:p>
                      <a:r>
                        <a:rPr lang="en-US" sz="1400" dirty="0" smtClean="0"/>
                        <a:t>TOTAL</a:t>
                      </a:r>
                      <a:endParaRPr lang="en-US" sz="1400" dirty="0"/>
                    </a:p>
                  </a:txBody>
                  <a:tcPr/>
                </a:tc>
                <a:tc>
                  <a:txBody>
                    <a:bodyPr/>
                    <a:lstStyle/>
                    <a:p>
                      <a:r>
                        <a:rPr lang="en-US" sz="1400" dirty="0" smtClean="0"/>
                        <a:t>27</a:t>
                      </a:r>
                      <a:endParaRPr lang="en-US" sz="1400" dirty="0"/>
                    </a:p>
                  </a:txBody>
                  <a:tcPr/>
                </a:tc>
                <a:tc>
                  <a:txBody>
                    <a:bodyPr/>
                    <a:lstStyle/>
                    <a:p>
                      <a:r>
                        <a:rPr lang="en-US" sz="1400" dirty="0" smtClean="0"/>
                        <a:t>27</a:t>
                      </a:r>
                      <a:endParaRPr lang="en-US" sz="1400" dirty="0"/>
                    </a:p>
                  </a:txBody>
                  <a:tcPr/>
                </a:tc>
                <a:tc>
                  <a:txBody>
                    <a:bodyPr/>
                    <a:lstStyle/>
                    <a:p>
                      <a:r>
                        <a:rPr lang="en-US" sz="1400" dirty="0" smtClean="0"/>
                        <a:t>8-20</a:t>
                      </a:r>
                      <a:endParaRPr lang="en-US" sz="1400" dirty="0"/>
                    </a:p>
                  </a:txBody>
                  <a:tcPr/>
                </a:tc>
                <a:tc>
                  <a:txBody>
                    <a:bodyPr/>
                    <a:lstStyle/>
                    <a:p>
                      <a:r>
                        <a:rPr lang="en-US" sz="1400" dirty="0" smtClean="0"/>
                        <a:t>13.86</a:t>
                      </a:r>
                      <a:endParaRPr lang="en-US" sz="1400" dirty="0"/>
                    </a:p>
                  </a:txBody>
                  <a:tcPr/>
                </a:tc>
                <a:tc>
                  <a:txBody>
                    <a:bodyPr/>
                    <a:lstStyle/>
                    <a:p>
                      <a:r>
                        <a:rPr lang="en-US" sz="1400" dirty="0" smtClean="0"/>
                        <a:t>51.3</a:t>
                      </a:r>
                      <a:endParaRPr lang="en-US" sz="1400" dirty="0"/>
                    </a:p>
                  </a:txBody>
                  <a:tcPr/>
                </a:tc>
                <a:tc>
                  <a:txBody>
                    <a:bodyPr/>
                    <a:lstStyle/>
                    <a:p>
                      <a:r>
                        <a:rPr lang="en-US" sz="1400" dirty="0" smtClean="0"/>
                        <a:t>13.7</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734312"/>
          </a:xfrm>
        </p:spPr>
        <p:txBody>
          <a:bodyPr>
            <a:normAutofit/>
          </a:bodyPr>
          <a:lstStyle/>
          <a:p>
            <a:pPr algn="ctr"/>
            <a:r>
              <a:rPr lang="en-US" sz="3600" dirty="0" smtClean="0"/>
              <a:t/>
            </a:r>
            <a:br>
              <a:rPr lang="en-US" sz="3600" dirty="0" smtClean="0"/>
            </a:br>
            <a:r>
              <a:rPr lang="en-US" sz="3200" b="1" dirty="0" smtClean="0"/>
              <a:t>Association between practice score and demographic variables </a:t>
            </a:r>
            <a:endParaRPr lang="en-US" sz="3200" dirty="0"/>
          </a:p>
        </p:txBody>
      </p:sp>
      <p:graphicFrame>
        <p:nvGraphicFramePr>
          <p:cNvPr id="4" name="Content Placeholder 3"/>
          <p:cNvGraphicFramePr>
            <a:graphicFrameLocks noGrp="1"/>
          </p:cNvGraphicFramePr>
          <p:nvPr>
            <p:ph idx="1"/>
          </p:nvPr>
        </p:nvGraphicFramePr>
        <p:xfrm>
          <a:off x="457200" y="2362200"/>
          <a:ext cx="8229595" cy="3571240"/>
        </p:xfrm>
        <a:graphic>
          <a:graphicData uri="http://schemas.openxmlformats.org/drawingml/2006/table">
            <a:tbl>
              <a:tblPr firstRow="1" bandRow="1">
                <a:tableStyleId>{5C22544A-7EE6-4342-B048-85BDC9FD1C3A}</a:tableStyleId>
              </a:tblPr>
              <a:tblGrid>
                <a:gridCol w="533400"/>
                <a:gridCol w="1066800"/>
                <a:gridCol w="838200"/>
                <a:gridCol w="685800"/>
                <a:gridCol w="762000"/>
                <a:gridCol w="762000"/>
                <a:gridCol w="762000"/>
                <a:gridCol w="838200"/>
                <a:gridCol w="484905"/>
                <a:gridCol w="748145"/>
                <a:gridCol w="748145"/>
              </a:tblGrid>
              <a:tr h="370840">
                <a:tc>
                  <a:txBody>
                    <a:bodyPr/>
                    <a:lstStyle/>
                    <a:p>
                      <a:r>
                        <a:rPr lang="en-US" sz="1200" dirty="0" smtClean="0"/>
                        <a:t>S.No.</a:t>
                      </a:r>
                      <a:endParaRPr lang="en-US" sz="1200" dirty="0"/>
                    </a:p>
                  </a:txBody>
                  <a:tcPr/>
                </a:tc>
                <a:tc rowSpan="3">
                  <a:txBody>
                    <a:bodyPr/>
                    <a:lstStyle/>
                    <a:p>
                      <a:r>
                        <a:rPr lang="en-US" sz="1200" dirty="0" smtClean="0"/>
                        <a:t>DEMOGRAPHIC VARIABLES</a:t>
                      </a:r>
                      <a:endParaRPr lang="en-US" sz="1200" dirty="0"/>
                    </a:p>
                  </a:txBody>
                  <a:tcPr/>
                </a:tc>
                <a:tc gridSpan="6">
                  <a:txBody>
                    <a:bodyPr/>
                    <a:lstStyle/>
                    <a:p>
                      <a:r>
                        <a:rPr lang="en-US" sz="1200" dirty="0" smtClean="0"/>
                        <a:t>PRACTICE</a:t>
                      </a:r>
                      <a:endParaRPr lang="en-US" sz="1200"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r>
                        <a:rPr lang="en-US" sz="1200" dirty="0" smtClean="0"/>
                        <a:t>CHI</a:t>
                      </a:r>
                      <a:r>
                        <a:rPr lang="en-US" sz="1200" baseline="0" dirty="0" smtClean="0"/>
                        <a:t> SQ.</a:t>
                      </a:r>
                      <a:endParaRPr lang="en-US" sz="1200" dirty="0"/>
                    </a:p>
                  </a:txBody>
                  <a:tcPr/>
                </a:tc>
                <a:tc>
                  <a:txBody>
                    <a:bodyPr/>
                    <a:lstStyle/>
                    <a:p>
                      <a:r>
                        <a:rPr lang="en-US" sz="1200" dirty="0" err="1" smtClean="0"/>
                        <a:t>df</a:t>
                      </a:r>
                      <a:endParaRPr lang="en-US" sz="1200" dirty="0"/>
                    </a:p>
                  </a:txBody>
                  <a:tcPr/>
                </a:tc>
                <a:tc>
                  <a:txBody>
                    <a:bodyPr/>
                    <a:lstStyle/>
                    <a:p>
                      <a:r>
                        <a:rPr lang="en-US" sz="1200" dirty="0" smtClean="0"/>
                        <a:t>P</a:t>
                      </a:r>
                      <a:r>
                        <a:rPr lang="en-US" sz="1200" baseline="0" dirty="0" smtClean="0"/>
                        <a:t> value</a:t>
                      </a:r>
                      <a:endParaRPr lang="en-US" sz="1200" dirty="0"/>
                    </a:p>
                  </a:txBody>
                  <a:tcPr/>
                </a:tc>
              </a:tr>
              <a:tr h="370840">
                <a:tc>
                  <a:txBody>
                    <a:bodyPr/>
                    <a:lstStyle/>
                    <a:p>
                      <a:endParaRPr lang="en-US" sz="1200"/>
                    </a:p>
                  </a:txBody>
                  <a:tcPr/>
                </a:tc>
                <a:tc vMerge="1">
                  <a:txBody>
                    <a:bodyPr/>
                    <a:lstStyle/>
                    <a:p>
                      <a:endParaRPr lang="en-US" dirty="0"/>
                    </a:p>
                  </a:txBody>
                  <a:tcPr/>
                </a:tc>
                <a:tc gridSpan="2">
                  <a:txBody>
                    <a:bodyPr/>
                    <a:lstStyle/>
                    <a:p>
                      <a:r>
                        <a:rPr lang="en-US" sz="1200" dirty="0" smtClean="0"/>
                        <a:t>UNSATISFACTORY</a:t>
                      </a:r>
                      <a:endParaRPr lang="en-US" sz="1200" dirty="0"/>
                    </a:p>
                  </a:txBody>
                  <a:tcPr/>
                </a:tc>
                <a:tc hMerge="1">
                  <a:txBody>
                    <a:bodyPr/>
                    <a:lstStyle/>
                    <a:p>
                      <a:endParaRPr lang="en-US" dirty="0"/>
                    </a:p>
                  </a:txBody>
                  <a:tcPr/>
                </a:tc>
                <a:tc gridSpan="2">
                  <a:txBody>
                    <a:bodyPr/>
                    <a:lstStyle/>
                    <a:p>
                      <a:r>
                        <a:rPr lang="en-US" sz="1200" dirty="0" smtClean="0"/>
                        <a:t>MODERATELY SATISFACTORY</a:t>
                      </a:r>
                      <a:endParaRPr lang="en-US" sz="1200" dirty="0"/>
                    </a:p>
                  </a:txBody>
                  <a:tcPr/>
                </a:tc>
                <a:tc hMerge="1">
                  <a:txBody>
                    <a:bodyPr/>
                    <a:lstStyle/>
                    <a:p>
                      <a:endParaRPr lang="en-US" dirty="0"/>
                    </a:p>
                  </a:txBody>
                  <a:tcPr/>
                </a:tc>
                <a:tc gridSpan="2">
                  <a:txBody>
                    <a:bodyPr/>
                    <a:lstStyle/>
                    <a:p>
                      <a:r>
                        <a:rPr lang="en-US" sz="1200" dirty="0" smtClean="0"/>
                        <a:t>TOTAL</a:t>
                      </a:r>
                      <a:endParaRPr lang="en-US" sz="1200" dirty="0"/>
                    </a:p>
                  </a:txBody>
                  <a:tcPr/>
                </a:tc>
                <a:tc hMerge="1">
                  <a:txBody>
                    <a:bodyPr/>
                    <a:lstStyle/>
                    <a:p>
                      <a:endParaRPr lang="en-US" dirty="0"/>
                    </a:p>
                  </a:txBody>
                  <a:tcPr/>
                </a:tc>
                <a:tc>
                  <a:txBody>
                    <a:bodyPr/>
                    <a:lstStyle/>
                    <a:p>
                      <a:endParaRPr lang="en-US" sz="1200" dirty="0"/>
                    </a:p>
                  </a:txBody>
                  <a:tcPr/>
                </a:tc>
                <a:tc>
                  <a:txBody>
                    <a:bodyPr/>
                    <a:lstStyle/>
                    <a:p>
                      <a:endParaRPr lang="en-US" sz="1200"/>
                    </a:p>
                  </a:txBody>
                  <a:tcPr/>
                </a:tc>
                <a:tc>
                  <a:txBody>
                    <a:bodyPr/>
                    <a:lstStyle/>
                    <a:p>
                      <a:endParaRPr lang="en-US" sz="1200"/>
                    </a:p>
                  </a:txBody>
                  <a:tcPr/>
                </a:tc>
              </a:tr>
              <a:tr h="370840">
                <a:tc>
                  <a:txBody>
                    <a:bodyPr/>
                    <a:lstStyle/>
                    <a:p>
                      <a:endParaRPr lang="en-US" sz="1200"/>
                    </a:p>
                  </a:txBody>
                  <a:tcPr/>
                </a:tc>
                <a:tc vMerge="1">
                  <a:txBody>
                    <a:bodyPr/>
                    <a:lstStyle/>
                    <a:p>
                      <a:endParaRPr lang="en-US" dirty="0"/>
                    </a:p>
                  </a:txBody>
                  <a:tcPr/>
                </a:tc>
                <a:tc>
                  <a:txBody>
                    <a:bodyPr/>
                    <a:lstStyle/>
                    <a:p>
                      <a:r>
                        <a:rPr lang="en-US" sz="1200" dirty="0" smtClean="0"/>
                        <a:t>N</a:t>
                      </a:r>
                      <a:endParaRPr lang="en-US" sz="1200" dirty="0"/>
                    </a:p>
                  </a:txBody>
                  <a:tcPr/>
                </a:tc>
                <a:tc>
                  <a:txBody>
                    <a:bodyPr/>
                    <a:lstStyle/>
                    <a:p>
                      <a:r>
                        <a:rPr lang="en-US" sz="1200" dirty="0" smtClean="0"/>
                        <a:t>%</a:t>
                      </a:r>
                      <a:endParaRPr lang="en-US" sz="1200" dirty="0"/>
                    </a:p>
                  </a:txBody>
                  <a:tcPr/>
                </a:tc>
                <a:tc>
                  <a:txBody>
                    <a:bodyPr/>
                    <a:lstStyle/>
                    <a:p>
                      <a:r>
                        <a:rPr lang="en-US" sz="1200" dirty="0" smtClean="0"/>
                        <a:t>N</a:t>
                      </a:r>
                      <a:endParaRPr lang="en-US" sz="1200" dirty="0"/>
                    </a:p>
                  </a:txBody>
                  <a:tcPr/>
                </a:tc>
                <a:tc>
                  <a:txBody>
                    <a:bodyPr/>
                    <a:lstStyle/>
                    <a:p>
                      <a:r>
                        <a:rPr lang="en-US" sz="1200" dirty="0" smtClean="0"/>
                        <a:t>%</a:t>
                      </a:r>
                      <a:endParaRPr lang="en-US" sz="1200" dirty="0"/>
                    </a:p>
                  </a:txBody>
                  <a:tcPr/>
                </a:tc>
                <a:tc>
                  <a:txBody>
                    <a:bodyPr/>
                    <a:lstStyle/>
                    <a:p>
                      <a:r>
                        <a:rPr lang="en-US" sz="1200" dirty="0" smtClean="0"/>
                        <a:t>N</a:t>
                      </a:r>
                      <a:endParaRPr lang="en-US" sz="1200" dirty="0"/>
                    </a:p>
                  </a:txBody>
                  <a:tcPr/>
                </a:tc>
                <a:tc>
                  <a:txBody>
                    <a:bodyPr/>
                    <a:lstStyle/>
                    <a:p>
                      <a:r>
                        <a:rPr lang="en-US" sz="1200" dirty="0" smtClean="0"/>
                        <a:t>%</a:t>
                      </a:r>
                      <a:endParaRPr lang="en-US" sz="1200" dirty="0"/>
                    </a:p>
                  </a:txBody>
                  <a:tcPr/>
                </a:tc>
                <a:tc>
                  <a:txBody>
                    <a:bodyPr/>
                    <a:lstStyle/>
                    <a:p>
                      <a:endParaRPr lang="en-US" sz="1200"/>
                    </a:p>
                  </a:txBody>
                  <a:tcPr/>
                </a:tc>
                <a:tc>
                  <a:txBody>
                    <a:bodyPr/>
                    <a:lstStyle/>
                    <a:p>
                      <a:endParaRPr lang="en-US" sz="1200"/>
                    </a:p>
                  </a:txBody>
                  <a:tcPr/>
                </a:tc>
                <a:tc>
                  <a:txBody>
                    <a:bodyPr/>
                    <a:lstStyle/>
                    <a:p>
                      <a:endParaRPr lang="en-US" sz="1200"/>
                    </a:p>
                  </a:txBody>
                  <a:tcPr/>
                </a:tc>
              </a:tr>
              <a:tr h="370840">
                <a:tc>
                  <a:txBody>
                    <a:bodyPr/>
                    <a:lstStyle/>
                    <a:p>
                      <a:r>
                        <a:rPr lang="en-US" sz="1200" dirty="0" smtClean="0"/>
                        <a:t>1</a:t>
                      </a:r>
                      <a:endParaRPr lang="en-US" sz="1200" dirty="0"/>
                    </a:p>
                  </a:txBody>
                  <a:tcPr/>
                </a:tc>
                <a:tc>
                  <a:txBody>
                    <a:bodyPr/>
                    <a:lstStyle/>
                    <a:p>
                      <a:r>
                        <a:rPr lang="en-US" sz="1200" dirty="0" smtClean="0"/>
                        <a:t>AGE</a:t>
                      </a:r>
                    </a:p>
                    <a:p>
                      <a:r>
                        <a:rPr lang="en-US" sz="1200" dirty="0" smtClean="0"/>
                        <a:t>23-25</a:t>
                      </a:r>
                    </a:p>
                    <a:p>
                      <a:r>
                        <a:rPr lang="en-US" sz="1200" dirty="0" smtClean="0"/>
                        <a:t>26-27</a:t>
                      </a:r>
                    </a:p>
                    <a:p>
                      <a:r>
                        <a:rPr lang="en-US" sz="1200" dirty="0" smtClean="0"/>
                        <a:t>28-31</a:t>
                      </a:r>
                      <a:endParaRPr lang="en-US" sz="1200" dirty="0"/>
                    </a:p>
                  </a:txBody>
                  <a:tcPr/>
                </a:tc>
                <a:tc>
                  <a:txBody>
                    <a:bodyPr/>
                    <a:lstStyle/>
                    <a:p>
                      <a:endParaRPr lang="en-US" sz="1200" dirty="0" smtClean="0"/>
                    </a:p>
                    <a:p>
                      <a:r>
                        <a:rPr lang="en-US" sz="1200" dirty="0" smtClean="0"/>
                        <a:t>14</a:t>
                      </a:r>
                    </a:p>
                    <a:p>
                      <a:r>
                        <a:rPr lang="en-US" sz="1200" dirty="0" smtClean="0"/>
                        <a:t>6</a:t>
                      </a:r>
                    </a:p>
                    <a:p>
                      <a:r>
                        <a:rPr lang="en-US" sz="1200" dirty="0" smtClean="0"/>
                        <a:t>1</a:t>
                      </a:r>
                      <a:endParaRPr lang="en-US" sz="1200" dirty="0"/>
                    </a:p>
                  </a:txBody>
                  <a:tcPr/>
                </a:tc>
                <a:tc>
                  <a:txBody>
                    <a:bodyPr/>
                    <a:lstStyle/>
                    <a:p>
                      <a:endParaRPr lang="en-US" sz="1200" dirty="0" smtClean="0"/>
                    </a:p>
                    <a:p>
                      <a:r>
                        <a:rPr lang="en-US" sz="1200" dirty="0" smtClean="0"/>
                        <a:t>63.6</a:t>
                      </a:r>
                    </a:p>
                    <a:p>
                      <a:r>
                        <a:rPr lang="en-US" sz="1200" dirty="0" smtClean="0"/>
                        <a:t>30.0</a:t>
                      </a:r>
                    </a:p>
                    <a:p>
                      <a:r>
                        <a:rPr lang="en-US" sz="1200" dirty="0" smtClean="0"/>
                        <a:t>12.5</a:t>
                      </a:r>
                      <a:endParaRPr lang="en-US" sz="1200" dirty="0"/>
                    </a:p>
                  </a:txBody>
                  <a:tcPr/>
                </a:tc>
                <a:tc>
                  <a:txBody>
                    <a:bodyPr/>
                    <a:lstStyle/>
                    <a:p>
                      <a:endParaRPr lang="en-US" sz="1200" dirty="0" smtClean="0"/>
                    </a:p>
                    <a:p>
                      <a:r>
                        <a:rPr lang="en-US" sz="1200" dirty="0" smtClean="0"/>
                        <a:t>8</a:t>
                      </a:r>
                    </a:p>
                    <a:p>
                      <a:r>
                        <a:rPr lang="en-US" sz="1200" dirty="0" smtClean="0"/>
                        <a:t>14</a:t>
                      </a:r>
                    </a:p>
                    <a:p>
                      <a:r>
                        <a:rPr lang="en-US" sz="1200" dirty="0" smtClean="0"/>
                        <a:t>7</a:t>
                      </a:r>
                      <a:endParaRPr lang="en-US" sz="1200" dirty="0"/>
                    </a:p>
                  </a:txBody>
                  <a:tcPr/>
                </a:tc>
                <a:tc>
                  <a:txBody>
                    <a:bodyPr/>
                    <a:lstStyle/>
                    <a:p>
                      <a:endParaRPr lang="en-US" sz="1200" dirty="0" smtClean="0"/>
                    </a:p>
                    <a:p>
                      <a:r>
                        <a:rPr lang="en-US" sz="1200" dirty="0" smtClean="0"/>
                        <a:t>36.4</a:t>
                      </a:r>
                    </a:p>
                    <a:p>
                      <a:r>
                        <a:rPr lang="en-US" sz="1200" dirty="0" smtClean="0"/>
                        <a:t>70.0</a:t>
                      </a:r>
                    </a:p>
                    <a:p>
                      <a:r>
                        <a:rPr lang="en-US" sz="1200" dirty="0" smtClean="0"/>
                        <a:t>87.5</a:t>
                      </a:r>
                      <a:endParaRPr lang="en-US" sz="1200" dirty="0"/>
                    </a:p>
                  </a:txBody>
                  <a:tcPr/>
                </a:tc>
                <a:tc>
                  <a:txBody>
                    <a:bodyPr/>
                    <a:lstStyle/>
                    <a:p>
                      <a:endParaRPr lang="en-US" sz="1200" dirty="0" smtClean="0"/>
                    </a:p>
                    <a:p>
                      <a:r>
                        <a:rPr lang="en-US" sz="1200" dirty="0" smtClean="0"/>
                        <a:t>22</a:t>
                      </a:r>
                    </a:p>
                    <a:p>
                      <a:r>
                        <a:rPr lang="en-US" sz="1200" dirty="0" smtClean="0"/>
                        <a:t>20</a:t>
                      </a:r>
                    </a:p>
                    <a:p>
                      <a:r>
                        <a:rPr lang="en-US" sz="1200" dirty="0" smtClean="0"/>
                        <a:t>8</a:t>
                      </a:r>
                    </a:p>
                  </a:txBody>
                  <a:tcPr/>
                </a:tc>
                <a:tc>
                  <a:txBody>
                    <a:bodyPr/>
                    <a:lstStyle/>
                    <a:p>
                      <a:endParaRPr lang="en-US" sz="1200" dirty="0" smtClean="0"/>
                    </a:p>
                    <a:p>
                      <a:r>
                        <a:rPr lang="en-US" sz="1200" dirty="0" smtClean="0"/>
                        <a:t>22</a:t>
                      </a:r>
                    </a:p>
                    <a:p>
                      <a:r>
                        <a:rPr lang="en-US" sz="1200" dirty="0" smtClean="0"/>
                        <a:t>20</a:t>
                      </a:r>
                    </a:p>
                    <a:p>
                      <a:r>
                        <a:rPr lang="en-US" sz="1200" dirty="0" smtClean="0"/>
                        <a:t>8</a:t>
                      </a:r>
                      <a:endParaRPr lang="en-US" sz="1200" dirty="0"/>
                    </a:p>
                  </a:txBody>
                  <a:tcPr/>
                </a:tc>
                <a:tc>
                  <a:txBody>
                    <a:bodyPr/>
                    <a:lstStyle/>
                    <a:p>
                      <a:endParaRPr lang="en-US" sz="1200" dirty="0" smtClean="0"/>
                    </a:p>
                    <a:p>
                      <a:r>
                        <a:rPr lang="en-US" sz="1200" dirty="0" smtClean="0"/>
                        <a:t>8.27</a:t>
                      </a:r>
                      <a:endParaRPr lang="en-US" sz="1200" dirty="0"/>
                    </a:p>
                  </a:txBody>
                  <a:tcPr/>
                </a:tc>
                <a:tc>
                  <a:txBody>
                    <a:bodyPr/>
                    <a:lstStyle/>
                    <a:p>
                      <a:endParaRPr lang="en-US" sz="1200" dirty="0" smtClean="0"/>
                    </a:p>
                    <a:p>
                      <a:r>
                        <a:rPr lang="en-US" sz="1200" dirty="0" smtClean="0"/>
                        <a:t>2</a:t>
                      </a:r>
                    </a:p>
                  </a:txBody>
                  <a:tcPr/>
                </a:tc>
                <a:tc>
                  <a:txBody>
                    <a:bodyPr/>
                    <a:lstStyle/>
                    <a:p>
                      <a:endParaRPr lang="en-US" sz="1200" dirty="0" smtClean="0"/>
                    </a:p>
                    <a:p>
                      <a:r>
                        <a:rPr lang="en-US" sz="1200" dirty="0" smtClean="0"/>
                        <a:t>0.016</a:t>
                      </a:r>
                      <a:endParaRPr lang="en-US" sz="1200" dirty="0"/>
                    </a:p>
                  </a:txBody>
                  <a:tcPr/>
                </a:tc>
              </a:tr>
              <a:tr h="370840">
                <a:tc>
                  <a:txBody>
                    <a:bodyPr/>
                    <a:lstStyle/>
                    <a:p>
                      <a:r>
                        <a:rPr lang="en-US" sz="1200" dirty="0" smtClean="0"/>
                        <a:t>2</a:t>
                      </a:r>
                      <a:endParaRPr lang="en-US" sz="1200" dirty="0"/>
                    </a:p>
                  </a:txBody>
                  <a:tcPr/>
                </a:tc>
                <a:tc>
                  <a:txBody>
                    <a:bodyPr/>
                    <a:lstStyle/>
                    <a:p>
                      <a:r>
                        <a:rPr lang="en-US" sz="1200" dirty="0" smtClean="0"/>
                        <a:t>GENDER</a:t>
                      </a:r>
                    </a:p>
                    <a:p>
                      <a:r>
                        <a:rPr lang="en-US" sz="1200" dirty="0" smtClean="0"/>
                        <a:t>MALE </a:t>
                      </a:r>
                    </a:p>
                    <a:p>
                      <a:r>
                        <a:rPr lang="en-US" sz="1200" dirty="0" smtClean="0"/>
                        <a:t>FEMALE</a:t>
                      </a:r>
                      <a:endParaRPr lang="en-US" sz="1200" dirty="0"/>
                    </a:p>
                  </a:txBody>
                  <a:tcPr/>
                </a:tc>
                <a:tc>
                  <a:txBody>
                    <a:bodyPr/>
                    <a:lstStyle/>
                    <a:p>
                      <a:endParaRPr lang="en-US" sz="1200" dirty="0" smtClean="0"/>
                    </a:p>
                    <a:p>
                      <a:r>
                        <a:rPr lang="en-US" sz="1200" dirty="0" smtClean="0"/>
                        <a:t>6</a:t>
                      </a:r>
                    </a:p>
                    <a:p>
                      <a:r>
                        <a:rPr lang="en-US" sz="1200" dirty="0" smtClean="0"/>
                        <a:t>15</a:t>
                      </a:r>
                      <a:endParaRPr lang="en-US" sz="1200" dirty="0"/>
                    </a:p>
                  </a:txBody>
                  <a:tcPr/>
                </a:tc>
                <a:tc>
                  <a:txBody>
                    <a:bodyPr/>
                    <a:lstStyle/>
                    <a:p>
                      <a:endParaRPr lang="en-US" sz="1200" dirty="0" smtClean="0"/>
                    </a:p>
                    <a:p>
                      <a:r>
                        <a:rPr lang="en-US" sz="1200" dirty="0" smtClean="0"/>
                        <a:t>40.0</a:t>
                      </a:r>
                    </a:p>
                    <a:p>
                      <a:r>
                        <a:rPr lang="en-US" sz="1200" dirty="0" smtClean="0"/>
                        <a:t>42.9</a:t>
                      </a:r>
                      <a:endParaRPr lang="en-US" sz="1200" dirty="0"/>
                    </a:p>
                  </a:txBody>
                  <a:tcPr/>
                </a:tc>
                <a:tc>
                  <a:txBody>
                    <a:bodyPr/>
                    <a:lstStyle/>
                    <a:p>
                      <a:endParaRPr lang="en-US" sz="1200" dirty="0" smtClean="0"/>
                    </a:p>
                    <a:p>
                      <a:r>
                        <a:rPr lang="en-US" sz="1200" dirty="0" smtClean="0"/>
                        <a:t>9</a:t>
                      </a:r>
                    </a:p>
                    <a:p>
                      <a:r>
                        <a:rPr lang="en-US" sz="1200" dirty="0" smtClean="0"/>
                        <a:t>20</a:t>
                      </a:r>
                      <a:endParaRPr lang="en-US" sz="1200" dirty="0"/>
                    </a:p>
                  </a:txBody>
                  <a:tcPr/>
                </a:tc>
                <a:tc>
                  <a:txBody>
                    <a:bodyPr/>
                    <a:lstStyle/>
                    <a:p>
                      <a:endParaRPr lang="en-US" sz="1200" dirty="0" smtClean="0"/>
                    </a:p>
                    <a:p>
                      <a:r>
                        <a:rPr lang="en-US" sz="1200" dirty="0" smtClean="0"/>
                        <a:t>60.0</a:t>
                      </a:r>
                    </a:p>
                    <a:p>
                      <a:r>
                        <a:rPr lang="en-US" sz="1200" dirty="0" smtClean="0"/>
                        <a:t>57.1</a:t>
                      </a:r>
                      <a:endParaRPr lang="en-US" sz="1200" dirty="0"/>
                    </a:p>
                  </a:txBody>
                  <a:tcPr/>
                </a:tc>
                <a:tc>
                  <a:txBody>
                    <a:bodyPr/>
                    <a:lstStyle/>
                    <a:p>
                      <a:endParaRPr lang="en-US" sz="1200" dirty="0" smtClean="0"/>
                    </a:p>
                    <a:p>
                      <a:r>
                        <a:rPr lang="en-US" sz="1200" dirty="0" smtClean="0"/>
                        <a:t>15</a:t>
                      </a:r>
                    </a:p>
                    <a:p>
                      <a:r>
                        <a:rPr lang="en-US" sz="1200" dirty="0" smtClean="0"/>
                        <a:t>35</a:t>
                      </a:r>
                    </a:p>
                  </a:txBody>
                  <a:tcPr/>
                </a:tc>
                <a:tc>
                  <a:txBody>
                    <a:bodyPr/>
                    <a:lstStyle/>
                    <a:p>
                      <a:endParaRPr lang="en-US" sz="1200" dirty="0" smtClean="0"/>
                    </a:p>
                    <a:p>
                      <a:r>
                        <a:rPr lang="en-US" sz="1200" dirty="0" smtClean="0"/>
                        <a:t>15</a:t>
                      </a:r>
                    </a:p>
                    <a:p>
                      <a:r>
                        <a:rPr lang="en-US" sz="1200" dirty="0" smtClean="0"/>
                        <a:t>35</a:t>
                      </a:r>
                      <a:endParaRPr lang="en-US" sz="1200" dirty="0"/>
                    </a:p>
                  </a:txBody>
                  <a:tcPr/>
                </a:tc>
                <a:tc>
                  <a:txBody>
                    <a:bodyPr/>
                    <a:lstStyle/>
                    <a:p>
                      <a:endParaRPr lang="en-US" sz="1200" dirty="0" smtClean="0"/>
                    </a:p>
                    <a:p>
                      <a:r>
                        <a:rPr lang="en-US" sz="1200" dirty="0" smtClean="0"/>
                        <a:t>0.04</a:t>
                      </a:r>
                      <a:endParaRPr lang="en-US" sz="1200" dirty="0"/>
                    </a:p>
                  </a:txBody>
                  <a:tcPr/>
                </a:tc>
                <a:tc>
                  <a:txBody>
                    <a:bodyPr/>
                    <a:lstStyle/>
                    <a:p>
                      <a:endParaRPr lang="en-US" sz="1200" dirty="0" smtClean="0"/>
                    </a:p>
                    <a:p>
                      <a:r>
                        <a:rPr lang="en-US" sz="1200" dirty="0" smtClean="0"/>
                        <a:t>1</a:t>
                      </a:r>
                      <a:endParaRPr lang="en-US" sz="1200" dirty="0"/>
                    </a:p>
                  </a:txBody>
                  <a:tcPr/>
                </a:tc>
                <a:tc>
                  <a:txBody>
                    <a:bodyPr/>
                    <a:lstStyle/>
                    <a:p>
                      <a:endParaRPr lang="en-US" sz="1200" dirty="0" smtClean="0"/>
                    </a:p>
                    <a:p>
                      <a:r>
                        <a:rPr lang="en-US" sz="1200" dirty="0" smtClean="0"/>
                        <a:t>0.851</a:t>
                      </a:r>
                      <a:endParaRPr lang="en-US" sz="1200" dirty="0"/>
                    </a:p>
                  </a:txBody>
                  <a:tcPr/>
                </a:tc>
              </a:tr>
              <a:tr h="370840">
                <a:tc>
                  <a:txBody>
                    <a:bodyPr/>
                    <a:lstStyle/>
                    <a:p>
                      <a:r>
                        <a:rPr lang="en-US" sz="1200" dirty="0" smtClean="0"/>
                        <a:t>3</a:t>
                      </a:r>
                      <a:endParaRPr lang="en-US" sz="1200" dirty="0"/>
                    </a:p>
                  </a:txBody>
                  <a:tcPr/>
                </a:tc>
                <a:tc>
                  <a:txBody>
                    <a:bodyPr/>
                    <a:lstStyle/>
                    <a:p>
                      <a:r>
                        <a:rPr lang="en-US" sz="1200" dirty="0" smtClean="0"/>
                        <a:t>MARITAL</a:t>
                      </a:r>
                      <a:r>
                        <a:rPr lang="en-US" sz="1200" baseline="0" dirty="0" smtClean="0"/>
                        <a:t> STATUS</a:t>
                      </a:r>
                    </a:p>
                    <a:p>
                      <a:r>
                        <a:rPr lang="en-US" sz="1200" baseline="0" dirty="0" smtClean="0"/>
                        <a:t>SINGLE</a:t>
                      </a:r>
                    </a:p>
                    <a:p>
                      <a:r>
                        <a:rPr lang="en-US" sz="1200" baseline="0" dirty="0" smtClean="0"/>
                        <a:t>MARRIED</a:t>
                      </a:r>
                      <a:endParaRPr lang="en-US" sz="1200" dirty="0" smtClean="0"/>
                    </a:p>
                  </a:txBody>
                  <a:tcPr/>
                </a:tc>
                <a:tc>
                  <a:txBody>
                    <a:bodyPr/>
                    <a:lstStyle/>
                    <a:p>
                      <a:endParaRPr lang="en-US" sz="1200" dirty="0" smtClean="0"/>
                    </a:p>
                    <a:p>
                      <a:endParaRPr lang="en-US" sz="1200" dirty="0" smtClean="0"/>
                    </a:p>
                    <a:p>
                      <a:r>
                        <a:rPr lang="en-US" sz="1200" dirty="0" smtClean="0"/>
                        <a:t>19</a:t>
                      </a:r>
                    </a:p>
                    <a:p>
                      <a:r>
                        <a:rPr lang="en-US" sz="1200" dirty="0" smtClean="0"/>
                        <a:t>2</a:t>
                      </a:r>
                      <a:endParaRPr lang="en-US" sz="1200" dirty="0"/>
                    </a:p>
                  </a:txBody>
                  <a:tcPr/>
                </a:tc>
                <a:tc>
                  <a:txBody>
                    <a:bodyPr/>
                    <a:lstStyle/>
                    <a:p>
                      <a:endParaRPr lang="en-US" sz="1200" dirty="0" smtClean="0"/>
                    </a:p>
                    <a:p>
                      <a:endParaRPr lang="en-US" sz="1200" dirty="0" smtClean="0"/>
                    </a:p>
                    <a:p>
                      <a:r>
                        <a:rPr lang="en-US" sz="1200" dirty="0" smtClean="0"/>
                        <a:t>48.7</a:t>
                      </a:r>
                    </a:p>
                    <a:p>
                      <a:r>
                        <a:rPr lang="en-US" sz="1200" dirty="0" smtClean="0"/>
                        <a:t>18.2</a:t>
                      </a:r>
                      <a:endParaRPr lang="en-US" sz="1200" dirty="0"/>
                    </a:p>
                  </a:txBody>
                  <a:tcPr/>
                </a:tc>
                <a:tc>
                  <a:txBody>
                    <a:bodyPr/>
                    <a:lstStyle/>
                    <a:p>
                      <a:endParaRPr lang="en-US" sz="1200" dirty="0" smtClean="0"/>
                    </a:p>
                    <a:p>
                      <a:endParaRPr lang="en-US" sz="1200" dirty="0" smtClean="0"/>
                    </a:p>
                    <a:p>
                      <a:r>
                        <a:rPr lang="en-US" sz="1200" dirty="0" smtClean="0"/>
                        <a:t>20</a:t>
                      </a:r>
                    </a:p>
                    <a:p>
                      <a:r>
                        <a:rPr lang="en-US" sz="1200" dirty="0" smtClean="0"/>
                        <a:t>9</a:t>
                      </a:r>
                      <a:endParaRPr lang="en-US" sz="1200" dirty="0"/>
                    </a:p>
                  </a:txBody>
                  <a:tcPr/>
                </a:tc>
                <a:tc>
                  <a:txBody>
                    <a:bodyPr/>
                    <a:lstStyle/>
                    <a:p>
                      <a:endParaRPr lang="en-US" sz="1200" dirty="0" smtClean="0"/>
                    </a:p>
                    <a:p>
                      <a:endParaRPr lang="en-US" sz="1200" dirty="0" smtClean="0"/>
                    </a:p>
                    <a:p>
                      <a:r>
                        <a:rPr lang="en-US" sz="1200" dirty="0" smtClean="0"/>
                        <a:t>51.3</a:t>
                      </a:r>
                    </a:p>
                    <a:p>
                      <a:r>
                        <a:rPr lang="en-US" sz="1200" dirty="0" smtClean="0"/>
                        <a:t>81.8</a:t>
                      </a:r>
                      <a:endParaRPr lang="en-US" sz="1200" dirty="0"/>
                    </a:p>
                  </a:txBody>
                  <a:tcPr/>
                </a:tc>
                <a:tc>
                  <a:txBody>
                    <a:bodyPr/>
                    <a:lstStyle/>
                    <a:p>
                      <a:endParaRPr lang="en-US" sz="1200" dirty="0" smtClean="0"/>
                    </a:p>
                    <a:p>
                      <a:endParaRPr lang="en-US" sz="1200" dirty="0" smtClean="0"/>
                    </a:p>
                    <a:p>
                      <a:r>
                        <a:rPr lang="en-US" sz="1200" dirty="0" smtClean="0"/>
                        <a:t>39</a:t>
                      </a:r>
                    </a:p>
                    <a:p>
                      <a:r>
                        <a:rPr lang="en-US" sz="1200" dirty="0" smtClean="0"/>
                        <a:t>11</a:t>
                      </a:r>
                      <a:endParaRPr lang="en-US" sz="1200" dirty="0"/>
                    </a:p>
                  </a:txBody>
                  <a:tcPr/>
                </a:tc>
                <a:tc>
                  <a:txBody>
                    <a:bodyPr/>
                    <a:lstStyle/>
                    <a:p>
                      <a:endParaRPr lang="en-US" sz="1200" dirty="0" smtClean="0"/>
                    </a:p>
                    <a:p>
                      <a:endParaRPr lang="en-US" sz="1200" dirty="0" smtClean="0"/>
                    </a:p>
                    <a:p>
                      <a:r>
                        <a:rPr lang="en-US" sz="1200" dirty="0" smtClean="0"/>
                        <a:t>39</a:t>
                      </a:r>
                    </a:p>
                    <a:p>
                      <a:r>
                        <a:rPr lang="en-US" sz="1200" dirty="0" smtClean="0"/>
                        <a:t>11</a:t>
                      </a:r>
                      <a:endParaRPr lang="en-US" sz="1200" dirty="0"/>
                    </a:p>
                  </a:txBody>
                  <a:tcPr/>
                </a:tc>
                <a:tc>
                  <a:txBody>
                    <a:bodyPr/>
                    <a:lstStyle/>
                    <a:p>
                      <a:endParaRPr lang="en-US" sz="1200" dirty="0" smtClean="0"/>
                    </a:p>
                    <a:p>
                      <a:endParaRPr lang="en-US" sz="1200" dirty="0" smtClean="0"/>
                    </a:p>
                    <a:p>
                      <a:r>
                        <a:rPr lang="en-US" sz="1200" dirty="0" smtClean="0"/>
                        <a:t>3.28</a:t>
                      </a:r>
                    </a:p>
                  </a:txBody>
                  <a:tcPr/>
                </a:tc>
                <a:tc>
                  <a:txBody>
                    <a:bodyPr/>
                    <a:lstStyle/>
                    <a:p>
                      <a:endParaRPr lang="en-US" sz="1200" dirty="0" smtClean="0"/>
                    </a:p>
                    <a:p>
                      <a:endParaRPr lang="en-US" sz="1200" dirty="0" smtClean="0"/>
                    </a:p>
                    <a:p>
                      <a:r>
                        <a:rPr lang="en-US" sz="1200" dirty="0" smtClean="0"/>
                        <a:t>1</a:t>
                      </a:r>
                    </a:p>
                  </a:txBody>
                  <a:tcPr/>
                </a:tc>
                <a:tc>
                  <a:txBody>
                    <a:bodyPr/>
                    <a:lstStyle/>
                    <a:p>
                      <a:endParaRPr lang="en-US" sz="1200" dirty="0" smtClean="0"/>
                    </a:p>
                    <a:p>
                      <a:endParaRPr lang="en-US" sz="1200" dirty="0" smtClean="0"/>
                    </a:p>
                    <a:p>
                      <a:r>
                        <a:rPr lang="en-US" sz="1200" dirty="0" smtClean="0"/>
                        <a:t>0.070</a:t>
                      </a:r>
                      <a:endParaRPr lang="en-US" sz="1200"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381000" y="2133600"/>
          <a:ext cx="8229595" cy="2834640"/>
        </p:xfrm>
        <a:graphic>
          <a:graphicData uri="http://schemas.openxmlformats.org/drawingml/2006/table">
            <a:tbl>
              <a:tblPr firstRow="1" bandRow="1">
                <a:tableStyleId>{5C22544A-7EE6-4342-B048-85BDC9FD1C3A}</a:tableStyleId>
              </a:tblPr>
              <a:tblGrid>
                <a:gridCol w="457200"/>
                <a:gridCol w="1524000"/>
                <a:gridCol w="457200"/>
                <a:gridCol w="554180"/>
                <a:gridCol w="748145"/>
                <a:gridCol w="748145"/>
                <a:gridCol w="748145"/>
                <a:gridCol w="748145"/>
                <a:gridCol w="748145"/>
                <a:gridCol w="748145"/>
                <a:gridCol w="748145"/>
              </a:tblGrid>
              <a:tr h="370840">
                <a:tc>
                  <a:txBody>
                    <a:bodyPr/>
                    <a:lstStyle/>
                    <a:p>
                      <a:r>
                        <a:rPr lang="en-US" sz="1200" baseline="0" dirty="0" smtClean="0"/>
                        <a:t>4</a:t>
                      </a:r>
                      <a:endParaRPr lang="en-US" sz="1200" baseline="0" dirty="0"/>
                    </a:p>
                  </a:txBody>
                  <a:tcPr/>
                </a:tc>
                <a:tc>
                  <a:txBody>
                    <a:bodyPr/>
                    <a:lstStyle/>
                    <a:p>
                      <a:r>
                        <a:rPr lang="en-US" sz="1200" baseline="0" dirty="0" smtClean="0"/>
                        <a:t>PROFESSIONAL QUALIFICATION</a:t>
                      </a:r>
                    </a:p>
                    <a:p>
                      <a:r>
                        <a:rPr lang="en-US" sz="1200" baseline="0" dirty="0" smtClean="0"/>
                        <a:t>DIPLOMA</a:t>
                      </a:r>
                    </a:p>
                    <a:p>
                      <a:r>
                        <a:rPr lang="en-US" sz="1200" baseline="0" dirty="0" smtClean="0"/>
                        <a:t>GRADUATES</a:t>
                      </a:r>
                      <a:endParaRPr lang="en-US" sz="1200" baseline="0" dirty="0"/>
                    </a:p>
                  </a:txBody>
                  <a:tcPr/>
                </a:tc>
                <a:tc>
                  <a:txBody>
                    <a:bodyPr/>
                    <a:lstStyle/>
                    <a:p>
                      <a:endParaRPr lang="en-US" sz="1200" baseline="0" dirty="0" smtClean="0"/>
                    </a:p>
                    <a:p>
                      <a:endParaRPr lang="en-US" sz="1200" baseline="0" dirty="0" smtClean="0"/>
                    </a:p>
                    <a:p>
                      <a:r>
                        <a:rPr lang="en-US" sz="1200" baseline="0" dirty="0" smtClean="0"/>
                        <a:t>19</a:t>
                      </a:r>
                    </a:p>
                    <a:p>
                      <a:r>
                        <a:rPr lang="en-US" sz="1200" baseline="0" dirty="0" smtClean="0"/>
                        <a:t>2</a:t>
                      </a:r>
                      <a:endParaRPr lang="en-US" sz="1200" baseline="0" dirty="0"/>
                    </a:p>
                  </a:txBody>
                  <a:tcPr/>
                </a:tc>
                <a:tc>
                  <a:txBody>
                    <a:bodyPr/>
                    <a:lstStyle/>
                    <a:p>
                      <a:endParaRPr lang="en-US" sz="1200" baseline="0" dirty="0" smtClean="0"/>
                    </a:p>
                    <a:p>
                      <a:endParaRPr lang="en-US" sz="1200" baseline="0" dirty="0" smtClean="0"/>
                    </a:p>
                    <a:p>
                      <a:r>
                        <a:rPr lang="en-US" sz="1200" baseline="0" dirty="0" smtClean="0"/>
                        <a:t>48.7</a:t>
                      </a:r>
                    </a:p>
                    <a:p>
                      <a:r>
                        <a:rPr lang="en-US" sz="1200" baseline="0" dirty="0" smtClean="0"/>
                        <a:t>18.2</a:t>
                      </a:r>
                      <a:endParaRPr lang="en-US" sz="1200" baseline="0" dirty="0"/>
                    </a:p>
                  </a:txBody>
                  <a:tcPr/>
                </a:tc>
                <a:tc>
                  <a:txBody>
                    <a:bodyPr/>
                    <a:lstStyle/>
                    <a:p>
                      <a:endParaRPr lang="en-US" sz="1200" baseline="0" dirty="0" smtClean="0"/>
                    </a:p>
                    <a:p>
                      <a:endParaRPr lang="en-US" sz="1200" baseline="0" dirty="0" smtClean="0"/>
                    </a:p>
                    <a:p>
                      <a:r>
                        <a:rPr lang="en-US" sz="1200" baseline="0" dirty="0" smtClean="0"/>
                        <a:t>20</a:t>
                      </a:r>
                    </a:p>
                    <a:p>
                      <a:r>
                        <a:rPr lang="en-US" sz="1200" baseline="0" dirty="0" smtClean="0"/>
                        <a:t>9</a:t>
                      </a:r>
                      <a:endParaRPr lang="en-US" sz="1200" baseline="0" dirty="0"/>
                    </a:p>
                  </a:txBody>
                  <a:tcPr/>
                </a:tc>
                <a:tc>
                  <a:txBody>
                    <a:bodyPr/>
                    <a:lstStyle/>
                    <a:p>
                      <a:endParaRPr lang="en-US" sz="1200" baseline="0" dirty="0" smtClean="0"/>
                    </a:p>
                    <a:p>
                      <a:endParaRPr lang="en-US" sz="1200" baseline="0" dirty="0" smtClean="0"/>
                    </a:p>
                    <a:p>
                      <a:r>
                        <a:rPr lang="en-US" sz="1200" baseline="0" dirty="0" smtClean="0"/>
                        <a:t>51.3</a:t>
                      </a:r>
                    </a:p>
                    <a:p>
                      <a:r>
                        <a:rPr lang="en-US" sz="1200" baseline="0" dirty="0" smtClean="0"/>
                        <a:t>81.8</a:t>
                      </a:r>
                      <a:endParaRPr lang="en-US" sz="1200" baseline="0" dirty="0"/>
                    </a:p>
                  </a:txBody>
                  <a:tcPr/>
                </a:tc>
                <a:tc>
                  <a:txBody>
                    <a:bodyPr/>
                    <a:lstStyle/>
                    <a:p>
                      <a:endParaRPr lang="en-US" sz="1200" baseline="0" dirty="0" smtClean="0"/>
                    </a:p>
                    <a:p>
                      <a:endParaRPr lang="en-US" sz="1200" baseline="0" dirty="0" smtClean="0"/>
                    </a:p>
                    <a:p>
                      <a:r>
                        <a:rPr lang="en-US" sz="1200" baseline="0" dirty="0" smtClean="0"/>
                        <a:t>39</a:t>
                      </a:r>
                    </a:p>
                    <a:p>
                      <a:r>
                        <a:rPr lang="en-US" sz="1200" baseline="0" dirty="0" smtClean="0"/>
                        <a:t>11</a:t>
                      </a:r>
                      <a:endParaRPr lang="en-US" sz="1200" baseline="0" dirty="0"/>
                    </a:p>
                  </a:txBody>
                  <a:tcPr/>
                </a:tc>
                <a:tc>
                  <a:txBody>
                    <a:bodyPr/>
                    <a:lstStyle/>
                    <a:p>
                      <a:endParaRPr lang="en-US" sz="1200" baseline="0" dirty="0" smtClean="0"/>
                    </a:p>
                    <a:p>
                      <a:endParaRPr lang="en-US" sz="1200" baseline="0" dirty="0" smtClean="0"/>
                    </a:p>
                    <a:p>
                      <a:r>
                        <a:rPr lang="en-US" sz="1200" baseline="0" dirty="0" smtClean="0"/>
                        <a:t>39</a:t>
                      </a:r>
                    </a:p>
                    <a:p>
                      <a:r>
                        <a:rPr lang="en-US" sz="1200" baseline="0" dirty="0" smtClean="0"/>
                        <a:t>11</a:t>
                      </a:r>
                      <a:endParaRPr lang="en-US" sz="1200" baseline="0" dirty="0"/>
                    </a:p>
                  </a:txBody>
                  <a:tcPr/>
                </a:tc>
                <a:tc>
                  <a:txBody>
                    <a:bodyPr/>
                    <a:lstStyle/>
                    <a:p>
                      <a:endParaRPr lang="en-US" sz="1200" baseline="0" dirty="0" smtClean="0"/>
                    </a:p>
                    <a:p>
                      <a:endParaRPr lang="en-US" sz="1200" baseline="0" dirty="0" smtClean="0"/>
                    </a:p>
                    <a:p>
                      <a:r>
                        <a:rPr lang="en-US" sz="1200" baseline="0" dirty="0" smtClean="0"/>
                        <a:t>3.28</a:t>
                      </a:r>
                    </a:p>
                  </a:txBody>
                  <a:tcPr/>
                </a:tc>
                <a:tc>
                  <a:txBody>
                    <a:bodyPr/>
                    <a:lstStyle/>
                    <a:p>
                      <a:endParaRPr lang="en-US" sz="1200" baseline="0" dirty="0" smtClean="0"/>
                    </a:p>
                    <a:p>
                      <a:endParaRPr lang="en-US" sz="1200" baseline="0" dirty="0" smtClean="0"/>
                    </a:p>
                    <a:p>
                      <a:r>
                        <a:rPr lang="en-US" sz="1200" baseline="0" dirty="0" smtClean="0"/>
                        <a:t>1</a:t>
                      </a:r>
                      <a:endParaRPr lang="en-US" sz="1200" baseline="0" dirty="0"/>
                    </a:p>
                  </a:txBody>
                  <a:tcPr/>
                </a:tc>
                <a:tc>
                  <a:txBody>
                    <a:bodyPr/>
                    <a:lstStyle/>
                    <a:p>
                      <a:endParaRPr lang="en-US" sz="1200" baseline="0" dirty="0" smtClean="0"/>
                    </a:p>
                    <a:p>
                      <a:endParaRPr lang="en-US" sz="1200" baseline="0" dirty="0" smtClean="0"/>
                    </a:p>
                    <a:p>
                      <a:r>
                        <a:rPr lang="en-US" sz="1200" baseline="0" dirty="0" smtClean="0"/>
                        <a:t>0.070</a:t>
                      </a:r>
                    </a:p>
                    <a:p>
                      <a:endParaRPr lang="en-US" sz="1200" baseline="0" dirty="0"/>
                    </a:p>
                  </a:txBody>
                  <a:tcPr/>
                </a:tc>
              </a:tr>
              <a:tr h="370840">
                <a:tc>
                  <a:txBody>
                    <a:bodyPr/>
                    <a:lstStyle/>
                    <a:p>
                      <a:r>
                        <a:rPr lang="en-US" sz="1200" baseline="0" dirty="0" smtClean="0"/>
                        <a:t>5</a:t>
                      </a:r>
                      <a:endParaRPr lang="en-US" sz="1200" baseline="0" dirty="0"/>
                    </a:p>
                  </a:txBody>
                  <a:tcPr/>
                </a:tc>
                <a:tc>
                  <a:txBody>
                    <a:bodyPr/>
                    <a:lstStyle/>
                    <a:p>
                      <a:r>
                        <a:rPr lang="en-US" sz="1200" baseline="0" dirty="0" smtClean="0"/>
                        <a:t>TOTAL EXPERIENCE</a:t>
                      </a:r>
                    </a:p>
                    <a:p>
                      <a:r>
                        <a:rPr lang="en-US" sz="1200" baseline="0" dirty="0" smtClean="0"/>
                        <a:t>1 YEAR</a:t>
                      </a:r>
                    </a:p>
                    <a:p>
                      <a:r>
                        <a:rPr lang="en-US" sz="1200" baseline="0" dirty="0" smtClean="0"/>
                        <a:t>2-3 YEAR</a:t>
                      </a:r>
                    </a:p>
                    <a:p>
                      <a:r>
                        <a:rPr lang="en-US" sz="1200" baseline="0" dirty="0" smtClean="0"/>
                        <a:t>4+ YEAR</a:t>
                      </a:r>
                      <a:endParaRPr lang="en-US" sz="1200" baseline="0" dirty="0"/>
                    </a:p>
                  </a:txBody>
                  <a:tcPr/>
                </a:tc>
                <a:tc>
                  <a:txBody>
                    <a:bodyPr/>
                    <a:lstStyle/>
                    <a:p>
                      <a:endParaRPr lang="en-US" sz="1200" baseline="0" dirty="0" smtClean="0"/>
                    </a:p>
                    <a:p>
                      <a:endParaRPr lang="en-US" sz="1200" baseline="0" dirty="0" smtClean="0"/>
                    </a:p>
                    <a:p>
                      <a:r>
                        <a:rPr lang="en-US" sz="1200" baseline="0" dirty="0" smtClean="0"/>
                        <a:t>8</a:t>
                      </a:r>
                    </a:p>
                    <a:p>
                      <a:r>
                        <a:rPr lang="en-US" sz="1200" baseline="0" dirty="0" smtClean="0"/>
                        <a:t>9</a:t>
                      </a:r>
                    </a:p>
                    <a:p>
                      <a:r>
                        <a:rPr lang="en-US" sz="1200" baseline="0" dirty="0" smtClean="0"/>
                        <a:t>4</a:t>
                      </a:r>
                      <a:endParaRPr lang="en-US" sz="1200" baseline="0" dirty="0"/>
                    </a:p>
                  </a:txBody>
                  <a:tcPr/>
                </a:tc>
                <a:tc>
                  <a:txBody>
                    <a:bodyPr/>
                    <a:lstStyle/>
                    <a:p>
                      <a:endParaRPr lang="en-US" sz="1200" baseline="0" dirty="0" smtClean="0"/>
                    </a:p>
                    <a:p>
                      <a:endParaRPr lang="en-US" sz="1200" baseline="0" dirty="0" smtClean="0"/>
                    </a:p>
                    <a:p>
                      <a:r>
                        <a:rPr lang="en-US" sz="1200" baseline="0" dirty="0" smtClean="0"/>
                        <a:t>42.1</a:t>
                      </a:r>
                    </a:p>
                    <a:p>
                      <a:r>
                        <a:rPr lang="en-US" sz="1200" baseline="0" dirty="0" smtClean="0"/>
                        <a:t>60.0</a:t>
                      </a:r>
                    </a:p>
                    <a:p>
                      <a:r>
                        <a:rPr lang="en-US" sz="1200" baseline="0" dirty="0" smtClean="0"/>
                        <a:t>25.0</a:t>
                      </a:r>
                      <a:endParaRPr lang="en-US" sz="1200" baseline="0" dirty="0"/>
                    </a:p>
                  </a:txBody>
                  <a:tcPr/>
                </a:tc>
                <a:tc>
                  <a:txBody>
                    <a:bodyPr/>
                    <a:lstStyle/>
                    <a:p>
                      <a:endParaRPr lang="en-US" sz="1200" baseline="0" dirty="0" smtClean="0"/>
                    </a:p>
                    <a:p>
                      <a:endParaRPr lang="en-US" sz="1200" baseline="0" dirty="0" smtClean="0"/>
                    </a:p>
                    <a:p>
                      <a:r>
                        <a:rPr lang="en-US" sz="1200" baseline="0" dirty="0" smtClean="0"/>
                        <a:t>11</a:t>
                      </a:r>
                    </a:p>
                    <a:p>
                      <a:r>
                        <a:rPr lang="en-US" sz="1200" baseline="0" dirty="0" smtClean="0"/>
                        <a:t>6</a:t>
                      </a:r>
                    </a:p>
                    <a:p>
                      <a:r>
                        <a:rPr lang="en-US" sz="1200" baseline="0" dirty="0" smtClean="0"/>
                        <a:t>12</a:t>
                      </a:r>
                    </a:p>
                  </a:txBody>
                  <a:tcPr/>
                </a:tc>
                <a:tc>
                  <a:txBody>
                    <a:bodyPr/>
                    <a:lstStyle/>
                    <a:p>
                      <a:endParaRPr lang="en-US" sz="1200" baseline="0" dirty="0" smtClean="0"/>
                    </a:p>
                    <a:p>
                      <a:endParaRPr lang="en-US" sz="1200" baseline="0" dirty="0" smtClean="0"/>
                    </a:p>
                    <a:p>
                      <a:r>
                        <a:rPr lang="en-US" sz="1200" baseline="0" dirty="0" smtClean="0"/>
                        <a:t>57.9</a:t>
                      </a:r>
                    </a:p>
                    <a:p>
                      <a:r>
                        <a:rPr lang="en-US" sz="1200" baseline="0" dirty="0" smtClean="0"/>
                        <a:t>40.0</a:t>
                      </a:r>
                    </a:p>
                    <a:p>
                      <a:r>
                        <a:rPr lang="en-US" sz="1200" baseline="0" dirty="0" smtClean="0"/>
                        <a:t>75.0</a:t>
                      </a:r>
                      <a:endParaRPr lang="en-US" sz="1200" baseline="0" dirty="0"/>
                    </a:p>
                  </a:txBody>
                  <a:tcPr/>
                </a:tc>
                <a:tc>
                  <a:txBody>
                    <a:bodyPr/>
                    <a:lstStyle/>
                    <a:p>
                      <a:endParaRPr lang="en-US" sz="1200" baseline="0" dirty="0" smtClean="0"/>
                    </a:p>
                    <a:p>
                      <a:endParaRPr lang="en-US" sz="1200" baseline="0" dirty="0" smtClean="0"/>
                    </a:p>
                    <a:p>
                      <a:r>
                        <a:rPr lang="en-US" sz="1200" baseline="0" dirty="0" smtClean="0"/>
                        <a:t>19</a:t>
                      </a:r>
                    </a:p>
                    <a:p>
                      <a:r>
                        <a:rPr lang="en-US" sz="1200" baseline="0" dirty="0" smtClean="0"/>
                        <a:t>15</a:t>
                      </a:r>
                    </a:p>
                    <a:p>
                      <a:r>
                        <a:rPr lang="en-US" sz="1200" baseline="0" dirty="0" smtClean="0"/>
                        <a:t>16</a:t>
                      </a:r>
                      <a:endParaRPr lang="en-US" sz="1200" baseline="0" dirty="0"/>
                    </a:p>
                  </a:txBody>
                  <a:tcPr/>
                </a:tc>
                <a:tc>
                  <a:txBody>
                    <a:bodyPr/>
                    <a:lstStyle/>
                    <a:p>
                      <a:endParaRPr lang="en-US" sz="1200" baseline="0" dirty="0" smtClean="0"/>
                    </a:p>
                    <a:p>
                      <a:endParaRPr lang="en-US" sz="1200" baseline="0" dirty="0" smtClean="0"/>
                    </a:p>
                    <a:p>
                      <a:r>
                        <a:rPr lang="en-US" sz="1200" baseline="0" dirty="0" smtClean="0"/>
                        <a:t>19</a:t>
                      </a:r>
                    </a:p>
                    <a:p>
                      <a:r>
                        <a:rPr lang="en-US" sz="1200" baseline="0" dirty="0" smtClean="0"/>
                        <a:t>15</a:t>
                      </a:r>
                    </a:p>
                    <a:p>
                      <a:r>
                        <a:rPr lang="en-US" sz="1200" baseline="0" dirty="0" smtClean="0"/>
                        <a:t>16</a:t>
                      </a:r>
                      <a:endParaRPr lang="en-US" sz="1200" baseline="0" dirty="0"/>
                    </a:p>
                  </a:txBody>
                  <a:tcPr/>
                </a:tc>
                <a:tc>
                  <a:txBody>
                    <a:bodyPr/>
                    <a:lstStyle/>
                    <a:p>
                      <a:endParaRPr lang="en-US" sz="1200" baseline="0" dirty="0" smtClean="0"/>
                    </a:p>
                    <a:p>
                      <a:endParaRPr lang="en-US" sz="1200" baseline="0" dirty="0" smtClean="0"/>
                    </a:p>
                    <a:p>
                      <a:r>
                        <a:rPr lang="en-US" sz="1200" baseline="0" dirty="0" smtClean="0"/>
                        <a:t>3.89</a:t>
                      </a:r>
                      <a:endParaRPr lang="en-US" sz="1200" baseline="0" dirty="0"/>
                    </a:p>
                  </a:txBody>
                  <a:tcPr/>
                </a:tc>
                <a:tc>
                  <a:txBody>
                    <a:bodyPr/>
                    <a:lstStyle/>
                    <a:p>
                      <a:endParaRPr lang="en-US" sz="1200" baseline="0" dirty="0" smtClean="0"/>
                    </a:p>
                    <a:p>
                      <a:endParaRPr lang="en-US" sz="1200" baseline="0" dirty="0" smtClean="0"/>
                    </a:p>
                    <a:p>
                      <a:r>
                        <a:rPr lang="en-US" sz="1200" baseline="0" dirty="0" smtClean="0"/>
                        <a:t>2</a:t>
                      </a:r>
                      <a:endParaRPr lang="en-US" sz="1200" baseline="0" dirty="0"/>
                    </a:p>
                  </a:txBody>
                  <a:tcPr/>
                </a:tc>
                <a:tc>
                  <a:txBody>
                    <a:bodyPr/>
                    <a:lstStyle/>
                    <a:p>
                      <a:endParaRPr lang="en-US" sz="1200" baseline="0" dirty="0" smtClean="0"/>
                    </a:p>
                    <a:p>
                      <a:endParaRPr lang="en-US" sz="1200" baseline="0" dirty="0" smtClean="0"/>
                    </a:p>
                    <a:p>
                      <a:r>
                        <a:rPr lang="en-US" sz="1200" baseline="0" dirty="0" smtClean="0"/>
                        <a:t>0.143</a:t>
                      </a:r>
                      <a:endParaRPr lang="en-US" sz="1200" baseline="0" dirty="0"/>
                    </a:p>
                  </a:txBody>
                  <a:tcPr/>
                </a:tc>
              </a:tr>
              <a:tr h="370840">
                <a:tc>
                  <a:txBody>
                    <a:bodyPr/>
                    <a:lstStyle/>
                    <a:p>
                      <a:r>
                        <a:rPr lang="en-US" sz="1200" baseline="0" dirty="0" smtClean="0"/>
                        <a:t>6</a:t>
                      </a:r>
                      <a:endParaRPr lang="en-US" sz="1200" baseline="0" dirty="0"/>
                    </a:p>
                  </a:txBody>
                  <a:tcPr/>
                </a:tc>
                <a:tc>
                  <a:txBody>
                    <a:bodyPr/>
                    <a:lstStyle/>
                    <a:p>
                      <a:r>
                        <a:rPr lang="en-US" sz="1200" baseline="0" dirty="0" smtClean="0"/>
                        <a:t>AREA OF WORKING</a:t>
                      </a:r>
                    </a:p>
                    <a:p>
                      <a:r>
                        <a:rPr lang="en-US" sz="1200" baseline="0" dirty="0" smtClean="0"/>
                        <a:t>ICU</a:t>
                      </a:r>
                    </a:p>
                    <a:p>
                      <a:r>
                        <a:rPr lang="en-US" sz="1200" baseline="0" dirty="0" smtClean="0"/>
                        <a:t>CCU</a:t>
                      </a:r>
                    </a:p>
                    <a:p>
                      <a:r>
                        <a:rPr lang="en-US" sz="1200" baseline="0" dirty="0" smtClean="0"/>
                        <a:t>EMERGENCY</a:t>
                      </a:r>
                      <a:endParaRPr lang="en-US" sz="1200" baseline="0" dirty="0"/>
                    </a:p>
                  </a:txBody>
                  <a:tcPr/>
                </a:tc>
                <a:tc>
                  <a:txBody>
                    <a:bodyPr/>
                    <a:lstStyle/>
                    <a:p>
                      <a:endParaRPr lang="en-US" sz="1200" baseline="0" dirty="0" smtClean="0"/>
                    </a:p>
                    <a:p>
                      <a:endParaRPr lang="en-US" sz="1200" baseline="0" dirty="0" smtClean="0"/>
                    </a:p>
                    <a:p>
                      <a:r>
                        <a:rPr lang="en-US" sz="1200" baseline="0" dirty="0" smtClean="0"/>
                        <a:t>8</a:t>
                      </a:r>
                    </a:p>
                    <a:p>
                      <a:r>
                        <a:rPr lang="en-US" sz="1200" baseline="0" dirty="0" smtClean="0"/>
                        <a:t>13</a:t>
                      </a:r>
                    </a:p>
                    <a:p>
                      <a:r>
                        <a:rPr lang="en-US" sz="1200" baseline="0" dirty="0" smtClean="0"/>
                        <a:t>0</a:t>
                      </a:r>
                      <a:endParaRPr lang="en-US" sz="1200" baseline="0" dirty="0"/>
                    </a:p>
                  </a:txBody>
                  <a:tcPr/>
                </a:tc>
                <a:tc>
                  <a:txBody>
                    <a:bodyPr/>
                    <a:lstStyle/>
                    <a:p>
                      <a:endParaRPr lang="en-US" sz="1200" baseline="0" dirty="0" smtClean="0"/>
                    </a:p>
                    <a:p>
                      <a:endParaRPr lang="en-US" sz="1200" baseline="0" dirty="0" smtClean="0"/>
                    </a:p>
                    <a:p>
                      <a:r>
                        <a:rPr lang="en-US" sz="1200" baseline="0" dirty="0" smtClean="0"/>
                        <a:t>40.0</a:t>
                      </a:r>
                    </a:p>
                    <a:p>
                      <a:r>
                        <a:rPr lang="en-US" sz="1200" baseline="0" dirty="0" smtClean="0"/>
                        <a:t>65.0</a:t>
                      </a:r>
                    </a:p>
                    <a:p>
                      <a:r>
                        <a:rPr lang="en-US" sz="1200" baseline="0" dirty="0" smtClean="0"/>
                        <a:t>0.0</a:t>
                      </a:r>
                      <a:endParaRPr lang="en-US" sz="1200" baseline="0" dirty="0"/>
                    </a:p>
                  </a:txBody>
                  <a:tcPr/>
                </a:tc>
                <a:tc>
                  <a:txBody>
                    <a:bodyPr/>
                    <a:lstStyle/>
                    <a:p>
                      <a:endParaRPr lang="en-US" sz="1200" baseline="0" dirty="0" smtClean="0"/>
                    </a:p>
                    <a:p>
                      <a:endParaRPr lang="en-US" sz="1200" baseline="0" dirty="0" smtClean="0"/>
                    </a:p>
                    <a:p>
                      <a:r>
                        <a:rPr lang="en-US" sz="1200" baseline="0" dirty="0" smtClean="0"/>
                        <a:t>12</a:t>
                      </a:r>
                    </a:p>
                    <a:p>
                      <a:r>
                        <a:rPr lang="en-US" sz="1200" baseline="0" dirty="0" smtClean="0"/>
                        <a:t>7</a:t>
                      </a:r>
                    </a:p>
                    <a:p>
                      <a:r>
                        <a:rPr lang="en-US" sz="1200" baseline="0" dirty="0" smtClean="0"/>
                        <a:t>10</a:t>
                      </a:r>
                      <a:endParaRPr lang="en-US" sz="1200" baseline="0" dirty="0"/>
                    </a:p>
                  </a:txBody>
                  <a:tcPr/>
                </a:tc>
                <a:tc>
                  <a:txBody>
                    <a:bodyPr/>
                    <a:lstStyle/>
                    <a:p>
                      <a:endParaRPr lang="en-US" sz="1200" baseline="0" dirty="0" smtClean="0"/>
                    </a:p>
                    <a:p>
                      <a:endParaRPr lang="en-US" sz="1200" baseline="0" dirty="0" smtClean="0"/>
                    </a:p>
                    <a:p>
                      <a:r>
                        <a:rPr lang="en-US" sz="1200" baseline="0" dirty="0" smtClean="0"/>
                        <a:t>60.0</a:t>
                      </a:r>
                    </a:p>
                    <a:p>
                      <a:r>
                        <a:rPr lang="en-US" sz="1200" baseline="0" dirty="0" smtClean="0"/>
                        <a:t>35.0</a:t>
                      </a:r>
                    </a:p>
                    <a:p>
                      <a:r>
                        <a:rPr lang="en-US" sz="1200" baseline="0" dirty="0" smtClean="0"/>
                        <a:t>100.0</a:t>
                      </a:r>
                      <a:endParaRPr lang="en-US" sz="1200" baseline="0" dirty="0"/>
                    </a:p>
                  </a:txBody>
                  <a:tcPr/>
                </a:tc>
                <a:tc>
                  <a:txBody>
                    <a:bodyPr/>
                    <a:lstStyle/>
                    <a:p>
                      <a:endParaRPr lang="en-US" sz="1200" baseline="0" dirty="0" smtClean="0"/>
                    </a:p>
                    <a:p>
                      <a:endParaRPr lang="en-US" sz="1200" baseline="0" dirty="0" smtClean="0"/>
                    </a:p>
                    <a:p>
                      <a:r>
                        <a:rPr lang="en-US" sz="1200" baseline="0" dirty="0" smtClean="0"/>
                        <a:t>20</a:t>
                      </a:r>
                    </a:p>
                    <a:p>
                      <a:r>
                        <a:rPr lang="en-US" sz="1200" baseline="0" dirty="0" smtClean="0"/>
                        <a:t>20</a:t>
                      </a:r>
                    </a:p>
                    <a:p>
                      <a:r>
                        <a:rPr lang="en-US" sz="1200" baseline="0" dirty="0" smtClean="0"/>
                        <a:t>10</a:t>
                      </a:r>
                      <a:endParaRPr lang="en-US" sz="1200" baseline="0" dirty="0"/>
                    </a:p>
                  </a:txBody>
                  <a:tcPr/>
                </a:tc>
                <a:tc>
                  <a:txBody>
                    <a:bodyPr/>
                    <a:lstStyle/>
                    <a:p>
                      <a:endParaRPr lang="en-US" sz="1200" baseline="0" dirty="0" smtClean="0"/>
                    </a:p>
                    <a:p>
                      <a:endParaRPr lang="en-US" sz="1200" baseline="0" dirty="0" smtClean="0"/>
                    </a:p>
                    <a:p>
                      <a:r>
                        <a:rPr lang="en-US" sz="1200" baseline="0" dirty="0" smtClean="0"/>
                        <a:t>20</a:t>
                      </a:r>
                    </a:p>
                    <a:p>
                      <a:r>
                        <a:rPr lang="en-US" sz="1200" baseline="0" dirty="0" smtClean="0"/>
                        <a:t>20</a:t>
                      </a:r>
                    </a:p>
                    <a:p>
                      <a:r>
                        <a:rPr lang="en-US" sz="1200" baseline="0" dirty="0" smtClean="0"/>
                        <a:t>10</a:t>
                      </a:r>
                      <a:endParaRPr lang="en-US" sz="1200" baseline="0" dirty="0"/>
                    </a:p>
                  </a:txBody>
                  <a:tcPr/>
                </a:tc>
                <a:tc>
                  <a:txBody>
                    <a:bodyPr/>
                    <a:lstStyle/>
                    <a:p>
                      <a:endParaRPr lang="en-US" sz="1200" baseline="0" dirty="0" smtClean="0"/>
                    </a:p>
                    <a:p>
                      <a:endParaRPr lang="en-US" sz="1200" baseline="0" dirty="0" smtClean="0"/>
                    </a:p>
                    <a:p>
                      <a:r>
                        <a:rPr lang="en-US" sz="1200" baseline="0" dirty="0" smtClean="0"/>
                        <a:t>11.62</a:t>
                      </a:r>
                    </a:p>
                    <a:p>
                      <a:endParaRPr lang="en-US" sz="1200" baseline="0" dirty="0"/>
                    </a:p>
                  </a:txBody>
                  <a:tcPr/>
                </a:tc>
                <a:tc>
                  <a:txBody>
                    <a:bodyPr/>
                    <a:lstStyle/>
                    <a:p>
                      <a:endParaRPr lang="en-US" sz="1200" baseline="0" dirty="0" smtClean="0"/>
                    </a:p>
                    <a:p>
                      <a:endParaRPr lang="en-US" sz="1200" baseline="0" dirty="0" smtClean="0"/>
                    </a:p>
                    <a:p>
                      <a:r>
                        <a:rPr lang="en-US" sz="1200" baseline="0" dirty="0" smtClean="0"/>
                        <a:t>2</a:t>
                      </a:r>
                      <a:endParaRPr lang="en-US" sz="1200" baseline="0" dirty="0"/>
                    </a:p>
                  </a:txBody>
                  <a:tcPr/>
                </a:tc>
                <a:tc>
                  <a:txBody>
                    <a:bodyPr/>
                    <a:lstStyle/>
                    <a:p>
                      <a:endParaRPr lang="en-US" sz="1200" baseline="0" dirty="0" smtClean="0"/>
                    </a:p>
                    <a:p>
                      <a:endParaRPr lang="en-US" sz="1200" baseline="0" dirty="0" smtClean="0"/>
                    </a:p>
                    <a:p>
                      <a:r>
                        <a:rPr lang="en-US" sz="1200" baseline="0" dirty="0" smtClean="0"/>
                        <a:t>0.003</a:t>
                      </a:r>
                      <a:endParaRPr lang="en-US" sz="1200" baseline="0"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ABOUT HOSPITAL</a:t>
            </a:r>
            <a:endParaRPr lang="en-US" dirty="0"/>
          </a:p>
        </p:txBody>
      </p:sp>
      <p:sp>
        <p:nvSpPr>
          <p:cNvPr id="3" name="Content Placeholder 2"/>
          <p:cNvSpPr>
            <a:spLocks noGrp="1"/>
          </p:cNvSpPr>
          <p:nvPr>
            <p:ph idx="1"/>
          </p:nvPr>
        </p:nvSpPr>
        <p:spPr/>
        <p:txBody>
          <a:bodyPr/>
          <a:lstStyle/>
          <a:p>
            <a:r>
              <a:rPr lang="en-US" dirty="0" smtClean="0"/>
              <a:t>Asian Heart Institute is located in Mumbai and is a 132 bedded hospital.</a:t>
            </a:r>
          </a:p>
          <a:p>
            <a:r>
              <a:rPr lang="en-US" dirty="0" smtClean="0"/>
              <a:t>It is India’s highest accredited hospital i.e. ISO 9001:2000, JCI and NIAHO.</a:t>
            </a:r>
          </a:p>
          <a:p>
            <a:r>
              <a:rPr lang="en-US" dirty="0" smtClean="0"/>
              <a:t> Promises to provide quality cardiac care to patients at reasonable costs.</a:t>
            </a:r>
          </a:p>
          <a:p>
            <a:r>
              <a:rPr lang="en-US" dirty="0" smtClean="0"/>
              <a:t>A dream of leading cardiac specialists of Mumbai, </a:t>
            </a:r>
            <a:r>
              <a:rPr lang="en-US" b="1" dirty="0" smtClean="0"/>
              <a:t>Dr. Ramakanta Panda, Dr. Sudhir Vaishnav, and Dr. Tilak Suvarna.</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389120"/>
          </a:xfrm>
        </p:spPr>
        <p:txBody>
          <a:bodyPr/>
          <a:lstStyle/>
          <a:p>
            <a:r>
              <a:rPr lang="en-US" b="1" dirty="0" smtClean="0"/>
              <a:t>Association between age and practice level on emergency drug distribution system. </a:t>
            </a:r>
          </a:p>
          <a:p>
            <a:pPr>
              <a:buNone/>
            </a:pPr>
            <a:r>
              <a:rPr lang="en-US" dirty="0" smtClean="0"/>
              <a:t>   Chi-Square value obtained (8.27) denotes a significant association between age of the staff nurses and their level of practice.63.6 percent (23-25 years of age) are under unsatisfactory level of practice where as 87.5 percent (28-31 years of age) are under moderately satisfactory level of practice. Findings thus far suggest that as age increases responsibility of practices also increases. </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389120"/>
          </a:xfrm>
        </p:spPr>
        <p:txBody>
          <a:bodyPr/>
          <a:lstStyle/>
          <a:p>
            <a:r>
              <a:rPr lang="en-US" b="1" dirty="0" smtClean="0"/>
              <a:t>Association between area of working and practice level on emergency drug distribution system: </a:t>
            </a:r>
          </a:p>
          <a:p>
            <a:pPr>
              <a:buNone/>
            </a:pPr>
            <a:r>
              <a:rPr lang="en-US" dirty="0" smtClean="0"/>
              <a:t>   Chi-Square value obtained (11.62) denotes a significant association between area of working of the staff nurses and their level of practice100.0 percent of the staff nurses (10) working in emergency departments are showing moderately satisfactory level of practice and 65 percent (13) staff nurses who are working in CCU departments show unsatisfactory level of practice. </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RECOMMENDATIONS</a:t>
            </a:r>
            <a:endParaRPr lang="en-US" dirty="0"/>
          </a:p>
        </p:txBody>
      </p:sp>
      <p:sp>
        <p:nvSpPr>
          <p:cNvPr id="3" name="Content Placeholder 2"/>
          <p:cNvSpPr>
            <a:spLocks noGrp="1"/>
          </p:cNvSpPr>
          <p:nvPr>
            <p:ph idx="1"/>
          </p:nvPr>
        </p:nvSpPr>
        <p:spPr/>
        <p:txBody>
          <a:bodyPr>
            <a:normAutofit fontScale="32500" lnSpcReduction="20000"/>
          </a:bodyPr>
          <a:lstStyle/>
          <a:p>
            <a:pPr>
              <a:buNone/>
            </a:pPr>
            <a:endParaRPr lang="en-US" sz="4200" b="1" dirty="0" smtClean="0"/>
          </a:p>
          <a:p>
            <a:pPr>
              <a:buNone/>
            </a:pPr>
            <a:endParaRPr lang="en-US" sz="4200" b="1" dirty="0" smtClean="0"/>
          </a:p>
          <a:p>
            <a:pPr>
              <a:buNone/>
            </a:pPr>
            <a:endParaRPr lang="en-US" sz="4200" b="1" dirty="0" smtClean="0"/>
          </a:p>
          <a:p>
            <a:pPr>
              <a:buNone/>
            </a:pPr>
            <a:r>
              <a:rPr lang="en-US" sz="4200" b="1" dirty="0" smtClean="0"/>
              <a:t>1.   Nursing Education:</a:t>
            </a:r>
            <a:endParaRPr lang="en-US" sz="4200" dirty="0" smtClean="0"/>
          </a:p>
          <a:p>
            <a:pPr>
              <a:buNone/>
            </a:pPr>
            <a:r>
              <a:rPr lang="en-US" sz="4200" dirty="0" smtClean="0"/>
              <a:t> </a:t>
            </a:r>
          </a:p>
          <a:p>
            <a:pPr>
              <a:buNone/>
            </a:pPr>
            <a:r>
              <a:rPr lang="en-US" sz="4200" dirty="0" smtClean="0"/>
              <a:t>        The present study emphasizes on enhancement in the practice of staff nurses regarding  organized  drug  distribution  system.  In  order  to  achieve  these  nurse educators   should   come   forward   to   provide   more   information   and   practice opportunities to the student nurses.</a:t>
            </a:r>
          </a:p>
          <a:p>
            <a:endParaRPr lang="en-US" sz="4200" dirty="0" smtClean="0"/>
          </a:p>
          <a:p>
            <a:pPr>
              <a:buNone/>
            </a:pPr>
            <a:r>
              <a:rPr lang="en-US" sz="4200" b="1" dirty="0" smtClean="0"/>
              <a:t>2. Nursing Practice:</a:t>
            </a:r>
            <a:endParaRPr lang="en-US" sz="4200" dirty="0" smtClean="0"/>
          </a:p>
          <a:p>
            <a:pPr>
              <a:buNone/>
            </a:pPr>
            <a:endParaRPr lang="en-US" sz="4200" dirty="0" smtClean="0"/>
          </a:p>
          <a:p>
            <a:pPr>
              <a:buNone/>
            </a:pPr>
            <a:r>
              <a:rPr lang="en-US" sz="4200" dirty="0" smtClean="0"/>
              <a:t>        Nurses are the key person of the health team, who play a major role in the health promotion and maintenance of the health status. The protocol developed in the present study  will  serve  to  improve  the  nurse's  practice  on  drug  distribution.  In-service education and training programs can be organized to improve the practice levels of</a:t>
            </a:r>
          </a:p>
          <a:p>
            <a:pPr>
              <a:buNone/>
            </a:pPr>
            <a:r>
              <a:rPr lang="en-US" sz="4200" dirty="0" smtClean="0"/>
              <a:t>        the staff nurses.</a:t>
            </a:r>
          </a:p>
          <a:p>
            <a:pPr>
              <a:buNone/>
            </a:pPr>
            <a:r>
              <a:rPr lang="en-US" sz="4200" dirty="0" smtClean="0"/>
              <a:t> </a:t>
            </a:r>
          </a:p>
          <a:p>
            <a:pPr>
              <a:buNone/>
            </a:pPr>
            <a:r>
              <a:rPr lang="en-US" sz="4200" dirty="0" smtClean="0"/>
              <a:t>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389120"/>
          </a:xfrm>
        </p:spPr>
        <p:txBody>
          <a:bodyPr>
            <a:normAutofit fontScale="77500" lnSpcReduction="20000"/>
          </a:bodyPr>
          <a:lstStyle/>
          <a:p>
            <a:pPr>
              <a:buNone/>
            </a:pPr>
            <a:r>
              <a:rPr lang="en-US" sz="2300" b="1" dirty="0" smtClean="0"/>
              <a:t>3. Nursing Research:</a:t>
            </a:r>
            <a:endParaRPr lang="en-US" sz="2300" dirty="0" smtClean="0"/>
          </a:p>
          <a:p>
            <a:pPr>
              <a:buNone/>
            </a:pPr>
            <a:r>
              <a:rPr lang="en-US" sz="2300" dirty="0" smtClean="0"/>
              <a:t>    The findings of the present study serve as the basis for the professionals for further research studies. The generalization of the study result can be made by replication of the study. The essence of research is to build a body of knowledge in nursing, as it is an evolving profession striving for perfection and standard .</a:t>
            </a:r>
          </a:p>
          <a:p>
            <a:pPr>
              <a:buNone/>
            </a:pPr>
            <a:endParaRPr lang="en-US" sz="2300" dirty="0" smtClean="0"/>
          </a:p>
          <a:p>
            <a:pPr>
              <a:buNone/>
            </a:pPr>
            <a:r>
              <a:rPr lang="en-US" sz="2300" dirty="0" smtClean="0"/>
              <a:t>4.	The study can be replicated on a larger sample in a different setting.</a:t>
            </a:r>
          </a:p>
          <a:p>
            <a:pPr>
              <a:buNone/>
            </a:pPr>
            <a:r>
              <a:rPr lang="en-US" sz="2300" dirty="0" smtClean="0"/>
              <a:t> </a:t>
            </a:r>
          </a:p>
          <a:p>
            <a:pPr>
              <a:buNone/>
            </a:pPr>
            <a:r>
              <a:rPr lang="en-US" sz="2300" dirty="0" smtClean="0"/>
              <a:t>5.	Follow up study can be done to evaluate the effectiveness of protocol.</a:t>
            </a:r>
          </a:p>
          <a:p>
            <a:pPr>
              <a:buNone/>
            </a:pPr>
            <a:r>
              <a:rPr lang="en-US" sz="2300" dirty="0" smtClean="0"/>
              <a:t> </a:t>
            </a:r>
          </a:p>
          <a:p>
            <a:pPr>
              <a:buNone/>
            </a:pPr>
            <a:r>
              <a:rPr lang="en-US" sz="2300" dirty="0" smtClean="0"/>
              <a:t>6. A similar study can be conducted on nursing students.</a:t>
            </a:r>
          </a:p>
          <a:p>
            <a:pPr>
              <a:buNone/>
            </a:pPr>
            <a:r>
              <a:rPr lang="en-US" sz="2300" dirty="0" smtClean="0"/>
              <a:t> </a:t>
            </a:r>
          </a:p>
          <a:p>
            <a:pPr>
              <a:buNone/>
            </a:pPr>
            <a:r>
              <a:rPr lang="en-US" sz="2300" dirty="0" smtClean="0"/>
              <a:t>7. A similar study can be conducted to assess the knowledge and practice of nurses regarding drug distribution system.</a:t>
            </a:r>
          </a:p>
          <a:p>
            <a:pPr>
              <a:buNone/>
            </a:pPr>
            <a:r>
              <a:rPr lang="en-US" sz="2300" dirty="0" smtClean="0"/>
              <a:t>  </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5" descr="good_bye_and_thank_you.jpg"/>
          <p:cNvPicPr>
            <a:picLocks noGrp="1" noChangeAspect="1"/>
          </p:cNvPicPr>
          <p:nvPr>
            <p:ph idx="1"/>
          </p:nvPr>
        </p:nvPicPr>
        <p:blipFill>
          <a:blip r:embed="rId2" cstate="print"/>
          <a:stretch>
            <a:fillRect/>
          </a:stretch>
        </p:blipFill>
        <p:spPr>
          <a:xfrm>
            <a:off x="1115637" y="1935163"/>
            <a:ext cx="6912726" cy="4389437"/>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TOPIC</a:t>
            </a:r>
            <a:endParaRPr lang="en-US" dirty="0"/>
          </a:p>
        </p:txBody>
      </p:sp>
      <p:sp>
        <p:nvSpPr>
          <p:cNvPr id="3" name="Content Placeholder 2"/>
          <p:cNvSpPr>
            <a:spLocks noGrp="1"/>
          </p:cNvSpPr>
          <p:nvPr>
            <p:ph idx="1"/>
          </p:nvPr>
        </p:nvSpPr>
        <p:spPr>
          <a:xfrm>
            <a:off x="533400" y="2819400"/>
            <a:ext cx="8229600" cy="1874520"/>
          </a:xfrm>
        </p:spPr>
        <p:txBody>
          <a:bodyPr/>
          <a:lstStyle/>
          <a:p>
            <a:pPr algn="ctr">
              <a:buNone/>
            </a:pPr>
            <a:r>
              <a:rPr lang="en-US" b="1" dirty="0" smtClean="0"/>
              <a:t>An Assessment of the drug handling system in IPD at Asian heart Institute &amp; Research Center,  Mumbai</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pPr algn="ctr"/>
            <a:r>
              <a:rPr lang="en-US" dirty="0" smtClean="0"/>
              <a:t>RATIONALE OF THE STUDY</a:t>
            </a:r>
            <a:endParaRPr lang="en-US" dirty="0"/>
          </a:p>
        </p:txBody>
      </p:sp>
      <p:sp>
        <p:nvSpPr>
          <p:cNvPr id="3" name="Content Placeholder 2"/>
          <p:cNvSpPr>
            <a:spLocks noGrp="1"/>
          </p:cNvSpPr>
          <p:nvPr>
            <p:ph idx="1"/>
          </p:nvPr>
        </p:nvSpPr>
        <p:spPr>
          <a:xfrm>
            <a:off x="457200" y="1752600"/>
            <a:ext cx="8229600" cy="4389120"/>
          </a:xfrm>
        </p:spPr>
        <p:txBody>
          <a:bodyPr>
            <a:normAutofit lnSpcReduction="10000"/>
          </a:bodyPr>
          <a:lstStyle/>
          <a:p>
            <a:r>
              <a:rPr lang="en-US" dirty="0" smtClean="0"/>
              <a:t>Drug distribution is an essential part in any hospital .An organized drug distribution can bring a sense of structure to a potentially chaotic situation. Drug distribution is usually stocked with medications for almost all potential situation. Many research studies reveal that, generally the practice level of nurses are inadequate. </a:t>
            </a:r>
            <a:r>
              <a:rPr lang="en-US" dirty="0" smtClean="0">
                <a:solidFill>
                  <a:srgbClr val="FF0000"/>
                </a:solidFill>
              </a:rPr>
              <a:t>To find the awareness and practice level of nurses, this study was conducted. To find out the association between practice of nurses regarding drug distribution and selected variables and to develop a protocol on organized drug distribution, study was conducted.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pPr algn="ctr"/>
            <a:r>
              <a:rPr lang="en-US" dirty="0" smtClean="0"/>
              <a:t>OBJECTIVE OF THE STUDY</a:t>
            </a:r>
            <a:endParaRPr lang="en-US" dirty="0"/>
          </a:p>
        </p:txBody>
      </p:sp>
      <p:sp>
        <p:nvSpPr>
          <p:cNvPr id="3" name="Content Placeholder 2"/>
          <p:cNvSpPr>
            <a:spLocks noGrp="1"/>
          </p:cNvSpPr>
          <p:nvPr>
            <p:ph idx="1"/>
          </p:nvPr>
        </p:nvSpPr>
        <p:spPr>
          <a:xfrm>
            <a:off x="457200" y="1600200"/>
            <a:ext cx="8229600" cy="5105400"/>
          </a:xfrm>
        </p:spPr>
        <p:txBody>
          <a:bodyPr/>
          <a:lstStyle/>
          <a:p>
            <a:pPr>
              <a:buNone/>
            </a:pPr>
            <a:r>
              <a:rPr lang="en-US" b="1" dirty="0" smtClean="0"/>
              <a:t>    An Assessment of the drug handling system in IPD at</a:t>
            </a:r>
            <a:r>
              <a:rPr lang="en-US" b="1" dirty="0" smtClean="0"/>
              <a:t> </a:t>
            </a:r>
            <a:r>
              <a:rPr lang="en-US" b="1" dirty="0" smtClean="0"/>
              <a:t>Asian heart Institute &amp; Research Center,  </a:t>
            </a:r>
            <a:r>
              <a:rPr lang="en-US" b="1" dirty="0" smtClean="0"/>
              <a:t>Mumbai </a:t>
            </a:r>
            <a:endParaRPr lang="en-US" b="1" dirty="0" smtClean="0"/>
          </a:p>
          <a:p>
            <a:endParaRPr lang="en-US" b="1" dirty="0" smtClean="0"/>
          </a:p>
          <a:p>
            <a:pPr>
              <a:buNone/>
            </a:pPr>
            <a:r>
              <a:rPr lang="en-US" b="1" dirty="0" smtClean="0"/>
              <a:t>Specific objectives:</a:t>
            </a:r>
          </a:p>
          <a:p>
            <a:pPr>
              <a:buNone/>
            </a:pPr>
            <a:r>
              <a:rPr lang="en-US" dirty="0" smtClean="0"/>
              <a:t> 1) To develop a standard operating protocol for drug distribution system for Asian Heart Hospital</a:t>
            </a:r>
          </a:p>
          <a:p>
            <a:pPr>
              <a:buNone/>
            </a:pPr>
            <a:r>
              <a:rPr lang="en-US" dirty="0" smtClean="0"/>
              <a:t>2)  To assess the level practice of nurses and hospital regarding organized drug distribution system</a:t>
            </a:r>
          </a:p>
          <a:p>
            <a:pPr>
              <a:buNone/>
            </a:pPr>
            <a:r>
              <a:rPr lang="en-US" dirty="0" smtClean="0"/>
              <a:t>3)  To recommend course of action for adoption to SOPs for identified gaps in </a:t>
            </a:r>
            <a:r>
              <a:rPr lang="en-US" dirty="0" smtClean="0"/>
              <a:t>practices</a:t>
            </a:r>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METHODOLOGY</a:t>
            </a:r>
            <a:endParaRPr lang="en-US" dirty="0"/>
          </a:p>
        </p:txBody>
      </p:sp>
      <p:sp>
        <p:nvSpPr>
          <p:cNvPr id="3" name="Content Placeholder 2"/>
          <p:cNvSpPr>
            <a:spLocks noGrp="1"/>
          </p:cNvSpPr>
          <p:nvPr>
            <p:ph idx="1"/>
          </p:nvPr>
        </p:nvSpPr>
        <p:spPr/>
        <p:txBody>
          <a:bodyPr>
            <a:normAutofit/>
          </a:bodyPr>
          <a:lstStyle/>
          <a:p>
            <a:r>
              <a:rPr lang="en-US" b="1" dirty="0" smtClean="0"/>
              <a:t>Study area</a:t>
            </a:r>
            <a:r>
              <a:rPr lang="en-US" dirty="0" smtClean="0"/>
              <a:t>:</a:t>
            </a:r>
          </a:p>
          <a:p>
            <a:r>
              <a:rPr lang="en-US" dirty="0" smtClean="0"/>
              <a:t>Asian Heart Institute &amp; Research center, Mumbai</a:t>
            </a:r>
          </a:p>
          <a:p>
            <a:r>
              <a:rPr lang="en-US" b="1" dirty="0" smtClean="0"/>
              <a:t>Study Time: </a:t>
            </a:r>
            <a:r>
              <a:rPr lang="en-US" dirty="0" smtClean="0"/>
              <a:t>9/4/2013 to 29/04/2013(3weeks)</a:t>
            </a:r>
          </a:p>
          <a:p>
            <a:r>
              <a:rPr lang="en-US" dirty="0" smtClean="0"/>
              <a:t>Sample size: </a:t>
            </a:r>
            <a:r>
              <a:rPr lang="en-US" b="1" dirty="0" smtClean="0"/>
              <a:t>50 </a:t>
            </a:r>
            <a:endParaRPr lang="en-US" dirty="0" smtClean="0"/>
          </a:p>
          <a:p>
            <a:r>
              <a:rPr lang="en-US" b="1" dirty="0" smtClean="0"/>
              <a:t>Study Design</a:t>
            </a:r>
            <a:r>
              <a:rPr lang="en-US" dirty="0" smtClean="0"/>
              <a:t>:</a:t>
            </a:r>
          </a:p>
          <a:p>
            <a:r>
              <a:rPr lang="en-US" dirty="0" smtClean="0"/>
              <a:t>Descriptive study</a:t>
            </a:r>
          </a:p>
          <a:p>
            <a:r>
              <a:rPr lang="en-US" b="1" dirty="0" smtClean="0"/>
              <a:t>Study Population</a:t>
            </a:r>
            <a:r>
              <a:rPr lang="en-US" dirty="0" smtClean="0"/>
              <a:t>:</a:t>
            </a:r>
          </a:p>
          <a:p>
            <a:r>
              <a:rPr lang="en-US" dirty="0" smtClean="0"/>
              <a:t>Hospital Nurses</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Sample and Sample Design</a:t>
            </a:r>
            <a:r>
              <a:rPr lang="en-US" dirty="0" smtClean="0"/>
              <a:t>:</a:t>
            </a:r>
          </a:p>
          <a:p>
            <a:pPr>
              <a:buNone/>
            </a:pPr>
            <a:r>
              <a:rPr lang="en-US" dirty="0" smtClean="0"/>
              <a:t>   Convenience sampling  technique for nurses</a:t>
            </a:r>
          </a:p>
          <a:p>
            <a:r>
              <a:rPr lang="en-US" b="1" dirty="0" smtClean="0"/>
              <a:t>Data Collection tools and techniques</a:t>
            </a:r>
            <a:r>
              <a:rPr lang="en-US" dirty="0" smtClean="0"/>
              <a:t>:</a:t>
            </a:r>
          </a:p>
          <a:p>
            <a:pPr>
              <a:buNone/>
            </a:pPr>
            <a:r>
              <a:rPr lang="en-US" b="1" dirty="0" smtClean="0"/>
              <a:t>   Sampling Tool – </a:t>
            </a:r>
            <a:r>
              <a:rPr lang="en-US" dirty="0" smtClean="0"/>
              <a:t>Observational</a:t>
            </a:r>
            <a:r>
              <a:rPr lang="en-US" b="1" dirty="0" smtClean="0"/>
              <a:t> </a:t>
            </a:r>
            <a:r>
              <a:rPr lang="en-US" dirty="0" smtClean="0"/>
              <a:t>Checklists </a:t>
            </a:r>
          </a:p>
          <a:p>
            <a:pPr>
              <a:buNone/>
            </a:pPr>
            <a:r>
              <a:rPr lang="en-US" b="1" dirty="0" smtClean="0"/>
              <a:t>   Sampling Technique </a:t>
            </a:r>
            <a:r>
              <a:rPr lang="en-US" dirty="0" smtClean="0"/>
              <a:t>–  Interview</a:t>
            </a:r>
          </a:p>
          <a:p>
            <a:pPr>
              <a:buNone/>
            </a:pP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609600"/>
            <a:ext cx="8229600" cy="1143000"/>
          </a:xfrm>
        </p:spPr>
        <p:txBody>
          <a:bodyPr>
            <a:normAutofit/>
          </a:bodyPr>
          <a:lstStyle/>
          <a:p>
            <a:pPr algn="ctr"/>
            <a:r>
              <a:rPr lang="en-US" sz="5400" dirty="0" smtClean="0"/>
              <a:t>STUDY FINDINGS</a:t>
            </a:r>
            <a:endParaRPr lang="en-US" dirty="0"/>
          </a:p>
        </p:txBody>
      </p:sp>
      <p:pic>
        <p:nvPicPr>
          <p:cNvPr id="5" name="Content Placeholder 3" descr="independent-study-findings.jpg"/>
          <p:cNvPicPr>
            <a:picLocks noChangeAspect="1"/>
          </p:cNvPicPr>
          <p:nvPr/>
        </p:nvPicPr>
        <p:blipFill>
          <a:blip r:embed="rId2" cstate="print"/>
          <a:stretch>
            <a:fillRect/>
          </a:stretch>
        </p:blipFill>
        <p:spPr>
          <a:xfrm>
            <a:off x="0" y="1981200"/>
            <a:ext cx="9144000" cy="48768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US" sz="3200" b="1" dirty="0" smtClean="0"/>
              <a:t>Diagram showing age, gender and marital status distribution of the subjects</a:t>
            </a:r>
            <a:endParaRPr lang="en-US" sz="3200" dirty="0"/>
          </a:p>
        </p:txBody>
      </p:sp>
      <p:graphicFrame>
        <p:nvGraphicFramePr>
          <p:cNvPr id="4" name="Content Placeholder 3"/>
          <p:cNvGraphicFramePr>
            <a:graphicFrameLocks noGrp="1"/>
          </p:cNvGraphicFramePr>
          <p:nvPr>
            <p:ph idx="1"/>
          </p:nvPr>
        </p:nvGraphicFramePr>
        <p:xfrm>
          <a:off x="485335" y="1780418"/>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250</TotalTime>
  <Words>817</Words>
  <Application>Microsoft Office PowerPoint</Application>
  <PresentationFormat>On-screen Show (4:3)</PresentationFormat>
  <Paragraphs>386</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Flow</vt:lpstr>
      <vt:lpstr>Slide 1</vt:lpstr>
      <vt:lpstr>ABOUT HOSPITAL</vt:lpstr>
      <vt:lpstr>TOPIC</vt:lpstr>
      <vt:lpstr>RATIONALE OF THE STUDY</vt:lpstr>
      <vt:lpstr>OBJECTIVE OF THE STUDY</vt:lpstr>
      <vt:lpstr>METHODOLOGY</vt:lpstr>
      <vt:lpstr>Slide 7</vt:lpstr>
      <vt:lpstr>STUDY FINDINGS</vt:lpstr>
      <vt:lpstr>Diagram showing age, gender and marital status distribution of the subjects</vt:lpstr>
      <vt:lpstr>Diagram showing the Qualification, area of working and experience of the subject</vt:lpstr>
      <vt:lpstr>Association between Age and practice level on Emergency drug distribution system</vt:lpstr>
      <vt:lpstr>Association between Marital status and practice level on Emergency drug distribution system</vt:lpstr>
      <vt:lpstr>Association between Qualification and practice level on Emergency drug distribution system</vt:lpstr>
      <vt:lpstr>Association between Experience and practice level on Emergency crash cart  system</vt:lpstr>
      <vt:lpstr>ASSOCIATION BETWEEN AREA OF WORKING &amp; PRACTICE LEVEL ON EMERGENCY DRUG DISTRIBUTION SYSTEM</vt:lpstr>
      <vt:lpstr>Assessment of level of Practice on Emergency drug distribution system among Nurses</vt:lpstr>
      <vt:lpstr>Aspect wise Mean Practice on Emergency drug distribution system among Nurses</vt:lpstr>
      <vt:lpstr> Association between practice score and demographic variables </vt:lpstr>
      <vt:lpstr>Slide 19</vt:lpstr>
      <vt:lpstr>Slide 20</vt:lpstr>
      <vt:lpstr>Slide 21</vt:lpstr>
      <vt:lpstr>RECOMMENDATIONS</vt:lpstr>
      <vt:lpstr>Slide 23</vt:lpstr>
      <vt:lpstr>Slide 24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 N D I S P U T E D</dc:creator>
  <cp:lastModifiedBy>ANIL</cp:lastModifiedBy>
  <cp:revision>9</cp:revision>
  <dcterms:created xsi:type="dcterms:W3CDTF">2006-08-16T00:00:00Z</dcterms:created>
  <dcterms:modified xsi:type="dcterms:W3CDTF">2013-05-06T10:42:45Z</dcterms:modified>
</cp:coreProperties>
</file>