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57" r:id="rId3"/>
    <p:sldId id="339" r:id="rId4"/>
    <p:sldId id="340" r:id="rId5"/>
    <p:sldId id="342" r:id="rId6"/>
    <p:sldId id="343" r:id="rId7"/>
    <p:sldId id="298" r:id="rId8"/>
    <p:sldId id="299" r:id="rId9"/>
    <p:sldId id="308" r:id="rId10"/>
    <p:sldId id="305" r:id="rId11"/>
    <p:sldId id="306" r:id="rId12"/>
    <p:sldId id="307" r:id="rId13"/>
    <p:sldId id="344" r:id="rId14"/>
    <p:sldId id="345" r:id="rId15"/>
    <p:sldId id="332" r:id="rId16"/>
    <p:sldId id="309" r:id="rId17"/>
    <p:sldId id="310" r:id="rId18"/>
    <p:sldId id="311" r:id="rId19"/>
    <p:sldId id="312" r:id="rId20"/>
    <p:sldId id="313" r:id="rId21"/>
    <p:sldId id="334" r:id="rId22"/>
    <p:sldId id="336" r:id="rId23"/>
    <p:sldId id="338" r:id="rId24"/>
    <p:sldId id="319" r:id="rId25"/>
    <p:sldId id="320" r:id="rId26"/>
    <p:sldId id="321" r:id="rId27"/>
    <p:sldId id="322" r:id="rId28"/>
    <p:sldId id="323" r:id="rId29"/>
    <p:sldId id="324" r:id="rId30"/>
    <p:sldId id="325" r:id="rId31"/>
    <p:sldId id="326" r:id="rId32"/>
    <p:sldId id="327" r:id="rId33"/>
    <p:sldId id="328" r:id="rId34"/>
    <p:sldId id="329" r:id="rId35"/>
    <p:sldId id="330" r:id="rId36"/>
    <p:sldId id="331" r:id="rId37"/>
    <p:sldId id="281"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2" d="100"/>
          <a:sy n="52" d="100"/>
        </p:scale>
        <p:origin x="-1219" y="-163"/>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file:///C:\Users\Vishal\Desktop\cost_opdchar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IN"/>
  <c:chart>
    <c:title>
      <c:tx>
        <c:rich>
          <a:bodyPr/>
          <a:lstStyle/>
          <a:p>
            <a:pPr>
              <a:defRPr/>
            </a:pPr>
            <a:r>
              <a:rPr lang="en-IN"/>
              <a:t>Total expenditure</a:t>
            </a:r>
          </a:p>
        </c:rich>
      </c:tx>
      <c:layout/>
    </c:title>
    <c:plotArea>
      <c:layout/>
      <c:barChart>
        <c:barDir val="col"/>
        <c:grouping val="clustered"/>
        <c:ser>
          <c:idx val="2"/>
          <c:order val="0"/>
          <c:tx>
            <c:strRef>
              <c:f>Sheet2!$B$5</c:f>
              <c:strCache>
                <c:ptCount val="1"/>
                <c:pt idx="0">
                  <c:v>under 5</c:v>
                </c:pt>
              </c:strCache>
            </c:strRef>
          </c:tx>
          <c:cat>
            <c:multiLvlStrRef>
              <c:f>Sheet2!$C$2:$F$4</c:f>
              <c:multiLvlStrCache>
                <c:ptCount val="4"/>
                <c:lvl>
                  <c:pt idx="0">
                    <c:v>_nonmedical(Rs)</c:v>
                  </c:pt>
                  <c:pt idx="2">
                    <c:v>nonmedical(Rs)</c:v>
                  </c:pt>
                </c:lvl>
                <c:lvl>
                  <c:pt idx="0">
                    <c:v>Total</c:v>
                  </c:pt>
                  <c:pt idx="1">
                    <c:v>Total_medical(Rs)</c:v>
                  </c:pt>
                  <c:pt idx="2">
                    <c:v>Total_</c:v>
                  </c:pt>
                  <c:pt idx="3">
                    <c:v>Total_medical(Rs)</c:v>
                  </c:pt>
                </c:lvl>
                <c:lvl>
                  <c:pt idx="0">
                    <c:v>Private</c:v>
                  </c:pt>
                  <c:pt idx="2">
                    <c:v>Public</c:v>
                  </c:pt>
                </c:lvl>
              </c:multiLvlStrCache>
            </c:multiLvlStrRef>
          </c:cat>
          <c:val>
            <c:numRef>
              <c:f>Sheet2!$C$5:$F$5</c:f>
              <c:numCache>
                <c:formatCode>0.00</c:formatCode>
                <c:ptCount val="4"/>
                <c:pt idx="0">
                  <c:v>905</c:v>
                </c:pt>
                <c:pt idx="1">
                  <c:v>731.6</c:v>
                </c:pt>
                <c:pt idx="2">
                  <c:v>43</c:v>
                </c:pt>
                <c:pt idx="3">
                  <c:v>170.1</c:v>
                </c:pt>
              </c:numCache>
            </c:numRef>
          </c:val>
        </c:ser>
        <c:ser>
          <c:idx val="3"/>
          <c:order val="1"/>
          <c:tx>
            <c:strRef>
              <c:f>Sheet2!$B$6</c:f>
              <c:strCache>
                <c:ptCount val="1"/>
                <c:pt idx="0">
                  <c:v>5yrs-&lt;18yrs</c:v>
                </c:pt>
              </c:strCache>
            </c:strRef>
          </c:tx>
          <c:cat>
            <c:multiLvlStrRef>
              <c:f>Sheet2!$C$2:$F$4</c:f>
              <c:multiLvlStrCache>
                <c:ptCount val="4"/>
                <c:lvl>
                  <c:pt idx="0">
                    <c:v>_nonmedical(Rs)</c:v>
                  </c:pt>
                  <c:pt idx="2">
                    <c:v>nonmedical(Rs)</c:v>
                  </c:pt>
                </c:lvl>
                <c:lvl>
                  <c:pt idx="0">
                    <c:v>Total</c:v>
                  </c:pt>
                  <c:pt idx="1">
                    <c:v>Total_medical(Rs)</c:v>
                  </c:pt>
                  <c:pt idx="2">
                    <c:v>Total_</c:v>
                  </c:pt>
                  <c:pt idx="3">
                    <c:v>Total_medical(Rs)</c:v>
                  </c:pt>
                </c:lvl>
                <c:lvl>
                  <c:pt idx="0">
                    <c:v>Private</c:v>
                  </c:pt>
                  <c:pt idx="2">
                    <c:v>Public</c:v>
                  </c:pt>
                </c:lvl>
              </c:multiLvlStrCache>
            </c:multiLvlStrRef>
          </c:cat>
          <c:val>
            <c:numRef>
              <c:f>Sheet2!$C$6:$F$6</c:f>
              <c:numCache>
                <c:formatCode>0.00</c:formatCode>
                <c:ptCount val="4"/>
                <c:pt idx="0">
                  <c:v>928</c:v>
                </c:pt>
                <c:pt idx="1">
                  <c:v>1311.3</c:v>
                </c:pt>
                <c:pt idx="2">
                  <c:v>103</c:v>
                </c:pt>
                <c:pt idx="3">
                  <c:v>162.9</c:v>
                </c:pt>
              </c:numCache>
            </c:numRef>
          </c:val>
        </c:ser>
        <c:ser>
          <c:idx val="4"/>
          <c:order val="2"/>
          <c:tx>
            <c:strRef>
              <c:f>Sheet2!$B$7</c:f>
              <c:strCache>
                <c:ptCount val="1"/>
                <c:pt idx="0">
                  <c:v>18yrs-&lt;65yrs</c:v>
                </c:pt>
              </c:strCache>
            </c:strRef>
          </c:tx>
          <c:cat>
            <c:multiLvlStrRef>
              <c:f>Sheet2!$C$2:$F$4</c:f>
              <c:multiLvlStrCache>
                <c:ptCount val="4"/>
                <c:lvl>
                  <c:pt idx="0">
                    <c:v>_nonmedical(Rs)</c:v>
                  </c:pt>
                  <c:pt idx="2">
                    <c:v>nonmedical(Rs)</c:v>
                  </c:pt>
                </c:lvl>
                <c:lvl>
                  <c:pt idx="0">
                    <c:v>Total</c:v>
                  </c:pt>
                  <c:pt idx="1">
                    <c:v>Total_medical(Rs)</c:v>
                  </c:pt>
                  <c:pt idx="2">
                    <c:v>Total_</c:v>
                  </c:pt>
                  <c:pt idx="3">
                    <c:v>Total_medical(Rs)</c:v>
                  </c:pt>
                </c:lvl>
                <c:lvl>
                  <c:pt idx="0">
                    <c:v>Private</c:v>
                  </c:pt>
                  <c:pt idx="2">
                    <c:v>Public</c:v>
                  </c:pt>
                </c:lvl>
              </c:multiLvlStrCache>
            </c:multiLvlStrRef>
          </c:cat>
          <c:val>
            <c:numRef>
              <c:f>Sheet2!$C$7:$F$7</c:f>
              <c:numCache>
                <c:formatCode>0.00</c:formatCode>
                <c:ptCount val="4"/>
                <c:pt idx="0">
                  <c:v>64</c:v>
                </c:pt>
                <c:pt idx="1">
                  <c:v>661.1</c:v>
                </c:pt>
                <c:pt idx="2">
                  <c:v>80</c:v>
                </c:pt>
                <c:pt idx="3">
                  <c:v>209.5</c:v>
                </c:pt>
              </c:numCache>
            </c:numRef>
          </c:val>
        </c:ser>
        <c:ser>
          <c:idx val="5"/>
          <c:order val="3"/>
          <c:tx>
            <c:strRef>
              <c:f>Sheet2!$B$8</c:f>
              <c:strCache>
                <c:ptCount val="1"/>
                <c:pt idx="0">
                  <c:v>&gt;=65</c:v>
                </c:pt>
              </c:strCache>
            </c:strRef>
          </c:tx>
          <c:cat>
            <c:multiLvlStrRef>
              <c:f>Sheet2!$C$2:$F$4</c:f>
              <c:multiLvlStrCache>
                <c:ptCount val="4"/>
                <c:lvl>
                  <c:pt idx="0">
                    <c:v>_nonmedical(Rs)</c:v>
                  </c:pt>
                  <c:pt idx="2">
                    <c:v>nonmedical(Rs)</c:v>
                  </c:pt>
                </c:lvl>
                <c:lvl>
                  <c:pt idx="0">
                    <c:v>Total</c:v>
                  </c:pt>
                  <c:pt idx="1">
                    <c:v>Total_medical(Rs)</c:v>
                  </c:pt>
                  <c:pt idx="2">
                    <c:v>Total_</c:v>
                  </c:pt>
                  <c:pt idx="3">
                    <c:v>Total_medical(Rs)</c:v>
                  </c:pt>
                </c:lvl>
                <c:lvl>
                  <c:pt idx="0">
                    <c:v>Private</c:v>
                  </c:pt>
                  <c:pt idx="2">
                    <c:v>Public</c:v>
                  </c:pt>
                </c:lvl>
              </c:multiLvlStrCache>
            </c:multiLvlStrRef>
          </c:cat>
          <c:val>
            <c:numRef>
              <c:f>Sheet2!$C$8:$F$8</c:f>
              <c:numCache>
                <c:formatCode>0.00</c:formatCode>
                <c:ptCount val="4"/>
                <c:pt idx="0">
                  <c:v>0</c:v>
                </c:pt>
                <c:pt idx="1">
                  <c:v>600</c:v>
                </c:pt>
                <c:pt idx="2">
                  <c:v>276</c:v>
                </c:pt>
                <c:pt idx="3">
                  <c:v>108.5</c:v>
                </c:pt>
              </c:numCache>
            </c:numRef>
          </c:val>
        </c:ser>
        <c:axId val="71882240"/>
        <c:axId val="71883776"/>
      </c:barChart>
      <c:catAx>
        <c:axId val="71882240"/>
        <c:scaling>
          <c:orientation val="minMax"/>
        </c:scaling>
        <c:axPos val="b"/>
        <c:majorTickMark val="none"/>
        <c:tickLblPos val="nextTo"/>
        <c:crossAx val="71883776"/>
        <c:crosses val="autoZero"/>
        <c:auto val="1"/>
        <c:lblAlgn val="ctr"/>
        <c:lblOffset val="100"/>
      </c:catAx>
      <c:valAx>
        <c:axId val="71883776"/>
        <c:scaling>
          <c:orientation val="minMax"/>
        </c:scaling>
        <c:axPos val="l"/>
        <c:majorGridlines/>
        <c:title>
          <c:tx>
            <c:rich>
              <a:bodyPr/>
              <a:lstStyle/>
              <a:p>
                <a:pPr>
                  <a:defRPr/>
                </a:pPr>
                <a:r>
                  <a:rPr lang="en-IN"/>
                  <a:t>rupees</a:t>
                </a:r>
              </a:p>
            </c:rich>
          </c:tx>
          <c:layout/>
        </c:title>
        <c:numFmt formatCode="0.00" sourceLinked="1"/>
        <c:majorTickMark val="none"/>
        <c:tickLblPos val="nextTo"/>
        <c:crossAx val="71882240"/>
        <c:crosses val="autoZero"/>
        <c:crossBetween val="between"/>
      </c:valAx>
      <c:dTable>
        <c:showHorzBorder val="1"/>
        <c:showVertBorder val="1"/>
        <c:showOutline val="1"/>
        <c:showKeys val="1"/>
      </c:dTable>
    </c:plotArea>
    <c:plotVisOnly val="1"/>
  </c:chart>
  <c:txPr>
    <a:bodyPr/>
    <a:lstStyle/>
    <a:p>
      <a:pPr>
        <a:defRPr sz="1800"/>
      </a:pPr>
      <a:endParaRPr lang="en-US"/>
    </a:p>
  </c:txPr>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5/25/2013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6F15528-21DE-4FAA-801E-634DDDAF4B2B}"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5/25/2013</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5/25/2013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5/25/2013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5/25/2013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5/25/2013</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1D8BD707-D9CF-40AE-B4C6-C98DA3205C09}" type="datetimeFigureOut">
              <a:rPr lang="en-US" smtClean="0"/>
              <a:pPr/>
              <a:t>5/25/2013</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04800"/>
            <a:ext cx="8610600" cy="6172199"/>
          </a:xfrm>
        </p:spPr>
        <p:txBody>
          <a:bodyPr>
            <a:normAutofit fontScale="90000"/>
          </a:bodyPr>
          <a:lstStyle/>
          <a:p>
            <a:r>
              <a:rPr lang="en-IN" sz="2800" b="1" dirty="0" smtClean="0">
                <a:solidFill>
                  <a:schemeClr val="tx1"/>
                </a:solidFill>
                <a:latin typeface="Arial Black" pitchFamily="34" charset="0"/>
              </a:rPr>
              <a:t/>
            </a:r>
            <a:br>
              <a:rPr lang="en-IN" sz="2800" b="1" dirty="0" smtClean="0">
                <a:solidFill>
                  <a:schemeClr val="tx1"/>
                </a:solidFill>
                <a:latin typeface="Arial Black" pitchFamily="34" charset="0"/>
              </a:rPr>
            </a:br>
            <a:r>
              <a:rPr lang="en-IN" sz="2800" b="1" dirty="0" smtClean="0">
                <a:solidFill>
                  <a:schemeClr val="tx1"/>
                </a:solidFill>
                <a:latin typeface="Arial Black" pitchFamily="34" charset="0"/>
              </a:rPr>
              <a:t/>
            </a:r>
            <a:br>
              <a:rPr lang="en-IN" sz="2800" b="1" dirty="0" smtClean="0">
                <a:solidFill>
                  <a:schemeClr val="tx1"/>
                </a:solidFill>
                <a:latin typeface="Arial Black" pitchFamily="34" charset="0"/>
              </a:rPr>
            </a:br>
            <a:r>
              <a:rPr lang="en-IN" sz="2800" b="1" dirty="0" smtClean="0">
                <a:solidFill>
                  <a:schemeClr val="tx1"/>
                </a:solidFill>
                <a:latin typeface="Arial Black" pitchFamily="34" charset="0"/>
              </a:rPr>
              <a:t/>
            </a:r>
            <a:br>
              <a:rPr lang="en-IN" sz="2800" b="1" dirty="0" smtClean="0">
                <a:solidFill>
                  <a:schemeClr val="tx1"/>
                </a:solidFill>
                <a:latin typeface="Arial Black" pitchFamily="34" charset="0"/>
              </a:rPr>
            </a:br>
            <a:r>
              <a:rPr lang="en-IN" sz="2800" b="1" dirty="0" smtClean="0">
                <a:solidFill>
                  <a:schemeClr val="tx1"/>
                </a:solidFill>
                <a:latin typeface="Arial Black" pitchFamily="34" charset="0"/>
              </a:rPr>
              <a:t/>
            </a:r>
            <a:br>
              <a:rPr lang="en-IN" sz="2800" b="1" dirty="0" smtClean="0">
                <a:solidFill>
                  <a:schemeClr val="tx1"/>
                </a:solidFill>
                <a:latin typeface="Arial Black" pitchFamily="34" charset="0"/>
              </a:rPr>
            </a:br>
            <a:r>
              <a:rPr lang="en-IN" sz="2800" b="1" dirty="0" smtClean="0">
                <a:solidFill>
                  <a:schemeClr val="tx1"/>
                </a:solidFill>
                <a:latin typeface="Arial Black" pitchFamily="34" charset="0"/>
              </a:rPr>
              <a:t>Economic burden of Acute Respiratory Tract Infections among Children and elderly in Delhi NCR  </a:t>
            </a:r>
            <a:br>
              <a:rPr lang="en-IN" sz="2800" b="1" dirty="0" smtClean="0">
                <a:solidFill>
                  <a:schemeClr val="tx1"/>
                </a:solidFill>
                <a:latin typeface="Arial Black" pitchFamily="34" charset="0"/>
              </a:rPr>
            </a:br>
            <a:r>
              <a:rPr lang="en-IN" sz="2800" b="1" dirty="0" smtClean="0">
                <a:solidFill>
                  <a:schemeClr val="tx1"/>
                </a:solidFill>
                <a:latin typeface="Arial Black" pitchFamily="34" charset="0"/>
              </a:rPr>
              <a:t/>
            </a:r>
            <a:br>
              <a:rPr lang="en-IN" sz="2800" b="1" dirty="0" smtClean="0">
                <a:solidFill>
                  <a:schemeClr val="tx1"/>
                </a:solidFill>
                <a:latin typeface="Arial Black" pitchFamily="34" charset="0"/>
              </a:rPr>
            </a:br>
            <a:r>
              <a:rPr lang="en-IN" sz="2800" b="1" dirty="0" smtClean="0">
                <a:solidFill>
                  <a:schemeClr val="tx1"/>
                </a:solidFill>
                <a:latin typeface="Arial Black" pitchFamily="34" charset="0"/>
              </a:rPr>
              <a:t/>
            </a:r>
            <a:br>
              <a:rPr lang="en-IN" sz="2800" b="1" dirty="0" smtClean="0">
                <a:solidFill>
                  <a:schemeClr val="tx1"/>
                </a:solidFill>
                <a:latin typeface="Arial Black" pitchFamily="34" charset="0"/>
              </a:rPr>
            </a:br>
            <a:r>
              <a:rPr lang="en-IN" sz="2800" b="1" dirty="0" smtClean="0">
                <a:solidFill>
                  <a:schemeClr val="tx1"/>
                </a:solidFill>
                <a:latin typeface="Arial Black" pitchFamily="34" charset="0"/>
              </a:rPr>
              <a:t/>
            </a:r>
            <a:br>
              <a:rPr lang="en-IN" sz="2800" b="1" dirty="0" smtClean="0">
                <a:solidFill>
                  <a:schemeClr val="tx1"/>
                </a:solidFill>
                <a:latin typeface="Arial Black" pitchFamily="34" charset="0"/>
              </a:rPr>
            </a:br>
            <a:r>
              <a:rPr lang="en-IN" sz="2800" b="1" dirty="0" smtClean="0">
                <a:solidFill>
                  <a:schemeClr val="tx1"/>
                </a:solidFill>
                <a:latin typeface="Arial Black" pitchFamily="34" charset="0"/>
              </a:rPr>
              <a:t>                                                   Submitted by:                                                                                                </a:t>
            </a:r>
            <a:r>
              <a:rPr lang="en-IN" sz="2800" dirty="0" smtClean="0">
                <a:solidFill>
                  <a:schemeClr val="tx1"/>
                </a:solidFill>
                <a:latin typeface="Arial Black" pitchFamily="34" charset="0"/>
              </a:rPr>
              <a:t/>
            </a:r>
            <a:br>
              <a:rPr lang="en-IN" sz="2800" dirty="0" smtClean="0">
                <a:solidFill>
                  <a:schemeClr val="tx1"/>
                </a:solidFill>
                <a:latin typeface="Arial Black" pitchFamily="34" charset="0"/>
              </a:rPr>
            </a:br>
            <a:r>
              <a:rPr lang="en-IN" sz="2800" b="1" dirty="0" smtClean="0">
                <a:solidFill>
                  <a:schemeClr val="tx1"/>
                </a:solidFill>
                <a:latin typeface="Arial Black" pitchFamily="34" charset="0"/>
              </a:rPr>
              <a:t>                                               Dr. </a:t>
            </a:r>
            <a:r>
              <a:rPr lang="en-IN" sz="2800" b="1" dirty="0" err="1" smtClean="0">
                <a:solidFill>
                  <a:schemeClr val="tx1"/>
                </a:solidFill>
                <a:latin typeface="Arial Black" pitchFamily="34" charset="0"/>
              </a:rPr>
              <a:t>Vishal</a:t>
            </a:r>
            <a:r>
              <a:rPr lang="en-IN" sz="2800" b="1" dirty="0" smtClean="0">
                <a:solidFill>
                  <a:schemeClr val="tx1"/>
                </a:solidFill>
                <a:latin typeface="Arial Black" pitchFamily="34" charset="0"/>
              </a:rPr>
              <a:t> </a:t>
            </a:r>
            <a:r>
              <a:rPr lang="en-IN" sz="2800" b="1" dirty="0" err="1" smtClean="0">
                <a:solidFill>
                  <a:schemeClr val="tx1"/>
                </a:solidFill>
                <a:latin typeface="Arial Black" pitchFamily="34" charset="0"/>
              </a:rPr>
              <a:t>Yadav</a:t>
            </a:r>
            <a:r>
              <a:rPr lang="en-IN" sz="2800" b="1" dirty="0" smtClean="0">
                <a:solidFill>
                  <a:schemeClr val="tx1"/>
                </a:solidFill>
                <a:latin typeface="Arial Black" pitchFamily="34" charset="0"/>
              </a:rPr>
              <a:t>                                                 </a:t>
            </a:r>
            <a:r>
              <a:rPr lang="en-IN" dirty="0" smtClean="0">
                <a:latin typeface="Algerian" pitchFamily="82" charset="0"/>
              </a:rPr>
              <a:t/>
            </a:r>
            <a:br>
              <a:rPr lang="en-IN" dirty="0" smtClean="0">
                <a:latin typeface="Algerian" pitchFamily="82" charset="0"/>
              </a:rPr>
            </a:br>
            <a:endParaRPr lang="en-IN"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38400" y="228600"/>
            <a:ext cx="4114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ts val="1000"/>
              </a:spcAft>
            </a:pPr>
            <a:r>
              <a:rPr lang="en-IN" dirty="0" smtClean="0">
                <a:solidFill>
                  <a:schemeClr val="bg1"/>
                </a:solidFill>
                <a:latin typeface="Calibri" pitchFamily="34" charset="0"/>
                <a:ea typeface="Arial" pitchFamily="34" charset="0"/>
                <a:cs typeface="Arial" pitchFamily="34" charset="0"/>
              </a:rPr>
              <a:t>Start with visit to Enrolled hospital</a:t>
            </a:r>
            <a:endParaRPr lang="en-US" dirty="0" smtClean="0">
              <a:solidFill>
                <a:schemeClr val="bg1"/>
              </a:solidFill>
              <a:latin typeface="Arial" pitchFamily="34" charset="0"/>
              <a:cs typeface="Arial" pitchFamily="34" charset="0"/>
            </a:endParaRPr>
          </a:p>
        </p:txBody>
      </p:sp>
      <p:sp>
        <p:nvSpPr>
          <p:cNvPr id="4" name="Rectangle 3"/>
          <p:cNvSpPr/>
          <p:nvPr/>
        </p:nvSpPr>
        <p:spPr>
          <a:xfrm>
            <a:off x="762000" y="1066800"/>
            <a:ext cx="75438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ts val="1000"/>
              </a:spcAft>
            </a:pPr>
            <a:r>
              <a:rPr lang="en-IN" dirty="0" smtClean="0">
                <a:solidFill>
                  <a:schemeClr val="bg1"/>
                </a:solidFill>
                <a:latin typeface="Calibri" pitchFamily="34" charset="0"/>
                <a:ea typeface="Arial" pitchFamily="34" charset="0"/>
                <a:cs typeface="Arial" pitchFamily="34" charset="0"/>
              </a:rPr>
              <a:t>Identify the eligible patient by looking the medical documents/file</a:t>
            </a:r>
            <a:endParaRPr lang="en-US" dirty="0" smtClean="0">
              <a:solidFill>
                <a:schemeClr val="bg1"/>
              </a:solidFill>
              <a:latin typeface="Arial" pitchFamily="34" charset="0"/>
              <a:cs typeface="Arial" pitchFamily="34" charset="0"/>
            </a:endParaRPr>
          </a:p>
        </p:txBody>
      </p:sp>
      <p:sp>
        <p:nvSpPr>
          <p:cNvPr id="5" name="Rectangle 4"/>
          <p:cNvSpPr/>
          <p:nvPr/>
        </p:nvSpPr>
        <p:spPr>
          <a:xfrm>
            <a:off x="533400" y="1981200"/>
            <a:ext cx="8229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ts val="1000"/>
              </a:spcAft>
            </a:pPr>
            <a:r>
              <a:rPr lang="en-IN" dirty="0" smtClean="0">
                <a:solidFill>
                  <a:schemeClr val="bg1"/>
                </a:solidFill>
                <a:latin typeface="Calibri" pitchFamily="34" charset="0"/>
                <a:ea typeface="Arial" pitchFamily="34" charset="0"/>
                <a:cs typeface="Arial" pitchFamily="34" charset="0"/>
              </a:rPr>
              <a:t>Ask from patient and/or his relative for the symptoms to confirm the patient has ARI</a:t>
            </a:r>
            <a:endParaRPr lang="en-US" dirty="0" smtClean="0">
              <a:solidFill>
                <a:schemeClr val="bg1"/>
              </a:solidFill>
              <a:latin typeface="Arial" pitchFamily="34" charset="0"/>
              <a:cs typeface="Arial" pitchFamily="34" charset="0"/>
            </a:endParaRPr>
          </a:p>
        </p:txBody>
      </p:sp>
      <p:sp>
        <p:nvSpPr>
          <p:cNvPr id="6" name="Flowchart: Decision 5"/>
          <p:cNvSpPr/>
          <p:nvPr/>
        </p:nvSpPr>
        <p:spPr>
          <a:xfrm>
            <a:off x="2057400" y="2743200"/>
            <a:ext cx="5257800" cy="993648"/>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ts val="1000"/>
              </a:spcAft>
            </a:pPr>
            <a:r>
              <a:rPr lang="en-IN" dirty="0" smtClean="0">
                <a:solidFill>
                  <a:schemeClr val="bg1"/>
                </a:solidFill>
                <a:latin typeface="Calibri" pitchFamily="34" charset="0"/>
                <a:ea typeface="Arial" pitchFamily="34" charset="0"/>
                <a:cs typeface="Arial" pitchFamily="34" charset="0"/>
              </a:rPr>
              <a:t>Patient  To be screened for eligibility of enrolment</a:t>
            </a:r>
            <a:endParaRPr lang="en-US" sz="4000" dirty="0" smtClean="0">
              <a:solidFill>
                <a:schemeClr val="bg1"/>
              </a:solidFill>
              <a:latin typeface="Arial" pitchFamily="34" charset="0"/>
              <a:cs typeface="Arial" pitchFamily="34" charset="0"/>
            </a:endParaRPr>
          </a:p>
        </p:txBody>
      </p:sp>
      <p:sp>
        <p:nvSpPr>
          <p:cNvPr id="7" name="Flowchart: Decision 6"/>
          <p:cNvSpPr/>
          <p:nvPr/>
        </p:nvSpPr>
        <p:spPr>
          <a:xfrm>
            <a:off x="2209800" y="3810000"/>
            <a:ext cx="5029200" cy="838200"/>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ts val="1000"/>
              </a:spcAft>
            </a:pPr>
            <a:r>
              <a:rPr lang="en-IN" dirty="0" smtClean="0">
                <a:solidFill>
                  <a:schemeClr val="bg1"/>
                </a:solidFill>
                <a:latin typeface="Calibri" pitchFamily="34" charset="0"/>
                <a:ea typeface="Arial" pitchFamily="34" charset="0"/>
                <a:cs typeface="Arial" pitchFamily="34" charset="0"/>
              </a:rPr>
              <a:t>Any of the 5 symptom present in previous week</a:t>
            </a:r>
            <a:endParaRPr lang="en-US" sz="3200" dirty="0" smtClean="0">
              <a:solidFill>
                <a:schemeClr val="bg1"/>
              </a:solidFill>
              <a:latin typeface="Arial" pitchFamily="34" charset="0"/>
              <a:cs typeface="Arial" pitchFamily="34" charset="0"/>
            </a:endParaRPr>
          </a:p>
        </p:txBody>
      </p:sp>
      <p:sp>
        <p:nvSpPr>
          <p:cNvPr id="8" name="Rectangle 7"/>
          <p:cNvSpPr/>
          <p:nvPr/>
        </p:nvSpPr>
        <p:spPr>
          <a:xfrm>
            <a:off x="838200" y="4953000"/>
            <a:ext cx="79248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ts val="1000"/>
              </a:spcAft>
            </a:pPr>
            <a:r>
              <a:rPr lang="en-IN" dirty="0" smtClean="0">
                <a:solidFill>
                  <a:schemeClr val="bg1"/>
                </a:solidFill>
                <a:latin typeface="Calibri" pitchFamily="34" charset="0"/>
                <a:ea typeface="Arial" pitchFamily="34" charset="0"/>
                <a:cs typeface="Arial" pitchFamily="34" charset="0"/>
              </a:rPr>
              <a:t>Ask for date of onset, Severity and are the symptoms still present</a:t>
            </a:r>
            <a:endParaRPr lang="en-US" dirty="0" smtClean="0">
              <a:solidFill>
                <a:schemeClr val="bg1"/>
              </a:solidFill>
              <a:latin typeface="Arial" pitchFamily="34" charset="0"/>
              <a:cs typeface="Arial" pitchFamily="34" charset="0"/>
            </a:endParaRPr>
          </a:p>
        </p:txBody>
      </p:sp>
      <p:sp>
        <p:nvSpPr>
          <p:cNvPr id="9" name="Flowchart: Decision 8"/>
          <p:cNvSpPr/>
          <p:nvPr/>
        </p:nvSpPr>
        <p:spPr>
          <a:xfrm>
            <a:off x="1600200" y="5562600"/>
            <a:ext cx="6324600" cy="1066800"/>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ts val="1000"/>
              </a:spcAft>
            </a:pPr>
            <a:r>
              <a:rPr lang="en-IN" sz="1600" dirty="0" smtClean="0">
                <a:solidFill>
                  <a:schemeClr val="bg1"/>
                </a:solidFill>
                <a:latin typeface="Calibri" pitchFamily="34" charset="0"/>
                <a:ea typeface="Arial" pitchFamily="34" charset="0"/>
                <a:cs typeface="Arial" pitchFamily="34" charset="0"/>
              </a:rPr>
              <a:t>Any of the 5 symptoms still present and/or its severity had increased in between today &amp; last 6 days</a:t>
            </a:r>
            <a:endParaRPr lang="en-US" sz="1600" dirty="0" smtClean="0">
              <a:solidFill>
                <a:schemeClr val="bg1"/>
              </a:solidFill>
              <a:latin typeface="Arial" pitchFamily="34" charset="0"/>
              <a:cs typeface="Arial" pitchFamily="34" charset="0"/>
            </a:endParaRPr>
          </a:p>
        </p:txBody>
      </p:sp>
      <p:cxnSp>
        <p:nvCxnSpPr>
          <p:cNvPr id="11" name="Straight Arrow Connector 10"/>
          <p:cNvCxnSpPr/>
          <p:nvPr/>
        </p:nvCxnSpPr>
        <p:spPr>
          <a:xfrm>
            <a:off x="4648200" y="609600"/>
            <a:ext cx="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648200" y="1447800"/>
            <a:ext cx="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5" idx="2"/>
          </p:cNvCxnSpPr>
          <p:nvPr/>
        </p:nvCxnSpPr>
        <p:spPr>
          <a:xfrm>
            <a:off x="4648200" y="2438400"/>
            <a:ext cx="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228600" y="2514600"/>
            <a:ext cx="914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STOP</a:t>
            </a:r>
            <a:endParaRPr lang="en-IN" dirty="0"/>
          </a:p>
        </p:txBody>
      </p:sp>
      <p:cxnSp>
        <p:nvCxnSpPr>
          <p:cNvPr id="26" name="Straight Arrow Connector 25"/>
          <p:cNvCxnSpPr/>
          <p:nvPr/>
        </p:nvCxnSpPr>
        <p:spPr>
          <a:xfrm flipH="1">
            <a:off x="1371600" y="2667000"/>
            <a:ext cx="3276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685800" y="3048000"/>
            <a:ext cx="0" cy="3581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7" idx="2"/>
          </p:cNvCxnSpPr>
          <p:nvPr/>
        </p:nvCxnSpPr>
        <p:spPr>
          <a:xfrm>
            <a:off x="4724400" y="4648200"/>
            <a:ext cx="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7" idx="0"/>
            <a:endCxn id="7" idx="0"/>
          </p:cNvCxnSpPr>
          <p:nvPr/>
        </p:nvCxnSpPr>
        <p:spPr>
          <a:xfrm>
            <a:off x="4724400" y="381000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a:endCxn id="7" idx="2"/>
          </p:cNvCxnSpPr>
          <p:nvPr/>
        </p:nvCxnSpPr>
        <p:spPr>
          <a:xfrm>
            <a:off x="685800" y="4648200"/>
            <a:ext cx="4038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a:endCxn id="9" idx="2"/>
          </p:cNvCxnSpPr>
          <p:nvPr/>
        </p:nvCxnSpPr>
        <p:spPr>
          <a:xfrm>
            <a:off x="685800" y="6629400"/>
            <a:ext cx="4076700" cy="0"/>
          </a:xfrm>
          <a:prstGeom prst="line">
            <a:avLst/>
          </a:prstGeom>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5410200" y="2514600"/>
            <a:ext cx="9144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YES</a:t>
            </a:r>
            <a:endParaRPr lang="en-IN" dirty="0"/>
          </a:p>
        </p:txBody>
      </p:sp>
      <p:sp>
        <p:nvSpPr>
          <p:cNvPr id="67" name="Rectangle 66"/>
          <p:cNvSpPr/>
          <p:nvPr/>
        </p:nvSpPr>
        <p:spPr>
          <a:xfrm>
            <a:off x="1600200" y="2667000"/>
            <a:ext cx="9144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a:t>
            </a:r>
            <a:endParaRPr lang="en-IN" dirty="0"/>
          </a:p>
        </p:txBody>
      </p:sp>
      <p:sp>
        <p:nvSpPr>
          <p:cNvPr id="68" name="Rectangle 67"/>
          <p:cNvSpPr/>
          <p:nvPr/>
        </p:nvSpPr>
        <p:spPr>
          <a:xfrm>
            <a:off x="1447800" y="4419600"/>
            <a:ext cx="9144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a:t>
            </a:r>
            <a:endParaRPr lang="en-IN" dirty="0"/>
          </a:p>
        </p:txBody>
      </p:sp>
      <p:sp>
        <p:nvSpPr>
          <p:cNvPr id="69" name="Rectangle 68"/>
          <p:cNvSpPr/>
          <p:nvPr/>
        </p:nvSpPr>
        <p:spPr>
          <a:xfrm>
            <a:off x="5562600" y="4572000"/>
            <a:ext cx="9144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YES</a:t>
            </a:r>
            <a:endParaRPr lang="en-IN" dirty="0"/>
          </a:p>
        </p:txBody>
      </p:sp>
      <p:cxnSp>
        <p:nvCxnSpPr>
          <p:cNvPr id="71" name="Straight Connector 70"/>
          <p:cNvCxnSpPr>
            <a:stCxn id="6" idx="2"/>
            <a:endCxn id="7" idx="0"/>
          </p:cNvCxnSpPr>
          <p:nvPr/>
        </p:nvCxnSpPr>
        <p:spPr>
          <a:xfrm>
            <a:off x="4686300" y="3736848"/>
            <a:ext cx="38100" cy="73152"/>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8" idx="2"/>
            <a:endCxn id="9" idx="0"/>
          </p:cNvCxnSpPr>
          <p:nvPr/>
        </p:nvCxnSpPr>
        <p:spPr>
          <a:xfrm flipH="1">
            <a:off x="4762500" y="5410200"/>
            <a:ext cx="381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0" name="Oval 79"/>
          <p:cNvSpPr/>
          <p:nvPr/>
        </p:nvSpPr>
        <p:spPr>
          <a:xfrm>
            <a:off x="4572000" y="6477000"/>
            <a:ext cx="3048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IN" dirty="0"/>
          </a:p>
        </p:txBody>
      </p:sp>
      <p:sp>
        <p:nvSpPr>
          <p:cNvPr id="81" name="Rectangle 80"/>
          <p:cNvSpPr/>
          <p:nvPr/>
        </p:nvSpPr>
        <p:spPr>
          <a:xfrm>
            <a:off x="1524000" y="6324600"/>
            <a:ext cx="914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a:t>
            </a:r>
            <a:endParaRPr lang="en-IN" dirty="0"/>
          </a:p>
        </p:txBody>
      </p:sp>
      <p:sp>
        <p:nvSpPr>
          <p:cNvPr id="82" name="Rectangle 81"/>
          <p:cNvSpPr/>
          <p:nvPr/>
        </p:nvSpPr>
        <p:spPr>
          <a:xfrm>
            <a:off x="6019800" y="6400800"/>
            <a:ext cx="9144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YES</a:t>
            </a:r>
            <a:endParaRPr lang="en-IN"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762000"/>
            <a:ext cx="8839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ts val="1000"/>
              </a:spcAft>
            </a:pPr>
            <a:r>
              <a:rPr lang="en-IN" dirty="0" smtClean="0">
                <a:solidFill>
                  <a:schemeClr val="bg1"/>
                </a:solidFill>
                <a:latin typeface="Calibri" pitchFamily="34" charset="0"/>
                <a:ea typeface="Arial" pitchFamily="34" charset="0"/>
                <a:cs typeface="Arial" pitchFamily="34" charset="0"/>
              </a:rPr>
              <a:t>Note down any other symptoms &amp; perform the clinical examination and </a:t>
            </a:r>
            <a:r>
              <a:rPr lang="en-IN" dirty="0" err="1" smtClean="0">
                <a:solidFill>
                  <a:schemeClr val="bg1"/>
                </a:solidFill>
                <a:latin typeface="Calibri" pitchFamily="34" charset="0"/>
                <a:ea typeface="Arial" pitchFamily="34" charset="0"/>
                <a:cs typeface="Arial" pitchFamily="34" charset="0"/>
              </a:rPr>
              <a:t>and</a:t>
            </a:r>
            <a:r>
              <a:rPr lang="en-IN" dirty="0" smtClean="0">
                <a:solidFill>
                  <a:schemeClr val="bg1"/>
                </a:solidFill>
                <a:latin typeface="Calibri" pitchFamily="34" charset="0"/>
                <a:ea typeface="Arial" pitchFamily="34" charset="0"/>
                <a:cs typeface="Arial" pitchFamily="34" charset="0"/>
              </a:rPr>
              <a:t> vitals of patient</a:t>
            </a:r>
            <a:endParaRPr lang="en-US" sz="3200" dirty="0" smtClean="0">
              <a:solidFill>
                <a:schemeClr val="bg1"/>
              </a:solidFill>
              <a:latin typeface="Arial" pitchFamily="34" charset="0"/>
              <a:cs typeface="Arial" pitchFamily="34" charset="0"/>
            </a:endParaRPr>
          </a:p>
        </p:txBody>
      </p:sp>
      <p:sp>
        <p:nvSpPr>
          <p:cNvPr id="3" name="Rectangle 2"/>
          <p:cNvSpPr/>
          <p:nvPr/>
        </p:nvSpPr>
        <p:spPr>
          <a:xfrm>
            <a:off x="1676400" y="1828800"/>
            <a:ext cx="5715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ts val="1000"/>
              </a:spcAft>
            </a:pPr>
            <a:r>
              <a:rPr lang="en-IN" dirty="0" smtClean="0">
                <a:solidFill>
                  <a:schemeClr val="bg1"/>
                </a:solidFill>
                <a:latin typeface="Calibri" pitchFamily="34" charset="0"/>
                <a:ea typeface="Arial" pitchFamily="34" charset="0"/>
                <a:cs typeface="Arial" pitchFamily="34" charset="0"/>
              </a:rPr>
              <a:t>Take the background data, pre hospitalization and current         hospitalization information of patient </a:t>
            </a:r>
            <a:endParaRPr lang="en-US" sz="3200" dirty="0" smtClean="0">
              <a:solidFill>
                <a:schemeClr val="bg1"/>
              </a:solidFill>
              <a:latin typeface="Arial" pitchFamily="34" charset="0"/>
              <a:cs typeface="Arial" pitchFamily="34" charset="0"/>
            </a:endParaRPr>
          </a:p>
        </p:txBody>
      </p:sp>
      <p:sp>
        <p:nvSpPr>
          <p:cNvPr id="4" name="Rectangle 3"/>
          <p:cNvSpPr/>
          <p:nvPr/>
        </p:nvSpPr>
        <p:spPr>
          <a:xfrm>
            <a:off x="762000" y="3200400"/>
            <a:ext cx="25908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ts val="1000"/>
              </a:spcAft>
            </a:pPr>
            <a:r>
              <a:rPr lang="en-IN" dirty="0" smtClean="0">
                <a:solidFill>
                  <a:schemeClr val="bg1"/>
                </a:solidFill>
                <a:latin typeface="Calibri" pitchFamily="34" charset="0"/>
                <a:ea typeface="Arial" pitchFamily="34" charset="0"/>
                <a:cs typeface="Arial" pitchFamily="34" charset="0"/>
              </a:rPr>
              <a:t>Any past medical history </a:t>
            </a:r>
            <a:endParaRPr lang="en-US" sz="3200" dirty="0" smtClean="0">
              <a:solidFill>
                <a:schemeClr val="bg1"/>
              </a:solidFill>
              <a:latin typeface="Arial" pitchFamily="34" charset="0"/>
              <a:cs typeface="Arial" pitchFamily="34" charset="0"/>
            </a:endParaRPr>
          </a:p>
        </p:txBody>
      </p:sp>
      <p:sp>
        <p:nvSpPr>
          <p:cNvPr id="5" name="Rectangle 4"/>
          <p:cNvSpPr/>
          <p:nvPr/>
        </p:nvSpPr>
        <p:spPr>
          <a:xfrm>
            <a:off x="2743200" y="4419600"/>
            <a:ext cx="3962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ts val="1000"/>
              </a:spcAft>
            </a:pPr>
            <a:r>
              <a:rPr lang="en-IN" dirty="0" smtClean="0">
                <a:solidFill>
                  <a:schemeClr val="bg1"/>
                </a:solidFill>
                <a:latin typeface="Calibri" pitchFamily="34" charset="0"/>
                <a:ea typeface="Arial" pitchFamily="34" charset="0"/>
                <a:cs typeface="Arial" pitchFamily="34" charset="0"/>
              </a:rPr>
              <a:t>Fill the Medical record from case sheets</a:t>
            </a:r>
            <a:endParaRPr lang="en-US" sz="3200" dirty="0" smtClean="0">
              <a:solidFill>
                <a:schemeClr val="bg1"/>
              </a:solidFill>
              <a:latin typeface="Arial" pitchFamily="34" charset="0"/>
              <a:cs typeface="Arial" pitchFamily="34" charset="0"/>
            </a:endParaRPr>
          </a:p>
        </p:txBody>
      </p:sp>
      <p:sp>
        <p:nvSpPr>
          <p:cNvPr id="6" name="Rectangle 5"/>
          <p:cNvSpPr/>
          <p:nvPr/>
        </p:nvSpPr>
        <p:spPr>
          <a:xfrm>
            <a:off x="6019800" y="3124200"/>
            <a:ext cx="2286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ts val="1000"/>
              </a:spcAft>
            </a:pPr>
            <a:r>
              <a:rPr lang="en-IN" dirty="0" smtClean="0">
                <a:solidFill>
                  <a:schemeClr val="bg1"/>
                </a:solidFill>
                <a:latin typeface="Calibri" pitchFamily="34" charset="0"/>
                <a:ea typeface="Arial" pitchFamily="34" charset="0"/>
                <a:cs typeface="Arial" pitchFamily="34" charset="0"/>
              </a:rPr>
              <a:t>Collection of cost data</a:t>
            </a:r>
            <a:endParaRPr lang="en-US" sz="3200" dirty="0" smtClean="0">
              <a:solidFill>
                <a:schemeClr val="bg1"/>
              </a:solidFill>
              <a:latin typeface="Arial" pitchFamily="34" charset="0"/>
              <a:cs typeface="Arial" pitchFamily="34" charset="0"/>
            </a:endParaRPr>
          </a:p>
        </p:txBody>
      </p:sp>
      <p:sp>
        <p:nvSpPr>
          <p:cNvPr id="7" name="Rectangle 6"/>
          <p:cNvSpPr/>
          <p:nvPr/>
        </p:nvSpPr>
        <p:spPr>
          <a:xfrm>
            <a:off x="3124200" y="5486400"/>
            <a:ext cx="2819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ts val="1000"/>
              </a:spcAft>
            </a:pPr>
            <a:r>
              <a:rPr lang="en-IN" dirty="0" smtClean="0">
                <a:solidFill>
                  <a:schemeClr val="bg1"/>
                </a:solidFill>
                <a:latin typeface="Calibri" pitchFamily="34" charset="0"/>
                <a:ea typeface="Arial" pitchFamily="34" charset="0"/>
                <a:cs typeface="Arial" pitchFamily="34" charset="0"/>
              </a:rPr>
              <a:t>Sample collection of patient</a:t>
            </a:r>
            <a:endParaRPr lang="en-US" sz="3200" dirty="0" smtClean="0">
              <a:solidFill>
                <a:schemeClr val="bg1"/>
              </a:solidFill>
              <a:latin typeface="Arial" pitchFamily="34" charset="0"/>
              <a:cs typeface="Arial" pitchFamily="34" charset="0"/>
            </a:endParaRPr>
          </a:p>
        </p:txBody>
      </p:sp>
      <p:sp>
        <p:nvSpPr>
          <p:cNvPr id="8" name="Oval 7"/>
          <p:cNvSpPr/>
          <p:nvPr/>
        </p:nvSpPr>
        <p:spPr>
          <a:xfrm>
            <a:off x="4191000" y="0"/>
            <a:ext cx="4572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IN" dirty="0"/>
          </a:p>
        </p:txBody>
      </p:sp>
      <p:cxnSp>
        <p:nvCxnSpPr>
          <p:cNvPr id="10" name="Straight Arrow Connector 9"/>
          <p:cNvCxnSpPr>
            <a:stCxn id="8" idx="4"/>
          </p:cNvCxnSpPr>
          <p:nvPr/>
        </p:nvCxnSpPr>
        <p:spPr>
          <a:xfrm>
            <a:off x="4419600" y="38100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419600" y="1295400"/>
            <a:ext cx="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419600" y="2438400"/>
            <a:ext cx="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981200" y="2819400"/>
            <a:ext cx="5257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1981200" y="281940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7239000" y="2819400"/>
            <a:ext cx="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4" idx="2"/>
          </p:cNvCxnSpPr>
          <p:nvPr/>
        </p:nvCxnSpPr>
        <p:spPr>
          <a:xfrm>
            <a:off x="2057400" y="3657600"/>
            <a:ext cx="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6" idx="2"/>
          </p:cNvCxnSpPr>
          <p:nvPr/>
        </p:nvCxnSpPr>
        <p:spPr>
          <a:xfrm>
            <a:off x="7162800" y="35814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2057400" y="3886200"/>
            <a:ext cx="5105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4419600" y="3886200"/>
            <a:ext cx="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4419600" y="4953000"/>
            <a:ext cx="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590800"/>
            <a:ext cx="20574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ts val="1000"/>
              </a:spcAft>
            </a:pPr>
            <a:r>
              <a:rPr lang="en-IN" dirty="0" smtClean="0">
                <a:solidFill>
                  <a:schemeClr val="bg1"/>
                </a:solidFill>
                <a:latin typeface="Calibri" pitchFamily="34" charset="0"/>
                <a:ea typeface="Arial" pitchFamily="34" charset="0"/>
                <a:cs typeface="Arial" pitchFamily="34" charset="0"/>
              </a:rPr>
              <a:t>Age between 2 months to 1 year</a:t>
            </a:r>
            <a:endParaRPr lang="en-US" sz="3200" dirty="0" smtClean="0">
              <a:solidFill>
                <a:schemeClr val="bg1"/>
              </a:solidFill>
              <a:latin typeface="Arial" pitchFamily="34" charset="0"/>
              <a:cs typeface="Arial" pitchFamily="34" charset="0"/>
            </a:endParaRPr>
          </a:p>
        </p:txBody>
      </p:sp>
      <p:sp>
        <p:nvSpPr>
          <p:cNvPr id="3" name="Rectangle 2"/>
          <p:cNvSpPr/>
          <p:nvPr/>
        </p:nvSpPr>
        <p:spPr>
          <a:xfrm>
            <a:off x="2743200" y="2590800"/>
            <a:ext cx="17526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ts val="1000"/>
              </a:spcAft>
            </a:pPr>
            <a:r>
              <a:rPr lang="en-IN" dirty="0" smtClean="0">
                <a:solidFill>
                  <a:schemeClr val="bg1"/>
                </a:solidFill>
                <a:latin typeface="Calibri" pitchFamily="34" charset="0"/>
                <a:ea typeface="Arial" pitchFamily="34" charset="0"/>
                <a:cs typeface="Arial" pitchFamily="34" charset="0"/>
              </a:rPr>
              <a:t>Age between 1 year to 10 years</a:t>
            </a:r>
            <a:endParaRPr lang="en-US" sz="3200" dirty="0" smtClean="0">
              <a:solidFill>
                <a:schemeClr val="bg1"/>
              </a:solidFill>
              <a:latin typeface="Arial" pitchFamily="34" charset="0"/>
              <a:cs typeface="Arial" pitchFamily="34" charset="0"/>
            </a:endParaRPr>
          </a:p>
        </p:txBody>
      </p:sp>
      <p:sp>
        <p:nvSpPr>
          <p:cNvPr id="4" name="Rectangle 3"/>
          <p:cNvSpPr/>
          <p:nvPr/>
        </p:nvSpPr>
        <p:spPr>
          <a:xfrm>
            <a:off x="5029200" y="2590800"/>
            <a:ext cx="15240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ts val="1000"/>
              </a:spcAft>
            </a:pPr>
            <a:r>
              <a:rPr lang="en-IN" dirty="0" smtClean="0">
                <a:solidFill>
                  <a:schemeClr val="bg1"/>
                </a:solidFill>
                <a:latin typeface="Calibri" pitchFamily="34" charset="0"/>
                <a:ea typeface="Arial" pitchFamily="34" charset="0"/>
                <a:cs typeface="Arial" pitchFamily="34" charset="0"/>
              </a:rPr>
              <a:t>Age above 60 years</a:t>
            </a:r>
            <a:endParaRPr lang="en-US" sz="3200" dirty="0" smtClean="0">
              <a:solidFill>
                <a:schemeClr val="bg1"/>
              </a:solidFill>
              <a:latin typeface="Arial" pitchFamily="34" charset="0"/>
              <a:cs typeface="Arial" pitchFamily="34" charset="0"/>
            </a:endParaRPr>
          </a:p>
        </p:txBody>
      </p:sp>
      <p:sp>
        <p:nvSpPr>
          <p:cNvPr id="5" name="Rectangle 4"/>
          <p:cNvSpPr/>
          <p:nvPr/>
        </p:nvSpPr>
        <p:spPr>
          <a:xfrm>
            <a:off x="7086600" y="2590800"/>
            <a:ext cx="15240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ts val="1000"/>
              </a:spcAft>
            </a:pPr>
            <a:r>
              <a:rPr lang="en-IN" dirty="0" smtClean="0">
                <a:solidFill>
                  <a:schemeClr val="bg1"/>
                </a:solidFill>
                <a:latin typeface="Calibri" pitchFamily="34" charset="0"/>
                <a:ea typeface="Arial" pitchFamily="34" charset="0"/>
                <a:cs typeface="Arial" pitchFamily="34" charset="0"/>
              </a:rPr>
              <a:t>Age between 11 years to 59 years</a:t>
            </a:r>
            <a:endParaRPr lang="en-US" sz="3200" dirty="0" smtClean="0">
              <a:solidFill>
                <a:schemeClr val="bg1"/>
              </a:solidFill>
              <a:latin typeface="Arial" pitchFamily="34" charset="0"/>
              <a:cs typeface="Arial" pitchFamily="34" charset="0"/>
            </a:endParaRPr>
          </a:p>
        </p:txBody>
      </p:sp>
      <p:sp>
        <p:nvSpPr>
          <p:cNvPr id="6" name="Rectangle 5"/>
          <p:cNvSpPr/>
          <p:nvPr/>
        </p:nvSpPr>
        <p:spPr>
          <a:xfrm>
            <a:off x="609600" y="4267200"/>
            <a:ext cx="1447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ts val="1000"/>
              </a:spcAft>
            </a:pPr>
            <a:r>
              <a:rPr lang="en-IN" dirty="0" smtClean="0">
                <a:solidFill>
                  <a:schemeClr val="bg1"/>
                </a:solidFill>
                <a:latin typeface="Calibri" pitchFamily="34" charset="0"/>
                <a:ea typeface="Arial" pitchFamily="34" charset="0"/>
                <a:cs typeface="Arial" pitchFamily="34" charset="0"/>
              </a:rPr>
              <a:t>Nasal swab for virology</a:t>
            </a:r>
            <a:endParaRPr lang="en-US" sz="3200" dirty="0" smtClean="0">
              <a:solidFill>
                <a:schemeClr val="bg1"/>
              </a:solidFill>
              <a:latin typeface="Arial" pitchFamily="34" charset="0"/>
              <a:cs typeface="Arial" pitchFamily="34" charset="0"/>
            </a:endParaRPr>
          </a:p>
        </p:txBody>
      </p:sp>
      <p:sp>
        <p:nvSpPr>
          <p:cNvPr id="7" name="Rectangle 6"/>
          <p:cNvSpPr/>
          <p:nvPr/>
        </p:nvSpPr>
        <p:spPr>
          <a:xfrm>
            <a:off x="2819400" y="4267200"/>
            <a:ext cx="3657600" cy="175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ts val="1000"/>
              </a:spcAft>
              <a:buFontTx/>
              <a:buChar char="-"/>
            </a:pPr>
            <a:r>
              <a:rPr lang="en-IN" dirty="0" smtClean="0">
                <a:solidFill>
                  <a:schemeClr val="bg1"/>
                </a:solidFill>
                <a:latin typeface="Calibri" pitchFamily="34" charset="0"/>
                <a:ea typeface="Arial" pitchFamily="34" charset="0"/>
                <a:cs typeface="Arial" pitchFamily="34" charset="0"/>
              </a:rPr>
              <a:t>Nasal &amp; throat swab for virology</a:t>
            </a:r>
            <a:br>
              <a:rPr lang="en-IN" dirty="0" smtClean="0">
                <a:solidFill>
                  <a:schemeClr val="bg1"/>
                </a:solidFill>
                <a:latin typeface="Calibri" pitchFamily="34" charset="0"/>
                <a:ea typeface="Arial" pitchFamily="34" charset="0"/>
                <a:cs typeface="Arial" pitchFamily="34" charset="0"/>
              </a:rPr>
            </a:br>
            <a:r>
              <a:rPr lang="en-IN" dirty="0" smtClean="0">
                <a:solidFill>
                  <a:schemeClr val="bg1"/>
                </a:solidFill>
                <a:latin typeface="Calibri" pitchFamily="34" charset="0"/>
                <a:ea typeface="Arial" pitchFamily="34" charset="0"/>
                <a:cs typeface="Arial" pitchFamily="34" charset="0"/>
              </a:rPr>
              <a:t>- Throat swab for bacteriology</a:t>
            </a:r>
            <a:br>
              <a:rPr lang="en-IN" dirty="0" smtClean="0">
                <a:solidFill>
                  <a:schemeClr val="bg1"/>
                </a:solidFill>
                <a:latin typeface="Calibri" pitchFamily="34" charset="0"/>
                <a:ea typeface="Arial" pitchFamily="34" charset="0"/>
                <a:cs typeface="Arial" pitchFamily="34" charset="0"/>
              </a:rPr>
            </a:br>
            <a:r>
              <a:rPr lang="en-IN" dirty="0" smtClean="0">
                <a:solidFill>
                  <a:schemeClr val="bg1"/>
                </a:solidFill>
                <a:latin typeface="Calibri" pitchFamily="34" charset="0"/>
                <a:ea typeface="Arial" pitchFamily="34" charset="0"/>
                <a:cs typeface="Arial" pitchFamily="34" charset="0"/>
              </a:rPr>
              <a:t>- Blood sample for culture sensitivity and biochemistry</a:t>
            </a:r>
          </a:p>
          <a:p>
            <a:pPr lvl="0" fontAlgn="base">
              <a:spcBef>
                <a:spcPct val="0"/>
              </a:spcBef>
              <a:spcAft>
                <a:spcPts val="1000"/>
              </a:spcAft>
              <a:buFontTx/>
              <a:buChar char="-"/>
            </a:pPr>
            <a:r>
              <a:rPr lang="en-US" dirty="0" smtClean="0">
                <a:solidFill>
                  <a:schemeClr val="bg1"/>
                </a:solidFill>
                <a:latin typeface="Calibri" pitchFamily="34" charset="0"/>
                <a:ea typeface="Arial" pitchFamily="34" charset="0"/>
                <a:cs typeface="Arial" pitchFamily="34" charset="0"/>
              </a:rPr>
              <a:t>Urine for </a:t>
            </a:r>
            <a:r>
              <a:rPr lang="en-US" dirty="0" err="1" smtClean="0">
                <a:solidFill>
                  <a:schemeClr val="bg1"/>
                </a:solidFill>
                <a:latin typeface="Calibri" pitchFamily="34" charset="0"/>
                <a:ea typeface="Arial" pitchFamily="34" charset="0"/>
                <a:cs typeface="Arial" pitchFamily="34" charset="0"/>
              </a:rPr>
              <a:t>binax</a:t>
            </a:r>
            <a:endParaRPr lang="en-IN" dirty="0" smtClean="0">
              <a:solidFill>
                <a:schemeClr val="bg1"/>
              </a:solidFill>
              <a:latin typeface="Calibri" pitchFamily="34" charset="0"/>
              <a:ea typeface="Arial" pitchFamily="34" charset="0"/>
              <a:cs typeface="Arial" pitchFamily="34" charset="0"/>
            </a:endParaRPr>
          </a:p>
        </p:txBody>
      </p:sp>
      <p:sp>
        <p:nvSpPr>
          <p:cNvPr id="8" name="Rectangle 7"/>
          <p:cNvSpPr/>
          <p:nvPr/>
        </p:nvSpPr>
        <p:spPr>
          <a:xfrm>
            <a:off x="6858000" y="4267200"/>
            <a:ext cx="18288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ts val="1000"/>
              </a:spcAft>
            </a:pPr>
            <a:r>
              <a:rPr lang="en-IN" dirty="0" smtClean="0">
                <a:solidFill>
                  <a:schemeClr val="bg1"/>
                </a:solidFill>
                <a:latin typeface="Calibri" pitchFamily="34" charset="0"/>
                <a:ea typeface="Arial" pitchFamily="34" charset="0"/>
                <a:cs typeface="Arial" pitchFamily="34" charset="0"/>
              </a:rPr>
              <a:t>No sample to be taken only cost data to be collected</a:t>
            </a:r>
            <a:endParaRPr lang="en-US" sz="3200" dirty="0" smtClean="0">
              <a:solidFill>
                <a:schemeClr val="bg1"/>
              </a:solidFill>
              <a:latin typeface="Arial" pitchFamily="34" charset="0"/>
              <a:cs typeface="Arial" pitchFamily="34" charset="0"/>
            </a:endParaRPr>
          </a:p>
        </p:txBody>
      </p:sp>
      <p:sp>
        <p:nvSpPr>
          <p:cNvPr id="11" name="Rectangle 10"/>
          <p:cNvSpPr/>
          <p:nvPr/>
        </p:nvSpPr>
        <p:spPr>
          <a:xfrm>
            <a:off x="3276600" y="838200"/>
            <a:ext cx="1828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SAMPLE COLLECTION</a:t>
            </a:r>
            <a:endParaRPr lang="en-IN" dirty="0"/>
          </a:p>
        </p:txBody>
      </p:sp>
      <p:cxnSp>
        <p:nvCxnSpPr>
          <p:cNvPr id="13" name="Straight Arrow Connector 12"/>
          <p:cNvCxnSpPr/>
          <p:nvPr/>
        </p:nvCxnSpPr>
        <p:spPr>
          <a:xfrm>
            <a:off x="1295400" y="3505200"/>
            <a:ext cx="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7848600" y="3429000"/>
            <a:ext cx="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581400" y="3505200"/>
            <a:ext cx="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791200" y="3505200"/>
            <a:ext cx="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581400" y="3733800"/>
            <a:ext cx="2209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4800600" y="3733800"/>
            <a:ext cx="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1371600" y="1905000"/>
            <a:ext cx="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3581400" y="1981200"/>
            <a:ext cx="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5715000" y="1981200"/>
            <a:ext cx="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7696200" y="1981200"/>
            <a:ext cx="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1143000"/>
          </a:xfrm>
        </p:spPr>
        <p:txBody>
          <a:bodyPr>
            <a:normAutofit/>
          </a:bodyPr>
          <a:lstStyle/>
          <a:p>
            <a:pPr algn="just"/>
            <a:r>
              <a:rPr lang="en-US" sz="2800" b="1" dirty="0" smtClean="0">
                <a:solidFill>
                  <a:schemeClr val="tx1"/>
                </a:solidFill>
              </a:rPr>
              <a:t>Economic burden of Acute Respiratory Tract Infection</a:t>
            </a:r>
            <a:endParaRPr lang="en-IN" sz="2800" b="1" dirty="0">
              <a:solidFill>
                <a:schemeClr val="tx1"/>
              </a:solidFill>
            </a:endParaRPr>
          </a:p>
        </p:txBody>
      </p:sp>
      <p:sp>
        <p:nvSpPr>
          <p:cNvPr id="3" name="Content Placeholder 2"/>
          <p:cNvSpPr>
            <a:spLocks noGrp="1"/>
          </p:cNvSpPr>
          <p:nvPr>
            <p:ph sz="quarter" idx="1"/>
          </p:nvPr>
        </p:nvSpPr>
        <p:spPr>
          <a:xfrm>
            <a:off x="381000" y="2057400"/>
            <a:ext cx="8382000" cy="4572000"/>
          </a:xfrm>
        </p:spPr>
        <p:txBody>
          <a:bodyPr/>
          <a:lstStyle/>
          <a:p>
            <a:pPr algn="just">
              <a:buNone/>
            </a:pPr>
            <a:r>
              <a:rPr lang="en-US" b="1" dirty="0" smtClean="0"/>
              <a:t>     The cost</a:t>
            </a:r>
            <a:r>
              <a:rPr lang="en-US" dirty="0" smtClean="0"/>
              <a:t> of treating patients with acute respiratory tract infections (ARIs) is high, especially for patients who require hospitalization. Pneumonia is one of the most frequent causes of hospitalization, accounting for many deaths each year. Information on cost of treatment provides important background information for the potential introduction of new vaccines.</a:t>
            </a:r>
            <a:endParaRPr lang="en-IN"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0"/>
            <a:ext cx="7848600" cy="1143000"/>
          </a:xfrm>
        </p:spPr>
        <p:txBody>
          <a:bodyPr>
            <a:normAutofit fontScale="90000"/>
          </a:bodyPr>
          <a:lstStyle/>
          <a:p>
            <a:pPr lvl="0"/>
            <a:r>
              <a:rPr lang="en-IN" b="1" dirty="0" smtClean="0">
                <a:solidFill>
                  <a:schemeClr val="tx1"/>
                </a:solidFill>
              </a:rPr>
              <a:t> Objective</a:t>
            </a:r>
            <a:r>
              <a:rPr lang="en-IN" sz="3600" dirty="0" smtClean="0">
                <a:solidFill>
                  <a:schemeClr val="tx1"/>
                </a:solidFill>
              </a:rPr>
              <a:t>: </a:t>
            </a:r>
            <a:r>
              <a:rPr lang="en-IN" sz="3600" dirty="0" smtClean="0"/>
              <a:t/>
            </a:r>
            <a:br>
              <a:rPr lang="en-IN" sz="3600" dirty="0" smtClean="0"/>
            </a:br>
            <a:endParaRPr lang="en-IN" dirty="0"/>
          </a:p>
        </p:txBody>
      </p:sp>
      <p:sp>
        <p:nvSpPr>
          <p:cNvPr id="3" name="Content Placeholder 2"/>
          <p:cNvSpPr>
            <a:spLocks noGrp="1"/>
          </p:cNvSpPr>
          <p:nvPr>
            <p:ph sz="quarter" idx="1"/>
          </p:nvPr>
        </p:nvSpPr>
        <p:spPr>
          <a:xfrm>
            <a:off x="304800" y="1447800"/>
            <a:ext cx="8382000" cy="1600200"/>
          </a:xfrm>
        </p:spPr>
        <p:txBody>
          <a:bodyPr/>
          <a:lstStyle/>
          <a:p>
            <a:pPr marL="514350" lvl="0" indent="-514350" algn="just">
              <a:buNone/>
            </a:pPr>
            <a:r>
              <a:rPr lang="en-US" sz="2800" dirty="0" smtClean="0"/>
              <a:t>        To estimate the out of pocket expenditure on acute respiratory infection outpatients of selected health facilities in Delhi NCR.</a:t>
            </a:r>
            <a:endParaRPr lang="en-IN"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762000" y="1065312"/>
            <a:ext cx="7467600" cy="298543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Study design: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Cross-sectional Hospital based study</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Study Area &amp; Study Population: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The cost data has been collected from;</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1. Patients seeking outpatient care</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p:nvPr/>
        </p:nvSpPr>
        <p:spPr>
          <a:xfrm>
            <a:off x="838200" y="381000"/>
            <a:ext cx="7772400" cy="584775"/>
          </a:xfrm>
          <a:prstGeom prst="rect">
            <a:avLst/>
          </a:prstGeom>
        </p:spPr>
        <p:txBody>
          <a:bodyPr wrap="square">
            <a:spAutoFit/>
          </a:bodyPr>
          <a:lstStyle/>
          <a:p>
            <a:pPr lvl="0" fontAlgn="base">
              <a:spcBef>
                <a:spcPct val="0"/>
              </a:spcBef>
              <a:spcAft>
                <a:spcPct val="0"/>
              </a:spcAft>
            </a:pPr>
            <a:r>
              <a:rPr lang="en-US" sz="3200" dirty="0" smtClean="0">
                <a:latin typeface="Times New Roman" pitchFamily="18" charset="0"/>
                <a:ea typeface="Calibri" pitchFamily="34" charset="0"/>
                <a:cs typeface="Times New Roman" pitchFamily="18" charset="0"/>
              </a:rPr>
              <a:t>Methodology</a:t>
            </a:r>
            <a:endParaRPr lang="en-US" sz="3200" dirty="0" smtClean="0">
              <a:latin typeface="Arial" pitchFamily="34" charset="0"/>
              <a:cs typeface="Arial" pitchFamily="34" charset="0"/>
            </a:endParaRPr>
          </a:p>
        </p:txBody>
      </p:sp>
      <p:graphicFrame>
        <p:nvGraphicFramePr>
          <p:cNvPr id="6" name="Table 5"/>
          <p:cNvGraphicFramePr>
            <a:graphicFrameLocks noGrp="1"/>
          </p:cNvGraphicFramePr>
          <p:nvPr/>
        </p:nvGraphicFramePr>
        <p:xfrm>
          <a:off x="914400" y="4343400"/>
          <a:ext cx="7239000" cy="1828800"/>
        </p:xfrm>
        <a:graphic>
          <a:graphicData uri="http://schemas.openxmlformats.org/drawingml/2006/table">
            <a:tbl>
              <a:tblPr/>
              <a:tblGrid>
                <a:gridCol w="3619500"/>
                <a:gridCol w="3619500"/>
              </a:tblGrid>
              <a:tr h="400050">
                <a:tc>
                  <a:txBody>
                    <a:bodyPr/>
                    <a:lstStyle/>
                    <a:p>
                      <a:pPr marL="457200">
                        <a:lnSpc>
                          <a:spcPct val="150000"/>
                        </a:lnSpc>
                        <a:spcAft>
                          <a:spcPts val="0"/>
                        </a:spcAft>
                      </a:pPr>
                      <a:r>
                        <a:rPr lang="en-US" sz="2000" dirty="0">
                          <a:latin typeface="Times New Roman"/>
                          <a:ea typeface="Calibri"/>
                          <a:cs typeface="Times New Roman"/>
                        </a:rPr>
                        <a:t>PUBLIC</a:t>
                      </a:r>
                      <a:endParaRPr lang="en-IN"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50000"/>
                        </a:lnSpc>
                        <a:spcAft>
                          <a:spcPts val="0"/>
                        </a:spcAft>
                      </a:pPr>
                      <a:r>
                        <a:rPr lang="en-US" sz="2000">
                          <a:latin typeface="Times New Roman"/>
                          <a:ea typeface="Calibri"/>
                          <a:cs typeface="Times New Roman"/>
                        </a:rPr>
                        <a:t>PRIVATE</a:t>
                      </a:r>
                      <a:endParaRPr lang="en-IN"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0050">
                <a:tc>
                  <a:txBody>
                    <a:bodyPr/>
                    <a:lstStyle/>
                    <a:p>
                      <a:pPr marL="457200">
                        <a:lnSpc>
                          <a:spcPct val="150000"/>
                        </a:lnSpc>
                        <a:spcAft>
                          <a:spcPts val="0"/>
                        </a:spcAft>
                      </a:pPr>
                      <a:r>
                        <a:rPr lang="en-US" sz="2000">
                          <a:latin typeface="Times New Roman"/>
                          <a:ea typeface="Calibri"/>
                          <a:cs typeface="Times New Roman"/>
                        </a:rPr>
                        <a:t>Primary</a:t>
                      </a:r>
                      <a:endParaRPr lang="en-IN"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50000"/>
                        </a:lnSpc>
                        <a:spcAft>
                          <a:spcPts val="0"/>
                        </a:spcAft>
                      </a:pPr>
                      <a:r>
                        <a:rPr lang="en-US" sz="2000">
                          <a:latin typeface="Times New Roman"/>
                          <a:ea typeface="Calibri"/>
                          <a:cs typeface="Times New Roman"/>
                        </a:rPr>
                        <a:t>Primary</a:t>
                      </a:r>
                      <a:endParaRPr lang="en-IN"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0050">
                <a:tc>
                  <a:txBody>
                    <a:bodyPr/>
                    <a:lstStyle/>
                    <a:p>
                      <a:pPr marL="457200">
                        <a:lnSpc>
                          <a:spcPct val="150000"/>
                        </a:lnSpc>
                        <a:spcAft>
                          <a:spcPts val="0"/>
                        </a:spcAft>
                      </a:pPr>
                      <a:r>
                        <a:rPr lang="en-US" sz="2000">
                          <a:latin typeface="Times New Roman"/>
                          <a:ea typeface="Calibri"/>
                          <a:cs typeface="Times New Roman"/>
                        </a:rPr>
                        <a:t>Secondary</a:t>
                      </a:r>
                      <a:endParaRPr lang="en-IN"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50000"/>
                        </a:lnSpc>
                        <a:spcAft>
                          <a:spcPts val="0"/>
                        </a:spcAft>
                      </a:pPr>
                      <a:r>
                        <a:rPr lang="en-US" sz="2000">
                          <a:latin typeface="Times New Roman"/>
                          <a:ea typeface="Calibri"/>
                          <a:cs typeface="Times New Roman"/>
                        </a:rPr>
                        <a:t>Secondary</a:t>
                      </a:r>
                      <a:endParaRPr lang="en-IN"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0050">
                <a:tc>
                  <a:txBody>
                    <a:bodyPr/>
                    <a:lstStyle/>
                    <a:p>
                      <a:pPr marL="457200">
                        <a:lnSpc>
                          <a:spcPct val="150000"/>
                        </a:lnSpc>
                        <a:spcAft>
                          <a:spcPts val="0"/>
                        </a:spcAft>
                      </a:pPr>
                      <a:r>
                        <a:rPr lang="en-US" sz="2000" dirty="0">
                          <a:latin typeface="Times New Roman"/>
                          <a:ea typeface="Calibri"/>
                          <a:cs typeface="Times New Roman"/>
                        </a:rPr>
                        <a:t>Tertiary</a:t>
                      </a:r>
                      <a:endParaRPr lang="en-IN"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50000"/>
                        </a:lnSpc>
                        <a:spcAft>
                          <a:spcPts val="0"/>
                        </a:spcAft>
                      </a:pPr>
                      <a:r>
                        <a:rPr lang="en-US" sz="2000" dirty="0">
                          <a:latin typeface="Times New Roman"/>
                          <a:ea typeface="Calibri"/>
                          <a:cs typeface="Times New Roman"/>
                        </a:rPr>
                        <a:t>Tertiary</a:t>
                      </a:r>
                      <a:endParaRPr lang="en-IN"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457200" y="654320"/>
            <a:ext cx="83820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Medical Facilities Enrolled with Project:</a:t>
            </a: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tab pos="457200" algn="l"/>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Civil hospital,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Ballabgarh</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(public, secondary)</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tab pos="457200" algn="l"/>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 B.K. hospital (public, secondary)</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tab pos="457200" algn="l"/>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3.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Sarvodya</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hospital (private, tertiary)</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tab pos="457200" algn="l"/>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4.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Sudershan</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Nursing home (private, secondary)</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tab pos="457200" algn="l"/>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5. Bhatia hospital (private, secondary)</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tab pos="457200" algn="l"/>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6.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Ballabgarh</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nursing home (private, secondary)</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tab pos="457200" algn="l"/>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7.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Kalra</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hospital (private, secondary)</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tab pos="457200" algn="l"/>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8. PHC-</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Chhainsa</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(public, primary)</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tab pos="457200" algn="l"/>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9. PHC-</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Dayalpur</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(public, primary)</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tab pos="457200" algn="l"/>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10. Dr.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Aggarwal</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Clinic (private, primary)</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tab pos="457200" algn="l"/>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11. Dr.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Dua’s</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Clinic (private, primary)</a:t>
            </a:r>
          </a:p>
          <a:p>
            <a:pPr marL="0" marR="0" lvl="0" indent="0" algn="l" defTabSz="914400" rtl="0" eaLnBrk="0" fontAlgn="base" latinLnBrk="0" hangingPunct="0">
              <a:lnSpc>
                <a:spcPct val="100000"/>
              </a:lnSpc>
              <a:spcBef>
                <a:spcPct val="0"/>
              </a:spcBef>
              <a:spcAft>
                <a:spcPct val="0"/>
              </a:spcAft>
              <a:buClrTx/>
              <a:buSzTx/>
              <a:tabLst>
                <a:tab pos="457200" algn="l"/>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12. Zenith/</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Keshav</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hospital (private, secondary)</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381000" y="303312"/>
            <a:ext cx="84582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Sample Size</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To accommodate the inherent variability in costing data especially in private hospitals, we recruited 321 ARI patients from ongoing outpatient surveillance systems between Jan-2013 to Mar-2013. It is a convenient sample size.</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en-US" sz="2000" dirty="0" smtClean="0">
                <a:latin typeface="Times New Roman" pitchFamily="18" charset="0"/>
                <a:ea typeface="Times New Roman" pitchFamily="18" charset="0"/>
                <a:cs typeface="Times New Roman" pitchFamily="18" charset="0"/>
              </a:rPr>
              <a:t>      </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Most of our data from the private sector (primary, secondary and tertiary care) and public sector primary and secondary care have come from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Ballarbgarh</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and out tertiary care data came from AIIMS. Enrolled data as follows: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 name="Table 2"/>
          <p:cNvGraphicFramePr>
            <a:graphicFrameLocks noGrp="1"/>
          </p:cNvGraphicFramePr>
          <p:nvPr/>
        </p:nvGraphicFramePr>
        <p:xfrm>
          <a:off x="1524000" y="3429000"/>
          <a:ext cx="4267200" cy="2819399"/>
        </p:xfrm>
        <a:graphic>
          <a:graphicData uri="http://schemas.openxmlformats.org/drawingml/2006/table">
            <a:tbl>
              <a:tblPr/>
              <a:tblGrid>
                <a:gridCol w="2323964"/>
                <a:gridCol w="1943236"/>
              </a:tblGrid>
              <a:tr h="559890">
                <a:tc>
                  <a:txBody>
                    <a:bodyPr/>
                    <a:lstStyle/>
                    <a:p>
                      <a:pPr>
                        <a:lnSpc>
                          <a:spcPct val="115000"/>
                        </a:lnSpc>
                        <a:spcAft>
                          <a:spcPts val="0"/>
                        </a:spcAft>
                      </a:pPr>
                      <a:r>
                        <a:rPr lang="en-US" sz="2000">
                          <a:latin typeface="Times New Roman"/>
                          <a:ea typeface="Times New Roman"/>
                          <a:cs typeface="Times New Roman"/>
                        </a:rPr>
                        <a:t>Age group</a:t>
                      </a:r>
                      <a:endParaRPr lang="en-IN" sz="2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a:latin typeface="Times New Roman"/>
                          <a:ea typeface="Times New Roman"/>
                          <a:cs typeface="Times New Roman"/>
                        </a:rPr>
                        <a:t>Total</a:t>
                      </a:r>
                      <a:endParaRPr lang="en-IN" sz="2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9890">
                <a:tc>
                  <a:txBody>
                    <a:bodyPr/>
                    <a:lstStyle/>
                    <a:p>
                      <a:pPr>
                        <a:lnSpc>
                          <a:spcPct val="115000"/>
                        </a:lnSpc>
                        <a:spcAft>
                          <a:spcPts val="0"/>
                        </a:spcAft>
                      </a:pPr>
                      <a:r>
                        <a:rPr lang="en-US" sz="2000">
                          <a:latin typeface="Times New Roman"/>
                          <a:ea typeface="Times New Roman"/>
                          <a:cs typeface="Times New Roman"/>
                        </a:rPr>
                        <a:t>&lt;5</a:t>
                      </a:r>
                      <a:endParaRPr lang="en-IN" sz="2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a:latin typeface="Times New Roman"/>
                          <a:ea typeface="Times New Roman"/>
                          <a:cs typeface="Times New Roman"/>
                        </a:rPr>
                        <a:t>153</a:t>
                      </a:r>
                      <a:endParaRPr lang="en-IN" sz="2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9890">
                <a:tc>
                  <a:txBody>
                    <a:bodyPr/>
                    <a:lstStyle/>
                    <a:p>
                      <a:pPr>
                        <a:lnSpc>
                          <a:spcPct val="115000"/>
                        </a:lnSpc>
                        <a:spcAft>
                          <a:spcPts val="0"/>
                        </a:spcAft>
                      </a:pPr>
                      <a:r>
                        <a:rPr lang="en-US" sz="2000">
                          <a:latin typeface="Times New Roman"/>
                          <a:ea typeface="Times New Roman"/>
                          <a:cs typeface="Times New Roman"/>
                        </a:rPr>
                        <a:t>5-17</a:t>
                      </a:r>
                      <a:endParaRPr lang="en-IN" sz="2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a:latin typeface="Times New Roman"/>
                          <a:ea typeface="Times New Roman"/>
                          <a:cs typeface="Times New Roman"/>
                        </a:rPr>
                        <a:t>68</a:t>
                      </a:r>
                      <a:endParaRPr lang="en-IN" sz="2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9890">
                <a:tc>
                  <a:txBody>
                    <a:bodyPr/>
                    <a:lstStyle/>
                    <a:p>
                      <a:pPr>
                        <a:lnSpc>
                          <a:spcPct val="115000"/>
                        </a:lnSpc>
                        <a:spcAft>
                          <a:spcPts val="0"/>
                        </a:spcAft>
                      </a:pPr>
                      <a:r>
                        <a:rPr lang="en-US" sz="2000">
                          <a:latin typeface="Times New Roman"/>
                          <a:ea typeface="Times New Roman"/>
                          <a:cs typeface="Times New Roman"/>
                        </a:rPr>
                        <a:t>18-65</a:t>
                      </a:r>
                      <a:endParaRPr lang="en-IN" sz="2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a:latin typeface="Times New Roman"/>
                          <a:ea typeface="Times New Roman"/>
                          <a:cs typeface="Times New Roman"/>
                        </a:rPr>
                        <a:t>70</a:t>
                      </a:r>
                      <a:endParaRPr lang="en-IN" sz="2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9839">
                <a:tc>
                  <a:txBody>
                    <a:bodyPr/>
                    <a:lstStyle/>
                    <a:p>
                      <a:pPr>
                        <a:lnSpc>
                          <a:spcPct val="115000"/>
                        </a:lnSpc>
                        <a:spcAft>
                          <a:spcPts val="0"/>
                        </a:spcAft>
                      </a:pPr>
                      <a:r>
                        <a:rPr lang="en-US" sz="2000">
                          <a:latin typeface="Times New Roman"/>
                          <a:ea typeface="Times New Roman"/>
                          <a:cs typeface="Times New Roman"/>
                        </a:rPr>
                        <a:t>&gt;65</a:t>
                      </a:r>
                      <a:endParaRPr lang="en-IN" sz="2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dirty="0">
                          <a:latin typeface="Times New Roman"/>
                          <a:ea typeface="Times New Roman"/>
                          <a:cs typeface="Times New Roman"/>
                        </a:rPr>
                        <a:t>30</a:t>
                      </a:r>
                      <a:endParaRPr lang="en-IN" sz="20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381000" y="1266364"/>
            <a:ext cx="83820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Inclusion Criteria for sample collection  :</a:t>
            </a:r>
            <a:r>
              <a:rPr kumimoji="0" lang="en-US" sz="2000" b="0" i="0" strike="noStrike" cap="none" normalizeH="0" baseline="0" dirty="0" smtClean="0">
                <a:ln>
                  <a:noFill/>
                </a:ln>
                <a:solidFill>
                  <a:srgbClr val="000000"/>
                </a:solidFill>
                <a:effectLst/>
                <a:latin typeface="Calibri" pitchFamily="34" charset="0"/>
                <a:ea typeface="+mn-ea"/>
                <a:cs typeface="+mn-cs"/>
              </a:rPr>
              <a:t>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Only patients with acute respiratory infections (ARI) are enrolled in the study. Acute Respiratory Tract infection:  Acute Respiratory Infection (ARI) is defined as an acute illness of the respiratory tract caused by an infectious agent transmitted from person to person. The onset of symptoms is typically rapid, over a period of hours to several days. Symptoms include fever, cough, and often sore throat,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coryza</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shortness of breath, wheezing or difficulty breathing.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62000" y="1447800"/>
            <a:ext cx="7772400" cy="4572000"/>
          </a:xfrm>
        </p:spPr>
        <p:txBody>
          <a:bodyPr>
            <a:normAutofit lnSpcReduction="10000"/>
          </a:bodyPr>
          <a:lstStyle/>
          <a:p>
            <a:pPr marL="514350" lvl="0" indent="-514350" algn="just">
              <a:buNone/>
            </a:pPr>
            <a:r>
              <a:rPr lang="en-US" sz="2400" dirty="0" smtClean="0"/>
              <a:t> 1.   All-India Institute of Medical Sciences was established as an institution of national importance by an Act of Parliament with the objects to develop     patterns of teaching in Undergraduate and Post-graduate Medical Education in all its branches so as to demonstrate a high standard of Medical Education in India.</a:t>
            </a:r>
          </a:p>
          <a:p>
            <a:pPr marL="514350" lvl="0" indent="-514350" algn="just">
              <a:buNone/>
            </a:pPr>
            <a:endParaRPr lang="en-IN" sz="2400" dirty="0" smtClean="0"/>
          </a:p>
          <a:p>
            <a:pPr marL="514350" lvl="0" indent="-514350" algn="just">
              <a:buNone/>
            </a:pPr>
            <a:r>
              <a:rPr lang="en-US" sz="2400" dirty="0" smtClean="0"/>
              <a:t> 2.  The Institute has comprehensive facilities for teaching, research and patient-care. </a:t>
            </a:r>
          </a:p>
          <a:p>
            <a:pPr marL="514350" lvl="0" indent="-514350" algn="just">
              <a:buNone/>
            </a:pPr>
            <a:endParaRPr lang="en-IN" sz="2400" dirty="0" smtClean="0"/>
          </a:p>
          <a:p>
            <a:pPr algn="just">
              <a:buNone/>
            </a:pPr>
            <a:r>
              <a:rPr lang="en-US" sz="2400" dirty="0" smtClean="0"/>
              <a:t> 3. Teaching and research are conducted in 42 disciplines. In the field of    medical research AIIMS is the lead, having more than 600 research publications by its faculty and researchers in a year. </a:t>
            </a:r>
            <a:endParaRPr lang="en-IN" sz="2400" dirty="0"/>
          </a:p>
        </p:txBody>
      </p:sp>
      <p:sp>
        <p:nvSpPr>
          <p:cNvPr id="30721" name="Rectangle 1"/>
          <p:cNvSpPr>
            <a:spLocks noChangeArrowheads="1"/>
          </p:cNvSpPr>
          <p:nvPr/>
        </p:nvSpPr>
        <p:spPr bwMode="auto">
          <a:xfrm>
            <a:off x="304800" y="561945"/>
            <a:ext cx="4269695"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457200" marR="0" lvl="1" indent="0" algn="l" defTabSz="914400" rtl="0" eaLnBrk="1" fontAlgn="base" latinLnBrk="0" hangingPunct="1">
              <a:lnSpc>
                <a:spcPct val="100000"/>
              </a:lnSpc>
              <a:spcBef>
                <a:spcPct val="0"/>
              </a:spcBef>
              <a:spcAft>
                <a:spcPct val="0"/>
              </a:spcAft>
              <a:buClrTx/>
              <a:buSzTx/>
              <a:tabLst/>
            </a:pPr>
            <a:r>
              <a:rPr kumimoji="0" lang="en-US" sz="2000" b="1" i="0"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ABOUT THE ORGANIZATION</a:t>
            </a:r>
            <a:endParaRPr kumimoji="0" lang="en-US" sz="2000" b="0" i="0"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381000" y="457200"/>
            <a:ext cx="8763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Sampling Technique</a:t>
            </a:r>
            <a:endParaRPr kumimoji="0" lang="en-US" sz="2000" b="0" i="0" strike="noStrike" cap="none" normalizeH="0" baseline="0" dirty="0" smtClean="0">
              <a:ln>
                <a:noFill/>
              </a:ln>
              <a:solidFill>
                <a:schemeClr val="tx1"/>
              </a:solidFill>
              <a:effectLst/>
              <a:latin typeface="Arial" pitchFamily="34" charset="0"/>
              <a:cs typeface="Arial" pitchFamily="34" charset="0"/>
            </a:endParaRPr>
          </a:p>
        </p:txBody>
      </p:sp>
      <p:sp>
        <p:nvSpPr>
          <p:cNvPr id="38914" name="Rectangle 2"/>
          <p:cNvSpPr>
            <a:spLocks noChangeArrowheads="1"/>
          </p:cNvSpPr>
          <p:nvPr/>
        </p:nvSpPr>
        <p:spPr bwMode="auto">
          <a:xfrm>
            <a:off x="381000" y="1143000"/>
            <a:ext cx="82296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The study was done by using a semi-structured OPD questionnaire. It was  tested and then modified accordingly.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6145" name="Rectangle 1"/>
          <p:cNvSpPr>
            <a:spLocks noChangeArrowheads="1"/>
          </p:cNvSpPr>
          <p:nvPr/>
        </p:nvSpPr>
        <p:spPr bwMode="auto">
          <a:xfrm>
            <a:off x="381000" y="2209800"/>
            <a:ext cx="83058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Take the background data, pre hospitalization and current hospitalization   information of patient (any past medical history) then done Collection of cost data Patients   interviewed for direct and indirect cost of the current episode of the respiratory disease by a semi structured questionnaire. The patients have been followed up telephonically or by home visit a week later to identify the cost of full episode. The instrument contain questions regarding direct, indirect and intangible expenditure due to the ARI .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1052736"/>
            <a:ext cx="6336704" cy="5474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Subject characteristics (name , age , sex , occupation , address , contact no. )</a:t>
            </a:r>
            <a:endParaRPr lang="en-IN" dirty="0"/>
          </a:p>
        </p:txBody>
      </p:sp>
      <p:sp>
        <p:nvSpPr>
          <p:cNvPr id="5" name="Rectangle 4"/>
          <p:cNvSpPr/>
          <p:nvPr/>
        </p:nvSpPr>
        <p:spPr>
          <a:xfrm>
            <a:off x="2843808" y="1844824"/>
            <a:ext cx="5976664"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Consultation apart from this hospital</a:t>
            </a:r>
            <a:r>
              <a:rPr lang="en-IN" dirty="0" smtClean="0"/>
              <a:t> (if yes) then which type (any non-formal care like pharmacy/quack/neighbour etc. )</a:t>
            </a:r>
            <a:endParaRPr lang="en-IN" dirty="0"/>
          </a:p>
        </p:txBody>
      </p:sp>
      <p:sp>
        <p:nvSpPr>
          <p:cNvPr id="6" name="Rectangle 5"/>
          <p:cNvSpPr/>
          <p:nvPr/>
        </p:nvSpPr>
        <p:spPr>
          <a:xfrm>
            <a:off x="395536" y="2924944"/>
            <a:ext cx="2138536"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medical conditions </a:t>
            </a:r>
            <a:endParaRPr lang="en-IN" dirty="0"/>
          </a:p>
        </p:txBody>
      </p:sp>
      <p:sp>
        <p:nvSpPr>
          <p:cNvPr id="7" name="Rectangle 6"/>
          <p:cNvSpPr/>
          <p:nvPr/>
        </p:nvSpPr>
        <p:spPr>
          <a:xfrm>
            <a:off x="2051720" y="3789040"/>
            <a:ext cx="3960440" cy="6305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Previous No. of Visit/Hospitalization(for this episode) </a:t>
            </a:r>
            <a:endParaRPr lang="en-IN" dirty="0"/>
          </a:p>
        </p:txBody>
      </p:sp>
      <p:sp>
        <p:nvSpPr>
          <p:cNvPr id="8" name="Rectangle 7"/>
          <p:cNvSpPr/>
          <p:nvPr/>
        </p:nvSpPr>
        <p:spPr>
          <a:xfrm>
            <a:off x="5724128" y="4581128"/>
            <a:ext cx="3096344"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Visit Type (clinic /Hospital etc.) </a:t>
            </a:r>
            <a:endParaRPr lang="en-IN" dirty="0"/>
          </a:p>
        </p:txBody>
      </p:sp>
      <p:sp>
        <p:nvSpPr>
          <p:cNvPr id="9" name="Rectangle 8"/>
          <p:cNvSpPr/>
          <p:nvPr/>
        </p:nvSpPr>
        <p:spPr>
          <a:xfrm>
            <a:off x="323528" y="5589240"/>
            <a:ext cx="6912768" cy="659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Expenditure on (medication /consultation/investigation/transportation/others)</a:t>
            </a:r>
            <a:endParaRPr lang="en-IN" dirty="0"/>
          </a:p>
        </p:txBody>
      </p:sp>
      <p:sp>
        <p:nvSpPr>
          <p:cNvPr id="11" name="Rounded Rectangle 10"/>
          <p:cNvSpPr/>
          <p:nvPr/>
        </p:nvSpPr>
        <p:spPr>
          <a:xfrm>
            <a:off x="2627784" y="332656"/>
            <a:ext cx="4104456"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chemeClr val="bg1"/>
                </a:solidFill>
              </a:rPr>
              <a:t>O.P.D. COST   FLOW CHART</a:t>
            </a:r>
            <a:endParaRPr lang="en-IN" sz="2400" b="1" i="1" dirty="0">
              <a:solidFill>
                <a:schemeClr val="bg1"/>
              </a:solidFill>
            </a:endParaRPr>
          </a:p>
        </p:txBody>
      </p:sp>
      <p:cxnSp>
        <p:nvCxnSpPr>
          <p:cNvPr id="13" name="Straight Connector 12"/>
          <p:cNvCxnSpPr/>
          <p:nvPr/>
        </p:nvCxnSpPr>
        <p:spPr>
          <a:xfrm>
            <a:off x="6948264" y="1196752"/>
            <a:ext cx="8640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7812360" y="1196752"/>
            <a:ext cx="0"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1475656" y="2132856"/>
            <a:ext cx="11521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1475656" y="2132856"/>
            <a:ext cx="0"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699792" y="3140968"/>
            <a:ext cx="12241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3923928" y="3140968"/>
            <a:ext cx="0"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6228184" y="4005064"/>
            <a:ext cx="11521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7380312" y="4005064"/>
            <a:ext cx="0"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3707904" y="4941168"/>
            <a:ext cx="1800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3707904" y="4941168"/>
            <a:ext cx="0"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7452320" y="5877272"/>
            <a:ext cx="10801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3568" y="764704"/>
            <a:ext cx="3672408" cy="5306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Consultation fees (this hospital/this visit)</a:t>
            </a:r>
            <a:endParaRPr lang="en-IN" dirty="0"/>
          </a:p>
        </p:txBody>
      </p:sp>
      <p:sp>
        <p:nvSpPr>
          <p:cNvPr id="5" name="Rectangle 4"/>
          <p:cNvSpPr/>
          <p:nvPr/>
        </p:nvSpPr>
        <p:spPr>
          <a:xfrm>
            <a:off x="4283968" y="1556792"/>
            <a:ext cx="374441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Prescribed medicine details</a:t>
            </a:r>
            <a:r>
              <a:rPr lang="en-IN" dirty="0" smtClean="0"/>
              <a:t> (type of drug , name , doses , no. of days , total cost)</a:t>
            </a:r>
            <a:endParaRPr lang="en-IN" dirty="0"/>
          </a:p>
        </p:txBody>
      </p:sp>
      <p:sp>
        <p:nvSpPr>
          <p:cNvPr id="6" name="Rectangle 5"/>
          <p:cNvSpPr/>
          <p:nvPr/>
        </p:nvSpPr>
        <p:spPr>
          <a:xfrm>
            <a:off x="539552" y="2780928"/>
            <a:ext cx="3528392"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Investigation cost/X-ray cost (this visit)</a:t>
            </a:r>
            <a:endParaRPr lang="en-IN" dirty="0"/>
          </a:p>
        </p:txBody>
      </p:sp>
      <p:sp>
        <p:nvSpPr>
          <p:cNvPr id="7" name="Rectangle 6"/>
          <p:cNvSpPr/>
          <p:nvPr/>
        </p:nvSpPr>
        <p:spPr>
          <a:xfrm>
            <a:off x="2843808" y="3717032"/>
            <a:ext cx="424847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Transportation cost (this visit) specify type 3-wheeler , taxi , bus , own-vehicle</a:t>
            </a:r>
            <a:endParaRPr lang="en-IN" dirty="0"/>
          </a:p>
        </p:txBody>
      </p:sp>
      <p:sp>
        <p:nvSpPr>
          <p:cNvPr id="8" name="Rectangle 7"/>
          <p:cNvSpPr/>
          <p:nvPr/>
        </p:nvSpPr>
        <p:spPr>
          <a:xfrm>
            <a:off x="323528" y="5229200"/>
            <a:ext cx="3578696"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Relative expenditure(this visit)</a:t>
            </a:r>
            <a:endParaRPr lang="en-IN" dirty="0"/>
          </a:p>
        </p:txBody>
      </p:sp>
      <p:cxnSp>
        <p:nvCxnSpPr>
          <p:cNvPr id="10" name="Straight Connector 9"/>
          <p:cNvCxnSpPr/>
          <p:nvPr/>
        </p:nvCxnSpPr>
        <p:spPr>
          <a:xfrm>
            <a:off x="4572000" y="908720"/>
            <a:ext cx="14401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6012160" y="908720"/>
            <a:ext cx="0"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2411760" y="1988840"/>
            <a:ext cx="16561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411760" y="1988840"/>
            <a:ext cx="0"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211960" y="2996952"/>
            <a:ext cx="9361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5148064" y="2996952"/>
            <a:ext cx="0"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1979712" y="4149080"/>
            <a:ext cx="7200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1979712" y="4149080"/>
            <a:ext cx="0"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2411760" y="332656"/>
            <a:ext cx="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43808" y="620688"/>
            <a:ext cx="3384376"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Medication cost                              (after that visit on same episode)</a:t>
            </a:r>
            <a:endParaRPr lang="en-IN" dirty="0"/>
          </a:p>
        </p:txBody>
      </p:sp>
      <p:sp>
        <p:nvSpPr>
          <p:cNvPr id="5" name="Rectangle 4"/>
          <p:cNvSpPr/>
          <p:nvPr/>
        </p:nvSpPr>
        <p:spPr>
          <a:xfrm>
            <a:off x="5508104" y="1556792"/>
            <a:ext cx="2858616"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Expenditure on X-ray/ investigation</a:t>
            </a:r>
            <a:endParaRPr lang="en-IN" dirty="0"/>
          </a:p>
        </p:txBody>
      </p:sp>
      <p:sp>
        <p:nvSpPr>
          <p:cNvPr id="6" name="Rectangle 5"/>
          <p:cNvSpPr/>
          <p:nvPr/>
        </p:nvSpPr>
        <p:spPr>
          <a:xfrm>
            <a:off x="2915816" y="2420888"/>
            <a:ext cx="3024336"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Relative work loss / No. of days</a:t>
            </a:r>
            <a:endParaRPr lang="en-IN" dirty="0"/>
          </a:p>
        </p:txBody>
      </p:sp>
      <p:sp>
        <p:nvSpPr>
          <p:cNvPr id="7" name="Rectangle 6"/>
          <p:cNvSpPr/>
          <p:nvPr/>
        </p:nvSpPr>
        <p:spPr>
          <a:xfrm>
            <a:off x="611560" y="3356992"/>
            <a:ext cx="4608512" cy="834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Own work loss /money loss</a:t>
            </a:r>
          </a:p>
          <a:p>
            <a:pPr algn="ctr"/>
            <a:r>
              <a:rPr lang="en-US" dirty="0" smtClean="0"/>
              <a:t>(Loss of wages/business days lost /leave without pay)</a:t>
            </a:r>
            <a:endParaRPr lang="en-IN" dirty="0"/>
          </a:p>
        </p:txBody>
      </p:sp>
      <p:sp>
        <p:nvSpPr>
          <p:cNvPr id="8" name="Rectangle 7"/>
          <p:cNvSpPr/>
          <p:nvPr/>
        </p:nvSpPr>
        <p:spPr>
          <a:xfrm>
            <a:off x="3707904" y="4509120"/>
            <a:ext cx="3096344"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medical expenditure details </a:t>
            </a:r>
          </a:p>
          <a:p>
            <a:pPr algn="ctr"/>
            <a:r>
              <a:rPr lang="en-IN" dirty="0" smtClean="0"/>
              <a:t>(by own/by loan) </a:t>
            </a:r>
            <a:endParaRPr lang="en-IN" dirty="0"/>
          </a:p>
        </p:txBody>
      </p:sp>
      <p:sp>
        <p:nvSpPr>
          <p:cNvPr id="9" name="Rectangle 8"/>
          <p:cNvSpPr/>
          <p:nvPr/>
        </p:nvSpPr>
        <p:spPr>
          <a:xfrm>
            <a:off x="2051720" y="5517232"/>
            <a:ext cx="206652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influenza vaccination  (details/cost)</a:t>
            </a:r>
            <a:endParaRPr lang="en-IN" dirty="0"/>
          </a:p>
        </p:txBody>
      </p:sp>
      <p:sp>
        <p:nvSpPr>
          <p:cNvPr id="10" name="Rounded Rectangle 9"/>
          <p:cNvSpPr/>
          <p:nvPr/>
        </p:nvSpPr>
        <p:spPr>
          <a:xfrm>
            <a:off x="683568" y="548680"/>
            <a:ext cx="1346448"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smtClean="0"/>
              <a:t>Follow up flow chart</a:t>
            </a:r>
            <a:endParaRPr lang="en-IN" b="1" dirty="0"/>
          </a:p>
        </p:txBody>
      </p:sp>
      <p:cxnSp>
        <p:nvCxnSpPr>
          <p:cNvPr id="12" name="Straight Connector 11"/>
          <p:cNvCxnSpPr/>
          <p:nvPr/>
        </p:nvCxnSpPr>
        <p:spPr>
          <a:xfrm>
            <a:off x="6444208" y="914400"/>
            <a:ext cx="64807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7092280" y="908720"/>
            <a:ext cx="0"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4499992" y="1844824"/>
            <a:ext cx="8640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4499992" y="1844824"/>
            <a:ext cx="0"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2627784" y="2636912"/>
            <a:ext cx="1440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2627784" y="2636912"/>
            <a:ext cx="0"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5364088" y="3717032"/>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5580112" y="3717032"/>
            <a:ext cx="0"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3131840" y="4797152"/>
            <a:ext cx="4320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3131840" y="4797152"/>
            <a:ext cx="0"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81000" y="348735"/>
            <a:ext cx="815340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Study tool</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There was a semi-structured OPD questionnaire. It was  tested and then modified accordingly.  The collection of costs data was geared towards identification of:</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 name="Content Placeholder 3"/>
          <p:cNvGraphicFramePr>
            <a:graphicFrameLocks/>
          </p:cNvGraphicFramePr>
          <p:nvPr/>
        </p:nvGraphicFramePr>
        <p:xfrm>
          <a:off x="533400" y="2590800"/>
          <a:ext cx="7772400" cy="2966720"/>
        </p:xfrm>
        <a:graphic>
          <a:graphicData uri="http://schemas.openxmlformats.org/drawingml/2006/table">
            <a:tbl>
              <a:tblPr firstRow="1" bandRow="1">
                <a:tableStyleId>{5C22544A-7EE6-4342-B048-85BDC9FD1C3A}</a:tableStyleId>
              </a:tblPr>
              <a:tblGrid>
                <a:gridCol w="3886200"/>
                <a:gridCol w="3886200"/>
              </a:tblGrid>
              <a:tr h="370840">
                <a:tc>
                  <a:txBody>
                    <a:bodyPr/>
                    <a:lstStyle/>
                    <a:p>
                      <a:r>
                        <a:rPr lang="en-IN" dirty="0" smtClean="0"/>
                        <a:t>Direct costs </a:t>
                      </a:r>
                      <a:endParaRPr lang="en-IN" dirty="0"/>
                    </a:p>
                  </a:txBody>
                  <a:tcPr/>
                </a:tc>
                <a:tc>
                  <a:txBody>
                    <a:bodyPr/>
                    <a:lstStyle/>
                    <a:p>
                      <a:r>
                        <a:rPr lang="en-IN" dirty="0" smtClean="0"/>
                        <a:t>Indirect costs </a:t>
                      </a:r>
                      <a:endParaRPr lang="en-IN" dirty="0"/>
                    </a:p>
                  </a:txBody>
                  <a:tcPr/>
                </a:tc>
              </a:tr>
              <a:tr h="370840">
                <a:tc>
                  <a:txBody>
                    <a:bodyPr/>
                    <a:lstStyle/>
                    <a:p>
                      <a:r>
                        <a:rPr lang="en-IN" dirty="0" smtClean="0"/>
                        <a:t>costs of medications</a:t>
                      </a:r>
                      <a:endParaRPr lang="en-IN" dirty="0"/>
                    </a:p>
                  </a:txBody>
                  <a:tcPr/>
                </a:tc>
                <a:tc>
                  <a:txBody>
                    <a:bodyPr/>
                    <a:lstStyle/>
                    <a:p>
                      <a:r>
                        <a:rPr lang="en-IN" dirty="0" smtClean="0"/>
                        <a:t>loss of wages due to illness- </a:t>
                      </a:r>
                      <a:endParaRPr lang="en-IN" dirty="0"/>
                    </a:p>
                  </a:txBody>
                  <a:tcPr/>
                </a:tc>
              </a:tr>
              <a:tr h="370840">
                <a:tc>
                  <a:txBody>
                    <a:bodyPr/>
                    <a:lstStyle/>
                    <a:p>
                      <a:r>
                        <a:rPr lang="en-IN" dirty="0" smtClean="0"/>
                        <a:t>admission fee</a:t>
                      </a:r>
                      <a:endParaRPr lang="en-IN" dirty="0"/>
                    </a:p>
                  </a:txBody>
                  <a:tcPr/>
                </a:tc>
                <a:tc>
                  <a:txBody>
                    <a:bodyPr/>
                    <a:lstStyle/>
                    <a:p>
                      <a:r>
                        <a:rPr lang="en-IN" dirty="0" smtClean="0"/>
                        <a:t>related absenteeism of patient and relatives </a:t>
                      </a:r>
                      <a:endParaRPr lang="en-IN" dirty="0"/>
                    </a:p>
                  </a:txBody>
                  <a:tcPr/>
                </a:tc>
              </a:tr>
              <a:tr h="370840">
                <a:tc>
                  <a:txBody>
                    <a:bodyPr/>
                    <a:lstStyle/>
                    <a:p>
                      <a:r>
                        <a:rPr lang="en-IN" dirty="0" smtClean="0"/>
                        <a:t>consultation fees</a:t>
                      </a:r>
                      <a:endParaRPr lang="en-IN" dirty="0"/>
                    </a:p>
                  </a:txBody>
                  <a:tcPr/>
                </a:tc>
                <a:tc>
                  <a:txBody>
                    <a:bodyPr/>
                    <a:lstStyle/>
                    <a:p>
                      <a:r>
                        <a:rPr lang="en-IN" dirty="0" smtClean="0"/>
                        <a:t>opportunity costs</a:t>
                      </a:r>
                      <a:endParaRPr lang="en-IN" dirty="0"/>
                    </a:p>
                  </a:txBody>
                  <a:tcPr/>
                </a:tc>
              </a:tr>
              <a:tr h="370840">
                <a:tc>
                  <a:txBody>
                    <a:bodyPr/>
                    <a:lstStyle/>
                    <a:p>
                      <a:r>
                        <a:rPr lang="en-IN" dirty="0" smtClean="0"/>
                        <a:t>bed charges</a:t>
                      </a:r>
                      <a:endParaRPr lang="en-IN" dirty="0"/>
                    </a:p>
                  </a:txBody>
                  <a:tcPr/>
                </a:tc>
                <a:tc>
                  <a:txBody>
                    <a:bodyPr/>
                    <a:lstStyle/>
                    <a:p>
                      <a:endParaRPr lang="en-IN"/>
                    </a:p>
                  </a:txBody>
                  <a:tcPr/>
                </a:tc>
              </a:tr>
              <a:tr h="370840">
                <a:tc>
                  <a:txBody>
                    <a:bodyPr/>
                    <a:lstStyle/>
                    <a:p>
                      <a:r>
                        <a:rPr lang="en-IN" dirty="0" smtClean="0"/>
                        <a:t>costs associated with investigations</a:t>
                      </a:r>
                      <a:endParaRPr lang="en-IN" dirty="0"/>
                    </a:p>
                  </a:txBody>
                  <a:tcPr/>
                </a:tc>
                <a:tc>
                  <a:txBody>
                    <a:bodyPr/>
                    <a:lstStyle/>
                    <a:p>
                      <a:endParaRPr lang="en-IN"/>
                    </a:p>
                  </a:txBody>
                  <a:tcPr/>
                </a:tc>
              </a:tr>
              <a:tr h="370840">
                <a:tc>
                  <a:txBody>
                    <a:bodyPr/>
                    <a:lstStyle/>
                    <a:p>
                      <a:r>
                        <a:rPr lang="en-IN" dirty="0" smtClean="0"/>
                        <a:t>travel and lodging related to illness </a:t>
                      </a:r>
                      <a:endParaRPr lang="en-IN" dirty="0"/>
                    </a:p>
                  </a:txBody>
                  <a:tcPr/>
                </a:tc>
                <a:tc>
                  <a:txBody>
                    <a:bodyPr/>
                    <a:lstStyle/>
                    <a:p>
                      <a:endParaRPr lang="en-IN"/>
                    </a:p>
                  </a:txBody>
                  <a:tcPr/>
                </a:tc>
              </a:tr>
              <a:tr h="370840">
                <a:tc>
                  <a:txBody>
                    <a:bodyPr/>
                    <a:lstStyle/>
                    <a:p>
                      <a:endParaRPr lang="en-IN" dirty="0"/>
                    </a:p>
                  </a:txBody>
                  <a:tcPr/>
                </a:tc>
                <a:tc>
                  <a:txBody>
                    <a:bodyPr/>
                    <a:lstStyle/>
                    <a:p>
                      <a:endParaRPr lang="en-IN" dirty="0"/>
                    </a:p>
                  </a:txBody>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762000" y="685800"/>
            <a:ext cx="2133918"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Data collection</a:t>
            </a:r>
            <a:r>
              <a:rPr kumimoji="0" lang="en-US" sz="2000" b="0" i="0"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en-US" sz="2000" b="0" i="0" strike="noStrike" cap="none" normalizeH="0" baseline="0" dirty="0" smtClean="0">
              <a:ln>
                <a:noFill/>
              </a:ln>
              <a:solidFill>
                <a:schemeClr val="tx1"/>
              </a:solidFill>
              <a:effectLst/>
              <a:latin typeface="Arial" pitchFamily="34" charset="0"/>
              <a:cs typeface="Arial" pitchFamily="34" charset="0"/>
            </a:endParaRPr>
          </a:p>
        </p:txBody>
      </p:sp>
      <p:sp>
        <p:nvSpPr>
          <p:cNvPr id="44034" name="Rectangle 2"/>
          <p:cNvSpPr>
            <a:spLocks noChangeArrowheads="1"/>
          </p:cNvSpPr>
          <p:nvPr/>
        </p:nvSpPr>
        <p:spPr bwMode="auto">
          <a:xfrm>
            <a:off x="838200" y="1317368"/>
            <a:ext cx="7848600" cy="32316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Outpatient Cost Data:</a:t>
            </a:r>
            <a:r>
              <a:rPr kumimoji="0" lang="en-US" sz="20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We have collected data from sites with ongoing ARI outpatient surveillance in New Delhi/</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ballabhgarh</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(Faridabad). We recruited at least 50 patients from each age group in each site (for a total of at least 300).</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lang="en-US" sz="2000" dirty="0" smtClean="0">
                <a:latin typeface="Times New Roman" pitchFamily="18" charset="0"/>
                <a:ea typeface="Times New Roman" pitchFamily="18" charset="0"/>
                <a:cs typeface="Times New Roman" pitchFamily="18" charset="0"/>
              </a:rPr>
              <a:t>   </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we have done follow-up after 2 weeks with one-on-one interviews by way of home-visits or telephone calls. We have seek information on the number of visits it took to get well, any prescription drugs purchased, any laboratory or imaging performed, days of lost work and any transportation costs incurred</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381000" y="638145"/>
            <a:ext cx="3066865"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Data analysis and findings</a:t>
            </a:r>
            <a:endParaRPr kumimoji="0" lang="en-US" sz="2000" b="0" i="0" strike="noStrike" cap="none" normalizeH="0" baseline="0" dirty="0" smtClean="0">
              <a:ln>
                <a:noFill/>
              </a:ln>
              <a:solidFill>
                <a:schemeClr val="tx1"/>
              </a:solidFill>
              <a:effectLst/>
              <a:latin typeface="Arial" pitchFamily="34" charset="0"/>
              <a:cs typeface="Arial" pitchFamily="34" charset="0"/>
            </a:endParaRPr>
          </a:p>
        </p:txBody>
      </p:sp>
      <p:sp>
        <p:nvSpPr>
          <p:cNvPr id="3" name="Rectangle 2"/>
          <p:cNvSpPr/>
          <p:nvPr/>
        </p:nvSpPr>
        <p:spPr>
          <a:xfrm>
            <a:off x="609600" y="1447800"/>
            <a:ext cx="8001000" cy="1569660"/>
          </a:xfrm>
          <a:prstGeom prst="rect">
            <a:avLst/>
          </a:prstGeom>
        </p:spPr>
        <p:txBody>
          <a:bodyPr wrap="square">
            <a:spAutoFit/>
          </a:bodyPr>
          <a:lstStyle/>
          <a:p>
            <a:r>
              <a:rPr lang="en-US" sz="2400" dirty="0" smtClean="0"/>
              <a:t>          After collecting all the data from all the regional centers, we categorize data based on condition, age, type of facility, site, and type of ownership. We  grouped data in 4 age groups (less than 5 years, 5 to 17, 18 to 64, and </a:t>
            </a:r>
            <a:r>
              <a:rPr lang="en-US" sz="2400" u="sng" dirty="0" smtClean="0"/>
              <a:t>&gt;</a:t>
            </a:r>
            <a:r>
              <a:rPr lang="en-US" sz="2400" dirty="0" smtClean="0"/>
              <a:t>65). </a:t>
            </a:r>
            <a:endParaRPr lang="en-IN" sz="2400" dirty="0"/>
          </a:p>
        </p:txBody>
      </p:sp>
      <p:sp>
        <p:nvSpPr>
          <p:cNvPr id="45058" name="Rectangle 2"/>
          <p:cNvSpPr>
            <a:spLocks noChangeArrowheads="1"/>
          </p:cNvSpPr>
          <p:nvPr/>
        </p:nvSpPr>
        <p:spPr bwMode="auto">
          <a:xfrm>
            <a:off x="609600" y="3124200"/>
            <a:ext cx="79248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The cost of an outpatient case= [sum of direct medical cost (consultation, prescription, imaging, laboratory, number of visits) and indirect cost (cost of loss productivity and transportation)].</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457200"/>
            <a:ext cx="1828800" cy="461665"/>
          </a:xfrm>
          <a:prstGeom prst="rect">
            <a:avLst/>
          </a:prstGeom>
        </p:spPr>
        <p:txBody>
          <a:bodyPr wrap="square">
            <a:spAutoFit/>
          </a:bodyPr>
          <a:lstStyle/>
          <a:p>
            <a:r>
              <a:rPr lang="en-US" sz="2400" b="1" dirty="0" smtClean="0"/>
              <a:t>RESULTS</a:t>
            </a:r>
            <a:endParaRPr lang="en-IN" sz="2400" dirty="0"/>
          </a:p>
        </p:txBody>
      </p:sp>
      <p:sp>
        <p:nvSpPr>
          <p:cNvPr id="46081" name="Rectangle 1"/>
          <p:cNvSpPr>
            <a:spLocks noChangeArrowheads="1"/>
          </p:cNvSpPr>
          <p:nvPr/>
        </p:nvSpPr>
        <p:spPr bwMode="auto">
          <a:xfrm>
            <a:off x="304800" y="1398657"/>
            <a:ext cx="8305799"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 Out of pocket expenditure of acute respiratory infections in Delhi NCR on the healthcare.</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4" name="Table 3"/>
          <p:cNvGraphicFramePr>
            <a:graphicFrameLocks noGrp="1"/>
          </p:cNvGraphicFramePr>
          <p:nvPr/>
        </p:nvGraphicFramePr>
        <p:xfrm>
          <a:off x="457200" y="2819400"/>
          <a:ext cx="7924799" cy="2941320"/>
        </p:xfrm>
        <a:graphic>
          <a:graphicData uri="http://schemas.openxmlformats.org/drawingml/2006/table">
            <a:tbl>
              <a:tblPr/>
              <a:tblGrid>
                <a:gridCol w="1073926"/>
                <a:gridCol w="1222802"/>
                <a:gridCol w="1976391"/>
                <a:gridCol w="1976391"/>
                <a:gridCol w="1675289"/>
              </a:tblGrid>
              <a:tr h="448056">
                <a:tc rowSpan="6">
                  <a:txBody>
                    <a:bodyPr/>
                    <a:lstStyle/>
                    <a:p>
                      <a:pPr>
                        <a:lnSpc>
                          <a:spcPct val="115000"/>
                        </a:lnSpc>
                        <a:spcAft>
                          <a:spcPts val="0"/>
                        </a:spcAft>
                      </a:pPr>
                      <a:r>
                        <a:rPr lang="en-US" sz="2000" i="1" dirty="0">
                          <a:latin typeface="Times New Roman"/>
                          <a:ea typeface="Times New Roman"/>
                          <a:cs typeface="Times New Roman"/>
                        </a:rPr>
                        <a:t>Age group</a:t>
                      </a:r>
                      <a:endParaRPr lang="en-IN" sz="20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IN" sz="2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i="1">
                          <a:latin typeface="Times New Roman"/>
                          <a:ea typeface="Times New Roman"/>
                          <a:cs typeface="Times New Roman"/>
                        </a:rPr>
                        <a:t>Total(Rs)</a:t>
                      </a:r>
                      <a:endParaRPr lang="en-IN" sz="2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i="1">
                          <a:latin typeface="Times New Roman"/>
                          <a:ea typeface="Times New Roman"/>
                          <a:cs typeface="Times New Roman"/>
                        </a:rPr>
                        <a:t>Total_nonmedical(Rs)</a:t>
                      </a:r>
                      <a:endParaRPr lang="en-IN" sz="2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i="1">
                          <a:latin typeface="Times New Roman"/>
                          <a:ea typeface="Times New Roman"/>
                          <a:cs typeface="Times New Roman"/>
                        </a:rPr>
                        <a:t>Total_medical(Rs)</a:t>
                      </a:r>
                      <a:endParaRPr lang="en-IN" sz="2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8056">
                <a:tc vMerge="1">
                  <a:txBody>
                    <a:bodyPr/>
                    <a:lstStyle/>
                    <a:p>
                      <a:endParaRPr lang="en-IN"/>
                    </a:p>
                  </a:txBody>
                  <a:tcPr/>
                </a:tc>
                <a:tc>
                  <a:txBody>
                    <a:bodyPr/>
                    <a:lstStyle/>
                    <a:p>
                      <a:pPr>
                        <a:lnSpc>
                          <a:spcPct val="115000"/>
                        </a:lnSpc>
                        <a:spcAft>
                          <a:spcPts val="0"/>
                        </a:spcAft>
                      </a:pPr>
                      <a:endParaRPr lang="en-IN" sz="2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i="1">
                          <a:latin typeface="Times New Roman"/>
                          <a:ea typeface="Times New Roman"/>
                          <a:cs typeface="Times New Roman"/>
                        </a:rPr>
                        <a:t>Mean</a:t>
                      </a:r>
                      <a:endParaRPr lang="en-IN" sz="2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i="1">
                          <a:latin typeface="Times New Roman"/>
                          <a:ea typeface="Times New Roman"/>
                          <a:cs typeface="Times New Roman"/>
                        </a:rPr>
                        <a:t>Mean</a:t>
                      </a:r>
                      <a:endParaRPr lang="en-IN" sz="2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i="1" dirty="0">
                          <a:latin typeface="Times New Roman"/>
                          <a:ea typeface="Times New Roman"/>
                          <a:cs typeface="Times New Roman"/>
                        </a:rPr>
                        <a:t>Mean</a:t>
                      </a:r>
                      <a:endParaRPr lang="en-IN" sz="20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8056">
                <a:tc vMerge="1">
                  <a:txBody>
                    <a:bodyPr/>
                    <a:lstStyle/>
                    <a:p>
                      <a:endParaRPr lang="en-IN"/>
                    </a:p>
                  </a:txBody>
                  <a:tcPr/>
                </a:tc>
                <a:tc>
                  <a:txBody>
                    <a:bodyPr/>
                    <a:lstStyle/>
                    <a:p>
                      <a:pPr>
                        <a:lnSpc>
                          <a:spcPct val="115000"/>
                        </a:lnSpc>
                        <a:spcAft>
                          <a:spcPts val="0"/>
                        </a:spcAft>
                      </a:pPr>
                      <a:r>
                        <a:rPr lang="en-US" sz="2000" i="1">
                          <a:latin typeface="Times New Roman"/>
                          <a:ea typeface="Times New Roman"/>
                          <a:cs typeface="Times New Roman"/>
                        </a:rPr>
                        <a:t>&lt;5</a:t>
                      </a:r>
                      <a:endParaRPr lang="en-IN" sz="2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i="1">
                          <a:latin typeface="Times New Roman"/>
                          <a:ea typeface="Times New Roman"/>
                          <a:cs typeface="Times New Roman"/>
                        </a:rPr>
                        <a:t>740.99</a:t>
                      </a:r>
                      <a:endParaRPr lang="en-IN" sz="2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i="1">
                          <a:latin typeface="Times New Roman"/>
                          <a:ea typeface="Times New Roman"/>
                          <a:cs typeface="Times New Roman"/>
                        </a:rPr>
                        <a:t>365.07</a:t>
                      </a:r>
                      <a:endParaRPr lang="en-IN" sz="2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i="1">
                          <a:latin typeface="Times New Roman"/>
                          <a:ea typeface="Times New Roman"/>
                          <a:cs typeface="Times New Roman"/>
                        </a:rPr>
                        <a:t>378.34</a:t>
                      </a:r>
                      <a:endParaRPr lang="en-IN" sz="2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8056">
                <a:tc vMerge="1">
                  <a:txBody>
                    <a:bodyPr/>
                    <a:lstStyle/>
                    <a:p>
                      <a:endParaRPr lang="en-IN"/>
                    </a:p>
                  </a:txBody>
                  <a:tcPr/>
                </a:tc>
                <a:tc>
                  <a:txBody>
                    <a:bodyPr/>
                    <a:lstStyle/>
                    <a:p>
                      <a:pPr>
                        <a:lnSpc>
                          <a:spcPct val="115000"/>
                        </a:lnSpc>
                        <a:spcAft>
                          <a:spcPts val="0"/>
                        </a:spcAft>
                      </a:pPr>
                      <a:r>
                        <a:rPr lang="en-US" sz="2000" i="1">
                          <a:latin typeface="Times New Roman"/>
                          <a:ea typeface="Times New Roman"/>
                          <a:cs typeface="Times New Roman"/>
                        </a:rPr>
                        <a:t>5-17</a:t>
                      </a:r>
                      <a:endParaRPr lang="en-IN" sz="2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i="1">
                          <a:latin typeface="Times New Roman"/>
                          <a:ea typeface="Times New Roman"/>
                          <a:cs typeface="Times New Roman"/>
                        </a:rPr>
                        <a:t>624.87</a:t>
                      </a:r>
                      <a:endParaRPr lang="en-IN" sz="2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i="1">
                          <a:latin typeface="Times New Roman"/>
                          <a:ea typeface="Times New Roman"/>
                          <a:cs typeface="Times New Roman"/>
                        </a:rPr>
                        <a:t>253.16</a:t>
                      </a:r>
                      <a:endParaRPr lang="en-IN" sz="2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i="1">
                          <a:latin typeface="Times New Roman"/>
                          <a:ea typeface="Times New Roman"/>
                          <a:cs typeface="Times New Roman"/>
                        </a:rPr>
                        <a:t>371.71</a:t>
                      </a:r>
                      <a:endParaRPr lang="en-IN" sz="2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8056">
                <a:tc vMerge="1">
                  <a:txBody>
                    <a:bodyPr/>
                    <a:lstStyle/>
                    <a:p>
                      <a:endParaRPr lang="en-IN"/>
                    </a:p>
                  </a:txBody>
                  <a:tcPr/>
                </a:tc>
                <a:tc>
                  <a:txBody>
                    <a:bodyPr/>
                    <a:lstStyle/>
                    <a:p>
                      <a:pPr>
                        <a:lnSpc>
                          <a:spcPct val="115000"/>
                        </a:lnSpc>
                        <a:spcAft>
                          <a:spcPts val="0"/>
                        </a:spcAft>
                      </a:pPr>
                      <a:r>
                        <a:rPr lang="en-US" sz="2000" i="1">
                          <a:latin typeface="Times New Roman"/>
                          <a:ea typeface="Times New Roman"/>
                          <a:cs typeface="Times New Roman"/>
                        </a:rPr>
                        <a:t>18-65</a:t>
                      </a:r>
                      <a:endParaRPr lang="en-IN" sz="2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i="1">
                          <a:latin typeface="Times New Roman"/>
                          <a:ea typeface="Times New Roman"/>
                          <a:cs typeface="Times New Roman"/>
                        </a:rPr>
                        <a:t>360.17</a:t>
                      </a:r>
                      <a:endParaRPr lang="en-IN" sz="2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i="1">
                          <a:latin typeface="Times New Roman"/>
                          <a:ea typeface="Times New Roman"/>
                          <a:cs typeface="Times New Roman"/>
                        </a:rPr>
                        <a:t>77.66</a:t>
                      </a:r>
                      <a:endParaRPr lang="en-IN" sz="2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i="1">
                          <a:latin typeface="Times New Roman"/>
                          <a:ea typeface="Times New Roman"/>
                          <a:cs typeface="Times New Roman"/>
                        </a:rPr>
                        <a:t>282.51</a:t>
                      </a:r>
                      <a:endParaRPr lang="en-IN" sz="2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8056">
                <a:tc vMerge="1">
                  <a:txBody>
                    <a:bodyPr/>
                    <a:lstStyle/>
                    <a:p>
                      <a:endParaRPr lang="en-IN"/>
                    </a:p>
                  </a:txBody>
                  <a:tcPr/>
                </a:tc>
                <a:tc>
                  <a:txBody>
                    <a:bodyPr/>
                    <a:lstStyle/>
                    <a:p>
                      <a:pPr>
                        <a:lnSpc>
                          <a:spcPct val="115000"/>
                        </a:lnSpc>
                        <a:spcAft>
                          <a:spcPts val="0"/>
                        </a:spcAft>
                      </a:pPr>
                      <a:r>
                        <a:rPr lang="en-US" sz="2000" i="1">
                          <a:latin typeface="Times New Roman"/>
                          <a:ea typeface="Times New Roman"/>
                          <a:cs typeface="Times New Roman"/>
                        </a:rPr>
                        <a:t>&gt;65</a:t>
                      </a:r>
                      <a:endParaRPr lang="en-IN" sz="2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i="1">
                          <a:latin typeface="Times New Roman"/>
                          <a:ea typeface="Times New Roman"/>
                          <a:cs typeface="Times New Roman"/>
                        </a:rPr>
                        <a:t>399.96</a:t>
                      </a:r>
                      <a:endParaRPr lang="en-IN" sz="2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i="1">
                          <a:latin typeface="Times New Roman"/>
                          <a:ea typeface="Times New Roman"/>
                          <a:cs typeface="Times New Roman"/>
                        </a:rPr>
                        <a:t>256.35</a:t>
                      </a:r>
                      <a:endParaRPr lang="en-IN" sz="2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i="1" dirty="0">
                          <a:latin typeface="Times New Roman"/>
                          <a:ea typeface="Times New Roman"/>
                          <a:cs typeface="Times New Roman"/>
                        </a:rPr>
                        <a:t>143.60</a:t>
                      </a:r>
                      <a:endParaRPr lang="en-IN" sz="20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ChangeArrowheads="1"/>
          </p:cNvSpPr>
          <p:nvPr/>
        </p:nvSpPr>
        <p:spPr bwMode="auto">
          <a:xfrm>
            <a:off x="228600" y="409545"/>
            <a:ext cx="5912581"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 cost of outpatient visits in public and private facilities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 name="Table 2"/>
          <p:cNvGraphicFramePr>
            <a:graphicFrameLocks noGrp="1"/>
          </p:cNvGraphicFramePr>
          <p:nvPr/>
        </p:nvGraphicFramePr>
        <p:xfrm>
          <a:off x="533400" y="1143000"/>
          <a:ext cx="8153401" cy="4800603"/>
        </p:xfrm>
        <a:graphic>
          <a:graphicData uri="http://schemas.openxmlformats.org/drawingml/2006/table">
            <a:tbl>
              <a:tblPr/>
              <a:tblGrid>
                <a:gridCol w="790676"/>
                <a:gridCol w="790676"/>
                <a:gridCol w="1033684"/>
                <a:gridCol w="1033684"/>
                <a:gridCol w="1033684"/>
                <a:gridCol w="1156999"/>
                <a:gridCol w="1156999"/>
                <a:gridCol w="1156999"/>
              </a:tblGrid>
              <a:tr h="516194">
                <a:tc>
                  <a:txBody>
                    <a:bodyPr/>
                    <a:lstStyle/>
                    <a:p>
                      <a:pPr>
                        <a:lnSpc>
                          <a:spcPct val="150000"/>
                        </a:lnSpc>
                        <a:spcAft>
                          <a:spcPts val="0"/>
                        </a:spcAft>
                      </a:pPr>
                      <a:endParaRPr lang="en-US"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n-US"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gn="ctr">
                        <a:lnSpc>
                          <a:spcPct val="150000"/>
                        </a:lnSpc>
                        <a:spcAft>
                          <a:spcPts val="0"/>
                        </a:spcAft>
                      </a:pPr>
                      <a:r>
                        <a:rPr lang="en-US" sz="1800">
                          <a:latin typeface="Times New Roman"/>
                          <a:ea typeface="Times New Roman"/>
                          <a:cs typeface="Times New Roman"/>
                        </a:rPr>
                        <a:t>Facility type</a:t>
                      </a:r>
                      <a:endParaRPr lang="en-IN"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r>
              <a:tr h="516194">
                <a:tc>
                  <a:txBody>
                    <a:bodyPr/>
                    <a:lstStyle/>
                    <a:p>
                      <a:pPr>
                        <a:lnSpc>
                          <a:spcPct val="150000"/>
                        </a:lnSpc>
                        <a:spcAft>
                          <a:spcPts val="0"/>
                        </a:spcAft>
                      </a:pPr>
                      <a:endParaRPr lang="en-US"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n-US"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nSpc>
                          <a:spcPct val="150000"/>
                        </a:lnSpc>
                        <a:spcAft>
                          <a:spcPts val="0"/>
                        </a:spcAft>
                      </a:pPr>
                      <a:r>
                        <a:rPr lang="en-US" sz="1800">
                          <a:latin typeface="Times New Roman"/>
                          <a:ea typeface="Times New Roman"/>
                          <a:cs typeface="Times New Roman"/>
                        </a:rPr>
                        <a:t>                       Private</a:t>
                      </a:r>
                      <a:endParaRPr lang="en-IN"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gridSpan="3">
                  <a:txBody>
                    <a:bodyPr/>
                    <a:lstStyle/>
                    <a:p>
                      <a:pPr>
                        <a:lnSpc>
                          <a:spcPct val="150000"/>
                        </a:lnSpc>
                        <a:spcAft>
                          <a:spcPts val="0"/>
                        </a:spcAft>
                      </a:pPr>
                      <a:r>
                        <a:rPr lang="en-US" sz="1800">
                          <a:latin typeface="Times New Roman"/>
                          <a:ea typeface="Times New Roman"/>
                          <a:cs typeface="Times New Roman"/>
                        </a:rPr>
                        <a:t>                        Public</a:t>
                      </a:r>
                      <a:endParaRPr lang="en-IN"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r>
              <a:tr h="1187245">
                <a:tc>
                  <a:txBody>
                    <a:bodyPr/>
                    <a:lstStyle/>
                    <a:p>
                      <a:pPr>
                        <a:lnSpc>
                          <a:spcPct val="150000"/>
                        </a:lnSpc>
                        <a:spcAft>
                          <a:spcPts val="0"/>
                        </a:spcAft>
                      </a:pPr>
                      <a:endParaRPr lang="en-US"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n-US"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i="1">
                          <a:latin typeface="Times New Roman"/>
                          <a:ea typeface="Times New Roman"/>
                          <a:cs typeface="Times New Roman"/>
                        </a:rPr>
                        <a:t>Total(Rs)</a:t>
                      </a:r>
                      <a:endParaRPr lang="en-IN"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i="1">
                          <a:latin typeface="Times New Roman"/>
                          <a:ea typeface="Times New Roman"/>
                          <a:cs typeface="Times New Roman"/>
                        </a:rPr>
                        <a:t>Total</a:t>
                      </a:r>
                      <a:endParaRPr lang="en-IN" sz="1800">
                        <a:latin typeface="Calibri"/>
                        <a:ea typeface="Times New Roman"/>
                        <a:cs typeface="Times New Roman"/>
                      </a:endParaRPr>
                    </a:p>
                    <a:p>
                      <a:pPr>
                        <a:lnSpc>
                          <a:spcPct val="115000"/>
                        </a:lnSpc>
                        <a:spcAft>
                          <a:spcPts val="0"/>
                        </a:spcAft>
                      </a:pPr>
                      <a:r>
                        <a:rPr lang="en-US" sz="1800" i="1">
                          <a:latin typeface="Times New Roman"/>
                          <a:ea typeface="Times New Roman"/>
                          <a:cs typeface="Times New Roman"/>
                        </a:rPr>
                        <a:t>_nonmedical(Rs)</a:t>
                      </a:r>
                      <a:endParaRPr lang="en-IN"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i="1">
                          <a:latin typeface="Times New Roman"/>
                          <a:ea typeface="Times New Roman"/>
                          <a:cs typeface="Times New Roman"/>
                        </a:rPr>
                        <a:t>Total_medical(Rs)</a:t>
                      </a:r>
                      <a:endParaRPr lang="en-IN"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i="1">
                          <a:latin typeface="Times New Roman"/>
                          <a:ea typeface="Times New Roman"/>
                          <a:cs typeface="Times New Roman"/>
                        </a:rPr>
                        <a:t>Total(Rs)</a:t>
                      </a:r>
                      <a:endParaRPr lang="en-IN"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i="1">
                          <a:latin typeface="Times New Roman"/>
                          <a:ea typeface="Times New Roman"/>
                          <a:cs typeface="Times New Roman"/>
                        </a:rPr>
                        <a:t>Total_</a:t>
                      </a:r>
                      <a:endParaRPr lang="en-IN" sz="1800">
                        <a:latin typeface="Calibri"/>
                        <a:ea typeface="Times New Roman"/>
                        <a:cs typeface="Times New Roman"/>
                      </a:endParaRPr>
                    </a:p>
                    <a:p>
                      <a:pPr>
                        <a:lnSpc>
                          <a:spcPct val="115000"/>
                        </a:lnSpc>
                        <a:spcAft>
                          <a:spcPts val="0"/>
                        </a:spcAft>
                      </a:pPr>
                      <a:r>
                        <a:rPr lang="en-US" sz="1800" i="1">
                          <a:latin typeface="Times New Roman"/>
                          <a:ea typeface="Times New Roman"/>
                          <a:cs typeface="Times New Roman"/>
                        </a:rPr>
                        <a:t>nonmedical(Rs)</a:t>
                      </a:r>
                      <a:endParaRPr lang="en-IN"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i="1">
                          <a:latin typeface="Times New Roman"/>
                          <a:ea typeface="Times New Roman"/>
                          <a:cs typeface="Times New Roman"/>
                        </a:rPr>
                        <a:t>Total_medical(Rs)</a:t>
                      </a:r>
                      <a:endParaRPr lang="en-IN"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6194">
                <a:tc>
                  <a:txBody>
                    <a:bodyPr/>
                    <a:lstStyle/>
                    <a:p>
                      <a:pPr>
                        <a:lnSpc>
                          <a:spcPct val="150000"/>
                        </a:lnSpc>
                        <a:spcAft>
                          <a:spcPts val="0"/>
                        </a:spcAft>
                      </a:pPr>
                      <a:endParaRPr lang="en-US"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n-US"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i="1">
                          <a:latin typeface="Times New Roman"/>
                          <a:ea typeface="Times New Roman"/>
                          <a:cs typeface="Times New Roman"/>
                        </a:rPr>
                        <a:t>Mean</a:t>
                      </a:r>
                      <a:endParaRPr lang="en-IN"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i="1">
                          <a:latin typeface="Times New Roman"/>
                          <a:ea typeface="Times New Roman"/>
                          <a:cs typeface="Times New Roman"/>
                        </a:rPr>
                        <a:t>Mean</a:t>
                      </a:r>
                      <a:endParaRPr lang="en-IN"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i="1">
                          <a:latin typeface="Times New Roman"/>
                          <a:ea typeface="Times New Roman"/>
                          <a:cs typeface="Times New Roman"/>
                        </a:rPr>
                        <a:t>Mean</a:t>
                      </a:r>
                      <a:endParaRPr lang="en-IN"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i="1">
                          <a:latin typeface="Times New Roman"/>
                          <a:ea typeface="Times New Roman"/>
                          <a:cs typeface="Times New Roman"/>
                        </a:rPr>
                        <a:t>Mean</a:t>
                      </a:r>
                      <a:endParaRPr lang="en-IN"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i="1">
                          <a:latin typeface="Times New Roman"/>
                          <a:ea typeface="Times New Roman"/>
                          <a:cs typeface="Times New Roman"/>
                        </a:rPr>
                        <a:t>Mean</a:t>
                      </a:r>
                      <a:endParaRPr lang="en-IN"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i="1">
                          <a:latin typeface="Times New Roman"/>
                          <a:ea typeface="Times New Roman"/>
                          <a:cs typeface="Times New Roman"/>
                        </a:rPr>
                        <a:t>Mean</a:t>
                      </a:r>
                      <a:endParaRPr lang="en-IN"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6194">
                <a:tc rowSpan="4">
                  <a:txBody>
                    <a:bodyPr/>
                    <a:lstStyle/>
                    <a:p>
                      <a:pPr>
                        <a:lnSpc>
                          <a:spcPct val="150000"/>
                        </a:lnSpc>
                        <a:spcAft>
                          <a:spcPts val="0"/>
                        </a:spcAft>
                      </a:pPr>
                      <a:r>
                        <a:rPr lang="en-US" sz="1800" i="1">
                          <a:latin typeface="Times New Roman"/>
                          <a:ea typeface="Times New Roman"/>
                          <a:cs typeface="Times New Roman"/>
                        </a:rPr>
                        <a:t>Age group</a:t>
                      </a:r>
                      <a:endParaRPr lang="en-IN"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1800">
                          <a:latin typeface="Times New Roman"/>
                          <a:ea typeface="Times New Roman"/>
                          <a:cs typeface="Times New Roman"/>
                        </a:rPr>
                        <a:t>&lt;5</a:t>
                      </a:r>
                      <a:endParaRPr lang="en-IN"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1800">
                          <a:latin typeface="Times New Roman"/>
                          <a:ea typeface="Times New Roman"/>
                          <a:cs typeface="Times New Roman"/>
                        </a:rPr>
                        <a:t>1636.8</a:t>
                      </a:r>
                      <a:endParaRPr lang="en-IN"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1800">
                          <a:latin typeface="Times New Roman"/>
                          <a:ea typeface="Times New Roman"/>
                          <a:cs typeface="Times New Roman"/>
                        </a:rPr>
                        <a:t>905 </a:t>
                      </a:r>
                      <a:endParaRPr lang="en-IN"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1800">
                          <a:latin typeface="Times New Roman"/>
                          <a:ea typeface="Times New Roman"/>
                          <a:cs typeface="Times New Roman"/>
                        </a:rPr>
                        <a:t>731.6</a:t>
                      </a:r>
                      <a:endParaRPr lang="en-IN"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1800">
                          <a:latin typeface="Times New Roman"/>
                          <a:ea typeface="Times New Roman"/>
                          <a:cs typeface="Times New Roman"/>
                        </a:rPr>
                        <a:t>212.9</a:t>
                      </a:r>
                      <a:endParaRPr lang="en-IN"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1800">
                          <a:latin typeface="Times New Roman"/>
                          <a:ea typeface="Times New Roman"/>
                          <a:cs typeface="Times New Roman"/>
                        </a:rPr>
                        <a:t>43</a:t>
                      </a:r>
                      <a:endParaRPr lang="en-IN"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1800">
                          <a:latin typeface="Times New Roman"/>
                          <a:ea typeface="Times New Roman"/>
                          <a:cs typeface="Times New Roman"/>
                        </a:rPr>
                        <a:t>170.1</a:t>
                      </a:r>
                      <a:endParaRPr lang="en-IN"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6194">
                <a:tc vMerge="1">
                  <a:txBody>
                    <a:bodyPr/>
                    <a:lstStyle/>
                    <a:p>
                      <a:endParaRPr lang="en-IN"/>
                    </a:p>
                  </a:txBody>
                  <a:tcPr/>
                </a:tc>
                <a:tc>
                  <a:txBody>
                    <a:bodyPr/>
                    <a:lstStyle/>
                    <a:p>
                      <a:pPr>
                        <a:lnSpc>
                          <a:spcPct val="150000"/>
                        </a:lnSpc>
                        <a:spcAft>
                          <a:spcPts val="0"/>
                        </a:spcAft>
                      </a:pPr>
                      <a:r>
                        <a:rPr lang="en-US" sz="1800">
                          <a:latin typeface="Times New Roman"/>
                          <a:ea typeface="Times New Roman"/>
                          <a:cs typeface="Times New Roman"/>
                        </a:rPr>
                        <a:t>5-17</a:t>
                      </a:r>
                      <a:endParaRPr lang="en-IN"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1800">
                          <a:latin typeface="Times New Roman"/>
                          <a:ea typeface="Times New Roman"/>
                          <a:cs typeface="Times New Roman"/>
                        </a:rPr>
                        <a:t>2239.4</a:t>
                      </a:r>
                      <a:endParaRPr lang="en-IN"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1800">
                          <a:latin typeface="Times New Roman"/>
                          <a:ea typeface="Times New Roman"/>
                          <a:cs typeface="Times New Roman"/>
                        </a:rPr>
                        <a:t>928</a:t>
                      </a:r>
                      <a:endParaRPr lang="en-IN"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1800">
                          <a:latin typeface="Times New Roman"/>
                          <a:ea typeface="Times New Roman"/>
                          <a:cs typeface="Times New Roman"/>
                        </a:rPr>
                        <a:t>1311.3</a:t>
                      </a:r>
                      <a:endParaRPr lang="en-IN"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1800">
                          <a:latin typeface="Times New Roman"/>
                          <a:ea typeface="Times New Roman"/>
                          <a:cs typeface="Times New Roman"/>
                        </a:rPr>
                        <a:t>266.1</a:t>
                      </a:r>
                      <a:endParaRPr lang="en-IN"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1800">
                          <a:latin typeface="Times New Roman"/>
                          <a:ea typeface="Times New Roman"/>
                          <a:cs typeface="Times New Roman"/>
                        </a:rPr>
                        <a:t>103</a:t>
                      </a:r>
                      <a:endParaRPr lang="en-IN"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1800">
                          <a:latin typeface="Times New Roman"/>
                          <a:ea typeface="Times New Roman"/>
                          <a:cs typeface="Times New Roman"/>
                        </a:rPr>
                        <a:t>162.9</a:t>
                      </a:r>
                      <a:endParaRPr lang="en-IN"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6194">
                <a:tc vMerge="1">
                  <a:txBody>
                    <a:bodyPr/>
                    <a:lstStyle/>
                    <a:p>
                      <a:endParaRPr lang="en-IN"/>
                    </a:p>
                  </a:txBody>
                  <a:tcPr/>
                </a:tc>
                <a:tc>
                  <a:txBody>
                    <a:bodyPr/>
                    <a:lstStyle/>
                    <a:p>
                      <a:pPr>
                        <a:lnSpc>
                          <a:spcPct val="150000"/>
                        </a:lnSpc>
                        <a:spcAft>
                          <a:spcPts val="0"/>
                        </a:spcAft>
                      </a:pPr>
                      <a:r>
                        <a:rPr lang="en-US" sz="1800">
                          <a:latin typeface="Times New Roman"/>
                          <a:ea typeface="Times New Roman"/>
                          <a:cs typeface="Times New Roman"/>
                        </a:rPr>
                        <a:t>18-65</a:t>
                      </a:r>
                      <a:endParaRPr lang="en-IN"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1800">
                          <a:latin typeface="Times New Roman"/>
                          <a:ea typeface="Times New Roman"/>
                          <a:cs typeface="Times New Roman"/>
                        </a:rPr>
                        <a:t>724.7</a:t>
                      </a:r>
                      <a:endParaRPr lang="en-IN"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1800">
                          <a:latin typeface="Times New Roman"/>
                          <a:ea typeface="Times New Roman"/>
                          <a:cs typeface="Times New Roman"/>
                        </a:rPr>
                        <a:t>64</a:t>
                      </a:r>
                      <a:endParaRPr lang="en-IN"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1800">
                          <a:latin typeface="Times New Roman"/>
                          <a:ea typeface="Times New Roman"/>
                          <a:cs typeface="Times New Roman"/>
                        </a:rPr>
                        <a:t>661.1</a:t>
                      </a:r>
                      <a:endParaRPr lang="en-IN"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1800">
                          <a:latin typeface="Times New Roman"/>
                          <a:ea typeface="Times New Roman"/>
                          <a:cs typeface="Times New Roman"/>
                        </a:rPr>
                        <a:t>289.8</a:t>
                      </a:r>
                      <a:endParaRPr lang="en-IN"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1800">
                          <a:latin typeface="Times New Roman"/>
                          <a:ea typeface="Times New Roman"/>
                          <a:cs typeface="Times New Roman"/>
                        </a:rPr>
                        <a:t>80</a:t>
                      </a:r>
                      <a:endParaRPr lang="en-IN"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1800">
                          <a:latin typeface="Times New Roman"/>
                          <a:ea typeface="Times New Roman"/>
                          <a:cs typeface="Times New Roman"/>
                        </a:rPr>
                        <a:t>209.5</a:t>
                      </a:r>
                      <a:endParaRPr lang="en-IN"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6194">
                <a:tc vMerge="1">
                  <a:txBody>
                    <a:bodyPr/>
                    <a:lstStyle/>
                    <a:p>
                      <a:endParaRPr lang="en-IN"/>
                    </a:p>
                  </a:txBody>
                  <a:tcPr/>
                </a:tc>
                <a:tc>
                  <a:txBody>
                    <a:bodyPr/>
                    <a:lstStyle/>
                    <a:p>
                      <a:pPr>
                        <a:lnSpc>
                          <a:spcPct val="150000"/>
                        </a:lnSpc>
                        <a:spcAft>
                          <a:spcPts val="0"/>
                        </a:spcAft>
                      </a:pPr>
                      <a:r>
                        <a:rPr lang="en-US" sz="1800">
                          <a:latin typeface="Times New Roman"/>
                          <a:ea typeface="Times New Roman"/>
                          <a:cs typeface="Times New Roman"/>
                        </a:rPr>
                        <a:t>&gt;65</a:t>
                      </a:r>
                      <a:endParaRPr lang="en-IN"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1800">
                          <a:latin typeface="Times New Roman"/>
                          <a:ea typeface="Times New Roman"/>
                          <a:cs typeface="Times New Roman"/>
                        </a:rPr>
                        <a:t>600.0</a:t>
                      </a:r>
                      <a:endParaRPr lang="en-IN"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1800">
                          <a:latin typeface="Times New Roman"/>
                          <a:ea typeface="Times New Roman"/>
                          <a:cs typeface="Times New Roman"/>
                        </a:rPr>
                        <a:t>00</a:t>
                      </a:r>
                      <a:endParaRPr lang="en-IN"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1800">
                          <a:latin typeface="Times New Roman"/>
                          <a:ea typeface="Times New Roman"/>
                          <a:cs typeface="Times New Roman"/>
                        </a:rPr>
                        <a:t>600.0</a:t>
                      </a:r>
                      <a:endParaRPr lang="en-IN"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1800">
                          <a:latin typeface="Times New Roman"/>
                          <a:ea typeface="Times New Roman"/>
                          <a:cs typeface="Times New Roman"/>
                        </a:rPr>
                        <a:t>384.6</a:t>
                      </a:r>
                      <a:endParaRPr lang="en-IN"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1800">
                          <a:latin typeface="Times New Roman"/>
                          <a:ea typeface="Times New Roman"/>
                          <a:cs typeface="Times New Roman"/>
                        </a:rPr>
                        <a:t>276</a:t>
                      </a:r>
                      <a:endParaRPr lang="en-IN"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1800" dirty="0">
                          <a:latin typeface="Times New Roman"/>
                          <a:ea typeface="Times New Roman"/>
                          <a:cs typeface="Times New Roman"/>
                        </a:rPr>
                        <a:t>108.5</a:t>
                      </a:r>
                      <a:endParaRPr lang="en-IN" sz="18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457200" y="685800"/>
          <a:ext cx="8077200" cy="5562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62000" y="609600"/>
            <a:ext cx="7772400" cy="4572000"/>
          </a:xfrm>
        </p:spPr>
        <p:txBody>
          <a:bodyPr>
            <a:normAutofit fontScale="92500" lnSpcReduction="10000"/>
          </a:bodyPr>
          <a:lstStyle/>
          <a:p>
            <a:pPr>
              <a:buNone/>
            </a:pPr>
            <a:r>
              <a:rPr lang="en-US" b="1" dirty="0" smtClean="0"/>
              <a:t> Functions  of  AIIMS</a:t>
            </a:r>
          </a:p>
          <a:p>
            <a:pPr>
              <a:buNone/>
            </a:pPr>
            <a:endParaRPr lang="en-IN" dirty="0" smtClean="0"/>
          </a:p>
          <a:p>
            <a:pPr lvl="0"/>
            <a:r>
              <a:rPr lang="en-US" dirty="0" smtClean="0"/>
              <a:t>Undergraduate and postgraduate teaching in medical and related physical biological sciences.</a:t>
            </a:r>
            <a:endParaRPr lang="en-IN" dirty="0" smtClean="0"/>
          </a:p>
          <a:p>
            <a:pPr lvl="0"/>
            <a:r>
              <a:rPr lang="en-US" dirty="0" smtClean="0"/>
              <a:t>Nursing and dental education</a:t>
            </a:r>
            <a:endParaRPr lang="en-IN" dirty="0" smtClean="0"/>
          </a:p>
          <a:p>
            <a:pPr lvl="0"/>
            <a:r>
              <a:rPr lang="en-US" dirty="0" smtClean="0"/>
              <a:t>Innovations in education.</a:t>
            </a:r>
            <a:endParaRPr lang="en-IN" dirty="0" smtClean="0"/>
          </a:p>
          <a:p>
            <a:pPr lvl="0"/>
            <a:r>
              <a:rPr lang="en-US" dirty="0" smtClean="0"/>
              <a:t>Producing medical teachers for the country.</a:t>
            </a:r>
            <a:endParaRPr lang="en-IN" dirty="0" smtClean="0"/>
          </a:p>
          <a:p>
            <a:pPr lvl="0"/>
            <a:r>
              <a:rPr lang="en-US" dirty="0" smtClean="0"/>
              <a:t>Research in medical and related sciences.</a:t>
            </a:r>
            <a:endParaRPr lang="en-IN" dirty="0" smtClean="0"/>
          </a:p>
          <a:p>
            <a:pPr lvl="0"/>
            <a:r>
              <a:rPr lang="en-US" dirty="0" smtClean="0"/>
              <a:t>Health care: preventive, </a:t>
            </a:r>
            <a:r>
              <a:rPr lang="en-US" dirty="0" err="1" smtClean="0"/>
              <a:t>promotive</a:t>
            </a:r>
            <a:r>
              <a:rPr lang="en-US" dirty="0" smtClean="0"/>
              <a:t> and curative; primary, secondary &amp; tertiary.</a:t>
            </a:r>
            <a:endParaRPr lang="en-IN" dirty="0" smtClean="0"/>
          </a:p>
          <a:p>
            <a:pPr lvl="0"/>
            <a:r>
              <a:rPr lang="en-US" dirty="0" smtClean="0"/>
              <a:t>Community based teaching and research.</a:t>
            </a:r>
            <a:endParaRPr lang="en-IN" dirty="0" smtClean="0"/>
          </a:p>
          <a:p>
            <a:endParaRPr lang="en-IN"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nvSpPr>
        <p:spPr bwMode="auto">
          <a:xfrm>
            <a:off x="304800" y="228600"/>
            <a:ext cx="8382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 The cost of outpatient visits in public and private facilities at primary, secondary, and tertiary level.</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 name="Table 2"/>
          <p:cNvGraphicFramePr>
            <a:graphicFrameLocks noGrp="1"/>
          </p:cNvGraphicFramePr>
          <p:nvPr/>
        </p:nvGraphicFramePr>
        <p:xfrm>
          <a:off x="228600" y="1219200"/>
          <a:ext cx="8610600" cy="5034472"/>
        </p:xfrm>
        <a:graphic>
          <a:graphicData uri="http://schemas.openxmlformats.org/drawingml/2006/table">
            <a:tbl>
              <a:tblPr/>
              <a:tblGrid>
                <a:gridCol w="457201"/>
                <a:gridCol w="304800"/>
                <a:gridCol w="533400"/>
                <a:gridCol w="838199"/>
                <a:gridCol w="762001"/>
                <a:gridCol w="914400"/>
                <a:gridCol w="914400"/>
                <a:gridCol w="914400"/>
                <a:gridCol w="990600"/>
                <a:gridCol w="914400"/>
                <a:gridCol w="1066799"/>
              </a:tblGrid>
              <a:tr h="266533">
                <a:tc rowSpan="4" gridSpan="4">
                  <a:txBody>
                    <a:bodyPr/>
                    <a:lstStyle/>
                    <a:p>
                      <a:pPr>
                        <a:lnSpc>
                          <a:spcPct val="115000"/>
                        </a:lnSpc>
                        <a:spcAft>
                          <a:spcPts val="0"/>
                        </a:spcAft>
                      </a:pPr>
                      <a:r>
                        <a:rPr lang="en-IN" sz="1200" dirty="0">
                          <a:solidFill>
                            <a:srgbClr val="000000"/>
                          </a:solidFill>
                          <a:latin typeface="Arial"/>
                          <a:ea typeface="Times New Roman"/>
                          <a:cs typeface="Times New Roman"/>
                        </a:rPr>
                        <a:t> </a:t>
                      </a:r>
                      <a:endParaRPr lang="en-IN" sz="1200" dirty="0">
                        <a:latin typeface="Calibri"/>
                        <a:ea typeface="Times New Roman"/>
                        <a:cs typeface="Times New Roman"/>
                      </a:endParaRPr>
                    </a:p>
                  </a:txBody>
                  <a:tcPr marL="21248" marR="212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hMerge="1">
                  <a:txBody>
                    <a:bodyPr/>
                    <a:lstStyle/>
                    <a:p>
                      <a:endParaRPr lang="en-IN"/>
                    </a:p>
                  </a:txBody>
                  <a:tcPr/>
                </a:tc>
                <a:tc rowSpan="4" hMerge="1">
                  <a:txBody>
                    <a:bodyPr/>
                    <a:lstStyle/>
                    <a:p>
                      <a:endParaRPr lang="en-IN"/>
                    </a:p>
                  </a:txBody>
                  <a:tcPr/>
                </a:tc>
                <a:tc rowSpan="4" hMerge="1">
                  <a:txBody>
                    <a:bodyPr/>
                    <a:lstStyle/>
                    <a:p>
                      <a:endParaRPr lang="en-IN"/>
                    </a:p>
                  </a:txBody>
                  <a:tcPr/>
                </a:tc>
                <a:tc gridSpan="6">
                  <a:txBody>
                    <a:bodyPr/>
                    <a:lstStyle/>
                    <a:p>
                      <a:pPr algn="ctr">
                        <a:lnSpc>
                          <a:spcPct val="115000"/>
                        </a:lnSpc>
                        <a:spcAft>
                          <a:spcPts val="0"/>
                        </a:spcAft>
                      </a:pPr>
                      <a:r>
                        <a:rPr lang="en-IN" sz="1200">
                          <a:solidFill>
                            <a:srgbClr val="000000"/>
                          </a:solidFill>
                          <a:latin typeface="Arial"/>
                          <a:ea typeface="Times New Roman"/>
                          <a:cs typeface="Times New Roman"/>
                        </a:rPr>
                        <a:t>Facility type</a:t>
                      </a:r>
                      <a:endParaRPr lang="en-IN" sz="1200">
                        <a:latin typeface="Calibri"/>
                        <a:ea typeface="Times New Roman"/>
                        <a:cs typeface="Times New Roman"/>
                      </a:endParaRPr>
                    </a:p>
                  </a:txBody>
                  <a:tcPr marL="21248" marR="212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a:txBody>
                    <a:bodyPr/>
                    <a:lstStyle/>
                    <a:p>
                      <a:pPr algn="ctr">
                        <a:lnSpc>
                          <a:spcPct val="115000"/>
                        </a:lnSpc>
                        <a:spcAft>
                          <a:spcPts val="0"/>
                        </a:spcAft>
                      </a:pPr>
                      <a:r>
                        <a:rPr lang="en-IN" sz="1200">
                          <a:solidFill>
                            <a:srgbClr val="000000"/>
                          </a:solidFill>
                          <a:latin typeface="Arial"/>
                          <a:ea typeface="Times New Roman"/>
                          <a:cs typeface="Times New Roman"/>
                        </a:rPr>
                        <a:t>Total</a:t>
                      </a:r>
                      <a:endParaRPr lang="en-IN" sz="1200">
                        <a:latin typeface="Calibri"/>
                        <a:ea typeface="Times New Roman"/>
                        <a:cs typeface="Times New Roman"/>
                      </a:endParaRPr>
                    </a:p>
                  </a:txBody>
                  <a:tcPr marL="21248" marR="212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8839">
                <a:tc gridSpan="4" vMerge="1">
                  <a:txBody>
                    <a:bodyPr/>
                    <a:lstStyle/>
                    <a:p>
                      <a:endParaRPr lang="en-IN"/>
                    </a:p>
                  </a:txBody>
                  <a:tcPr/>
                </a:tc>
                <a:tc hMerge="1" vMerge="1">
                  <a:txBody>
                    <a:bodyPr/>
                    <a:lstStyle/>
                    <a:p>
                      <a:endParaRPr lang="en-IN"/>
                    </a:p>
                  </a:txBody>
                  <a:tcPr/>
                </a:tc>
                <a:tc hMerge="1" vMerge="1">
                  <a:txBody>
                    <a:bodyPr/>
                    <a:lstStyle/>
                    <a:p>
                      <a:endParaRPr lang="en-IN"/>
                    </a:p>
                  </a:txBody>
                  <a:tcPr/>
                </a:tc>
                <a:tc hMerge="1" vMerge="1">
                  <a:txBody>
                    <a:bodyPr/>
                    <a:lstStyle/>
                    <a:p>
                      <a:endParaRPr lang="en-IN"/>
                    </a:p>
                  </a:txBody>
                  <a:tcPr/>
                </a:tc>
                <a:tc gridSpan="3">
                  <a:txBody>
                    <a:bodyPr/>
                    <a:lstStyle/>
                    <a:p>
                      <a:pPr algn="ctr">
                        <a:lnSpc>
                          <a:spcPct val="115000"/>
                        </a:lnSpc>
                        <a:spcAft>
                          <a:spcPts val="0"/>
                        </a:spcAft>
                      </a:pPr>
                      <a:r>
                        <a:rPr lang="en-IN" sz="1200">
                          <a:solidFill>
                            <a:srgbClr val="000000"/>
                          </a:solidFill>
                          <a:latin typeface="Arial"/>
                          <a:ea typeface="Times New Roman"/>
                          <a:cs typeface="Times New Roman"/>
                        </a:rPr>
                        <a:t>Private</a:t>
                      </a:r>
                      <a:endParaRPr lang="en-IN" sz="1200">
                        <a:latin typeface="Calibri"/>
                        <a:ea typeface="Times New Roman"/>
                        <a:cs typeface="Times New Roman"/>
                      </a:endParaRPr>
                    </a:p>
                  </a:txBody>
                  <a:tcPr marL="21248" marR="212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gridSpan="3">
                  <a:txBody>
                    <a:bodyPr/>
                    <a:lstStyle/>
                    <a:p>
                      <a:pPr algn="ctr">
                        <a:lnSpc>
                          <a:spcPct val="115000"/>
                        </a:lnSpc>
                        <a:spcAft>
                          <a:spcPts val="0"/>
                        </a:spcAft>
                      </a:pPr>
                      <a:r>
                        <a:rPr lang="en-IN" sz="1200">
                          <a:solidFill>
                            <a:srgbClr val="000000"/>
                          </a:solidFill>
                          <a:latin typeface="Arial"/>
                          <a:ea typeface="Times New Roman"/>
                          <a:cs typeface="Times New Roman"/>
                        </a:rPr>
                        <a:t>Public</a:t>
                      </a:r>
                      <a:endParaRPr lang="en-IN" sz="1200">
                        <a:latin typeface="Calibri"/>
                        <a:ea typeface="Times New Roman"/>
                        <a:cs typeface="Times New Roman"/>
                      </a:endParaRPr>
                    </a:p>
                  </a:txBody>
                  <a:tcPr marL="21248" marR="212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rowSpan="3">
                  <a:txBody>
                    <a:bodyPr/>
                    <a:lstStyle/>
                    <a:p>
                      <a:pPr algn="ctr">
                        <a:lnSpc>
                          <a:spcPct val="115000"/>
                        </a:lnSpc>
                        <a:spcAft>
                          <a:spcPts val="0"/>
                        </a:spcAft>
                      </a:pPr>
                      <a:r>
                        <a:rPr lang="en-IN" sz="1200">
                          <a:solidFill>
                            <a:srgbClr val="000000"/>
                          </a:solidFill>
                          <a:latin typeface="Arial"/>
                          <a:ea typeface="Times New Roman"/>
                          <a:cs typeface="Times New Roman"/>
                        </a:rPr>
                        <a:t>Mean</a:t>
                      </a:r>
                      <a:endParaRPr lang="en-IN" sz="1200">
                        <a:latin typeface="Calibri"/>
                        <a:ea typeface="Times New Roman"/>
                        <a:cs typeface="Times New Roman"/>
                      </a:endParaRPr>
                    </a:p>
                  </a:txBody>
                  <a:tcPr marL="21248" marR="212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9616">
                <a:tc gridSpan="4" vMerge="1">
                  <a:txBody>
                    <a:bodyPr/>
                    <a:lstStyle/>
                    <a:p>
                      <a:endParaRPr lang="en-IN"/>
                    </a:p>
                  </a:txBody>
                  <a:tcPr/>
                </a:tc>
                <a:tc hMerge="1" vMerge="1">
                  <a:txBody>
                    <a:bodyPr/>
                    <a:lstStyle/>
                    <a:p>
                      <a:endParaRPr lang="en-IN"/>
                    </a:p>
                  </a:txBody>
                  <a:tcPr/>
                </a:tc>
                <a:tc hMerge="1" vMerge="1">
                  <a:txBody>
                    <a:bodyPr/>
                    <a:lstStyle/>
                    <a:p>
                      <a:endParaRPr lang="en-IN"/>
                    </a:p>
                  </a:txBody>
                  <a:tcPr/>
                </a:tc>
                <a:tc hMerge="1" vMerge="1">
                  <a:txBody>
                    <a:bodyPr/>
                    <a:lstStyle/>
                    <a:p>
                      <a:endParaRPr lang="en-IN"/>
                    </a:p>
                  </a:txBody>
                  <a:tcPr/>
                </a:tc>
                <a:tc>
                  <a:txBody>
                    <a:bodyPr/>
                    <a:lstStyle/>
                    <a:p>
                      <a:pPr algn="ctr">
                        <a:lnSpc>
                          <a:spcPct val="115000"/>
                        </a:lnSpc>
                        <a:spcAft>
                          <a:spcPts val="0"/>
                        </a:spcAft>
                      </a:pPr>
                      <a:r>
                        <a:rPr lang="en-IN" sz="1200" dirty="0">
                          <a:solidFill>
                            <a:srgbClr val="000000"/>
                          </a:solidFill>
                          <a:latin typeface="Arial"/>
                          <a:ea typeface="Times New Roman"/>
                          <a:cs typeface="Times New Roman"/>
                        </a:rPr>
                        <a:t>Total</a:t>
                      </a:r>
                      <a:endParaRPr lang="en-IN" sz="1200" dirty="0">
                        <a:latin typeface="Calibri"/>
                        <a:ea typeface="Times New Roman"/>
                        <a:cs typeface="Times New Roman"/>
                      </a:endParaRPr>
                    </a:p>
                  </a:txBody>
                  <a:tcPr marL="21248" marR="212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200">
                          <a:solidFill>
                            <a:srgbClr val="000000"/>
                          </a:solidFill>
                          <a:latin typeface="Arial"/>
                          <a:ea typeface="Times New Roman"/>
                          <a:cs typeface="Times New Roman"/>
                        </a:rPr>
                        <a:t>Total</a:t>
                      </a:r>
                      <a:endParaRPr lang="en-IN" sz="1200">
                        <a:latin typeface="Calibri"/>
                        <a:ea typeface="Times New Roman"/>
                        <a:cs typeface="Times New Roman"/>
                      </a:endParaRPr>
                    </a:p>
                    <a:p>
                      <a:pPr algn="ctr">
                        <a:lnSpc>
                          <a:spcPct val="115000"/>
                        </a:lnSpc>
                        <a:spcAft>
                          <a:spcPts val="0"/>
                        </a:spcAft>
                      </a:pPr>
                      <a:r>
                        <a:rPr lang="en-IN" sz="1200">
                          <a:solidFill>
                            <a:srgbClr val="000000"/>
                          </a:solidFill>
                          <a:latin typeface="Arial"/>
                          <a:ea typeface="Times New Roman"/>
                          <a:cs typeface="Times New Roman"/>
                        </a:rPr>
                        <a:t>nonmedical</a:t>
                      </a:r>
                      <a:endParaRPr lang="en-IN" sz="1200">
                        <a:latin typeface="Calibri"/>
                        <a:ea typeface="Times New Roman"/>
                        <a:cs typeface="Times New Roman"/>
                      </a:endParaRPr>
                    </a:p>
                  </a:txBody>
                  <a:tcPr marL="21248" marR="212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200">
                          <a:solidFill>
                            <a:srgbClr val="000000"/>
                          </a:solidFill>
                          <a:latin typeface="Arial"/>
                          <a:ea typeface="Times New Roman"/>
                          <a:cs typeface="Times New Roman"/>
                        </a:rPr>
                        <a:t>Total</a:t>
                      </a:r>
                      <a:endParaRPr lang="en-IN" sz="1200">
                        <a:latin typeface="Calibri"/>
                        <a:ea typeface="Times New Roman"/>
                        <a:cs typeface="Times New Roman"/>
                      </a:endParaRPr>
                    </a:p>
                    <a:p>
                      <a:pPr algn="ctr">
                        <a:lnSpc>
                          <a:spcPct val="115000"/>
                        </a:lnSpc>
                        <a:spcAft>
                          <a:spcPts val="0"/>
                        </a:spcAft>
                      </a:pPr>
                      <a:r>
                        <a:rPr lang="en-IN" sz="1200">
                          <a:solidFill>
                            <a:srgbClr val="000000"/>
                          </a:solidFill>
                          <a:latin typeface="Arial"/>
                          <a:ea typeface="Times New Roman"/>
                          <a:cs typeface="Times New Roman"/>
                        </a:rPr>
                        <a:t>medical</a:t>
                      </a:r>
                      <a:endParaRPr lang="en-IN" sz="1200">
                        <a:latin typeface="Calibri"/>
                        <a:ea typeface="Times New Roman"/>
                        <a:cs typeface="Times New Roman"/>
                      </a:endParaRPr>
                    </a:p>
                  </a:txBody>
                  <a:tcPr marL="21248" marR="212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200">
                          <a:solidFill>
                            <a:srgbClr val="000000"/>
                          </a:solidFill>
                          <a:latin typeface="Arial"/>
                          <a:ea typeface="Times New Roman"/>
                          <a:cs typeface="Times New Roman"/>
                        </a:rPr>
                        <a:t>Total</a:t>
                      </a:r>
                      <a:endParaRPr lang="en-IN" sz="1200">
                        <a:latin typeface="Calibri"/>
                        <a:ea typeface="Times New Roman"/>
                        <a:cs typeface="Times New Roman"/>
                      </a:endParaRPr>
                    </a:p>
                  </a:txBody>
                  <a:tcPr marL="21248" marR="212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200" dirty="0">
                          <a:solidFill>
                            <a:srgbClr val="000000"/>
                          </a:solidFill>
                          <a:latin typeface="Arial"/>
                          <a:ea typeface="Times New Roman"/>
                          <a:cs typeface="Times New Roman"/>
                        </a:rPr>
                        <a:t>Total</a:t>
                      </a:r>
                      <a:endParaRPr lang="en-IN" sz="1200" dirty="0">
                        <a:latin typeface="Calibri"/>
                        <a:ea typeface="Times New Roman"/>
                        <a:cs typeface="Times New Roman"/>
                      </a:endParaRPr>
                    </a:p>
                    <a:p>
                      <a:pPr algn="ctr">
                        <a:lnSpc>
                          <a:spcPct val="115000"/>
                        </a:lnSpc>
                        <a:spcAft>
                          <a:spcPts val="0"/>
                        </a:spcAft>
                      </a:pPr>
                      <a:r>
                        <a:rPr lang="en-IN" sz="1200" dirty="0">
                          <a:solidFill>
                            <a:srgbClr val="000000"/>
                          </a:solidFill>
                          <a:latin typeface="Arial"/>
                          <a:ea typeface="Times New Roman"/>
                          <a:cs typeface="Times New Roman"/>
                        </a:rPr>
                        <a:t>nonmedical</a:t>
                      </a:r>
                      <a:endParaRPr lang="en-IN" sz="1200" dirty="0">
                        <a:latin typeface="Calibri"/>
                        <a:ea typeface="Times New Roman"/>
                        <a:cs typeface="Times New Roman"/>
                      </a:endParaRPr>
                    </a:p>
                  </a:txBody>
                  <a:tcPr marL="21248" marR="212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200">
                          <a:solidFill>
                            <a:srgbClr val="000000"/>
                          </a:solidFill>
                          <a:latin typeface="Arial"/>
                          <a:ea typeface="Times New Roman"/>
                          <a:cs typeface="Times New Roman"/>
                        </a:rPr>
                        <a:t>Total</a:t>
                      </a:r>
                      <a:endParaRPr lang="en-IN" sz="1200">
                        <a:latin typeface="Calibri"/>
                        <a:ea typeface="Times New Roman"/>
                        <a:cs typeface="Times New Roman"/>
                      </a:endParaRPr>
                    </a:p>
                    <a:p>
                      <a:pPr algn="ctr">
                        <a:lnSpc>
                          <a:spcPct val="115000"/>
                        </a:lnSpc>
                        <a:spcAft>
                          <a:spcPts val="0"/>
                        </a:spcAft>
                      </a:pPr>
                      <a:r>
                        <a:rPr lang="en-IN" sz="1200">
                          <a:solidFill>
                            <a:srgbClr val="000000"/>
                          </a:solidFill>
                          <a:latin typeface="Arial"/>
                          <a:ea typeface="Times New Roman"/>
                          <a:cs typeface="Times New Roman"/>
                        </a:rPr>
                        <a:t>medical</a:t>
                      </a:r>
                      <a:endParaRPr lang="en-IN" sz="1200">
                        <a:latin typeface="Calibri"/>
                        <a:ea typeface="Times New Roman"/>
                        <a:cs typeface="Times New Roman"/>
                      </a:endParaRPr>
                    </a:p>
                  </a:txBody>
                  <a:tcPr marL="21248" marR="212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IN"/>
                    </a:p>
                  </a:txBody>
                  <a:tcPr/>
                </a:tc>
              </a:tr>
              <a:tr h="266533">
                <a:tc gridSpan="4" vMerge="1">
                  <a:txBody>
                    <a:bodyPr/>
                    <a:lstStyle/>
                    <a:p>
                      <a:endParaRPr lang="en-IN"/>
                    </a:p>
                  </a:txBody>
                  <a:tcPr/>
                </a:tc>
                <a:tc hMerge="1" vMerge="1">
                  <a:txBody>
                    <a:bodyPr/>
                    <a:lstStyle/>
                    <a:p>
                      <a:endParaRPr lang="en-IN"/>
                    </a:p>
                  </a:txBody>
                  <a:tcPr/>
                </a:tc>
                <a:tc hMerge="1" vMerge="1">
                  <a:txBody>
                    <a:bodyPr/>
                    <a:lstStyle/>
                    <a:p>
                      <a:endParaRPr lang="en-IN"/>
                    </a:p>
                  </a:txBody>
                  <a:tcPr/>
                </a:tc>
                <a:tc hMerge="1" vMerge="1">
                  <a:txBody>
                    <a:bodyPr/>
                    <a:lstStyle/>
                    <a:p>
                      <a:endParaRPr lang="en-IN"/>
                    </a:p>
                  </a:txBody>
                  <a:tcPr/>
                </a:tc>
                <a:tc>
                  <a:txBody>
                    <a:bodyPr/>
                    <a:lstStyle/>
                    <a:p>
                      <a:pPr algn="ctr">
                        <a:lnSpc>
                          <a:spcPct val="115000"/>
                        </a:lnSpc>
                        <a:spcAft>
                          <a:spcPts val="0"/>
                        </a:spcAft>
                      </a:pPr>
                      <a:r>
                        <a:rPr lang="en-IN" sz="1200" dirty="0">
                          <a:solidFill>
                            <a:srgbClr val="000000"/>
                          </a:solidFill>
                          <a:latin typeface="Arial"/>
                          <a:ea typeface="Times New Roman"/>
                          <a:cs typeface="Times New Roman"/>
                        </a:rPr>
                        <a:t>Mean</a:t>
                      </a:r>
                      <a:endParaRPr lang="en-IN" sz="1200" dirty="0">
                        <a:latin typeface="Calibri"/>
                        <a:ea typeface="Times New Roman"/>
                        <a:cs typeface="Times New Roman"/>
                      </a:endParaRPr>
                    </a:p>
                  </a:txBody>
                  <a:tcPr marL="21248" marR="212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200">
                          <a:solidFill>
                            <a:srgbClr val="000000"/>
                          </a:solidFill>
                          <a:latin typeface="Arial"/>
                          <a:ea typeface="Times New Roman"/>
                          <a:cs typeface="Times New Roman"/>
                        </a:rPr>
                        <a:t>Mean</a:t>
                      </a:r>
                      <a:endParaRPr lang="en-IN" sz="1200">
                        <a:latin typeface="Calibri"/>
                        <a:ea typeface="Times New Roman"/>
                        <a:cs typeface="Times New Roman"/>
                      </a:endParaRPr>
                    </a:p>
                  </a:txBody>
                  <a:tcPr marL="21248" marR="212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200">
                          <a:solidFill>
                            <a:srgbClr val="000000"/>
                          </a:solidFill>
                          <a:latin typeface="Arial"/>
                          <a:ea typeface="Times New Roman"/>
                          <a:cs typeface="Times New Roman"/>
                        </a:rPr>
                        <a:t>Mean</a:t>
                      </a:r>
                      <a:endParaRPr lang="en-IN" sz="1200">
                        <a:latin typeface="Calibri"/>
                        <a:ea typeface="Times New Roman"/>
                        <a:cs typeface="Times New Roman"/>
                      </a:endParaRPr>
                    </a:p>
                  </a:txBody>
                  <a:tcPr marL="21248" marR="212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200" dirty="0">
                          <a:solidFill>
                            <a:srgbClr val="000000"/>
                          </a:solidFill>
                          <a:latin typeface="Arial"/>
                          <a:ea typeface="Times New Roman"/>
                          <a:cs typeface="Times New Roman"/>
                        </a:rPr>
                        <a:t>Mean</a:t>
                      </a:r>
                      <a:endParaRPr lang="en-IN" sz="1200" dirty="0">
                        <a:latin typeface="Calibri"/>
                        <a:ea typeface="Times New Roman"/>
                        <a:cs typeface="Times New Roman"/>
                      </a:endParaRPr>
                    </a:p>
                  </a:txBody>
                  <a:tcPr marL="21248" marR="212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200">
                          <a:solidFill>
                            <a:srgbClr val="000000"/>
                          </a:solidFill>
                          <a:latin typeface="Arial"/>
                          <a:ea typeface="Times New Roman"/>
                          <a:cs typeface="Times New Roman"/>
                        </a:rPr>
                        <a:t>Mean</a:t>
                      </a:r>
                      <a:endParaRPr lang="en-IN" sz="1200">
                        <a:latin typeface="Calibri"/>
                        <a:ea typeface="Times New Roman"/>
                        <a:cs typeface="Times New Roman"/>
                      </a:endParaRPr>
                    </a:p>
                  </a:txBody>
                  <a:tcPr marL="21248" marR="212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200">
                          <a:solidFill>
                            <a:srgbClr val="000000"/>
                          </a:solidFill>
                          <a:latin typeface="Arial"/>
                          <a:ea typeface="Times New Roman"/>
                          <a:cs typeface="Times New Roman"/>
                        </a:rPr>
                        <a:t>Mean</a:t>
                      </a:r>
                      <a:endParaRPr lang="en-IN" sz="1200">
                        <a:latin typeface="Calibri"/>
                        <a:ea typeface="Times New Roman"/>
                        <a:cs typeface="Times New Roman"/>
                      </a:endParaRPr>
                    </a:p>
                  </a:txBody>
                  <a:tcPr marL="21248" marR="212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IN"/>
                    </a:p>
                  </a:txBody>
                  <a:tcPr/>
                </a:tc>
              </a:tr>
              <a:tr h="266533">
                <a:tc rowSpan="12">
                  <a:txBody>
                    <a:bodyPr/>
                    <a:lstStyle/>
                    <a:p>
                      <a:pPr>
                        <a:lnSpc>
                          <a:spcPct val="115000"/>
                        </a:lnSpc>
                        <a:spcAft>
                          <a:spcPts val="0"/>
                        </a:spcAft>
                      </a:pPr>
                      <a:r>
                        <a:rPr lang="en-IN" sz="1200">
                          <a:solidFill>
                            <a:srgbClr val="000000"/>
                          </a:solidFill>
                          <a:latin typeface="Arial"/>
                          <a:ea typeface="Times New Roman"/>
                          <a:cs typeface="Times New Roman"/>
                        </a:rPr>
                        <a:t>Age group</a:t>
                      </a:r>
                      <a:endParaRPr lang="en-IN" sz="1200">
                        <a:latin typeface="Calibri"/>
                        <a:ea typeface="Times New Roman"/>
                        <a:cs typeface="Times New Roman"/>
                      </a:endParaRPr>
                    </a:p>
                  </a:txBody>
                  <a:tcPr marL="21248" marR="21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nSpc>
                          <a:spcPct val="115000"/>
                        </a:lnSpc>
                        <a:spcAft>
                          <a:spcPts val="0"/>
                        </a:spcAft>
                      </a:pPr>
                      <a:r>
                        <a:rPr lang="en-IN" sz="1200">
                          <a:solidFill>
                            <a:srgbClr val="000000"/>
                          </a:solidFill>
                          <a:latin typeface="Arial"/>
                          <a:ea typeface="Times New Roman"/>
                          <a:cs typeface="Times New Roman"/>
                        </a:rPr>
                        <a:t>1</a:t>
                      </a:r>
                      <a:endParaRPr lang="en-IN" sz="1200">
                        <a:latin typeface="Calibri"/>
                        <a:ea typeface="Times New Roman"/>
                        <a:cs typeface="Times New Roman"/>
                      </a:endParaRPr>
                    </a:p>
                  </a:txBody>
                  <a:tcPr marL="21248" marR="21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nSpc>
                          <a:spcPct val="115000"/>
                        </a:lnSpc>
                        <a:spcAft>
                          <a:spcPts val="0"/>
                        </a:spcAft>
                      </a:pPr>
                      <a:r>
                        <a:rPr lang="en-IN" sz="1200" dirty="0">
                          <a:solidFill>
                            <a:srgbClr val="000000"/>
                          </a:solidFill>
                          <a:latin typeface="Arial"/>
                          <a:ea typeface="Times New Roman"/>
                          <a:cs typeface="Times New Roman"/>
                        </a:rPr>
                        <a:t>Facility</a:t>
                      </a:r>
                      <a:endParaRPr lang="en-IN" sz="1200" dirty="0">
                        <a:latin typeface="Calibri"/>
                        <a:ea typeface="Times New Roman"/>
                        <a:cs typeface="Times New Roman"/>
                      </a:endParaRPr>
                    </a:p>
                    <a:p>
                      <a:pPr>
                        <a:lnSpc>
                          <a:spcPct val="115000"/>
                        </a:lnSpc>
                        <a:spcAft>
                          <a:spcPts val="0"/>
                        </a:spcAft>
                      </a:pPr>
                      <a:r>
                        <a:rPr lang="en-IN" sz="1200" dirty="0">
                          <a:solidFill>
                            <a:srgbClr val="000000"/>
                          </a:solidFill>
                          <a:latin typeface="Arial"/>
                          <a:ea typeface="Times New Roman"/>
                          <a:cs typeface="Times New Roman"/>
                        </a:rPr>
                        <a:t>level</a:t>
                      </a:r>
                      <a:endParaRPr lang="en-IN" sz="1200" dirty="0">
                        <a:latin typeface="Calibri"/>
                        <a:ea typeface="Times New Roman"/>
                        <a:cs typeface="Times New Roman"/>
                      </a:endParaRPr>
                    </a:p>
                  </a:txBody>
                  <a:tcPr marL="21248" marR="21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200" dirty="0">
                          <a:solidFill>
                            <a:srgbClr val="000000"/>
                          </a:solidFill>
                          <a:latin typeface="Arial"/>
                          <a:ea typeface="Times New Roman"/>
                          <a:cs typeface="Times New Roman"/>
                        </a:rPr>
                        <a:t>Primary</a:t>
                      </a:r>
                      <a:endParaRPr lang="en-IN" sz="1200" dirty="0">
                        <a:latin typeface="Calibri"/>
                        <a:ea typeface="Times New Roman"/>
                        <a:cs typeface="Times New Roman"/>
                      </a:endParaRPr>
                    </a:p>
                  </a:txBody>
                  <a:tcPr marL="21248" marR="21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IN" sz="1200" dirty="0">
                          <a:solidFill>
                            <a:srgbClr val="000000"/>
                          </a:solidFill>
                          <a:latin typeface="Arial"/>
                          <a:ea typeface="Times New Roman"/>
                          <a:cs typeface="Times New Roman"/>
                        </a:rPr>
                        <a:t>237.1</a:t>
                      </a:r>
                      <a:endParaRPr lang="en-IN" sz="1200" dirty="0">
                        <a:latin typeface="Calibri"/>
                        <a:ea typeface="Times New Roman"/>
                        <a:cs typeface="Times New Roman"/>
                      </a:endParaRPr>
                    </a:p>
                  </a:txBody>
                  <a:tcPr marL="21248" marR="21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IN" sz="1200">
                          <a:solidFill>
                            <a:srgbClr val="000000"/>
                          </a:solidFill>
                          <a:latin typeface="Arial"/>
                          <a:ea typeface="Times New Roman"/>
                          <a:cs typeface="Times New Roman"/>
                        </a:rPr>
                        <a:t>8</a:t>
                      </a:r>
                      <a:endParaRPr lang="en-IN" sz="1200">
                        <a:latin typeface="Calibri"/>
                        <a:ea typeface="Times New Roman"/>
                        <a:cs typeface="Times New Roman"/>
                      </a:endParaRPr>
                    </a:p>
                  </a:txBody>
                  <a:tcPr marL="21248" marR="21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IN" sz="1200">
                          <a:solidFill>
                            <a:srgbClr val="000000"/>
                          </a:solidFill>
                          <a:latin typeface="Arial"/>
                          <a:ea typeface="Times New Roman"/>
                          <a:cs typeface="Times New Roman"/>
                        </a:rPr>
                        <a:t>229.4</a:t>
                      </a:r>
                      <a:endParaRPr lang="en-IN" sz="1200">
                        <a:latin typeface="Calibri"/>
                        <a:ea typeface="Times New Roman"/>
                        <a:cs typeface="Times New Roman"/>
                      </a:endParaRPr>
                    </a:p>
                  </a:txBody>
                  <a:tcPr marL="21248" marR="21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IN" sz="1200">
                          <a:solidFill>
                            <a:srgbClr val="000000"/>
                          </a:solidFill>
                          <a:latin typeface="Arial"/>
                          <a:ea typeface="Times New Roman"/>
                          <a:cs typeface="Times New Roman"/>
                        </a:rPr>
                        <a:t>104.5</a:t>
                      </a:r>
                      <a:endParaRPr lang="en-IN" sz="1200">
                        <a:latin typeface="Calibri"/>
                        <a:ea typeface="Times New Roman"/>
                        <a:cs typeface="Times New Roman"/>
                      </a:endParaRPr>
                    </a:p>
                  </a:txBody>
                  <a:tcPr marL="21248" marR="21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IN" sz="1200">
                          <a:solidFill>
                            <a:srgbClr val="000000"/>
                          </a:solidFill>
                          <a:latin typeface="Arial"/>
                          <a:ea typeface="Times New Roman"/>
                          <a:cs typeface="Times New Roman"/>
                        </a:rPr>
                        <a:t>10</a:t>
                      </a:r>
                      <a:endParaRPr lang="en-IN" sz="1200">
                        <a:latin typeface="Calibri"/>
                        <a:ea typeface="Times New Roman"/>
                        <a:cs typeface="Times New Roman"/>
                      </a:endParaRPr>
                    </a:p>
                  </a:txBody>
                  <a:tcPr marL="21248" marR="21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IN" sz="1200">
                          <a:solidFill>
                            <a:srgbClr val="000000"/>
                          </a:solidFill>
                          <a:latin typeface="Arial"/>
                          <a:ea typeface="Times New Roman"/>
                          <a:cs typeface="Times New Roman"/>
                        </a:rPr>
                        <a:t>94.3</a:t>
                      </a:r>
                      <a:endParaRPr lang="en-IN" sz="1200">
                        <a:latin typeface="Calibri"/>
                        <a:ea typeface="Times New Roman"/>
                        <a:cs typeface="Times New Roman"/>
                      </a:endParaRPr>
                    </a:p>
                  </a:txBody>
                  <a:tcPr marL="21248" marR="21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IN" sz="1200" dirty="0">
                          <a:solidFill>
                            <a:srgbClr val="000000"/>
                          </a:solidFill>
                          <a:latin typeface="Arial"/>
                          <a:ea typeface="Times New Roman"/>
                          <a:cs typeface="Times New Roman"/>
                        </a:rPr>
                        <a:t>144.0</a:t>
                      </a:r>
                      <a:endParaRPr lang="en-IN" sz="1200" dirty="0">
                        <a:latin typeface="Calibri"/>
                        <a:ea typeface="Times New Roman"/>
                        <a:cs typeface="Times New Roman"/>
                      </a:endParaRPr>
                    </a:p>
                  </a:txBody>
                  <a:tcPr marL="21248" marR="21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533">
                <a:tc vMerge="1">
                  <a:txBody>
                    <a:bodyPr/>
                    <a:lstStyle/>
                    <a:p>
                      <a:endParaRPr lang="en-IN"/>
                    </a:p>
                  </a:txBody>
                  <a:tcPr/>
                </a:tc>
                <a:tc vMerge="1">
                  <a:txBody>
                    <a:bodyPr/>
                    <a:lstStyle/>
                    <a:p>
                      <a:endParaRPr lang="en-IN"/>
                    </a:p>
                  </a:txBody>
                  <a:tcPr/>
                </a:tc>
                <a:tc vMerge="1">
                  <a:txBody>
                    <a:bodyPr/>
                    <a:lstStyle/>
                    <a:p>
                      <a:endParaRPr lang="en-IN"/>
                    </a:p>
                  </a:txBody>
                  <a:tcPr/>
                </a:tc>
                <a:tc>
                  <a:txBody>
                    <a:bodyPr/>
                    <a:lstStyle/>
                    <a:p>
                      <a:pPr>
                        <a:lnSpc>
                          <a:spcPct val="115000"/>
                        </a:lnSpc>
                        <a:spcAft>
                          <a:spcPts val="0"/>
                        </a:spcAft>
                      </a:pPr>
                      <a:r>
                        <a:rPr lang="en-IN" sz="1200" dirty="0">
                          <a:solidFill>
                            <a:srgbClr val="000000"/>
                          </a:solidFill>
                          <a:latin typeface="Arial"/>
                          <a:ea typeface="Times New Roman"/>
                          <a:cs typeface="Times New Roman"/>
                        </a:rPr>
                        <a:t>Secondary</a:t>
                      </a:r>
                      <a:endParaRPr lang="en-IN" sz="1200" dirty="0">
                        <a:latin typeface="Calibri"/>
                        <a:ea typeface="Times New Roman"/>
                        <a:cs typeface="Times New Roman"/>
                      </a:endParaRPr>
                    </a:p>
                  </a:txBody>
                  <a:tcPr marL="21248" marR="21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IN" sz="1200" dirty="0">
                          <a:solidFill>
                            <a:srgbClr val="000000"/>
                          </a:solidFill>
                          <a:latin typeface="Arial"/>
                          <a:ea typeface="Times New Roman"/>
                          <a:cs typeface="Times New Roman"/>
                        </a:rPr>
                        <a:t>1179.5</a:t>
                      </a:r>
                      <a:endParaRPr lang="en-IN" sz="1200" dirty="0">
                        <a:latin typeface="Calibri"/>
                        <a:ea typeface="Times New Roman"/>
                        <a:cs typeface="Times New Roman"/>
                      </a:endParaRPr>
                    </a:p>
                  </a:txBody>
                  <a:tcPr marL="21248" marR="21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IN" sz="1200" dirty="0">
                          <a:solidFill>
                            <a:srgbClr val="000000"/>
                          </a:solidFill>
                          <a:latin typeface="Arial"/>
                          <a:ea typeface="Times New Roman"/>
                          <a:cs typeface="Times New Roman"/>
                        </a:rPr>
                        <a:t>401</a:t>
                      </a:r>
                      <a:endParaRPr lang="en-IN" sz="1200" dirty="0">
                        <a:latin typeface="Calibri"/>
                        <a:ea typeface="Times New Roman"/>
                        <a:cs typeface="Times New Roman"/>
                      </a:endParaRPr>
                    </a:p>
                  </a:txBody>
                  <a:tcPr marL="21248" marR="21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IN" sz="1200">
                          <a:solidFill>
                            <a:srgbClr val="000000"/>
                          </a:solidFill>
                          <a:latin typeface="Arial"/>
                          <a:ea typeface="Times New Roman"/>
                          <a:cs typeface="Times New Roman"/>
                        </a:rPr>
                        <a:t>778.4</a:t>
                      </a:r>
                      <a:endParaRPr lang="en-IN" sz="1200">
                        <a:latin typeface="Calibri"/>
                        <a:ea typeface="Times New Roman"/>
                        <a:cs typeface="Times New Roman"/>
                      </a:endParaRPr>
                    </a:p>
                  </a:txBody>
                  <a:tcPr marL="21248" marR="21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IN" sz="1200">
                          <a:solidFill>
                            <a:srgbClr val="000000"/>
                          </a:solidFill>
                          <a:latin typeface="Arial"/>
                          <a:ea typeface="Times New Roman"/>
                          <a:cs typeface="Times New Roman"/>
                        </a:rPr>
                        <a:t>134.1</a:t>
                      </a:r>
                      <a:endParaRPr lang="en-IN" sz="1200">
                        <a:latin typeface="Calibri"/>
                        <a:ea typeface="Times New Roman"/>
                        <a:cs typeface="Times New Roman"/>
                      </a:endParaRPr>
                    </a:p>
                  </a:txBody>
                  <a:tcPr marL="21248" marR="21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IN" sz="1200">
                          <a:solidFill>
                            <a:srgbClr val="000000"/>
                          </a:solidFill>
                          <a:latin typeface="Arial"/>
                          <a:ea typeface="Times New Roman"/>
                          <a:cs typeface="Times New Roman"/>
                        </a:rPr>
                        <a:t>39</a:t>
                      </a:r>
                      <a:endParaRPr lang="en-IN" sz="1200">
                        <a:latin typeface="Calibri"/>
                        <a:ea typeface="Times New Roman"/>
                        <a:cs typeface="Times New Roman"/>
                      </a:endParaRPr>
                    </a:p>
                  </a:txBody>
                  <a:tcPr marL="21248" marR="21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IN" sz="1200">
                          <a:solidFill>
                            <a:srgbClr val="000000"/>
                          </a:solidFill>
                          <a:latin typeface="Arial"/>
                          <a:ea typeface="Times New Roman"/>
                          <a:cs typeface="Times New Roman"/>
                        </a:rPr>
                        <a:t>94.8</a:t>
                      </a:r>
                      <a:endParaRPr lang="en-IN" sz="1200">
                        <a:latin typeface="Calibri"/>
                        <a:ea typeface="Times New Roman"/>
                        <a:cs typeface="Times New Roman"/>
                      </a:endParaRPr>
                    </a:p>
                  </a:txBody>
                  <a:tcPr marL="21248" marR="21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IN" sz="1200">
                          <a:solidFill>
                            <a:srgbClr val="000000"/>
                          </a:solidFill>
                          <a:latin typeface="Arial"/>
                          <a:ea typeface="Times New Roman"/>
                          <a:cs typeface="Times New Roman"/>
                        </a:rPr>
                        <a:t>629.3</a:t>
                      </a:r>
                      <a:endParaRPr lang="en-IN" sz="1200">
                        <a:latin typeface="Calibri"/>
                        <a:ea typeface="Times New Roman"/>
                        <a:cs typeface="Times New Roman"/>
                      </a:endParaRPr>
                    </a:p>
                  </a:txBody>
                  <a:tcPr marL="21248" marR="21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4227">
                <a:tc vMerge="1">
                  <a:txBody>
                    <a:bodyPr/>
                    <a:lstStyle/>
                    <a:p>
                      <a:endParaRPr lang="en-IN"/>
                    </a:p>
                  </a:txBody>
                  <a:tcPr/>
                </a:tc>
                <a:tc vMerge="1">
                  <a:txBody>
                    <a:bodyPr/>
                    <a:lstStyle/>
                    <a:p>
                      <a:endParaRPr lang="en-IN"/>
                    </a:p>
                  </a:txBody>
                  <a:tcPr/>
                </a:tc>
                <a:tc vMerge="1">
                  <a:txBody>
                    <a:bodyPr/>
                    <a:lstStyle/>
                    <a:p>
                      <a:endParaRPr lang="en-IN"/>
                    </a:p>
                  </a:txBody>
                  <a:tcPr/>
                </a:tc>
                <a:tc>
                  <a:txBody>
                    <a:bodyPr/>
                    <a:lstStyle/>
                    <a:p>
                      <a:pPr>
                        <a:lnSpc>
                          <a:spcPct val="115000"/>
                        </a:lnSpc>
                        <a:spcAft>
                          <a:spcPts val="0"/>
                        </a:spcAft>
                      </a:pPr>
                      <a:r>
                        <a:rPr lang="en-IN" sz="1200" dirty="0">
                          <a:solidFill>
                            <a:srgbClr val="000000"/>
                          </a:solidFill>
                          <a:latin typeface="Arial"/>
                          <a:ea typeface="Times New Roman"/>
                          <a:cs typeface="Times New Roman"/>
                        </a:rPr>
                        <a:t>Tertiary</a:t>
                      </a:r>
                      <a:endParaRPr lang="en-IN" sz="1200" dirty="0">
                        <a:latin typeface="Calibri"/>
                        <a:ea typeface="Times New Roman"/>
                        <a:cs typeface="Times New Roman"/>
                      </a:endParaRPr>
                    </a:p>
                  </a:txBody>
                  <a:tcPr marL="21248" marR="21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IN" sz="1200" dirty="0">
                          <a:solidFill>
                            <a:srgbClr val="000000"/>
                          </a:solidFill>
                          <a:latin typeface="Arial"/>
                          <a:ea typeface="Times New Roman"/>
                          <a:cs typeface="Times New Roman"/>
                        </a:rPr>
                        <a:t>3161.9</a:t>
                      </a:r>
                      <a:endParaRPr lang="en-IN" sz="1200" dirty="0">
                        <a:latin typeface="Calibri"/>
                        <a:ea typeface="Times New Roman"/>
                        <a:cs typeface="Times New Roman"/>
                      </a:endParaRPr>
                    </a:p>
                  </a:txBody>
                  <a:tcPr marL="21248" marR="21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IN" sz="1200" dirty="0">
                          <a:solidFill>
                            <a:srgbClr val="000000"/>
                          </a:solidFill>
                          <a:latin typeface="Arial"/>
                          <a:ea typeface="Times New Roman"/>
                          <a:cs typeface="Times New Roman"/>
                        </a:rPr>
                        <a:t>2064</a:t>
                      </a:r>
                      <a:endParaRPr lang="en-IN" sz="1200" dirty="0">
                        <a:latin typeface="Calibri"/>
                        <a:ea typeface="Times New Roman"/>
                        <a:cs typeface="Times New Roman"/>
                      </a:endParaRPr>
                    </a:p>
                  </a:txBody>
                  <a:tcPr marL="21248" marR="21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IN" sz="1200">
                          <a:solidFill>
                            <a:srgbClr val="000000"/>
                          </a:solidFill>
                          <a:latin typeface="Arial"/>
                          <a:ea typeface="Times New Roman"/>
                          <a:cs typeface="Times New Roman"/>
                        </a:rPr>
                        <a:t>1098.1</a:t>
                      </a:r>
                      <a:endParaRPr lang="en-IN" sz="1200">
                        <a:latin typeface="Calibri"/>
                        <a:ea typeface="Times New Roman"/>
                        <a:cs typeface="Times New Roman"/>
                      </a:endParaRPr>
                    </a:p>
                  </a:txBody>
                  <a:tcPr marL="21248" marR="21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IN" sz="1200">
                          <a:solidFill>
                            <a:srgbClr val="000000"/>
                          </a:solidFill>
                          <a:latin typeface="Arial"/>
                          <a:ea typeface="Times New Roman"/>
                          <a:cs typeface="Times New Roman"/>
                        </a:rPr>
                        <a:t>382.0</a:t>
                      </a:r>
                      <a:endParaRPr lang="en-IN" sz="1200">
                        <a:latin typeface="Calibri"/>
                        <a:ea typeface="Times New Roman"/>
                        <a:cs typeface="Times New Roman"/>
                      </a:endParaRPr>
                    </a:p>
                  </a:txBody>
                  <a:tcPr marL="21248" marR="21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IN" sz="1200" dirty="0">
                          <a:solidFill>
                            <a:srgbClr val="000000"/>
                          </a:solidFill>
                          <a:latin typeface="Arial"/>
                          <a:ea typeface="Times New Roman"/>
                          <a:cs typeface="Times New Roman"/>
                        </a:rPr>
                        <a:t>85</a:t>
                      </a:r>
                      <a:endParaRPr lang="en-IN" sz="1200" dirty="0">
                        <a:latin typeface="Calibri"/>
                        <a:ea typeface="Times New Roman"/>
                        <a:cs typeface="Times New Roman"/>
                      </a:endParaRPr>
                    </a:p>
                  </a:txBody>
                  <a:tcPr marL="21248" marR="21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IN" sz="1200">
                          <a:solidFill>
                            <a:srgbClr val="000000"/>
                          </a:solidFill>
                          <a:latin typeface="Arial"/>
                          <a:ea typeface="Times New Roman"/>
                          <a:cs typeface="Times New Roman"/>
                        </a:rPr>
                        <a:t>299.7</a:t>
                      </a:r>
                      <a:endParaRPr lang="en-IN" sz="1200">
                        <a:latin typeface="Calibri"/>
                        <a:ea typeface="Times New Roman"/>
                        <a:cs typeface="Times New Roman"/>
                      </a:endParaRPr>
                    </a:p>
                  </a:txBody>
                  <a:tcPr marL="21248" marR="21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IN" sz="1200">
                          <a:solidFill>
                            <a:srgbClr val="000000"/>
                          </a:solidFill>
                          <a:latin typeface="Arial"/>
                          <a:ea typeface="Times New Roman"/>
                          <a:cs typeface="Times New Roman"/>
                        </a:rPr>
                        <a:t>1424.4</a:t>
                      </a:r>
                      <a:endParaRPr lang="en-IN" sz="1200">
                        <a:latin typeface="Calibri"/>
                        <a:ea typeface="Times New Roman"/>
                        <a:cs typeface="Times New Roman"/>
                      </a:endParaRPr>
                    </a:p>
                  </a:txBody>
                  <a:tcPr marL="21248" marR="21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533">
                <a:tc vMerge="1">
                  <a:txBody>
                    <a:bodyPr/>
                    <a:lstStyle/>
                    <a:p>
                      <a:endParaRPr lang="en-IN"/>
                    </a:p>
                  </a:txBody>
                  <a:tcPr/>
                </a:tc>
                <a:tc rowSpan="3">
                  <a:txBody>
                    <a:bodyPr/>
                    <a:lstStyle/>
                    <a:p>
                      <a:pPr>
                        <a:lnSpc>
                          <a:spcPct val="115000"/>
                        </a:lnSpc>
                        <a:spcAft>
                          <a:spcPts val="0"/>
                        </a:spcAft>
                      </a:pPr>
                      <a:r>
                        <a:rPr lang="en-IN" sz="1200">
                          <a:solidFill>
                            <a:srgbClr val="000000"/>
                          </a:solidFill>
                          <a:latin typeface="Arial"/>
                          <a:ea typeface="Times New Roman"/>
                          <a:cs typeface="Times New Roman"/>
                        </a:rPr>
                        <a:t>2</a:t>
                      </a:r>
                      <a:endParaRPr lang="en-IN" sz="1200">
                        <a:latin typeface="Calibri"/>
                        <a:ea typeface="Times New Roman"/>
                        <a:cs typeface="Times New Roman"/>
                      </a:endParaRPr>
                    </a:p>
                  </a:txBody>
                  <a:tcPr marL="21248" marR="21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nSpc>
                          <a:spcPct val="115000"/>
                        </a:lnSpc>
                        <a:spcAft>
                          <a:spcPts val="0"/>
                        </a:spcAft>
                      </a:pPr>
                      <a:r>
                        <a:rPr lang="en-IN" sz="1200">
                          <a:solidFill>
                            <a:srgbClr val="000000"/>
                          </a:solidFill>
                          <a:latin typeface="Arial"/>
                          <a:ea typeface="Times New Roman"/>
                          <a:cs typeface="Times New Roman"/>
                        </a:rPr>
                        <a:t>Facility</a:t>
                      </a:r>
                      <a:endParaRPr lang="en-IN" sz="1200">
                        <a:latin typeface="Calibri"/>
                        <a:ea typeface="Times New Roman"/>
                        <a:cs typeface="Times New Roman"/>
                      </a:endParaRPr>
                    </a:p>
                    <a:p>
                      <a:pPr>
                        <a:lnSpc>
                          <a:spcPct val="115000"/>
                        </a:lnSpc>
                        <a:spcAft>
                          <a:spcPts val="0"/>
                        </a:spcAft>
                      </a:pPr>
                      <a:r>
                        <a:rPr lang="en-IN" sz="1200">
                          <a:solidFill>
                            <a:srgbClr val="000000"/>
                          </a:solidFill>
                          <a:latin typeface="Arial"/>
                          <a:ea typeface="Times New Roman"/>
                          <a:cs typeface="Times New Roman"/>
                        </a:rPr>
                        <a:t>level</a:t>
                      </a:r>
                      <a:endParaRPr lang="en-IN" sz="1200">
                        <a:latin typeface="Calibri"/>
                        <a:ea typeface="Times New Roman"/>
                        <a:cs typeface="Times New Roman"/>
                      </a:endParaRPr>
                    </a:p>
                  </a:txBody>
                  <a:tcPr marL="21248" marR="21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200">
                          <a:solidFill>
                            <a:srgbClr val="000000"/>
                          </a:solidFill>
                          <a:latin typeface="Arial"/>
                          <a:ea typeface="Times New Roman"/>
                          <a:cs typeface="Times New Roman"/>
                        </a:rPr>
                        <a:t>Primary</a:t>
                      </a:r>
                      <a:endParaRPr lang="en-IN" sz="1200">
                        <a:latin typeface="Calibri"/>
                        <a:ea typeface="Times New Roman"/>
                        <a:cs typeface="Times New Roman"/>
                      </a:endParaRPr>
                    </a:p>
                  </a:txBody>
                  <a:tcPr marL="21248" marR="21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IN" sz="1200" dirty="0">
                          <a:solidFill>
                            <a:srgbClr val="000000"/>
                          </a:solidFill>
                          <a:latin typeface="Arial"/>
                          <a:ea typeface="Times New Roman"/>
                          <a:cs typeface="Times New Roman"/>
                        </a:rPr>
                        <a:t>50.0</a:t>
                      </a:r>
                      <a:endParaRPr lang="en-IN" sz="1200" dirty="0">
                        <a:latin typeface="Calibri"/>
                        <a:ea typeface="Times New Roman"/>
                        <a:cs typeface="Times New Roman"/>
                      </a:endParaRPr>
                    </a:p>
                  </a:txBody>
                  <a:tcPr marL="21248" marR="21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IN" sz="1200" dirty="0">
                          <a:solidFill>
                            <a:srgbClr val="000000"/>
                          </a:solidFill>
                          <a:latin typeface="Arial"/>
                          <a:ea typeface="Times New Roman"/>
                          <a:cs typeface="Times New Roman"/>
                        </a:rPr>
                        <a:t>0</a:t>
                      </a:r>
                      <a:endParaRPr lang="en-IN" sz="1200" dirty="0">
                        <a:latin typeface="Calibri"/>
                        <a:ea typeface="Times New Roman"/>
                        <a:cs typeface="Times New Roman"/>
                      </a:endParaRPr>
                    </a:p>
                  </a:txBody>
                  <a:tcPr marL="21248" marR="21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IN" sz="1200" dirty="0">
                          <a:solidFill>
                            <a:srgbClr val="000000"/>
                          </a:solidFill>
                          <a:latin typeface="Arial"/>
                          <a:ea typeface="Times New Roman"/>
                          <a:cs typeface="Times New Roman"/>
                        </a:rPr>
                        <a:t>50.0</a:t>
                      </a:r>
                      <a:endParaRPr lang="en-IN" sz="1200" dirty="0">
                        <a:latin typeface="Calibri"/>
                        <a:ea typeface="Times New Roman"/>
                        <a:cs typeface="Times New Roman"/>
                      </a:endParaRPr>
                    </a:p>
                  </a:txBody>
                  <a:tcPr marL="21248" marR="21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IN" sz="1200">
                          <a:solidFill>
                            <a:srgbClr val="000000"/>
                          </a:solidFill>
                          <a:latin typeface="Arial"/>
                          <a:ea typeface="Times New Roman"/>
                          <a:cs typeface="Times New Roman"/>
                        </a:rPr>
                        <a:t>97.5</a:t>
                      </a:r>
                      <a:endParaRPr lang="en-IN" sz="1200">
                        <a:latin typeface="Calibri"/>
                        <a:ea typeface="Times New Roman"/>
                        <a:cs typeface="Times New Roman"/>
                      </a:endParaRPr>
                    </a:p>
                  </a:txBody>
                  <a:tcPr marL="21248" marR="21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IN" sz="1200">
                          <a:solidFill>
                            <a:srgbClr val="000000"/>
                          </a:solidFill>
                          <a:latin typeface="Arial"/>
                          <a:ea typeface="Times New Roman"/>
                          <a:cs typeface="Times New Roman"/>
                        </a:rPr>
                        <a:t>9</a:t>
                      </a:r>
                      <a:endParaRPr lang="en-IN" sz="1200">
                        <a:latin typeface="Calibri"/>
                        <a:ea typeface="Times New Roman"/>
                        <a:cs typeface="Times New Roman"/>
                      </a:endParaRPr>
                    </a:p>
                  </a:txBody>
                  <a:tcPr marL="21248" marR="21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IN" sz="1200">
                          <a:solidFill>
                            <a:srgbClr val="000000"/>
                          </a:solidFill>
                          <a:latin typeface="Arial"/>
                          <a:ea typeface="Times New Roman"/>
                          <a:cs typeface="Times New Roman"/>
                        </a:rPr>
                        <a:t>88.6</a:t>
                      </a:r>
                      <a:endParaRPr lang="en-IN" sz="1200">
                        <a:latin typeface="Calibri"/>
                        <a:ea typeface="Times New Roman"/>
                        <a:cs typeface="Times New Roman"/>
                      </a:endParaRPr>
                    </a:p>
                  </a:txBody>
                  <a:tcPr marL="21248" marR="21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IN" sz="1200">
                          <a:solidFill>
                            <a:srgbClr val="000000"/>
                          </a:solidFill>
                          <a:latin typeface="Arial"/>
                          <a:ea typeface="Times New Roman"/>
                          <a:cs typeface="Times New Roman"/>
                        </a:rPr>
                        <a:t>95.5</a:t>
                      </a:r>
                      <a:endParaRPr lang="en-IN" sz="1200">
                        <a:latin typeface="Calibri"/>
                        <a:ea typeface="Times New Roman"/>
                        <a:cs typeface="Times New Roman"/>
                      </a:endParaRPr>
                    </a:p>
                  </a:txBody>
                  <a:tcPr marL="21248" marR="21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4227">
                <a:tc vMerge="1">
                  <a:txBody>
                    <a:bodyPr/>
                    <a:lstStyle/>
                    <a:p>
                      <a:endParaRPr lang="en-IN"/>
                    </a:p>
                  </a:txBody>
                  <a:tcPr/>
                </a:tc>
                <a:tc vMerge="1">
                  <a:txBody>
                    <a:bodyPr/>
                    <a:lstStyle/>
                    <a:p>
                      <a:endParaRPr lang="en-IN"/>
                    </a:p>
                  </a:txBody>
                  <a:tcPr/>
                </a:tc>
                <a:tc vMerge="1">
                  <a:txBody>
                    <a:bodyPr/>
                    <a:lstStyle/>
                    <a:p>
                      <a:endParaRPr lang="en-IN"/>
                    </a:p>
                  </a:txBody>
                  <a:tcPr/>
                </a:tc>
                <a:tc>
                  <a:txBody>
                    <a:bodyPr/>
                    <a:lstStyle/>
                    <a:p>
                      <a:pPr>
                        <a:lnSpc>
                          <a:spcPct val="115000"/>
                        </a:lnSpc>
                        <a:spcAft>
                          <a:spcPts val="0"/>
                        </a:spcAft>
                      </a:pPr>
                      <a:r>
                        <a:rPr lang="en-IN" sz="1200">
                          <a:solidFill>
                            <a:srgbClr val="000000"/>
                          </a:solidFill>
                          <a:latin typeface="Arial"/>
                          <a:ea typeface="Times New Roman"/>
                          <a:cs typeface="Times New Roman"/>
                        </a:rPr>
                        <a:t>Secondary</a:t>
                      </a:r>
                      <a:endParaRPr lang="en-IN" sz="1200">
                        <a:latin typeface="Calibri"/>
                        <a:ea typeface="Times New Roman"/>
                        <a:cs typeface="Times New Roman"/>
                      </a:endParaRPr>
                    </a:p>
                  </a:txBody>
                  <a:tcPr marL="21248" marR="21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IN" sz="1200" dirty="0">
                          <a:solidFill>
                            <a:srgbClr val="000000"/>
                          </a:solidFill>
                          <a:latin typeface="Arial"/>
                          <a:ea typeface="Times New Roman"/>
                          <a:cs typeface="Times New Roman"/>
                        </a:rPr>
                        <a:t>2438.5</a:t>
                      </a:r>
                      <a:endParaRPr lang="en-IN" sz="1200" dirty="0">
                        <a:latin typeface="Calibri"/>
                        <a:ea typeface="Times New Roman"/>
                        <a:cs typeface="Times New Roman"/>
                      </a:endParaRPr>
                    </a:p>
                  </a:txBody>
                  <a:tcPr marL="21248" marR="21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IN" sz="1200" dirty="0">
                          <a:solidFill>
                            <a:srgbClr val="000000"/>
                          </a:solidFill>
                          <a:latin typeface="Arial"/>
                          <a:ea typeface="Times New Roman"/>
                          <a:cs typeface="Times New Roman"/>
                        </a:rPr>
                        <a:t>1013</a:t>
                      </a:r>
                      <a:endParaRPr lang="en-IN" sz="1200" dirty="0">
                        <a:latin typeface="Calibri"/>
                        <a:ea typeface="Times New Roman"/>
                        <a:cs typeface="Times New Roman"/>
                      </a:endParaRPr>
                    </a:p>
                  </a:txBody>
                  <a:tcPr marL="21248" marR="21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IN" sz="1200" dirty="0">
                          <a:solidFill>
                            <a:srgbClr val="000000"/>
                          </a:solidFill>
                          <a:latin typeface="Arial"/>
                          <a:ea typeface="Times New Roman"/>
                          <a:cs typeface="Times New Roman"/>
                        </a:rPr>
                        <a:t>1425.9</a:t>
                      </a:r>
                      <a:endParaRPr lang="en-IN" sz="1200" dirty="0">
                        <a:latin typeface="Calibri"/>
                        <a:ea typeface="Times New Roman"/>
                        <a:cs typeface="Times New Roman"/>
                      </a:endParaRPr>
                    </a:p>
                  </a:txBody>
                  <a:tcPr marL="21248" marR="21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IN" sz="1200">
                          <a:solidFill>
                            <a:srgbClr val="000000"/>
                          </a:solidFill>
                          <a:latin typeface="Arial"/>
                          <a:ea typeface="Times New Roman"/>
                          <a:cs typeface="Times New Roman"/>
                        </a:rPr>
                        <a:t>644.6</a:t>
                      </a:r>
                      <a:endParaRPr lang="en-IN" sz="1200">
                        <a:latin typeface="Calibri"/>
                        <a:ea typeface="Times New Roman"/>
                        <a:cs typeface="Times New Roman"/>
                      </a:endParaRPr>
                    </a:p>
                  </a:txBody>
                  <a:tcPr marL="21248" marR="21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IN" sz="1200">
                          <a:solidFill>
                            <a:srgbClr val="000000"/>
                          </a:solidFill>
                          <a:latin typeface="Arial"/>
                          <a:ea typeface="Times New Roman"/>
                          <a:cs typeface="Times New Roman"/>
                        </a:rPr>
                        <a:t>286</a:t>
                      </a:r>
                      <a:endParaRPr lang="en-IN" sz="1200">
                        <a:latin typeface="Calibri"/>
                        <a:ea typeface="Times New Roman"/>
                        <a:cs typeface="Times New Roman"/>
                      </a:endParaRPr>
                    </a:p>
                  </a:txBody>
                  <a:tcPr marL="21248" marR="21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IN" sz="1200">
                          <a:solidFill>
                            <a:srgbClr val="000000"/>
                          </a:solidFill>
                          <a:latin typeface="Arial"/>
                          <a:ea typeface="Times New Roman"/>
                          <a:cs typeface="Times New Roman"/>
                        </a:rPr>
                        <a:t>359.0</a:t>
                      </a:r>
                      <a:endParaRPr lang="en-IN" sz="1200">
                        <a:latin typeface="Calibri"/>
                        <a:ea typeface="Times New Roman"/>
                        <a:cs typeface="Times New Roman"/>
                      </a:endParaRPr>
                    </a:p>
                  </a:txBody>
                  <a:tcPr marL="21248" marR="21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IN" sz="1200">
                          <a:solidFill>
                            <a:srgbClr val="000000"/>
                          </a:solidFill>
                          <a:latin typeface="Arial"/>
                          <a:ea typeface="Times New Roman"/>
                          <a:cs typeface="Times New Roman"/>
                        </a:rPr>
                        <a:t>1584.2</a:t>
                      </a:r>
                      <a:endParaRPr lang="en-IN" sz="1200">
                        <a:latin typeface="Calibri"/>
                        <a:ea typeface="Times New Roman"/>
                        <a:cs typeface="Times New Roman"/>
                      </a:endParaRPr>
                    </a:p>
                  </a:txBody>
                  <a:tcPr marL="21248" marR="21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533">
                <a:tc vMerge="1">
                  <a:txBody>
                    <a:bodyPr/>
                    <a:lstStyle/>
                    <a:p>
                      <a:endParaRPr lang="en-IN"/>
                    </a:p>
                  </a:txBody>
                  <a:tcPr/>
                </a:tc>
                <a:tc vMerge="1">
                  <a:txBody>
                    <a:bodyPr/>
                    <a:lstStyle/>
                    <a:p>
                      <a:endParaRPr lang="en-IN"/>
                    </a:p>
                  </a:txBody>
                  <a:tcPr/>
                </a:tc>
                <a:tc vMerge="1">
                  <a:txBody>
                    <a:bodyPr/>
                    <a:lstStyle/>
                    <a:p>
                      <a:endParaRPr lang="en-IN"/>
                    </a:p>
                  </a:txBody>
                  <a:tcPr/>
                </a:tc>
                <a:tc>
                  <a:txBody>
                    <a:bodyPr/>
                    <a:lstStyle/>
                    <a:p>
                      <a:pPr>
                        <a:lnSpc>
                          <a:spcPct val="115000"/>
                        </a:lnSpc>
                        <a:spcAft>
                          <a:spcPts val="0"/>
                        </a:spcAft>
                      </a:pPr>
                      <a:r>
                        <a:rPr lang="en-IN" sz="1200">
                          <a:solidFill>
                            <a:srgbClr val="000000"/>
                          </a:solidFill>
                          <a:latin typeface="Arial"/>
                          <a:ea typeface="Times New Roman"/>
                          <a:cs typeface="Times New Roman"/>
                        </a:rPr>
                        <a:t>Tertiary</a:t>
                      </a:r>
                      <a:endParaRPr lang="en-IN" sz="1200">
                        <a:latin typeface="Calibri"/>
                        <a:ea typeface="Times New Roman"/>
                        <a:cs typeface="Times New Roman"/>
                      </a:endParaRPr>
                    </a:p>
                  </a:txBody>
                  <a:tcPr marL="21248" marR="21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IN" sz="1200" dirty="0">
                          <a:solidFill>
                            <a:srgbClr val="000000"/>
                          </a:solidFill>
                          <a:latin typeface="Arial"/>
                          <a:ea typeface="Times New Roman"/>
                          <a:cs typeface="Times New Roman"/>
                        </a:rPr>
                        <a:t> </a:t>
                      </a:r>
                      <a:endParaRPr lang="en-IN" sz="1200" dirty="0">
                        <a:latin typeface="Calibri"/>
                        <a:ea typeface="Times New Roman"/>
                        <a:cs typeface="Times New Roman"/>
                      </a:endParaRPr>
                    </a:p>
                  </a:txBody>
                  <a:tcPr marL="21248" marR="21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IN" sz="1200" dirty="0">
                          <a:solidFill>
                            <a:srgbClr val="000000"/>
                          </a:solidFill>
                          <a:latin typeface="Arial"/>
                          <a:ea typeface="Times New Roman"/>
                          <a:cs typeface="Times New Roman"/>
                        </a:rPr>
                        <a:t> </a:t>
                      </a:r>
                      <a:endParaRPr lang="en-IN" sz="1200" dirty="0">
                        <a:latin typeface="Calibri"/>
                        <a:ea typeface="Times New Roman"/>
                        <a:cs typeface="Times New Roman"/>
                      </a:endParaRPr>
                    </a:p>
                  </a:txBody>
                  <a:tcPr marL="21248" marR="21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IN" sz="1200" dirty="0">
                          <a:solidFill>
                            <a:srgbClr val="000000"/>
                          </a:solidFill>
                          <a:latin typeface="Arial"/>
                          <a:ea typeface="Times New Roman"/>
                          <a:cs typeface="Times New Roman"/>
                        </a:rPr>
                        <a:t> </a:t>
                      </a:r>
                      <a:endParaRPr lang="en-IN" sz="1200" dirty="0">
                        <a:latin typeface="Calibri"/>
                        <a:ea typeface="Times New Roman"/>
                        <a:cs typeface="Times New Roman"/>
                      </a:endParaRPr>
                    </a:p>
                  </a:txBody>
                  <a:tcPr marL="21248" marR="21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IN" sz="1200" dirty="0">
                          <a:solidFill>
                            <a:srgbClr val="000000"/>
                          </a:solidFill>
                          <a:latin typeface="Arial"/>
                          <a:ea typeface="Times New Roman"/>
                          <a:cs typeface="Times New Roman"/>
                        </a:rPr>
                        <a:t>270.5</a:t>
                      </a:r>
                      <a:endParaRPr lang="en-IN" sz="1200" dirty="0">
                        <a:latin typeface="Calibri"/>
                        <a:ea typeface="Times New Roman"/>
                        <a:cs typeface="Times New Roman"/>
                      </a:endParaRPr>
                    </a:p>
                  </a:txBody>
                  <a:tcPr marL="21248" marR="21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IN" sz="1200">
                          <a:solidFill>
                            <a:srgbClr val="000000"/>
                          </a:solidFill>
                          <a:latin typeface="Arial"/>
                          <a:ea typeface="Times New Roman"/>
                          <a:cs typeface="Times New Roman"/>
                        </a:rPr>
                        <a:t>120</a:t>
                      </a:r>
                      <a:endParaRPr lang="en-IN" sz="1200">
                        <a:latin typeface="Calibri"/>
                        <a:ea typeface="Times New Roman"/>
                        <a:cs typeface="Times New Roman"/>
                      </a:endParaRPr>
                    </a:p>
                  </a:txBody>
                  <a:tcPr marL="21248" marR="21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IN" sz="1200">
                          <a:solidFill>
                            <a:srgbClr val="000000"/>
                          </a:solidFill>
                          <a:latin typeface="Arial"/>
                          <a:ea typeface="Times New Roman"/>
                          <a:cs typeface="Times New Roman"/>
                        </a:rPr>
                        <a:t>151.0</a:t>
                      </a:r>
                      <a:endParaRPr lang="en-IN" sz="1200">
                        <a:latin typeface="Calibri"/>
                        <a:ea typeface="Times New Roman"/>
                        <a:cs typeface="Times New Roman"/>
                      </a:endParaRPr>
                    </a:p>
                  </a:txBody>
                  <a:tcPr marL="21248" marR="21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IN" sz="1200">
                          <a:solidFill>
                            <a:srgbClr val="000000"/>
                          </a:solidFill>
                          <a:latin typeface="Arial"/>
                          <a:ea typeface="Times New Roman"/>
                          <a:cs typeface="Times New Roman"/>
                        </a:rPr>
                        <a:t>270.5</a:t>
                      </a:r>
                      <a:endParaRPr lang="en-IN" sz="1200">
                        <a:latin typeface="Calibri"/>
                        <a:ea typeface="Times New Roman"/>
                        <a:cs typeface="Times New Roman"/>
                      </a:endParaRPr>
                    </a:p>
                  </a:txBody>
                  <a:tcPr marL="21248" marR="21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533">
                <a:tc vMerge="1">
                  <a:txBody>
                    <a:bodyPr/>
                    <a:lstStyle/>
                    <a:p>
                      <a:endParaRPr lang="en-IN"/>
                    </a:p>
                  </a:txBody>
                  <a:tcPr/>
                </a:tc>
                <a:tc rowSpan="3">
                  <a:txBody>
                    <a:bodyPr/>
                    <a:lstStyle/>
                    <a:p>
                      <a:pPr>
                        <a:lnSpc>
                          <a:spcPct val="115000"/>
                        </a:lnSpc>
                        <a:spcAft>
                          <a:spcPts val="0"/>
                        </a:spcAft>
                      </a:pPr>
                      <a:r>
                        <a:rPr lang="en-IN" sz="1200">
                          <a:solidFill>
                            <a:srgbClr val="000000"/>
                          </a:solidFill>
                          <a:latin typeface="Arial"/>
                          <a:ea typeface="Times New Roman"/>
                          <a:cs typeface="Times New Roman"/>
                        </a:rPr>
                        <a:t>3</a:t>
                      </a:r>
                      <a:endParaRPr lang="en-IN" sz="1200">
                        <a:latin typeface="Calibri"/>
                        <a:ea typeface="Times New Roman"/>
                        <a:cs typeface="Times New Roman"/>
                      </a:endParaRPr>
                    </a:p>
                  </a:txBody>
                  <a:tcPr marL="21248" marR="21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nSpc>
                          <a:spcPct val="115000"/>
                        </a:lnSpc>
                        <a:spcAft>
                          <a:spcPts val="0"/>
                        </a:spcAft>
                      </a:pPr>
                      <a:r>
                        <a:rPr lang="en-IN" sz="1200">
                          <a:solidFill>
                            <a:srgbClr val="000000"/>
                          </a:solidFill>
                          <a:latin typeface="Arial"/>
                          <a:ea typeface="Times New Roman"/>
                          <a:cs typeface="Times New Roman"/>
                        </a:rPr>
                        <a:t>Facility</a:t>
                      </a:r>
                      <a:endParaRPr lang="en-IN" sz="1200">
                        <a:latin typeface="Calibri"/>
                        <a:ea typeface="Times New Roman"/>
                        <a:cs typeface="Times New Roman"/>
                      </a:endParaRPr>
                    </a:p>
                    <a:p>
                      <a:pPr>
                        <a:lnSpc>
                          <a:spcPct val="115000"/>
                        </a:lnSpc>
                        <a:spcAft>
                          <a:spcPts val="0"/>
                        </a:spcAft>
                      </a:pPr>
                      <a:r>
                        <a:rPr lang="en-IN" sz="1200">
                          <a:solidFill>
                            <a:srgbClr val="000000"/>
                          </a:solidFill>
                          <a:latin typeface="Arial"/>
                          <a:ea typeface="Times New Roman"/>
                          <a:cs typeface="Times New Roman"/>
                        </a:rPr>
                        <a:t>level</a:t>
                      </a:r>
                      <a:endParaRPr lang="en-IN" sz="1200">
                        <a:latin typeface="Calibri"/>
                        <a:ea typeface="Times New Roman"/>
                        <a:cs typeface="Times New Roman"/>
                      </a:endParaRPr>
                    </a:p>
                  </a:txBody>
                  <a:tcPr marL="21248" marR="21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200">
                          <a:solidFill>
                            <a:srgbClr val="000000"/>
                          </a:solidFill>
                          <a:latin typeface="Arial"/>
                          <a:ea typeface="Times New Roman"/>
                          <a:cs typeface="Times New Roman"/>
                        </a:rPr>
                        <a:t>Primary</a:t>
                      </a:r>
                      <a:endParaRPr lang="en-IN" sz="1200">
                        <a:latin typeface="Calibri"/>
                        <a:ea typeface="Times New Roman"/>
                        <a:cs typeface="Times New Roman"/>
                      </a:endParaRPr>
                    </a:p>
                  </a:txBody>
                  <a:tcPr marL="21248" marR="21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IN" sz="1200" dirty="0">
                          <a:solidFill>
                            <a:srgbClr val="000000"/>
                          </a:solidFill>
                          <a:latin typeface="Arial"/>
                          <a:ea typeface="Times New Roman"/>
                          <a:cs typeface="Times New Roman"/>
                        </a:rPr>
                        <a:t>60.0</a:t>
                      </a:r>
                      <a:endParaRPr lang="en-IN" sz="1200" dirty="0">
                        <a:latin typeface="Calibri"/>
                        <a:ea typeface="Times New Roman"/>
                        <a:cs typeface="Times New Roman"/>
                      </a:endParaRPr>
                    </a:p>
                  </a:txBody>
                  <a:tcPr marL="21248" marR="21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IN" sz="1200">
                          <a:solidFill>
                            <a:srgbClr val="000000"/>
                          </a:solidFill>
                          <a:latin typeface="Arial"/>
                          <a:ea typeface="Times New Roman"/>
                          <a:cs typeface="Times New Roman"/>
                        </a:rPr>
                        <a:t>0</a:t>
                      </a:r>
                      <a:endParaRPr lang="en-IN" sz="1200">
                        <a:latin typeface="Calibri"/>
                        <a:ea typeface="Times New Roman"/>
                        <a:cs typeface="Times New Roman"/>
                      </a:endParaRPr>
                    </a:p>
                  </a:txBody>
                  <a:tcPr marL="21248" marR="21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IN" sz="1200" dirty="0">
                          <a:solidFill>
                            <a:srgbClr val="000000"/>
                          </a:solidFill>
                          <a:latin typeface="Arial"/>
                          <a:ea typeface="Times New Roman"/>
                          <a:cs typeface="Times New Roman"/>
                        </a:rPr>
                        <a:t>60.0</a:t>
                      </a:r>
                      <a:endParaRPr lang="en-IN" sz="1200" dirty="0">
                        <a:latin typeface="Calibri"/>
                        <a:ea typeface="Times New Roman"/>
                        <a:cs typeface="Times New Roman"/>
                      </a:endParaRPr>
                    </a:p>
                  </a:txBody>
                  <a:tcPr marL="21248" marR="21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IN" sz="1200" dirty="0">
                          <a:solidFill>
                            <a:srgbClr val="000000"/>
                          </a:solidFill>
                          <a:latin typeface="Arial"/>
                          <a:ea typeface="Times New Roman"/>
                          <a:cs typeface="Times New Roman"/>
                        </a:rPr>
                        <a:t>292.3</a:t>
                      </a:r>
                      <a:endParaRPr lang="en-IN" sz="1200" dirty="0">
                        <a:latin typeface="Calibri"/>
                        <a:ea typeface="Times New Roman"/>
                        <a:cs typeface="Times New Roman"/>
                      </a:endParaRPr>
                    </a:p>
                  </a:txBody>
                  <a:tcPr marL="21248" marR="21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IN" sz="1200" dirty="0">
                          <a:solidFill>
                            <a:srgbClr val="000000"/>
                          </a:solidFill>
                          <a:latin typeface="Arial"/>
                          <a:ea typeface="Times New Roman"/>
                          <a:cs typeface="Times New Roman"/>
                        </a:rPr>
                        <a:t>83</a:t>
                      </a:r>
                      <a:endParaRPr lang="en-IN" sz="1200" dirty="0">
                        <a:latin typeface="Calibri"/>
                        <a:ea typeface="Times New Roman"/>
                        <a:cs typeface="Times New Roman"/>
                      </a:endParaRPr>
                    </a:p>
                  </a:txBody>
                  <a:tcPr marL="21248" marR="21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IN" sz="1200">
                          <a:solidFill>
                            <a:srgbClr val="000000"/>
                          </a:solidFill>
                          <a:latin typeface="Arial"/>
                          <a:ea typeface="Times New Roman"/>
                          <a:cs typeface="Times New Roman"/>
                        </a:rPr>
                        <a:t>209.6</a:t>
                      </a:r>
                      <a:endParaRPr lang="en-IN" sz="1200">
                        <a:latin typeface="Calibri"/>
                        <a:ea typeface="Times New Roman"/>
                        <a:cs typeface="Times New Roman"/>
                      </a:endParaRPr>
                    </a:p>
                  </a:txBody>
                  <a:tcPr marL="21248" marR="21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IN" sz="1200">
                          <a:solidFill>
                            <a:srgbClr val="000000"/>
                          </a:solidFill>
                          <a:latin typeface="Arial"/>
                          <a:ea typeface="Times New Roman"/>
                          <a:cs typeface="Times New Roman"/>
                        </a:rPr>
                        <a:t>277.3</a:t>
                      </a:r>
                      <a:endParaRPr lang="en-IN" sz="1200">
                        <a:latin typeface="Calibri"/>
                        <a:ea typeface="Times New Roman"/>
                        <a:cs typeface="Times New Roman"/>
                      </a:endParaRPr>
                    </a:p>
                  </a:txBody>
                  <a:tcPr marL="21248" marR="21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533">
                <a:tc vMerge="1">
                  <a:txBody>
                    <a:bodyPr/>
                    <a:lstStyle/>
                    <a:p>
                      <a:endParaRPr lang="en-IN"/>
                    </a:p>
                  </a:txBody>
                  <a:tcPr/>
                </a:tc>
                <a:tc vMerge="1">
                  <a:txBody>
                    <a:bodyPr/>
                    <a:lstStyle/>
                    <a:p>
                      <a:endParaRPr lang="en-IN"/>
                    </a:p>
                  </a:txBody>
                  <a:tcPr/>
                </a:tc>
                <a:tc vMerge="1">
                  <a:txBody>
                    <a:bodyPr/>
                    <a:lstStyle/>
                    <a:p>
                      <a:endParaRPr lang="en-IN"/>
                    </a:p>
                  </a:txBody>
                  <a:tcPr/>
                </a:tc>
                <a:tc>
                  <a:txBody>
                    <a:bodyPr/>
                    <a:lstStyle/>
                    <a:p>
                      <a:pPr>
                        <a:lnSpc>
                          <a:spcPct val="115000"/>
                        </a:lnSpc>
                        <a:spcAft>
                          <a:spcPts val="0"/>
                        </a:spcAft>
                      </a:pPr>
                      <a:r>
                        <a:rPr lang="en-IN" sz="1200">
                          <a:solidFill>
                            <a:srgbClr val="000000"/>
                          </a:solidFill>
                          <a:latin typeface="Arial"/>
                          <a:ea typeface="Times New Roman"/>
                          <a:cs typeface="Times New Roman"/>
                        </a:rPr>
                        <a:t>Secondary</a:t>
                      </a:r>
                      <a:endParaRPr lang="en-IN" sz="1200">
                        <a:latin typeface="Calibri"/>
                        <a:ea typeface="Times New Roman"/>
                        <a:cs typeface="Times New Roman"/>
                      </a:endParaRPr>
                    </a:p>
                  </a:txBody>
                  <a:tcPr marL="21248" marR="21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IN" sz="1200">
                          <a:solidFill>
                            <a:srgbClr val="000000"/>
                          </a:solidFill>
                          <a:latin typeface="Arial"/>
                          <a:ea typeface="Times New Roman"/>
                          <a:cs typeface="Times New Roman"/>
                        </a:rPr>
                        <a:t>745.3</a:t>
                      </a:r>
                      <a:endParaRPr lang="en-IN" sz="1200">
                        <a:latin typeface="Calibri"/>
                        <a:ea typeface="Times New Roman"/>
                        <a:cs typeface="Times New Roman"/>
                      </a:endParaRPr>
                    </a:p>
                  </a:txBody>
                  <a:tcPr marL="21248" marR="21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IN" sz="1200" dirty="0">
                          <a:solidFill>
                            <a:srgbClr val="000000"/>
                          </a:solidFill>
                          <a:latin typeface="Arial"/>
                          <a:ea typeface="Times New Roman"/>
                          <a:cs typeface="Times New Roman"/>
                        </a:rPr>
                        <a:t>60</a:t>
                      </a:r>
                      <a:endParaRPr lang="en-IN" sz="1200" dirty="0">
                        <a:latin typeface="Calibri"/>
                        <a:ea typeface="Times New Roman"/>
                        <a:cs typeface="Times New Roman"/>
                      </a:endParaRPr>
                    </a:p>
                  </a:txBody>
                  <a:tcPr marL="21248" marR="21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IN" sz="1200">
                          <a:solidFill>
                            <a:srgbClr val="000000"/>
                          </a:solidFill>
                          <a:latin typeface="Arial"/>
                          <a:ea typeface="Times New Roman"/>
                          <a:cs typeface="Times New Roman"/>
                        </a:rPr>
                        <a:t>685.3</a:t>
                      </a:r>
                      <a:endParaRPr lang="en-IN" sz="1200">
                        <a:latin typeface="Calibri"/>
                        <a:ea typeface="Times New Roman"/>
                        <a:cs typeface="Times New Roman"/>
                      </a:endParaRPr>
                    </a:p>
                  </a:txBody>
                  <a:tcPr marL="21248" marR="21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IN" sz="1200" dirty="0">
                          <a:solidFill>
                            <a:srgbClr val="000000"/>
                          </a:solidFill>
                          <a:latin typeface="Arial"/>
                          <a:ea typeface="Times New Roman"/>
                          <a:cs typeface="Times New Roman"/>
                        </a:rPr>
                        <a:t>145.5</a:t>
                      </a:r>
                      <a:endParaRPr lang="en-IN" sz="1200" dirty="0">
                        <a:latin typeface="Calibri"/>
                        <a:ea typeface="Times New Roman"/>
                        <a:cs typeface="Times New Roman"/>
                      </a:endParaRPr>
                    </a:p>
                  </a:txBody>
                  <a:tcPr marL="21248" marR="21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IN" sz="1200" dirty="0">
                          <a:solidFill>
                            <a:srgbClr val="000000"/>
                          </a:solidFill>
                          <a:latin typeface="Arial"/>
                          <a:ea typeface="Times New Roman"/>
                          <a:cs typeface="Times New Roman"/>
                        </a:rPr>
                        <a:t>18</a:t>
                      </a:r>
                      <a:endParaRPr lang="en-IN" sz="1200" dirty="0">
                        <a:latin typeface="Calibri"/>
                        <a:ea typeface="Times New Roman"/>
                        <a:cs typeface="Times New Roman"/>
                      </a:endParaRPr>
                    </a:p>
                  </a:txBody>
                  <a:tcPr marL="21248" marR="21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IN" sz="1200">
                          <a:solidFill>
                            <a:srgbClr val="000000"/>
                          </a:solidFill>
                          <a:latin typeface="Arial"/>
                          <a:ea typeface="Times New Roman"/>
                          <a:cs typeface="Times New Roman"/>
                        </a:rPr>
                        <a:t>127.2</a:t>
                      </a:r>
                      <a:endParaRPr lang="en-IN" sz="1200">
                        <a:latin typeface="Calibri"/>
                        <a:ea typeface="Times New Roman"/>
                        <a:cs typeface="Times New Roman"/>
                      </a:endParaRPr>
                    </a:p>
                  </a:txBody>
                  <a:tcPr marL="21248" marR="21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IN" sz="1200">
                          <a:solidFill>
                            <a:srgbClr val="000000"/>
                          </a:solidFill>
                          <a:latin typeface="Arial"/>
                          <a:ea typeface="Times New Roman"/>
                          <a:cs typeface="Times New Roman"/>
                        </a:rPr>
                        <a:t>227.3</a:t>
                      </a:r>
                      <a:endParaRPr lang="en-IN" sz="1200">
                        <a:latin typeface="Calibri"/>
                        <a:ea typeface="Times New Roman"/>
                        <a:cs typeface="Times New Roman"/>
                      </a:endParaRPr>
                    </a:p>
                  </a:txBody>
                  <a:tcPr marL="21248" marR="21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533">
                <a:tc vMerge="1">
                  <a:txBody>
                    <a:bodyPr/>
                    <a:lstStyle/>
                    <a:p>
                      <a:endParaRPr lang="en-IN"/>
                    </a:p>
                  </a:txBody>
                  <a:tcPr/>
                </a:tc>
                <a:tc vMerge="1">
                  <a:txBody>
                    <a:bodyPr/>
                    <a:lstStyle/>
                    <a:p>
                      <a:endParaRPr lang="en-IN"/>
                    </a:p>
                  </a:txBody>
                  <a:tcPr/>
                </a:tc>
                <a:tc vMerge="1">
                  <a:txBody>
                    <a:bodyPr/>
                    <a:lstStyle/>
                    <a:p>
                      <a:endParaRPr lang="en-IN"/>
                    </a:p>
                  </a:txBody>
                  <a:tcPr/>
                </a:tc>
                <a:tc>
                  <a:txBody>
                    <a:bodyPr/>
                    <a:lstStyle/>
                    <a:p>
                      <a:pPr>
                        <a:lnSpc>
                          <a:spcPct val="115000"/>
                        </a:lnSpc>
                        <a:spcAft>
                          <a:spcPts val="0"/>
                        </a:spcAft>
                      </a:pPr>
                      <a:r>
                        <a:rPr lang="en-IN" sz="1200">
                          <a:solidFill>
                            <a:srgbClr val="000000"/>
                          </a:solidFill>
                          <a:latin typeface="Arial"/>
                          <a:ea typeface="Times New Roman"/>
                          <a:cs typeface="Times New Roman"/>
                        </a:rPr>
                        <a:t>Tertiary</a:t>
                      </a:r>
                      <a:endParaRPr lang="en-IN" sz="1200">
                        <a:latin typeface="Calibri"/>
                        <a:ea typeface="Times New Roman"/>
                        <a:cs typeface="Times New Roman"/>
                      </a:endParaRPr>
                    </a:p>
                  </a:txBody>
                  <a:tcPr marL="21248" marR="21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IN" sz="1200">
                          <a:solidFill>
                            <a:srgbClr val="000000"/>
                          </a:solidFill>
                          <a:latin typeface="Arial"/>
                          <a:ea typeface="Times New Roman"/>
                          <a:cs typeface="Times New Roman"/>
                        </a:rPr>
                        <a:t>936.0</a:t>
                      </a:r>
                      <a:endParaRPr lang="en-IN" sz="1200">
                        <a:latin typeface="Calibri"/>
                        <a:ea typeface="Times New Roman"/>
                        <a:cs typeface="Times New Roman"/>
                      </a:endParaRPr>
                    </a:p>
                  </a:txBody>
                  <a:tcPr marL="21248" marR="21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IN" sz="1200" dirty="0">
                          <a:solidFill>
                            <a:srgbClr val="000000"/>
                          </a:solidFill>
                          <a:latin typeface="Arial"/>
                          <a:ea typeface="Times New Roman"/>
                          <a:cs typeface="Times New Roman"/>
                        </a:rPr>
                        <a:t>87</a:t>
                      </a:r>
                      <a:endParaRPr lang="en-IN" sz="1200" dirty="0">
                        <a:latin typeface="Calibri"/>
                        <a:ea typeface="Times New Roman"/>
                        <a:cs typeface="Times New Roman"/>
                      </a:endParaRPr>
                    </a:p>
                  </a:txBody>
                  <a:tcPr marL="21248" marR="21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IN" sz="1200">
                          <a:solidFill>
                            <a:srgbClr val="000000"/>
                          </a:solidFill>
                          <a:latin typeface="Arial"/>
                          <a:ea typeface="Times New Roman"/>
                          <a:cs typeface="Times New Roman"/>
                        </a:rPr>
                        <a:t>849.3</a:t>
                      </a:r>
                      <a:endParaRPr lang="en-IN" sz="1200">
                        <a:latin typeface="Calibri"/>
                        <a:ea typeface="Times New Roman"/>
                        <a:cs typeface="Times New Roman"/>
                      </a:endParaRPr>
                    </a:p>
                  </a:txBody>
                  <a:tcPr marL="21248" marR="21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IN" sz="1200" dirty="0">
                          <a:solidFill>
                            <a:srgbClr val="000000"/>
                          </a:solidFill>
                          <a:latin typeface="Arial"/>
                          <a:ea typeface="Times New Roman"/>
                          <a:cs typeface="Times New Roman"/>
                        </a:rPr>
                        <a:t>586.6</a:t>
                      </a:r>
                      <a:endParaRPr lang="en-IN" sz="1200" dirty="0">
                        <a:latin typeface="Calibri"/>
                        <a:ea typeface="Times New Roman"/>
                        <a:cs typeface="Times New Roman"/>
                      </a:endParaRPr>
                    </a:p>
                  </a:txBody>
                  <a:tcPr marL="21248" marR="21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IN" sz="1200" dirty="0">
                          <a:solidFill>
                            <a:srgbClr val="000000"/>
                          </a:solidFill>
                          <a:latin typeface="Arial"/>
                          <a:ea typeface="Times New Roman"/>
                          <a:cs typeface="Times New Roman"/>
                        </a:rPr>
                        <a:t>204</a:t>
                      </a:r>
                      <a:endParaRPr lang="en-IN" sz="1200" dirty="0">
                        <a:latin typeface="Calibri"/>
                        <a:ea typeface="Times New Roman"/>
                        <a:cs typeface="Times New Roman"/>
                      </a:endParaRPr>
                    </a:p>
                  </a:txBody>
                  <a:tcPr marL="21248" marR="21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IN" sz="1200" dirty="0">
                          <a:solidFill>
                            <a:srgbClr val="000000"/>
                          </a:solidFill>
                          <a:latin typeface="Arial"/>
                          <a:ea typeface="Times New Roman"/>
                          <a:cs typeface="Times New Roman"/>
                        </a:rPr>
                        <a:t>382.8</a:t>
                      </a:r>
                      <a:endParaRPr lang="en-IN" sz="1200" dirty="0">
                        <a:latin typeface="Calibri"/>
                        <a:ea typeface="Times New Roman"/>
                        <a:cs typeface="Times New Roman"/>
                      </a:endParaRPr>
                    </a:p>
                  </a:txBody>
                  <a:tcPr marL="21248" marR="21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IN" sz="1200" dirty="0">
                          <a:solidFill>
                            <a:srgbClr val="000000"/>
                          </a:solidFill>
                          <a:latin typeface="Arial"/>
                          <a:ea typeface="Times New Roman"/>
                          <a:cs typeface="Times New Roman"/>
                        </a:rPr>
                        <a:t>726.3</a:t>
                      </a:r>
                      <a:endParaRPr lang="en-IN" sz="1200" dirty="0">
                        <a:latin typeface="Calibri"/>
                        <a:ea typeface="Times New Roman"/>
                        <a:cs typeface="Times New Roman"/>
                      </a:endParaRPr>
                    </a:p>
                  </a:txBody>
                  <a:tcPr marL="21248" marR="21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533">
                <a:tc vMerge="1">
                  <a:txBody>
                    <a:bodyPr/>
                    <a:lstStyle/>
                    <a:p>
                      <a:endParaRPr lang="en-IN"/>
                    </a:p>
                  </a:txBody>
                  <a:tcPr/>
                </a:tc>
                <a:tc rowSpan="3">
                  <a:txBody>
                    <a:bodyPr/>
                    <a:lstStyle/>
                    <a:p>
                      <a:pPr>
                        <a:lnSpc>
                          <a:spcPct val="115000"/>
                        </a:lnSpc>
                        <a:spcAft>
                          <a:spcPts val="0"/>
                        </a:spcAft>
                      </a:pPr>
                      <a:r>
                        <a:rPr lang="en-IN" sz="1200">
                          <a:solidFill>
                            <a:srgbClr val="000000"/>
                          </a:solidFill>
                          <a:latin typeface="Arial"/>
                          <a:ea typeface="Times New Roman"/>
                          <a:cs typeface="Times New Roman"/>
                        </a:rPr>
                        <a:t>4</a:t>
                      </a:r>
                      <a:endParaRPr lang="en-IN" sz="1200">
                        <a:latin typeface="Calibri"/>
                        <a:ea typeface="Times New Roman"/>
                        <a:cs typeface="Times New Roman"/>
                      </a:endParaRPr>
                    </a:p>
                  </a:txBody>
                  <a:tcPr marL="21248" marR="21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nSpc>
                          <a:spcPct val="115000"/>
                        </a:lnSpc>
                        <a:spcAft>
                          <a:spcPts val="0"/>
                        </a:spcAft>
                      </a:pPr>
                      <a:r>
                        <a:rPr lang="en-IN" sz="1200">
                          <a:solidFill>
                            <a:srgbClr val="000000"/>
                          </a:solidFill>
                          <a:latin typeface="Arial"/>
                          <a:ea typeface="Times New Roman"/>
                          <a:cs typeface="Times New Roman"/>
                        </a:rPr>
                        <a:t>Facility</a:t>
                      </a:r>
                      <a:endParaRPr lang="en-IN" sz="1200">
                        <a:latin typeface="Calibri"/>
                        <a:ea typeface="Times New Roman"/>
                        <a:cs typeface="Times New Roman"/>
                      </a:endParaRPr>
                    </a:p>
                    <a:p>
                      <a:pPr>
                        <a:lnSpc>
                          <a:spcPct val="115000"/>
                        </a:lnSpc>
                        <a:spcAft>
                          <a:spcPts val="0"/>
                        </a:spcAft>
                      </a:pPr>
                      <a:r>
                        <a:rPr lang="en-IN" sz="1200">
                          <a:solidFill>
                            <a:srgbClr val="000000"/>
                          </a:solidFill>
                          <a:latin typeface="Arial"/>
                          <a:ea typeface="Times New Roman"/>
                          <a:cs typeface="Times New Roman"/>
                        </a:rPr>
                        <a:t>level</a:t>
                      </a:r>
                      <a:endParaRPr lang="en-IN" sz="1200">
                        <a:latin typeface="Calibri"/>
                        <a:ea typeface="Times New Roman"/>
                        <a:cs typeface="Times New Roman"/>
                      </a:endParaRPr>
                    </a:p>
                  </a:txBody>
                  <a:tcPr marL="21248" marR="21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200">
                          <a:solidFill>
                            <a:srgbClr val="000000"/>
                          </a:solidFill>
                          <a:latin typeface="Arial"/>
                          <a:ea typeface="Times New Roman"/>
                          <a:cs typeface="Times New Roman"/>
                        </a:rPr>
                        <a:t>Primary</a:t>
                      </a:r>
                      <a:endParaRPr lang="en-IN" sz="1200">
                        <a:latin typeface="Calibri"/>
                        <a:ea typeface="Times New Roman"/>
                        <a:cs typeface="Times New Roman"/>
                      </a:endParaRPr>
                    </a:p>
                  </a:txBody>
                  <a:tcPr marL="21248" marR="21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IN" sz="1200">
                          <a:solidFill>
                            <a:srgbClr val="000000"/>
                          </a:solidFill>
                          <a:latin typeface="Arial"/>
                          <a:ea typeface="Times New Roman"/>
                          <a:cs typeface="Times New Roman"/>
                        </a:rPr>
                        <a:t> </a:t>
                      </a:r>
                      <a:endParaRPr lang="en-IN" sz="1200">
                        <a:latin typeface="Calibri"/>
                        <a:ea typeface="Times New Roman"/>
                        <a:cs typeface="Times New Roman"/>
                      </a:endParaRPr>
                    </a:p>
                  </a:txBody>
                  <a:tcPr marL="21248" marR="21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IN" sz="1200">
                          <a:solidFill>
                            <a:srgbClr val="000000"/>
                          </a:solidFill>
                          <a:latin typeface="Arial"/>
                          <a:ea typeface="Times New Roman"/>
                          <a:cs typeface="Times New Roman"/>
                        </a:rPr>
                        <a:t> </a:t>
                      </a:r>
                      <a:endParaRPr lang="en-IN" sz="1200">
                        <a:latin typeface="Calibri"/>
                        <a:ea typeface="Times New Roman"/>
                        <a:cs typeface="Times New Roman"/>
                      </a:endParaRPr>
                    </a:p>
                  </a:txBody>
                  <a:tcPr marL="21248" marR="21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IN" sz="1200" dirty="0">
                          <a:solidFill>
                            <a:srgbClr val="000000"/>
                          </a:solidFill>
                          <a:latin typeface="Arial"/>
                          <a:ea typeface="Times New Roman"/>
                          <a:cs typeface="Times New Roman"/>
                        </a:rPr>
                        <a:t> </a:t>
                      </a:r>
                      <a:endParaRPr lang="en-IN" sz="1200" dirty="0">
                        <a:latin typeface="Calibri"/>
                        <a:ea typeface="Times New Roman"/>
                        <a:cs typeface="Times New Roman"/>
                      </a:endParaRPr>
                    </a:p>
                  </a:txBody>
                  <a:tcPr marL="21248" marR="21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IN" sz="1200">
                          <a:solidFill>
                            <a:srgbClr val="000000"/>
                          </a:solidFill>
                          <a:latin typeface="Arial"/>
                          <a:ea typeface="Times New Roman"/>
                          <a:cs typeface="Times New Roman"/>
                        </a:rPr>
                        <a:t>113.4</a:t>
                      </a:r>
                      <a:endParaRPr lang="en-IN" sz="1200">
                        <a:latin typeface="Calibri"/>
                        <a:ea typeface="Times New Roman"/>
                        <a:cs typeface="Times New Roman"/>
                      </a:endParaRPr>
                    </a:p>
                  </a:txBody>
                  <a:tcPr marL="21248" marR="21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IN" sz="1200" dirty="0">
                          <a:solidFill>
                            <a:srgbClr val="000000"/>
                          </a:solidFill>
                          <a:latin typeface="Arial"/>
                          <a:ea typeface="Times New Roman"/>
                          <a:cs typeface="Times New Roman"/>
                        </a:rPr>
                        <a:t>19</a:t>
                      </a:r>
                      <a:endParaRPr lang="en-IN" sz="1200" dirty="0">
                        <a:latin typeface="Calibri"/>
                        <a:ea typeface="Times New Roman"/>
                        <a:cs typeface="Times New Roman"/>
                      </a:endParaRPr>
                    </a:p>
                  </a:txBody>
                  <a:tcPr marL="21248" marR="21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IN" sz="1200" dirty="0">
                          <a:solidFill>
                            <a:srgbClr val="000000"/>
                          </a:solidFill>
                          <a:latin typeface="Arial"/>
                          <a:ea typeface="Times New Roman"/>
                          <a:cs typeface="Times New Roman"/>
                        </a:rPr>
                        <a:t>94.3</a:t>
                      </a:r>
                      <a:endParaRPr lang="en-IN" sz="1200" dirty="0">
                        <a:latin typeface="Calibri"/>
                        <a:ea typeface="Times New Roman"/>
                        <a:cs typeface="Times New Roman"/>
                      </a:endParaRPr>
                    </a:p>
                  </a:txBody>
                  <a:tcPr marL="21248" marR="21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IN" sz="1200" dirty="0">
                          <a:solidFill>
                            <a:srgbClr val="000000"/>
                          </a:solidFill>
                          <a:latin typeface="Arial"/>
                          <a:ea typeface="Times New Roman"/>
                          <a:cs typeface="Times New Roman"/>
                        </a:rPr>
                        <a:t>113.4</a:t>
                      </a:r>
                      <a:endParaRPr lang="en-IN" sz="1200" dirty="0">
                        <a:latin typeface="Calibri"/>
                        <a:ea typeface="Times New Roman"/>
                        <a:cs typeface="Times New Roman"/>
                      </a:endParaRPr>
                    </a:p>
                  </a:txBody>
                  <a:tcPr marL="21248" marR="21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533">
                <a:tc vMerge="1">
                  <a:txBody>
                    <a:bodyPr/>
                    <a:lstStyle/>
                    <a:p>
                      <a:endParaRPr lang="en-IN"/>
                    </a:p>
                  </a:txBody>
                  <a:tcPr/>
                </a:tc>
                <a:tc vMerge="1">
                  <a:txBody>
                    <a:bodyPr/>
                    <a:lstStyle/>
                    <a:p>
                      <a:endParaRPr lang="en-IN"/>
                    </a:p>
                  </a:txBody>
                  <a:tcPr/>
                </a:tc>
                <a:tc vMerge="1">
                  <a:txBody>
                    <a:bodyPr/>
                    <a:lstStyle/>
                    <a:p>
                      <a:endParaRPr lang="en-IN"/>
                    </a:p>
                  </a:txBody>
                  <a:tcPr/>
                </a:tc>
                <a:tc>
                  <a:txBody>
                    <a:bodyPr/>
                    <a:lstStyle/>
                    <a:p>
                      <a:pPr>
                        <a:lnSpc>
                          <a:spcPct val="115000"/>
                        </a:lnSpc>
                        <a:spcAft>
                          <a:spcPts val="0"/>
                        </a:spcAft>
                      </a:pPr>
                      <a:r>
                        <a:rPr lang="en-IN" sz="1200">
                          <a:solidFill>
                            <a:srgbClr val="000000"/>
                          </a:solidFill>
                          <a:latin typeface="Arial"/>
                          <a:ea typeface="Times New Roman"/>
                          <a:cs typeface="Times New Roman"/>
                        </a:rPr>
                        <a:t>Secondary</a:t>
                      </a:r>
                      <a:endParaRPr lang="en-IN" sz="1200">
                        <a:latin typeface="Calibri"/>
                        <a:ea typeface="Times New Roman"/>
                        <a:cs typeface="Times New Roman"/>
                      </a:endParaRPr>
                    </a:p>
                  </a:txBody>
                  <a:tcPr marL="21248" marR="21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IN" sz="1200">
                          <a:solidFill>
                            <a:srgbClr val="000000"/>
                          </a:solidFill>
                          <a:latin typeface="Arial"/>
                          <a:ea typeface="Times New Roman"/>
                          <a:cs typeface="Times New Roman"/>
                        </a:rPr>
                        <a:t> </a:t>
                      </a:r>
                      <a:endParaRPr lang="en-IN" sz="1200">
                        <a:latin typeface="Calibri"/>
                        <a:ea typeface="Times New Roman"/>
                        <a:cs typeface="Times New Roman"/>
                      </a:endParaRPr>
                    </a:p>
                  </a:txBody>
                  <a:tcPr marL="21248" marR="21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IN" sz="1200">
                          <a:solidFill>
                            <a:srgbClr val="000000"/>
                          </a:solidFill>
                          <a:latin typeface="Arial"/>
                          <a:ea typeface="Times New Roman"/>
                          <a:cs typeface="Times New Roman"/>
                        </a:rPr>
                        <a:t> </a:t>
                      </a:r>
                      <a:endParaRPr lang="en-IN" sz="1200">
                        <a:latin typeface="Calibri"/>
                        <a:ea typeface="Times New Roman"/>
                        <a:cs typeface="Times New Roman"/>
                      </a:endParaRPr>
                    </a:p>
                  </a:txBody>
                  <a:tcPr marL="21248" marR="21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IN" sz="1200">
                          <a:solidFill>
                            <a:srgbClr val="000000"/>
                          </a:solidFill>
                          <a:latin typeface="Arial"/>
                          <a:ea typeface="Times New Roman"/>
                          <a:cs typeface="Times New Roman"/>
                        </a:rPr>
                        <a:t> </a:t>
                      </a:r>
                      <a:endParaRPr lang="en-IN" sz="1200">
                        <a:latin typeface="Calibri"/>
                        <a:ea typeface="Times New Roman"/>
                        <a:cs typeface="Times New Roman"/>
                      </a:endParaRPr>
                    </a:p>
                  </a:txBody>
                  <a:tcPr marL="21248" marR="21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IN" sz="1200" dirty="0">
                          <a:solidFill>
                            <a:srgbClr val="000000"/>
                          </a:solidFill>
                          <a:latin typeface="Arial"/>
                          <a:ea typeface="Times New Roman"/>
                          <a:cs typeface="Times New Roman"/>
                        </a:rPr>
                        <a:t>35.0</a:t>
                      </a:r>
                      <a:endParaRPr lang="en-IN" sz="1200" dirty="0">
                        <a:latin typeface="Calibri"/>
                        <a:ea typeface="Times New Roman"/>
                        <a:cs typeface="Times New Roman"/>
                      </a:endParaRPr>
                    </a:p>
                  </a:txBody>
                  <a:tcPr marL="21248" marR="21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IN" sz="1200" dirty="0">
                          <a:solidFill>
                            <a:srgbClr val="000000"/>
                          </a:solidFill>
                          <a:latin typeface="Arial"/>
                          <a:ea typeface="Times New Roman"/>
                          <a:cs typeface="Times New Roman"/>
                        </a:rPr>
                        <a:t>10</a:t>
                      </a:r>
                      <a:endParaRPr lang="en-IN" sz="1200" dirty="0">
                        <a:latin typeface="Calibri"/>
                        <a:ea typeface="Times New Roman"/>
                        <a:cs typeface="Times New Roman"/>
                      </a:endParaRPr>
                    </a:p>
                  </a:txBody>
                  <a:tcPr marL="21248" marR="21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IN" sz="1200">
                          <a:solidFill>
                            <a:srgbClr val="000000"/>
                          </a:solidFill>
                          <a:latin typeface="Arial"/>
                          <a:ea typeface="Times New Roman"/>
                          <a:cs typeface="Times New Roman"/>
                        </a:rPr>
                        <a:t>25.0</a:t>
                      </a:r>
                      <a:endParaRPr lang="en-IN" sz="1200">
                        <a:latin typeface="Calibri"/>
                        <a:ea typeface="Times New Roman"/>
                        <a:cs typeface="Times New Roman"/>
                      </a:endParaRPr>
                    </a:p>
                  </a:txBody>
                  <a:tcPr marL="21248" marR="21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IN" sz="1200" dirty="0">
                          <a:solidFill>
                            <a:srgbClr val="000000"/>
                          </a:solidFill>
                          <a:latin typeface="Arial"/>
                          <a:ea typeface="Times New Roman"/>
                          <a:cs typeface="Times New Roman"/>
                        </a:rPr>
                        <a:t>35.0</a:t>
                      </a:r>
                      <a:endParaRPr lang="en-IN" sz="1200" dirty="0">
                        <a:latin typeface="Calibri"/>
                        <a:ea typeface="Times New Roman"/>
                        <a:cs typeface="Times New Roman"/>
                      </a:endParaRPr>
                    </a:p>
                  </a:txBody>
                  <a:tcPr marL="21248" marR="21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4227">
                <a:tc vMerge="1">
                  <a:txBody>
                    <a:bodyPr/>
                    <a:lstStyle/>
                    <a:p>
                      <a:endParaRPr lang="en-IN"/>
                    </a:p>
                  </a:txBody>
                  <a:tcPr/>
                </a:tc>
                <a:tc vMerge="1">
                  <a:txBody>
                    <a:bodyPr/>
                    <a:lstStyle/>
                    <a:p>
                      <a:endParaRPr lang="en-IN"/>
                    </a:p>
                  </a:txBody>
                  <a:tcPr/>
                </a:tc>
                <a:tc vMerge="1">
                  <a:txBody>
                    <a:bodyPr/>
                    <a:lstStyle/>
                    <a:p>
                      <a:endParaRPr lang="en-IN"/>
                    </a:p>
                  </a:txBody>
                  <a:tcPr/>
                </a:tc>
                <a:tc>
                  <a:txBody>
                    <a:bodyPr/>
                    <a:lstStyle/>
                    <a:p>
                      <a:pPr>
                        <a:lnSpc>
                          <a:spcPct val="115000"/>
                        </a:lnSpc>
                        <a:spcAft>
                          <a:spcPts val="0"/>
                        </a:spcAft>
                      </a:pPr>
                      <a:r>
                        <a:rPr lang="en-IN" sz="1200">
                          <a:solidFill>
                            <a:srgbClr val="000000"/>
                          </a:solidFill>
                          <a:latin typeface="Arial"/>
                          <a:ea typeface="Times New Roman"/>
                          <a:cs typeface="Times New Roman"/>
                        </a:rPr>
                        <a:t>Tertiary</a:t>
                      </a:r>
                      <a:endParaRPr lang="en-IN" sz="1200">
                        <a:latin typeface="Calibri"/>
                        <a:ea typeface="Times New Roman"/>
                        <a:cs typeface="Times New Roman"/>
                      </a:endParaRPr>
                    </a:p>
                  </a:txBody>
                  <a:tcPr marL="21248" marR="21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IN" sz="1200">
                          <a:solidFill>
                            <a:srgbClr val="000000"/>
                          </a:solidFill>
                          <a:latin typeface="Arial"/>
                          <a:ea typeface="Times New Roman"/>
                          <a:cs typeface="Times New Roman"/>
                        </a:rPr>
                        <a:t>600.0</a:t>
                      </a:r>
                      <a:endParaRPr lang="en-IN" sz="1200">
                        <a:latin typeface="Calibri"/>
                        <a:ea typeface="Times New Roman"/>
                        <a:cs typeface="Times New Roman"/>
                      </a:endParaRPr>
                    </a:p>
                  </a:txBody>
                  <a:tcPr marL="21248" marR="21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IN" sz="1200">
                          <a:solidFill>
                            <a:srgbClr val="000000"/>
                          </a:solidFill>
                          <a:latin typeface="Arial"/>
                          <a:ea typeface="Times New Roman"/>
                          <a:cs typeface="Times New Roman"/>
                        </a:rPr>
                        <a:t>0</a:t>
                      </a:r>
                      <a:endParaRPr lang="en-IN" sz="1200">
                        <a:latin typeface="Calibri"/>
                        <a:ea typeface="Times New Roman"/>
                        <a:cs typeface="Times New Roman"/>
                      </a:endParaRPr>
                    </a:p>
                  </a:txBody>
                  <a:tcPr marL="21248" marR="21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IN" sz="1200">
                          <a:solidFill>
                            <a:srgbClr val="000000"/>
                          </a:solidFill>
                          <a:latin typeface="Arial"/>
                          <a:ea typeface="Times New Roman"/>
                          <a:cs typeface="Times New Roman"/>
                        </a:rPr>
                        <a:t>600.0</a:t>
                      </a:r>
                      <a:endParaRPr lang="en-IN" sz="1200">
                        <a:latin typeface="Calibri"/>
                        <a:ea typeface="Times New Roman"/>
                        <a:cs typeface="Times New Roman"/>
                      </a:endParaRPr>
                    </a:p>
                  </a:txBody>
                  <a:tcPr marL="21248" marR="21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IN" sz="1200" dirty="0">
                          <a:solidFill>
                            <a:srgbClr val="000000"/>
                          </a:solidFill>
                          <a:latin typeface="Arial"/>
                          <a:ea typeface="Times New Roman"/>
                          <a:cs typeface="Times New Roman"/>
                        </a:rPr>
                        <a:t>1187.9</a:t>
                      </a:r>
                      <a:endParaRPr lang="en-IN" sz="1200" dirty="0">
                        <a:latin typeface="Calibri"/>
                        <a:ea typeface="Times New Roman"/>
                        <a:cs typeface="Times New Roman"/>
                      </a:endParaRPr>
                    </a:p>
                  </a:txBody>
                  <a:tcPr marL="21248" marR="21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IN" sz="1200" dirty="0">
                          <a:solidFill>
                            <a:srgbClr val="000000"/>
                          </a:solidFill>
                          <a:latin typeface="Arial"/>
                          <a:ea typeface="Times New Roman"/>
                          <a:cs typeface="Times New Roman"/>
                        </a:rPr>
                        <a:t>981</a:t>
                      </a:r>
                      <a:endParaRPr lang="en-IN" sz="1200" dirty="0">
                        <a:latin typeface="Calibri"/>
                        <a:ea typeface="Times New Roman"/>
                        <a:cs typeface="Times New Roman"/>
                      </a:endParaRPr>
                    </a:p>
                  </a:txBody>
                  <a:tcPr marL="21248" marR="21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IN" sz="1200" dirty="0">
                          <a:solidFill>
                            <a:srgbClr val="000000"/>
                          </a:solidFill>
                          <a:latin typeface="Arial"/>
                          <a:ea typeface="Times New Roman"/>
                          <a:cs typeface="Times New Roman"/>
                        </a:rPr>
                        <a:t>206.4</a:t>
                      </a:r>
                      <a:endParaRPr lang="en-IN" sz="1200" dirty="0">
                        <a:latin typeface="Calibri"/>
                        <a:ea typeface="Times New Roman"/>
                        <a:cs typeface="Times New Roman"/>
                      </a:endParaRPr>
                    </a:p>
                  </a:txBody>
                  <a:tcPr marL="21248" marR="21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IN" sz="1200" dirty="0">
                          <a:solidFill>
                            <a:srgbClr val="000000"/>
                          </a:solidFill>
                          <a:latin typeface="Arial"/>
                          <a:ea typeface="Times New Roman"/>
                          <a:cs typeface="Times New Roman"/>
                        </a:rPr>
                        <a:t>1057.2</a:t>
                      </a:r>
                      <a:endParaRPr lang="en-IN" sz="1200" dirty="0">
                        <a:latin typeface="Calibri"/>
                        <a:ea typeface="Times New Roman"/>
                        <a:cs typeface="Times New Roman"/>
                      </a:endParaRPr>
                    </a:p>
                  </a:txBody>
                  <a:tcPr marL="21248" marR="212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ChangeArrowheads="1"/>
          </p:cNvSpPr>
          <p:nvPr/>
        </p:nvSpPr>
        <p:spPr bwMode="auto">
          <a:xfrm>
            <a:off x="304800" y="409545"/>
            <a:ext cx="1981633"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Clinical findings: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 name="Table 2"/>
          <p:cNvGraphicFramePr>
            <a:graphicFrameLocks noGrp="1"/>
          </p:cNvGraphicFramePr>
          <p:nvPr/>
        </p:nvGraphicFramePr>
        <p:xfrm>
          <a:off x="914399" y="1143000"/>
          <a:ext cx="7239001" cy="1219200"/>
        </p:xfrm>
        <a:graphic>
          <a:graphicData uri="http://schemas.openxmlformats.org/drawingml/2006/table">
            <a:tbl>
              <a:tblPr/>
              <a:tblGrid>
                <a:gridCol w="1447487"/>
                <a:gridCol w="1447487"/>
                <a:gridCol w="1447487"/>
                <a:gridCol w="1448270"/>
                <a:gridCol w="1448270"/>
              </a:tblGrid>
              <a:tr h="406400">
                <a:tc>
                  <a:txBody>
                    <a:bodyPr/>
                    <a:lstStyle/>
                    <a:p>
                      <a:pPr algn="just" fontAlgn="base">
                        <a:lnSpc>
                          <a:spcPts val="1680"/>
                        </a:lnSpc>
                        <a:spcAft>
                          <a:spcPts val="0"/>
                        </a:spcAft>
                      </a:pPr>
                      <a:r>
                        <a:rPr lang="en-US" sz="2000" dirty="0" smtClean="0">
                          <a:latin typeface="Times New Roman"/>
                          <a:ea typeface="Times New Roman"/>
                          <a:cs typeface="Times New Roman"/>
                        </a:rPr>
                        <a:t>Age</a:t>
                      </a:r>
                      <a:r>
                        <a:rPr lang="en-US" sz="2000" baseline="0" dirty="0" smtClean="0">
                          <a:latin typeface="Times New Roman"/>
                          <a:ea typeface="Times New Roman"/>
                          <a:cs typeface="Times New Roman"/>
                        </a:rPr>
                        <a:t> Group</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ts val="1680"/>
                        </a:lnSpc>
                        <a:spcAft>
                          <a:spcPts val="0"/>
                        </a:spcAft>
                      </a:pPr>
                      <a:r>
                        <a:rPr lang="en-US" sz="2000">
                          <a:latin typeface="Times New Roman"/>
                          <a:ea typeface="Times New Roman"/>
                          <a:cs typeface="Times New Roman"/>
                        </a:rPr>
                        <a:t>&lt;5yr</a:t>
                      </a:r>
                      <a:endParaRPr lang="en-IN" sz="2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ts val="1680"/>
                        </a:lnSpc>
                        <a:spcAft>
                          <a:spcPts val="0"/>
                        </a:spcAft>
                      </a:pPr>
                      <a:r>
                        <a:rPr lang="en-US" sz="2000">
                          <a:latin typeface="Times New Roman"/>
                          <a:ea typeface="Times New Roman"/>
                          <a:cs typeface="Times New Roman"/>
                        </a:rPr>
                        <a:t>5-17 yr</a:t>
                      </a:r>
                      <a:endParaRPr lang="en-IN" sz="2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ts val="1680"/>
                        </a:lnSpc>
                        <a:spcAft>
                          <a:spcPts val="0"/>
                        </a:spcAft>
                      </a:pPr>
                      <a:r>
                        <a:rPr lang="en-US" sz="2000">
                          <a:latin typeface="Times New Roman"/>
                          <a:ea typeface="Times New Roman"/>
                          <a:cs typeface="Times New Roman"/>
                        </a:rPr>
                        <a:t>18-65yr</a:t>
                      </a:r>
                      <a:endParaRPr lang="en-IN" sz="2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ts val="1680"/>
                        </a:lnSpc>
                        <a:spcAft>
                          <a:spcPts val="0"/>
                        </a:spcAft>
                      </a:pPr>
                      <a:r>
                        <a:rPr lang="en-US" sz="2000">
                          <a:latin typeface="Times New Roman"/>
                          <a:ea typeface="Times New Roman"/>
                          <a:cs typeface="Times New Roman"/>
                        </a:rPr>
                        <a:t>&gt;65yr</a:t>
                      </a:r>
                      <a:endParaRPr lang="en-IN" sz="2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6400">
                <a:tc>
                  <a:txBody>
                    <a:bodyPr/>
                    <a:lstStyle/>
                    <a:p>
                      <a:pPr algn="just" fontAlgn="base">
                        <a:lnSpc>
                          <a:spcPts val="1680"/>
                        </a:lnSpc>
                        <a:spcAft>
                          <a:spcPts val="0"/>
                        </a:spcAft>
                      </a:pPr>
                      <a:r>
                        <a:rPr lang="en-US" sz="2000">
                          <a:latin typeface="Times New Roman"/>
                          <a:ea typeface="Times New Roman"/>
                          <a:cs typeface="Times New Roman"/>
                        </a:rPr>
                        <a:t>AURI</a:t>
                      </a:r>
                      <a:endParaRPr lang="en-IN" sz="2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ts val="1680"/>
                        </a:lnSpc>
                        <a:spcAft>
                          <a:spcPts val="0"/>
                        </a:spcAft>
                      </a:pPr>
                      <a:r>
                        <a:rPr lang="en-US" sz="2000">
                          <a:latin typeface="Times New Roman"/>
                          <a:ea typeface="Times New Roman"/>
                          <a:cs typeface="Times New Roman"/>
                        </a:rPr>
                        <a:t>119</a:t>
                      </a:r>
                      <a:endParaRPr lang="en-IN" sz="2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ts val="1680"/>
                        </a:lnSpc>
                        <a:spcAft>
                          <a:spcPts val="0"/>
                        </a:spcAft>
                      </a:pPr>
                      <a:r>
                        <a:rPr lang="en-US" sz="2000">
                          <a:latin typeface="Times New Roman"/>
                          <a:ea typeface="Times New Roman"/>
                          <a:cs typeface="Times New Roman"/>
                        </a:rPr>
                        <a:t>52</a:t>
                      </a:r>
                      <a:endParaRPr lang="en-IN" sz="2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ts val="1680"/>
                        </a:lnSpc>
                        <a:spcAft>
                          <a:spcPts val="0"/>
                        </a:spcAft>
                      </a:pPr>
                      <a:r>
                        <a:rPr lang="en-US" sz="2000">
                          <a:latin typeface="Times New Roman"/>
                          <a:ea typeface="Times New Roman"/>
                          <a:cs typeface="Times New Roman"/>
                        </a:rPr>
                        <a:t>65</a:t>
                      </a:r>
                      <a:endParaRPr lang="en-IN" sz="2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ts val="1680"/>
                        </a:lnSpc>
                        <a:spcAft>
                          <a:spcPts val="0"/>
                        </a:spcAft>
                      </a:pPr>
                      <a:r>
                        <a:rPr lang="en-US" sz="2000">
                          <a:latin typeface="Times New Roman"/>
                          <a:ea typeface="Times New Roman"/>
                          <a:cs typeface="Times New Roman"/>
                        </a:rPr>
                        <a:t>22</a:t>
                      </a:r>
                      <a:endParaRPr lang="en-IN" sz="2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6400">
                <a:tc>
                  <a:txBody>
                    <a:bodyPr/>
                    <a:lstStyle/>
                    <a:p>
                      <a:pPr algn="just" fontAlgn="base">
                        <a:lnSpc>
                          <a:spcPts val="1680"/>
                        </a:lnSpc>
                        <a:spcAft>
                          <a:spcPts val="0"/>
                        </a:spcAft>
                      </a:pPr>
                      <a:r>
                        <a:rPr lang="en-US" sz="2000">
                          <a:latin typeface="Times New Roman"/>
                          <a:ea typeface="Times New Roman"/>
                          <a:cs typeface="Times New Roman"/>
                        </a:rPr>
                        <a:t>ALRI</a:t>
                      </a:r>
                      <a:endParaRPr lang="en-IN" sz="2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ts val="1680"/>
                        </a:lnSpc>
                        <a:spcAft>
                          <a:spcPts val="0"/>
                        </a:spcAft>
                      </a:pPr>
                      <a:r>
                        <a:rPr lang="en-US" sz="2000">
                          <a:latin typeface="Times New Roman"/>
                          <a:ea typeface="Times New Roman"/>
                          <a:cs typeface="Times New Roman"/>
                        </a:rPr>
                        <a:t>42</a:t>
                      </a:r>
                      <a:endParaRPr lang="en-IN" sz="2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ts val="1680"/>
                        </a:lnSpc>
                        <a:spcAft>
                          <a:spcPts val="0"/>
                        </a:spcAft>
                      </a:pPr>
                      <a:r>
                        <a:rPr lang="en-US" sz="2000">
                          <a:latin typeface="Times New Roman"/>
                          <a:ea typeface="Times New Roman"/>
                          <a:cs typeface="Times New Roman"/>
                        </a:rPr>
                        <a:t>16</a:t>
                      </a:r>
                      <a:endParaRPr lang="en-IN" sz="2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ts val="1680"/>
                        </a:lnSpc>
                        <a:spcAft>
                          <a:spcPts val="0"/>
                        </a:spcAft>
                      </a:pPr>
                      <a:r>
                        <a:rPr lang="en-US" sz="2000">
                          <a:latin typeface="Times New Roman"/>
                          <a:ea typeface="Times New Roman"/>
                          <a:cs typeface="Times New Roman"/>
                        </a:rPr>
                        <a:t>5</a:t>
                      </a:r>
                      <a:endParaRPr lang="en-IN" sz="2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ts val="1680"/>
                        </a:lnSpc>
                        <a:spcAft>
                          <a:spcPts val="0"/>
                        </a:spcAft>
                      </a:pPr>
                      <a:r>
                        <a:rPr lang="en-US" sz="2000" dirty="0">
                          <a:latin typeface="Times New Roman"/>
                          <a:ea typeface="Times New Roman"/>
                          <a:cs typeface="Times New Roman"/>
                        </a:rPr>
                        <a:t>8</a:t>
                      </a:r>
                      <a:endParaRPr lang="en-IN" sz="20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0178" name="Rectangle 2"/>
          <p:cNvSpPr>
            <a:spLocks noChangeArrowheads="1"/>
          </p:cNvSpPr>
          <p:nvPr/>
        </p:nvSpPr>
        <p:spPr bwMode="auto">
          <a:xfrm>
            <a:off x="381000" y="3282553"/>
            <a:ext cx="83820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Clinical manifestations of ARI in the outpatient settings were greater among children (&lt;5years) of age groups as compare to other age groups of patients. Common symptoms included fever (75% of patients), cough (96% of all group of patients) , running nose (92% in children) and (70% in adult patients) and breathing difficulty (60% in children) and (37% in adult patients) . Most children had fever and cough. Pneumonia was diagnosed in (36%) of children.</a:t>
            </a:r>
          </a:p>
          <a:p>
            <a:pPr marL="0" marR="0" lvl="0" indent="0" algn="just" defTabSz="914400" rtl="0" eaLnBrk="1" fontAlgn="base" latinLnBrk="0" hangingPunct="1">
              <a:lnSpc>
                <a:spcPct val="100000"/>
              </a:lnSpc>
              <a:spcBef>
                <a:spcPct val="0"/>
              </a:spcBef>
              <a:spcAft>
                <a:spcPct val="0"/>
              </a:spcAft>
              <a:buClrTx/>
              <a:buSzTx/>
              <a:buFontTx/>
              <a:buNone/>
              <a:tabLst/>
            </a:pPr>
            <a:endParaRPr lang="en-US" sz="2000" dirty="0" smtClean="0">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ChangeArrowheads="1"/>
          </p:cNvSpPr>
          <p:nvPr/>
        </p:nvSpPr>
        <p:spPr bwMode="auto">
          <a:xfrm>
            <a:off x="609600" y="2895600"/>
            <a:ext cx="77724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Overall, rates of visits to clinics and hospitals attributable to ARI were highest among children &lt;5 year of age. Altogether, visits attributable to ARI were common.</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2"/>
          <p:cNvSpPr/>
          <p:nvPr/>
        </p:nvSpPr>
        <p:spPr>
          <a:xfrm>
            <a:off x="609600" y="762000"/>
            <a:ext cx="7848600" cy="1631216"/>
          </a:xfrm>
          <a:prstGeom prst="rect">
            <a:avLst/>
          </a:prstGeom>
        </p:spPr>
        <p:txBody>
          <a:bodyPr wrap="square">
            <a:spAutoFit/>
          </a:bodyPr>
          <a:lstStyle/>
          <a:p>
            <a:pPr algn="just"/>
            <a:r>
              <a:rPr lang="en-US" sz="2000" dirty="0" smtClean="0">
                <a:latin typeface="Times New Roman" pitchFamily="18" charset="0"/>
                <a:ea typeface="Times New Roman" pitchFamily="18" charset="0"/>
                <a:cs typeface="Times New Roman" pitchFamily="18" charset="0"/>
              </a:rPr>
              <a:t>Overall, 95% percent of patients in outpatient settings with laboratory-confirmed ARI infections were given a diagnosis of ARI by their providers. Of these patients with a diagnosis of ARI, some patients received a diagnosis of asthma, pneumonia, and the rest were given a nonspecific diagnosis of a viral infection.</a:t>
            </a:r>
            <a:endParaRPr lang="en-IN" sz="20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609600"/>
            <a:ext cx="2971800" cy="461665"/>
          </a:xfrm>
          <a:prstGeom prst="rect">
            <a:avLst/>
          </a:prstGeom>
        </p:spPr>
        <p:txBody>
          <a:bodyPr wrap="square">
            <a:spAutoFit/>
          </a:bodyPr>
          <a:lstStyle/>
          <a:p>
            <a:r>
              <a:rPr lang="en-US" sz="2400" b="1" dirty="0" smtClean="0"/>
              <a:t>DISCUSSION</a:t>
            </a:r>
            <a:endParaRPr lang="en-IN" sz="2400" dirty="0"/>
          </a:p>
        </p:txBody>
      </p:sp>
      <p:sp>
        <p:nvSpPr>
          <p:cNvPr id="3" name="Rectangle 2"/>
          <p:cNvSpPr/>
          <p:nvPr/>
        </p:nvSpPr>
        <p:spPr>
          <a:xfrm>
            <a:off x="914400" y="1524000"/>
            <a:ext cx="7391400" cy="707886"/>
          </a:xfrm>
          <a:prstGeom prst="rect">
            <a:avLst/>
          </a:prstGeom>
        </p:spPr>
        <p:txBody>
          <a:bodyPr wrap="square">
            <a:spAutoFit/>
          </a:bodyPr>
          <a:lstStyle/>
          <a:p>
            <a:pPr algn="just"/>
            <a:r>
              <a:rPr lang="en-US" sz="2000" dirty="0" smtClean="0"/>
              <a:t>We used active, prospective surveillance over a period of three months to estimate rates of ARI infection among all age groups in outpatient settings</a:t>
            </a:r>
            <a:endParaRPr lang="en-IN" sz="2000" dirty="0"/>
          </a:p>
        </p:txBody>
      </p:sp>
      <p:sp>
        <p:nvSpPr>
          <p:cNvPr id="4" name="Rectangle 3"/>
          <p:cNvSpPr/>
          <p:nvPr/>
        </p:nvSpPr>
        <p:spPr>
          <a:xfrm>
            <a:off x="990600" y="2828836"/>
            <a:ext cx="7543800" cy="923330"/>
          </a:xfrm>
          <a:prstGeom prst="rect">
            <a:avLst/>
          </a:prstGeom>
        </p:spPr>
        <p:txBody>
          <a:bodyPr wrap="square">
            <a:spAutoFit/>
          </a:bodyPr>
          <a:lstStyle/>
          <a:p>
            <a:pPr algn="just"/>
            <a:r>
              <a:rPr lang="en-US" dirty="0" smtClean="0"/>
              <a:t>Surveillance was performed in geographically diverse (in Delhi NCR) during the first three month of 2013. Additional geographically diverse sites would enhance the </a:t>
            </a:r>
            <a:r>
              <a:rPr lang="en-US" dirty="0" err="1" smtClean="0"/>
              <a:t>generalizability</a:t>
            </a:r>
            <a:r>
              <a:rPr lang="en-US" dirty="0" smtClean="0"/>
              <a:t> of the findings.</a:t>
            </a:r>
            <a:endParaRPr lang="en-IN" dirty="0"/>
          </a:p>
        </p:txBody>
      </p:sp>
      <p:sp>
        <p:nvSpPr>
          <p:cNvPr id="5" name="Rectangle 4"/>
          <p:cNvSpPr/>
          <p:nvPr/>
        </p:nvSpPr>
        <p:spPr>
          <a:xfrm>
            <a:off x="990600" y="4114800"/>
            <a:ext cx="7315200" cy="923330"/>
          </a:xfrm>
          <a:prstGeom prst="rect">
            <a:avLst/>
          </a:prstGeom>
        </p:spPr>
        <p:txBody>
          <a:bodyPr wrap="square">
            <a:spAutoFit/>
          </a:bodyPr>
          <a:lstStyle/>
          <a:p>
            <a:pPr algn="just"/>
            <a:r>
              <a:rPr lang="en-US" dirty="0" smtClean="0"/>
              <a:t>ARI illnesses cause a substantial health burden, yet most ARI infections are unrecognized clinically. Enhanced recognition of ARI can provide the opportunity for improved infection control, education about vaccination, and antiviral therapy. </a:t>
            </a:r>
            <a:endParaRPr lang="en-IN"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ChangeArrowheads="1"/>
          </p:cNvSpPr>
          <p:nvPr/>
        </p:nvSpPr>
        <p:spPr bwMode="auto">
          <a:xfrm>
            <a:off x="609600" y="381000"/>
            <a:ext cx="4852098"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CONCLUSION AND RECOMMENDATION</a:t>
            </a:r>
            <a:endParaRPr kumimoji="0" lang="en-US" sz="2800" b="0" i="0" strike="noStrike" cap="none" normalizeH="0" baseline="0" dirty="0" smtClean="0">
              <a:ln>
                <a:noFill/>
              </a:ln>
              <a:solidFill>
                <a:schemeClr val="tx1"/>
              </a:solidFill>
              <a:effectLst/>
              <a:latin typeface="Arial" pitchFamily="34" charset="0"/>
              <a:cs typeface="Arial" pitchFamily="34" charset="0"/>
            </a:endParaRPr>
          </a:p>
        </p:txBody>
      </p:sp>
      <p:sp>
        <p:nvSpPr>
          <p:cNvPr id="3" name="Rectangle 2"/>
          <p:cNvSpPr/>
          <p:nvPr/>
        </p:nvSpPr>
        <p:spPr>
          <a:xfrm>
            <a:off x="457200" y="1066800"/>
            <a:ext cx="8153400" cy="2308324"/>
          </a:xfrm>
          <a:prstGeom prst="rect">
            <a:avLst/>
          </a:prstGeom>
        </p:spPr>
        <p:txBody>
          <a:bodyPr wrap="square">
            <a:spAutoFit/>
          </a:bodyPr>
          <a:lstStyle/>
          <a:p>
            <a:pPr algn="just"/>
            <a:r>
              <a:rPr lang="en-IN" sz="2400" dirty="0" smtClean="0"/>
              <a:t>        The studies clearly shows that the wider use of available vaccines will reduce ARI mortality among young children by half to two-thirds, the cost of which is low enough to be affordable by almost any developing country. These vaccine will reduce ARI mortality by at least one third. The urgent need is to translate this information into actual implementation. </a:t>
            </a:r>
            <a:endParaRPr lang="en-IN" sz="2400" dirty="0"/>
          </a:p>
        </p:txBody>
      </p:sp>
      <p:sp>
        <p:nvSpPr>
          <p:cNvPr id="4" name="Rectangle 3"/>
          <p:cNvSpPr/>
          <p:nvPr/>
        </p:nvSpPr>
        <p:spPr>
          <a:xfrm>
            <a:off x="457200" y="3733800"/>
            <a:ext cx="8077200" cy="1569660"/>
          </a:xfrm>
          <a:prstGeom prst="rect">
            <a:avLst/>
          </a:prstGeom>
        </p:spPr>
        <p:txBody>
          <a:bodyPr wrap="square">
            <a:spAutoFit/>
          </a:bodyPr>
          <a:lstStyle/>
          <a:p>
            <a:pPr algn="just"/>
            <a:r>
              <a:rPr lang="en-US" sz="2400" dirty="0" smtClean="0"/>
              <a:t>        The lack of adequate surveillance systems for estimating the burden of the disease and the lack of adequate national costing and burden datasets in some of developing countries make estimation difficult.</a:t>
            </a:r>
            <a:endParaRPr lang="en-IN" sz="24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
          <p:cNvSpPr>
            <a:spLocks noChangeArrowheads="1"/>
          </p:cNvSpPr>
          <p:nvPr/>
        </p:nvSpPr>
        <p:spPr bwMode="auto">
          <a:xfrm>
            <a:off x="304800" y="746256"/>
            <a:ext cx="8305800"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Key pieces of information to be Generated:</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en-US"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1. Epidemiological and Economic Burden of ARIs by age groups can be used For advocacy for ARI prevention and control.</a:t>
            </a:r>
          </a:p>
          <a:p>
            <a:pPr marL="0" marR="0" lvl="0" indent="0" algn="just" defTabSz="914400" rtl="0" eaLnBrk="0" fontAlgn="base" latinLnBrk="0" hangingPunct="0">
              <a:lnSpc>
                <a:spcPct val="100000"/>
              </a:lnSpc>
              <a:spcBef>
                <a:spcPct val="0"/>
              </a:spcBef>
              <a:spcAft>
                <a:spcPct val="0"/>
              </a:spcAft>
              <a:buClrTx/>
              <a:buSzTx/>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 Burden of ARI due to selected important viral and bacteriological agents will support decision making for introduction of vaccines or other interventions</a:t>
            </a:r>
          </a:p>
          <a:p>
            <a:pPr marL="0" marR="0" lvl="0" indent="0" algn="just" defTabSz="914400" rtl="0" eaLnBrk="0" fontAlgn="base" latinLnBrk="0" hangingPunct="0">
              <a:lnSpc>
                <a:spcPct val="100000"/>
              </a:lnSpc>
              <a:spcBef>
                <a:spcPct val="0"/>
              </a:spcBef>
              <a:spcAft>
                <a:spcPct val="0"/>
              </a:spcAft>
              <a:buClrTx/>
              <a:buSzTx/>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r>
              <a:rPr lang="en-US" sz="2000" dirty="0" smtClean="0">
                <a:latin typeface="Times New Roman" pitchFamily="18" charset="0"/>
                <a:ea typeface="Calibri" pitchFamily="34" charset="0"/>
                <a:cs typeface="Times New Roman" pitchFamily="18" charset="0"/>
              </a:rPr>
              <a:t>3</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.Identification of major treatment seeking behavior of patients for ARIs/Pneumonia towards public/private facility with an aim of identifying interventions for ARI control</a:t>
            </a:r>
          </a:p>
          <a:p>
            <a:pPr marL="0" marR="0" lvl="0" indent="0" algn="just" defTabSz="914400" rtl="0" eaLnBrk="0" fontAlgn="base" latinLnBrk="0" hangingPunct="0">
              <a:lnSpc>
                <a:spcPct val="100000"/>
              </a:lnSpc>
              <a:spcBef>
                <a:spcPct val="0"/>
              </a:spcBef>
              <a:spcAft>
                <a:spcPct val="0"/>
              </a:spcAft>
              <a:buClrTx/>
              <a:buSzTx/>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4. Estimation of direct and indirect cost will be useful for formulating  policy for ARI control</a:t>
            </a:r>
          </a:p>
          <a:p>
            <a:pPr marL="0" marR="0" lvl="0" indent="0" algn="just" defTabSz="914400" rtl="0" eaLnBrk="0" fontAlgn="base" latinLnBrk="0" hangingPunct="0">
              <a:lnSpc>
                <a:spcPct val="100000"/>
              </a:lnSpc>
              <a:spcBef>
                <a:spcPct val="0"/>
              </a:spcBef>
              <a:spcAft>
                <a:spcPct val="0"/>
              </a:spcAft>
              <a:buClrTx/>
              <a:buSzTx/>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609600"/>
            <a:ext cx="7924800" cy="2246769"/>
          </a:xfrm>
          <a:prstGeom prst="rect">
            <a:avLst/>
          </a:prstGeom>
        </p:spPr>
        <p:txBody>
          <a:bodyPr wrap="square">
            <a:spAutoFit/>
          </a:bodyPr>
          <a:lstStyle/>
          <a:p>
            <a:pPr lvl="0" algn="just" eaLnBrk="0" fontAlgn="base" hangingPunct="0">
              <a:spcBef>
                <a:spcPct val="0"/>
              </a:spcBef>
              <a:spcAft>
                <a:spcPct val="0"/>
              </a:spcAft>
            </a:pPr>
            <a:r>
              <a:rPr lang="en-US" sz="2000" dirty="0" smtClean="0">
                <a:latin typeface="Times New Roman" pitchFamily="18" charset="0"/>
                <a:ea typeface="Calibri" pitchFamily="34" charset="0"/>
                <a:cs typeface="Times New Roman" pitchFamily="18" charset="0"/>
              </a:rPr>
              <a:t>5. Identification of the component cost associated with outpatient treatment of  respiratory tract infections will influence ongoing research to establish the clinical and economic continuum of respiratory tract infections, ultimately advancing clinical and policy decision making.</a:t>
            </a:r>
          </a:p>
          <a:p>
            <a:pPr lvl="0" algn="just" eaLnBrk="0" fontAlgn="base" hangingPunct="0">
              <a:spcBef>
                <a:spcPct val="0"/>
              </a:spcBef>
              <a:spcAft>
                <a:spcPct val="0"/>
              </a:spcAft>
            </a:pPr>
            <a:endParaRPr lang="en-US" sz="2000" dirty="0" smtClean="0">
              <a:latin typeface="Arial" pitchFamily="34" charset="0"/>
              <a:cs typeface="Arial" pitchFamily="34" charset="0"/>
            </a:endParaRPr>
          </a:p>
          <a:p>
            <a:pPr lvl="0" algn="just" eaLnBrk="0" fontAlgn="base" hangingPunct="0">
              <a:spcBef>
                <a:spcPct val="0"/>
              </a:spcBef>
              <a:spcAft>
                <a:spcPct val="0"/>
              </a:spcAft>
            </a:pPr>
            <a:r>
              <a:rPr lang="en-US" sz="2000" dirty="0" smtClean="0">
                <a:latin typeface="Times New Roman" pitchFamily="18" charset="0"/>
                <a:ea typeface="Calibri" pitchFamily="34" charset="0"/>
                <a:cs typeface="Times New Roman" pitchFamily="18" charset="0"/>
              </a:rPr>
              <a:t>6. Better case definitions understanding of Pneumonia </a:t>
            </a:r>
            <a:r>
              <a:rPr lang="en-US" sz="2000" dirty="0" smtClean="0">
                <a:latin typeface="Calibri"/>
                <a:ea typeface="Calibri" pitchFamily="34" charset="0"/>
                <a:cs typeface="Times New Roman" pitchFamily="18" charset="0"/>
              </a:rPr>
              <a:t>–</a:t>
            </a:r>
            <a:r>
              <a:rPr lang="en-US" sz="2000" dirty="0" smtClean="0">
                <a:latin typeface="Times New Roman" pitchFamily="18" charset="0"/>
                <a:ea typeface="Calibri" pitchFamily="34" charset="0"/>
                <a:cs typeface="Times New Roman" pitchFamily="18" charset="0"/>
              </a:rPr>
              <a:t> differentiation between viral/bacteriological pneumonias</a:t>
            </a:r>
            <a:r>
              <a:rPr lang="en-US" sz="2000" dirty="0" smtClean="0">
                <a:solidFill>
                  <a:srgbClr val="000000"/>
                </a:solidFill>
                <a:latin typeface="Arial" pitchFamily="34" charset="0"/>
                <a:ea typeface="Calibri" pitchFamily="34" charset="0"/>
                <a:cs typeface="Arial" pitchFamily="34" charset="0"/>
              </a:rPr>
              <a:t> </a:t>
            </a:r>
            <a:endParaRPr lang="en-US" sz="20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2013-01-18 12.59.10.jpg"/>
          <p:cNvPicPr>
            <a:picLocks noGrp="1" noChangeAspect="1"/>
          </p:cNvPicPr>
          <p:nvPr>
            <p:ph type="pic" idx="4294967295"/>
          </p:nvPr>
        </p:nvPicPr>
        <p:blipFill>
          <a:blip r:embed="rId2" cstate="print"/>
          <a:srcRect t="9835" b="9835"/>
          <a:stretch>
            <a:fillRect/>
          </a:stretch>
        </p:blipFill>
        <p:spPr>
          <a:xfrm>
            <a:off x="5586413" y="2514600"/>
            <a:ext cx="3557587" cy="1752600"/>
          </a:xfrm>
          <a:ln w="19050">
            <a:solidFill>
              <a:schemeClr val="accent4">
                <a:lumMod val="60000"/>
                <a:lumOff val="40000"/>
              </a:schemeClr>
            </a:solidFill>
          </a:ln>
        </p:spPr>
      </p:pic>
      <p:pic>
        <p:nvPicPr>
          <p:cNvPr id="6" name="Picture 5" descr="2013-01-18 13.23.17.jpg"/>
          <p:cNvPicPr>
            <a:picLocks noChangeAspect="1"/>
          </p:cNvPicPr>
          <p:nvPr/>
        </p:nvPicPr>
        <p:blipFill>
          <a:blip r:embed="rId3" cstate="print"/>
          <a:stretch>
            <a:fillRect/>
          </a:stretch>
        </p:blipFill>
        <p:spPr>
          <a:xfrm rot="5400000" flipV="1">
            <a:off x="7058116" y="504916"/>
            <a:ext cx="2590800" cy="1580968"/>
          </a:xfrm>
          <a:prstGeom prst="rect">
            <a:avLst/>
          </a:prstGeom>
          <a:ln w="19050">
            <a:solidFill>
              <a:schemeClr val="accent4">
                <a:lumMod val="60000"/>
                <a:lumOff val="40000"/>
              </a:schemeClr>
            </a:solidFill>
          </a:ln>
        </p:spPr>
      </p:pic>
      <p:pic>
        <p:nvPicPr>
          <p:cNvPr id="7" name="Picture 6" descr="2013-01-18 13.33.19.jpg"/>
          <p:cNvPicPr>
            <a:picLocks noChangeAspect="1"/>
          </p:cNvPicPr>
          <p:nvPr/>
        </p:nvPicPr>
        <p:blipFill>
          <a:blip r:embed="rId4" cstate="print"/>
          <a:stretch>
            <a:fillRect/>
          </a:stretch>
        </p:blipFill>
        <p:spPr>
          <a:xfrm>
            <a:off x="0" y="0"/>
            <a:ext cx="3286084" cy="2303852"/>
          </a:xfrm>
          <a:prstGeom prst="rect">
            <a:avLst/>
          </a:prstGeom>
          <a:ln w="19050">
            <a:solidFill>
              <a:schemeClr val="accent4">
                <a:lumMod val="60000"/>
                <a:lumOff val="40000"/>
              </a:schemeClr>
            </a:solidFill>
          </a:ln>
        </p:spPr>
      </p:pic>
      <p:pic>
        <p:nvPicPr>
          <p:cNvPr id="66562" name="Picture 2" descr="C:\Users\Anand\Desktop\photosARI1\2013-01-18 11.02.20.jpg"/>
          <p:cNvPicPr>
            <a:picLocks noChangeAspect="1" noChangeArrowheads="1"/>
          </p:cNvPicPr>
          <p:nvPr/>
        </p:nvPicPr>
        <p:blipFill>
          <a:blip r:embed="rId5" cstate="print"/>
          <a:srcRect/>
          <a:stretch>
            <a:fillRect/>
          </a:stretch>
        </p:blipFill>
        <p:spPr bwMode="auto">
          <a:xfrm rot="5400000">
            <a:off x="265035" y="2020958"/>
            <a:ext cx="2517930" cy="3048000"/>
          </a:xfrm>
          <a:prstGeom prst="rect">
            <a:avLst/>
          </a:prstGeom>
          <a:noFill/>
          <a:ln w="19050">
            <a:solidFill>
              <a:schemeClr val="accent4">
                <a:lumMod val="60000"/>
                <a:lumOff val="40000"/>
              </a:schemeClr>
            </a:solidFill>
          </a:ln>
        </p:spPr>
      </p:pic>
      <p:pic>
        <p:nvPicPr>
          <p:cNvPr id="66564" name="Picture 4" descr="C:\Users\Anand\Desktop\photosARI1\2012-12-18 09.17.48.jpg"/>
          <p:cNvPicPr>
            <a:picLocks noChangeAspect="1" noChangeArrowheads="1"/>
          </p:cNvPicPr>
          <p:nvPr/>
        </p:nvPicPr>
        <p:blipFill>
          <a:blip r:embed="rId6" cstate="print"/>
          <a:srcRect/>
          <a:stretch>
            <a:fillRect/>
          </a:stretch>
        </p:blipFill>
        <p:spPr bwMode="auto">
          <a:xfrm rot="5400000">
            <a:off x="1526749" y="4630775"/>
            <a:ext cx="2475863" cy="1856898"/>
          </a:xfrm>
          <a:prstGeom prst="rect">
            <a:avLst/>
          </a:prstGeom>
          <a:noFill/>
          <a:ln w="19050">
            <a:solidFill>
              <a:schemeClr val="accent4">
                <a:lumMod val="60000"/>
                <a:lumOff val="40000"/>
              </a:schemeClr>
            </a:solidFill>
          </a:ln>
        </p:spPr>
      </p:pic>
      <p:pic>
        <p:nvPicPr>
          <p:cNvPr id="66565" name="Picture 5" descr="C:\Users\Anand\Desktop\photosARI1\2012-12-18 09.18.07.jpg"/>
          <p:cNvPicPr>
            <a:picLocks noChangeAspect="1" noChangeArrowheads="1"/>
          </p:cNvPicPr>
          <p:nvPr/>
        </p:nvPicPr>
        <p:blipFill>
          <a:blip r:embed="rId7" cstate="print"/>
          <a:srcRect/>
          <a:stretch>
            <a:fillRect/>
          </a:stretch>
        </p:blipFill>
        <p:spPr bwMode="auto">
          <a:xfrm>
            <a:off x="6000760" y="0"/>
            <a:ext cx="1547737" cy="2589539"/>
          </a:xfrm>
          <a:prstGeom prst="rect">
            <a:avLst/>
          </a:prstGeom>
          <a:noFill/>
          <a:ln w="19050">
            <a:solidFill>
              <a:schemeClr val="accent4">
                <a:lumMod val="60000"/>
                <a:lumOff val="40000"/>
              </a:schemeClr>
            </a:solidFill>
          </a:ln>
        </p:spPr>
      </p:pic>
      <p:pic>
        <p:nvPicPr>
          <p:cNvPr id="66566" name="Picture 6" descr="C:\Users\Anand\Desktop\photosARI1\2012-12-18 09.18.59.jpg"/>
          <p:cNvPicPr>
            <a:picLocks noChangeAspect="1" noChangeArrowheads="1"/>
          </p:cNvPicPr>
          <p:nvPr/>
        </p:nvPicPr>
        <p:blipFill>
          <a:blip r:embed="rId8" cstate="print"/>
          <a:srcRect/>
          <a:stretch>
            <a:fillRect/>
          </a:stretch>
        </p:blipFill>
        <p:spPr bwMode="auto">
          <a:xfrm rot="5400000">
            <a:off x="2466340" y="526858"/>
            <a:ext cx="2500307" cy="1446596"/>
          </a:xfrm>
          <a:prstGeom prst="rect">
            <a:avLst/>
          </a:prstGeom>
          <a:noFill/>
          <a:ln w="19050">
            <a:solidFill>
              <a:schemeClr val="accent4">
                <a:lumMod val="60000"/>
                <a:lumOff val="40000"/>
              </a:schemeClr>
            </a:solidFill>
          </a:ln>
        </p:spPr>
      </p:pic>
      <p:pic>
        <p:nvPicPr>
          <p:cNvPr id="66567" name="Picture 7" descr="C:\Users\Anand\Desktop\photosARI1\2013-01-18 10.18.57.jpg"/>
          <p:cNvPicPr>
            <a:picLocks noChangeAspect="1" noChangeArrowheads="1"/>
          </p:cNvPicPr>
          <p:nvPr/>
        </p:nvPicPr>
        <p:blipFill>
          <a:blip r:embed="rId9" cstate="print"/>
          <a:srcRect/>
          <a:stretch>
            <a:fillRect/>
          </a:stretch>
        </p:blipFill>
        <p:spPr bwMode="auto">
          <a:xfrm rot="5400000">
            <a:off x="6602599" y="2598261"/>
            <a:ext cx="2568202" cy="2514600"/>
          </a:xfrm>
          <a:prstGeom prst="rect">
            <a:avLst/>
          </a:prstGeom>
          <a:noFill/>
          <a:ln w="19050">
            <a:solidFill>
              <a:schemeClr val="accent4">
                <a:lumMod val="60000"/>
                <a:lumOff val="40000"/>
              </a:schemeClr>
            </a:solidFill>
          </a:ln>
        </p:spPr>
      </p:pic>
      <p:pic>
        <p:nvPicPr>
          <p:cNvPr id="66568" name="Picture 8" descr="C:\Users\Anand\Desktop\photosARI1\2013-01-18 10.59.22.jpg"/>
          <p:cNvPicPr>
            <a:picLocks noChangeAspect="1" noChangeArrowheads="1"/>
          </p:cNvPicPr>
          <p:nvPr/>
        </p:nvPicPr>
        <p:blipFill>
          <a:blip r:embed="rId10" cstate="print"/>
          <a:srcRect/>
          <a:stretch>
            <a:fillRect/>
          </a:stretch>
        </p:blipFill>
        <p:spPr bwMode="auto">
          <a:xfrm rot="5400000">
            <a:off x="3985107" y="429803"/>
            <a:ext cx="2500303" cy="1640701"/>
          </a:xfrm>
          <a:prstGeom prst="rect">
            <a:avLst/>
          </a:prstGeom>
          <a:noFill/>
          <a:ln w="19050">
            <a:solidFill>
              <a:schemeClr val="accent4">
                <a:lumMod val="60000"/>
                <a:lumOff val="40000"/>
              </a:schemeClr>
            </a:solidFill>
          </a:ln>
        </p:spPr>
      </p:pic>
      <p:pic>
        <p:nvPicPr>
          <p:cNvPr id="66569" name="Picture 9" descr="C:\Users\Anand\Desktop\photosARI1\2013-01-18 12.42.44.jpg"/>
          <p:cNvPicPr>
            <a:picLocks noChangeAspect="1" noChangeArrowheads="1"/>
          </p:cNvPicPr>
          <p:nvPr/>
        </p:nvPicPr>
        <p:blipFill>
          <a:blip r:embed="rId11" cstate="print"/>
          <a:srcRect/>
          <a:stretch>
            <a:fillRect/>
          </a:stretch>
        </p:blipFill>
        <p:spPr bwMode="auto">
          <a:xfrm>
            <a:off x="3733801" y="4800600"/>
            <a:ext cx="3076558" cy="2057400"/>
          </a:xfrm>
          <a:prstGeom prst="rect">
            <a:avLst/>
          </a:prstGeom>
          <a:noFill/>
          <a:ln w="19050">
            <a:solidFill>
              <a:schemeClr val="accent4">
                <a:lumMod val="60000"/>
                <a:lumOff val="40000"/>
              </a:schemeClr>
            </a:solidFill>
          </a:ln>
        </p:spPr>
      </p:pic>
      <p:pic>
        <p:nvPicPr>
          <p:cNvPr id="66570" name="Picture 10" descr="C:\Users\Anand\Desktop\photosARI1\2013-01-18 12.54.32.jpg"/>
          <p:cNvPicPr>
            <a:picLocks noChangeAspect="1" noChangeArrowheads="1"/>
          </p:cNvPicPr>
          <p:nvPr/>
        </p:nvPicPr>
        <p:blipFill>
          <a:blip r:embed="rId12" cstate="print"/>
          <a:srcRect/>
          <a:stretch>
            <a:fillRect/>
          </a:stretch>
        </p:blipFill>
        <p:spPr bwMode="auto">
          <a:xfrm rot="5400000" flipV="1">
            <a:off x="-275835" y="4631921"/>
            <a:ext cx="2501940" cy="1950266"/>
          </a:xfrm>
          <a:prstGeom prst="rect">
            <a:avLst/>
          </a:prstGeom>
          <a:noFill/>
          <a:ln w="19050">
            <a:solidFill>
              <a:schemeClr val="accent4">
                <a:lumMod val="60000"/>
                <a:lumOff val="40000"/>
              </a:schemeClr>
            </a:solidFill>
          </a:ln>
        </p:spPr>
      </p:pic>
      <p:pic>
        <p:nvPicPr>
          <p:cNvPr id="66572" name="Picture 12" descr="C:\Users\Anand\Desktop\photosARI1\2013-01-18 12.36.53.jpg"/>
          <p:cNvPicPr>
            <a:picLocks noChangeAspect="1" noChangeArrowheads="1"/>
          </p:cNvPicPr>
          <p:nvPr/>
        </p:nvPicPr>
        <p:blipFill>
          <a:blip r:embed="rId13" cstate="print"/>
          <a:srcRect/>
          <a:stretch>
            <a:fillRect/>
          </a:stretch>
        </p:blipFill>
        <p:spPr bwMode="auto">
          <a:xfrm>
            <a:off x="6643703" y="4982777"/>
            <a:ext cx="2500298" cy="1875223"/>
          </a:xfrm>
          <a:prstGeom prst="rect">
            <a:avLst/>
          </a:prstGeom>
          <a:noFill/>
          <a:ln w="19050">
            <a:solidFill>
              <a:schemeClr val="accent4">
                <a:lumMod val="60000"/>
                <a:lumOff val="40000"/>
              </a:schemeClr>
            </a:solidFill>
          </a:ln>
        </p:spPr>
      </p:pic>
      <p:sp>
        <p:nvSpPr>
          <p:cNvPr id="19" name="Rectangle 18"/>
          <p:cNvSpPr/>
          <p:nvPr/>
        </p:nvSpPr>
        <p:spPr>
          <a:xfrm>
            <a:off x="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TextBox 20"/>
          <p:cNvSpPr txBox="1"/>
          <p:nvPr/>
        </p:nvSpPr>
        <p:spPr>
          <a:xfrm>
            <a:off x="2071670" y="4114800"/>
            <a:ext cx="5014930" cy="769441"/>
          </a:xfrm>
          <a:prstGeom prst="rect">
            <a:avLst/>
          </a:prstGeom>
          <a:noFill/>
        </p:spPr>
        <p:txBody>
          <a:bodyPr wrap="square" rtlCol="0">
            <a:spAutoFit/>
          </a:bodyPr>
          <a:lstStyle/>
          <a:p>
            <a:pPr algn="ctr"/>
            <a:r>
              <a:rPr lang="en-US" sz="4400" dirty="0" smtClean="0"/>
              <a:t>       </a:t>
            </a:r>
            <a:r>
              <a:rPr lang="en-US" sz="4400" b="1" dirty="0" smtClean="0"/>
              <a:t>Thank  You</a:t>
            </a:r>
            <a:endParaRPr lang="en-IN" sz="44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457200"/>
            <a:ext cx="7772400" cy="5791200"/>
          </a:xfrm>
        </p:spPr>
        <p:txBody>
          <a:bodyPr>
            <a:normAutofit/>
          </a:bodyPr>
          <a:lstStyle/>
          <a:p>
            <a:pPr algn="just">
              <a:buNone/>
            </a:pPr>
            <a:r>
              <a:rPr lang="en-US" b="1" dirty="0" smtClean="0"/>
              <a:t>                                      Introduction </a:t>
            </a:r>
          </a:p>
          <a:p>
            <a:pPr>
              <a:buNone/>
            </a:pPr>
            <a:endParaRPr lang="en-IN" b="1" dirty="0" smtClean="0"/>
          </a:p>
          <a:p>
            <a:pPr algn="ctr">
              <a:buNone/>
            </a:pPr>
            <a:r>
              <a:rPr lang="en-US" sz="2800" dirty="0" smtClean="0"/>
              <a:t>“Acute Respiratory Infection In India</a:t>
            </a:r>
            <a:r>
              <a:rPr lang="en-IN" sz="2800" dirty="0" smtClean="0"/>
              <a:t> </a:t>
            </a:r>
            <a:r>
              <a:rPr lang="en-US" sz="2800" dirty="0" smtClean="0"/>
              <a:t>”</a:t>
            </a:r>
          </a:p>
          <a:p>
            <a:pPr>
              <a:buNone/>
            </a:pPr>
            <a:endParaRPr lang="en-US" sz="2800" dirty="0" smtClean="0"/>
          </a:p>
          <a:p>
            <a:pPr>
              <a:buNone/>
            </a:pPr>
            <a:endParaRPr lang="en-IN" sz="2800" dirty="0" smtClean="0"/>
          </a:p>
          <a:p>
            <a:pPr algn="just">
              <a:buNone/>
            </a:pPr>
            <a:r>
              <a:rPr lang="en-US" dirty="0" smtClean="0"/>
              <a:t>     </a:t>
            </a:r>
            <a:r>
              <a:rPr lang="en-US" sz="2400" dirty="0" smtClean="0"/>
              <a:t>Acute Respiratory Infection (ARI) is defined as an acute illness of the respiratory tract caused by an infectious agent transmitted from person to person. The onset of symptoms is typically rapid, over a period of hours to several days. Symptoms include fever, cough, and often sore throat, </a:t>
            </a:r>
            <a:r>
              <a:rPr lang="en-US" sz="2400" dirty="0" err="1" smtClean="0"/>
              <a:t>coryza</a:t>
            </a:r>
            <a:r>
              <a:rPr lang="en-US" sz="2400" dirty="0" smtClean="0"/>
              <a:t>, shortness of breath, wheezing, or difficulty breathing. </a:t>
            </a:r>
            <a:endParaRPr lang="en-IN"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533400"/>
            <a:ext cx="7772400" cy="4572000"/>
          </a:xfrm>
        </p:spPr>
        <p:txBody>
          <a:bodyPr>
            <a:normAutofit fontScale="85000" lnSpcReduction="20000"/>
          </a:bodyPr>
          <a:lstStyle/>
          <a:p>
            <a:pPr>
              <a:buNone/>
            </a:pPr>
            <a:r>
              <a:rPr lang="en-IN" b="1" dirty="0" smtClean="0"/>
              <a:t>         Risk Factor For ARI:</a:t>
            </a:r>
          </a:p>
          <a:p>
            <a:pPr>
              <a:buNone/>
            </a:pPr>
            <a:endParaRPr lang="en-IN" b="1" dirty="0" smtClean="0"/>
          </a:p>
          <a:p>
            <a:pPr>
              <a:buNone/>
            </a:pPr>
            <a:r>
              <a:rPr lang="en-IN" dirty="0" smtClean="0"/>
              <a:t>      a. Malnutrition</a:t>
            </a:r>
          </a:p>
          <a:p>
            <a:pPr>
              <a:buNone/>
            </a:pPr>
            <a:r>
              <a:rPr lang="en-IN" dirty="0" smtClean="0"/>
              <a:t>      b. Lack of breastfeeding</a:t>
            </a:r>
          </a:p>
          <a:p>
            <a:pPr>
              <a:buNone/>
            </a:pPr>
            <a:r>
              <a:rPr lang="en-IN" dirty="0" smtClean="0"/>
              <a:t>      c. Low birth weight</a:t>
            </a:r>
          </a:p>
          <a:p>
            <a:pPr>
              <a:buNone/>
            </a:pPr>
            <a:r>
              <a:rPr lang="en-IN" dirty="0" smtClean="0"/>
              <a:t>      d. Lack of immunisation</a:t>
            </a:r>
          </a:p>
          <a:p>
            <a:pPr>
              <a:buNone/>
            </a:pPr>
            <a:r>
              <a:rPr lang="en-IN" dirty="0" smtClean="0"/>
              <a:t>      e. Environmental tobacco smoke</a:t>
            </a:r>
          </a:p>
          <a:p>
            <a:pPr>
              <a:buNone/>
            </a:pPr>
            <a:r>
              <a:rPr lang="en-IN" dirty="0" smtClean="0"/>
              <a:t>      f. Indoor air pollution</a:t>
            </a:r>
          </a:p>
          <a:p>
            <a:pPr>
              <a:buNone/>
            </a:pPr>
            <a:r>
              <a:rPr lang="en-IN" dirty="0" smtClean="0"/>
              <a:t>      g. Outdoor air pollution</a:t>
            </a:r>
          </a:p>
          <a:p>
            <a:pPr>
              <a:buNone/>
            </a:pPr>
            <a:r>
              <a:rPr lang="en-IN" dirty="0" smtClean="0"/>
              <a:t>      h. Crowding and number of siblings</a:t>
            </a:r>
          </a:p>
          <a:p>
            <a:pPr>
              <a:buNone/>
            </a:pPr>
            <a:r>
              <a:rPr lang="en-IN" dirty="0" smtClean="0"/>
              <a:t>       </a:t>
            </a:r>
            <a:r>
              <a:rPr lang="en-IN" dirty="0" err="1" smtClean="0"/>
              <a:t>i</a:t>
            </a:r>
            <a:r>
              <a:rPr lang="en-IN" dirty="0" smtClean="0"/>
              <a:t>. Sanitation</a:t>
            </a:r>
          </a:p>
          <a:p>
            <a:pPr>
              <a:buNone/>
            </a:pPr>
            <a:r>
              <a:rPr lang="en-IN" dirty="0" smtClean="0"/>
              <a:t>       j. Housing quality</a:t>
            </a:r>
          </a:p>
          <a:p>
            <a:pPr>
              <a:buNone/>
            </a:pPr>
            <a:r>
              <a:rPr lang="en-IN" dirty="0" smtClean="0"/>
              <a:t>       k. Socio-economic status</a:t>
            </a:r>
            <a:endParaRPr lang="en-IN"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algn="ctr">
              <a:buNone/>
            </a:pPr>
            <a:r>
              <a:rPr lang="en-IN" b="1" dirty="0" smtClean="0"/>
              <a:t>    </a:t>
            </a:r>
            <a:r>
              <a:rPr lang="en-IN" sz="2800" b="1" dirty="0" smtClean="0"/>
              <a:t>Acute respiratory tract infection Surveillance programme</a:t>
            </a:r>
            <a:endParaRPr lang="en-IN" sz="2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276600" y="533400"/>
            <a:ext cx="25908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URBAN</a:t>
            </a:r>
            <a:endParaRPr lang="en-IN" dirty="0"/>
          </a:p>
        </p:txBody>
      </p:sp>
      <p:sp>
        <p:nvSpPr>
          <p:cNvPr id="6" name="Rectangle 5"/>
          <p:cNvSpPr/>
          <p:nvPr/>
        </p:nvSpPr>
        <p:spPr>
          <a:xfrm>
            <a:off x="1371600" y="1981200"/>
            <a:ext cx="1981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PUBLIC</a:t>
            </a:r>
            <a:endParaRPr lang="en-IN" dirty="0"/>
          </a:p>
        </p:txBody>
      </p:sp>
      <p:sp>
        <p:nvSpPr>
          <p:cNvPr id="7" name="Rectangle 6"/>
          <p:cNvSpPr/>
          <p:nvPr/>
        </p:nvSpPr>
        <p:spPr>
          <a:xfrm>
            <a:off x="6019800" y="1981200"/>
            <a:ext cx="1752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PRIVATE</a:t>
            </a:r>
            <a:endParaRPr lang="en-IN" dirty="0"/>
          </a:p>
        </p:txBody>
      </p:sp>
      <p:sp>
        <p:nvSpPr>
          <p:cNvPr id="8" name="Rectangle 7"/>
          <p:cNvSpPr/>
          <p:nvPr/>
        </p:nvSpPr>
        <p:spPr>
          <a:xfrm>
            <a:off x="304800" y="3352800"/>
            <a:ext cx="11430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PRIMARY</a:t>
            </a:r>
            <a:endParaRPr lang="en-IN" dirty="0"/>
          </a:p>
        </p:txBody>
      </p:sp>
      <p:sp>
        <p:nvSpPr>
          <p:cNvPr id="9" name="Rectangle 8"/>
          <p:cNvSpPr/>
          <p:nvPr/>
        </p:nvSpPr>
        <p:spPr>
          <a:xfrm>
            <a:off x="1676400" y="3352800"/>
            <a:ext cx="1447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SECONDARY</a:t>
            </a:r>
            <a:endParaRPr lang="en-IN" dirty="0"/>
          </a:p>
        </p:txBody>
      </p:sp>
      <p:sp>
        <p:nvSpPr>
          <p:cNvPr id="10" name="Rectangle 9"/>
          <p:cNvSpPr/>
          <p:nvPr/>
        </p:nvSpPr>
        <p:spPr>
          <a:xfrm>
            <a:off x="3276600" y="3352800"/>
            <a:ext cx="11430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TERTIARY</a:t>
            </a:r>
            <a:endParaRPr lang="en-IN" dirty="0"/>
          </a:p>
        </p:txBody>
      </p:sp>
      <p:sp>
        <p:nvSpPr>
          <p:cNvPr id="11" name="Rectangle 10"/>
          <p:cNvSpPr/>
          <p:nvPr/>
        </p:nvSpPr>
        <p:spPr>
          <a:xfrm rot="10800000" flipH="1" flipV="1">
            <a:off x="4800600" y="3352800"/>
            <a:ext cx="11430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PRIMARY</a:t>
            </a:r>
            <a:endParaRPr lang="en-IN" dirty="0"/>
          </a:p>
        </p:txBody>
      </p:sp>
      <p:sp>
        <p:nvSpPr>
          <p:cNvPr id="12" name="Rectangle 11"/>
          <p:cNvSpPr/>
          <p:nvPr/>
        </p:nvSpPr>
        <p:spPr>
          <a:xfrm>
            <a:off x="381000" y="4495800"/>
            <a:ext cx="762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OPD</a:t>
            </a:r>
            <a:endParaRPr lang="en-IN" dirty="0"/>
          </a:p>
        </p:txBody>
      </p:sp>
      <p:sp>
        <p:nvSpPr>
          <p:cNvPr id="14" name="Rectangle 13"/>
          <p:cNvSpPr/>
          <p:nvPr/>
        </p:nvSpPr>
        <p:spPr>
          <a:xfrm>
            <a:off x="2057400" y="4495800"/>
            <a:ext cx="762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OPD</a:t>
            </a:r>
            <a:endParaRPr lang="en-IN" dirty="0"/>
          </a:p>
        </p:txBody>
      </p:sp>
      <p:sp>
        <p:nvSpPr>
          <p:cNvPr id="15" name="Rectangle 14"/>
          <p:cNvSpPr/>
          <p:nvPr/>
        </p:nvSpPr>
        <p:spPr>
          <a:xfrm>
            <a:off x="3505200" y="4495800"/>
            <a:ext cx="762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OPD</a:t>
            </a:r>
            <a:endParaRPr lang="en-IN" dirty="0"/>
          </a:p>
        </p:txBody>
      </p:sp>
      <p:sp>
        <p:nvSpPr>
          <p:cNvPr id="17" name="Rectangle 16"/>
          <p:cNvSpPr/>
          <p:nvPr/>
        </p:nvSpPr>
        <p:spPr>
          <a:xfrm>
            <a:off x="4953000" y="4495800"/>
            <a:ext cx="838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OPD</a:t>
            </a:r>
            <a:endParaRPr lang="en-IN" dirty="0"/>
          </a:p>
        </p:txBody>
      </p:sp>
      <p:cxnSp>
        <p:nvCxnSpPr>
          <p:cNvPr id="19" name="Straight Arrow Connector 18"/>
          <p:cNvCxnSpPr/>
          <p:nvPr/>
        </p:nvCxnSpPr>
        <p:spPr>
          <a:xfrm>
            <a:off x="2286000" y="2590800"/>
            <a:ext cx="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1143000" y="2590800"/>
            <a:ext cx="11430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286000" y="2590800"/>
            <a:ext cx="10668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685800" y="3962400"/>
            <a:ext cx="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2438400" y="3962400"/>
            <a:ext cx="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3886200" y="3962400"/>
            <a:ext cx="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5410200" y="3962400"/>
            <a:ext cx="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6858000" y="3962400"/>
            <a:ext cx="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2" name="Rectangle 71"/>
          <p:cNvSpPr/>
          <p:nvPr/>
        </p:nvSpPr>
        <p:spPr>
          <a:xfrm>
            <a:off x="6477000" y="4495800"/>
            <a:ext cx="762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OPD</a:t>
            </a:r>
            <a:endParaRPr lang="en-IN" dirty="0"/>
          </a:p>
        </p:txBody>
      </p:sp>
      <p:sp>
        <p:nvSpPr>
          <p:cNvPr id="73" name="Rectangle 72"/>
          <p:cNvSpPr/>
          <p:nvPr/>
        </p:nvSpPr>
        <p:spPr>
          <a:xfrm>
            <a:off x="6096000" y="3352800"/>
            <a:ext cx="1447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SECONDARY</a:t>
            </a:r>
            <a:endParaRPr lang="en-IN" dirty="0"/>
          </a:p>
        </p:txBody>
      </p:sp>
      <p:sp>
        <p:nvSpPr>
          <p:cNvPr id="75" name="Rectangle 74"/>
          <p:cNvSpPr/>
          <p:nvPr/>
        </p:nvSpPr>
        <p:spPr>
          <a:xfrm>
            <a:off x="7696200" y="3352800"/>
            <a:ext cx="1219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TERTIARY</a:t>
            </a:r>
            <a:endParaRPr lang="en-IN" dirty="0"/>
          </a:p>
        </p:txBody>
      </p:sp>
      <p:sp>
        <p:nvSpPr>
          <p:cNvPr id="78" name="Rectangle 77"/>
          <p:cNvSpPr/>
          <p:nvPr/>
        </p:nvSpPr>
        <p:spPr>
          <a:xfrm>
            <a:off x="7924800" y="4495800"/>
            <a:ext cx="762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OPD</a:t>
            </a:r>
            <a:endParaRPr lang="en-IN" dirty="0"/>
          </a:p>
        </p:txBody>
      </p:sp>
      <p:cxnSp>
        <p:nvCxnSpPr>
          <p:cNvPr id="85" name="Straight Arrow Connector 84"/>
          <p:cNvCxnSpPr/>
          <p:nvPr/>
        </p:nvCxnSpPr>
        <p:spPr>
          <a:xfrm>
            <a:off x="8305800" y="3886200"/>
            <a:ext cx="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flipH="1">
            <a:off x="3505200" y="1371600"/>
            <a:ext cx="11430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a:off x="4648200" y="1371600"/>
            <a:ext cx="12192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9" name="Rounded Rectangle 98"/>
          <p:cNvSpPr/>
          <p:nvPr/>
        </p:nvSpPr>
        <p:spPr>
          <a:xfrm>
            <a:off x="762000" y="457200"/>
            <a:ext cx="14478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i="1" dirty="0" smtClean="0"/>
              <a:t>ARI surveillance</a:t>
            </a:r>
            <a:endParaRPr lang="en-IN" b="1" i="1" dirty="0"/>
          </a:p>
        </p:txBody>
      </p:sp>
      <p:cxnSp>
        <p:nvCxnSpPr>
          <p:cNvPr id="38" name="Straight Arrow Connector 37"/>
          <p:cNvCxnSpPr/>
          <p:nvPr/>
        </p:nvCxnSpPr>
        <p:spPr>
          <a:xfrm>
            <a:off x="6934200" y="2590800"/>
            <a:ext cx="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6934200" y="2590800"/>
            <a:ext cx="10668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H="1">
            <a:off x="5867400" y="2590800"/>
            <a:ext cx="10668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4648200" y="1295400"/>
            <a:ext cx="0" cy="762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895600" y="533400"/>
            <a:ext cx="29718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RURAL</a:t>
            </a:r>
            <a:endParaRPr lang="en-IN" dirty="0"/>
          </a:p>
        </p:txBody>
      </p:sp>
      <p:sp>
        <p:nvSpPr>
          <p:cNvPr id="5" name="Rectangle 4"/>
          <p:cNvSpPr/>
          <p:nvPr/>
        </p:nvSpPr>
        <p:spPr>
          <a:xfrm>
            <a:off x="1447800" y="2133600"/>
            <a:ext cx="17526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PUBLIC</a:t>
            </a:r>
            <a:endParaRPr lang="en-IN" dirty="0"/>
          </a:p>
        </p:txBody>
      </p:sp>
      <p:sp>
        <p:nvSpPr>
          <p:cNvPr id="6" name="Rectangle 5"/>
          <p:cNvSpPr/>
          <p:nvPr/>
        </p:nvSpPr>
        <p:spPr>
          <a:xfrm>
            <a:off x="5943600" y="2209800"/>
            <a:ext cx="1676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PRIVATE</a:t>
            </a:r>
            <a:endParaRPr lang="en-IN" dirty="0"/>
          </a:p>
        </p:txBody>
      </p:sp>
      <p:sp>
        <p:nvSpPr>
          <p:cNvPr id="7" name="Rectangle 6"/>
          <p:cNvSpPr/>
          <p:nvPr/>
        </p:nvSpPr>
        <p:spPr>
          <a:xfrm>
            <a:off x="1371600" y="3505200"/>
            <a:ext cx="19812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PRIMARY</a:t>
            </a:r>
            <a:endParaRPr lang="en-IN" dirty="0"/>
          </a:p>
        </p:txBody>
      </p:sp>
      <p:sp>
        <p:nvSpPr>
          <p:cNvPr id="8" name="Rectangle 7"/>
          <p:cNvSpPr/>
          <p:nvPr/>
        </p:nvSpPr>
        <p:spPr>
          <a:xfrm>
            <a:off x="1524000" y="4876800"/>
            <a:ext cx="1600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OPD</a:t>
            </a:r>
            <a:endParaRPr lang="en-IN" dirty="0"/>
          </a:p>
        </p:txBody>
      </p:sp>
      <p:sp>
        <p:nvSpPr>
          <p:cNvPr id="9" name="Rectangle 8"/>
          <p:cNvSpPr/>
          <p:nvPr/>
        </p:nvSpPr>
        <p:spPr>
          <a:xfrm>
            <a:off x="5943600" y="3505200"/>
            <a:ext cx="19050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PRIMARY</a:t>
            </a:r>
            <a:endParaRPr lang="en-IN" dirty="0"/>
          </a:p>
        </p:txBody>
      </p:sp>
      <p:sp>
        <p:nvSpPr>
          <p:cNvPr id="10" name="Rectangle 9"/>
          <p:cNvSpPr/>
          <p:nvPr/>
        </p:nvSpPr>
        <p:spPr>
          <a:xfrm>
            <a:off x="6172200" y="4876800"/>
            <a:ext cx="15240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OPD</a:t>
            </a:r>
            <a:endParaRPr lang="en-IN" dirty="0"/>
          </a:p>
        </p:txBody>
      </p:sp>
      <p:cxnSp>
        <p:nvCxnSpPr>
          <p:cNvPr id="12" name="Straight Arrow Connector 11"/>
          <p:cNvCxnSpPr/>
          <p:nvPr/>
        </p:nvCxnSpPr>
        <p:spPr>
          <a:xfrm flipH="1">
            <a:off x="3048000" y="1447800"/>
            <a:ext cx="14478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495800" y="1447800"/>
            <a:ext cx="16002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2286000" y="2819400"/>
            <a:ext cx="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2286000" y="4267200"/>
            <a:ext cx="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6781800" y="2895600"/>
            <a:ext cx="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6781800" y="4267200"/>
            <a:ext cx="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495800" y="1295400"/>
            <a:ext cx="0" cy="152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685800" y="2438400"/>
            <a:ext cx="76200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bg1"/>
                </a:solidFill>
              </a:rPr>
              <a:t>Hospital Surveillance Work flow</a:t>
            </a:r>
            <a:endParaRPr lang="en-IN" sz="3200" dirty="0">
              <a:solidFill>
                <a:schemeClr val="bg1"/>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1893</TotalTime>
  <Words>2333</Words>
  <Application>Microsoft Office PowerPoint</Application>
  <PresentationFormat>On-screen Show (4:3)</PresentationFormat>
  <Paragraphs>437</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Equity</vt:lpstr>
      <vt:lpstr>    Economic burden of Acute Respiratory Tract Infections among Children and elderly in Delhi NCR                                                         Submitted by:                                                                                                                                                Dr. Vishal Yadav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Economic burden of Acute Respiratory Tract Infection</vt:lpstr>
      <vt:lpstr> Objective:  </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Vaibhav</dc:creator>
  <cp:lastModifiedBy>Vishal</cp:lastModifiedBy>
  <cp:revision>183</cp:revision>
  <dcterms:created xsi:type="dcterms:W3CDTF">2006-08-16T00:00:00Z</dcterms:created>
  <dcterms:modified xsi:type="dcterms:W3CDTF">2013-05-25T15:56:29Z</dcterms:modified>
</cp:coreProperties>
</file>